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1"/>
  </p:notesMasterIdLst>
  <p:sldIdLst>
    <p:sldId id="256" r:id="rId2"/>
    <p:sldId id="257" r:id="rId3"/>
    <p:sldId id="280" r:id="rId4"/>
    <p:sldId id="258" r:id="rId5"/>
    <p:sldId id="259" r:id="rId6"/>
    <p:sldId id="281" r:id="rId7"/>
    <p:sldId id="282" r:id="rId8"/>
    <p:sldId id="283" r:id="rId9"/>
    <p:sldId id="260" r:id="rId10"/>
    <p:sldId id="284" r:id="rId11"/>
    <p:sldId id="285" r:id="rId12"/>
    <p:sldId id="261" r:id="rId13"/>
    <p:sldId id="286" r:id="rId14"/>
    <p:sldId id="262" r:id="rId15"/>
    <p:sldId id="287" r:id="rId16"/>
    <p:sldId id="263" r:id="rId17"/>
    <p:sldId id="288" r:id="rId18"/>
    <p:sldId id="289" r:id="rId19"/>
    <p:sldId id="264" r:id="rId20"/>
    <p:sldId id="290" r:id="rId21"/>
    <p:sldId id="291" r:id="rId22"/>
    <p:sldId id="292" r:id="rId23"/>
    <p:sldId id="293" r:id="rId24"/>
    <p:sldId id="297" r:id="rId25"/>
    <p:sldId id="294" r:id="rId26"/>
    <p:sldId id="265" r:id="rId27"/>
    <p:sldId id="266" r:id="rId28"/>
    <p:sldId id="298" r:id="rId29"/>
    <p:sldId id="299" r:id="rId30"/>
    <p:sldId id="300" r:id="rId31"/>
    <p:sldId id="301" r:id="rId32"/>
    <p:sldId id="302" r:id="rId33"/>
    <p:sldId id="303" r:id="rId34"/>
    <p:sldId id="267" r:id="rId35"/>
    <p:sldId id="304" r:id="rId36"/>
    <p:sldId id="305" r:id="rId37"/>
    <p:sldId id="306" r:id="rId38"/>
    <p:sldId id="307" r:id="rId39"/>
    <p:sldId id="308" r:id="rId40"/>
    <p:sldId id="269" r:id="rId41"/>
    <p:sldId id="270" r:id="rId42"/>
    <p:sldId id="309" r:id="rId43"/>
    <p:sldId id="310" r:id="rId44"/>
    <p:sldId id="311" r:id="rId45"/>
    <p:sldId id="312" r:id="rId46"/>
    <p:sldId id="319" r:id="rId47"/>
    <p:sldId id="313" r:id="rId48"/>
    <p:sldId id="320" r:id="rId49"/>
    <p:sldId id="321" r:id="rId50"/>
    <p:sldId id="322" r:id="rId51"/>
    <p:sldId id="323" r:id="rId52"/>
    <p:sldId id="324" r:id="rId53"/>
    <p:sldId id="325" r:id="rId54"/>
    <p:sldId id="326" r:id="rId55"/>
    <p:sldId id="315" r:id="rId56"/>
    <p:sldId id="327" r:id="rId57"/>
    <p:sldId id="316" r:id="rId58"/>
    <p:sldId id="317" r:id="rId59"/>
    <p:sldId id="318" r:id="rId60"/>
    <p:sldId id="342" r:id="rId61"/>
    <p:sldId id="343" r:id="rId62"/>
    <p:sldId id="344" r:id="rId63"/>
    <p:sldId id="345" r:id="rId64"/>
    <p:sldId id="346" r:id="rId65"/>
    <p:sldId id="347" r:id="rId66"/>
    <p:sldId id="348" r:id="rId67"/>
    <p:sldId id="349" r:id="rId68"/>
    <p:sldId id="350" r:id="rId69"/>
    <p:sldId id="351" r:id="rId70"/>
    <p:sldId id="352" r:id="rId71"/>
    <p:sldId id="353" r:id="rId72"/>
    <p:sldId id="354" r:id="rId73"/>
    <p:sldId id="355" r:id="rId74"/>
    <p:sldId id="356" r:id="rId75"/>
    <p:sldId id="358" r:id="rId76"/>
    <p:sldId id="328" r:id="rId77"/>
    <p:sldId id="371" r:id="rId78"/>
    <p:sldId id="372" r:id="rId79"/>
    <p:sldId id="374" r:id="rId80"/>
    <p:sldId id="375" r:id="rId81"/>
    <p:sldId id="376" r:id="rId82"/>
    <p:sldId id="377" r:id="rId83"/>
    <p:sldId id="378" r:id="rId84"/>
    <p:sldId id="379" r:id="rId85"/>
    <p:sldId id="380" r:id="rId86"/>
    <p:sldId id="381" r:id="rId87"/>
    <p:sldId id="382" r:id="rId88"/>
    <p:sldId id="383" r:id="rId89"/>
    <p:sldId id="384" r:id="rId90"/>
    <p:sldId id="385" r:id="rId91"/>
    <p:sldId id="386" r:id="rId92"/>
    <p:sldId id="387" r:id="rId93"/>
    <p:sldId id="388" r:id="rId94"/>
    <p:sldId id="389" r:id="rId95"/>
    <p:sldId id="390" r:id="rId96"/>
    <p:sldId id="391" r:id="rId97"/>
    <p:sldId id="392" r:id="rId98"/>
    <p:sldId id="393" r:id="rId99"/>
    <p:sldId id="394" r:id="rId100"/>
    <p:sldId id="395" r:id="rId101"/>
    <p:sldId id="396" r:id="rId102"/>
    <p:sldId id="397" r:id="rId103"/>
    <p:sldId id="398" r:id="rId104"/>
    <p:sldId id="399" r:id="rId105"/>
    <p:sldId id="400" r:id="rId106"/>
    <p:sldId id="401" r:id="rId107"/>
    <p:sldId id="402" r:id="rId108"/>
    <p:sldId id="403" r:id="rId109"/>
    <p:sldId id="404" r:id="rId110"/>
    <p:sldId id="405" r:id="rId111"/>
    <p:sldId id="406" r:id="rId112"/>
    <p:sldId id="407" r:id="rId113"/>
    <p:sldId id="408" r:id="rId114"/>
    <p:sldId id="409" r:id="rId115"/>
    <p:sldId id="410" r:id="rId116"/>
    <p:sldId id="411" r:id="rId117"/>
    <p:sldId id="412" r:id="rId118"/>
    <p:sldId id="413" r:id="rId119"/>
    <p:sldId id="414" r:id="rId120"/>
    <p:sldId id="361" r:id="rId121"/>
    <p:sldId id="362" r:id="rId122"/>
    <p:sldId id="363" r:id="rId123"/>
    <p:sldId id="364" r:id="rId124"/>
    <p:sldId id="365" r:id="rId125"/>
    <p:sldId id="366" r:id="rId126"/>
    <p:sldId id="367" r:id="rId127"/>
    <p:sldId id="368" r:id="rId128"/>
    <p:sldId id="369" r:id="rId129"/>
    <p:sldId id="370" r:id="rId13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3" d="100"/>
          <a:sy n="73" d="100"/>
        </p:scale>
        <p:origin x="-1068"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D5B8FD-F317-4D1C-9FA3-1DD0E3511994}" type="datetimeFigureOut">
              <a:rPr kumimoji="1" lang="ja-JP" altLang="en-US" smtClean="0"/>
              <a:pPr/>
              <a:t>2017/6/10</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54E494-C9C7-4537-92AA-9508D0517D1C}"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A554E494-C9C7-4537-92AA-9508D0517D1C}" type="slidenum">
              <a:rPr kumimoji="1" lang="ja-JP" altLang="en-US" smtClean="0"/>
              <a:pPr/>
              <a:t>3</a:t>
            </a:fld>
            <a:endParaRPr kumimoji="1"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A554E494-C9C7-4537-92AA-9508D0517D1C}" type="slidenum">
              <a:rPr kumimoji="1" lang="ja-JP" altLang="en-US" smtClean="0"/>
              <a:pPr/>
              <a:t>39</a:t>
            </a:fld>
            <a:endParaRPr kumimoji="1" lang="ja-JP"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A554E494-C9C7-4537-92AA-9508D0517D1C}" type="slidenum">
              <a:rPr kumimoji="1" lang="ja-JP" altLang="en-US" smtClean="0"/>
              <a:pPr/>
              <a:t>77</a:t>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CD212EAE-7EC0-4808-82BB-F63248DC8E07}" type="datetimeFigureOut">
              <a:rPr kumimoji="1" lang="ja-JP" altLang="en-US" smtClean="0"/>
              <a:pPr/>
              <a:t>2017/6/10</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3D30E8B8-6F8E-4E1D-991D-4AE36D330297}" type="slidenum">
              <a:rPr kumimoji="1" lang="ja-JP" altLang="en-US" smtClean="0"/>
              <a:pPr/>
              <a:t>&lt;#&gt;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CD212EAE-7EC0-4808-82BB-F63248DC8E07}" type="datetimeFigureOut">
              <a:rPr kumimoji="1" lang="ja-JP" altLang="en-US" smtClean="0"/>
              <a:pPr/>
              <a:t>2017/6/10</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3D30E8B8-6F8E-4E1D-991D-4AE36D330297}"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CD212EAE-7EC0-4808-82BB-F63248DC8E07}" type="datetimeFigureOut">
              <a:rPr kumimoji="1" lang="ja-JP" altLang="en-US" smtClean="0"/>
              <a:pPr/>
              <a:t>2017/6/10</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3D30E8B8-6F8E-4E1D-991D-4AE36D330297}"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CD212EAE-7EC0-4808-82BB-F63248DC8E07}" type="datetimeFigureOut">
              <a:rPr kumimoji="1" lang="ja-JP" altLang="en-US" smtClean="0"/>
              <a:pPr/>
              <a:t>2017/6/10</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3D30E8B8-6F8E-4E1D-991D-4AE36D330297}"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CD212EAE-7EC0-4808-82BB-F63248DC8E07}" type="datetimeFigureOut">
              <a:rPr kumimoji="1" lang="ja-JP" altLang="en-US" smtClean="0"/>
              <a:pPr/>
              <a:t>2017/6/10</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3D30E8B8-6F8E-4E1D-991D-4AE36D330297}" type="slidenum">
              <a:rPr kumimoji="1" lang="ja-JP" altLang="en-US" smtClean="0"/>
              <a:pPr/>
              <a:t>&lt;#&gt;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CD212EAE-7EC0-4808-82BB-F63248DC8E07}" type="datetimeFigureOut">
              <a:rPr kumimoji="1" lang="ja-JP" altLang="en-US" smtClean="0"/>
              <a:pPr/>
              <a:t>2017/6/10</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3D30E8B8-6F8E-4E1D-991D-4AE36D330297}"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CD212EAE-7EC0-4808-82BB-F63248DC8E07}" type="datetimeFigureOut">
              <a:rPr kumimoji="1" lang="ja-JP" altLang="en-US" smtClean="0"/>
              <a:pPr/>
              <a:t>2017/6/10</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3D30E8B8-6F8E-4E1D-991D-4AE36D330297}"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CD212EAE-7EC0-4808-82BB-F63248DC8E07}" type="datetimeFigureOut">
              <a:rPr kumimoji="1" lang="ja-JP" altLang="en-US" smtClean="0"/>
              <a:pPr/>
              <a:t>2017/6/10</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3D30E8B8-6F8E-4E1D-991D-4AE36D330297}"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CD212EAE-7EC0-4808-82BB-F63248DC8E07}" type="datetimeFigureOut">
              <a:rPr kumimoji="1" lang="ja-JP" altLang="en-US" smtClean="0"/>
              <a:pPr/>
              <a:t>2017/6/10</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3D30E8B8-6F8E-4E1D-991D-4AE36D330297}"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CD212EAE-7EC0-4808-82BB-F63248DC8E07}" type="datetimeFigureOut">
              <a:rPr kumimoji="1" lang="ja-JP" altLang="en-US" smtClean="0"/>
              <a:pPr/>
              <a:t>2017/6/10</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3D30E8B8-6F8E-4E1D-991D-4AE36D330297}"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CD212EAE-7EC0-4808-82BB-F63248DC8E07}" type="datetimeFigureOut">
              <a:rPr kumimoji="1" lang="ja-JP" altLang="en-US" smtClean="0"/>
              <a:pPr/>
              <a:t>2017/6/10</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3D30E8B8-6F8E-4E1D-991D-4AE36D330297}"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212EAE-7EC0-4808-82BB-F63248DC8E07}" type="datetimeFigureOut">
              <a:rPr kumimoji="1" lang="ja-JP" altLang="en-US" smtClean="0"/>
              <a:pPr/>
              <a:t>2017/6/10</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30E8B8-6F8E-4E1D-991D-4AE36D330297}"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a:t>テスト自動化</a:t>
            </a:r>
            <a:endParaRPr kumimoji="1" lang="ja-JP" altLang="en-US" dirty="0"/>
          </a:p>
        </p:txBody>
      </p:sp>
      <p:sp>
        <p:nvSpPr>
          <p:cNvPr id="3" name="サブタイトル 2"/>
          <p:cNvSpPr>
            <a:spLocks noGrp="1"/>
          </p:cNvSpPr>
          <p:nvPr>
            <p:ph type="subTitle" idx="1"/>
          </p:nvPr>
        </p:nvSpPr>
        <p:spPr/>
        <p:txBody>
          <a:bodyPr/>
          <a:lstStyle/>
          <a:p>
            <a:r>
              <a:rPr kumimoji="1" lang="en-US" altLang="ja-JP" dirty="0" smtClean="0"/>
              <a:t>2017/05/13</a:t>
            </a:r>
            <a:endParaRPr kumimoji="1" lang="ja-JP"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正方形/長方形 20"/>
          <p:cNvSpPr/>
          <p:nvPr/>
        </p:nvSpPr>
        <p:spPr>
          <a:xfrm>
            <a:off x="251520" y="1196752"/>
            <a:ext cx="4320480" cy="5112568"/>
          </a:xfrm>
          <a:prstGeom prst="rect">
            <a:avLst/>
          </a:prstGeom>
        </p:spPr>
        <p:style>
          <a:lnRef idx="1">
            <a:schemeClr val="accent3"/>
          </a:lnRef>
          <a:fillRef idx="2">
            <a:schemeClr val="accent3"/>
          </a:fillRef>
          <a:effectRef idx="1">
            <a:schemeClr val="accent3"/>
          </a:effectRef>
          <a:fontRef idx="minor">
            <a:schemeClr val="dk1"/>
          </a:fontRef>
        </p:style>
        <p:txBody>
          <a:bodyPr rtlCol="0" anchor="b"/>
          <a:lstStyle/>
          <a:p>
            <a:r>
              <a:rPr kumimoji="1" lang="ja-JP" altLang="en-US" dirty="0" smtClean="0"/>
              <a:t>テストを書く</a:t>
            </a:r>
            <a:endParaRPr kumimoji="1" lang="ja-JP" altLang="en-US" dirty="0"/>
          </a:p>
        </p:txBody>
      </p:sp>
      <p:sp>
        <p:nvSpPr>
          <p:cNvPr id="22" name="正方形/長方形 21"/>
          <p:cNvSpPr/>
          <p:nvPr/>
        </p:nvSpPr>
        <p:spPr>
          <a:xfrm>
            <a:off x="4572000" y="1196752"/>
            <a:ext cx="4320480" cy="5112568"/>
          </a:xfrm>
          <a:prstGeom prst="rect">
            <a:avLst/>
          </a:prstGeom>
        </p:spPr>
        <p:style>
          <a:lnRef idx="1">
            <a:schemeClr val="accent6"/>
          </a:lnRef>
          <a:fillRef idx="2">
            <a:schemeClr val="accent6"/>
          </a:fillRef>
          <a:effectRef idx="1">
            <a:schemeClr val="accent6"/>
          </a:effectRef>
          <a:fontRef idx="minor">
            <a:schemeClr val="dk1"/>
          </a:fontRef>
        </p:style>
        <p:txBody>
          <a:bodyPr rtlCol="0" anchor="b"/>
          <a:lstStyle/>
          <a:p>
            <a:pPr algn="r"/>
            <a:r>
              <a:rPr kumimoji="1" lang="ja-JP" altLang="en-US" dirty="0" smtClean="0"/>
              <a:t>テストを実行する</a:t>
            </a:r>
            <a:endParaRPr kumimoji="1" lang="ja-JP" altLang="en-US" dirty="0"/>
          </a:p>
        </p:txBody>
      </p:sp>
      <p:sp>
        <p:nvSpPr>
          <p:cNvPr id="2" name="タイトル 1"/>
          <p:cNvSpPr>
            <a:spLocks noGrp="1"/>
          </p:cNvSpPr>
          <p:nvPr>
            <p:ph type="title"/>
          </p:nvPr>
        </p:nvSpPr>
        <p:spPr/>
        <p:txBody>
          <a:bodyPr/>
          <a:lstStyle/>
          <a:p>
            <a:r>
              <a:rPr kumimoji="1" lang="en-US" altLang="ja-JP" dirty="0" smtClean="0"/>
              <a:t>1.3:V</a:t>
            </a:r>
            <a:r>
              <a:rPr kumimoji="1" lang="ja-JP" altLang="en-US" dirty="0" smtClean="0"/>
              <a:t>モデル</a:t>
            </a:r>
            <a:endParaRPr kumimoji="1" lang="ja-JP" altLang="en-US" dirty="0"/>
          </a:p>
        </p:txBody>
      </p:sp>
      <p:cxnSp>
        <p:nvCxnSpPr>
          <p:cNvPr id="4" name="直線コネクタ 3"/>
          <p:cNvCxnSpPr/>
          <p:nvPr/>
        </p:nvCxnSpPr>
        <p:spPr>
          <a:xfrm>
            <a:off x="1043608" y="1628800"/>
            <a:ext cx="2808312" cy="4104456"/>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a:xfrm flipH="1">
            <a:off x="4860032" y="1628800"/>
            <a:ext cx="2808312" cy="4104456"/>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正方形/長方形 7"/>
          <p:cNvSpPr/>
          <p:nvPr/>
        </p:nvSpPr>
        <p:spPr>
          <a:xfrm>
            <a:off x="395536" y="1268760"/>
            <a:ext cx="1440160" cy="57606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dirty="0"/>
              <a:t>要件</a:t>
            </a:r>
            <a:endParaRPr kumimoji="1" lang="ja-JP" altLang="en-US" dirty="0"/>
          </a:p>
        </p:txBody>
      </p:sp>
      <p:sp>
        <p:nvSpPr>
          <p:cNvPr id="9" name="正方形/長方形 8"/>
          <p:cNvSpPr/>
          <p:nvPr/>
        </p:nvSpPr>
        <p:spPr>
          <a:xfrm>
            <a:off x="1259632" y="2564904"/>
            <a:ext cx="1440160" cy="57606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dirty="0"/>
              <a:t>機能</a:t>
            </a:r>
            <a:endParaRPr kumimoji="1" lang="ja-JP" altLang="en-US" dirty="0"/>
          </a:p>
        </p:txBody>
      </p:sp>
      <p:sp>
        <p:nvSpPr>
          <p:cNvPr id="10" name="正方形/長方形 9"/>
          <p:cNvSpPr/>
          <p:nvPr/>
        </p:nvSpPr>
        <p:spPr>
          <a:xfrm>
            <a:off x="1979712" y="3861048"/>
            <a:ext cx="1440160" cy="57606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smtClean="0"/>
              <a:t>設計</a:t>
            </a:r>
            <a:endParaRPr kumimoji="1" lang="ja-JP" altLang="en-US" dirty="0"/>
          </a:p>
        </p:txBody>
      </p:sp>
      <p:sp>
        <p:nvSpPr>
          <p:cNvPr id="11" name="正方形/長方形 10"/>
          <p:cNvSpPr/>
          <p:nvPr/>
        </p:nvSpPr>
        <p:spPr>
          <a:xfrm>
            <a:off x="2915816" y="5301208"/>
            <a:ext cx="1440160" cy="57606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dirty="0"/>
              <a:t>コード</a:t>
            </a:r>
            <a:endParaRPr kumimoji="1" lang="ja-JP" altLang="en-US" dirty="0"/>
          </a:p>
        </p:txBody>
      </p:sp>
      <p:sp>
        <p:nvSpPr>
          <p:cNvPr id="12" name="正方形/長方形 11"/>
          <p:cNvSpPr/>
          <p:nvPr/>
        </p:nvSpPr>
        <p:spPr>
          <a:xfrm>
            <a:off x="4716016" y="5301208"/>
            <a:ext cx="1512168" cy="57606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ja-JP" altLang="en-US" dirty="0"/>
              <a:t>ユニットテスト</a:t>
            </a:r>
            <a:endParaRPr kumimoji="1" lang="ja-JP" altLang="en-US" dirty="0"/>
          </a:p>
        </p:txBody>
      </p:sp>
      <p:sp>
        <p:nvSpPr>
          <p:cNvPr id="13" name="正方形/長方形 12"/>
          <p:cNvSpPr/>
          <p:nvPr/>
        </p:nvSpPr>
        <p:spPr>
          <a:xfrm>
            <a:off x="5292080" y="3861048"/>
            <a:ext cx="1440160" cy="57606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dirty="0" smtClean="0"/>
              <a:t>統合テスト</a:t>
            </a:r>
            <a:endParaRPr kumimoji="1" lang="ja-JP" altLang="en-US" dirty="0"/>
          </a:p>
        </p:txBody>
      </p:sp>
      <p:sp>
        <p:nvSpPr>
          <p:cNvPr id="14" name="正方形/長方形 13"/>
          <p:cNvSpPr/>
          <p:nvPr/>
        </p:nvSpPr>
        <p:spPr>
          <a:xfrm>
            <a:off x="6084168" y="2564904"/>
            <a:ext cx="1656184" cy="57606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dirty="0" smtClean="0"/>
              <a:t>システムテスト</a:t>
            </a:r>
            <a:endParaRPr kumimoji="1" lang="ja-JP" altLang="en-US" dirty="0"/>
          </a:p>
        </p:txBody>
      </p:sp>
      <p:sp>
        <p:nvSpPr>
          <p:cNvPr id="15" name="正方形/長方形 14"/>
          <p:cNvSpPr/>
          <p:nvPr/>
        </p:nvSpPr>
        <p:spPr>
          <a:xfrm>
            <a:off x="6804248" y="1268760"/>
            <a:ext cx="1440160" cy="57606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dirty="0" smtClean="0"/>
              <a:t>受入テスト</a:t>
            </a:r>
            <a:endParaRPr kumimoji="1" lang="ja-JP" alt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67544" y="764704"/>
            <a:ext cx="8229600" cy="5832648"/>
          </a:xfrm>
        </p:spPr>
        <p:txBody>
          <a:bodyPr>
            <a:normAutofit/>
          </a:bodyPr>
          <a:lstStyle/>
          <a:p>
            <a:r>
              <a:rPr kumimoji="1" lang="ja-JP" altLang="en-US" dirty="0" smtClean="0"/>
              <a:t>データ駆動スクリプト</a:t>
            </a:r>
            <a:endParaRPr kumimoji="1" lang="en-US" altLang="ja-JP" dirty="0" smtClean="0"/>
          </a:p>
          <a:p>
            <a:pPr lvl="1"/>
            <a:r>
              <a:rPr kumimoji="1" lang="ja-JP" altLang="en-US" dirty="0" smtClean="0"/>
              <a:t>テストの入力値や期待結果をスクリプトに直接書くのではなく、データファイル内に格納する</a:t>
            </a:r>
            <a:endParaRPr kumimoji="1" lang="en-US" altLang="ja-JP" dirty="0" smtClean="0"/>
          </a:p>
          <a:p>
            <a:pPr lvl="1"/>
            <a:r>
              <a:rPr lang="ja-JP" altLang="en-US" dirty="0" smtClean="0"/>
              <a:t>メニューのナビゲーションなどの制御情報はスクリプトに残す</a:t>
            </a:r>
            <a:endParaRPr kumimoji="1" lang="en-US" altLang="ja-JP" dirty="0" smtClean="0"/>
          </a:p>
          <a:p>
            <a:pPr lvl="1"/>
            <a:r>
              <a:rPr lang="ja-JP" altLang="en-US" dirty="0" smtClean="0"/>
              <a:t>同じスクリプトを別のテストでも使用できるようになる</a:t>
            </a:r>
            <a:endParaRPr lang="en-US" altLang="ja-JP" dirty="0" smtClean="0"/>
          </a:p>
          <a:p>
            <a:pPr lvl="1"/>
            <a:r>
              <a:rPr lang="ja-JP" altLang="en-US" dirty="0" smtClean="0"/>
              <a:t>命令は同じだが、入力内容と期待結果が異なるテストである場合に有効</a:t>
            </a:r>
            <a:endParaRPr lang="en-US" altLang="ja-JP" dirty="0" smtClean="0"/>
          </a:p>
          <a:p>
            <a:pPr lvl="2"/>
            <a:r>
              <a:rPr lang="ja-JP" altLang="en-US" dirty="0" smtClean="0"/>
              <a:t>例えば、保険のシステムで契約</a:t>
            </a:r>
            <a:r>
              <a:rPr lang="en-US" altLang="ja-JP" dirty="0" smtClean="0"/>
              <a:t>A</a:t>
            </a:r>
            <a:r>
              <a:rPr lang="ja-JP" altLang="en-US" dirty="0" err="1" smtClean="0"/>
              <a:t>と契</a:t>
            </a:r>
            <a:r>
              <a:rPr lang="ja-JP" altLang="en-US" dirty="0" smtClean="0"/>
              <a:t>約</a:t>
            </a:r>
            <a:r>
              <a:rPr lang="en-US" altLang="ja-JP" dirty="0" smtClean="0"/>
              <a:t>B</a:t>
            </a:r>
            <a:r>
              <a:rPr lang="ja-JP" altLang="en-US" dirty="0" smtClean="0"/>
              <a:t>があるときに、「入力内容が正しくデータベースに反映される」というテストを一つのスクリプトで実装できる</a:t>
            </a:r>
            <a:endParaRPr lang="en-US" altLang="ja-JP" dirty="0" smtClean="0"/>
          </a:p>
        </p:txBody>
      </p:sp>
      <p:sp>
        <p:nvSpPr>
          <p:cNvPr id="6" name="タイトル 1"/>
          <p:cNvSpPr txBox="1">
            <a:spLocks/>
          </p:cNvSpPr>
          <p:nvPr/>
        </p:nvSpPr>
        <p:spPr>
          <a:xfrm>
            <a:off x="467544" y="0"/>
            <a:ext cx="8229600" cy="77809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en-US" altLang="ja-JP" sz="4400" b="0" i="0" u="none" strike="noStrike" kern="1200" cap="none" spc="0" normalizeH="0" baseline="0" noProof="0" dirty="0" smtClean="0">
                <a:ln>
                  <a:noFill/>
                </a:ln>
                <a:solidFill>
                  <a:schemeClr val="tx1"/>
                </a:solidFill>
                <a:effectLst/>
                <a:uLnTx/>
                <a:uFillTx/>
                <a:latin typeface="+mj-lt"/>
                <a:ea typeface="+mj-ea"/>
                <a:cs typeface="+mj-cs"/>
              </a:rPr>
              <a:t>3.2:</a:t>
            </a:r>
            <a:r>
              <a:rPr kumimoji="1" lang="ja-JP" altLang="en-US" sz="4400" b="0" i="0" u="none" strike="noStrike" kern="1200" cap="none" spc="0" normalizeH="0" baseline="0" noProof="0" dirty="0" smtClean="0">
                <a:ln>
                  <a:noFill/>
                </a:ln>
                <a:solidFill>
                  <a:schemeClr val="tx1"/>
                </a:solidFill>
                <a:effectLst/>
                <a:uLnTx/>
                <a:uFillTx/>
                <a:latin typeface="+mj-lt"/>
                <a:ea typeface="+mj-ea"/>
                <a:cs typeface="+mj-cs"/>
              </a:rPr>
              <a:t>スクリプテリングの技法</a:t>
            </a:r>
            <a:endParaRPr kumimoji="1" lang="ja-JP"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67544" y="764704"/>
            <a:ext cx="8229600" cy="1368152"/>
          </a:xfrm>
        </p:spPr>
        <p:txBody>
          <a:bodyPr>
            <a:normAutofit/>
          </a:bodyPr>
          <a:lstStyle/>
          <a:p>
            <a:r>
              <a:rPr kumimoji="1" lang="ja-JP" altLang="en-US" dirty="0" smtClean="0"/>
              <a:t>データ駆動の例</a:t>
            </a:r>
            <a:r>
              <a:rPr lang="ja-JP" altLang="en-US" dirty="0" smtClean="0"/>
              <a:t>：同じスクリプトに違うデータを使う</a:t>
            </a:r>
            <a:endParaRPr lang="en-US" altLang="ja-JP" dirty="0" smtClean="0"/>
          </a:p>
          <a:p>
            <a:pPr lvl="1"/>
            <a:endParaRPr kumimoji="1" lang="en-US" altLang="ja-JP" dirty="0" smtClean="0"/>
          </a:p>
        </p:txBody>
      </p:sp>
      <p:sp>
        <p:nvSpPr>
          <p:cNvPr id="6" name="タイトル 1"/>
          <p:cNvSpPr txBox="1">
            <a:spLocks/>
          </p:cNvSpPr>
          <p:nvPr/>
        </p:nvSpPr>
        <p:spPr>
          <a:xfrm>
            <a:off x="467544" y="0"/>
            <a:ext cx="8229600" cy="77809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en-US" altLang="ja-JP" sz="4400" b="0" i="0" u="none" strike="noStrike" kern="1200" cap="none" spc="0" normalizeH="0" baseline="0" noProof="0" dirty="0" smtClean="0">
                <a:ln>
                  <a:noFill/>
                </a:ln>
                <a:solidFill>
                  <a:schemeClr val="tx1"/>
                </a:solidFill>
                <a:effectLst/>
                <a:uLnTx/>
                <a:uFillTx/>
                <a:latin typeface="+mj-lt"/>
                <a:ea typeface="+mj-ea"/>
                <a:cs typeface="+mj-cs"/>
              </a:rPr>
              <a:t>3.2:</a:t>
            </a:r>
            <a:r>
              <a:rPr kumimoji="1" lang="ja-JP" altLang="en-US" sz="4400" b="0" i="0" u="none" strike="noStrike" kern="1200" cap="none" spc="0" normalizeH="0" baseline="0" noProof="0" dirty="0" smtClean="0">
                <a:ln>
                  <a:noFill/>
                </a:ln>
                <a:solidFill>
                  <a:schemeClr val="tx1"/>
                </a:solidFill>
                <a:effectLst/>
                <a:uLnTx/>
                <a:uFillTx/>
                <a:latin typeface="+mj-lt"/>
                <a:ea typeface="+mj-ea"/>
                <a:cs typeface="+mj-cs"/>
              </a:rPr>
              <a:t>スクリプテリングの技法</a:t>
            </a:r>
            <a:endParaRPr kumimoji="1" lang="ja-JP"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4" name="正方形/長方形 3"/>
          <p:cNvSpPr/>
          <p:nvPr/>
        </p:nvSpPr>
        <p:spPr>
          <a:xfrm>
            <a:off x="323528" y="1988840"/>
            <a:ext cx="3672408" cy="396044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kumimoji="1" lang="en-US" altLang="ja-JP" dirty="0" smtClean="0"/>
              <a:t>Call </a:t>
            </a:r>
            <a:r>
              <a:rPr kumimoji="1" lang="en-US" altLang="ja-JP" dirty="0" err="1" smtClean="0"/>
              <a:t>ScribbleOpen</a:t>
            </a:r>
            <a:r>
              <a:rPr kumimoji="1" lang="en-US" altLang="ja-JP" dirty="0" smtClean="0"/>
              <a:t>(‘countries’)</a:t>
            </a:r>
          </a:p>
          <a:p>
            <a:r>
              <a:rPr lang="en-US" altLang="ja-JP" dirty="0" err="1" smtClean="0"/>
              <a:t>FocusOn</a:t>
            </a:r>
            <a:r>
              <a:rPr lang="en-US" altLang="ja-JP" dirty="0" smtClean="0"/>
              <a:t> ‘Scribble’</a:t>
            </a:r>
            <a:endParaRPr kumimoji="1" lang="en-US" altLang="ja-JP" dirty="0" smtClean="0"/>
          </a:p>
          <a:p>
            <a:r>
              <a:rPr kumimoji="1" lang="en-US" altLang="ja-JP" dirty="0" err="1" smtClean="0"/>
              <a:t>SelectOption</a:t>
            </a:r>
            <a:r>
              <a:rPr kumimoji="1" lang="en-US" altLang="ja-JP" dirty="0" smtClean="0"/>
              <a:t> ‘List/Add </a:t>
            </a:r>
            <a:r>
              <a:rPr lang="en-US" altLang="ja-JP" dirty="0" smtClean="0"/>
              <a:t>Item</a:t>
            </a:r>
            <a:r>
              <a:rPr kumimoji="1" lang="en-US" altLang="ja-JP" dirty="0" smtClean="0"/>
              <a:t>’</a:t>
            </a:r>
          </a:p>
          <a:p>
            <a:r>
              <a:rPr lang="en-US" altLang="ja-JP" dirty="0" err="1" smtClean="0"/>
              <a:t>FocusOn</a:t>
            </a:r>
            <a:r>
              <a:rPr lang="en-US" altLang="ja-JP" dirty="0" smtClean="0"/>
              <a:t> ‘Add Item’</a:t>
            </a:r>
          </a:p>
          <a:p>
            <a:r>
              <a:rPr lang="en-US" altLang="ja-JP" dirty="0" smtClean="0"/>
              <a:t>Type ‘Sweden’</a:t>
            </a:r>
          </a:p>
          <a:p>
            <a:r>
              <a:rPr kumimoji="1" lang="en-US" altLang="ja-JP" dirty="0" err="1" smtClean="0"/>
              <a:t>LeftMouseClick</a:t>
            </a:r>
            <a:r>
              <a:rPr kumimoji="1" lang="en-US" altLang="ja-JP" dirty="0" smtClean="0"/>
              <a:t> ‘OK’</a:t>
            </a:r>
          </a:p>
          <a:p>
            <a:r>
              <a:rPr lang="en-US" altLang="ja-JP" dirty="0" err="1" smtClean="0"/>
              <a:t>FocusOn</a:t>
            </a:r>
            <a:r>
              <a:rPr lang="en-US" altLang="ja-JP" dirty="0" smtClean="0"/>
              <a:t> ‘Scribble’</a:t>
            </a:r>
          </a:p>
          <a:p>
            <a:r>
              <a:rPr lang="en-US" altLang="ja-JP" dirty="0" err="1" smtClean="0"/>
              <a:t>SelectOption</a:t>
            </a:r>
            <a:r>
              <a:rPr lang="en-US" altLang="ja-JP" dirty="0" smtClean="0"/>
              <a:t> ‘List/Add Item’</a:t>
            </a:r>
          </a:p>
          <a:p>
            <a:r>
              <a:rPr lang="en-US" altLang="ja-JP" dirty="0" err="1" smtClean="0"/>
              <a:t>FocusOn</a:t>
            </a:r>
            <a:r>
              <a:rPr lang="en-US" altLang="ja-JP" dirty="0" smtClean="0"/>
              <a:t> ‘Add Item’</a:t>
            </a:r>
          </a:p>
          <a:p>
            <a:r>
              <a:rPr lang="en-US" altLang="ja-JP" dirty="0" smtClean="0"/>
              <a:t>Type ‘USA’</a:t>
            </a:r>
          </a:p>
          <a:p>
            <a:r>
              <a:rPr lang="en-US" altLang="ja-JP" dirty="0" err="1" smtClean="0"/>
              <a:t>LeftMouseClick</a:t>
            </a:r>
            <a:r>
              <a:rPr lang="en-US" altLang="ja-JP" dirty="0" smtClean="0"/>
              <a:t> ‘OK’</a:t>
            </a:r>
          </a:p>
          <a:p>
            <a:r>
              <a:rPr kumimoji="1" lang="en-US" altLang="ja-JP" dirty="0" err="1" smtClean="0"/>
              <a:t>FocusOn</a:t>
            </a:r>
            <a:r>
              <a:rPr kumimoji="1" lang="en-US" altLang="ja-JP" dirty="0" smtClean="0"/>
              <a:t> ‘Scribble’</a:t>
            </a:r>
          </a:p>
          <a:p>
            <a:r>
              <a:rPr lang="en-US" altLang="ja-JP" dirty="0" smtClean="0"/>
              <a:t>Call </a:t>
            </a:r>
            <a:r>
              <a:rPr lang="en-US" altLang="ja-JP" dirty="0" err="1" smtClean="0"/>
              <a:t>ScribbleSaveAs</a:t>
            </a:r>
            <a:r>
              <a:rPr lang="en-US" altLang="ja-JP" dirty="0" smtClean="0"/>
              <a:t>(‘countries2’)</a:t>
            </a:r>
            <a:endParaRPr kumimoji="1" lang="ja-JP" altLang="en-US" dirty="0"/>
          </a:p>
        </p:txBody>
      </p:sp>
      <p:sp>
        <p:nvSpPr>
          <p:cNvPr id="5" name="正方形/長方形 4"/>
          <p:cNvSpPr/>
          <p:nvPr/>
        </p:nvSpPr>
        <p:spPr>
          <a:xfrm>
            <a:off x="5148064" y="1340768"/>
            <a:ext cx="3672408" cy="53559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kumimoji="1" lang="en-US" altLang="ja-JP" dirty="0" err="1" smtClean="0"/>
              <a:t>OpenFile</a:t>
            </a:r>
            <a:r>
              <a:rPr kumimoji="1" lang="en-US" altLang="ja-JP" dirty="0" smtClean="0"/>
              <a:t> ‘</a:t>
            </a:r>
            <a:r>
              <a:rPr kumimoji="1" lang="en-US" altLang="ja-JP" dirty="0" err="1" smtClean="0"/>
              <a:t>ScribbleData</a:t>
            </a:r>
            <a:r>
              <a:rPr kumimoji="1" lang="en-US" altLang="ja-JP" dirty="0" smtClean="0"/>
              <a:t>’</a:t>
            </a:r>
          </a:p>
          <a:p>
            <a:r>
              <a:rPr lang="en-US" altLang="ja-JP" dirty="0" smtClean="0"/>
              <a:t>For each recode in </a:t>
            </a:r>
            <a:r>
              <a:rPr lang="en-US" altLang="ja-JP" dirty="0" err="1" smtClean="0"/>
              <a:t>ScribbleData</a:t>
            </a:r>
            <a:endParaRPr lang="en-US" altLang="ja-JP" dirty="0" smtClean="0"/>
          </a:p>
          <a:p>
            <a:r>
              <a:rPr kumimoji="1" lang="en-US" altLang="ja-JP" dirty="0" smtClean="0"/>
              <a:t>	Read </a:t>
            </a:r>
            <a:r>
              <a:rPr kumimoji="1" lang="en-US" altLang="ja-JP" dirty="0" err="1" smtClean="0"/>
              <a:t>InputFile</a:t>
            </a:r>
            <a:endParaRPr kumimoji="1" lang="en-US" altLang="ja-JP" dirty="0" smtClean="0"/>
          </a:p>
          <a:p>
            <a:r>
              <a:rPr lang="en-US" altLang="ja-JP" dirty="0" smtClean="0"/>
              <a:t>	Read Name1</a:t>
            </a:r>
          </a:p>
          <a:p>
            <a:r>
              <a:rPr lang="en-US" altLang="ja-JP" dirty="0" smtClean="0"/>
              <a:t>	Read Name2</a:t>
            </a:r>
          </a:p>
          <a:p>
            <a:r>
              <a:rPr kumimoji="1" lang="en-US" altLang="ja-JP" dirty="0" smtClean="0"/>
              <a:t>	Read </a:t>
            </a:r>
            <a:r>
              <a:rPr kumimoji="1" lang="en-US" altLang="ja-JP" dirty="0" err="1" smtClean="0"/>
              <a:t>OutputFile</a:t>
            </a:r>
            <a:endParaRPr kumimoji="1" lang="en-US" altLang="ja-JP" dirty="0" smtClean="0"/>
          </a:p>
          <a:p>
            <a:r>
              <a:rPr kumimoji="1" lang="en-US" altLang="ja-JP" dirty="0" smtClean="0"/>
              <a:t>Call </a:t>
            </a:r>
            <a:r>
              <a:rPr kumimoji="1" lang="en-US" altLang="ja-JP" dirty="0" err="1" smtClean="0"/>
              <a:t>ScribbleOpen</a:t>
            </a:r>
            <a:r>
              <a:rPr kumimoji="1" lang="en-US" altLang="ja-JP" dirty="0" smtClean="0"/>
              <a:t>(</a:t>
            </a:r>
            <a:r>
              <a:rPr lang="en-US" altLang="ja-JP" dirty="0" err="1" smtClean="0"/>
              <a:t>InputFile</a:t>
            </a:r>
            <a:r>
              <a:rPr lang="en-US" altLang="ja-JP" dirty="0" smtClean="0"/>
              <a:t>)</a:t>
            </a:r>
            <a:endParaRPr kumimoji="1" lang="en-US" altLang="ja-JP" dirty="0" smtClean="0"/>
          </a:p>
          <a:p>
            <a:r>
              <a:rPr lang="en-US" altLang="ja-JP" dirty="0" err="1" smtClean="0"/>
              <a:t>FocusOn</a:t>
            </a:r>
            <a:r>
              <a:rPr lang="en-US" altLang="ja-JP" dirty="0" smtClean="0"/>
              <a:t> ‘Scribble’</a:t>
            </a:r>
            <a:endParaRPr kumimoji="1" lang="en-US" altLang="ja-JP" dirty="0" smtClean="0"/>
          </a:p>
          <a:p>
            <a:r>
              <a:rPr kumimoji="1" lang="en-US" altLang="ja-JP" dirty="0" err="1" smtClean="0"/>
              <a:t>SelectOption</a:t>
            </a:r>
            <a:r>
              <a:rPr kumimoji="1" lang="en-US" altLang="ja-JP" dirty="0" smtClean="0"/>
              <a:t> ‘List/Add </a:t>
            </a:r>
            <a:r>
              <a:rPr lang="en-US" altLang="ja-JP" dirty="0" smtClean="0"/>
              <a:t>Item</a:t>
            </a:r>
            <a:r>
              <a:rPr kumimoji="1" lang="en-US" altLang="ja-JP" dirty="0" smtClean="0"/>
              <a:t>’</a:t>
            </a:r>
          </a:p>
          <a:p>
            <a:r>
              <a:rPr lang="en-US" altLang="ja-JP" dirty="0" err="1" smtClean="0"/>
              <a:t>FocusOn</a:t>
            </a:r>
            <a:r>
              <a:rPr lang="en-US" altLang="ja-JP" dirty="0" smtClean="0"/>
              <a:t> ‘Add Item’</a:t>
            </a:r>
          </a:p>
          <a:p>
            <a:r>
              <a:rPr lang="en-US" altLang="ja-JP" dirty="0" smtClean="0"/>
              <a:t>Type ‘Name1’</a:t>
            </a:r>
          </a:p>
          <a:p>
            <a:r>
              <a:rPr kumimoji="1" lang="en-US" altLang="ja-JP" dirty="0" err="1" smtClean="0"/>
              <a:t>LeftMouseClick</a:t>
            </a:r>
            <a:r>
              <a:rPr kumimoji="1" lang="en-US" altLang="ja-JP" dirty="0" smtClean="0"/>
              <a:t> ‘OK’</a:t>
            </a:r>
          </a:p>
          <a:p>
            <a:r>
              <a:rPr lang="en-US" altLang="ja-JP" dirty="0" err="1" smtClean="0"/>
              <a:t>FocusOn</a:t>
            </a:r>
            <a:r>
              <a:rPr lang="en-US" altLang="ja-JP" dirty="0" smtClean="0"/>
              <a:t> ‘Scribble’</a:t>
            </a:r>
          </a:p>
          <a:p>
            <a:r>
              <a:rPr lang="en-US" altLang="ja-JP" dirty="0" err="1" smtClean="0"/>
              <a:t>SelectOption</a:t>
            </a:r>
            <a:r>
              <a:rPr lang="en-US" altLang="ja-JP" dirty="0" smtClean="0"/>
              <a:t> ‘List/Add Item’</a:t>
            </a:r>
          </a:p>
          <a:p>
            <a:r>
              <a:rPr lang="en-US" altLang="ja-JP" dirty="0" err="1" smtClean="0"/>
              <a:t>FocusOn</a:t>
            </a:r>
            <a:r>
              <a:rPr lang="en-US" altLang="ja-JP" dirty="0" smtClean="0"/>
              <a:t> ‘Add Item’</a:t>
            </a:r>
          </a:p>
          <a:p>
            <a:r>
              <a:rPr lang="en-US" altLang="ja-JP" dirty="0" smtClean="0"/>
              <a:t>Type ‘Name2’</a:t>
            </a:r>
          </a:p>
          <a:p>
            <a:r>
              <a:rPr lang="en-US" altLang="ja-JP" dirty="0" err="1" smtClean="0"/>
              <a:t>LeftMouseClick</a:t>
            </a:r>
            <a:r>
              <a:rPr lang="en-US" altLang="ja-JP" dirty="0" smtClean="0"/>
              <a:t> ‘OK’</a:t>
            </a:r>
          </a:p>
          <a:p>
            <a:r>
              <a:rPr kumimoji="1" lang="en-US" altLang="ja-JP" dirty="0" err="1" smtClean="0"/>
              <a:t>FocusOn</a:t>
            </a:r>
            <a:r>
              <a:rPr kumimoji="1" lang="en-US" altLang="ja-JP" dirty="0" smtClean="0"/>
              <a:t> ‘Scribble’</a:t>
            </a:r>
          </a:p>
          <a:p>
            <a:r>
              <a:rPr lang="en-US" altLang="ja-JP" dirty="0" smtClean="0"/>
              <a:t>Call </a:t>
            </a:r>
            <a:r>
              <a:rPr lang="en-US" altLang="ja-JP" dirty="0" err="1" smtClean="0"/>
              <a:t>ScribbleSaveAs</a:t>
            </a:r>
            <a:r>
              <a:rPr lang="en-US" altLang="ja-JP" dirty="0" smtClean="0"/>
              <a:t>(</a:t>
            </a:r>
            <a:r>
              <a:rPr lang="en-US" altLang="ja-JP" dirty="0" err="1" smtClean="0"/>
              <a:t>OutputFile</a:t>
            </a:r>
            <a:r>
              <a:rPr lang="en-US" altLang="ja-JP" dirty="0" smtClean="0"/>
              <a:t>)</a:t>
            </a:r>
            <a:endParaRPr kumimoji="1" lang="ja-JP" altLang="en-US" dirty="0"/>
          </a:p>
        </p:txBody>
      </p:sp>
      <p:sp>
        <p:nvSpPr>
          <p:cNvPr id="7" name="右矢印 6"/>
          <p:cNvSpPr/>
          <p:nvPr/>
        </p:nvSpPr>
        <p:spPr>
          <a:xfrm>
            <a:off x="3995936" y="3717032"/>
            <a:ext cx="1152128" cy="57606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8" name="正方形/長方形 7"/>
          <p:cNvSpPr/>
          <p:nvPr/>
        </p:nvSpPr>
        <p:spPr>
          <a:xfrm>
            <a:off x="1547664" y="6209928"/>
            <a:ext cx="3672408" cy="64807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smtClean="0"/>
              <a:t>“countries, Sweden, USA, countries2”</a:t>
            </a:r>
            <a:endParaRPr kumimoji="1" lang="ja-JP" altLang="en-US"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67544" y="764704"/>
            <a:ext cx="8229600" cy="5688632"/>
          </a:xfrm>
        </p:spPr>
        <p:txBody>
          <a:bodyPr>
            <a:normAutofit lnSpcReduction="10000"/>
          </a:bodyPr>
          <a:lstStyle/>
          <a:p>
            <a:r>
              <a:rPr lang="ja-JP" altLang="en-US" dirty="0" smtClean="0"/>
              <a:t>データ駆動の例</a:t>
            </a:r>
            <a:r>
              <a:rPr lang="en-US" altLang="ja-JP" dirty="0" smtClean="0"/>
              <a:t>2:</a:t>
            </a:r>
            <a:r>
              <a:rPr lang="ja-JP" altLang="en-US" dirty="0" smtClean="0"/>
              <a:t>より洗練されたデータ駆動スクリプト</a:t>
            </a:r>
            <a:endParaRPr lang="en-US" altLang="ja-JP" dirty="0" smtClean="0"/>
          </a:p>
          <a:p>
            <a:pPr lvl="1"/>
            <a:r>
              <a:rPr kumimoji="1" lang="ja-JP" altLang="en-US" dirty="0" smtClean="0"/>
              <a:t>例えば、前項の例のデータファイルを</a:t>
            </a:r>
            <a:r>
              <a:rPr kumimoji="1" lang="en-US" altLang="ja-JP" dirty="0" smtClean="0"/>
              <a:t>CSV</a:t>
            </a:r>
            <a:r>
              <a:rPr kumimoji="1" lang="ja-JP" altLang="en-US" dirty="0" smtClean="0"/>
              <a:t>ファイルにし、</a:t>
            </a:r>
            <a:r>
              <a:rPr kumimoji="1" lang="en-US" altLang="ja-JP" dirty="0" smtClean="0"/>
              <a:t>1</a:t>
            </a:r>
            <a:r>
              <a:rPr lang="ja-JP" altLang="en-US" dirty="0" smtClean="0"/>
              <a:t>列</a:t>
            </a:r>
            <a:r>
              <a:rPr kumimoji="1" lang="ja-JP" altLang="en-US" dirty="0" smtClean="0"/>
              <a:t>目に入力ファイル名のデータ、</a:t>
            </a:r>
            <a:r>
              <a:rPr kumimoji="1" lang="en-US" altLang="ja-JP" dirty="0" smtClean="0"/>
              <a:t>2</a:t>
            </a:r>
            <a:r>
              <a:rPr kumimoji="1" lang="ja-JP" altLang="en-US" dirty="0" smtClean="0"/>
              <a:t>列目に国名といった情報だけでなく、例えば</a:t>
            </a:r>
            <a:r>
              <a:rPr kumimoji="1" lang="en-US" altLang="ja-JP" dirty="0" smtClean="0"/>
              <a:t>1</a:t>
            </a:r>
            <a:r>
              <a:rPr kumimoji="1" lang="ja-JP" altLang="en-US" dirty="0" smtClean="0"/>
              <a:t>列目が空欄なら○○を行う　ということも実装できる。</a:t>
            </a:r>
            <a:endParaRPr kumimoji="1" lang="en-US" altLang="ja-JP" dirty="0" smtClean="0"/>
          </a:p>
          <a:p>
            <a:pPr lvl="1"/>
            <a:r>
              <a:rPr lang="ja-JP" altLang="en-US" dirty="0" smtClean="0"/>
              <a:t>この方法の問題点として、スクリプトが「データファイルが○○の時</a:t>
            </a:r>
            <a:r>
              <a:rPr lang="en-US" altLang="ja-JP" dirty="0" smtClean="0"/>
              <a:t>××</a:t>
            </a:r>
            <a:r>
              <a:rPr lang="ja-JP" altLang="en-US" dirty="0" smtClean="0"/>
              <a:t>を行う」ということを知っていなければならない</a:t>
            </a:r>
            <a:endParaRPr lang="en-US" altLang="ja-JP" dirty="0" smtClean="0"/>
          </a:p>
          <a:p>
            <a:pPr lvl="2"/>
            <a:r>
              <a:rPr kumimoji="1" lang="ja-JP" altLang="en-US" dirty="0" smtClean="0"/>
              <a:t>複雑さが増してしまう</a:t>
            </a:r>
            <a:endParaRPr kumimoji="1" lang="en-US" altLang="ja-JP" dirty="0" smtClean="0"/>
          </a:p>
          <a:p>
            <a:pPr lvl="2"/>
            <a:r>
              <a:rPr lang="ja-JP" altLang="en-US" dirty="0" smtClean="0"/>
              <a:t>それほど難易度が高いわけではないが、設計が必要</a:t>
            </a:r>
            <a:endParaRPr lang="en-US" altLang="ja-JP" dirty="0" smtClean="0"/>
          </a:p>
          <a:p>
            <a:pPr lvl="2"/>
            <a:r>
              <a:rPr kumimoji="1" lang="ja-JP" altLang="en-US" dirty="0" smtClean="0"/>
              <a:t>データファイルとテストスクリプトが「常に同期」している必要がある</a:t>
            </a:r>
            <a:endParaRPr kumimoji="1" lang="en-US" altLang="ja-JP" dirty="0" smtClean="0"/>
          </a:p>
        </p:txBody>
      </p:sp>
      <p:sp>
        <p:nvSpPr>
          <p:cNvPr id="6" name="タイトル 1"/>
          <p:cNvSpPr txBox="1">
            <a:spLocks/>
          </p:cNvSpPr>
          <p:nvPr/>
        </p:nvSpPr>
        <p:spPr>
          <a:xfrm>
            <a:off x="467544" y="0"/>
            <a:ext cx="8229600" cy="77809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en-US" altLang="ja-JP" sz="4400" b="0" i="0" u="none" strike="noStrike" kern="1200" cap="none" spc="0" normalizeH="0" baseline="0" noProof="0" dirty="0" smtClean="0">
                <a:ln>
                  <a:noFill/>
                </a:ln>
                <a:solidFill>
                  <a:schemeClr val="tx1"/>
                </a:solidFill>
                <a:effectLst/>
                <a:uLnTx/>
                <a:uFillTx/>
                <a:latin typeface="+mj-lt"/>
                <a:ea typeface="+mj-ea"/>
                <a:cs typeface="+mj-cs"/>
              </a:rPr>
              <a:t>3.2:</a:t>
            </a:r>
            <a:r>
              <a:rPr kumimoji="1" lang="ja-JP" altLang="en-US" sz="4400" b="0" i="0" u="none" strike="noStrike" kern="1200" cap="none" spc="0" normalizeH="0" baseline="0" noProof="0" dirty="0" smtClean="0">
                <a:ln>
                  <a:noFill/>
                </a:ln>
                <a:solidFill>
                  <a:schemeClr val="tx1"/>
                </a:solidFill>
                <a:effectLst/>
                <a:uLnTx/>
                <a:uFillTx/>
                <a:latin typeface="+mj-lt"/>
                <a:ea typeface="+mj-ea"/>
                <a:cs typeface="+mj-cs"/>
              </a:rPr>
              <a:t>スクリプテリングの技法</a:t>
            </a:r>
            <a:endParaRPr kumimoji="1" lang="ja-JP"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67544" y="764704"/>
            <a:ext cx="8229600" cy="4997152"/>
          </a:xfrm>
        </p:spPr>
        <p:txBody>
          <a:bodyPr>
            <a:normAutofit/>
          </a:bodyPr>
          <a:lstStyle/>
          <a:p>
            <a:r>
              <a:rPr kumimoji="1" lang="ja-JP" altLang="en-US" dirty="0" smtClean="0"/>
              <a:t>なぜこんなに複雑になってしまうのか</a:t>
            </a:r>
            <a:endParaRPr kumimoji="1" lang="en-US" altLang="ja-JP" dirty="0" smtClean="0"/>
          </a:p>
          <a:p>
            <a:pPr lvl="1"/>
            <a:r>
              <a:rPr lang="ja-JP" altLang="en-US" dirty="0" smtClean="0"/>
              <a:t>追加された命令のために、スクリプトは実装とメンテナンスの両面で複雑になる。</a:t>
            </a:r>
            <a:endParaRPr lang="en-US" altLang="ja-JP" dirty="0" smtClean="0"/>
          </a:p>
          <a:p>
            <a:pPr lvl="2"/>
            <a:r>
              <a:rPr kumimoji="1" lang="ja-JP" altLang="en-US" dirty="0" smtClean="0"/>
              <a:t>作りこむのは簡単だが、見つけるのがとても難しい無数のエラーを受け入れることになる</a:t>
            </a:r>
            <a:endParaRPr kumimoji="1" lang="en-US" altLang="ja-JP" dirty="0" smtClean="0"/>
          </a:p>
          <a:p>
            <a:pPr lvl="2"/>
            <a:r>
              <a:rPr lang="ja-JP" altLang="en-US" dirty="0" smtClean="0"/>
              <a:t>実際にテストをするために、テストスクリプトのデバッグが必要になる</a:t>
            </a:r>
            <a:endParaRPr lang="en-US" altLang="ja-JP" dirty="0" smtClean="0"/>
          </a:p>
          <a:p>
            <a:pPr lvl="2"/>
            <a:r>
              <a:rPr kumimoji="1" lang="ja-JP" altLang="en-US" dirty="0" smtClean="0"/>
              <a:t>ただ、効果が高いので作りこむ価値はある。</a:t>
            </a:r>
            <a:endParaRPr kumimoji="1" lang="en-US" altLang="ja-JP" dirty="0" smtClean="0"/>
          </a:p>
          <a:p>
            <a:pPr lvl="3"/>
            <a:r>
              <a:rPr kumimoji="1" lang="ja-JP" altLang="en-US" dirty="0" smtClean="0"/>
              <a:t>追加のテストケースにデータファイルを作成するだけで対応できるようになる</a:t>
            </a:r>
            <a:endParaRPr kumimoji="1" lang="en-US" altLang="ja-JP" dirty="0" smtClean="0"/>
          </a:p>
        </p:txBody>
      </p:sp>
      <p:sp>
        <p:nvSpPr>
          <p:cNvPr id="6" name="タイトル 1"/>
          <p:cNvSpPr txBox="1">
            <a:spLocks/>
          </p:cNvSpPr>
          <p:nvPr/>
        </p:nvSpPr>
        <p:spPr>
          <a:xfrm>
            <a:off x="467544" y="0"/>
            <a:ext cx="8229600" cy="77809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en-US" altLang="ja-JP" sz="4400" b="0" i="0" u="none" strike="noStrike" kern="1200" cap="none" spc="0" normalizeH="0" baseline="0" noProof="0" dirty="0" smtClean="0">
                <a:ln>
                  <a:noFill/>
                </a:ln>
                <a:solidFill>
                  <a:schemeClr val="tx1"/>
                </a:solidFill>
                <a:effectLst/>
                <a:uLnTx/>
                <a:uFillTx/>
                <a:latin typeface="+mj-lt"/>
                <a:ea typeface="+mj-ea"/>
                <a:cs typeface="+mj-cs"/>
              </a:rPr>
              <a:t>3.2:</a:t>
            </a:r>
            <a:r>
              <a:rPr kumimoji="1" lang="ja-JP" altLang="en-US" sz="4400" b="0" i="0" u="none" strike="noStrike" kern="1200" cap="none" spc="0" normalizeH="0" baseline="0" noProof="0" dirty="0" smtClean="0">
                <a:ln>
                  <a:noFill/>
                </a:ln>
                <a:solidFill>
                  <a:schemeClr val="tx1"/>
                </a:solidFill>
                <a:effectLst/>
                <a:uLnTx/>
                <a:uFillTx/>
                <a:latin typeface="+mj-lt"/>
                <a:ea typeface="+mj-ea"/>
                <a:cs typeface="+mj-cs"/>
              </a:rPr>
              <a:t>スクリプテリングの技法</a:t>
            </a:r>
            <a:endParaRPr kumimoji="1" lang="ja-JP"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67544" y="764704"/>
            <a:ext cx="8229600" cy="5832648"/>
          </a:xfrm>
        </p:spPr>
        <p:txBody>
          <a:bodyPr>
            <a:normAutofit lnSpcReduction="10000"/>
          </a:bodyPr>
          <a:lstStyle/>
          <a:p>
            <a:r>
              <a:rPr kumimoji="1" lang="ja-JP" altLang="en-US" dirty="0" smtClean="0"/>
              <a:t>データ駆動スクリプトの長所</a:t>
            </a:r>
            <a:endParaRPr lang="en-US" altLang="ja-JP" dirty="0" smtClean="0"/>
          </a:p>
          <a:p>
            <a:pPr lvl="1"/>
            <a:r>
              <a:rPr kumimoji="1" lang="ja-JP" altLang="en-US" dirty="0" smtClean="0"/>
              <a:t>ほとんど追加の工数なしにより多くのテストケースを実装できる</a:t>
            </a:r>
            <a:endParaRPr kumimoji="1" lang="en-US" altLang="ja-JP" dirty="0" smtClean="0"/>
          </a:p>
          <a:p>
            <a:pPr lvl="2"/>
            <a:r>
              <a:rPr lang="ja-JP" altLang="en-US" dirty="0" smtClean="0"/>
              <a:t>入力データと期待結果のセットを決めるだけでよい</a:t>
            </a:r>
            <a:endParaRPr lang="en-US" altLang="ja-JP" dirty="0" smtClean="0"/>
          </a:p>
          <a:p>
            <a:pPr lvl="2"/>
            <a:r>
              <a:rPr kumimoji="1" lang="ja-JP" altLang="en-US" dirty="0" smtClean="0"/>
              <a:t>今まで手動で行っていたテストの「周辺」のテストが行えるようになる</a:t>
            </a:r>
            <a:endParaRPr kumimoji="1" lang="en-US" altLang="ja-JP" dirty="0" smtClean="0"/>
          </a:p>
          <a:p>
            <a:pPr lvl="1"/>
            <a:r>
              <a:rPr lang="ja-JP" altLang="en-US" dirty="0" smtClean="0"/>
              <a:t>例えば、データセットにコメントを書きこむことで、テスト設計者がテスト担当者に意図を伝えることができる</a:t>
            </a:r>
            <a:endParaRPr lang="en-US" altLang="ja-JP" dirty="0" smtClean="0"/>
          </a:p>
          <a:p>
            <a:pPr lvl="1"/>
            <a:r>
              <a:rPr lang="en-US" altLang="ja-JP" dirty="0" smtClean="0"/>
              <a:t>(</a:t>
            </a:r>
            <a:r>
              <a:rPr lang="ja-JP" altLang="en-US" dirty="0" smtClean="0"/>
              <a:t>エクセルのマクロなどで）データセットを自動で生成する方式を採用できる</a:t>
            </a:r>
            <a:endParaRPr lang="en-US" altLang="ja-JP" dirty="0" smtClean="0"/>
          </a:p>
          <a:p>
            <a:pPr lvl="1"/>
            <a:r>
              <a:rPr kumimoji="1" lang="ja-JP" altLang="en-US" dirty="0" smtClean="0"/>
              <a:t>入力値と期待結果がデータファイルに両方存在し、近い位置にあるのでわかりやすい</a:t>
            </a:r>
            <a:endParaRPr kumimoji="1" lang="en-US" altLang="ja-JP" dirty="0" smtClean="0"/>
          </a:p>
        </p:txBody>
      </p:sp>
      <p:sp>
        <p:nvSpPr>
          <p:cNvPr id="6" name="タイトル 1"/>
          <p:cNvSpPr txBox="1">
            <a:spLocks/>
          </p:cNvSpPr>
          <p:nvPr/>
        </p:nvSpPr>
        <p:spPr>
          <a:xfrm>
            <a:off x="467544" y="0"/>
            <a:ext cx="8229600" cy="77809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en-US" altLang="ja-JP" sz="4400" b="0" i="0" u="none" strike="noStrike" kern="1200" cap="none" spc="0" normalizeH="0" baseline="0" noProof="0" dirty="0" smtClean="0">
                <a:ln>
                  <a:noFill/>
                </a:ln>
                <a:solidFill>
                  <a:schemeClr val="tx1"/>
                </a:solidFill>
                <a:effectLst/>
                <a:uLnTx/>
                <a:uFillTx/>
                <a:latin typeface="+mj-lt"/>
                <a:ea typeface="+mj-ea"/>
                <a:cs typeface="+mj-cs"/>
              </a:rPr>
              <a:t>3.2:</a:t>
            </a:r>
            <a:r>
              <a:rPr kumimoji="1" lang="ja-JP" altLang="en-US" sz="4400" b="0" i="0" u="none" strike="noStrike" kern="1200" cap="none" spc="0" normalizeH="0" baseline="0" noProof="0" dirty="0" smtClean="0">
                <a:ln>
                  <a:noFill/>
                </a:ln>
                <a:solidFill>
                  <a:schemeClr val="tx1"/>
                </a:solidFill>
                <a:effectLst/>
                <a:uLnTx/>
                <a:uFillTx/>
                <a:latin typeface="+mj-lt"/>
                <a:ea typeface="+mj-ea"/>
                <a:cs typeface="+mj-cs"/>
              </a:rPr>
              <a:t>スクリプテリングの技法</a:t>
            </a:r>
            <a:endParaRPr kumimoji="1" lang="ja-JP"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67544" y="764704"/>
            <a:ext cx="8229600" cy="4997152"/>
          </a:xfrm>
        </p:spPr>
        <p:txBody>
          <a:bodyPr>
            <a:normAutofit/>
          </a:bodyPr>
          <a:lstStyle/>
          <a:p>
            <a:r>
              <a:rPr kumimoji="1" lang="ja-JP" altLang="en-US" dirty="0" smtClean="0"/>
              <a:t>データ駆動スクリプトの長所</a:t>
            </a:r>
            <a:r>
              <a:rPr kumimoji="1" lang="en-US" altLang="ja-JP" dirty="0" smtClean="0"/>
              <a:t>(</a:t>
            </a:r>
            <a:r>
              <a:rPr kumimoji="1" lang="ja-JP" altLang="en-US" dirty="0" smtClean="0"/>
              <a:t>要約</a:t>
            </a:r>
            <a:r>
              <a:rPr lang="en-US" altLang="ja-JP" dirty="0" smtClean="0"/>
              <a:t>)</a:t>
            </a:r>
          </a:p>
          <a:p>
            <a:pPr lvl="1"/>
            <a:r>
              <a:rPr kumimoji="1" lang="ja-JP" altLang="en-US" dirty="0" smtClean="0"/>
              <a:t>類似のテストをすばやく追加できる</a:t>
            </a:r>
            <a:endParaRPr kumimoji="1" lang="en-US" altLang="ja-JP" dirty="0" smtClean="0"/>
          </a:p>
          <a:p>
            <a:pPr lvl="1"/>
            <a:r>
              <a:rPr lang="ja-JP" altLang="en-US" dirty="0" smtClean="0"/>
              <a:t>スクリプト言語についてのプログラミングの知識が無くとも、テストケース</a:t>
            </a:r>
            <a:r>
              <a:rPr lang="en-US" altLang="ja-JP" dirty="0" smtClean="0"/>
              <a:t>(</a:t>
            </a:r>
            <a:r>
              <a:rPr lang="ja-JP" altLang="en-US" dirty="0" smtClean="0"/>
              <a:t>入力値と期待値のペア</a:t>
            </a:r>
            <a:r>
              <a:rPr lang="en-US" altLang="ja-JP" dirty="0" smtClean="0"/>
              <a:t>)</a:t>
            </a:r>
            <a:r>
              <a:rPr lang="ja-JP" altLang="en-US" dirty="0" smtClean="0"/>
              <a:t>を追加することができる</a:t>
            </a:r>
            <a:endParaRPr lang="en-US" altLang="ja-JP" dirty="0" smtClean="0"/>
          </a:p>
          <a:p>
            <a:pPr lvl="1"/>
            <a:r>
              <a:rPr kumimoji="1" lang="en-US" altLang="ja-JP" dirty="0" smtClean="0"/>
              <a:t>2</a:t>
            </a:r>
            <a:r>
              <a:rPr kumimoji="1" lang="ja-JP" altLang="en-US" dirty="0" smtClean="0"/>
              <a:t>つ目以降のテストのための追加の“メンテナンス”のコストがかからない</a:t>
            </a:r>
            <a:endParaRPr kumimoji="1" lang="en-US" altLang="ja-JP" dirty="0" smtClean="0"/>
          </a:p>
        </p:txBody>
      </p:sp>
      <p:sp>
        <p:nvSpPr>
          <p:cNvPr id="6" name="タイトル 1"/>
          <p:cNvSpPr txBox="1">
            <a:spLocks/>
          </p:cNvSpPr>
          <p:nvPr/>
        </p:nvSpPr>
        <p:spPr>
          <a:xfrm>
            <a:off x="467544" y="0"/>
            <a:ext cx="8229600" cy="77809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en-US" altLang="ja-JP" sz="4400" b="0" i="0" u="none" strike="noStrike" kern="1200" cap="none" spc="0" normalizeH="0" baseline="0" noProof="0" dirty="0" smtClean="0">
                <a:ln>
                  <a:noFill/>
                </a:ln>
                <a:solidFill>
                  <a:schemeClr val="tx1"/>
                </a:solidFill>
                <a:effectLst/>
                <a:uLnTx/>
                <a:uFillTx/>
                <a:latin typeface="+mj-lt"/>
                <a:ea typeface="+mj-ea"/>
                <a:cs typeface="+mj-cs"/>
              </a:rPr>
              <a:t>3.2:</a:t>
            </a:r>
            <a:r>
              <a:rPr kumimoji="1" lang="ja-JP" altLang="en-US" sz="4400" b="0" i="0" u="none" strike="noStrike" kern="1200" cap="none" spc="0" normalizeH="0" baseline="0" noProof="0" dirty="0" smtClean="0">
                <a:ln>
                  <a:noFill/>
                </a:ln>
                <a:solidFill>
                  <a:schemeClr val="tx1"/>
                </a:solidFill>
                <a:effectLst/>
                <a:uLnTx/>
                <a:uFillTx/>
                <a:latin typeface="+mj-lt"/>
                <a:ea typeface="+mj-ea"/>
                <a:cs typeface="+mj-cs"/>
              </a:rPr>
              <a:t>スクリプテリングの技法</a:t>
            </a:r>
            <a:endParaRPr kumimoji="1" lang="ja-JP"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67544" y="764704"/>
            <a:ext cx="8229600" cy="4997152"/>
          </a:xfrm>
        </p:spPr>
        <p:txBody>
          <a:bodyPr>
            <a:normAutofit/>
          </a:bodyPr>
          <a:lstStyle/>
          <a:p>
            <a:r>
              <a:rPr kumimoji="1" lang="ja-JP" altLang="en-US" dirty="0" smtClean="0"/>
              <a:t>データ駆動スクリプトの短所</a:t>
            </a:r>
            <a:endParaRPr lang="en-US" altLang="ja-JP" dirty="0" smtClean="0"/>
          </a:p>
          <a:p>
            <a:pPr lvl="1"/>
            <a:r>
              <a:rPr kumimoji="1" lang="ja-JP" altLang="en-US" dirty="0" smtClean="0"/>
              <a:t>技術的なバックグラウンドを持つエンジニアが必要</a:t>
            </a:r>
            <a:endParaRPr kumimoji="1" lang="en-US" altLang="ja-JP" dirty="0" smtClean="0"/>
          </a:p>
          <a:p>
            <a:pPr lvl="1"/>
            <a:r>
              <a:rPr lang="ja-JP" altLang="en-US" dirty="0" smtClean="0"/>
              <a:t>初期のセットアップに多くの工数がかかる</a:t>
            </a:r>
            <a:endParaRPr lang="en-US" altLang="ja-JP" dirty="0" smtClean="0"/>
          </a:p>
          <a:p>
            <a:pPr lvl="2"/>
            <a:r>
              <a:rPr kumimoji="1" lang="ja-JP" altLang="en-US" dirty="0" smtClean="0"/>
              <a:t>ただし、軌道に乗れば十分回収できる</a:t>
            </a:r>
            <a:endParaRPr kumimoji="1" lang="en-US" altLang="ja-JP" dirty="0" smtClean="0"/>
          </a:p>
          <a:p>
            <a:pPr lvl="1"/>
            <a:r>
              <a:rPr lang="ja-JP" altLang="en-US" dirty="0" smtClean="0"/>
              <a:t>管理コストが高い</a:t>
            </a:r>
            <a:endParaRPr lang="en-US" altLang="ja-JP" dirty="0" smtClean="0"/>
          </a:p>
          <a:p>
            <a:pPr lvl="1"/>
            <a:endParaRPr kumimoji="1" lang="en-US" altLang="ja-JP" dirty="0" smtClean="0"/>
          </a:p>
        </p:txBody>
      </p:sp>
      <p:sp>
        <p:nvSpPr>
          <p:cNvPr id="6" name="タイトル 1"/>
          <p:cNvSpPr txBox="1">
            <a:spLocks/>
          </p:cNvSpPr>
          <p:nvPr/>
        </p:nvSpPr>
        <p:spPr>
          <a:xfrm>
            <a:off x="467544" y="0"/>
            <a:ext cx="8229600" cy="77809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en-US" altLang="ja-JP" sz="4400" b="0" i="0" u="none" strike="noStrike" kern="1200" cap="none" spc="0" normalizeH="0" baseline="0" noProof="0" dirty="0" smtClean="0">
                <a:ln>
                  <a:noFill/>
                </a:ln>
                <a:solidFill>
                  <a:schemeClr val="tx1"/>
                </a:solidFill>
                <a:effectLst/>
                <a:uLnTx/>
                <a:uFillTx/>
                <a:latin typeface="+mj-lt"/>
                <a:ea typeface="+mj-ea"/>
                <a:cs typeface="+mj-cs"/>
              </a:rPr>
              <a:t>3.2:</a:t>
            </a:r>
            <a:r>
              <a:rPr kumimoji="1" lang="ja-JP" altLang="en-US" sz="4400" b="0" i="0" u="none" strike="noStrike" kern="1200" cap="none" spc="0" normalizeH="0" baseline="0" noProof="0" dirty="0" smtClean="0">
                <a:ln>
                  <a:noFill/>
                </a:ln>
                <a:solidFill>
                  <a:schemeClr val="tx1"/>
                </a:solidFill>
                <a:effectLst/>
                <a:uLnTx/>
                <a:uFillTx/>
                <a:latin typeface="+mj-lt"/>
                <a:ea typeface="+mj-ea"/>
                <a:cs typeface="+mj-cs"/>
              </a:rPr>
              <a:t>スクリプテリングの技法</a:t>
            </a:r>
            <a:endParaRPr kumimoji="1" lang="ja-JP"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4" name="正方形/長方形 3"/>
          <p:cNvSpPr/>
          <p:nvPr/>
        </p:nvSpPr>
        <p:spPr>
          <a:xfrm>
            <a:off x="1043608" y="4365104"/>
            <a:ext cx="6624736" cy="108012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dirty="0" smtClean="0"/>
              <a:t>長期間使用され、頻繁に変更の入る大きなシステムであれば</a:t>
            </a:r>
            <a:endParaRPr kumimoji="1" lang="en-US" altLang="ja-JP" dirty="0" smtClean="0"/>
          </a:p>
          <a:p>
            <a:pPr algn="ctr"/>
            <a:r>
              <a:rPr kumimoji="1" lang="ja-JP" altLang="en-US" dirty="0" smtClean="0"/>
              <a:t>この手法は非常に効果が高い</a:t>
            </a:r>
            <a:endParaRPr kumimoji="1" lang="ja-JP" altLang="en-US"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67544" y="764704"/>
            <a:ext cx="8229600" cy="1728192"/>
          </a:xfrm>
        </p:spPr>
        <p:txBody>
          <a:bodyPr>
            <a:normAutofit/>
          </a:bodyPr>
          <a:lstStyle/>
          <a:p>
            <a:r>
              <a:rPr kumimoji="1" lang="ja-JP" altLang="en-US" dirty="0" smtClean="0"/>
              <a:t>キーワード駆動スクリプト</a:t>
            </a:r>
            <a:endParaRPr kumimoji="1" lang="en-US" altLang="ja-JP" dirty="0" smtClean="0"/>
          </a:p>
          <a:p>
            <a:pPr lvl="1"/>
            <a:r>
              <a:rPr lang="ja-JP" altLang="en-US" dirty="0" smtClean="0"/>
              <a:t>「テスト対象のソフトウェアの知識」と「テストケース」を分離する</a:t>
            </a:r>
            <a:endParaRPr kumimoji="1" lang="en-US" altLang="ja-JP" dirty="0" smtClean="0"/>
          </a:p>
        </p:txBody>
      </p:sp>
      <p:sp>
        <p:nvSpPr>
          <p:cNvPr id="6" name="タイトル 1"/>
          <p:cNvSpPr txBox="1">
            <a:spLocks/>
          </p:cNvSpPr>
          <p:nvPr/>
        </p:nvSpPr>
        <p:spPr>
          <a:xfrm>
            <a:off x="467544" y="0"/>
            <a:ext cx="8229600" cy="77809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en-US" altLang="ja-JP" sz="4400" b="0" i="0" u="none" strike="noStrike" kern="1200" cap="none" spc="0" normalizeH="0" baseline="0" noProof="0" dirty="0" smtClean="0">
                <a:ln>
                  <a:noFill/>
                </a:ln>
                <a:solidFill>
                  <a:schemeClr val="tx1"/>
                </a:solidFill>
                <a:effectLst/>
                <a:uLnTx/>
                <a:uFillTx/>
                <a:latin typeface="+mj-lt"/>
                <a:ea typeface="+mj-ea"/>
                <a:cs typeface="+mj-cs"/>
              </a:rPr>
              <a:t>3.2:</a:t>
            </a:r>
            <a:r>
              <a:rPr kumimoji="1" lang="ja-JP" altLang="en-US" sz="4400" b="0" i="0" u="none" strike="noStrike" kern="1200" cap="none" spc="0" normalizeH="0" baseline="0" noProof="0" dirty="0" smtClean="0">
                <a:ln>
                  <a:noFill/>
                </a:ln>
                <a:solidFill>
                  <a:schemeClr val="tx1"/>
                </a:solidFill>
                <a:effectLst/>
                <a:uLnTx/>
                <a:uFillTx/>
                <a:latin typeface="+mj-lt"/>
                <a:ea typeface="+mj-ea"/>
                <a:cs typeface="+mj-cs"/>
              </a:rPr>
              <a:t>スクリプテリングの技法</a:t>
            </a:r>
            <a:endParaRPr kumimoji="1" lang="ja-JP"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4" name="正方形/長方形 3"/>
          <p:cNvSpPr/>
          <p:nvPr/>
        </p:nvSpPr>
        <p:spPr>
          <a:xfrm>
            <a:off x="467544" y="2492896"/>
            <a:ext cx="3024336" cy="129614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kumimoji="1" lang="en-US" altLang="ja-JP" dirty="0" smtClean="0"/>
              <a:t>For Each item In </a:t>
            </a:r>
            <a:r>
              <a:rPr kumimoji="1" lang="en-US" altLang="ja-JP" dirty="0" err="1" smtClean="0"/>
              <a:t>dataFile</a:t>
            </a:r>
            <a:endParaRPr kumimoji="1" lang="en-US" altLang="ja-JP" dirty="0" smtClean="0"/>
          </a:p>
          <a:p>
            <a:r>
              <a:rPr lang="en-US" altLang="ja-JP" dirty="0" smtClean="0"/>
              <a:t>	Read age</a:t>
            </a:r>
          </a:p>
          <a:p>
            <a:r>
              <a:rPr lang="en-US" altLang="ja-JP" dirty="0" smtClean="0"/>
              <a:t>	</a:t>
            </a:r>
            <a:r>
              <a:rPr lang="en-US" altLang="ja-JP" dirty="0" err="1" smtClean="0"/>
              <a:t>txtAge.Text</a:t>
            </a:r>
            <a:r>
              <a:rPr lang="en-US" altLang="ja-JP" dirty="0" smtClean="0"/>
              <a:t> = age</a:t>
            </a:r>
          </a:p>
          <a:p>
            <a:r>
              <a:rPr kumimoji="1" lang="en-US" altLang="ja-JP" dirty="0" smtClean="0"/>
              <a:t>Next</a:t>
            </a:r>
            <a:endParaRPr kumimoji="1" lang="ja-JP" altLang="en-US" dirty="0"/>
          </a:p>
        </p:txBody>
      </p:sp>
      <p:sp>
        <p:nvSpPr>
          <p:cNvPr id="5" name="正方形/長方形 4"/>
          <p:cNvSpPr/>
          <p:nvPr/>
        </p:nvSpPr>
        <p:spPr>
          <a:xfrm>
            <a:off x="467544" y="3933056"/>
            <a:ext cx="3024336" cy="7200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smtClean="0"/>
              <a:t>10</a:t>
            </a:r>
            <a:r>
              <a:rPr lang="en-US" altLang="ja-JP" dirty="0" smtClean="0"/>
              <a:t>, 15, 20, 25</a:t>
            </a:r>
            <a:endParaRPr kumimoji="1" lang="en-US" altLang="ja-JP" dirty="0" smtClean="0"/>
          </a:p>
        </p:txBody>
      </p:sp>
      <p:sp>
        <p:nvSpPr>
          <p:cNvPr id="7" name="正方形/長方形 6"/>
          <p:cNvSpPr/>
          <p:nvPr/>
        </p:nvSpPr>
        <p:spPr>
          <a:xfrm>
            <a:off x="5076056" y="2492896"/>
            <a:ext cx="3024336" cy="144016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kumimoji="1" lang="en-US" altLang="ja-JP" dirty="0" smtClean="0"/>
              <a:t>For Each item In </a:t>
            </a:r>
            <a:r>
              <a:rPr kumimoji="1" lang="en-US" altLang="ja-JP" dirty="0" err="1" smtClean="0"/>
              <a:t>dataFile</a:t>
            </a:r>
            <a:endParaRPr kumimoji="1" lang="en-US" altLang="ja-JP" dirty="0" smtClean="0"/>
          </a:p>
          <a:p>
            <a:r>
              <a:rPr lang="en-US" altLang="ja-JP" dirty="0" smtClean="0"/>
              <a:t>	read </a:t>
            </a:r>
            <a:r>
              <a:rPr lang="en-US" altLang="ja-JP" dirty="0" err="1" smtClean="0"/>
              <a:t>keyWord</a:t>
            </a:r>
            <a:endParaRPr lang="en-US" altLang="ja-JP" dirty="0" smtClean="0"/>
          </a:p>
          <a:p>
            <a:r>
              <a:rPr lang="en-US" altLang="ja-JP" dirty="0" smtClean="0"/>
              <a:t>	read Value</a:t>
            </a:r>
          </a:p>
          <a:p>
            <a:r>
              <a:rPr lang="en-US" altLang="ja-JP" dirty="0" smtClean="0"/>
              <a:t>	call </a:t>
            </a:r>
            <a:r>
              <a:rPr lang="en-US" altLang="ja-JP" dirty="0" err="1" smtClean="0"/>
              <a:t>keyWord</a:t>
            </a:r>
            <a:r>
              <a:rPr lang="en-US" altLang="ja-JP" dirty="0" smtClean="0"/>
              <a:t>(Value)</a:t>
            </a:r>
          </a:p>
          <a:p>
            <a:r>
              <a:rPr kumimoji="1" lang="en-US" altLang="ja-JP" dirty="0" smtClean="0"/>
              <a:t>Next</a:t>
            </a:r>
            <a:endParaRPr kumimoji="1" lang="ja-JP" altLang="en-US" dirty="0"/>
          </a:p>
        </p:txBody>
      </p:sp>
      <p:sp>
        <p:nvSpPr>
          <p:cNvPr id="8" name="正方形/長方形 7"/>
          <p:cNvSpPr/>
          <p:nvPr/>
        </p:nvSpPr>
        <p:spPr>
          <a:xfrm>
            <a:off x="5364088" y="5157192"/>
            <a:ext cx="936104" cy="122413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smtClean="0"/>
              <a:t>Age 10</a:t>
            </a:r>
          </a:p>
          <a:p>
            <a:pPr algn="ctr"/>
            <a:r>
              <a:rPr lang="en-US" altLang="ja-JP" dirty="0" smtClean="0"/>
              <a:t>Age 15</a:t>
            </a:r>
          </a:p>
          <a:p>
            <a:pPr algn="ctr"/>
            <a:r>
              <a:rPr lang="en-US" altLang="ja-JP" dirty="0" smtClean="0"/>
              <a:t>Age 20</a:t>
            </a:r>
          </a:p>
          <a:p>
            <a:pPr algn="ctr"/>
            <a:r>
              <a:rPr lang="en-US" altLang="ja-JP" dirty="0" smtClean="0"/>
              <a:t>Age 25</a:t>
            </a:r>
          </a:p>
        </p:txBody>
      </p:sp>
      <p:sp>
        <p:nvSpPr>
          <p:cNvPr id="9" name="正方形/長方形 8"/>
          <p:cNvSpPr/>
          <p:nvPr/>
        </p:nvSpPr>
        <p:spPr>
          <a:xfrm>
            <a:off x="5148064" y="4077072"/>
            <a:ext cx="2952328" cy="79208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altLang="ja-JP" dirty="0" smtClean="0"/>
              <a:t>Age(Value)</a:t>
            </a:r>
          </a:p>
          <a:p>
            <a:r>
              <a:rPr lang="en-US" altLang="ja-JP" dirty="0" smtClean="0"/>
              <a:t>	</a:t>
            </a:r>
            <a:r>
              <a:rPr lang="en-US" altLang="ja-JP" dirty="0" err="1" smtClean="0"/>
              <a:t>txtAge.Text</a:t>
            </a:r>
            <a:r>
              <a:rPr lang="en-US" altLang="ja-JP" dirty="0" smtClean="0"/>
              <a:t> = age</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67544" y="764704"/>
            <a:ext cx="8229600" cy="5544616"/>
          </a:xfrm>
        </p:spPr>
        <p:txBody>
          <a:bodyPr>
            <a:normAutofit/>
          </a:bodyPr>
          <a:lstStyle/>
          <a:p>
            <a:r>
              <a:rPr lang="ja-JP" altLang="en-US" dirty="0" smtClean="0"/>
              <a:t>キーワード駆動スクリプト</a:t>
            </a:r>
            <a:endParaRPr lang="en-US" altLang="ja-JP" dirty="0" smtClean="0"/>
          </a:p>
          <a:p>
            <a:pPr lvl="1"/>
            <a:r>
              <a:rPr lang="ja-JP" altLang="en-US" dirty="0" smtClean="0"/>
              <a:t>テスト対象ソフトウェアのキーワードに対して、それをテストするときの実装を補助スクリプトとして用意する</a:t>
            </a:r>
            <a:endParaRPr lang="en-US" altLang="ja-JP" dirty="0" smtClean="0"/>
          </a:p>
          <a:p>
            <a:pPr lvl="1"/>
            <a:r>
              <a:rPr kumimoji="1" lang="ja-JP" altLang="en-US" dirty="0" smtClean="0"/>
              <a:t>テストケースの実装者はテストファイルを作る</a:t>
            </a:r>
            <a:endParaRPr kumimoji="1" lang="en-US" altLang="ja-JP" dirty="0" smtClean="0"/>
          </a:p>
          <a:p>
            <a:pPr lvl="2"/>
            <a:r>
              <a:rPr lang="ja-JP" altLang="en-US" dirty="0" smtClean="0"/>
              <a:t>テストファイルは、どの補助スクリプトを使うかということと、入力値と期待結果が記入される。</a:t>
            </a:r>
            <a:endParaRPr lang="en-US" altLang="ja-JP" dirty="0" smtClean="0"/>
          </a:p>
          <a:p>
            <a:pPr lvl="2"/>
            <a:r>
              <a:rPr lang="ja-JP" altLang="en-US" dirty="0" smtClean="0"/>
              <a:t>テストファイルが「何を行うか」が明示される</a:t>
            </a:r>
            <a:endParaRPr lang="en-US" altLang="ja-JP" dirty="0" smtClean="0"/>
          </a:p>
          <a:p>
            <a:pPr lvl="1"/>
            <a:r>
              <a:rPr kumimoji="1" lang="ja-JP" altLang="en-US" dirty="0" smtClean="0"/>
              <a:t>業務の知識とテスト担当者としてのスキルを持つ人はテストファイルに専念し、クリティカルな知識を持つ人は補助スクリプトに専念出来る</a:t>
            </a:r>
            <a:endParaRPr kumimoji="1" lang="en-US" altLang="ja-JP" dirty="0" smtClean="0"/>
          </a:p>
        </p:txBody>
      </p:sp>
      <p:sp>
        <p:nvSpPr>
          <p:cNvPr id="6" name="タイトル 1"/>
          <p:cNvSpPr txBox="1">
            <a:spLocks/>
          </p:cNvSpPr>
          <p:nvPr/>
        </p:nvSpPr>
        <p:spPr>
          <a:xfrm>
            <a:off x="467544" y="0"/>
            <a:ext cx="8229600" cy="77809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en-US" altLang="ja-JP" sz="4400" b="0" i="0" u="none" strike="noStrike" kern="1200" cap="none" spc="0" normalizeH="0" baseline="0" noProof="0" dirty="0" smtClean="0">
                <a:ln>
                  <a:noFill/>
                </a:ln>
                <a:solidFill>
                  <a:schemeClr val="tx1"/>
                </a:solidFill>
                <a:effectLst/>
                <a:uLnTx/>
                <a:uFillTx/>
                <a:latin typeface="+mj-lt"/>
                <a:ea typeface="+mj-ea"/>
                <a:cs typeface="+mj-cs"/>
              </a:rPr>
              <a:t>3.2:</a:t>
            </a:r>
            <a:r>
              <a:rPr kumimoji="1" lang="ja-JP" altLang="en-US" sz="4400" b="0" i="0" u="none" strike="noStrike" kern="1200" cap="none" spc="0" normalizeH="0" baseline="0" noProof="0" dirty="0" smtClean="0">
                <a:ln>
                  <a:noFill/>
                </a:ln>
                <a:solidFill>
                  <a:schemeClr val="tx1"/>
                </a:solidFill>
                <a:effectLst/>
                <a:uLnTx/>
                <a:uFillTx/>
                <a:latin typeface="+mj-lt"/>
                <a:ea typeface="+mj-ea"/>
                <a:cs typeface="+mj-cs"/>
              </a:rPr>
              <a:t>スクリプテリングの技法</a:t>
            </a:r>
            <a:endParaRPr kumimoji="1" lang="ja-JP"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67544" y="764704"/>
            <a:ext cx="8229600" cy="4392488"/>
          </a:xfrm>
        </p:spPr>
        <p:txBody>
          <a:bodyPr>
            <a:normAutofit/>
          </a:bodyPr>
          <a:lstStyle/>
          <a:p>
            <a:r>
              <a:rPr kumimoji="1" lang="ja-JP" altLang="en-US" dirty="0" smtClean="0"/>
              <a:t>キーワード駆動スクリプトの長所</a:t>
            </a:r>
            <a:endParaRPr kumimoji="1" lang="en-US" altLang="ja-JP" dirty="0" smtClean="0"/>
          </a:p>
          <a:p>
            <a:pPr lvl="1"/>
            <a:r>
              <a:rPr lang="ja-JP" altLang="en-US" dirty="0" smtClean="0"/>
              <a:t>テストスクリプト</a:t>
            </a:r>
            <a:r>
              <a:rPr lang="en-US" altLang="ja-JP" dirty="0" smtClean="0"/>
              <a:t>(=</a:t>
            </a:r>
            <a:r>
              <a:rPr lang="ja-JP" altLang="en-US" dirty="0" smtClean="0"/>
              <a:t>補助スクリプト</a:t>
            </a:r>
            <a:r>
              <a:rPr lang="en-US" altLang="ja-JP" dirty="0" smtClean="0"/>
              <a:t>)</a:t>
            </a:r>
            <a:r>
              <a:rPr lang="ja-JP" altLang="en-US" dirty="0" smtClean="0"/>
              <a:t>の数がシステムの大きさに依存し、テストケースに依存しない</a:t>
            </a:r>
            <a:endParaRPr lang="en-US" altLang="ja-JP" dirty="0" smtClean="0"/>
          </a:p>
          <a:p>
            <a:pPr lvl="2"/>
            <a:r>
              <a:rPr kumimoji="1" lang="en-US" altLang="ja-JP" dirty="0" smtClean="0"/>
              <a:t>=</a:t>
            </a:r>
            <a:r>
              <a:rPr lang="ja-JP" altLang="en-US" dirty="0" smtClean="0"/>
              <a:t> テストスクリプトの数を増やすことなく多くの自動テストを実装できる</a:t>
            </a:r>
            <a:endParaRPr lang="en-US" altLang="ja-JP" dirty="0" smtClean="0"/>
          </a:p>
          <a:p>
            <a:pPr lvl="1"/>
            <a:r>
              <a:rPr kumimoji="1" lang="ja-JP" altLang="en-US" dirty="0" smtClean="0"/>
              <a:t>ツール非依存にすることも可能</a:t>
            </a:r>
            <a:endParaRPr kumimoji="1" lang="en-US" altLang="ja-JP" dirty="0" smtClean="0"/>
          </a:p>
          <a:p>
            <a:pPr lvl="1"/>
            <a:r>
              <a:rPr lang="ja-JP" altLang="en-US" dirty="0" smtClean="0"/>
              <a:t>テストの実装がテスト担当者に快適なものとしやすい</a:t>
            </a:r>
            <a:r>
              <a:rPr lang="en-US" altLang="ja-JP" dirty="0" smtClean="0"/>
              <a:t>(</a:t>
            </a:r>
            <a:r>
              <a:rPr lang="ja-JP" altLang="en-US" dirty="0" smtClean="0"/>
              <a:t>テスト担当者が自動テストのツールを必ずしも使わなくて良くなる</a:t>
            </a:r>
            <a:r>
              <a:rPr lang="en-US" altLang="ja-JP" dirty="0" smtClean="0"/>
              <a:t>)</a:t>
            </a:r>
          </a:p>
          <a:p>
            <a:pPr lvl="1"/>
            <a:endParaRPr kumimoji="1" lang="en-US" altLang="ja-JP" dirty="0" smtClean="0"/>
          </a:p>
        </p:txBody>
      </p:sp>
      <p:sp>
        <p:nvSpPr>
          <p:cNvPr id="6" name="タイトル 1"/>
          <p:cNvSpPr txBox="1">
            <a:spLocks/>
          </p:cNvSpPr>
          <p:nvPr/>
        </p:nvSpPr>
        <p:spPr>
          <a:xfrm>
            <a:off x="467544" y="0"/>
            <a:ext cx="8229600" cy="77809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en-US" altLang="ja-JP" sz="4400" b="0" i="0" u="none" strike="noStrike" kern="1200" cap="none" spc="0" normalizeH="0" baseline="0" noProof="0" dirty="0" smtClean="0">
                <a:ln>
                  <a:noFill/>
                </a:ln>
                <a:solidFill>
                  <a:schemeClr val="tx1"/>
                </a:solidFill>
                <a:effectLst/>
                <a:uLnTx/>
                <a:uFillTx/>
                <a:latin typeface="+mj-lt"/>
                <a:ea typeface="+mj-ea"/>
                <a:cs typeface="+mj-cs"/>
              </a:rPr>
              <a:t>3.2:</a:t>
            </a:r>
            <a:r>
              <a:rPr kumimoji="1" lang="ja-JP" altLang="en-US" sz="4400" b="0" i="0" u="none" strike="noStrike" kern="1200" cap="none" spc="0" normalizeH="0" baseline="0" noProof="0" dirty="0" smtClean="0">
                <a:ln>
                  <a:noFill/>
                </a:ln>
                <a:solidFill>
                  <a:schemeClr val="tx1"/>
                </a:solidFill>
                <a:effectLst/>
                <a:uLnTx/>
                <a:uFillTx/>
                <a:latin typeface="+mj-lt"/>
                <a:ea typeface="+mj-ea"/>
                <a:cs typeface="+mj-cs"/>
              </a:rPr>
              <a:t>スクリプテリングの技法</a:t>
            </a:r>
            <a:endParaRPr kumimoji="1" lang="ja-JP"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4" name="正方形/長方形 3"/>
          <p:cNvSpPr/>
          <p:nvPr/>
        </p:nvSpPr>
        <p:spPr>
          <a:xfrm>
            <a:off x="1043608" y="5517232"/>
            <a:ext cx="7056784" cy="7200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smtClean="0"/>
              <a:t>「何をテストしたいか」「入力値」「期待結果」の</a:t>
            </a:r>
            <a:r>
              <a:rPr lang="en-US" altLang="ja-JP" dirty="0" smtClean="0"/>
              <a:t>3</a:t>
            </a:r>
            <a:r>
              <a:rPr lang="ja-JP" altLang="en-US" dirty="0" smtClean="0"/>
              <a:t>点を、</a:t>
            </a:r>
            <a:endParaRPr lang="en-US" altLang="ja-JP" dirty="0" smtClean="0"/>
          </a:p>
          <a:p>
            <a:pPr algn="ctr"/>
            <a:r>
              <a:rPr lang="ja-JP" altLang="en-US" dirty="0" smtClean="0"/>
              <a:t>簡単に設定する方法を補助スクリプトが提供する形</a:t>
            </a:r>
            <a:endParaRPr kumimoji="1" lang="en-US" altLang="ja-JP"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1.3:V</a:t>
            </a:r>
            <a:r>
              <a:rPr kumimoji="1" lang="ja-JP" altLang="en-US" dirty="0" smtClean="0"/>
              <a:t>モデル</a:t>
            </a:r>
            <a:endParaRPr kumimoji="1" lang="ja-JP" altLang="en-US" dirty="0"/>
          </a:p>
        </p:txBody>
      </p:sp>
      <p:sp>
        <p:nvSpPr>
          <p:cNvPr id="3" name="コンテンツ プレースホルダ 2"/>
          <p:cNvSpPr>
            <a:spLocks noGrp="1"/>
          </p:cNvSpPr>
          <p:nvPr>
            <p:ph idx="1"/>
          </p:nvPr>
        </p:nvSpPr>
        <p:spPr>
          <a:xfrm>
            <a:off x="457200" y="1600200"/>
            <a:ext cx="8229600" cy="5069160"/>
          </a:xfrm>
        </p:spPr>
        <p:txBody>
          <a:bodyPr>
            <a:normAutofit lnSpcReduction="10000"/>
          </a:bodyPr>
          <a:lstStyle/>
          <a:p>
            <a:r>
              <a:rPr lang="ja-JP" altLang="en-US" dirty="0" smtClean="0"/>
              <a:t>各</a:t>
            </a:r>
            <a:r>
              <a:rPr lang="ja-JP" altLang="en-US" dirty="0"/>
              <a:t>フェーズで</a:t>
            </a:r>
            <a:r>
              <a:rPr lang="ja-JP" altLang="en-US" dirty="0" smtClean="0"/>
              <a:t>のテストは何を見つけるか</a:t>
            </a:r>
            <a:endParaRPr lang="en-US" altLang="ja-JP" dirty="0" smtClean="0"/>
          </a:p>
          <a:p>
            <a:pPr lvl="1"/>
            <a:r>
              <a:rPr kumimoji="1" lang="ja-JP" altLang="en-US" dirty="0"/>
              <a:t>受入</a:t>
            </a:r>
            <a:r>
              <a:rPr kumimoji="1" lang="ja-JP" altLang="en-US" dirty="0" smtClean="0"/>
              <a:t>テストケース設計は、要件の欠陥</a:t>
            </a:r>
            <a:endParaRPr kumimoji="1" lang="en-US" altLang="ja-JP" dirty="0" smtClean="0"/>
          </a:p>
          <a:p>
            <a:pPr lvl="1"/>
            <a:r>
              <a:rPr lang="ja-JP" altLang="en-US" dirty="0" smtClean="0"/>
              <a:t>システムテストケース</a:t>
            </a:r>
            <a:r>
              <a:rPr lang="ja-JP" altLang="en-US" dirty="0"/>
              <a:t>設計</a:t>
            </a:r>
            <a:r>
              <a:rPr lang="ja-JP" altLang="en-US" dirty="0" smtClean="0"/>
              <a:t>は、機能仕様の欠陥</a:t>
            </a:r>
            <a:endParaRPr lang="en-US" altLang="ja-JP" dirty="0" smtClean="0"/>
          </a:p>
          <a:p>
            <a:pPr lvl="1"/>
            <a:r>
              <a:rPr kumimoji="1" lang="ja-JP" altLang="en-US" dirty="0"/>
              <a:t>統合テストケース設計</a:t>
            </a:r>
            <a:r>
              <a:rPr kumimoji="1" lang="ja-JP" altLang="en-US" dirty="0" smtClean="0"/>
              <a:t>は、設計の欠陥</a:t>
            </a:r>
            <a:endParaRPr kumimoji="1" lang="en-US" altLang="ja-JP" dirty="0" smtClean="0"/>
          </a:p>
          <a:p>
            <a:pPr lvl="1"/>
            <a:r>
              <a:rPr kumimoji="1" lang="ja-JP" altLang="en-US" dirty="0" smtClean="0"/>
              <a:t>ユニットテストケース設計は、コードの欠陥</a:t>
            </a:r>
            <a:endParaRPr kumimoji="1" lang="en-US" altLang="ja-JP" dirty="0" smtClean="0"/>
          </a:p>
          <a:p>
            <a:pPr lvl="1"/>
            <a:endParaRPr lang="en-US" altLang="ja-JP" dirty="0"/>
          </a:p>
          <a:p>
            <a:r>
              <a:rPr kumimoji="1" lang="ja-JP" altLang="en-US" dirty="0" smtClean="0"/>
              <a:t>テストを実行できなくても、テストを書くことは可能。</a:t>
            </a:r>
            <a:endParaRPr kumimoji="1" lang="en-US" altLang="ja-JP" dirty="0" smtClean="0"/>
          </a:p>
          <a:p>
            <a:pPr lvl="1"/>
            <a:r>
              <a:rPr lang="ja-JP" altLang="en-US" dirty="0"/>
              <a:t>早期</a:t>
            </a:r>
            <a:r>
              <a:rPr lang="ja-JP" altLang="en-US" dirty="0" smtClean="0"/>
              <a:t>にテストを書くことで、欠陥が下のフェーズに広がる前に対応できる</a:t>
            </a:r>
            <a:endParaRPr kumimoji="1" lang="ja-JP" altLang="en-US"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67544" y="764704"/>
            <a:ext cx="8229600" cy="4997152"/>
          </a:xfrm>
        </p:spPr>
        <p:txBody>
          <a:bodyPr>
            <a:normAutofit/>
          </a:bodyPr>
          <a:lstStyle/>
          <a:p>
            <a:r>
              <a:rPr lang="ja-JP" altLang="en-US" dirty="0" smtClean="0"/>
              <a:t>スクリプト前処理の機能</a:t>
            </a:r>
            <a:endParaRPr lang="en-US" altLang="ja-JP" dirty="0" smtClean="0"/>
          </a:p>
          <a:p>
            <a:pPr lvl="1"/>
            <a:r>
              <a:rPr lang="ja-JP" altLang="en-US" dirty="0" smtClean="0"/>
              <a:t>スクリプト操作についてのさまざまなテクニック</a:t>
            </a:r>
            <a:endParaRPr lang="en-US" altLang="ja-JP" dirty="0" smtClean="0"/>
          </a:p>
          <a:p>
            <a:pPr lvl="2"/>
            <a:r>
              <a:rPr lang="ja-JP" altLang="en-US" dirty="0" smtClean="0"/>
              <a:t>整形処理</a:t>
            </a:r>
            <a:endParaRPr lang="en-US" altLang="ja-JP" dirty="0" smtClean="0"/>
          </a:p>
          <a:p>
            <a:pPr lvl="2"/>
            <a:r>
              <a:rPr kumimoji="1" lang="ja-JP" altLang="en-US" dirty="0" smtClean="0"/>
              <a:t>静的解析</a:t>
            </a:r>
            <a:endParaRPr kumimoji="1" lang="en-US" altLang="ja-JP" dirty="0" smtClean="0"/>
          </a:p>
          <a:p>
            <a:pPr lvl="2"/>
            <a:r>
              <a:rPr lang="ja-JP" altLang="en-US" dirty="0" smtClean="0"/>
              <a:t>一般的な置換</a:t>
            </a:r>
            <a:endParaRPr lang="en-US" altLang="ja-JP" dirty="0" smtClean="0"/>
          </a:p>
          <a:p>
            <a:pPr lvl="1"/>
            <a:r>
              <a:rPr kumimoji="1" lang="ja-JP" altLang="en-US" dirty="0" smtClean="0"/>
              <a:t>最近はこのような機能が自動で提供され、意識せずとも使われている場合もある</a:t>
            </a:r>
            <a:endParaRPr kumimoji="1" lang="en-US" altLang="ja-JP" dirty="0" smtClean="0"/>
          </a:p>
        </p:txBody>
      </p:sp>
      <p:sp>
        <p:nvSpPr>
          <p:cNvPr id="6" name="タイトル 1"/>
          <p:cNvSpPr txBox="1">
            <a:spLocks/>
          </p:cNvSpPr>
          <p:nvPr/>
        </p:nvSpPr>
        <p:spPr>
          <a:xfrm>
            <a:off x="467544" y="0"/>
            <a:ext cx="8229600" cy="77809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en-US" altLang="ja-JP" sz="4400" b="0" i="0" u="none" strike="noStrike" kern="1200" cap="none" spc="0" normalizeH="0" baseline="0" noProof="0" dirty="0" smtClean="0">
                <a:ln>
                  <a:noFill/>
                </a:ln>
                <a:solidFill>
                  <a:schemeClr val="tx1"/>
                </a:solidFill>
                <a:effectLst/>
                <a:uLnTx/>
                <a:uFillTx/>
                <a:latin typeface="+mj-lt"/>
                <a:ea typeface="+mj-ea"/>
                <a:cs typeface="+mj-cs"/>
              </a:rPr>
              <a:t>3.3:</a:t>
            </a:r>
            <a:r>
              <a:rPr kumimoji="1" lang="ja-JP" altLang="en-US" sz="4400" b="0" i="0" u="none" strike="noStrike" kern="1200" cap="none" spc="0" normalizeH="0" baseline="0" noProof="0" dirty="0" smtClean="0">
                <a:ln>
                  <a:noFill/>
                </a:ln>
                <a:solidFill>
                  <a:schemeClr val="tx1"/>
                </a:solidFill>
                <a:effectLst/>
                <a:uLnTx/>
                <a:uFillTx/>
                <a:latin typeface="+mj-lt"/>
                <a:ea typeface="+mj-ea"/>
                <a:cs typeface="+mj-cs"/>
              </a:rPr>
              <a:t>スクリプト前処理</a:t>
            </a:r>
            <a:endParaRPr kumimoji="1" lang="ja-JP"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67544" y="764704"/>
            <a:ext cx="8229600" cy="4997152"/>
          </a:xfrm>
        </p:spPr>
        <p:txBody>
          <a:bodyPr>
            <a:normAutofit/>
          </a:bodyPr>
          <a:lstStyle/>
          <a:p>
            <a:r>
              <a:rPr kumimoji="1" lang="ja-JP" altLang="en-US" dirty="0" smtClean="0"/>
              <a:t>整形処理</a:t>
            </a:r>
            <a:endParaRPr lang="en-US" altLang="ja-JP" dirty="0" smtClean="0"/>
          </a:p>
          <a:p>
            <a:pPr lvl="1"/>
            <a:r>
              <a:rPr kumimoji="1" lang="ja-JP" altLang="en-US" dirty="0" smtClean="0"/>
              <a:t>スクリプトのレイアウトとフォーマットをチェックし、必要に応じて標準に合わせる</a:t>
            </a:r>
            <a:endParaRPr kumimoji="1" lang="en-US" altLang="ja-JP" dirty="0" smtClean="0"/>
          </a:p>
          <a:p>
            <a:pPr lvl="1"/>
            <a:r>
              <a:rPr lang="ja-JP" altLang="en-US" dirty="0" smtClean="0"/>
              <a:t>一人で自動テストを行うならメリットは少ない</a:t>
            </a:r>
            <a:endParaRPr lang="en-US" altLang="ja-JP" dirty="0" smtClean="0"/>
          </a:p>
          <a:p>
            <a:pPr lvl="2"/>
            <a:r>
              <a:rPr lang="ja-JP" altLang="en-US" dirty="0" smtClean="0"/>
              <a:t>大きなシステムで一人でテストを行うということはまずないが・・・</a:t>
            </a:r>
            <a:endParaRPr lang="en-US" altLang="ja-JP" dirty="0" smtClean="0"/>
          </a:p>
          <a:p>
            <a:pPr lvl="1"/>
            <a:r>
              <a:rPr lang="ja-JP" altLang="en-US" dirty="0" smtClean="0"/>
              <a:t>整形処理は見た目に関する雑用を引き受けてくれる</a:t>
            </a:r>
            <a:endParaRPr lang="en-US" altLang="ja-JP" dirty="0" smtClean="0"/>
          </a:p>
        </p:txBody>
      </p:sp>
      <p:sp>
        <p:nvSpPr>
          <p:cNvPr id="6" name="タイトル 1"/>
          <p:cNvSpPr txBox="1">
            <a:spLocks/>
          </p:cNvSpPr>
          <p:nvPr/>
        </p:nvSpPr>
        <p:spPr>
          <a:xfrm>
            <a:off x="467544" y="0"/>
            <a:ext cx="8229600" cy="778098"/>
          </a:xfrm>
          <a:prstGeom prst="rect">
            <a:avLst/>
          </a:prstGeom>
        </p:spPr>
        <p:txBody>
          <a:bodyPr vert="horz" lIns="91440" tIns="45720" rIns="91440" bIns="45720" rtlCol="0" anchor="ctr">
            <a:normAutofit/>
          </a:bodyPr>
          <a:lstStyle/>
          <a:p>
            <a:pPr lvl="0" algn="ctr">
              <a:spcBef>
                <a:spcPct val="0"/>
              </a:spcBef>
              <a:defRPr/>
            </a:pPr>
            <a:r>
              <a:rPr lang="en-US" altLang="ja-JP" sz="4400" dirty="0" smtClean="0"/>
              <a:t>3.3:</a:t>
            </a:r>
            <a:r>
              <a:rPr lang="ja-JP" altLang="en-US" sz="4400" dirty="0" smtClean="0"/>
              <a:t>スクリプト前処理</a:t>
            </a:r>
            <a:endParaRPr lang="ja-JP" altLang="en-US" sz="4400" dirty="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67544" y="764704"/>
            <a:ext cx="8229600" cy="6093296"/>
          </a:xfrm>
        </p:spPr>
        <p:txBody>
          <a:bodyPr>
            <a:normAutofit/>
          </a:bodyPr>
          <a:lstStyle/>
          <a:p>
            <a:r>
              <a:rPr kumimoji="1" lang="ja-JP" altLang="en-US" dirty="0" smtClean="0"/>
              <a:t>静的解析</a:t>
            </a:r>
            <a:endParaRPr kumimoji="1" lang="en-US" altLang="ja-JP" dirty="0" smtClean="0"/>
          </a:p>
          <a:p>
            <a:pPr lvl="1"/>
            <a:r>
              <a:rPr lang="ja-JP" altLang="en-US" dirty="0" smtClean="0"/>
              <a:t>文法的に正しいが、実際にテストを行う上で問題となりやすい部分を判別する機能</a:t>
            </a:r>
            <a:endParaRPr lang="en-US" altLang="ja-JP" dirty="0" smtClean="0"/>
          </a:p>
          <a:p>
            <a:pPr lvl="2"/>
            <a:r>
              <a:rPr lang="ja-JP" altLang="en-US" dirty="0" smtClean="0"/>
              <a:t>例えば、</a:t>
            </a:r>
            <a:r>
              <a:rPr lang="en-US" altLang="ja-JP" dirty="0" smtClean="0"/>
              <a:t>Type{F1}, Type[F1]</a:t>
            </a:r>
            <a:r>
              <a:rPr lang="ja-JP" altLang="en-US" dirty="0" smtClean="0"/>
              <a:t>という</a:t>
            </a:r>
            <a:r>
              <a:rPr lang="en-US" altLang="ja-JP" dirty="0" smtClean="0"/>
              <a:t>2</a:t>
            </a:r>
            <a:r>
              <a:rPr lang="ja-JP" altLang="en-US" dirty="0" smtClean="0"/>
              <a:t>種類の記述が文法上では両方正しいが挙動が異なるという場合に、事前に</a:t>
            </a:r>
            <a:r>
              <a:rPr lang="en-US" altLang="ja-JP" dirty="0" smtClean="0"/>
              <a:t>Type[..]</a:t>
            </a:r>
            <a:r>
              <a:rPr lang="ja-JP" altLang="en-US" dirty="0" smtClean="0"/>
              <a:t>を検知するようにしておく　など</a:t>
            </a:r>
            <a:endParaRPr lang="en-US" altLang="ja-JP" dirty="0" smtClean="0"/>
          </a:p>
          <a:p>
            <a:pPr lvl="1"/>
            <a:r>
              <a:rPr kumimoji="1" lang="ja-JP" altLang="en-US" dirty="0" smtClean="0"/>
              <a:t>自前のツールで提供されることが多い</a:t>
            </a:r>
            <a:endParaRPr kumimoji="1" lang="en-US" altLang="ja-JP" dirty="0" smtClean="0"/>
          </a:p>
          <a:p>
            <a:r>
              <a:rPr lang="ja-JP" altLang="en-US" dirty="0" smtClean="0"/>
              <a:t>一般的な置換</a:t>
            </a:r>
            <a:endParaRPr lang="en-US" altLang="ja-JP" dirty="0" smtClean="0"/>
          </a:p>
          <a:p>
            <a:pPr lvl="1"/>
            <a:r>
              <a:rPr kumimoji="1" lang="ja-JP" altLang="en-US" dirty="0" smtClean="0"/>
              <a:t>テストスクリプト中の難解</a:t>
            </a:r>
            <a:r>
              <a:rPr kumimoji="1" lang="en-US" altLang="ja-JP" dirty="0" smtClean="0"/>
              <a:t>/</a:t>
            </a:r>
            <a:r>
              <a:rPr kumimoji="1" lang="ja-JP" altLang="en-US" dirty="0" smtClean="0"/>
              <a:t>複雑な表現をシンプルだが意味のある文字列に変更しておくこと</a:t>
            </a:r>
            <a:endParaRPr kumimoji="1" lang="en-US" altLang="ja-JP" dirty="0" smtClean="0"/>
          </a:p>
          <a:p>
            <a:pPr lvl="2"/>
            <a:r>
              <a:rPr lang="ja-JP" altLang="en-US" dirty="0" smtClean="0"/>
              <a:t>その文字列が何度も現れる場合に有効</a:t>
            </a:r>
            <a:endParaRPr kumimoji="1" lang="en-US" altLang="ja-JP" dirty="0" smtClean="0"/>
          </a:p>
        </p:txBody>
      </p:sp>
      <p:sp>
        <p:nvSpPr>
          <p:cNvPr id="6" name="タイトル 1"/>
          <p:cNvSpPr txBox="1">
            <a:spLocks/>
          </p:cNvSpPr>
          <p:nvPr/>
        </p:nvSpPr>
        <p:spPr>
          <a:xfrm>
            <a:off x="467544" y="0"/>
            <a:ext cx="8229600" cy="778098"/>
          </a:xfrm>
          <a:prstGeom prst="rect">
            <a:avLst/>
          </a:prstGeom>
        </p:spPr>
        <p:txBody>
          <a:bodyPr vert="horz" lIns="91440" tIns="45720" rIns="91440" bIns="45720" rtlCol="0" anchor="ctr">
            <a:normAutofit/>
          </a:bodyPr>
          <a:lstStyle/>
          <a:p>
            <a:pPr lvl="0" algn="ctr">
              <a:spcBef>
                <a:spcPct val="0"/>
              </a:spcBef>
              <a:defRPr/>
            </a:pPr>
            <a:r>
              <a:rPr lang="en-US" altLang="ja-JP" sz="4400" dirty="0" smtClean="0"/>
              <a:t>3.3:</a:t>
            </a:r>
            <a:r>
              <a:rPr lang="ja-JP" altLang="en-US" sz="4400" dirty="0" smtClean="0"/>
              <a:t>スクリプト前処理</a:t>
            </a:r>
            <a:endParaRPr lang="ja-JP" altLang="en-US" sz="4400" dirty="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67544" y="764704"/>
            <a:ext cx="8229600" cy="4997152"/>
          </a:xfrm>
        </p:spPr>
        <p:txBody>
          <a:bodyPr>
            <a:normAutofit/>
          </a:bodyPr>
          <a:lstStyle/>
          <a:p>
            <a:r>
              <a:rPr kumimoji="1" lang="ja-JP" altLang="en-US" dirty="0" smtClean="0"/>
              <a:t>テスト固有の置換</a:t>
            </a:r>
            <a:endParaRPr kumimoji="1" lang="en-US" altLang="ja-JP" dirty="0" smtClean="0"/>
          </a:p>
          <a:p>
            <a:pPr lvl="1"/>
            <a:r>
              <a:rPr lang="ja-JP" altLang="en-US" dirty="0" smtClean="0"/>
              <a:t>テストスクリプトの特定の文字列を置換することで一つのテストスクリプトから異なるテストスクリプトを生成できる</a:t>
            </a:r>
            <a:endParaRPr lang="en-US" altLang="ja-JP" dirty="0" smtClean="0"/>
          </a:p>
          <a:p>
            <a:pPr lvl="2"/>
            <a:r>
              <a:rPr kumimoji="1" lang="ja-JP" altLang="en-US" dirty="0" smtClean="0"/>
              <a:t>例えば入力データが埋め込まれているテストケースで日付が用いられている場合、その日付が変更された別のテストスクリプトを生成できる</a:t>
            </a:r>
            <a:endParaRPr kumimoji="1" lang="en-US" altLang="ja-JP" dirty="0" smtClean="0"/>
          </a:p>
          <a:p>
            <a:pPr lvl="1"/>
            <a:r>
              <a:rPr lang="ja-JP" altLang="en-US" dirty="0" smtClean="0"/>
              <a:t>メンテナンスの際は必ず「オリジナル」のテストスクリプトを修正し、「子供」のテストスクリプトは編集しない</a:t>
            </a:r>
            <a:endParaRPr lang="en-US" altLang="ja-JP" dirty="0" smtClean="0"/>
          </a:p>
          <a:p>
            <a:pPr lvl="2"/>
            <a:r>
              <a:rPr lang="ja-JP" altLang="en-US" dirty="0" smtClean="0"/>
              <a:t>「子供」のテストスクリプトを再生成する</a:t>
            </a:r>
            <a:endParaRPr kumimoji="1" lang="en-US" altLang="ja-JP" dirty="0" smtClean="0"/>
          </a:p>
        </p:txBody>
      </p:sp>
      <p:sp>
        <p:nvSpPr>
          <p:cNvPr id="6" name="タイトル 1"/>
          <p:cNvSpPr txBox="1">
            <a:spLocks/>
          </p:cNvSpPr>
          <p:nvPr/>
        </p:nvSpPr>
        <p:spPr>
          <a:xfrm>
            <a:off x="467544" y="0"/>
            <a:ext cx="8229600" cy="778098"/>
          </a:xfrm>
          <a:prstGeom prst="rect">
            <a:avLst/>
          </a:prstGeom>
        </p:spPr>
        <p:txBody>
          <a:bodyPr vert="horz" lIns="91440" tIns="45720" rIns="91440" bIns="45720" rtlCol="0" anchor="ctr">
            <a:normAutofit/>
          </a:bodyPr>
          <a:lstStyle/>
          <a:p>
            <a:pPr lvl="0" algn="ctr">
              <a:spcBef>
                <a:spcPct val="0"/>
              </a:spcBef>
              <a:defRPr/>
            </a:pPr>
            <a:r>
              <a:rPr lang="en-US" altLang="ja-JP" sz="4400" dirty="0" smtClean="0"/>
              <a:t>3.3:</a:t>
            </a:r>
            <a:r>
              <a:rPr lang="ja-JP" altLang="en-US" sz="4400" dirty="0" smtClean="0"/>
              <a:t>スクリプト前処理</a:t>
            </a:r>
            <a:endParaRPr lang="ja-JP" altLang="en-US" sz="4400" dirty="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67544" y="764704"/>
            <a:ext cx="8229600" cy="4997152"/>
          </a:xfrm>
        </p:spPr>
        <p:txBody>
          <a:bodyPr>
            <a:normAutofit/>
          </a:bodyPr>
          <a:lstStyle/>
          <a:p>
            <a:r>
              <a:rPr kumimoji="1" lang="ja-JP" altLang="en-US" dirty="0" smtClean="0"/>
              <a:t>置換を行う際に注意すべきこと</a:t>
            </a:r>
            <a:endParaRPr kumimoji="1" lang="en-US" altLang="ja-JP" dirty="0" smtClean="0"/>
          </a:p>
          <a:p>
            <a:pPr lvl="1"/>
            <a:r>
              <a:rPr lang="ja-JP" altLang="en-US" dirty="0" smtClean="0"/>
              <a:t>無用な置換をしない。人間の記憶力は有限</a:t>
            </a:r>
            <a:endParaRPr lang="en-US" altLang="ja-JP" dirty="0" smtClean="0"/>
          </a:p>
          <a:p>
            <a:pPr lvl="1"/>
            <a:r>
              <a:rPr kumimoji="1" lang="ja-JP" altLang="en-US" dirty="0" smtClean="0"/>
              <a:t>テスト実行ツールが認識できるのは「処理済み」のスクリプトだけ</a:t>
            </a:r>
            <a:endParaRPr kumimoji="1" lang="en-US" altLang="ja-JP" dirty="0" smtClean="0"/>
          </a:p>
          <a:p>
            <a:pPr lvl="2"/>
            <a:r>
              <a:rPr lang="ja-JP" altLang="en-US" dirty="0" smtClean="0"/>
              <a:t>置換を過剰に行うと、テストをデバッグするのが困難となる</a:t>
            </a:r>
            <a:r>
              <a:rPr lang="en-US" altLang="ja-JP" dirty="0" smtClean="0"/>
              <a:t>(</a:t>
            </a:r>
            <a:r>
              <a:rPr lang="ja-JP" altLang="en-US" dirty="0" smtClean="0"/>
              <a:t>特に、複数の手順からなる処理を</a:t>
            </a:r>
            <a:r>
              <a:rPr lang="en-US" altLang="ja-JP" dirty="0" smtClean="0"/>
              <a:t>1</a:t>
            </a:r>
            <a:r>
              <a:rPr lang="ja-JP" altLang="en-US" dirty="0" smtClean="0"/>
              <a:t>行に置換してしまうと、詳細が分からなくなってしまう</a:t>
            </a:r>
            <a:r>
              <a:rPr lang="en-US" altLang="ja-JP" dirty="0" smtClean="0"/>
              <a:t>)</a:t>
            </a:r>
          </a:p>
          <a:p>
            <a:r>
              <a:rPr kumimoji="1" lang="ja-JP" altLang="en-US" dirty="0" smtClean="0"/>
              <a:t>前処理の実装</a:t>
            </a:r>
            <a:endParaRPr kumimoji="1" lang="en-US" altLang="ja-JP" dirty="0" smtClean="0"/>
          </a:p>
          <a:p>
            <a:pPr lvl="1"/>
            <a:r>
              <a:rPr kumimoji="1" lang="ja-JP" altLang="en-US" dirty="0" smtClean="0"/>
              <a:t>置換前と置換後の単語の表</a:t>
            </a:r>
            <a:r>
              <a:rPr kumimoji="1" lang="en-US" altLang="ja-JP" dirty="0" smtClean="0"/>
              <a:t>(=</a:t>
            </a:r>
            <a:r>
              <a:rPr kumimoji="1" lang="ja-JP" altLang="en-US" dirty="0" smtClean="0"/>
              <a:t>置換表</a:t>
            </a:r>
            <a:r>
              <a:rPr kumimoji="1" lang="en-US" altLang="ja-JP" dirty="0" smtClean="0"/>
              <a:t>)</a:t>
            </a:r>
            <a:r>
              <a:rPr kumimoji="1" lang="ja-JP" altLang="en-US" dirty="0" smtClean="0"/>
              <a:t>を用意し、一括で置換を行う形が良い</a:t>
            </a:r>
            <a:endParaRPr kumimoji="1" lang="en-US" altLang="ja-JP" dirty="0" smtClean="0"/>
          </a:p>
        </p:txBody>
      </p:sp>
      <p:sp>
        <p:nvSpPr>
          <p:cNvPr id="6" name="タイトル 1"/>
          <p:cNvSpPr txBox="1">
            <a:spLocks/>
          </p:cNvSpPr>
          <p:nvPr/>
        </p:nvSpPr>
        <p:spPr>
          <a:xfrm>
            <a:off x="467544" y="0"/>
            <a:ext cx="8229600" cy="77809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en-US" altLang="ja-JP" sz="4400" b="0" i="0" u="none" strike="noStrike" kern="1200" cap="none" spc="0" normalizeH="0" baseline="0" noProof="0" dirty="0" smtClean="0">
                <a:ln>
                  <a:noFill/>
                </a:ln>
                <a:solidFill>
                  <a:schemeClr val="tx1"/>
                </a:solidFill>
                <a:effectLst/>
                <a:uLnTx/>
                <a:uFillTx/>
                <a:latin typeface="+mj-lt"/>
                <a:ea typeface="+mj-ea"/>
                <a:cs typeface="+mj-cs"/>
              </a:rPr>
              <a:t>3.3:</a:t>
            </a:r>
            <a:r>
              <a:rPr kumimoji="1" lang="ja-JP" altLang="en-US" sz="4400" b="0" i="0" u="none" strike="noStrike" kern="1200" cap="none" spc="0" normalizeH="0" baseline="0" noProof="0" dirty="0" smtClean="0">
                <a:ln>
                  <a:noFill/>
                </a:ln>
                <a:solidFill>
                  <a:schemeClr val="tx1"/>
                </a:solidFill>
                <a:effectLst/>
                <a:uLnTx/>
                <a:uFillTx/>
                <a:latin typeface="+mj-lt"/>
                <a:ea typeface="+mj-ea"/>
                <a:cs typeface="+mj-cs"/>
              </a:rPr>
              <a:t>スクリプテリングの技法</a:t>
            </a:r>
            <a:endParaRPr kumimoji="1" lang="ja-JP"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67544" y="764704"/>
            <a:ext cx="8229600" cy="4997152"/>
          </a:xfrm>
        </p:spPr>
        <p:txBody>
          <a:bodyPr>
            <a:normAutofit/>
          </a:bodyPr>
          <a:lstStyle/>
          <a:p>
            <a:r>
              <a:rPr lang="ja-JP" altLang="en-US" dirty="0" smtClean="0"/>
              <a:t>スクリプテリングの技法はプログラミングの技法に似ている</a:t>
            </a:r>
            <a:endParaRPr lang="en-US" altLang="ja-JP" dirty="0" smtClean="0"/>
          </a:p>
          <a:p>
            <a:r>
              <a:rPr kumimoji="1" lang="ja-JP" altLang="en-US" dirty="0" smtClean="0"/>
              <a:t>テストスクリプトは多くのデータと命令を持っている</a:t>
            </a:r>
            <a:endParaRPr kumimoji="1" lang="en-US" altLang="ja-JP" dirty="0" smtClean="0"/>
          </a:p>
          <a:p>
            <a:pPr lvl="1"/>
            <a:r>
              <a:rPr lang="ja-JP" altLang="en-US" dirty="0" smtClean="0"/>
              <a:t>スクリプトが単純なほど作成の工数は小さいが、メンテナンス</a:t>
            </a:r>
            <a:r>
              <a:rPr lang="en-US" altLang="ja-JP" dirty="0" smtClean="0"/>
              <a:t>(</a:t>
            </a:r>
            <a:r>
              <a:rPr lang="ja-JP" altLang="en-US" dirty="0" smtClean="0"/>
              <a:t>テストケースの追加や変更</a:t>
            </a:r>
            <a:r>
              <a:rPr lang="en-US" altLang="ja-JP" dirty="0" smtClean="0"/>
              <a:t>)</a:t>
            </a:r>
            <a:r>
              <a:rPr lang="ja-JP" altLang="en-US" dirty="0" smtClean="0"/>
              <a:t>にコストがかかる</a:t>
            </a:r>
            <a:endParaRPr lang="en-US" altLang="ja-JP" dirty="0" smtClean="0"/>
          </a:p>
          <a:p>
            <a:r>
              <a:rPr kumimoji="1" lang="ja-JP" altLang="en-US" dirty="0" smtClean="0"/>
              <a:t>うまくできたスクリプトセットは、一つのスクリプトで複数のテストケースを実装できている</a:t>
            </a:r>
            <a:endParaRPr kumimoji="1" lang="en-US" altLang="ja-JP" dirty="0" smtClean="0"/>
          </a:p>
        </p:txBody>
      </p:sp>
      <p:sp>
        <p:nvSpPr>
          <p:cNvPr id="6" name="タイトル 1"/>
          <p:cNvSpPr txBox="1">
            <a:spLocks/>
          </p:cNvSpPr>
          <p:nvPr/>
        </p:nvSpPr>
        <p:spPr>
          <a:xfrm>
            <a:off x="467544" y="0"/>
            <a:ext cx="8229600" cy="77809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en-US" altLang="ja-JP" sz="4400" b="0" i="0" u="none" strike="noStrike" kern="1200" cap="none" spc="0" normalizeH="0" baseline="0" noProof="0" dirty="0" smtClean="0">
                <a:ln>
                  <a:noFill/>
                </a:ln>
                <a:solidFill>
                  <a:schemeClr val="tx1"/>
                </a:solidFill>
                <a:effectLst/>
                <a:uLnTx/>
                <a:uFillTx/>
                <a:latin typeface="+mj-lt"/>
                <a:ea typeface="+mj-ea"/>
                <a:cs typeface="+mj-cs"/>
              </a:rPr>
              <a:t>3.4:</a:t>
            </a:r>
            <a:r>
              <a:rPr kumimoji="1" lang="ja-JP" altLang="en-US" sz="4400" b="0" i="0" u="none" strike="noStrike" kern="1200" cap="none" spc="0" normalizeH="0" baseline="0" noProof="0" dirty="0" smtClean="0">
                <a:ln>
                  <a:noFill/>
                </a:ln>
                <a:solidFill>
                  <a:schemeClr val="tx1"/>
                </a:solidFill>
                <a:effectLst/>
                <a:uLnTx/>
                <a:uFillTx/>
                <a:latin typeface="+mj-lt"/>
                <a:ea typeface="+mj-ea"/>
                <a:cs typeface="+mj-cs"/>
              </a:rPr>
              <a:t>まとめ</a:t>
            </a:r>
            <a:endParaRPr kumimoji="1" lang="ja-JP"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67544" y="764704"/>
            <a:ext cx="8229600" cy="4997152"/>
          </a:xfrm>
        </p:spPr>
        <p:txBody>
          <a:bodyPr>
            <a:normAutofit/>
          </a:bodyPr>
          <a:lstStyle/>
          <a:p>
            <a:endParaRPr kumimoji="1" lang="en-US" altLang="ja-JP" dirty="0" smtClean="0"/>
          </a:p>
        </p:txBody>
      </p:sp>
      <p:sp>
        <p:nvSpPr>
          <p:cNvPr id="6" name="タイトル 1"/>
          <p:cNvSpPr txBox="1">
            <a:spLocks/>
          </p:cNvSpPr>
          <p:nvPr/>
        </p:nvSpPr>
        <p:spPr>
          <a:xfrm>
            <a:off x="467544" y="0"/>
            <a:ext cx="8229600" cy="77809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en-US" altLang="ja-JP" sz="4400" b="0" i="0" u="none" strike="noStrike" kern="1200" cap="none" spc="0" normalizeH="0" baseline="0" noProof="0" dirty="0" smtClean="0">
                <a:ln>
                  <a:noFill/>
                </a:ln>
                <a:solidFill>
                  <a:schemeClr val="tx1"/>
                </a:solidFill>
                <a:effectLst/>
                <a:uLnTx/>
                <a:uFillTx/>
                <a:latin typeface="+mj-lt"/>
                <a:ea typeface="+mj-ea"/>
                <a:cs typeface="+mj-cs"/>
              </a:rPr>
              <a:t>3.4:</a:t>
            </a:r>
            <a:r>
              <a:rPr kumimoji="1" lang="ja-JP" altLang="en-US" sz="4400" b="0" i="0" u="none" strike="noStrike" kern="1200" cap="none" spc="0" normalizeH="0" baseline="0" noProof="0" dirty="0" smtClean="0">
                <a:ln>
                  <a:noFill/>
                </a:ln>
                <a:solidFill>
                  <a:schemeClr val="tx1"/>
                </a:solidFill>
                <a:effectLst/>
                <a:uLnTx/>
                <a:uFillTx/>
                <a:latin typeface="+mj-lt"/>
                <a:ea typeface="+mj-ea"/>
                <a:cs typeface="+mj-cs"/>
              </a:rPr>
              <a:t>まとめ</a:t>
            </a:r>
            <a:endParaRPr kumimoji="1" lang="ja-JP"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67544" y="764704"/>
            <a:ext cx="8229600" cy="4997152"/>
          </a:xfrm>
        </p:spPr>
        <p:txBody>
          <a:bodyPr>
            <a:normAutofit/>
          </a:bodyPr>
          <a:lstStyle/>
          <a:p>
            <a:endParaRPr kumimoji="1" lang="en-US" altLang="ja-JP" dirty="0" smtClean="0"/>
          </a:p>
        </p:txBody>
      </p:sp>
      <p:sp>
        <p:nvSpPr>
          <p:cNvPr id="6" name="タイトル 1"/>
          <p:cNvSpPr txBox="1">
            <a:spLocks/>
          </p:cNvSpPr>
          <p:nvPr/>
        </p:nvSpPr>
        <p:spPr>
          <a:xfrm>
            <a:off x="467544" y="0"/>
            <a:ext cx="8229600" cy="77809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en-US" altLang="ja-JP" sz="4400" b="0" i="0" u="none" strike="noStrike" kern="1200" cap="none" spc="0" normalizeH="0" baseline="0" noProof="0" dirty="0" smtClean="0">
                <a:ln>
                  <a:noFill/>
                </a:ln>
                <a:solidFill>
                  <a:schemeClr val="tx1"/>
                </a:solidFill>
                <a:effectLst/>
                <a:uLnTx/>
                <a:uFillTx/>
                <a:latin typeface="+mj-lt"/>
                <a:ea typeface="+mj-ea"/>
                <a:cs typeface="+mj-cs"/>
              </a:rPr>
              <a:t>3.4:</a:t>
            </a:r>
            <a:r>
              <a:rPr kumimoji="1" lang="ja-JP" altLang="en-US" sz="4400" b="0" i="0" u="none" strike="noStrike" kern="1200" cap="none" spc="0" normalizeH="0" baseline="0" noProof="0" dirty="0" smtClean="0">
                <a:ln>
                  <a:noFill/>
                </a:ln>
                <a:solidFill>
                  <a:schemeClr val="tx1"/>
                </a:solidFill>
                <a:effectLst/>
                <a:uLnTx/>
                <a:uFillTx/>
                <a:latin typeface="+mj-lt"/>
                <a:ea typeface="+mj-ea"/>
                <a:cs typeface="+mj-cs"/>
              </a:rPr>
              <a:t>まとめ</a:t>
            </a:r>
            <a:endParaRPr kumimoji="1" lang="ja-JP"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67544" y="764704"/>
            <a:ext cx="8229600" cy="4997152"/>
          </a:xfrm>
        </p:spPr>
        <p:txBody>
          <a:bodyPr>
            <a:normAutofit/>
          </a:bodyPr>
          <a:lstStyle/>
          <a:p>
            <a:endParaRPr kumimoji="1" lang="en-US" altLang="ja-JP" dirty="0" smtClean="0"/>
          </a:p>
        </p:txBody>
      </p:sp>
      <p:sp>
        <p:nvSpPr>
          <p:cNvPr id="6" name="タイトル 1"/>
          <p:cNvSpPr txBox="1">
            <a:spLocks/>
          </p:cNvSpPr>
          <p:nvPr/>
        </p:nvSpPr>
        <p:spPr>
          <a:xfrm>
            <a:off x="467544" y="0"/>
            <a:ext cx="8229600" cy="77809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en-US" altLang="ja-JP" sz="4400" b="0" i="0" u="none" strike="noStrike" kern="1200" cap="none" spc="0" normalizeH="0" baseline="0" noProof="0" dirty="0" smtClean="0">
                <a:ln>
                  <a:noFill/>
                </a:ln>
                <a:solidFill>
                  <a:schemeClr val="tx1"/>
                </a:solidFill>
                <a:effectLst/>
                <a:uLnTx/>
                <a:uFillTx/>
                <a:latin typeface="+mj-lt"/>
                <a:ea typeface="+mj-ea"/>
                <a:cs typeface="+mj-cs"/>
              </a:rPr>
              <a:t>3.4:</a:t>
            </a:r>
            <a:r>
              <a:rPr kumimoji="1" lang="ja-JP" altLang="en-US" sz="4400" b="0" i="0" u="none" strike="noStrike" kern="1200" cap="none" spc="0" normalizeH="0" baseline="0" noProof="0" dirty="0" smtClean="0">
                <a:ln>
                  <a:noFill/>
                </a:ln>
                <a:solidFill>
                  <a:schemeClr val="tx1"/>
                </a:solidFill>
                <a:effectLst/>
                <a:uLnTx/>
                <a:uFillTx/>
                <a:latin typeface="+mj-lt"/>
                <a:ea typeface="+mj-ea"/>
                <a:cs typeface="+mj-cs"/>
              </a:rPr>
              <a:t>まとめ</a:t>
            </a:r>
            <a:endParaRPr kumimoji="1" lang="ja-JP"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67544" y="764704"/>
            <a:ext cx="8229600" cy="4997152"/>
          </a:xfrm>
        </p:spPr>
        <p:txBody>
          <a:bodyPr>
            <a:normAutofit/>
          </a:bodyPr>
          <a:lstStyle/>
          <a:p>
            <a:endParaRPr kumimoji="1" lang="en-US" altLang="ja-JP" dirty="0" smtClean="0"/>
          </a:p>
        </p:txBody>
      </p:sp>
      <p:sp>
        <p:nvSpPr>
          <p:cNvPr id="6" name="タイトル 1"/>
          <p:cNvSpPr txBox="1">
            <a:spLocks/>
          </p:cNvSpPr>
          <p:nvPr/>
        </p:nvSpPr>
        <p:spPr>
          <a:xfrm>
            <a:off x="467544" y="0"/>
            <a:ext cx="8229600" cy="77809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en-US" altLang="ja-JP" sz="4400" b="0" i="0" u="none" strike="noStrike" kern="1200" cap="none" spc="0" normalizeH="0" baseline="0" noProof="0" dirty="0" smtClean="0">
                <a:ln>
                  <a:noFill/>
                </a:ln>
                <a:solidFill>
                  <a:schemeClr val="tx1"/>
                </a:solidFill>
                <a:effectLst/>
                <a:uLnTx/>
                <a:uFillTx/>
                <a:latin typeface="+mj-lt"/>
                <a:ea typeface="+mj-ea"/>
                <a:cs typeface="+mj-cs"/>
              </a:rPr>
              <a:t>3.4:</a:t>
            </a:r>
            <a:r>
              <a:rPr kumimoji="1" lang="ja-JP" altLang="en-US" sz="4400" b="0" i="0" u="none" strike="noStrike" kern="1200" cap="none" spc="0" normalizeH="0" baseline="0" noProof="0" dirty="0" smtClean="0">
                <a:ln>
                  <a:noFill/>
                </a:ln>
                <a:solidFill>
                  <a:schemeClr val="tx1"/>
                </a:solidFill>
                <a:effectLst/>
                <a:uLnTx/>
                <a:uFillTx/>
                <a:latin typeface="+mj-lt"/>
                <a:ea typeface="+mj-ea"/>
                <a:cs typeface="+mj-cs"/>
              </a:rPr>
              <a:t>まとめ</a:t>
            </a:r>
            <a:endParaRPr kumimoji="1" lang="ja-JP"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1.4:</a:t>
            </a:r>
            <a:r>
              <a:rPr kumimoji="1" lang="ja-JP" altLang="en-US" dirty="0" smtClean="0"/>
              <a:t>開発ライフサイクル全体のテスティング活動を助けるツール</a:t>
            </a:r>
            <a:endParaRPr kumimoji="1" lang="ja-JP" altLang="en-US" dirty="0"/>
          </a:p>
        </p:txBody>
      </p:sp>
      <p:sp>
        <p:nvSpPr>
          <p:cNvPr id="3" name="コンテンツ プレースホルダ 2"/>
          <p:cNvSpPr>
            <a:spLocks noGrp="1"/>
          </p:cNvSpPr>
          <p:nvPr>
            <p:ph idx="1"/>
          </p:nvPr>
        </p:nvSpPr>
        <p:spPr>
          <a:xfrm>
            <a:off x="457200" y="1600200"/>
            <a:ext cx="8229600" cy="4997152"/>
          </a:xfrm>
        </p:spPr>
        <p:txBody>
          <a:bodyPr>
            <a:normAutofit/>
          </a:bodyPr>
          <a:lstStyle/>
          <a:p>
            <a:r>
              <a:rPr kumimoji="1" lang="ja-JP" altLang="en-US" dirty="0" smtClean="0"/>
              <a:t>テストを書くのを助ける</a:t>
            </a:r>
            <a:endParaRPr kumimoji="1" lang="en-US" altLang="ja-JP" dirty="0" smtClean="0"/>
          </a:p>
          <a:p>
            <a:pPr lvl="1"/>
            <a:r>
              <a:rPr kumimoji="1" lang="ja-JP" altLang="en-US" dirty="0" smtClean="0"/>
              <a:t>テスト設計ツール</a:t>
            </a:r>
            <a:endParaRPr kumimoji="1" lang="en-US" altLang="ja-JP" dirty="0" smtClean="0"/>
          </a:p>
          <a:p>
            <a:pPr lvl="2"/>
            <a:r>
              <a:rPr lang="ja-JP" altLang="en-US" dirty="0"/>
              <a:t>テスト入力</a:t>
            </a:r>
            <a:r>
              <a:rPr lang="ja-JP" altLang="en-US" dirty="0" smtClean="0"/>
              <a:t>や、テストデータを導出する手助け</a:t>
            </a:r>
            <a:endParaRPr lang="en-US" altLang="ja-JP" dirty="0" smtClean="0"/>
          </a:p>
          <a:p>
            <a:pPr lvl="1"/>
            <a:r>
              <a:rPr kumimoji="1" lang="ja-JP" altLang="en-US" dirty="0"/>
              <a:t>論理設計</a:t>
            </a:r>
            <a:r>
              <a:rPr kumimoji="1" lang="ja-JP" altLang="en-US" dirty="0" smtClean="0"/>
              <a:t>ツール</a:t>
            </a:r>
            <a:endParaRPr kumimoji="1" lang="en-US" altLang="ja-JP" dirty="0" smtClean="0"/>
          </a:p>
          <a:p>
            <a:pPr lvl="2"/>
            <a:r>
              <a:rPr lang="ja-JP" altLang="en-US" dirty="0"/>
              <a:t>仕様</a:t>
            </a:r>
            <a:r>
              <a:rPr lang="ja-JP" altLang="en-US" dirty="0" smtClean="0"/>
              <a:t>や</a:t>
            </a:r>
            <a:r>
              <a:rPr lang="ja-JP" altLang="en-US" dirty="0"/>
              <a:t>インターフェース</a:t>
            </a:r>
            <a:r>
              <a:rPr lang="ja-JP" altLang="en-US" dirty="0" smtClean="0"/>
              <a:t>やソースコードを入力として動く。「テストケース生成ツール」と呼ばれることもある</a:t>
            </a:r>
            <a:endParaRPr lang="en-US" altLang="ja-JP" dirty="0" smtClean="0"/>
          </a:p>
          <a:p>
            <a:pPr lvl="1"/>
            <a:r>
              <a:rPr lang="ja-JP" altLang="en-US" dirty="0" smtClean="0"/>
              <a:t>物理設計ツール</a:t>
            </a:r>
            <a:endParaRPr lang="en-US" altLang="ja-JP" dirty="0" smtClean="0"/>
          </a:p>
          <a:p>
            <a:pPr lvl="2"/>
            <a:r>
              <a:rPr lang="ja-JP" altLang="en-US" dirty="0" smtClean="0"/>
              <a:t>現行</a:t>
            </a:r>
            <a:r>
              <a:rPr lang="ja-JP" altLang="en-US" dirty="0"/>
              <a:t>データ</a:t>
            </a:r>
            <a:r>
              <a:rPr lang="ja-JP" altLang="en-US" dirty="0" smtClean="0"/>
              <a:t>を操作したり、テストデータを生成する</a:t>
            </a:r>
            <a:endParaRPr lang="en-US" altLang="ja-JP" dirty="0" smtClean="0"/>
          </a:p>
          <a:p>
            <a:pPr lvl="1"/>
            <a:r>
              <a:rPr lang="ja-JP" altLang="en-US" dirty="0" smtClean="0"/>
              <a:t>静的</a:t>
            </a:r>
            <a:r>
              <a:rPr lang="ja-JP" altLang="en-US" dirty="0"/>
              <a:t>解析</a:t>
            </a:r>
            <a:r>
              <a:rPr lang="ja-JP" altLang="en-US" dirty="0" smtClean="0"/>
              <a:t>ツール</a:t>
            </a:r>
            <a:endParaRPr lang="en-US" altLang="ja-JP" dirty="0" smtClean="0"/>
          </a:p>
          <a:p>
            <a:pPr lvl="2"/>
            <a:r>
              <a:rPr lang="ja-JP" altLang="en-US" dirty="0"/>
              <a:t>コード</a:t>
            </a:r>
            <a:r>
              <a:rPr lang="ja-JP" altLang="en-US" dirty="0" smtClean="0"/>
              <a:t>を</a:t>
            </a:r>
            <a:r>
              <a:rPr lang="ja-JP" altLang="en-US" dirty="0"/>
              <a:t>実行せず</a:t>
            </a:r>
            <a:r>
              <a:rPr lang="ja-JP" altLang="en-US" dirty="0" smtClean="0"/>
              <a:t>に</a:t>
            </a:r>
            <a:r>
              <a:rPr lang="ja-JP" altLang="en-US" dirty="0"/>
              <a:t>解析する</a:t>
            </a:r>
            <a:endParaRPr lang="en-US" altLang="ja-JP" dirty="0" smtClean="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p:txBody>
          <a:bodyPr/>
          <a:lstStyle/>
          <a:p>
            <a:endParaRPr kumimoji="1" lang="ja-JP" altLang="en-US"/>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p:txBody>
          <a:bodyPr/>
          <a:lstStyle/>
          <a:p>
            <a:endParaRPr kumimoji="1" lang="ja-JP" altLang="en-US"/>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p:txBody>
          <a:bodyPr/>
          <a:lstStyle/>
          <a:p>
            <a:endParaRPr kumimoji="1" lang="ja-JP" altLang="en-US"/>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p:txBody>
          <a:bodyPr/>
          <a:lstStyle/>
          <a:p>
            <a:endParaRPr kumimoji="1" lang="ja-JP" altLang="en-US"/>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p:txBody>
          <a:bodyPr/>
          <a:lstStyle/>
          <a:p>
            <a:endParaRPr kumimoji="1" lang="ja-JP" altLang="en-US"/>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p:txBody>
          <a:bodyPr/>
          <a:lstStyle/>
          <a:p>
            <a:endParaRPr kumimoji="1" lang="ja-JP" altLang="en-US"/>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p:txBody>
          <a:bodyPr/>
          <a:lstStyle/>
          <a:p>
            <a:endParaRPr kumimoji="1" lang="ja-JP" altLang="en-US"/>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p:txBody>
          <a:bodyPr/>
          <a:lstStyle/>
          <a:p>
            <a:endParaRPr kumimoji="1" lang="ja-JP" altLang="en-US"/>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p:txBody>
          <a:bodyPr/>
          <a:lstStyle/>
          <a:p>
            <a:endParaRPr kumimoji="1" lang="ja-JP" altLang="en-US"/>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p:txBody>
          <a:bodyPr/>
          <a:lstStyle/>
          <a:p>
            <a:endParaRPr kumimoji="1" lang="ja-JP"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1.4:</a:t>
            </a:r>
            <a:r>
              <a:rPr kumimoji="1" lang="ja-JP" altLang="en-US" dirty="0" smtClean="0"/>
              <a:t>開発ライフサイクル全体のテスティング活動を助けるツール</a:t>
            </a:r>
            <a:endParaRPr kumimoji="1" lang="ja-JP" altLang="en-US" dirty="0"/>
          </a:p>
        </p:txBody>
      </p:sp>
      <p:sp>
        <p:nvSpPr>
          <p:cNvPr id="3" name="コンテンツ プレースホルダ 2"/>
          <p:cNvSpPr>
            <a:spLocks noGrp="1"/>
          </p:cNvSpPr>
          <p:nvPr>
            <p:ph idx="1"/>
          </p:nvPr>
        </p:nvSpPr>
        <p:spPr>
          <a:xfrm>
            <a:off x="457200" y="1600200"/>
            <a:ext cx="8229600" cy="4997152"/>
          </a:xfrm>
        </p:spPr>
        <p:txBody>
          <a:bodyPr>
            <a:normAutofit fontScale="70000" lnSpcReduction="20000"/>
          </a:bodyPr>
          <a:lstStyle/>
          <a:p>
            <a:r>
              <a:rPr kumimoji="1" lang="ja-JP" altLang="en-US" dirty="0" smtClean="0"/>
              <a:t>テスト実行を助ける</a:t>
            </a:r>
            <a:endParaRPr kumimoji="1" lang="en-US" altLang="ja-JP" dirty="0" smtClean="0"/>
          </a:p>
          <a:p>
            <a:pPr lvl="1"/>
            <a:r>
              <a:rPr lang="ja-JP" altLang="en-US" dirty="0" smtClean="0"/>
              <a:t>カバレッジツール</a:t>
            </a:r>
            <a:endParaRPr lang="en-US" altLang="ja-JP" dirty="0"/>
          </a:p>
          <a:p>
            <a:pPr lvl="2"/>
            <a:r>
              <a:rPr lang="ja-JP" altLang="en-US" dirty="0" smtClean="0"/>
              <a:t>テストセットによってどれだけテストしたかを評価</a:t>
            </a:r>
            <a:endParaRPr lang="en-US" altLang="ja-JP" dirty="0" smtClean="0"/>
          </a:p>
          <a:p>
            <a:pPr lvl="1"/>
            <a:r>
              <a:rPr lang="ja-JP" altLang="en-US" dirty="0" smtClean="0"/>
              <a:t>デバッグツール</a:t>
            </a:r>
            <a:endParaRPr lang="en-US" altLang="ja-JP" dirty="0" smtClean="0"/>
          </a:p>
          <a:p>
            <a:pPr lvl="2"/>
            <a:r>
              <a:rPr lang="ja-JP" altLang="en-US" dirty="0"/>
              <a:t>厳密な意味で</a:t>
            </a:r>
            <a:r>
              <a:rPr lang="ja-JP" altLang="en-US" dirty="0" smtClean="0"/>
              <a:t>はテスティング</a:t>
            </a:r>
            <a:r>
              <a:rPr lang="ja-JP" altLang="en-US" dirty="0"/>
              <a:t>ツールではない</a:t>
            </a:r>
            <a:r>
              <a:rPr lang="ja-JP" altLang="en-US" dirty="0" smtClean="0"/>
              <a:t>が、低レイヤーの欠陥を切り分けるときに使用される</a:t>
            </a:r>
            <a:endParaRPr lang="en-US" altLang="ja-JP" dirty="0" smtClean="0"/>
          </a:p>
          <a:p>
            <a:pPr lvl="1"/>
            <a:r>
              <a:rPr lang="ja-JP" altLang="en-US" dirty="0"/>
              <a:t>動的解析</a:t>
            </a:r>
            <a:r>
              <a:rPr lang="ja-JP" altLang="en-US" dirty="0" smtClean="0"/>
              <a:t>ツール</a:t>
            </a:r>
            <a:endParaRPr lang="en-US" altLang="ja-JP" dirty="0" smtClean="0"/>
          </a:p>
          <a:p>
            <a:pPr lvl="2"/>
            <a:r>
              <a:rPr lang="ja-JP" altLang="en-US" dirty="0"/>
              <a:t>ソフトウェア</a:t>
            </a:r>
            <a:r>
              <a:rPr lang="ja-JP" altLang="en-US" dirty="0" smtClean="0"/>
              <a:t>を</a:t>
            </a:r>
            <a:r>
              <a:rPr lang="ja-JP" altLang="en-US" dirty="0"/>
              <a:t>動作</a:t>
            </a:r>
            <a:r>
              <a:rPr lang="ja-JP" altLang="en-US" dirty="0" smtClean="0"/>
              <a:t>させながらシステムを評価する。（たとえば、メモリリークを監視したりする</a:t>
            </a:r>
            <a:r>
              <a:rPr lang="en-US" altLang="ja-JP" dirty="0" smtClean="0"/>
              <a:t>)</a:t>
            </a:r>
          </a:p>
          <a:p>
            <a:pPr lvl="1"/>
            <a:r>
              <a:rPr lang="ja-JP" altLang="en-US" dirty="0" smtClean="0"/>
              <a:t>シュミレータ</a:t>
            </a:r>
            <a:endParaRPr lang="en-US" altLang="ja-JP" dirty="0" smtClean="0"/>
          </a:p>
          <a:p>
            <a:pPr lvl="2"/>
            <a:r>
              <a:rPr lang="ja-JP" altLang="en-US" dirty="0" smtClean="0"/>
              <a:t>現実</a:t>
            </a:r>
            <a:r>
              <a:rPr lang="ja-JP" altLang="en-US" dirty="0"/>
              <a:t>世界で</a:t>
            </a:r>
            <a:r>
              <a:rPr lang="ja-JP" altLang="en-US" dirty="0" smtClean="0"/>
              <a:t>は再現できないシステムの一部をテスト</a:t>
            </a:r>
            <a:endParaRPr lang="en-US" altLang="ja-JP" dirty="0" smtClean="0"/>
          </a:p>
          <a:p>
            <a:pPr lvl="1"/>
            <a:r>
              <a:rPr lang="ja-JP" altLang="en-US" dirty="0"/>
              <a:t>性能</a:t>
            </a:r>
            <a:r>
              <a:rPr lang="ja-JP" altLang="en-US" dirty="0" smtClean="0"/>
              <a:t>テストツール</a:t>
            </a:r>
            <a:endParaRPr lang="en-US" altLang="ja-JP" dirty="0"/>
          </a:p>
          <a:p>
            <a:pPr lvl="2"/>
            <a:r>
              <a:rPr lang="ja-JP" altLang="en-US" dirty="0" smtClean="0"/>
              <a:t>イベントにかかる時間を計測</a:t>
            </a:r>
            <a:endParaRPr lang="en-US" altLang="ja-JP" dirty="0" smtClean="0"/>
          </a:p>
          <a:p>
            <a:pPr lvl="1"/>
            <a:r>
              <a:rPr lang="ja-JP" altLang="en-US" dirty="0" smtClean="0"/>
              <a:t>ロードテストツール</a:t>
            </a:r>
            <a:endParaRPr lang="en-US" altLang="ja-JP" dirty="0" smtClean="0"/>
          </a:p>
          <a:p>
            <a:pPr lvl="2"/>
            <a:r>
              <a:rPr lang="ja-JP" altLang="en-US" dirty="0"/>
              <a:t>システム</a:t>
            </a:r>
            <a:r>
              <a:rPr lang="ja-JP" altLang="en-US" dirty="0" smtClean="0"/>
              <a:t>のトラフィックやトランザクションの生成など</a:t>
            </a:r>
            <a:endParaRPr lang="en-US" altLang="ja-JP" dirty="0" smtClean="0"/>
          </a:p>
          <a:p>
            <a:pPr lvl="1"/>
            <a:r>
              <a:rPr lang="ja-JP" altLang="en-US" dirty="0">
                <a:solidFill>
                  <a:srgbClr val="FF0000"/>
                </a:solidFill>
              </a:rPr>
              <a:t>テスト</a:t>
            </a:r>
            <a:r>
              <a:rPr lang="ja-JP" altLang="en-US" dirty="0" smtClean="0">
                <a:solidFill>
                  <a:srgbClr val="FF0000"/>
                </a:solidFill>
              </a:rPr>
              <a:t>実行</a:t>
            </a:r>
            <a:r>
              <a:rPr lang="en-US" altLang="ja-JP" dirty="0" smtClean="0">
                <a:solidFill>
                  <a:srgbClr val="FF0000"/>
                </a:solidFill>
              </a:rPr>
              <a:t>/</a:t>
            </a:r>
            <a:r>
              <a:rPr lang="ja-JP" altLang="en-US" dirty="0" smtClean="0">
                <a:solidFill>
                  <a:srgbClr val="FF0000"/>
                </a:solidFill>
              </a:rPr>
              <a:t>比較ツール</a:t>
            </a:r>
            <a:endParaRPr lang="en-US" altLang="ja-JP" dirty="0" smtClean="0">
              <a:solidFill>
                <a:srgbClr val="FF0000"/>
              </a:solidFill>
            </a:endParaRPr>
          </a:p>
          <a:p>
            <a:pPr lvl="2"/>
            <a:r>
              <a:rPr lang="ja-JP" altLang="en-US" dirty="0">
                <a:solidFill>
                  <a:srgbClr val="FF0000"/>
                </a:solidFill>
              </a:rPr>
              <a:t>テスト結果</a:t>
            </a:r>
            <a:r>
              <a:rPr lang="ja-JP" altLang="en-US" dirty="0" smtClean="0">
                <a:solidFill>
                  <a:srgbClr val="FF0000"/>
                </a:solidFill>
              </a:rPr>
              <a:t>と</a:t>
            </a:r>
            <a:r>
              <a:rPr lang="ja-JP" altLang="en-US" dirty="0">
                <a:solidFill>
                  <a:srgbClr val="FF0000"/>
                </a:solidFill>
              </a:rPr>
              <a:t>期待結果</a:t>
            </a:r>
            <a:r>
              <a:rPr lang="ja-JP" altLang="en-US" dirty="0" smtClean="0">
                <a:solidFill>
                  <a:srgbClr val="FF0000"/>
                </a:solidFill>
              </a:rPr>
              <a:t>の比較</a:t>
            </a:r>
            <a:r>
              <a:rPr lang="en-US" altLang="ja-JP" dirty="0" smtClean="0">
                <a:solidFill>
                  <a:srgbClr val="FF0000"/>
                </a:solidFill>
              </a:rPr>
              <a:t>(</a:t>
            </a:r>
            <a:r>
              <a:rPr lang="ja-JP" altLang="en-US" dirty="0" smtClean="0">
                <a:solidFill>
                  <a:srgbClr val="FF0000"/>
                </a:solidFill>
              </a:rPr>
              <a:t>あらゆるテストレベルで使うことができる</a:t>
            </a:r>
            <a:r>
              <a:rPr lang="en-US" altLang="ja-JP" dirty="0" smtClean="0">
                <a:solidFill>
                  <a:srgbClr val="FF0000"/>
                </a:solidFill>
              </a:rPr>
              <a:t>)</a:t>
            </a:r>
          </a:p>
          <a:p>
            <a:pPr lvl="1"/>
            <a:endParaRPr lang="en-US" altLang="ja-JP"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1.5:</a:t>
            </a:r>
            <a:r>
              <a:rPr kumimoji="1" lang="ja-JP" altLang="en-US" dirty="0" smtClean="0"/>
              <a:t>テスト自動化の利点</a:t>
            </a:r>
            <a:endParaRPr kumimoji="1" lang="ja-JP" altLang="en-US" dirty="0"/>
          </a:p>
        </p:txBody>
      </p:sp>
      <p:sp>
        <p:nvSpPr>
          <p:cNvPr id="3" name="コンテンツ プレースホルダ 2"/>
          <p:cNvSpPr>
            <a:spLocks noGrp="1"/>
          </p:cNvSpPr>
          <p:nvPr>
            <p:ph idx="1"/>
          </p:nvPr>
        </p:nvSpPr>
        <p:spPr>
          <a:xfrm>
            <a:off x="457200" y="1600200"/>
            <a:ext cx="8229600" cy="4997152"/>
          </a:xfrm>
        </p:spPr>
        <p:txBody>
          <a:bodyPr>
            <a:normAutofit fontScale="92500"/>
          </a:bodyPr>
          <a:lstStyle/>
          <a:p>
            <a:r>
              <a:rPr kumimoji="1" lang="ja-JP" altLang="en-US" dirty="0" smtClean="0"/>
              <a:t>テスティング作業を自動化すると、手動の時よりも効率化される。</a:t>
            </a:r>
            <a:r>
              <a:rPr lang="ja-JP" altLang="en-US" dirty="0" smtClean="0"/>
              <a:t>他にも、さまざまな利点がある</a:t>
            </a:r>
            <a:endParaRPr lang="en-US" altLang="ja-JP" dirty="0" smtClean="0"/>
          </a:p>
          <a:p>
            <a:pPr lvl="1"/>
            <a:r>
              <a:rPr kumimoji="1" lang="ja-JP" altLang="en-US" dirty="0"/>
              <a:t>既存</a:t>
            </a:r>
            <a:r>
              <a:rPr kumimoji="1" lang="ja-JP" altLang="en-US" dirty="0" smtClean="0"/>
              <a:t>の</a:t>
            </a:r>
            <a:r>
              <a:rPr kumimoji="1" lang="en-US" altLang="ja-JP" dirty="0" smtClean="0"/>
              <a:t>(</a:t>
            </a:r>
            <a:r>
              <a:rPr lang="ja-JP" altLang="en-US" dirty="0" smtClean="0"/>
              <a:t>回帰</a:t>
            </a:r>
            <a:r>
              <a:rPr lang="en-US" altLang="ja-JP" dirty="0" smtClean="0"/>
              <a:t>)</a:t>
            </a:r>
            <a:r>
              <a:rPr lang="ja-JP" altLang="en-US" dirty="0" smtClean="0"/>
              <a:t>テストを動かす</a:t>
            </a:r>
            <a:endParaRPr lang="en-US" altLang="ja-JP" dirty="0" smtClean="0"/>
          </a:p>
          <a:p>
            <a:pPr lvl="2"/>
            <a:r>
              <a:rPr kumimoji="1" lang="ja-JP" altLang="en-US" dirty="0" smtClean="0"/>
              <a:t>以前行った</a:t>
            </a:r>
            <a:r>
              <a:rPr kumimoji="1" lang="ja-JP" altLang="en-US" dirty="0"/>
              <a:t>テスト</a:t>
            </a:r>
            <a:r>
              <a:rPr kumimoji="1" lang="ja-JP" altLang="en-US" dirty="0" smtClean="0"/>
              <a:t>と同じ</a:t>
            </a:r>
            <a:r>
              <a:rPr kumimoji="1" lang="ja-JP" altLang="en-US" dirty="0"/>
              <a:t>こと</a:t>
            </a:r>
            <a:r>
              <a:rPr kumimoji="1" lang="ja-JP" altLang="en-US" dirty="0" smtClean="0"/>
              <a:t>をするコストが極めて小さい</a:t>
            </a:r>
            <a:endParaRPr kumimoji="1" lang="en-US" altLang="ja-JP" dirty="0" smtClean="0"/>
          </a:p>
          <a:p>
            <a:pPr lvl="1"/>
            <a:r>
              <a:rPr lang="ja-JP" altLang="en-US" dirty="0"/>
              <a:t>テスト</a:t>
            </a:r>
            <a:r>
              <a:rPr lang="ja-JP" altLang="en-US" dirty="0" smtClean="0"/>
              <a:t>をもっと頻繁に行う</a:t>
            </a:r>
            <a:endParaRPr lang="en-US" altLang="ja-JP" dirty="0" smtClean="0"/>
          </a:p>
          <a:p>
            <a:pPr lvl="2"/>
            <a:r>
              <a:rPr kumimoji="1" lang="ja-JP" altLang="en-US" dirty="0"/>
              <a:t>短い時間</a:t>
            </a:r>
            <a:r>
              <a:rPr kumimoji="1" lang="ja-JP" altLang="en-US" dirty="0" smtClean="0"/>
              <a:t>で</a:t>
            </a:r>
            <a:r>
              <a:rPr kumimoji="1" lang="ja-JP" altLang="en-US" dirty="0"/>
              <a:t>多数</a:t>
            </a:r>
            <a:r>
              <a:rPr kumimoji="1" lang="ja-JP" altLang="en-US" dirty="0" smtClean="0"/>
              <a:t>の</a:t>
            </a:r>
            <a:r>
              <a:rPr kumimoji="1" lang="ja-JP" altLang="en-US" dirty="0"/>
              <a:t>テスト</a:t>
            </a:r>
            <a:r>
              <a:rPr kumimoji="1" lang="ja-JP" altLang="en-US" dirty="0" smtClean="0"/>
              <a:t>を</a:t>
            </a:r>
            <a:r>
              <a:rPr kumimoji="1" lang="ja-JP" altLang="en-US" dirty="0"/>
              <a:t>実行</a:t>
            </a:r>
            <a:r>
              <a:rPr kumimoji="1" lang="ja-JP" altLang="en-US" dirty="0" smtClean="0"/>
              <a:t>できる</a:t>
            </a:r>
            <a:endParaRPr kumimoji="1" lang="en-US" altLang="ja-JP" dirty="0" smtClean="0"/>
          </a:p>
          <a:p>
            <a:pPr lvl="1"/>
            <a:r>
              <a:rPr lang="ja-JP" altLang="en-US" dirty="0"/>
              <a:t>手動で</a:t>
            </a:r>
            <a:r>
              <a:rPr lang="ja-JP" altLang="en-US" dirty="0" smtClean="0"/>
              <a:t>は</a:t>
            </a:r>
            <a:r>
              <a:rPr lang="ja-JP" altLang="en-US" dirty="0"/>
              <a:t>不可能</a:t>
            </a:r>
            <a:r>
              <a:rPr lang="ja-JP" altLang="en-US" dirty="0" smtClean="0"/>
              <a:t>なテストを行う</a:t>
            </a:r>
            <a:endParaRPr lang="en-US" altLang="ja-JP" dirty="0" smtClean="0"/>
          </a:p>
          <a:p>
            <a:pPr lvl="2"/>
            <a:r>
              <a:rPr kumimoji="1" lang="en-US" altLang="ja-JP" dirty="0"/>
              <a:t>200</a:t>
            </a:r>
            <a:r>
              <a:rPr kumimoji="1" lang="ja-JP" altLang="en-US" dirty="0"/>
              <a:t>人</a:t>
            </a:r>
            <a:r>
              <a:rPr kumimoji="1" lang="ja-JP" altLang="en-US" dirty="0" smtClean="0"/>
              <a:t>のユーザーのテストを実施するときに、</a:t>
            </a:r>
            <a:r>
              <a:rPr kumimoji="1" lang="en-US" altLang="ja-JP" dirty="0" smtClean="0"/>
              <a:t>200</a:t>
            </a:r>
            <a:r>
              <a:rPr kumimoji="1" lang="ja-JP" altLang="en-US" dirty="0" smtClean="0"/>
              <a:t>人を集めることは困難だが、</a:t>
            </a:r>
            <a:r>
              <a:rPr kumimoji="1" lang="en-US" altLang="ja-JP" dirty="0" smtClean="0"/>
              <a:t>200</a:t>
            </a:r>
            <a:r>
              <a:rPr kumimoji="1" lang="ja-JP" altLang="en-US" dirty="0" smtClean="0"/>
              <a:t>人分の操作のシュミレートは可能</a:t>
            </a:r>
            <a:endParaRPr kumimoji="1" lang="en-US" altLang="ja-JP" dirty="0" smtClean="0"/>
          </a:p>
          <a:p>
            <a:pPr lvl="2"/>
            <a:r>
              <a:rPr lang="ja-JP" altLang="en-US" dirty="0" smtClean="0"/>
              <a:t>視覚的な変化のないテストケースが可能</a:t>
            </a:r>
            <a:endParaRPr lang="en-US" altLang="ja-JP" dirty="0" smtClean="0"/>
          </a:p>
          <a:p>
            <a:pPr lvl="8"/>
            <a:endParaRPr kumimoji="1" lang="en-US" altLang="ja-JP"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1.5:</a:t>
            </a:r>
            <a:r>
              <a:rPr kumimoji="1" lang="ja-JP" altLang="en-US" dirty="0" smtClean="0"/>
              <a:t>テスト自動化の利点</a:t>
            </a:r>
            <a:endParaRPr kumimoji="1" lang="ja-JP" altLang="en-US" dirty="0"/>
          </a:p>
        </p:txBody>
      </p:sp>
      <p:sp>
        <p:nvSpPr>
          <p:cNvPr id="3" name="コンテンツ プレースホルダ 2"/>
          <p:cNvSpPr>
            <a:spLocks noGrp="1"/>
          </p:cNvSpPr>
          <p:nvPr>
            <p:ph idx="1"/>
          </p:nvPr>
        </p:nvSpPr>
        <p:spPr>
          <a:xfrm>
            <a:off x="457200" y="1600200"/>
            <a:ext cx="8229600" cy="5141168"/>
          </a:xfrm>
        </p:spPr>
        <p:txBody>
          <a:bodyPr>
            <a:normAutofit fontScale="85000" lnSpcReduction="20000"/>
          </a:bodyPr>
          <a:lstStyle/>
          <a:p>
            <a:r>
              <a:rPr kumimoji="1" lang="ja-JP" altLang="en-US" dirty="0" smtClean="0"/>
              <a:t>テスティング作業を自動化すると、手動の時よりも効率化される。</a:t>
            </a:r>
            <a:r>
              <a:rPr lang="ja-JP" altLang="en-US" dirty="0" smtClean="0"/>
              <a:t>他にも、さまざまな利点がある</a:t>
            </a:r>
            <a:endParaRPr lang="en-US" altLang="ja-JP" dirty="0" smtClean="0"/>
          </a:p>
          <a:p>
            <a:pPr lvl="1"/>
            <a:r>
              <a:rPr kumimoji="1" lang="ja-JP" altLang="en-US" dirty="0" smtClean="0"/>
              <a:t>リソースの有効活用</a:t>
            </a:r>
            <a:endParaRPr kumimoji="1" lang="en-US" altLang="ja-JP" dirty="0" smtClean="0"/>
          </a:p>
          <a:p>
            <a:pPr lvl="2"/>
            <a:r>
              <a:rPr lang="ja-JP" altLang="en-US" dirty="0"/>
              <a:t>単調</a:t>
            </a:r>
            <a:r>
              <a:rPr lang="ja-JP" altLang="en-US" dirty="0" smtClean="0"/>
              <a:t>で退屈な仕事から解放される</a:t>
            </a:r>
            <a:endParaRPr lang="en-US" altLang="ja-JP" dirty="0"/>
          </a:p>
          <a:p>
            <a:pPr lvl="1"/>
            <a:r>
              <a:rPr lang="ja-JP" altLang="en-US" dirty="0" smtClean="0"/>
              <a:t>テストの一貫性と再現性</a:t>
            </a:r>
            <a:endParaRPr lang="en-US" altLang="ja-JP" dirty="0" smtClean="0"/>
          </a:p>
          <a:p>
            <a:pPr lvl="2"/>
            <a:r>
              <a:rPr lang="ja-JP" altLang="en-US" dirty="0" smtClean="0"/>
              <a:t>同じ</a:t>
            </a:r>
            <a:r>
              <a:rPr lang="ja-JP" altLang="en-US" dirty="0"/>
              <a:t>動作</a:t>
            </a:r>
            <a:r>
              <a:rPr lang="ja-JP" altLang="en-US" dirty="0" smtClean="0"/>
              <a:t>を正確に繰り返すことが可能</a:t>
            </a:r>
            <a:endParaRPr lang="en-US" altLang="ja-JP" dirty="0" smtClean="0"/>
          </a:p>
          <a:p>
            <a:pPr lvl="2"/>
            <a:r>
              <a:rPr lang="ja-JP" altLang="en-US" dirty="0" smtClean="0"/>
              <a:t>異なる</a:t>
            </a:r>
            <a:r>
              <a:rPr lang="ja-JP" altLang="en-US" dirty="0"/>
              <a:t>環境</a:t>
            </a:r>
            <a:r>
              <a:rPr lang="ja-JP" altLang="en-US" dirty="0" smtClean="0"/>
              <a:t>でも、同じテストが通れば同一の品質が保証される</a:t>
            </a:r>
            <a:endParaRPr lang="en-US" altLang="ja-JP" dirty="0" smtClean="0"/>
          </a:p>
          <a:p>
            <a:pPr lvl="1"/>
            <a:r>
              <a:rPr lang="ja-JP" altLang="en-US" dirty="0"/>
              <a:t>テスト</a:t>
            </a:r>
            <a:r>
              <a:rPr lang="ja-JP" altLang="en-US" dirty="0" smtClean="0"/>
              <a:t>の再利用</a:t>
            </a:r>
            <a:endParaRPr lang="en-US" altLang="ja-JP" dirty="0" smtClean="0"/>
          </a:p>
          <a:p>
            <a:pPr lvl="2"/>
            <a:r>
              <a:rPr lang="ja-JP" altLang="en-US" dirty="0"/>
              <a:t>テスト対象</a:t>
            </a:r>
            <a:r>
              <a:rPr lang="ja-JP" altLang="en-US" dirty="0" smtClean="0"/>
              <a:t>の決定、テスト設計、テスト実装などの「テスト自動化にかかった時間」が再利用した回数に応じて分散出来る</a:t>
            </a:r>
            <a:endParaRPr lang="en-US" altLang="ja-JP" dirty="0" smtClean="0"/>
          </a:p>
          <a:p>
            <a:pPr lvl="1"/>
            <a:r>
              <a:rPr lang="ja-JP" altLang="en-US" dirty="0"/>
              <a:t>市場</a:t>
            </a:r>
            <a:r>
              <a:rPr lang="ja-JP" altLang="en-US" dirty="0" smtClean="0"/>
              <a:t>に</a:t>
            </a:r>
            <a:r>
              <a:rPr lang="ja-JP" altLang="en-US" dirty="0"/>
              <a:t>早く提供</a:t>
            </a:r>
            <a:r>
              <a:rPr lang="ja-JP" altLang="en-US" dirty="0" smtClean="0"/>
              <a:t>できる</a:t>
            </a:r>
            <a:endParaRPr lang="en-US" altLang="ja-JP" dirty="0" smtClean="0"/>
          </a:p>
          <a:p>
            <a:pPr lvl="2"/>
            <a:r>
              <a:rPr lang="ja-JP" altLang="en-US" dirty="0"/>
              <a:t>手動より</a:t>
            </a:r>
            <a:r>
              <a:rPr lang="ja-JP" altLang="en-US" dirty="0" smtClean="0"/>
              <a:t>も早く繰り返されるのでテスティングに世数</a:t>
            </a:r>
            <a:r>
              <a:rPr lang="ja-JP" altLang="en-US" dirty="0" err="1" smtClean="0"/>
              <a:t>る</a:t>
            </a:r>
            <a:r>
              <a:rPr lang="ja-JP" altLang="en-US" dirty="0" smtClean="0"/>
              <a:t>時間は短くなる</a:t>
            </a:r>
            <a:endParaRPr lang="en-US" altLang="ja-JP" dirty="0" smtClean="0"/>
          </a:p>
          <a:p>
            <a:pPr lvl="1"/>
            <a:r>
              <a:rPr lang="ja-JP" altLang="en-US" dirty="0"/>
              <a:t>自信が</a:t>
            </a:r>
            <a:r>
              <a:rPr lang="ja-JP" altLang="en-US" dirty="0" smtClean="0"/>
              <a:t>持てる</a:t>
            </a:r>
            <a:endParaRPr lang="en-US" altLang="ja-JP" dirty="0" smtClean="0"/>
          </a:p>
          <a:p>
            <a:pPr lvl="2"/>
            <a:r>
              <a:rPr lang="ja-JP" altLang="en-US" dirty="0" smtClean="0"/>
              <a:t>テストが成功していることが、自信につながる</a:t>
            </a:r>
            <a:r>
              <a:rPr lang="en-US" altLang="ja-JP" dirty="0" smtClean="0"/>
              <a:t>(</a:t>
            </a:r>
            <a:r>
              <a:rPr lang="ja-JP" altLang="en-US" dirty="0" smtClean="0">
                <a:solidFill>
                  <a:srgbClr val="FF0000"/>
                </a:solidFill>
              </a:rPr>
              <a:t>ただし、良いテストである場合に限る</a:t>
            </a:r>
            <a:r>
              <a:rPr lang="en-US" altLang="ja-JP" dirty="0" smtClean="0">
                <a:solidFill>
                  <a:srgbClr val="FF0000"/>
                </a:solidFill>
              </a:rPr>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1.6:</a:t>
            </a:r>
            <a:r>
              <a:rPr kumimoji="1" lang="ja-JP" altLang="en-US" dirty="0" smtClean="0"/>
              <a:t>テスト自動化に共通する問題点</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非現実的な期待</a:t>
            </a:r>
            <a:endParaRPr lang="en-US" altLang="ja-JP" dirty="0"/>
          </a:p>
          <a:p>
            <a:pPr lvl="1"/>
            <a:r>
              <a:rPr kumimoji="1" lang="ja-JP" altLang="en-US" dirty="0" smtClean="0"/>
              <a:t>利点を継続させるにはそれなりの工数が必要</a:t>
            </a:r>
            <a:endParaRPr kumimoji="1" lang="en-US" altLang="ja-JP" dirty="0" smtClean="0"/>
          </a:p>
          <a:p>
            <a:r>
              <a:rPr lang="ja-JP" altLang="en-US" dirty="0" smtClean="0"/>
              <a:t>まずいテスティングのやり方</a:t>
            </a:r>
            <a:endParaRPr lang="en-US" altLang="ja-JP" dirty="0" smtClean="0"/>
          </a:p>
          <a:p>
            <a:pPr lvl="1"/>
            <a:r>
              <a:rPr kumimoji="1" lang="ja-JP" altLang="en-US" dirty="0" smtClean="0"/>
              <a:t>テスティングが良くない</a:t>
            </a:r>
            <a:r>
              <a:rPr kumimoji="1" lang="en-US" altLang="ja-JP" dirty="0" smtClean="0"/>
              <a:t>(</a:t>
            </a:r>
            <a:r>
              <a:rPr kumimoji="1" lang="ja-JP" altLang="en-US" dirty="0" smtClean="0"/>
              <a:t>構成がダメ、ドキュメンテーションもほとんどされない、そもそもテストケースがダメ</a:t>
            </a:r>
            <a:r>
              <a:rPr kumimoji="1" lang="en-US" altLang="ja-JP" dirty="0" smtClean="0"/>
              <a:t>)</a:t>
            </a:r>
          </a:p>
          <a:p>
            <a:pPr lvl="1"/>
            <a:r>
              <a:rPr lang="ja-JP" altLang="en-US" dirty="0" smtClean="0">
                <a:solidFill>
                  <a:srgbClr val="FF0000"/>
                </a:solidFill>
              </a:rPr>
              <a:t>テスティングとテスト自動化が異なるものであることに注意</a:t>
            </a:r>
            <a:endParaRPr kumimoji="1" lang="ja-JP" altLang="en-US" dirty="0">
              <a:solidFill>
                <a:srgbClr val="FF00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1.6:</a:t>
            </a:r>
            <a:r>
              <a:rPr kumimoji="1" lang="ja-JP" altLang="en-US" dirty="0" smtClean="0"/>
              <a:t>テスト自動化に共通する問題点</a:t>
            </a:r>
            <a:endParaRPr kumimoji="1" lang="ja-JP" altLang="en-US" dirty="0"/>
          </a:p>
        </p:txBody>
      </p:sp>
      <p:sp>
        <p:nvSpPr>
          <p:cNvPr id="3" name="コンテンツ プレースホルダ 2"/>
          <p:cNvSpPr>
            <a:spLocks noGrp="1"/>
          </p:cNvSpPr>
          <p:nvPr>
            <p:ph idx="1"/>
          </p:nvPr>
        </p:nvSpPr>
        <p:spPr>
          <a:xfrm>
            <a:off x="457200" y="1600200"/>
            <a:ext cx="8229600" cy="4925144"/>
          </a:xfrm>
        </p:spPr>
        <p:txBody>
          <a:bodyPr>
            <a:normAutofit fontScale="92500"/>
          </a:bodyPr>
          <a:lstStyle/>
          <a:p>
            <a:r>
              <a:rPr kumimoji="1" lang="ja-JP" altLang="en-US" dirty="0" smtClean="0"/>
              <a:t>自動テストは新しい欠陥を見つけてくれるという期待</a:t>
            </a:r>
            <a:endParaRPr kumimoji="1" lang="en-US" altLang="ja-JP" dirty="0" smtClean="0"/>
          </a:p>
          <a:p>
            <a:pPr lvl="1"/>
            <a:r>
              <a:rPr lang="ja-JP" altLang="en-US" dirty="0"/>
              <a:t>テスト実行ツール</a:t>
            </a:r>
            <a:r>
              <a:rPr lang="ja-JP" altLang="en-US" dirty="0" smtClean="0"/>
              <a:t>は「リプレイツール」に過ぎない</a:t>
            </a:r>
            <a:endParaRPr lang="en-US" altLang="ja-JP" dirty="0" smtClean="0"/>
          </a:p>
          <a:p>
            <a:pPr lvl="1"/>
            <a:r>
              <a:rPr kumimoji="1" lang="ja-JP" altLang="en-US" dirty="0"/>
              <a:t>欠陥</a:t>
            </a:r>
            <a:r>
              <a:rPr kumimoji="1" lang="ja-JP" altLang="en-US" dirty="0" smtClean="0"/>
              <a:t>を見つけない</a:t>
            </a:r>
            <a:r>
              <a:rPr kumimoji="1" lang="ja-JP" altLang="en-US" dirty="0"/>
              <a:t>テスト</a:t>
            </a:r>
            <a:r>
              <a:rPr kumimoji="1" lang="ja-JP" altLang="en-US" dirty="0" smtClean="0"/>
              <a:t>に</a:t>
            </a:r>
            <a:r>
              <a:rPr kumimoji="1" lang="ja-JP" altLang="en-US" dirty="0"/>
              <a:t>意味が無いわけでは</a:t>
            </a:r>
            <a:r>
              <a:rPr kumimoji="1" lang="ja-JP" altLang="en-US" dirty="0" smtClean="0"/>
              <a:t>ない</a:t>
            </a:r>
            <a:endParaRPr kumimoji="1" lang="en-US" altLang="ja-JP" dirty="0" smtClean="0"/>
          </a:p>
          <a:p>
            <a:r>
              <a:rPr lang="ja-JP" altLang="en-US" dirty="0"/>
              <a:t>安全に</a:t>
            </a:r>
            <a:r>
              <a:rPr lang="ja-JP" altLang="en-US" dirty="0" smtClean="0"/>
              <a:t>対する誤った知識</a:t>
            </a:r>
            <a:endParaRPr lang="en-US" altLang="ja-JP" dirty="0" smtClean="0"/>
          </a:p>
          <a:p>
            <a:pPr lvl="1"/>
            <a:r>
              <a:rPr lang="ja-JP" altLang="en-US" dirty="0" smtClean="0"/>
              <a:t>テストに欠陥があると、ソフトウェアの品質は保証されない</a:t>
            </a:r>
            <a:endParaRPr lang="en-US" altLang="ja-JP" dirty="0" smtClean="0"/>
          </a:p>
          <a:p>
            <a:r>
              <a:rPr kumimoji="1" lang="ja-JP" altLang="en-US" dirty="0"/>
              <a:t>自動テストの</a:t>
            </a:r>
            <a:r>
              <a:rPr kumimoji="1" lang="ja-JP" altLang="en-US" dirty="0" smtClean="0"/>
              <a:t>メンテナンス</a:t>
            </a:r>
            <a:endParaRPr kumimoji="1" lang="en-US" altLang="ja-JP" dirty="0" smtClean="0"/>
          </a:p>
          <a:p>
            <a:pPr lvl="1"/>
            <a:r>
              <a:rPr lang="ja-JP" altLang="en-US" dirty="0"/>
              <a:t>ソフトウェア</a:t>
            </a:r>
            <a:r>
              <a:rPr lang="ja-JP" altLang="en-US" dirty="0" smtClean="0"/>
              <a:t>の変更に応じて、テスト側も変更が必要</a:t>
            </a:r>
            <a:endParaRPr kumimoji="1" lang="ja-JP"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1.6:</a:t>
            </a:r>
            <a:r>
              <a:rPr kumimoji="1" lang="ja-JP" altLang="en-US" dirty="0" smtClean="0"/>
              <a:t>テスト自動化に共通する問題点</a:t>
            </a:r>
            <a:endParaRPr kumimoji="1" lang="ja-JP" altLang="en-US" dirty="0"/>
          </a:p>
        </p:txBody>
      </p:sp>
      <p:sp>
        <p:nvSpPr>
          <p:cNvPr id="3" name="コンテンツ プレースホルダ 2"/>
          <p:cNvSpPr>
            <a:spLocks noGrp="1"/>
          </p:cNvSpPr>
          <p:nvPr>
            <p:ph idx="1"/>
          </p:nvPr>
        </p:nvSpPr>
        <p:spPr>
          <a:xfrm>
            <a:off x="457200" y="1600200"/>
            <a:ext cx="8229600" cy="4925144"/>
          </a:xfrm>
        </p:spPr>
        <p:txBody>
          <a:bodyPr>
            <a:normAutofit/>
          </a:bodyPr>
          <a:lstStyle/>
          <a:p>
            <a:r>
              <a:rPr kumimoji="1" lang="ja-JP" altLang="en-US" dirty="0" smtClean="0"/>
              <a:t>技術的な問題</a:t>
            </a:r>
            <a:endParaRPr kumimoji="1" lang="en-US" altLang="ja-JP" dirty="0" smtClean="0"/>
          </a:p>
          <a:p>
            <a:pPr lvl="1"/>
            <a:r>
              <a:rPr kumimoji="1" lang="ja-JP" altLang="en-US" dirty="0" smtClean="0"/>
              <a:t>開発環境と、ツールの相性</a:t>
            </a:r>
            <a:endParaRPr kumimoji="1" lang="en-US" altLang="ja-JP" dirty="0" smtClean="0"/>
          </a:p>
          <a:p>
            <a:pPr lvl="1"/>
            <a:r>
              <a:rPr lang="ja-JP" altLang="en-US" dirty="0" smtClean="0"/>
              <a:t>ソフトウェア</a:t>
            </a:r>
            <a:r>
              <a:rPr lang="ja-JP" altLang="en-US" dirty="0"/>
              <a:t>事態</a:t>
            </a:r>
            <a:r>
              <a:rPr lang="ja-JP" altLang="en-US" dirty="0" smtClean="0"/>
              <a:t>がテスト容易性を考えずに作られている</a:t>
            </a:r>
            <a:endParaRPr kumimoji="1" lang="en-US" altLang="ja-JP" dirty="0" smtClean="0"/>
          </a:p>
          <a:p>
            <a:r>
              <a:rPr lang="ja-JP" altLang="en-US" dirty="0"/>
              <a:t>組織の</a:t>
            </a:r>
            <a:r>
              <a:rPr lang="ja-JP" altLang="en-US" dirty="0" smtClean="0"/>
              <a:t>問題</a:t>
            </a:r>
            <a:endParaRPr lang="en-US" altLang="ja-JP" dirty="0" smtClean="0"/>
          </a:p>
          <a:p>
            <a:pPr lvl="1"/>
            <a:r>
              <a:rPr kumimoji="1" lang="ja-JP" altLang="en-US" dirty="0" smtClean="0"/>
              <a:t>テスティングの自動化は、マネジメントの十分なサポートが必要で、組織文化に組み込まれる必要がある</a:t>
            </a:r>
            <a:endParaRPr kumimoji="1" lang="en-US" altLang="ja-JP" dirty="0" smtClean="0"/>
          </a:p>
          <a:p>
            <a:pPr lvl="1"/>
            <a:r>
              <a:rPr lang="ja-JP" altLang="en-US" dirty="0" smtClean="0"/>
              <a:t>推進役が必要</a:t>
            </a:r>
            <a:endParaRPr kumimoji="1" lang="ja-JP"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1.7</a:t>
            </a:r>
            <a:r>
              <a:rPr kumimoji="1" lang="ja-JP" altLang="en-US" dirty="0" smtClean="0"/>
              <a:t>：テスティング活動</a:t>
            </a:r>
            <a:endParaRPr kumimoji="1" lang="ja-JP" altLang="en-US" dirty="0"/>
          </a:p>
        </p:txBody>
      </p:sp>
      <p:sp>
        <p:nvSpPr>
          <p:cNvPr id="3" name="コンテンツ プレースホルダ 2"/>
          <p:cNvSpPr>
            <a:spLocks noGrp="1"/>
          </p:cNvSpPr>
          <p:nvPr>
            <p:ph idx="1"/>
          </p:nvPr>
        </p:nvSpPr>
        <p:spPr>
          <a:xfrm>
            <a:off x="457200" y="1600201"/>
            <a:ext cx="8229600" cy="1396752"/>
          </a:xfrm>
        </p:spPr>
        <p:txBody>
          <a:bodyPr/>
          <a:lstStyle/>
          <a:p>
            <a:r>
              <a:rPr kumimoji="1" lang="ja-JP" altLang="en-US" dirty="0" smtClean="0"/>
              <a:t>自動化したいのは「テスティング活動」</a:t>
            </a:r>
            <a:endParaRPr kumimoji="1" lang="en-US" altLang="ja-JP" dirty="0" smtClean="0"/>
          </a:p>
          <a:p>
            <a:r>
              <a:rPr lang="ja-JP" altLang="en-US" dirty="0" smtClean="0"/>
              <a:t>テストプロセスは、以下のような流れになる</a:t>
            </a:r>
            <a:endParaRPr lang="en-US" altLang="ja-JP" dirty="0"/>
          </a:p>
        </p:txBody>
      </p:sp>
      <p:grpSp>
        <p:nvGrpSpPr>
          <p:cNvPr id="11" name="グループ化 10"/>
          <p:cNvGrpSpPr/>
          <p:nvPr/>
        </p:nvGrpSpPr>
        <p:grpSpPr>
          <a:xfrm>
            <a:off x="0" y="3573016"/>
            <a:ext cx="9144000" cy="576064"/>
            <a:chOff x="0" y="4725144"/>
            <a:chExt cx="9144000" cy="576064"/>
          </a:xfrm>
        </p:grpSpPr>
        <p:cxnSp>
          <p:nvCxnSpPr>
            <p:cNvPr id="4" name="直線コネクタ 3"/>
            <p:cNvCxnSpPr/>
            <p:nvPr/>
          </p:nvCxnSpPr>
          <p:spPr>
            <a:xfrm>
              <a:off x="971600" y="5013176"/>
              <a:ext cx="792088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正方形/長方形 4"/>
            <p:cNvSpPr/>
            <p:nvPr/>
          </p:nvSpPr>
          <p:spPr>
            <a:xfrm>
              <a:off x="0" y="4725144"/>
              <a:ext cx="1440160" cy="5760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t>識別</a:t>
              </a:r>
              <a:endParaRPr kumimoji="1" lang="ja-JP" altLang="en-US" dirty="0"/>
            </a:p>
          </p:txBody>
        </p:sp>
        <p:sp>
          <p:nvSpPr>
            <p:cNvPr id="6" name="正方形/長方形 5"/>
            <p:cNvSpPr/>
            <p:nvPr/>
          </p:nvSpPr>
          <p:spPr>
            <a:xfrm>
              <a:off x="1835696" y="4725144"/>
              <a:ext cx="1440160" cy="5760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t>設計</a:t>
              </a:r>
              <a:endParaRPr kumimoji="1" lang="ja-JP" altLang="en-US" dirty="0"/>
            </a:p>
          </p:txBody>
        </p:sp>
        <p:sp>
          <p:nvSpPr>
            <p:cNvPr id="7" name="正方形/長方形 6"/>
            <p:cNvSpPr/>
            <p:nvPr/>
          </p:nvSpPr>
          <p:spPr>
            <a:xfrm>
              <a:off x="3923928" y="4725144"/>
              <a:ext cx="1440160" cy="5760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dirty="0"/>
                <a:t>実装</a:t>
              </a:r>
              <a:endParaRPr kumimoji="1" lang="ja-JP" altLang="en-US" dirty="0"/>
            </a:p>
          </p:txBody>
        </p:sp>
        <p:sp>
          <p:nvSpPr>
            <p:cNvPr id="8" name="正方形/長方形 7"/>
            <p:cNvSpPr/>
            <p:nvPr/>
          </p:nvSpPr>
          <p:spPr>
            <a:xfrm>
              <a:off x="7703840" y="4725144"/>
              <a:ext cx="1440160" cy="5760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dirty="0"/>
                <a:t>比較</a:t>
              </a:r>
              <a:endParaRPr kumimoji="1" lang="ja-JP" altLang="en-US" dirty="0"/>
            </a:p>
          </p:txBody>
        </p:sp>
        <p:sp>
          <p:nvSpPr>
            <p:cNvPr id="10" name="正方形/長方形 9"/>
            <p:cNvSpPr/>
            <p:nvPr/>
          </p:nvSpPr>
          <p:spPr>
            <a:xfrm>
              <a:off x="5868144" y="4725144"/>
              <a:ext cx="1440160" cy="5760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dirty="0"/>
                <a:t>実行</a:t>
              </a:r>
              <a:endParaRPr kumimoji="1" lang="ja-JP" altLang="en-US" dirty="0"/>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参考書籍</a:t>
            </a:r>
            <a:endParaRPr kumimoji="1" lang="ja-JP" altLang="en-US" dirty="0"/>
          </a:p>
        </p:txBody>
      </p:sp>
      <p:sp>
        <p:nvSpPr>
          <p:cNvPr id="3" name="コンテンツ プレースホルダ 2"/>
          <p:cNvSpPr>
            <a:spLocks noGrp="1"/>
          </p:cNvSpPr>
          <p:nvPr>
            <p:ph idx="1"/>
          </p:nvPr>
        </p:nvSpPr>
        <p:spPr>
          <a:xfrm>
            <a:off x="3995936" y="1600200"/>
            <a:ext cx="4690864" cy="4525963"/>
          </a:xfrm>
        </p:spPr>
        <p:txBody>
          <a:bodyPr/>
          <a:lstStyle/>
          <a:p>
            <a:r>
              <a:rPr kumimoji="1" lang="ja-JP" altLang="en-US" dirty="0" smtClean="0"/>
              <a:t>システムテスト自動化標準テスト</a:t>
            </a:r>
            <a:endParaRPr kumimoji="1" lang="en-US" altLang="ja-JP" dirty="0" smtClean="0"/>
          </a:p>
          <a:p>
            <a:r>
              <a:rPr lang="ja-JP" altLang="en-US" dirty="0" smtClean="0"/>
              <a:t>全</a:t>
            </a:r>
            <a:r>
              <a:rPr lang="en-US" altLang="ja-JP" dirty="0" smtClean="0"/>
              <a:t>460</a:t>
            </a:r>
            <a:r>
              <a:rPr lang="ja-JP" altLang="en-US" dirty="0" smtClean="0"/>
              <a:t>ページ</a:t>
            </a:r>
            <a:endParaRPr lang="en-US" altLang="ja-JP" dirty="0" smtClean="0"/>
          </a:p>
          <a:p>
            <a:r>
              <a:rPr kumimoji="1" lang="en-US" altLang="ja-JP" dirty="0" smtClean="0"/>
              <a:t>1</a:t>
            </a:r>
            <a:r>
              <a:rPr lang="ja-JP" altLang="en-US" dirty="0" smtClean="0"/>
              <a:t>回の勉強会で</a:t>
            </a:r>
            <a:r>
              <a:rPr lang="en-US" altLang="ja-JP" dirty="0" smtClean="0"/>
              <a:t>100</a:t>
            </a:r>
            <a:r>
              <a:rPr lang="ja-JP" altLang="en-US" dirty="0" smtClean="0"/>
              <a:t>ページぐらいの内容を実施。</a:t>
            </a:r>
            <a:endParaRPr lang="en-US" altLang="ja-JP" dirty="0" smtClean="0"/>
          </a:p>
          <a:p>
            <a:r>
              <a:rPr kumimoji="1" lang="ja-JP" altLang="en-US" dirty="0" smtClean="0"/>
              <a:t>全</a:t>
            </a:r>
            <a:r>
              <a:rPr lang="en-US" altLang="ja-JP" dirty="0" smtClean="0"/>
              <a:t>6</a:t>
            </a:r>
            <a:r>
              <a:rPr lang="ja-JP" altLang="en-US" dirty="0" smtClean="0"/>
              <a:t>～</a:t>
            </a:r>
            <a:r>
              <a:rPr lang="en-US" altLang="ja-JP" dirty="0" smtClean="0"/>
              <a:t>8</a:t>
            </a:r>
            <a:r>
              <a:rPr kumimoji="1" lang="ja-JP" altLang="en-US" dirty="0" smtClean="0"/>
              <a:t>回を予定</a:t>
            </a:r>
            <a:endParaRPr kumimoji="1" lang="ja-JP" altLang="en-US" dirty="0"/>
          </a:p>
        </p:txBody>
      </p:sp>
      <p:pic>
        <p:nvPicPr>
          <p:cNvPr id="32772" name="Picture 4" descr="https://images-fe.ssl-images-amazon.com/images/I/51gu8TUBHPL.jpg"/>
          <p:cNvPicPr>
            <a:picLocks noChangeAspect="1" noChangeArrowheads="1"/>
          </p:cNvPicPr>
          <p:nvPr/>
        </p:nvPicPr>
        <p:blipFill>
          <a:blip r:embed="rId2" cstate="print"/>
          <a:srcRect/>
          <a:stretch>
            <a:fillRect/>
          </a:stretch>
        </p:blipFill>
        <p:spPr bwMode="auto">
          <a:xfrm>
            <a:off x="467544" y="1412776"/>
            <a:ext cx="3390900" cy="4762500"/>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1.7</a:t>
            </a:r>
            <a:r>
              <a:rPr kumimoji="1" lang="ja-JP" altLang="en-US" dirty="0" smtClean="0"/>
              <a:t>：テスティング活動</a:t>
            </a:r>
            <a:endParaRPr kumimoji="1" lang="ja-JP" altLang="en-US" dirty="0"/>
          </a:p>
        </p:txBody>
      </p:sp>
      <p:sp>
        <p:nvSpPr>
          <p:cNvPr id="3" name="コンテンツ プレースホルダ 2"/>
          <p:cNvSpPr>
            <a:spLocks noGrp="1"/>
          </p:cNvSpPr>
          <p:nvPr>
            <p:ph idx="1"/>
          </p:nvPr>
        </p:nvSpPr>
        <p:spPr>
          <a:xfrm>
            <a:off x="467544" y="2276872"/>
            <a:ext cx="8229600" cy="4464496"/>
          </a:xfrm>
        </p:spPr>
        <p:txBody>
          <a:bodyPr>
            <a:normAutofit fontScale="85000" lnSpcReduction="20000"/>
          </a:bodyPr>
          <a:lstStyle/>
          <a:p>
            <a:r>
              <a:rPr lang="ja-JP" altLang="en-US" dirty="0" smtClean="0"/>
              <a:t>識別</a:t>
            </a:r>
            <a:endParaRPr lang="en-US" altLang="ja-JP" dirty="0" smtClean="0"/>
          </a:p>
          <a:p>
            <a:pPr lvl="1"/>
            <a:r>
              <a:rPr lang="ja-JP" altLang="en-US" dirty="0"/>
              <a:t>テスト条件</a:t>
            </a:r>
            <a:r>
              <a:rPr lang="ja-JP" altLang="en-US" dirty="0" smtClean="0"/>
              <a:t>を識別し（「何」がテストできそうか）、優先順位を決める</a:t>
            </a:r>
            <a:endParaRPr lang="en-US" altLang="ja-JP" dirty="0" smtClean="0"/>
          </a:p>
          <a:p>
            <a:r>
              <a:rPr lang="ja-JP" altLang="en-US" dirty="0" smtClean="0"/>
              <a:t>設計</a:t>
            </a:r>
            <a:endParaRPr lang="en-US" altLang="ja-JP" dirty="0"/>
          </a:p>
          <a:p>
            <a:pPr lvl="1"/>
            <a:r>
              <a:rPr lang="ja-JP" altLang="en-US" dirty="0" smtClean="0"/>
              <a:t>「何」を「どうやって」テストするかを決める</a:t>
            </a:r>
            <a:endParaRPr lang="en-US" altLang="ja-JP" dirty="0" smtClean="0"/>
          </a:p>
          <a:p>
            <a:r>
              <a:rPr lang="ja-JP" altLang="en-US" dirty="0" smtClean="0"/>
              <a:t>実装</a:t>
            </a:r>
            <a:r>
              <a:rPr lang="en-US" altLang="ja-JP" dirty="0" smtClean="0"/>
              <a:t>	</a:t>
            </a:r>
          </a:p>
          <a:p>
            <a:pPr lvl="1"/>
            <a:r>
              <a:rPr lang="ja-JP" altLang="en-US" dirty="0"/>
              <a:t>テストケース</a:t>
            </a:r>
            <a:r>
              <a:rPr lang="ja-JP" altLang="en-US" dirty="0" smtClean="0"/>
              <a:t>を実装する</a:t>
            </a:r>
            <a:endParaRPr lang="en-US" altLang="ja-JP" dirty="0" smtClean="0"/>
          </a:p>
          <a:p>
            <a:r>
              <a:rPr lang="ja-JP" altLang="en-US" dirty="0" smtClean="0"/>
              <a:t>実行</a:t>
            </a:r>
            <a:endParaRPr lang="en-US" altLang="ja-JP" dirty="0"/>
          </a:p>
          <a:p>
            <a:pPr lvl="1"/>
            <a:r>
              <a:rPr lang="ja-JP" altLang="en-US" dirty="0" smtClean="0"/>
              <a:t>テストケースを実行する</a:t>
            </a:r>
            <a:endParaRPr lang="en-US" altLang="ja-JP" dirty="0" smtClean="0"/>
          </a:p>
          <a:p>
            <a:r>
              <a:rPr lang="ja-JP" altLang="en-US" dirty="0" smtClean="0"/>
              <a:t>比較</a:t>
            </a:r>
            <a:endParaRPr lang="en-US" altLang="ja-JP" dirty="0" smtClean="0"/>
          </a:p>
          <a:p>
            <a:pPr lvl="1"/>
            <a:r>
              <a:rPr lang="ja-JP" altLang="en-US" dirty="0"/>
              <a:t>テストケース</a:t>
            </a:r>
            <a:r>
              <a:rPr lang="ja-JP" altLang="en-US" dirty="0" smtClean="0"/>
              <a:t>の</a:t>
            </a:r>
            <a:r>
              <a:rPr lang="ja-JP" altLang="en-US" dirty="0"/>
              <a:t>出力</a:t>
            </a:r>
            <a:r>
              <a:rPr lang="ja-JP" altLang="en-US" dirty="0" smtClean="0"/>
              <a:t>を期待結果と比較する</a:t>
            </a:r>
            <a:endParaRPr lang="en-US" altLang="ja-JP" dirty="0" smtClean="0"/>
          </a:p>
          <a:p>
            <a:endParaRPr lang="en-US" altLang="ja-JP" dirty="0" smtClean="0"/>
          </a:p>
        </p:txBody>
      </p:sp>
      <p:grpSp>
        <p:nvGrpSpPr>
          <p:cNvPr id="9" name="グループ化 10"/>
          <p:cNvGrpSpPr/>
          <p:nvPr/>
        </p:nvGrpSpPr>
        <p:grpSpPr>
          <a:xfrm>
            <a:off x="0" y="1340768"/>
            <a:ext cx="9144000" cy="576064"/>
            <a:chOff x="0" y="4725144"/>
            <a:chExt cx="9144000" cy="576064"/>
          </a:xfrm>
        </p:grpSpPr>
        <p:cxnSp>
          <p:nvCxnSpPr>
            <p:cNvPr id="4" name="直線コネクタ 3"/>
            <p:cNvCxnSpPr/>
            <p:nvPr/>
          </p:nvCxnSpPr>
          <p:spPr>
            <a:xfrm>
              <a:off x="971600" y="5013176"/>
              <a:ext cx="792088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正方形/長方形 4"/>
            <p:cNvSpPr/>
            <p:nvPr/>
          </p:nvSpPr>
          <p:spPr>
            <a:xfrm>
              <a:off x="0" y="4725144"/>
              <a:ext cx="1440160" cy="5760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t>識別</a:t>
              </a:r>
              <a:endParaRPr kumimoji="1" lang="ja-JP" altLang="en-US" dirty="0"/>
            </a:p>
          </p:txBody>
        </p:sp>
        <p:sp>
          <p:nvSpPr>
            <p:cNvPr id="6" name="正方形/長方形 5"/>
            <p:cNvSpPr/>
            <p:nvPr/>
          </p:nvSpPr>
          <p:spPr>
            <a:xfrm>
              <a:off x="1835696" y="4725144"/>
              <a:ext cx="1440160" cy="5760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t>設計</a:t>
              </a:r>
              <a:endParaRPr kumimoji="1" lang="ja-JP" altLang="en-US" dirty="0"/>
            </a:p>
          </p:txBody>
        </p:sp>
        <p:sp>
          <p:nvSpPr>
            <p:cNvPr id="7" name="正方形/長方形 6"/>
            <p:cNvSpPr/>
            <p:nvPr/>
          </p:nvSpPr>
          <p:spPr>
            <a:xfrm>
              <a:off x="3923928" y="4725144"/>
              <a:ext cx="1440160" cy="5760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dirty="0"/>
                <a:t>実装</a:t>
              </a:r>
              <a:endParaRPr kumimoji="1" lang="ja-JP" altLang="en-US" dirty="0"/>
            </a:p>
          </p:txBody>
        </p:sp>
        <p:sp>
          <p:nvSpPr>
            <p:cNvPr id="8" name="正方形/長方形 7"/>
            <p:cNvSpPr/>
            <p:nvPr/>
          </p:nvSpPr>
          <p:spPr>
            <a:xfrm>
              <a:off x="7703840" y="4725144"/>
              <a:ext cx="1440160" cy="5760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dirty="0"/>
                <a:t>比較</a:t>
              </a:r>
              <a:endParaRPr kumimoji="1" lang="ja-JP" altLang="en-US" dirty="0"/>
            </a:p>
          </p:txBody>
        </p:sp>
        <p:sp>
          <p:nvSpPr>
            <p:cNvPr id="10" name="正方形/長方形 9"/>
            <p:cNvSpPr/>
            <p:nvPr/>
          </p:nvSpPr>
          <p:spPr>
            <a:xfrm>
              <a:off x="5868144" y="4725144"/>
              <a:ext cx="1440160" cy="5760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dirty="0"/>
                <a:t>実行</a:t>
              </a:r>
              <a:endParaRPr kumimoji="1" lang="ja-JP" altLang="en-US" dirty="0"/>
            </a:p>
          </p:txBody>
        </p:sp>
      </p:grpSp>
      <p:sp>
        <p:nvSpPr>
          <p:cNvPr id="11" name="正方形/長方形 10"/>
          <p:cNvSpPr/>
          <p:nvPr/>
        </p:nvSpPr>
        <p:spPr>
          <a:xfrm>
            <a:off x="4355976" y="4221088"/>
            <a:ext cx="4788024" cy="172819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2400" dirty="0" smtClean="0"/>
              <a:t>このフローはシーケンシャルである</a:t>
            </a:r>
            <a:endParaRPr kumimoji="1" lang="en-US" altLang="ja-JP" sz="2400" dirty="0" smtClean="0"/>
          </a:p>
          <a:p>
            <a:pPr algn="ctr"/>
            <a:r>
              <a:rPr lang="en-US" altLang="ja-JP" sz="2400" dirty="0" smtClean="0"/>
              <a:t>(</a:t>
            </a:r>
            <a:r>
              <a:rPr lang="ja-JP" altLang="en-US" sz="2400" dirty="0" smtClean="0"/>
              <a:t>より前の段階を行うことなく、</a:t>
            </a:r>
            <a:endParaRPr lang="en-US" altLang="ja-JP" sz="2400" dirty="0" smtClean="0"/>
          </a:p>
          <a:p>
            <a:pPr algn="ctr"/>
            <a:r>
              <a:rPr lang="ja-JP" altLang="en-US" sz="2400" dirty="0" smtClean="0"/>
              <a:t>下の段階が実行されることはない</a:t>
            </a:r>
            <a:r>
              <a:rPr lang="en-US" altLang="ja-JP" sz="2400" dirty="0" smtClean="0"/>
              <a:t>)</a:t>
            </a:r>
            <a:endParaRPr kumimoji="1" lang="ja-JP" altLang="en-US" sz="2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1.7</a:t>
            </a:r>
            <a:r>
              <a:rPr kumimoji="1" lang="ja-JP" altLang="en-US" dirty="0" smtClean="0"/>
              <a:t>：テスティング活動</a:t>
            </a:r>
            <a:endParaRPr kumimoji="1" lang="ja-JP" altLang="en-US" dirty="0"/>
          </a:p>
        </p:txBody>
      </p:sp>
      <p:sp>
        <p:nvSpPr>
          <p:cNvPr id="3" name="コンテンツ プレースホルダ 2"/>
          <p:cNvSpPr>
            <a:spLocks noGrp="1"/>
          </p:cNvSpPr>
          <p:nvPr>
            <p:ph idx="1"/>
          </p:nvPr>
        </p:nvSpPr>
        <p:spPr>
          <a:xfrm>
            <a:off x="457200" y="1600200"/>
            <a:ext cx="8291264" cy="4781127"/>
          </a:xfrm>
        </p:spPr>
        <p:txBody>
          <a:bodyPr>
            <a:normAutofit/>
          </a:bodyPr>
          <a:lstStyle/>
          <a:p>
            <a:r>
              <a:rPr lang="ja-JP" altLang="en-US" dirty="0"/>
              <a:t>テスト条件</a:t>
            </a:r>
            <a:r>
              <a:rPr lang="ja-JP" altLang="en-US" dirty="0" smtClean="0"/>
              <a:t>の識別</a:t>
            </a:r>
            <a:endParaRPr lang="en-US" altLang="ja-JP" dirty="0" smtClean="0"/>
          </a:p>
          <a:p>
            <a:pPr lvl="1"/>
            <a:r>
              <a:rPr lang="ja-JP" altLang="en-US" dirty="0" smtClean="0"/>
              <a:t>「何」をテストするのかを決める</a:t>
            </a:r>
            <a:endParaRPr lang="en-US" altLang="ja-JP" dirty="0" smtClean="0"/>
          </a:p>
          <a:p>
            <a:pPr lvl="1"/>
            <a:r>
              <a:rPr lang="ja-JP" altLang="en-US" dirty="0"/>
              <a:t>テスト条件と</a:t>
            </a:r>
            <a:r>
              <a:rPr lang="ja-JP" altLang="en-US" dirty="0" smtClean="0"/>
              <a:t>は、テストで確認できるアイテムやイベント</a:t>
            </a:r>
            <a:endParaRPr lang="en-US" altLang="ja-JP" dirty="0" smtClean="0"/>
          </a:p>
          <a:p>
            <a:pPr lvl="2"/>
            <a:r>
              <a:rPr lang="ja-JP" altLang="en-US" dirty="0" smtClean="0"/>
              <a:t>例えば、「○○ボタンが赤色の時～～」</a:t>
            </a:r>
            <a:endParaRPr lang="en-US" altLang="ja-JP" dirty="0"/>
          </a:p>
          <a:p>
            <a:pPr lvl="1"/>
            <a:r>
              <a:rPr lang="ja-JP" altLang="en-US" dirty="0" smtClean="0"/>
              <a:t>テスト条件は検証する対象の環境を記述したもの</a:t>
            </a:r>
            <a:endParaRPr lang="en-US" altLang="ja-JP" dirty="0" smtClean="0"/>
          </a:p>
          <a:p>
            <a:pPr lvl="2"/>
            <a:r>
              <a:rPr lang="ja-JP" altLang="en-US" dirty="0"/>
              <a:t>ドキュメント化</a:t>
            </a:r>
            <a:r>
              <a:rPr lang="ja-JP" altLang="en-US" dirty="0" smtClean="0"/>
              <a:t>の</a:t>
            </a:r>
            <a:r>
              <a:rPr lang="ja-JP" altLang="en-US" dirty="0"/>
              <a:t>方法</a:t>
            </a:r>
            <a:r>
              <a:rPr lang="ja-JP" altLang="en-US" dirty="0" smtClean="0"/>
              <a:t>はさまざま</a:t>
            </a:r>
            <a:endParaRPr lang="en-US" altLang="ja-JP" dirty="0" smtClean="0"/>
          </a:p>
          <a:p>
            <a:pPr lvl="3"/>
            <a:r>
              <a:rPr lang="ja-JP" altLang="en-US" dirty="0" smtClean="0"/>
              <a:t>短い文章</a:t>
            </a:r>
            <a:r>
              <a:rPr lang="en-US" altLang="ja-JP" dirty="0" smtClean="0"/>
              <a:t>, </a:t>
            </a:r>
            <a:r>
              <a:rPr lang="ja-JP" altLang="en-US" dirty="0" smtClean="0"/>
              <a:t>テーブルの項目 </a:t>
            </a:r>
            <a:r>
              <a:rPr lang="en-US" altLang="ja-JP" dirty="0" smtClean="0"/>
              <a:t>,</a:t>
            </a:r>
            <a:r>
              <a:rPr lang="ja-JP" altLang="en-US" dirty="0" smtClean="0"/>
              <a:t>グラフ　</a:t>
            </a:r>
            <a:r>
              <a:rPr lang="en-US" altLang="ja-JP" dirty="0" smtClean="0"/>
              <a:t>etc</a:t>
            </a:r>
          </a:p>
          <a:p>
            <a:pPr lvl="1"/>
            <a:r>
              <a:rPr lang="ja-JP" altLang="en-US" dirty="0"/>
              <a:t>テスト</a:t>
            </a:r>
            <a:r>
              <a:rPr lang="ja-JP" altLang="en-US" dirty="0" smtClean="0"/>
              <a:t>技法はテスト条件を導き出す手助けとなる</a:t>
            </a:r>
            <a:endParaRPr lang="en-US" altLang="ja-JP" dirty="0" smtClean="0"/>
          </a:p>
          <a:p>
            <a:pPr lvl="2"/>
            <a:r>
              <a:rPr lang="ja-JP" altLang="en-US" dirty="0" smtClean="0"/>
              <a:t>同値分割</a:t>
            </a:r>
            <a:r>
              <a:rPr lang="en-US" altLang="ja-JP" dirty="0" smtClean="0"/>
              <a:t>, </a:t>
            </a:r>
            <a:r>
              <a:rPr lang="ja-JP" altLang="en-US" dirty="0" smtClean="0"/>
              <a:t>境界値分析 </a:t>
            </a:r>
            <a:r>
              <a:rPr lang="en-US" altLang="ja-JP" dirty="0" smtClean="0"/>
              <a:t>etc</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1.7</a:t>
            </a:r>
            <a:r>
              <a:rPr kumimoji="1" lang="ja-JP" altLang="en-US" dirty="0" smtClean="0"/>
              <a:t>：テスティング活動</a:t>
            </a:r>
            <a:endParaRPr kumimoji="1" lang="ja-JP" altLang="en-US" dirty="0"/>
          </a:p>
        </p:txBody>
      </p:sp>
      <p:sp>
        <p:nvSpPr>
          <p:cNvPr id="3" name="コンテンツ プレースホルダ 2"/>
          <p:cNvSpPr>
            <a:spLocks noGrp="1"/>
          </p:cNvSpPr>
          <p:nvPr>
            <p:ph idx="1"/>
          </p:nvPr>
        </p:nvSpPr>
        <p:spPr>
          <a:xfrm>
            <a:off x="457200" y="1600200"/>
            <a:ext cx="8229600" cy="5257800"/>
          </a:xfrm>
        </p:spPr>
        <p:txBody>
          <a:bodyPr>
            <a:normAutofit lnSpcReduction="10000"/>
          </a:bodyPr>
          <a:lstStyle/>
          <a:p>
            <a:r>
              <a:rPr lang="ja-JP" altLang="en-US" dirty="0"/>
              <a:t>テストケース</a:t>
            </a:r>
            <a:r>
              <a:rPr lang="ja-JP" altLang="en-US" dirty="0" smtClean="0"/>
              <a:t>の設計</a:t>
            </a:r>
            <a:endParaRPr lang="en-US" altLang="ja-JP" dirty="0" smtClean="0"/>
          </a:p>
          <a:p>
            <a:pPr lvl="1"/>
            <a:r>
              <a:rPr lang="ja-JP" altLang="en-US" dirty="0" smtClean="0"/>
              <a:t>「何をどのように」を決定する</a:t>
            </a:r>
            <a:endParaRPr lang="en-US" altLang="ja-JP" dirty="0" smtClean="0"/>
          </a:p>
          <a:p>
            <a:pPr lvl="1"/>
            <a:r>
              <a:rPr lang="ja-JP" altLang="en-US" dirty="0"/>
              <a:t>テスト目的に関連</a:t>
            </a:r>
            <a:r>
              <a:rPr lang="ja-JP" altLang="en-US" dirty="0" smtClean="0"/>
              <a:t>する項目を順次検証する</a:t>
            </a:r>
            <a:endParaRPr lang="en-US" altLang="ja-JP" dirty="0" smtClean="0"/>
          </a:p>
          <a:p>
            <a:pPr lvl="1"/>
            <a:r>
              <a:rPr lang="ja-JP" altLang="en-US" dirty="0"/>
              <a:t>テストケース設計で</a:t>
            </a:r>
            <a:r>
              <a:rPr lang="ja-JP" altLang="en-US" dirty="0" smtClean="0"/>
              <a:t>は「入力値」「期待結果」「テスト実行に必要な情報」がドキュメント化される</a:t>
            </a:r>
            <a:endParaRPr lang="en-US" altLang="ja-JP" dirty="0" smtClean="0"/>
          </a:p>
          <a:p>
            <a:pPr lvl="1"/>
            <a:r>
              <a:rPr lang="ja-JP" altLang="en-US" dirty="0"/>
              <a:t>期待</a:t>
            </a:r>
            <a:r>
              <a:rPr lang="ja-JP" altLang="en-US" dirty="0" smtClean="0"/>
              <a:t>結果はいろんな種類がある（出力</a:t>
            </a:r>
            <a:r>
              <a:rPr lang="en-US" altLang="ja-JP" dirty="0" smtClean="0"/>
              <a:t>/</a:t>
            </a:r>
            <a:r>
              <a:rPr lang="ja-JP" altLang="en-US" dirty="0" smtClean="0"/>
              <a:t>生成</a:t>
            </a:r>
            <a:r>
              <a:rPr lang="en-US" altLang="ja-JP" dirty="0" smtClean="0"/>
              <a:t>/</a:t>
            </a:r>
            <a:r>
              <a:rPr lang="ja-JP" altLang="en-US" dirty="0" smtClean="0"/>
              <a:t>変化</a:t>
            </a:r>
            <a:r>
              <a:rPr lang="en-US" altLang="ja-JP" dirty="0" smtClean="0"/>
              <a:t>/</a:t>
            </a:r>
            <a:r>
              <a:rPr lang="ja-JP" altLang="en-US" dirty="0" smtClean="0"/>
              <a:t>更新</a:t>
            </a:r>
            <a:r>
              <a:rPr lang="en-US" altLang="ja-JP" dirty="0" smtClean="0"/>
              <a:t>)</a:t>
            </a:r>
            <a:r>
              <a:rPr lang="ja-JP" altLang="en-US" dirty="0" smtClean="0"/>
              <a:t>ので、大きなものになる可能性がある</a:t>
            </a:r>
            <a:endParaRPr lang="en-US" altLang="ja-JP" dirty="0" smtClean="0"/>
          </a:p>
          <a:p>
            <a:pPr lvl="1"/>
            <a:r>
              <a:rPr lang="ja-JP" altLang="en-US" dirty="0"/>
              <a:t>テスト</a:t>
            </a:r>
            <a:r>
              <a:rPr lang="ja-JP" altLang="en-US" dirty="0" smtClean="0"/>
              <a:t>は「期待結果」を定義する必要がある。</a:t>
            </a:r>
            <a:endParaRPr lang="en-US" altLang="ja-JP" dirty="0" smtClean="0"/>
          </a:p>
          <a:p>
            <a:pPr lvl="2"/>
            <a:r>
              <a:rPr lang="ja-JP" altLang="en-US" dirty="0"/>
              <a:t>期待結果</a:t>
            </a:r>
            <a:r>
              <a:rPr lang="ja-JP" altLang="en-US" dirty="0" smtClean="0"/>
              <a:t>を定義しない場合、ソフトウェアを動かして、それが正しい動作であるかを判断</a:t>
            </a:r>
            <a:r>
              <a:rPr lang="ja-JP" altLang="en-US" dirty="0"/>
              <a:t>し</a:t>
            </a:r>
            <a:r>
              <a:rPr lang="ja-JP" altLang="en-US" dirty="0" smtClean="0"/>
              <a:t>、正しければその結果を期待結果とみなすアプローチになる。</a:t>
            </a:r>
            <a:r>
              <a:rPr lang="en-US" altLang="ja-JP" dirty="0" smtClean="0"/>
              <a:t>(</a:t>
            </a:r>
            <a:r>
              <a:rPr lang="ja-JP" altLang="en-US" dirty="0" smtClean="0"/>
              <a:t>参照テスト</a:t>
            </a:r>
            <a:r>
              <a:rPr lang="en-US" altLang="ja-JP" dirty="0" smtClean="0"/>
              <a:t>, </a:t>
            </a:r>
            <a:r>
              <a:rPr lang="ja-JP" altLang="en-US" dirty="0" smtClean="0"/>
              <a:t>ゴールデンバージョン</a:t>
            </a:r>
            <a:r>
              <a:rPr lang="en-US" altLang="ja-JP" dirty="0" smtClean="0"/>
              <a:t>)</a:t>
            </a:r>
            <a:endParaRPr lang="en-US" altLang="ja-JP"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1.7</a:t>
            </a:r>
            <a:r>
              <a:rPr kumimoji="1" lang="ja-JP" altLang="en-US" dirty="0" smtClean="0"/>
              <a:t>：テスティング活動</a:t>
            </a:r>
            <a:endParaRPr kumimoji="1" lang="ja-JP" altLang="en-US" dirty="0"/>
          </a:p>
        </p:txBody>
      </p:sp>
      <p:sp>
        <p:nvSpPr>
          <p:cNvPr id="3" name="コンテンツ プレースホルダ 2"/>
          <p:cNvSpPr>
            <a:spLocks noGrp="1"/>
          </p:cNvSpPr>
          <p:nvPr>
            <p:ph idx="1"/>
          </p:nvPr>
        </p:nvSpPr>
        <p:spPr>
          <a:xfrm>
            <a:off x="457200" y="1600200"/>
            <a:ext cx="8229600" cy="4853135"/>
          </a:xfrm>
        </p:spPr>
        <p:txBody>
          <a:bodyPr/>
          <a:lstStyle/>
          <a:p>
            <a:r>
              <a:rPr lang="ja-JP" altLang="en-US" dirty="0" smtClean="0"/>
              <a:t>テストケースの実装</a:t>
            </a:r>
            <a:endParaRPr lang="en-US" altLang="ja-JP" dirty="0" smtClean="0"/>
          </a:p>
          <a:p>
            <a:pPr lvl="1"/>
            <a:r>
              <a:rPr lang="ja-JP" altLang="en-US" dirty="0"/>
              <a:t>テストケース</a:t>
            </a:r>
            <a:r>
              <a:rPr lang="ja-JP" altLang="en-US" dirty="0" smtClean="0"/>
              <a:t>は「テストスクリプト」「テスト入力」「テストデータ」「期待結果」を準備して実装される。</a:t>
            </a:r>
            <a:endParaRPr lang="en-US" altLang="ja-JP" dirty="0" smtClean="0"/>
          </a:p>
          <a:p>
            <a:pPr lvl="1"/>
            <a:r>
              <a:rPr lang="ja-JP" altLang="en-US" dirty="0"/>
              <a:t>テストスクリプト</a:t>
            </a:r>
            <a:r>
              <a:rPr lang="ja-JP" altLang="en-US" dirty="0" smtClean="0"/>
              <a:t>は一定の文法を持ったデータや命令</a:t>
            </a:r>
            <a:endParaRPr lang="en-US" altLang="ja-JP" dirty="0" smtClean="0"/>
          </a:p>
          <a:p>
            <a:pPr lvl="2"/>
            <a:r>
              <a:rPr lang="ja-JP" altLang="en-US" dirty="0"/>
              <a:t>テスト実行</a:t>
            </a:r>
            <a:r>
              <a:rPr lang="ja-JP" altLang="en-US" dirty="0" smtClean="0"/>
              <a:t>ツール</a:t>
            </a:r>
            <a:r>
              <a:rPr lang="ja-JP" altLang="en-US" dirty="0"/>
              <a:t>が使用</a:t>
            </a:r>
            <a:r>
              <a:rPr lang="ja-JP" altLang="en-US" dirty="0" smtClean="0"/>
              <a:t>する。通常はファイル形式</a:t>
            </a:r>
            <a:endParaRPr lang="en-US" altLang="ja-JP" dirty="0" smtClean="0"/>
          </a:p>
          <a:p>
            <a:pPr lvl="1"/>
            <a:r>
              <a:rPr lang="ja-JP" altLang="en-US" dirty="0"/>
              <a:t>テストスクリプトに</a:t>
            </a:r>
            <a:r>
              <a:rPr lang="ja-JP" altLang="en-US" dirty="0" smtClean="0"/>
              <a:t>は「テストケース」「ナビゲーション」「セットアップ」「後片付け」「検証」などが実装される。</a:t>
            </a:r>
            <a:endParaRPr lang="en-US" altLang="ja-JP" dirty="0" smtClean="0"/>
          </a:p>
          <a:p>
            <a:pPr lvl="2"/>
            <a:r>
              <a:rPr lang="en-US" altLang="ja-JP" dirty="0" smtClean="0"/>
              <a:t>(</a:t>
            </a:r>
            <a:r>
              <a:rPr lang="ja-JP" altLang="en-US" dirty="0" smtClean="0"/>
              <a:t>手動テストスクリプトは、「テスト手順」などと呼ばれる</a:t>
            </a:r>
            <a:endParaRPr lang="en-US" altLang="ja-JP"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1.7</a:t>
            </a:r>
            <a:r>
              <a:rPr kumimoji="1" lang="ja-JP" altLang="en-US" dirty="0" smtClean="0"/>
              <a:t>：テスティング活動</a:t>
            </a:r>
            <a:endParaRPr kumimoji="1" lang="ja-JP" altLang="en-US" dirty="0"/>
          </a:p>
        </p:txBody>
      </p:sp>
      <p:sp>
        <p:nvSpPr>
          <p:cNvPr id="3" name="コンテンツ プレースホルダ 2"/>
          <p:cNvSpPr>
            <a:spLocks noGrp="1"/>
          </p:cNvSpPr>
          <p:nvPr>
            <p:ph idx="1"/>
          </p:nvPr>
        </p:nvSpPr>
        <p:spPr>
          <a:xfrm>
            <a:off x="457200" y="1600200"/>
            <a:ext cx="8229600" cy="4853135"/>
          </a:xfrm>
        </p:spPr>
        <p:txBody>
          <a:bodyPr/>
          <a:lstStyle/>
          <a:p>
            <a:r>
              <a:rPr lang="ja-JP" altLang="en-US" dirty="0" smtClean="0"/>
              <a:t>テストケースの実行</a:t>
            </a:r>
            <a:endParaRPr lang="en-US" altLang="ja-JP" dirty="0" smtClean="0"/>
          </a:p>
          <a:p>
            <a:pPr lvl="1"/>
            <a:r>
              <a:rPr lang="ja-JP" altLang="en-US" dirty="0" smtClean="0"/>
              <a:t>手動テスト：テスト担当者が座って、エクセルや印刷された紙にしたがって行う。</a:t>
            </a:r>
            <a:endParaRPr lang="en-US" altLang="ja-JP" dirty="0" smtClean="0"/>
          </a:p>
          <a:p>
            <a:pPr lvl="1"/>
            <a:r>
              <a:rPr lang="ja-JP" altLang="en-US" dirty="0"/>
              <a:t>自動</a:t>
            </a:r>
            <a:r>
              <a:rPr lang="ja-JP" altLang="en-US" dirty="0" smtClean="0"/>
              <a:t>テスト：テストツールを起動し、どのテストケースを実行するかを選ぶだけ</a:t>
            </a:r>
            <a:endParaRPr lang="en-US" altLang="ja-JP" dirty="0" smtClean="0"/>
          </a:p>
          <a:p>
            <a:pPr lvl="1"/>
            <a:endParaRPr lang="en-US" altLang="ja-JP" dirty="0"/>
          </a:p>
          <a:p>
            <a:pPr lvl="1"/>
            <a:r>
              <a:rPr lang="ja-JP" altLang="en-US" dirty="0" smtClean="0"/>
              <a:t>テスト実行は、ソフトウェアが作られて初めて行うことができる</a:t>
            </a:r>
            <a:endParaRPr lang="en-US" altLang="ja-JP" dirty="0" smtClean="0"/>
          </a:p>
          <a:p>
            <a:pPr lvl="2"/>
            <a:r>
              <a:rPr lang="en-US" altLang="ja-JP" dirty="0" smtClean="0"/>
              <a:t>V</a:t>
            </a:r>
            <a:r>
              <a:rPr lang="ja-JP" altLang="en-US" dirty="0" smtClean="0"/>
              <a:t>モデルの右側の活動</a:t>
            </a:r>
            <a:endParaRPr lang="en-US" altLang="ja-JP" dirty="0" smtClean="0"/>
          </a:p>
          <a:p>
            <a:pPr lvl="1"/>
            <a:endParaRPr lang="en-US" altLang="ja-JP"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1.7</a:t>
            </a:r>
            <a:r>
              <a:rPr kumimoji="1" lang="ja-JP" altLang="en-US" dirty="0" smtClean="0"/>
              <a:t>：テスティング活動</a:t>
            </a:r>
            <a:endParaRPr kumimoji="1" lang="ja-JP" altLang="en-US" dirty="0"/>
          </a:p>
        </p:txBody>
      </p:sp>
      <p:sp>
        <p:nvSpPr>
          <p:cNvPr id="3" name="コンテンツ プレースホルダ 2"/>
          <p:cNvSpPr>
            <a:spLocks noGrp="1"/>
          </p:cNvSpPr>
          <p:nvPr>
            <p:ph idx="1"/>
          </p:nvPr>
        </p:nvSpPr>
        <p:spPr>
          <a:xfrm>
            <a:off x="457200" y="1600200"/>
            <a:ext cx="8229600" cy="4853135"/>
          </a:xfrm>
        </p:spPr>
        <p:txBody>
          <a:bodyPr/>
          <a:lstStyle/>
          <a:p>
            <a:r>
              <a:rPr lang="ja-JP" altLang="en-US" dirty="0" smtClean="0"/>
              <a:t>テスト結果と期待結果の比較</a:t>
            </a:r>
            <a:endParaRPr lang="en-US" altLang="ja-JP" dirty="0" smtClean="0"/>
          </a:p>
          <a:p>
            <a:pPr lvl="1"/>
            <a:r>
              <a:rPr lang="ja-JP" altLang="en-US" dirty="0" smtClean="0"/>
              <a:t>比較：テスト結果が期待結果と同一かどうかを判定する</a:t>
            </a:r>
            <a:endParaRPr lang="en-US" altLang="ja-JP" dirty="0" smtClean="0"/>
          </a:p>
          <a:p>
            <a:pPr lvl="1"/>
            <a:r>
              <a:rPr lang="ja-JP" altLang="en-US" dirty="0"/>
              <a:t>比較</a:t>
            </a:r>
            <a:r>
              <a:rPr lang="ja-JP" altLang="en-US" dirty="0" smtClean="0"/>
              <a:t>結果が不一致</a:t>
            </a:r>
            <a:r>
              <a:rPr lang="en-US" altLang="ja-JP" dirty="0" smtClean="0"/>
              <a:t>=</a:t>
            </a:r>
            <a:r>
              <a:rPr lang="ja-JP" altLang="en-US" dirty="0" smtClean="0"/>
              <a:t>不具合　とは限らない。ただし、検証が必要</a:t>
            </a:r>
            <a:endParaRPr lang="en-US" altLang="ja-JP" dirty="0" smtClean="0"/>
          </a:p>
          <a:p>
            <a:pPr lvl="1"/>
            <a:endParaRPr lang="en-US" altLang="ja-JP" dirty="0"/>
          </a:p>
          <a:p>
            <a:pPr lvl="1"/>
            <a:r>
              <a:rPr lang="ja-JP" altLang="en-US" dirty="0" smtClean="0">
                <a:solidFill>
                  <a:srgbClr val="FF0000"/>
                </a:solidFill>
              </a:rPr>
              <a:t>比較はツールができるが、検証はツールでは不可能</a:t>
            </a:r>
            <a:endParaRPr lang="en-US" altLang="ja-JP" dirty="0">
              <a:solidFill>
                <a:srgbClr val="FF0000"/>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二等辺三角形 7"/>
          <p:cNvSpPr/>
          <p:nvPr/>
        </p:nvSpPr>
        <p:spPr>
          <a:xfrm>
            <a:off x="3131840" y="3140968"/>
            <a:ext cx="2376264" cy="2232248"/>
          </a:xfrm>
          <a:prstGeom prst="triangle">
            <a:avLst>
              <a:gd name="adj" fmla="val 100000"/>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7" name="二等辺三角形 6"/>
          <p:cNvSpPr/>
          <p:nvPr/>
        </p:nvSpPr>
        <p:spPr>
          <a:xfrm>
            <a:off x="2915816" y="2996952"/>
            <a:ext cx="2376264" cy="2232248"/>
          </a:xfrm>
          <a:prstGeom prst="triangle">
            <a:avLst>
              <a:gd name="adj" fmla="val 100000"/>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6" name="二等辺三角形 5"/>
          <p:cNvSpPr/>
          <p:nvPr/>
        </p:nvSpPr>
        <p:spPr>
          <a:xfrm>
            <a:off x="2771800" y="2852936"/>
            <a:ext cx="2376264" cy="2232248"/>
          </a:xfrm>
          <a:prstGeom prst="triangle">
            <a:avLst>
              <a:gd name="adj" fmla="val 100000"/>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kumimoji="1" lang="en-US" altLang="ja-JP" dirty="0" smtClean="0"/>
              <a:t>1.8</a:t>
            </a:r>
            <a:r>
              <a:rPr kumimoji="1" lang="ja-JP" altLang="en-US" dirty="0" smtClean="0"/>
              <a:t>：テスト設計は自動化の対象か？</a:t>
            </a:r>
            <a:endParaRPr kumimoji="1" lang="ja-JP" altLang="en-US" dirty="0"/>
          </a:p>
        </p:txBody>
      </p:sp>
      <p:sp>
        <p:nvSpPr>
          <p:cNvPr id="3" name="コンテンツ プレースホルダ 2"/>
          <p:cNvSpPr>
            <a:spLocks noGrp="1"/>
          </p:cNvSpPr>
          <p:nvPr>
            <p:ph idx="1"/>
          </p:nvPr>
        </p:nvSpPr>
        <p:spPr>
          <a:xfrm>
            <a:off x="457200" y="1600201"/>
            <a:ext cx="5122912" cy="676672"/>
          </a:xfrm>
        </p:spPr>
        <p:txBody>
          <a:bodyPr/>
          <a:lstStyle/>
          <a:p>
            <a:r>
              <a:rPr kumimoji="1" lang="ja-JP" altLang="en-US" dirty="0" smtClean="0"/>
              <a:t>自動化しやすい活動</a:t>
            </a:r>
            <a:endParaRPr kumimoji="1" lang="ja-JP" altLang="en-US" dirty="0"/>
          </a:p>
        </p:txBody>
      </p:sp>
      <p:sp>
        <p:nvSpPr>
          <p:cNvPr id="4" name="二等辺三角形 3"/>
          <p:cNvSpPr/>
          <p:nvPr/>
        </p:nvSpPr>
        <p:spPr>
          <a:xfrm rot="10800000">
            <a:off x="2555776" y="2636912"/>
            <a:ext cx="2376264" cy="2232248"/>
          </a:xfrm>
          <a:prstGeom prst="triangle">
            <a:avLst>
              <a:gd name="adj" fmla="val 10000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a:p>
        </p:txBody>
      </p:sp>
      <p:sp>
        <p:nvSpPr>
          <p:cNvPr id="5" name="二等辺三角形 4"/>
          <p:cNvSpPr/>
          <p:nvPr/>
        </p:nvSpPr>
        <p:spPr>
          <a:xfrm>
            <a:off x="2627784" y="2708920"/>
            <a:ext cx="2376264" cy="2232248"/>
          </a:xfrm>
          <a:prstGeom prst="triangle">
            <a:avLst>
              <a:gd name="adj" fmla="val 100000"/>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dirty="0" smtClean="0"/>
              <a:t>事務的</a:t>
            </a:r>
            <a:endParaRPr kumimoji="1" lang="ja-JP" altLang="en-US" dirty="0"/>
          </a:p>
        </p:txBody>
      </p:sp>
      <p:sp>
        <p:nvSpPr>
          <p:cNvPr id="10" name="正方形/長方形 9"/>
          <p:cNvSpPr/>
          <p:nvPr/>
        </p:nvSpPr>
        <p:spPr>
          <a:xfrm>
            <a:off x="2699792" y="2708920"/>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知的</a:t>
            </a:r>
            <a:endParaRPr kumimoji="1" lang="ja-JP" altLang="en-US" dirty="0">
              <a:solidFill>
                <a:schemeClr val="tx1"/>
              </a:solidFill>
            </a:endParaRPr>
          </a:p>
        </p:txBody>
      </p:sp>
      <p:sp>
        <p:nvSpPr>
          <p:cNvPr id="11" name="正方形/長方形 10"/>
          <p:cNvSpPr/>
          <p:nvPr/>
        </p:nvSpPr>
        <p:spPr>
          <a:xfrm>
            <a:off x="1691680" y="2636912"/>
            <a:ext cx="648072" cy="280831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t>識別</a:t>
            </a:r>
            <a:endParaRPr kumimoji="1" lang="en-US" altLang="ja-JP" dirty="0" smtClean="0"/>
          </a:p>
          <a:p>
            <a:pPr algn="ctr"/>
            <a:endParaRPr kumimoji="1" lang="en-US" altLang="ja-JP" dirty="0" smtClean="0"/>
          </a:p>
          <a:p>
            <a:pPr algn="ctr"/>
            <a:r>
              <a:rPr lang="ja-JP" altLang="en-US" dirty="0" smtClean="0"/>
              <a:t>設計</a:t>
            </a:r>
            <a:endParaRPr lang="en-US" altLang="ja-JP" dirty="0" smtClean="0"/>
          </a:p>
          <a:p>
            <a:pPr algn="ctr"/>
            <a:endParaRPr lang="en-US" altLang="ja-JP" dirty="0" smtClean="0"/>
          </a:p>
          <a:p>
            <a:pPr algn="ctr"/>
            <a:r>
              <a:rPr lang="ja-JP" altLang="en-US" dirty="0" smtClean="0"/>
              <a:t>実装</a:t>
            </a:r>
            <a:endParaRPr lang="en-US" altLang="ja-JP" dirty="0" smtClean="0"/>
          </a:p>
          <a:p>
            <a:pPr algn="ctr"/>
            <a:endParaRPr lang="en-US" altLang="ja-JP" dirty="0" smtClean="0"/>
          </a:p>
          <a:p>
            <a:pPr algn="ctr"/>
            <a:r>
              <a:rPr lang="ja-JP" altLang="en-US" dirty="0" smtClean="0"/>
              <a:t>実行</a:t>
            </a:r>
            <a:endParaRPr lang="en-US" altLang="ja-JP" dirty="0" smtClean="0"/>
          </a:p>
          <a:p>
            <a:pPr algn="ctr"/>
            <a:endParaRPr lang="en-US" altLang="ja-JP" dirty="0" smtClean="0"/>
          </a:p>
          <a:p>
            <a:pPr algn="ctr"/>
            <a:r>
              <a:rPr lang="ja-JP" altLang="en-US" dirty="0"/>
              <a:t>比較</a:t>
            </a:r>
            <a:endParaRPr lang="en-US" altLang="ja-JP"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1.8</a:t>
            </a:r>
            <a:r>
              <a:rPr lang="ja-JP" altLang="en-US" dirty="0"/>
              <a:t>：テスト設計は自動化の対象か？</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テストケース設計の自動化</a:t>
            </a:r>
            <a:endParaRPr kumimoji="1" lang="en-US" altLang="ja-JP" dirty="0" smtClean="0"/>
          </a:p>
          <a:p>
            <a:pPr lvl="1"/>
            <a:r>
              <a:rPr lang="ja-JP" altLang="en-US" dirty="0" smtClean="0"/>
              <a:t>例えば、画面のコントロールを網羅してテストケースを作ってくれるツールはある</a:t>
            </a:r>
            <a:endParaRPr lang="en-US" altLang="ja-JP" dirty="0" smtClean="0"/>
          </a:p>
          <a:p>
            <a:pPr lvl="1"/>
            <a:endParaRPr kumimoji="1" lang="en-US" altLang="ja-JP" dirty="0"/>
          </a:p>
          <a:p>
            <a:pPr lvl="1"/>
            <a:r>
              <a:rPr lang="ja-JP" altLang="en-US" dirty="0" smtClean="0"/>
              <a:t>ツールでは「</a:t>
            </a:r>
            <a:r>
              <a:rPr lang="ja-JP" altLang="en-US" dirty="0" smtClean="0">
                <a:solidFill>
                  <a:srgbClr val="FF0000"/>
                </a:solidFill>
              </a:rPr>
              <a:t>どのテストケースが重要か</a:t>
            </a:r>
            <a:r>
              <a:rPr lang="ja-JP" altLang="en-US" dirty="0" smtClean="0"/>
              <a:t>」は判断できない</a:t>
            </a:r>
            <a:endParaRPr kumimoji="1" lang="ja-JP"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1.8</a:t>
            </a:r>
            <a:r>
              <a:rPr lang="ja-JP" altLang="en-US" dirty="0"/>
              <a:t>：テスト設計は自動化の対象か？</a:t>
            </a:r>
            <a:endParaRPr kumimoji="1" lang="ja-JP" altLang="en-US" dirty="0"/>
          </a:p>
        </p:txBody>
      </p:sp>
      <p:sp>
        <p:nvSpPr>
          <p:cNvPr id="3" name="コンテンツ プレースホルダ 2"/>
          <p:cNvSpPr>
            <a:spLocks noGrp="1"/>
          </p:cNvSpPr>
          <p:nvPr>
            <p:ph idx="1"/>
          </p:nvPr>
        </p:nvSpPr>
        <p:spPr/>
        <p:txBody>
          <a:bodyPr>
            <a:normAutofit/>
          </a:bodyPr>
          <a:lstStyle/>
          <a:p>
            <a:r>
              <a:rPr kumimoji="1" lang="ja-JP" altLang="en-US" dirty="0" smtClean="0"/>
              <a:t>コードベースのテスト入力生成</a:t>
            </a:r>
            <a:endParaRPr kumimoji="1" lang="en-US" altLang="ja-JP" dirty="0" smtClean="0"/>
          </a:p>
          <a:p>
            <a:pPr lvl="1"/>
            <a:r>
              <a:rPr kumimoji="1" lang="ja-JP" altLang="en-US" dirty="0" smtClean="0"/>
              <a:t>例えば、</a:t>
            </a:r>
            <a:r>
              <a:rPr kumimoji="1" lang="en-US" altLang="ja-JP" dirty="0" smtClean="0"/>
              <a:t>IF</a:t>
            </a:r>
            <a:r>
              <a:rPr lang="ja-JP" altLang="en-US" dirty="0" smtClean="0"/>
              <a:t>文を検知して、その</a:t>
            </a:r>
            <a:r>
              <a:rPr lang="en-US" altLang="ja-JP" dirty="0" smtClean="0"/>
              <a:t>TRUE/FALSE</a:t>
            </a:r>
            <a:r>
              <a:rPr lang="ja-JP" altLang="en-US" dirty="0" smtClean="0"/>
              <a:t>条件に応じた入力を生成してくれる</a:t>
            </a:r>
            <a:endParaRPr lang="en-US" altLang="ja-JP" dirty="0" smtClean="0"/>
          </a:p>
          <a:p>
            <a:pPr lvl="1"/>
            <a:r>
              <a:rPr lang="ja-JP" altLang="en-US" dirty="0" smtClean="0"/>
              <a:t>「本来どうふるまうべきか（＝テストの期待結果）」は生成できない</a:t>
            </a:r>
            <a:endParaRPr lang="en-US" altLang="ja-JP" dirty="0" smtClean="0"/>
          </a:p>
          <a:p>
            <a:pPr lvl="1"/>
            <a:r>
              <a:rPr lang="ja-JP" altLang="en-US" dirty="0" smtClean="0"/>
              <a:t>欠けているコードは見つけられない</a:t>
            </a:r>
            <a:endParaRPr lang="en-US" altLang="ja-JP" dirty="0" smtClean="0"/>
          </a:p>
          <a:p>
            <a:pPr lvl="1"/>
            <a:r>
              <a:rPr kumimoji="1" lang="ja-JP" altLang="en-US" dirty="0" smtClean="0"/>
              <a:t>「コードが行っていることを実際に行っているか」をテスティングしているだけ。本当に知りたいのは「コードが行う</a:t>
            </a:r>
            <a:r>
              <a:rPr kumimoji="1" lang="ja-JP" altLang="en-US" dirty="0" smtClean="0">
                <a:solidFill>
                  <a:srgbClr val="FF0000"/>
                </a:solidFill>
              </a:rPr>
              <a:t>べき</a:t>
            </a:r>
            <a:r>
              <a:rPr kumimoji="1" lang="ja-JP" altLang="en-US" dirty="0" smtClean="0"/>
              <a:t>ことをコードが行っているか」</a:t>
            </a:r>
            <a:endParaRPr kumimoji="1" lang="ja-JP"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1.8</a:t>
            </a:r>
            <a:r>
              <a:rPr lang="ja-JP" altLang="en-US" dirty="0"/>
              <a:t>：テスト設計は自動化の対象か？</a:t>
            </a:r>
            <a:endParaRPr kumimoji="1" lang="ja-JP" altLang="en-US" dirty="0"/>
          </a:p>
        </p:txBody>
      </p:sp>
      <p:sp>
        <p:nvSpPr>
          <p:cNvPr id="3" name="コンテンツ プレースホルダ 2"/>
          <p:cNvSpPr>
            <a:spLocks noGrp="1"/>
          </p:cNvSpPr>
          <p:nvPr>
            <p:ph idx="1"/>
          </p:nvPr>
        </p:nvSpPr>
        <p:spPr/>
        <p:txBody>
          <a:bodyPr>
            <a:normAutofit lnSpcReduction="10000"/>
          </a:bodyPr>
          <a:lstStyle/>
          <a:p>
            <a:r>
              <a:rPr kumimoji="1" lang="ja-JP" altLang="en-US" dirty="0" smtClean="0"/>
              <a:t>インターフェースベースのテスト生成</a:t>
            </a:r>
            <a:endParaRPr kumimoji="1" lang="en-US" altLang="ja-JP" dirty="0" smtClean="0"/>
          </a:p>
          <a:p>
            <a:pPr lvl="1"/>
            <a:r>
              <a:rPr lang="en-US" altLang="ja-JP" dirty="0" smtClean="0"/>
              <a:t>GUI</a:t>
            </a:r>
            <a:r>
              <a:rPr lang="ja-JP" altLang="en-US" dirty="0" smtClean="0"/>
              <a:t>や</a:t>
            </a:r>
            <a:r>
              <a:rPr lang="en-US" altLang="ja-JP" dirty="0" smtClean="0"/>
              <a:t>web</a:t>
            </a:r>
            <a:r>
              <a:rPr lang="ja-JP" altLang="en-US" dirty="0" smtClean="0"/>
              <a:t>アプリケーションのようなインターフェースの機能についてテストを生成する</a:t>
            </a:r>
            <a:endParaRPr lang="en-US" altLang="ja-JP" dirty="0" smtClean="0"/>
          </a:p>
          <a:p>
            <a:pPr lvl="1"/>
            <a:r>
              <a:rPr kumimoji="1" lang="ja-JP" altLang="en-US" dirty="0"/>
              <a:t>たとえば</a:t>
            </a:r>
            <a:r>
              <a:rPr kumimoji="1" lang="ja-JP" altLang="en-US" dirty="0" smtClean="0"/>
              <a:t>、チェックボックスにチェックがあるときは、☑があるか、</a:t>
            </a:r>
            <a:r>
              <a:rPr kumimoji="1" lang="en-US" altLang="ja-JP" dirty="0" smtClean="0"/>
              <a:t>URL</a:t>
            </a:r>
            <a:r>
              <a:rPr kumimoji="1" lang="ja-JP" altLang="en-US" dirty="0" smtClean="0"/>
              <a:t>があれば実在するものか　をチェックするテストを生成する</a:t>
            </a:r>
            <a:endParaRPr lang="en-US" altLang="ja-JP" dirty="0" smtClean="0"/>
          </a:p>
          <a:p>
            <a:pPr lvl="1"/>
            <a:r>
              <a:rPr lang="ja-JP" altLang="en-US" dirty="0"/>
              <a:t>期待値</a:t>
            </a:r>
            <a:r>
              <a:rPr lang="ja-JP" altLang="en-US" dirty="0" smtClean="0"/>
              <a:t>があまりにも当然すぎることや後ろ向き</a:t>
            </a:r>
            <a:r>
              <a:rPr lang="ja-JP" altLang="en-US" dirty="0" err="1" smtClean="0"/>
              <a:t>な</a:t>
            </a:r>
            <a:r>
              <a:rPr lang="ja-JP" altLang="en-US" dirty="0" smtClean="0"/>
              <a:t>内容</a:t>
            </a:r>
            <a:endParaRPr lang="en-US" altLang="ja-JP" dirty="0" smtClean="0"/>
          </a:p>
          <a:p>
            <a:pPr lvl="1"/>
            <a:r>
              <a:rPr kumimoji="1" lang="ja-JP" altLang="en-US" dirty="0" smtClean="0"/>
              <a:t>「あるべきものが本当にあるかを確認する」場合には非常に有効</a:t>
            </a:r>
            <a:endParaRPr kumimoji="1" lang="en-US" altLang="ja-JP"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ja-JP" altLang="en-US" dirty="0" smtClean="0"/>
              <a:t>第</a:t>
            </a:r>
            <a:r>
              <a:rPr kumimoji="1" lang="en-US" altLang="ja-JP" dirty="0" smtClean="0"/>
              <a:t>1</a:t>
            </a:r>
            <a:r>
              <a:rPr kumimoji="1" lang="ja-JP" altLang="en-US" dirty="0" smtClean="0"/>
              <a:t>章</a:t>
            </a:r>
            <a:r>
              <a:rPr kumimoji="1" lang="en-US" altLang="ja-JP" dirty="0" smtClean="0"/>
              <a:t/>
            </a:r>
            <a:br>
              <a:rPr kumimoji="1" lang="en-US" altLang="ja-JP" dirty="0" smtClean="0"/>
            </a:br>
            <a:r>
              <a:rPr kumimoji="1" lang="ja-JP" altLang="en-US" dirty="0" smtClean="0"/>
              <a:t>テスト自動化のコンテキスト</a:t>
            </a:r>
            <a:endParaRPr kumimoji="1" lang="ja-JP"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1.8</a:t>
            </a:r>
            <a:r>
              <a:rPr lang="ja-JP" altLang="en-US" dirty="0"/>
              <a:t>：テスト設計は自動化の対象か？</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仕様ベースのテスト生成</a:t>
            </a:r>
            <a:endParaRPr kumimoji="1" lang="en-US" altLang="ja-JP" dirty="0" smtClean="0"/>
          </a:p>
          <a:p>
            <a:pPr lvl="1"/>
            <a:r>
              <a:rPr kumimoji="1" lang="ja-JP" altLang="en-US" dirty="0" smtClean="0"/>
              <a:t>入力と同時に期待結果も生成できる</a:t>
            </a:r>
            <a:endParaRPr kumimoji="1" lang="en-US" altLang="ja-JP" dirty="0" smtClean="0"/>
          </a:p>
          <a:p>
            <a:pPr lvl="1"/>
            <a:r>
              <a:rPr kumimoji="1" lang="ja-JP" altLang="en-US" dirty="0" smtClean="0"/>
              <a:t>仕様をツールが理解できる形で書く必要がある</a:t>
            </a:r>
            <a:endParaRPr kumimoji="1" lang="en-US" altLang="ja-JP" dirty="0" smtClean="0"/>
          </a:p>
          <a:p>
            <a:pPr lvl="1"/>
            <a:r>
              <a:rPr lang="ja-JP" altLang="en-US" dirty="0" smtClean="0"/>
              <a:t>例えば、「年齢」欄に</a:t>
            </a:r>
            <a:r>
              <a:rPr lang="en-US" altLang="ja-JP" dirty="0" smtClean="0"/>
              <a:t>0</a:t>
            </a:r>
            <a:r>
              <a:rPr lang="ja-JP" altLang="en-US" dirty="0" smtClean="0"/>
              <a:t>～</a:t>
            </a:r>
            <a:r>
              <a:rPr lang="en-US" altLang="ja-JP" dirty="0" smtClean="0"/>
              <a:t>150</a:t>
            </a:r>
            <a:r>
              <a:rPr lang="ja-JP" altLang="en-US" dirty="0" smtClean="0"/>
              <a:t>までしか入力できない場合に、「年齢欄に</a:t>
            </a:r>
            <a:r>
              <a:rPr lang="en-US" altLang="ja-JP" dirty="0" smtClean="0"/>
              <a:t>(-1, 0, 1, 75, 149, 150, 151)</a:t>
            </a:r>
            <a:r>
              <a:rPr lang="ja-JP" altLang="en-US" dirty="0" smtClean="0"/>
              <a:t>を入力」といったテストを生成してくれる</a:t>
            </a:r>
            <a:endParaRPr lang="en-US" altLang="ja-JP" dirty="0" smtClean="0"/>
          </a:p>
          <a:p>
            <a:pPr lvl="1"/>
            <a:r>
              <a:rPr kumimoji="1" lang="ja-JP" altLang="en-US" dirty="0" smtClean="0"/>
              <a:t>「何をしてくれるか」ではなく、「何をすべきか」に着目してテストを生成してくれる点がメリット</a:t>
            </a:r>
            <a:endParaRPr kumimoji="1" lang="ja-JP"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1.8</a:t>
            </a:r>
            <a:r>
              <a:rPr lang="ja-JP" altLang="en-US" dirty="0"/>
              <a:t>：テスト設計は自動化の対象か？</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テスト設計の自動化のまとめ</a:t>
            </a:r>
            <a:endParaRPr kumimoji="1" lang="en-US" altLang="ja-JP" dirty="0" smtClean="0"/>
          </a:p>
          <a:p>
            <a:pPr lvl="1"/>
            <a:r>
              <a:rPr lang="ja-JP" altLang="en-US" dirty="0"/>
              <a:t>利点</a:t>
            </a:r>
            <a:endParaRPr kumimoji="1" lang="en-US" altLang="ja-JP" dirty="0" smtClean="0"/>
          </a:p>
          <a:p>
            <a:pPr lvl="2"/>
            <a:r>
              <a:rPr lang="ja-JP" altLang="en-US" dirty="0"/>
              <a:t>退屈</a:t>
            </a:r>
            <a:r>
              <a:rPr lang="ja-JP" altLang="en-US" dirty="0" smtClean="0"/>
              <a:t>な</a:t>
            </a:r>
            <a:r>
              <a:rPr lang="ja-JP" altLang="en-US" dirty="0"/>
              <a:t>部分</a:t>
            </a:r>
            <a:r>
              <a:rPr lang="ja-JP" altLang="en-US" dirty="0" smtClean="0"/>
              <a:t>を自動化する</a:t>
            </a:r>
            <a:endParaRPr lang="en-US" altLang="ja-JP" dirty="0" smtClean="0"/>
          </a:p>
          <a:p>
            <a:pPr lvl="2"/>
            <a:r>
              <a:rPr kumimoji="1" lang="ja-JP" altLang="en-US" dirty="0"/>
              <a:t>テストケース</a:t>
            </a:r>
            <a:r>
              <a:rPr kumimoji="1" lang="ja-JP" altLang="en-US" dirty="0" smtClean="0"/>
              <a:t>の情報源</a:t>
            </a:r>
            <a:r>
              <a:rPr kumimoji="1" lang="en-US" altLang="ja-JP" dirty="0" smtClean="0"/>
              <a:t>(</a:t>
            </a:r>
            <a:r>
              <a:rPr kumimoji="1" lang="ja-JP" altLang="en-US" dirty="0" smtClean="0"/>
              <a:t>コード</a:t>
            </a:r>
            <a:r>
              <a:rPr kumimoji="1" lang="en-US" altLang="ja-JP" dirty="0" smtClean="0"/>
              <a:t>, </a:t>
            </a:r>
            <a:r>
              <a:rPr kumimoji="1" lang="ja-JP" altLang="en-US" dirty="0" smtClean="0"/>
              <a:t>インターフェース</a:t>
            </a:r>
            <a:r>
              <a:rPr kumimoji="1" lang="en-US" altLang="ja-JP" dirty="0" smtClean="0"/>
              <a:t>,</a:t>
            </a:r>
            <a:r>
              <a:rPr kumimoji="1" lang="ja-JP" altLang="en-US" dirty="0" smtClean="0"/>
              <a:t>　仕様</a:t>
            </a:r>
            <a:r>
              <a:rPr kumimoji="1" lang="en-US" altLang="ja-JP" dirty="0" smtClean="0"/>
              <a:t>)</a:t>
            </a:r>
            <a:r>
              <a:rPr kumimoji="1" lang="ja-JP" altLang="en-US" dirty="0" smtClean="0"/>
              <a:t>からテストケースの完全なセットを生成できる</a:t>
            </a:r>
            <a:endParaRPr kumimoji="1" lang="en-US" altLang="ja-JP" dirty="0" smtClean="0"/>
          </a:p>
          <a:p>
            <a:pPr lvl="2"/>
            <a:r>
              <a:rPr kumimoji="1" lang="ja-JP" altLang="en-US" dirty="0" smtClean="0"/>
              <a:t>切れているリンクなどの特定のタイプの欠陥を見つけることができる</a:t>
            </a:r>
            <a:endParaRPr kumimoji="1" lang="en-US" altLang="ja-JP" dirty="0" smtClean="0"/>
          </a:p>
          <a:p>
            <a:pPr lvl="1"/>
            <a:endParaRPr kumimoji="1" lang="ja-JP"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1.8</a:t>
            </a:r>
            <a:r>
              <a:rPr lang="ja-JP" altLang="en-US" dirty="0"/>
              <a:t>：テスト設計は自動化の対象か？</a:t>
            </a:r>
            <a:endParaRPr kumimoji="1" lang="ja-JP" altLang="en-US" dirty="0"/>
          </a:p>
        </p:txBody>
      </p:sp>
      <p:sp>
        <p:nvSpPr>
          <p:cNvPr id="3" name="コンテンツ プレースホルダ 2"/>
          <p:cNvSpPr>
            <a:spLocks noGrp="1"/>
          </p:cNvSpPr>
          <p:nvPr>
            <p:ph idx="1"/>
          </p:nvPr>
        </p:nvSpPr>
        <p:spPr>
          <a:xfrm>
            <a:off x="457200" y="1600200"/>
            <a:ext cx="8229600" cy="4853136"/>
          </a:xfrm>
        </p:spPr>
        <p:txBody>
          <a:bodyPr>
            <a:normAutofit lnSpcReduction="10000"/>
          </a:bodyPr>
          <a:lstStyle/>
          <a:p>
            <a:r>
              <a:rPr kumimoji="1" lang="ja-JP" altLang="en-US" dirty="0" smtClean="0"/>
              <a:t>テスト設計の自動化のまとめ</a:t>
            </a:r>
            <a:endParaRPr kumimoji="1" lang="en-US" altLang="ja-JP" dirty="0" smtClean="0"/>
          </a:p>
          <a:p>
            <a:pPr lvl="1"/>
            <a:r>
              <a:rPr lang="ja-JP" altLang="en-US" dirty="0" smtClean="0"/>
              <a:t>制限</a:t>
            </a:r>
            <a:endParaRPr lang="en-US" altLang="ja-JP" dirty="0" smtClean="0"/>
          </a:p>
          <a:p>
            <a:pPr lvl="2"/>
            <a:r>
              <a:rPr lang="ja-JP" altLang="en-US" dirty="0"/>
              <a:t>コードベースで</a:t>
            </a:r>
            <a:r>
              <a:rPr lang="ja-JP" altLang="en-US" dirty="0" smtClean="0"/>
              <a:t>は期待結果を生成できない</a:t>
            </a:r>
            <a:endParaRPr lang="en-US" altLang="ja-JP" dirty="0" smtClean="0"/>
          </a:p>
          <a:p>
            <a:pPr lvl="2"/>
            <a:r>
              <a:rPr lang="ja-JP" altLang="en-US" dirty="0" smtClean="0"/>
              <a:t>インターフェース</a:t>
            </a:r>
            <a:r>
              <a:rPr lang="ja-JP" altLang="en-US" dirty="0"/>
              <a:t>ベースで</a:t>
            </a:r>
            <a:r>
              <a:rPr lang="ja-JP" altLang="en-US" dirty="0" smtClean="0"/>
              <a:t>はごく限定されたものしか取り扱えない</a:t>
            </a:r>
            <a:endParaRPr lang="en-US" altLang="ja-JP" dirty="0" smtClean="0"/>
          </a:p>
          <a:p>
            <a:pPr lvl="2"/>
            <a:r>
              <a:rPr lang="ja-JP" altLang="en-US" dirty="0"/>
              <a:t>コードベース</a:t>
            </a:r>
            <a:r>
              <a:rPr lang="ja-JP" altLang="en-US" dirty="0" smtClean="0"/>
              <a:t>とインターフェースベースでは仕様の欠陥は見つからない</a:t>
            </a:r>
            <a:endParaRPr lang="en-US" altLang="ja-JP" dirty="0" smtClean="0"/>
          </a:p>
          <a:p>
            <a:pPr lvl="2"/>
            <a:r>
              <a:rPr lang="ja-JP" altLang="en-US" dirty="0" smtClean="0"/>
              <a:t>仕様ベースでは、テストケースの品質が仕様の品質に依存する</a:t>
            </a:r>
            <a:endParaRPr lang="en-US" altLang="ja-JP" dirty="0" smtClean="0"/>
          </a:p>
          <a:p>
            <a:pPr lvl="2"/>
            <a:r>
              <a:rPr lang="en-US" altLang="ja-JP" dirty="0"/>
              <a:t>3</a:t>
            </a:r>
            <a:r>
              <a:rPr lang="ja-JP" altLang="en-US" dirty="0" err="1" smtClean="0"/>
              <a:t>つ</a:t>
            </a:r>
            <a:r>
              <a:rPr lang="ja-JP" altLang="en-US" dirty="0" err="1"/>
              <a:t>の</a:t>
            </a:r>
            <a:r>
              <a:rPr lang="ja-JP" altLang="en-US" dirty="0" smtClean="0"/>
              <a:t>方法は、どれも大量のテストケースを生成する</a:t>
            </a:r>
            <a:endParaRPr lang="en-US" altLang="ja-JP" dirty="0" smtClean="0"/>
          </a:p>
          <a:p>
            <a:pPr lvl="2"/>
            <a:r>
              <a:rPr lang="ja-JP" altLang="en-US" dirty="0"/>
              <a:t>テスト</a:t>
            </a:r>
            <a:r>
              <a:rPr lang="ja-JP" altLang="en-US" dirty="0" smtClean="0"/>
              <a:t>の優先度</a:t>
            </a:r>
            <a:r>
              <a:rPr lang="en-US" altLang="ja-JP" dirty="0" smtClean="0"/>
              <a:t>, </a:t>
            </a:r>
            <a:r>
              <a:rPr lang="ja-JP" altLang="en-US" dirty="0" smtClean="0"/>
              <a:t>有用性の評価</a:t>
            </a:r>
            <a:r>
              <a:rPr lang="en-US" altLang="ja-JP" dirty="0" smtClean="0"/>
              <a:t>, </a:t>
            </a:r>
            <a:r>
              <a:rPr lang="ja-JP" altLang="en-US" dirty="0" smtClean="0"/>
              <a:t>ツールでは生成できないケースなど、</a:t>
            </a:r>
            <a:r>
              <a:rPr lang="ja-JP" altLang="en-US" dirty="0" smtClean="0">
                <a:solidFill>
                  <a:srgbClr val="FF0000"/>
                </a:solidFill>
              </a:rPr>
              <a:t>人間のパワーが必要な部分はある</a:t>
            </a:r>
            <a:endParaRPr lang="en-US" altLang="ja-JP" dirty="0" smtClean="0">
              <a:solidFill>
                <a:srgbClr val="FF0000"/>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1.9</a:t>
            </a:r>
            <a:r>
              <a:rPr kumimoji="1" lang="ja-JP" altLang="en-US" dirty="0" smtClean="0"/>
              <a:t>：ソフトウェアテスティング自動化</a:t>
            </a:r>
            <a:r>
              <a:rPr kumimoji="1" lang="en-US" altLang="ja-JP" dirty="0" smtClean="0"/>
              <a:t/>
            </a:r>
            <a:br>
              <a:rPr kumimoji="1" lang="en-US" altLang="ja-JP" dirty="0" smtClean="0"/>
            </a:br>
            <a:r>
              <a:rPr kumimoji="1" lang="ja-JP" altLang="en-US" dirty="0" smtClean="0"/>
              <a:t>の限界</a:t>
            </a:r>
            <a:endParaRPr kumimoji="1" lang="ja-JP" altLang="en-US" dirty="0"/>
          </a:p>
        </p:txBody>
      </p:sp>
      <p:sp>
        <p:nvSpPr>
          <p:cNvPr id="3" name="コンテンツ プレースホルダ 2"/>
          <p:cNvSpPr>
            <a:spLocks noGrp="1"/>
          </p:cNvSpPr>
          <p:nvPr>
            <p:ph idx="1"/>
          </p:nvPr>
        </p:nvSpPr>
        <p:spPr>
          <a:xfrm>
            <a:off x="457200" y="1600200"/>
            <a:ext cx="8229600" cy="4997152"/>
          </a:xfrm>
        </p:spPr>
        <p:txBody>
          <a:bodyPr>
            <a:normAutofit fontScale="92500" lnSpcReduction="10000"/>
          </a:bodyPr>
          <a:lstStyle/>
          <a:p>
            <a:r>
              <a:rPr kumimoji="1" lang="ja-JP" altLang="en-US" dirty="0" smtClean="0"/>
              <a:t>手動テスティングはなくならない</a:t>
            </a:r>
            <a:endParaRPr kumimoji="1" lang="en-US" altLang="ja-JP" dirty="0" smtClean="0"/>
          </a:p>
          <a:p>
            <a:pPr lvl="1"/>
            <a:r>
              <a:rPr lang="ja-JP" altLang="en-US" dirty="0"/>
              <a:t>ごく稀に</a:t>
            </a:r>
            <a:r>
              <a:rPr lang="ja-JP" altLang="en-US" dirty="0" smtClean="0"/>
              <a:t>しか実行されないテスト</a:t>
            </a:r>
            <a:r>
              <a:rPr lang="en-US" altLang="ja-JP" dirty="0" smtClean="0"/>
              <a:t>(</a:t>
            </a:r>
            <a:r>
              <a:rPr lang="ja-JP" altLang="en-US" dirty="0" smtClean="0"/>
              <a:t>年に</a:t>
            </a:r>
            <a:r>
              <a:rPr lang="en-US" altLang="ja-JP" dirty="0" smtClean="0"/>
              <a:t>1</a:t>
            </a:r>
            <a:r>
              <a:rPr lang="ja-JP" altLang="en-US" dirty="0" smtClean="0"/>
              <a:t>回とか</a:t>
            </a:r>
            <a:r>
              <a:rPr lang="en-US" altLang="ja-JP" dirty="0" smtClean="0"/>
              <a:t>)</a:t>
            </a:r>
          </a:p>
          <a:p>
            <a:pPr lvl="1"/>
            <a:r>
              <a:rPr lang="ja-JP" altLang="en-US" dirty="0"/>
              <a:t>ソフトウェア</a:t>
            </a:r>
            <a:r>
              <a:rPr lang="ja-JP" altLang="en-US" dirty="0" smtClean="0"/>
              <a:t>が</a:t>
            </a:r>
            <a:r>
              <a:rPr lang="ja-JP" altLang="en-US" dirty="0"/>
              <a:t>頻繁</a:t>
            </a:r>
            <a:r>
              <a:rPr lang="ja-JP" altLang="en-US" dirty="0" smtClean="0"/>
              <a:t>に変わり、</a:t>
            </a:r>
            <a:r>
              <a:rPr lang="en-US" altLang="ja-JP" dirty="0" smtClean="0"/>
              <a:t>UI</a:t>
            </a:r>
            <a:r>
              <a:rPr lang="ja-JP" altLang="en-US" dirty="0" smtClean="0"/>
              <a:t>や機能が原型をとどめないほど変わるとき</a:t>
            </a:r>
            <a:endParaRPr lang="en-US" altLang="ja-JP" dirty="0" smtClean="0"/>
          </a:p>
          <a:p>
            <a:pPr lvl="1"/>
            <a:r>
              <a:rPr kumimoji="1" lang="ja-JP" altLang="en-US" dirty="0"/>
              <a:t>結果</a:t>
            </a:r>
            <a:r>
              <a:rPr kumimoji="1" lang="ja-JP" altLang="en-US" dirty="0" smtClean="0"/>
              <a:t>の</a:t>
            </a:r>
            <a:r>
              <a:rPr kumimoji="1" lang="ja-JP" altLang="en-US" dirty="0"/>
              <a:t>検証</a:t>
            </a:r>
            <a:r>
              <a:rPr kumimoji="1" lang="ja-JP" altLang="en-US" dirty="0" smtClean="0"/>
              <a:t>が人間なら容易だが、自動化が難しい時</a:t>
            </a:r>
            <a:r>
              <a:rPr kumimoji="1" lang="en-US" altLang="ja-JP" dirty="0" smtClean="0"/>
              <a:t>(</a:t>
            </a:r>
            <a:r>
              <a:rPr kumimoji="1" lang="ja-JP" altLang="en-US" dirty="0" smtClean="0"/>
              <a:t>画面上での色合いや、見栄えなど</a:t>
            </a:r>
            <a:r>
              <a:rPr kumimoji="1" lang="en-US" altLang="ja-JP" dirty="0" smtClean="0"/>
              <a:t>)</a:t>
            </a:r>
          </a:p>
          <a:p>
            <a:pPr lvl="1"/>
            <a:r>
              <a:rPr lang="ja-JP" altLang="en-US" dirty="0"/>
              <a:t>物理的</a:t>
            </a:r>
            <a:r>
              <a:rPr lang="ja-JP" altLang="en-US" dirty="0" smtClean="0"/>
              <a:t>なやり取りが必要なもの。</a:t>
            </a:r>
            <a:endParaRPr lang="en-US" altLang="ja-JP" dirty="0" smtClean="0"/>
          </a:p>
          <a:p>
            <a:pPr lvl="2"/>
            <a:r>
              <a:rPr kumimoji="1" lang="ja-JP" altLang="en-US" dirty="0"/>
              <a:t>何</a:t>
            </a:r>
            <a:r>
              <a:rPr kumimoji="1" lang="ja-JP" altLang="en-US" dirty="0" smtClean="0"/>
              <a:t>かのケーブルをつなぐ</a:t>
            </a:r>
            <a:r>
              <a:rPr kumimoji="1" lang="en-US" altLang="ja-JP" dirty="0" smtClean="0"/>
              <a:t>, </a:t>
            </a:r>
            <a:r>
              <a:rPr kumimoji="1" lang="ja-JP" altLang="en-US" dirty="0" smtClean="0"/>
              <a:t>カードを差し込む　</a:t>
            </a:r>
            <a:r>
              <a:rPr kumimoji="1" lang="en-US" altLang="ja-JP" dirty="0" smtClean="0"/>
              <a:t>etc</a:t>
            </a:r>
          </a:p>
          <a:p>
            <a:pPr lvl="1"/>
            <a:r>
              <a:rPr lang="ja-JP" altLang="en-US" dirty="0"/>
              <a:t>自動化</a:t>
            </a:r>
            <a:r>
              <a:rPr lang="ja-JP" altLang="en-US" dirty="0" smtClean="0"/>
              <a:t>する</a:t>
            </a:r>
            <a:r>
              <a:rPr lang="ja-JP" altLang="en-US" dirty="0"/>
              <a:t>も</a:t>
            </a:r>
            <a:r>
              <a:rPr lang="ja-JP" altLang="en-US" dirty="0" smtClean="0"/>
              <a:t>のは</a:t>
            </a:r>
            <a:r>
              <a:rPr lang="ja-JP" altLang="en-US" dirty="0"/>
              <a:t>たいてい</a:t>
            </a:r>
            <a:r>
              <a:rPr lang="ja-JP" altLang="en-US" dirty="0" smtClean="0"/>
              <a:t>「探索的テスト」「水平テスト」的なものが含まれる</a:t>
            </a:r>
            <a:endParaRPr lang="en-US" altLang="ja-JP" dirty="0" smtClean="0"/>
          </a:p>
          <a:p>
            <a:pPr lvl="1"/>
            <a:r>
              <a:rPr kumimoji="1" lang="ja-JP" altLang="en-US" dirty="0"/>
              <a:t>最初</a:t>
            </a:r>
            <a:r>
              <a:rPr kumimoji="1" lang="ja-JP" altLang="en-US" dirty="0" smtClean="0"/>
              <a:t>の一回</a:t>
            </a:r>
            <a:r>
              <a:rPr kumimoji="1" lang="en-US" altLang="ja-JP" dirty="0" smtClean="0"/>
              <a:t>(</a:t>
            </a:r>
            <a:r>
              <a:rPr kumimoji="1" lang="ja-JP" altLang="en-US" dirty="0" smtClean="0"/>
              <a:t>ソフトウェアが不安定な時期</a:t>
            </a:r>
            <a:r>
              <a:rPr kumimoji="1" lang="en-US" altLang="ja-JP" dirty="0" smtClean="0"/>
              <a:t>)</a:t>
            </a:r>
            <a:r>
              <a:rPr kumimoji="1" lang="ja-JP" altLang="en-US" dirty="0" smtClean="0"/>
              <a:t>は手動でやってみるほうがよい</a:t>
            </a:r>
            <a:endParaRPr kumimoji="1" lang="ja-JP"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1.9</a:t>
            </a:r>
            <a:r>
              <a:rPr kumimoji="1" lang="ja-JP" altLang="en-US" dirty="0" smtClean="0"/>
              <a:t>：ソフトウェアテスティング自動化</a:t>
            </a:r>
            <a:r>
              <a:rPr kumimoji="1" lang="en-US" altLang="ja-JP" dirty="0" smtClean="0"/>
              <a:t/>
            </a:r>
            <a:br>
              <a:rPr kumimoji="1" lang="en-US" altLang="ja-JP" dirty="0" smtClean="0"/>
            </a:br>
            <a:r>
              <a:rPr kumimoji="1" lang="ja-JP" altLang="en-US" dirty="0" smtClean="0"/>
              <a:t>の限界</a:t>
            </a:r>
            <a:endParaRPr kumimoji="1" lang="ja-JP" altLang="en-US" dirty="0"/>
          </a:p>
        </p:txBody>
      </p:sp>
      <p:sp>
        <p:nvSpPr>
          <p:cNvPr id="3" name="コンテンツ プレースホルダ 2"/>
          <p:cNvSpPr>
            <a:spLocks noGrp="1"/>
          </p:cNvSpPr>
          <p:nvPr>
            <p:ph idx="1"/>
          </p:nvPr>
        </p:nvSpPr>
        <p:spPr/>
        <p:txBody>
          <a:bodyPr>
            <a:normAutofit lnSpcReduction="10000"/>
          </a:bodyPr>
          <a:lstStyle/>
          <a:p>
            <a:r>
              <a:rPr kumimoji="1" lang="ja-JP" altLang="en-US" dirty="0" smtClean="0"/>
              <a:t>手動テストのほうが自動テストよりも多くの欠陥が見つかる</a:t>
            </a:r>
            <a:endParaRPr kumimoji="1" lang="en-US" altLang="ja-JP" dirty="0" smtClean="0"/>
          </a:p>
          <a:p>
            <a:pPr lvl="1"/>
            <a:r>
              <a:rPr kumimoji="1" lang="ja-JP" altLang="en-US" dirty="0" smtClean="0"/>
              <a:t>テストは、最初に実行したときが一番欠陥を見つけやすい</a:t>
            </a:r>
            <a:endParaRPr kumimoji="1" lang="en-US" altLang="ja-JP" dirty="0" smtClean="0"/>
          </a:p>
          <a:p>
            <a:pPr lvl="1"/>
            <a:r>
              <a:rPr lang="ja-JP" altLang="en-US" dirty="0"/>
              <a:t>自動テスト</a:t>
            </a:r>
            <a:r>
              <a:rPr lang="ja-JP" altLang="en-US" dirty="0" smtClean="0"/>
              <a:t>は「テストの再実行」が目的</a:t>
            </a:r>
            <a:endParaRPr lang="en-US" altLang="ja-JP" dirty="0" smtClean="0"/>
          </a:p>
          <a:p>
            <a:pPr lvl="1"/>
            <a:r>
              <a:rPr kumimoji="1" lang="ja-JP" altLang="en-US" dirty="0" smtClean="0"/>
              <a:t>テスト実行ツールは「テスティングツール」ではなく「</a:t>
            </a:r>
            <a:r>
              <a:rPr kumimoji="1" lang="ja-JP" altLang="en-US" dirty="0" smtClean="0">
                <a:solidFill>
                  <a:srgbClr val="FF0000"/>
                </a:solidFill>
              </a:rPr>
              <a:t>再</a:t>
            </a:r>
            <a:r>
              <a:rPr kumimoji="1" lang="ja-JP" altLang="en-US" dirty="0" smtClean="0"/>
              <a:t>テスティングツール」</a:t>
            </a:r>
            <a:endParaRPr kumimoji="1" lang="en-US" altLang="ja-JP" dirty="0" smtClean="0"/>
          </a:p>
          <a:p>
            <a:pPr lvl="1"/>
            <a:r>
              <a:rPr kumimoji="1" lang="ja-JP" altLang="en-US" dirty="0" smtClean="0"/>
              <a:t>手動テスティングが</a:t>
            </a:r>
            <a:r>
              <a:rPr kumimoji="1" lang="en-US" altLang="ja-JP" dirty="0" smtClean="0"/>
              <a:t>85%</a:t>
            </a:r>
            <a:r>
              <a:rPr kumimoji="1" lang="ja-JP" altLang="en-US" dirty="0" smtClean="0"/>
              <a:t>の欠陥を見つけるのに対し、自動テストはたった</a:t>
            </a:r>
            <a:r>
              <a:rPr kumimoji="1" lang="en-US" altLang="ja-JP" dirty="0" smtClean="0"/>
              <a:t>15%</a:t>
            </a:r>
            <a:r>
              <a:rPr kumimoji="1" lang="ja-JP" altLang="en-US" dirty="0" smtClean="0"/>
              <a:t>しか見つけられない</a:t>
            </a:r>
            <a:r>
              <a:rPr kumimoji="1" lang="en-US" altLang="ja-JP" dirty="0" smtClean="0"/>
              <a:t>(Bach, 1997)</a:t>
            </a:r>
            <a:endParaRPr kumimoji="1" lang="ja-JP"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1.9</a:t>
            </a:r>
            <a:r>
              <a:rPr kumimoji="1" lang="ja-JP" altLang="en-US" dirty="0" smtClean="0"/>
              <a:t>：ソフトウェアテスティング自動化</a:t>
            </a:r>
            <a:r>
              <a:rPr kumimoji="1" lang="en-US" altLang="ja-JP" dirty="0" smtClean="0"/>
              <a:t/>
            </a:r>
            <a:br>
              <a:rPr kumimoji="1" lang="en-US" altLang="ja-JP" dirty="0" smtClean="0"/>
            </a:br>
            <a:r>
              <a:rPr kumimoji="1" lang="ja-JP" altLang="en-US" dirty="0" smtClean="0"/>
              <a:t>の限界</a:t>
            </a:r>
            <a:endParaRPr kumimoji="1" lang="ja-JP" altLang="en-US" dirty="0"/>
          </a:p>
        </p:txBody>
      </p:sp>
      <p:sp>
        <p:nvSpPr>
          <p:cNvPr id="3" name="コンテンツ プレースホルダ 2"/>
          <p:cNvSpPr>
            <a:spLocks noGrp="1"/>
          </p:cNvSpPr>
          <p:nvPr>
            <p:ph idx="1"/>
          </p:nvPr>
        </p:nvSpPr>
        <p:spPr/>
        <p:txBody>
          <a:bodyPr>
            <a:normAutofit/>
          </a:bodyPr>
          <a:lstStyle/>
          <a:p>
            <a:r>
              <a:rPr lang="ja-JP" altLang="en-US" dirty="0"/>
              <a:t>テスト品質へ</a:t>
            </a:r>
            <a:r>
              <a:rPr lang="ja-JP" altLang="en-US" dirty="0" smtClean="0"/>
              <a:t>の</a:t>
            </a:r>
            <a:r>
              <a:rPr lang="ja-JP" altLang="en-US" dirty="0"/>
              <a:t>さら</a:t>
            </a:r>
            <a:r>
              <a:rPr lang="ja-JP" altLang="en-US" dirty="0" smtClean="0"/>
              <a:t>なる依存</a:t>
            </a:r>
            <a:endParaRPr lang="en-US" altLang="ja-JP" dirty="0" smtClean="0"/>
          </a:p>
          <a:p>
            <a:pPr lvl="1"/>
            <a:r>
              <a:rPr kumimoji="1" lang="ja-JP" altLang="en-US" dirty="0" smtClean="0"/>
              <a:t>テスティングツールは「比較」しかできない</a:t>
            </a:r>
            <a:endParaRPr kumimoji="1" lang="en-US" altLang="ja-JP" dirty="0" smtClean="0"/>
          </a:p>
          <a:p>
            <a:pPr lvl="1"/>
            <a:r>
              <a:rPr lang="ja-JP" altLang="en-US" dirty="0"/>
              <a:t>本当</a:t>
            </a:r>
            <a:r>
              <a:rPr lang="ja-JP" altLang="en-US" dirty="0" smtClean="0"/>
              <a:t>にその期待結果が正しいかどうかは人間が判断するしかない</a:t>
            </a:r>
            <a:endParaRPr lang="en-US" altLang="ja-JP" dirty="0" smtClean="0"/>
          </a:p>
          <a:p>
            <a:pPr lvl="1"/>
            <a:r>
              <a:rPr kumimoji="1" lang="ja-JP" altLang="en-US" dirty="0" smtClean="0"/>
              <a:t>レビュー</a:t>
            </a:r>
            <a:r>
              <a:rPr lang="ja-JP" altLang="en-US" dirty="0" smtClean="0"/>
              <a:t>やインスペクションを行ったり、テストドキュメンテーションを使うと効果的</a:t>
            </a:r>
            <a:endParaRPr kumimoji="1" lang="ja-JP"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1.9</a:t>
            </a:r>
            <a:r>
              <a:rPr kumimoji="1" lang="ja-JP" altLang="en-US" dirty="0" smtClean="0"/>
              <a:t>：ソフトウェアテスティング自動化</a:t>
            </a:r>
            <a:r>
              <a:rPr kumimoji="1" lang="en-US" altLang="ja-JP" dirty="0" smtClean="0"/>
              <a:t/>
            </a:r>
            <a:br>
              <a:rPr kumimoji="1" lang="en-US" altLang="ja-JP" dirty="0" smtClean="0"/>
            </a:br>
            <a:r>
              <a:rPr kumimoji="1" lang="ja-JP" altLang="en-US" dirty="0" smtClean="0"/>
              <a:t>の限界</a:t>
            </a:r>
            <a:endParaRPr kumimoji="1" lang="ja-JP" altLang="en-US" dirty="0"/>
          </a:p>
        </p:txBody>
      </p:sp>
      <p:sp>
        <p:nvSpPr>
          <p:cNvPr id="3" name="コンテンツ プレースホルダ 2"/>
          <p:cNvSpPr>
            <a:spLocks noGrp="1"/>
          </p:cNvSpPr>
          <p:nvPr>
            <p:ph idx="1"/>
          </p:nvPr>
        </p:nvSpPr>
        <p:spPr>
          <a:xfrm>
            <a:off x="457200" y="1600200"/>
            <a:ext cx="8229600" cy="5257800"/>
          </a:xfrm>
        </p:spPr>
        <p:txBody>
          <a:bodyPr>
            <a:normAutofit lnSpcReduction="10000"/>
          </a:bodyPr>
          <a:lstStyle/>
          <a:p>
            <a:r>
              <a:rPr kumimoji="1" lang="ja-JP" altLang="en-US" dirty="0" smtClean="0"/>
              <a:t>テスト自動化をしてもテストが効果的になるわけではない</a:t>
            </a:r>
            <a:endParaRPr kumimoji="1" lang="en-US" altLang="ja-JP" dirty="0" smtClean="0"/>
          </a:p>
          <a:p>
            <a:pPr lvl="1"/>
            <a:r>
              <a:rPr lang="ja-JP" altLang="en-US" dirty="0"/>
              <a:t>テスト自動化</a:t>
            </a:r>
            <a:r>
              <a:rPr lang="ja-JP" altLang="en-US" dirty="0" smtClean="0"/>
              <a:t>で効果的になるわけではないが、テスト実行にかかる時間を減らす</a:t>
            </a:r>
            <a:r>
              <a:rPr lang="en-US" altLang="ja-JP" dirty="0" smtClean="0"/>
              <a:t>(</a:t>
            </a:r>
            <a:r>
              <a:rPr lang="ja-JP" altLang="en-US" dirty="0" smtClean="0"/>
              <a:t>効率化</a:t>
            </a:r>
            <a:r>
              <a:rPr lang="en-US" altLang="ja-JP" dirty="0" smtClean="0"/>
              <a:t>)</a:t>
            </a:r>
            <a:r>
              <a:rPr lang="ja-JP" altLang="en-US" dirty="0" smtClean="0"/>
              <a:t>ことはできる。た</a:t>
            </a:r>
            <a:r>
              <a:rPr lang="ja-JP" altLang="en-US" dirty="0"/>
              <a:t>だし</a:t>
            </a:r>
            <a:r>
              <a:rPr lang="ja-JP" altLang="en-US" dirty="0" smtClean="0"/>
              <a:t>、発展性には悪影響を与える</a:t>
            </a:r>
            <a:endParaRPr lang="en-US" altLang="ja-JP" dirty="0" smtClean="0"/>
          </a:p>
          <a:p>
            <a:r>
              <a:rPr kumimoji="1" lang="ja-JP" altLang="en-US" dirty="0"/>
              <a:t>テスト自動化</a:t>
            </a:r>
            <a:r>
              <a:rPr kumimoji="1" lang="ja-JP" altLang="en-US" dirty="0" smtClean="0"/>
              <a:t>が</a:t>
            </a:r>
            <a:r>
              <a:rPr kumimoji="1" lang="ja-JP" altLang="en-US" dirty="0"/>
              <a:t>ソフトウェア開発</a:t>
            </a:r>
            <a:r>
              <a:rPr kumimoji="1" lang="ja-JP" altLang="en-US" dirty="0" smtClean="0"/>
              <a:t>を妨げてしまう可能性</a:t>
            </a:r>
            <a:endParaRPr kumimoji="1" lang="en-US" altLang="ja-JP" dirty="0" smtClean="0"/>
          </a:p>
          <a:p>
            <a:pPr lvl="1"/>
            <a:r>
              <a:rPr lang="ja-JP" altLang="en-US" dirty="0"/>
              <a:t>ソフトウェア</a:t>
            </a:r>
            <a:r>
              <a:rPr lang="ja-JP" altLang="en-US" dirty="0" smtClean="0"/>
              <a:t>の</a:t>
            </a:r>
            <a:r>
              <a:rPr lang="ja-JP" altLang="en-US" dirty="0"/>
              <a:t>変更</a:t>
            </a:r>
            <a:r>
              <a:rPr lang="ja-JP" altLang="en-US" dirty="0" smtClean="0"/>
              <a:t>によって、自動テストが「壊れる」ことがある</a:t>
            </a:r>
            <a:endParaRPr lang="en-US" altLang="ja-JP" dirty="0" smtClean="0"/>
          </a:p>
          <a:p>
            <a:pPr lvl="1"/>
            <a:r>
              <a:rPr kumimoji="1" lang="ja-JP" altLang="en-US" dirty="0"/>
              <a:t>自動</a:t>
            </a:r>
            <a:r>
              <a:rPr kumimoji="1" lang="ja-JP" altLang="en-US" dirty="0" smtClean="0"/>
              <a:t>テストが壊れるという理由でソフトウェアの拡張を断念することになるかもしれない</a:t>
            </a:r>
            <a:endParaRPr kumimoji="1" lang="ja-JP"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1.9</a:t>
            </a:r>
            <a:r>
              <a:rPr kumimoji="1" lang="ja-JP" altLang="en-US" dirty="0" smtClean="0"/>
              <a:t>：ソフトウェアテスティング自動化</a:t>
            </a:r>
            <a:r>
              <a:rPr kumimoji="1" lang="en-US" altLang="ja-JP" dirty="0" smtClean="0"/>
              <a:t/>
            </a:r>
            <a:br>
              <a:rPr kumimoji="1" lang="en-US" altLang="ja-JP" dirty="0" smtClean="0"/>
            </a:br>
            <a:r>
              <a:rPr kumimoji="1" lang="ja-JP" altLang="en-US" dirty="0" smtClean="0"/>
              <a:t>の限界</a:t>
            </a:r>
            <a:endParaRPr kumimoji="1" lang="ja-JP" altLang="en-US" dirty="0"/>
          </a:p>
        </p:txBody>
      </p:sp>
      <p:sp>
        <p:nvSpPr>
          <p:cNvPr id="3" name="コンテンツ プレースホルダ 2"/>
          <p:cNvSpPr>
            <a:spLocks noGrp="1"/>
          </p:cNvSpPr>
          <p:nvPr>
            <p:ph idx="1"/>
          </p:nvPr>
        </p:nvSpPr>
        <p:spPr/>
        <p:txBody>
          <a:bodyPr>
            <a:normAutofit/>
          </a:bodyPr>
          <a:lstStyle/>
          <a:p>
            <a:r>
              <a:rPr lang="ja-JP" altLang="en-US" dirty="0" smtClean="0"/>
              <a:t>ツールは想像力ゼロである</a:t>
            </a:r>
            <a:endParaRPr lang="en-US" altLang="ja-JP" dirty="0" smtClean="0"/>
          </a:p>
          <a:p>
            <a:pPr lvl="1"/>
            <a:r>
              <a:rPr kumimoji="1" lang="ja-JP" altLang="en-US" dirty="0"/>
              <a:t>人間</a:t>
            </a:r>
            <a:r>
              <a:rPr kumimoji="1" lang="ja-JP" altLang="en-US" dirty="0" smtClean="0"/>
              <a:t>ならテストの期待結果の誤りをテスト中に気付けるかもしれない</a:t>
            </a:r>
            <a:endParaRPr kumimoji="1" lang="en-US" altLang="ja-JP" dirty="0" smtClean="0"/>
          </a:p>
          <a:p>
            <a:pPr lvl="1"/>
            <a:r>
              <a:rPr lang="ja-JP" altLang="en-US" dirty="0"/>
              <a:t>寄り道</a:t>
            </a:r>
            <a:r>
              <a:rPr lang="ja-JP" altLang="en-US" dirty="0" smtClean="0"/>
              <a:t>して、テストケースにない場所で欠陥を発見するかもしれない</a:t>
            </a:r>
            <a:endParaRPr lang="en-US" altLang="ja-JP" dirty="0" smtClean="0"/>
          </a:p>
          <a:p>
            <a:pPr lvl="1"/>
            <a:r>
              <a:rPr kumimoji="1" lang="ja-JP" altLang="en-US" dirty="0"/>
              <a:t>テストケースに</a:t>
            </a:r>
            <a:r>
              <a:rPr kumimoji="1" lang="ja-JP" altLang="en-US" dirty="0" smtClean="0"/>
              <a:t>ない予期しない場面に人間は対処できる</a:t>
            </a:r>
            <a:r>
              <a:rPr kumimoji="1" lang="en-US" altLang="ja-JP" dirty="0" smtClean="0"/>
              <a:t>(</a:t>
            </a:r>
            <a:r>
              <a:rPr kumimoji="1" lang="ja-JP" altLang="en-US" dirty="0" smtClean="0"/>
              <a:t>例えば、ネットワークが切れたりした時</a:t>
            </a:r>
            <a:r>
              <a:rPr kumimoji="1" lang="en-US" altLang="ja-JP" dirty="0" smtClean="0"/>
              <a:t>)</a:t>
            </a:r>
          </a:p>
          <a:p>
            <a:pPr lvl="1"/>
            <a:endParaRPr kumimoji="1" lang="ja-JP"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1.10</a:t>
            </a:r>
            <a:r>
              <a:rPr kumimoji="1" lang="ja-JP" altLang="en-US" dirty="0" smtClean="0"/>
              <a:t>：</a:t>
            </a:r>
            <a:r>
              <a:rPr lang="ja-JP" altLang="en-US" dirty="0" smtClean="0"/>
              <a:t>まとめ</a:t>
            </a:r>
            <a:endParaRPr kumimoji="1" lang="ja-JP" altLang="en-US" dirty="0"/>
          </a:p>
        </p:txBody>
      </p:sp>
      <p:sp>
        <p:nvSpPr>
          <p:cNvPr id="3" name="コンテンツ プレースホルダ 2"/>
          <p:cNvSpPr>
            <a:spLocks noGrp="1"/>
          </p:cNvSpPr>
          <p:nvPr>
            <p:ph idx="1"/>
          </p:nvPr>
        </p:nvSpPr>
        <p:spPr/>
        <p:txBody>
          <a:bodyPr>
            <a:normAutofit fontScale="92500" lnSpcReduction="10000"/>
          </a:bodyPr>
          <a:lstStyle/>
          <a:p>
            <a:r>
              <a:rPr kumimoji="1" lang="ja-JP" altLang="en-US" dirty="0" smtClean="0"/>
              <a:t>テスト自動化とテスティングは異なる</a:t>
            </a:r>
            <a:endParaRPr kumimoji="1" lang="en-US" altLang="ja-JP" dirty="0" smtClean="0"/>
          </a:p>
          <a:p>
            <a:r>
              <a:rPr lang="ja-JP" altLang="en-US" dirty="0"/>
              <a:t>テストオートメータ</a:t>
            </a:r>
            <a:r>
              <a:rPr lang="ja-JP" altLang="en-US" dirty="0" smtClean="0"/>
              <a:t>とテスト担当者のスキルは別</a:t>
            </a:r>
            <a:endParaRPr lang="en-US" altLang="ja-JP" dirty="0" smtClean="0"/>
          </a:p>
          <a:p>
            <a:r>
              <a:rPr kumimoji="1" lang="ja-JP" altLang="en-US" dirty="0"/>
              <a:t>テストケース</a:t>
            </a:r>
            <a:r>
              <a:rPr kumimoji="1" lang="ja-JP" altLang="en-US" dirty="0" smtClean="0"/>
              <a:t>は早い段階で識別し設計するのがよい</a:t>
            </a:r>
            <a:endParaRPr kumimoji="1" lang="en-US" altLang="ja-JP" dirty="0" smtClean="0"/>
          </a:p>
          <a:p>
            <a:r>
              <a:rPr lang="ja-JP" altLang="en-US" dirty="0" smtClean="0"/>
              <a:t>テスティング自動化は素晴らしいが問題も起こる</a:t>
            </a:r>
            <a:endParaRPr lang="en-US" altLang="ja-JP" dirty="0" smtClean="0"/>
          </a:p>
          <a:p>
            <a:r>
              <a:rPr lang="ja-JP" altLang="en-US" dirty="0" smtClean="0"/>
              <a:t>テストケース設計という知的な領域よりも、実行</a:t>
            </a:r>
            <a:r>
              <a:rPr lang="en-US" altLang="ja-JP" dirty="0" smtClean="0"/>
              <a:t>, </a:t>
            </a:r>
            <a:r>
              <a:rPr lang="ja-JP" altLang="en-US" dirty="0" smtClean="0"/>
              <a:t>比較という事務的な部分を自動化したほうが恩恵は大きい</a:t>
            </a:r>
            <a:endParaRPr lang="en-US" altLang="ja-JP" dirty="0" smtClean="0"/>
          </a:p>
          <a:p>
            <a:r>
              <a:rPr lang="ja-JP" altLang="en-US" dirty="0" smtClean="0"/>
              <a:t>テスト</a:t>
            </a:r>
            <a:r>
              <a:rPr lang="ja-JP" altLang="en-US" dirty="0"/>
              <a:t>自動化</a:t>
            </a:r>
            <a:r>
              <a:rPr lang="ja-JP" altLang="en-US" dirty="0" smtClean="0"/>
              <a:t>には限界がある</a:t>
            </a:r>
            <a:endParaRPr lang="en-US" altLang="ja-JP" dirty="0" smtClean="0"/>
          </a:p>
          <a:p>
            <a:endParaRPr lang="en-US" altLang="ja-JP" dirty="0" smtClean="0"/>
          </a:p>
          <a:p>
            <a:endParaRPr kumimoji="1" lang="ja-JP" alt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kumimoji="1" lang="ja-JP" altLang="en-US" dirty="0" smtClean="0"/>
              <a:t>第</a:t>
            </a:r>
            <a:r>
              <a:rPr lang="en-US" altLang="ja-JP" dirty="0" smtClean="0"/>
              <a:t>2</a:t>
            </a:r>
            <a:r>
              <a:rPr kumimoji="1" lang="ja-JP" altLang="en-US" dirty="0" smtClean="0"/>
              <a:t>章</a:t>
            </a:r>
            <a:r>
              <a:rPr kumimoji="1" lang="en-US" altLang="ja-JP" dirty="0" smtClean="0"/>
              <a:t/>
            </a:r>
            <a:br>
              <a:rPr kumimoji="1" lang="en-US" altLang="ja-JP" dirty="0" smtClean="0"/>
            </a:br>
            <a:r>
              <a:rPr kumimoji="1" lang="ja-JP" altLang="en-US" dirty="0" smtClean="0"/>
              <a:t>キャプチャーリプレイは</a:t>
            </a:r>
            <a:r>
              <a:rPr kumimoji="1" lang="en-US" altLang="ja-JP" dirty="0" smtClean="0"/>
              <a:t/>
            </a:r>
            <a:br>
              <a:rPr kumimoji="1" lang="en-US" altLang="ja-JP" dirty="0" smtClean="0"/>
            </a:br>
            <a:r>
              <a:rPr kumimoji="1" lang="ja-JP" altLang="en-US" dirty="0" smtClean="0"/>
              <a:t>テスト自動化ではない</a:t>
            </a:r>
            <a:endParaRPr kumimoji="1" lang="ja-JP"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1.1</a:t>
            </a:r>
            <a:r>
              <a:rPr lang="ja-JP" altLang="en-US" dirty="0" smtClean="0"/>
              <a:t>：イントロダクション</a:t>
            </a:r>
            <a:endParaRPr kumimoji="1" lang="ja-JP" altLang="en-US" dirty="0"/>
          </a:p>
        </p:txBody>
      </p:sp>
      <p:sp>
        <p:nvSpPr>
          <p:cNvPr id="3" name="コンテンツ プレースホルダ 2"/>
          <p:cNvSpPr>
            <a:spLocks noGrp="1"/>
          </p:cNvSpPr>
          <p:nvPr>
            <p:ph idx="1"/>
          </p:nvPr>
        </p:nvSpPr>
        <p:spPr/>
        <p:txBody>
          <a:bodyPr>
            <a:normAutofit lnSpcReduction="10000"/>
          </a:bodyPr>
          <a:lstStyle/>
          <a:p>
            <a:r>
              <a:rPr kumimoji="1" lang="ja-JP" altLang="en-US" dirty="0" smtClean="0"/>
              <a:t>テスティングでは「ソフトウェアの欠陥」を見つけることが重要</a:t>
            </a:r>
            <a:endParaRPr kumimoji="1" lang="en-US" altLang="ja-JP" dirty="0" smtClean="0"/>
          </a:p>
          <a:p>
            <a:r>
              <a:rPr lang="ja-JP" altLang="en-US" dirty="0"/>
              <a:t>テスト</a:t>
            </a:r>
            <a:r>
              <a:rPr lang="ja-JP" altLang="en-US" dirty="0" smtClean="0"/>
              <a:t>をどれだけ迅速に、安く、効率的に実行するかも重要</a:t>
            </a:r>
            <a:endParaRPr lang="en-US" altLang="ja-JP" dirty="0" smtClean="0"/>
          </a:p>
          <a:p>
            <a:r>
              <a:rPr kumimoji="1" lang="ja-JP" altLang="en-US" dirty="0"/>
              <a:t>テスト</a:t>
            </a:r>
            <a:r>
              <a:rPr kumimoji="1" lang="ja-JP" altLang="en-US" dirty="0" smtClean="0"/>
              <a:t>を</a:t>
            </a:r>
            <a:r>
              <a:rPr kumimoji="1" lang="ja-JP" altLang="en-US" dirty="0"/>
              <a:t>自動化する</a:t>
            </a:r>
            <a:r>
              <a:rPr kumimoji="1" lang="ja-JP" altLang="en-US" dirty="0" smtClean="0"/>
              <a:t>と、</a:t>
            </a:r>
            <a:endParaRPr kumimoji="1" lang="en-US" altLang="ja-JP" dirty="0" smtClean="0"/>
          </a:p>
          <a:p>
            <a:pPr lvl="1"/>
            <a:r>
              <a:rPr lang="ja-JP" altLang="en-US" dirty="0"/>
              <a:t>同じ入力</a:t>
            </a:r>
            <a:r>
              <a:rPr lang="ja-JP" altLang="en-US" dirty="0" smtClean="0"/>
              <a:t>を同じ時間間隔で投入できる</a:t>
            </a:r>
            <a:endParaRPr lang="en-US" altLang="ja-JP" dirty="0" smtClean="0"/>
          </a:p>
          <a:p>
            <a:pPr lvl="1"/>
            <a:r>
              <a:rPr kumimoji="1" lang="ja-JP" altLang="en-US" dirty="0"/>
              <a:t>膨大</a:t>
            </a:r>
            <a:r>
              <a:rPr kumimoji="1" lang="ja-JP" altLang="en-US" dirty="0" smtClean="0"/>
              <a:t>な</a:t>
            </a:r>
            <a:r>
              <a:rPr kumimoji="1" lang="ja-JP" altLang="en-US" dirty="0"/>
              <a:t>手順</a:t>
            </a:r>
            <a:r>
              <a:rPr kumimoji="1" lang="ja-JP" altLang="en-US" dirty="0" smtClean="0"/>
              <a:t>の</a:t>
            </a:r>
            <a:r>
              <a:rPr kumimoji="1" lang="ja-JP" altLang="en-US" dirty="0"/>
              <a:t>テスト</a:t>
            </a:r>
            <a:r>
              <a:rPr kumimoji="1" lang="ja-JP" altLang="en-US" dirty="0" smtClean="0"/>
              <a:t>もワンタッチでできる</a:t>
            </a:r>
            <a:endParaRPr lang="en-US" altLang="ja-JP" dirty="0" smtClean="0"/>
          </a:p>
          <a:p>
            <a:pPr lvl="1"/>
            <a:r>
              <a:rPr kumimoji="1" lang="ja-JP" altLang="en-US" dirty="0" smtClean="0"/>
              <a:t>仕様変更に対してわずかな手まで完全にテストできる</a:t>
            </a:r>
            <a:endParaRPr kumimoji="1" lang="en-US" altLang="ja-JP"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2.1:</a:t>
            </a:r>
            <a:r>
              <a:rPr lang="ja-JP" altLang="en-US" dirty="0" smtClean="0"/>
              <a:t>例題のアプリケーション「</a:t>
            </a:r>
            <a:r>
              <a:rPr lang="en-US" altLang="ja-JP" dirty="0" smtClean="0"/>
              <a:t>Scribble</a:t>
            </a:r>
            <a:r>
              <a:rPr lang="ja-JP" altLang="en-US" dirty="0" smtClean="0"/>
              <a:t>」</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略</a:t>
            </a:r>
            <a:endParaRPr kumimoji="1" lang="ja-JP" alt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2.2</a:t>
            </a:r>
            <a:r>
              <a:rPr kumimoji="1" lang="ja-JP" altLang="en-US" dirty="0" smtClean="0"/>
              <a:t>：手動テストのプロセス</a:t>
            </a:r>
            <a:r>
              <a:rPr kumimoji="1" lang="en-US" altLang="ja-JP" dirty="0" smtClean="0"/>
              <a:t/>
            </a:r>
            <a:br>
              <a:rPr kumimoji="1" lang="en-US" altLang="ja-JP" dirty="0" smtClean="0"/>
            </a:br>
            <a:r>
              <a:rPr lang="en-US" altLang="ja-JP" dirty="0"/>
              <a:t>	</a:t>
            </a:r>
            <a:r>
              <a:rPr lang="en-US" altLang="ja-JP" dirty="0" smtClean="0"/>
              <a:t>		</a:t>
            </a:r>
            <a:r>
              <a:rPr kumimoji="1" lang="en-US" altLang="ja-JP" dirty="0" smtClean="0"/>
              <a:t>-</a:t>
            </a:r>
            <a:r>
              <a:rPr kumimoji="1" lang="ja-JP" altLang="en-US" dirty="0" smtClean="0"/>
              <a:t>何を自動化すべきか？</a:t>
            </a:r>
            <a:endParaRPr kumimoji="1" lang="ja-JP" altLang="en-US" dirty="0"/>
          </a:p>
        </p:txBody>
      </p:sp>
      <p:sp>
        <p:nvSpPr>
          <p:cNvPr id="3" name="コンテンツ プレースホルダ 2"/>
          <p:cNvSpPr>
            <a:spLocks noGrp="1"/>
          </p:cNvSpPr>
          <p:nvPr>
            <p:ph idx="1"/>
          </p:nvPr>
        </p:nvSpPr>
        <p:spPr>
          <a:xfrm>
            <a:off x="457200" y="1600200"/>
            <a:ext cx="8229600" cy="4997152"/>
          </a:xfrm>
        </p:spPr>
        <p:txBody>
          <a:bodyPr>
            <a:normAutofit lnSpcReduction="10000"/>
          </a:bodyPr>
          <a:lstStyle/>
          <a:p>
            <a:r>
              <a:rPr lang="ja-JP" altLang="en-US" dirty="0" smtClean="0"/>
              <a:t>一つのテストケースを自動化する場合、手動の</a:t>
            </a:r>
            <a:r>
              <a:rPr lang="en-US" altLang="ja-JP" dirty="0" smtClean="0"/>
              <a:t>2</a:t>
            </a:r>
            <a:r>
              <a:rPr lang="ja-JP" altLang="en-US" dirty="0" smtClean="0"/>
              <a:t>～</a:t>
            </a:r>
            <a:r>
              <a:rPr lang="en-US" altLang="ja-JP" dirty="0" smtClean="0"/>
              <a:t>10</a:t>
            </a:r>
            <a:r>
              <a:rPr lang="ja-JP" altLang="en-US" dirty="0" smtClean="0"/>
              <a:t>倍の工数がかかるというのが経験則としてある</a:t>
            </a:r>
            <a:endParaRPr lang="en-US" altLang="ja-JP" dirty="0" smtClean="0"/>
          </a:p>
          <a:p>
            <a:r>
              <a:rPr lang="ja-JP" altLang="en-US" dirty="0" smtClean="0"/>
              <a:t>自動化にかかる工数へ影響を与える因子</a:t>
            </a:r>
            <a:endParaRPr lang="en-US" altLang="ja-JP" dirty="0" smtClean="0"/>
          </a:p>
          <a:p>
            <a:pPr lvl="1"/>
            <a:r>
              <a:rPr lang="ja-JP" altLang="en-US" dirty="0" smtClean="0"/>
              <a:t>利用するツール</a:t>
            </a:r>
            <a:endParaRPr lang="en-US" altLang="ja-JP" dirty="0" smtClean="0"/>
          </a:p>
          <a:p>
            <a:pPr lvl="1"/>
            <a:r>
              <a:rPr lang="ja-JP" altLang="en-US" dirty="0" smtClean="0"/>
              <a:t>テスト自動化のアプローチ</a:t>
            </a:r>
            <a:endParaRPr lang="en-US" altLang="ja-JP" dirty="0" smtClean="0"/>
          </a:p>
          <a:p>
            <a:pPr lvl="2"/>
            <a:r>
              <a:rPr lang="ja-JP" altLang="en-US" dirty="0"/>
              <a:t>手動で</a:t>
            </a:r>
            <a:r>
              <a:rPr lang="ja-JP" altLang="en-US" dirty="0" smtClean="0"/>
              <a:t>行ったテストを記録し、それを再生するというのが初期段階でよくつかわれる。他のアプローチに比べて準備は簡単だが、実装の追加やメンテナンスは他のアプローチのほうが有利</a:t>
            </a:r>
            <a:endParaRPr lang="en-US" altLang="ja-JP" dirty="0" smtClean="0"/>
          </a:p>
          <a:p>
            <a:pPr lvl="1"/>
            <a:r>
              <a:rPr lang="ja-JP" altLang="en-US" dirty="0"/>
              <a:t>テストオートメータ</a:t>
            </a:r>
            <a:r>
              <a:rPr lang="ja-JP" altLang="en-US" dirty="0" smtClean="0"/>
              <a:t>のスキル</a:t>
            </a:r>
            <a:r>
              <a:rPr lang="en-US" altLang="ja-JP" dirty="0" smtClean="0"/>
              <a:t>/</a:t>
            </a:r>
            <a:r>
              <a:rPr lang="ja-JP" altLang="en-US" dirty="0" smtClean="0"/>
              <a:t>レベル</a:t>
            </a:r>
            <a:endParaRPr lang="en-US" altLang="ja-JP" dirty="0" smtClean="0"/>
          </a:p>
          <a:p>
            <a:pPr lvl="1"/>
            <a:endParaRPr kumimoji="1" lang="ja-JP" alt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2.2</a:t>
            </a:r>
            <a:r>
              <a:rPr kumimoji="1" lang="ja-JP" altLang="en-US" dirty="0" smtClean="0"/>
              <a:t>：手動テストのプロセス</a:t>
            </a:r>
            <a:r>
              <a:rPr kumimoji="1" lang="en-US" altLang="ja-JP" dirty="0" smtClean="0"/>
              <a:t/>
            </a:r>
            <a:br>
              <a:rPr kumimoji="1" lang="en-US" altLang="ja-JP" dirty="0" smtClean="0"/>
            </a:br>
            <a:r>
              <a:rPr lang="en-US" altLang="ja-JP" dirty="0"/>
              <a:t>	</a:t>
            </a:r>
            <a:r>
              <a:rPr lang="en-US" altLang="ja-JP" dirty="0" smtClean="0"/>
              <a:t>		</a:t>
            </a:r>
            <a:r>
              <a:rPr kumimoji="1" lang="en-US" altLang="ja-JP" dirty="0" smtClean="0"/>
              <a:t>-</a:t>
            </a:r>
            <a:r>
              <a:rPr kumimoji="1" lang="ja-JP" altLang="en-US" dirty="0" smtClean="0"/>
              <a:t>何を自動化すべきか？</a:t>
            </a:r>
            <a:endParaRPr kumimoji="1" lang="ja-JP" altLang="en-US" dirty="0"/>
          </a:p>
        </p:txBody>
      </p:sp>
      <p:sp>
        <p:nvSpPr>
          <p:cNvPr id="3" name="コンテンツ プレースホルダ 2"/>
          <p:cNvSpPr>
            <a:spLocks noGrp="1"/>
          </p:cNvSpPr>
          <p:nvPr>
            <p:ph idx="1"/>
          </p:nvPr>
        </p:nvSpPr>
        <p:spPr>
          <a:xfrm>
            <a:off x="457200" y="1600200"/>
            <a:ext cx="8229600" cy="4997152"/>
          </a:xfrm>
        </p:spPr>
        <p:txBody>
          <a:bodyPr>
            <a:normAutofit lnSpcReduction="10000"/>
          </a:bodyPr>
          <a:lstStyle/>
          <a:p>
            <a:r>
              <a:rPr lang="ja-JP" altLang="en-US" dirty="0" smtClean="0"/>
              <a:t>自動化にかかる工数へ影響を与える因子</a:t>
            </a:r>
            <a:endParaRPr lang="en-US" altLang="ja-JP" dirty="0" smtClean="0"/>
          </a:p>
          <a:p>
            <a:pPr lvl="1"/>
            <a:r>
              <a:rPr lang="ja-JP" altLang="en-US" dirty="0" smtClean="0"/>
              <a:t>環境</a:t>
            </a:r>
            <a:endParaRPr lang="en-US" altLang="ja-JP" dirty="0" smtClean="0"/>
          </a:p>
          <a:p>
            <a:pPr lvl="1"/>
            <a:r>
              <a:rPr lang="ja-JP" altLang="en-US" dirty="0"/>
              <a:t>テスト対象</a:t>
            </a:r>
            <a:r>
              <a:rPr lang="ja-JP" altLang="en-US" dirty="0" smtClean="0"/>
              <a:t>のソフトウェア</a:t>
            </a:r>
            <a:endParaRPr lang="en-US" altLang="ja-JP" dirty="0" smtClean="0"/>
          </a:p>
          <a:p>
            <a:pPr lvl="2"/>
            <a:r>
              <a:rPr lang="ja-JP" altLang="en-US" dirty="0"/>
              <a:t>ユーザー</a:t>
            </a:r>
            <a:r>
              <a:rPr lang="ja-JP" altLang="en-US" dirty="0" smtClean="0"/>
              <a:t>との</a:t>
            </a:r>
            <a:r>
              <a:rPr lang="ja-JP" altLang="en-US" dirty="0"/>
              <a:t>やり取り</a:t>
            </a:r>
            <a:r>
              <a:rPr lang="ja-JP" altLang="en-US" dirty="0" smtClean="0"/>
              <a:t>があるソフトウェアは、それをプログラムしないといけない</a:t>
            </a:r>
            <a:endParaRPr lang="en-US" altLang="ja-JP" dirty="0" smtClean="0"/>
          </a:p>
          <a:p>
            <a:pPr lvl="1"/>
            <a:r>
              <a:rPr lang="ja-JP" altLang="en-US" dirty="0"/>
              <a:t>既存</a:t>
            </a:r>
            <a:r>
              <a:rPr lang="ja-JP" altLang="en-US" dirty="0" smtClean="0"/>
              <a:t>のテストプロセス</a:t>
            </a:r>
            <a:endParaRPr lang="en-US" altLang="ja-JP" dirty="0" smtClean="0"/>
          </a:p>
          <a:p>
            <a:pPr lvl="2"/>
            <a:r>
              <a:rPr lang="ja-JP" altLang="en-US" dirty="0"/>
              <a:t>社内</a:t>
            </a:r>
            <a:r>
              <a:rPr lang="ja-JP" altLang="en-US" dirty="0" smtClean="0"/>
              <a:t>の文化：ドキュメントが不十分、テスト設計をせずに、その場その場で適当にテストをする　</a:t>
            </a:r>
            <a:r>
              <a:rPr lang="en-US" altLang="ja-JP" dirty="0" smtClean="0"/>
              <a:t>etc</a:t>
            </a:r>
          </a:p>
          <a:p>
            <a:pPr lvl="2"/>
            <a:r>
              <a:rPr lang="ja-JP" altLang="en-US" dirty="0" smtClean="0"/>
              <a:t>テスト</a:t>
            </a:r>
            <a:r>
              <a:rPr lang="ja-JP" altLang="en-US" dirty="0"/>
              <a:t>プロセス</a:t>
            </a:r>
            <a:r>
              <a:rPr lang="ja-JP" altLang="en-US" dirty="0" smtClean="0"/>
              <a:t>は以下の</a:t>
            </a:r>
            <a:r>
              <a:rPr lang="en-US" altLang="ja-JP" dirty="0" smtClean="0"/>
              <a:t>3</a:t>
            </a:r>
            <a:r>
              <a:rPr lang="ja-JP" altLang="en-US" dirty="0" smtClean="0"/>
              <a:t>種類に分かれる</a:t>
            </a:r>
            <a:endParaRPr lang="en-US" altLang="ja-JP" dirty="0" smtClean="0"/>
          </a:p>
          <a:p>
            <a:pPr lvl="3"/>
            <a:r>
              <a:rPr lang="ja-JP" altLang="en-US" dirty="0" smtClean="0"/>
              <a:t>アドホックテスト</a:t>
            </a:r>
            <a:endParaRPr lang="en-US" altLang="ja-JP" dirty="0" smtClean="0"/>
          </a:p>
          <a:p>
            <a:pPr lvl="3"/>
            <a:r>
              <a:rPr lang="ja-JP" altLang="en-US" dirty="0"/>
              <a:t>あいまい</a:t>
            </a:r>
            <a:r>
              <a:rPr lang="ja-JP" altLang="en-US" dirty="0" smtClean="0"/>
              <a:t>な手動テストスクリプト</a:t>
            </a:r>
            <a:endParaRPr lang="en-US" altLang="ja-JP" dirty="0" smtClean="0"/>
          </a:p>
          <a:p>
            <a:pPr lvl="3"/>
            <a:r>
              <a:rPr lang="ja-JP" altLang="en-US" dirty="0"/>
              <a:t>詳細</a:t>
            </a:r>
            <a:r>
              <a:rPr lang="ja-JP" altLang="en-US" dirty="0" smtClean="0"/>
              <a:t>な手動テストスクリプト</a:t>
            </a:r>
            <a:endParaRPr lang="en-US" altLang="ja-JP" dirty="0" smtClean="0"/>
          </a:p>
          <a:p>
            <a:pPr lvl="1"/>
            <a:endParaRPr kumimoji="1" lang="ja-JP" alt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2.2</a:t>
            </a:r>
            <a:r>
              <a:rPr kumimoji="1" lang="ja-JP" altLang="en-US" dirty="0" smtClean="0"/>
              <a:t>：手動テストのプロセス</a:t>
            </a:r>
            <a:r>
              <a:rPr kumimoji="1" lang="en-US" altLang="ja-JP" dirty="0" smtClean="0"/>
              <a:t/>
            </a:r>
            <a:br>
              <a:rPr kumimoji="1" lang="en-US" altLang="ja-JP" dirty="0" smtClean="0"/>
            </a:br>
            <a:r>
              <a:rPr lang="en-US" altLang="ja-JP" dirty="0"/>
              <a:t>	</a:t>
            </a:r>
            <a:r>
              <a:rPr lang="en-US" altLang="ja-JP" dirty="0" smtClean="0"/>
              <a:t>		</a:t>
            </a:r>
            <a:r>
              <a:rPr kumimoji="1" lang="en-US" altLang="ja-JP" dirty="0" smtClean="0"/>
              <a:t>-</a:t>
            </a:r>
            <a:r>
              <a:rPr kumimoji="1" lang="ja-JP" altLang="en-US" dirty="0" smtClean="0"/>
              <a:t>何を自動化すべきか？</a:t>
            </a:r>
            <a:endParaRPr kumimoji="1" lang="ja-JP" altLang="en-US" dirty="0"/>
          </a:p>
        </p:txBody>
      </p:sp>
      <p:sp>
        <p:nvSpPr>
          <p:cNvPr id="3" name="コンテンツ プレースホルダ 2"/>
          <p:cNvSpPr>
            <a:spLocks noGrp="1"/>
          </p:cNvSpPr>
          <p:nvPr>
            <p:ph idx="1"/>
          </p:nvPr>
        </p:nvSpPr>
        <p:spPr>
          <a:xfrm>
            <a:off x="457200" y="1600200"/>
            <a:ext cx="8229600" cy="4997152"/>
          </a:xfrm>
        </p:spPr>
        <p:txBody>
          <a:bodyPr>
            <a:normAutofit/>
          </a:bodyPr>
          <a:lstStyle/>
          <a:p>
            <a:r>
              <a:rPr kumimoji="1" lang="ja-JP" altLang="en-US" dirty="0" smtClean="0"/>
              <a:t>アドホックテスト</a:t>
            </a:r>
            <a:r>
              <a:rPr kumimoji="1" lang="en-US" altLang="ja-JP" dirty="0" smtClean="0"/>
              <a:t>(</a:t>
            </a:r>
            <a:r>
              <a:rPr kumimoji="1" lang="ja-JP" altLang="en-US" dirty="0" smtClean="0"/>
              <a:t>テストスクリプトなし</a:t>
            </a:r>
            <a:r>
              <a:rPr kumimoji="1" lang="en-US" altLang="ja-JP" dirty="0" smtClean="0"/>
              <a:t>)</a:t>
            </a:r>
          </a:p>
          <a:p>
            <a:pPr lvl="1"/>
            <a:r>
              <a:rPr lang="ja-JP" altLang="en-US" dirty="0"/>
              <a:t>テスター</a:t>
            </a:r>
            <a:r>
              <a:rPr lang="ja-JP" altLang="en-US" dirty="0" smtClean="0"/>
              <a:t>がコンピュータの前に座って場当たり的にテストを実施する</a:t>
            </a:r>
            <a:endParaRPr lang="en-US" altLang="ja-JP" dirty="0" smtClean="0"/>
          </a:p>
          <a:p>
            <a:pPr lvl="1"/>
            <a:r>
              <a:rPr lang="ja-JP" altLang="en-US" dirty="0" smtClean="0"/>
              <a:t>十中八九ドキュメント化されない。再現性は低い</a:t>
            </a:r>
            <a:endParaRPr lang="en-US" altLang="ja-JP" dirty="0" smtClean="0"/>
          </a:p>
          <a:p>
            <a:pPr lvl="1"/>
            <a:r>
              <a:rPr lang="ja-JP" altLang="en-US" dirty="0"/>
              <a:t>遅延</a:t>
            </a:r>
            <a:r>
              <a:rPr lang="ja-JP" altLang="en-US" dirty="0" smtClean="0"/>
              <a:t>が</a:t>
            </a:r>
            <a:r>
              <a:rPr lang="ja-JP" altLang="en-US" dirty="0"/>
              <a:t>発生</a:t>
            </a:r>
            <a:r>
              <a:rPr lang="ja-JP" altLang="en-US" dirty="0" smtClean="0"/>
              <a:t>し、仕様はなく、要件はまだ変更されているときに陥りやすい</a:t>
            </a:r>
            <a:endParaRPr lang="en-US" altLang="ja-JP" dirty="0" smtClean="0"/>
          </a:p>
        </p:txBody>
      </p:sp>
      <p:sp>
        <p:nvSpPr>
          <p:cNvPr id="4" name="正方形/長方形 3"/>
          <p:cNvSpPr/>
          <p:nvPr/>
        </p:nvSpPr>
        <p:spPr>
          <a:xfrm>
            <a:off x="3491880" y="4509120"/>
            <a:ext cx="4752528" cy="122413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t>こうなったが最後、テスティングを自動化しようとしてはいけない。余計に遅くなるだけである。</a:t>
            </a:r>
            <a:endParaRPr kumimoji="1" lang="ja-JP"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2.2</a:t>
            </a:r>
            <a:r>
              <a:rPr kumimoji="1" lang="ja-JP" altLang="en-US" dirty="0" smtClean="0"/>
              <a:t>：手動テストのプロセス</a:t>
            </a:r>
            <a:r>
              <a:rPr kumimoji="1" lang="en-US" altLang="ja-JP" dirty="0" smtClean="0"/>
              <a:t/>
            </a:r>
            <a:br>
              <a:rPr kumimoji="1" lang="en-US" altLang="ja-JP" dirty="0" smtClean="0"/>
            </a:br>
            <a:r>
              <a:rPr lang="en-US" altLang="ja-JP" dirty="0"/>
              <a:t>	</a:t>
            </a:r>
            <a:r>
              <a:rPr lang="en-US" altLang="ja-JP" dirty="0" smtClean="0"/>
              <a:t>		</a:t>
            </a:r>
            <a:r>
              <a:rPr kumimoji="1" lang="en-US" altLang="ja-JP" dirty="0" smtClean="0"/>
              <a:t>-</a:t>
            </a:r>
            <a:r>
              <a:rPr kumimoji="1" lang="ja-JP" altLang="en-US" dirty="0" smtClean="0"/>
              <a:t>何を自動化すべきか？</a:t>
            </a:r>
            <a:endParaRPr kumimoji="1" lang="ja-JP" altLang="en-US" dirty="0"/>
          </a:p>
        </p:txBody>
      </p:sp>
      <p:sp>
        <p:nvSpPr>
          <p:cNvPr id="3" name="コンテンツ プレースホルダ 2"/>
          <p:cNvSpPr>
            <a:spLocks noGrp="1"/>
          </p:cNvSpPr>
          <p:nvPr>
            <p:ph idx="1"/>
          </p:nvPr>
        </p:nvSpPr>
        <p:spPr>
          <a:xfrm>
            <a:off x="457200" y="1600200"/>
            <a:ext cx="8229600" cy="4997152"/>
          </a:xfrm>
        </p:spPr>
        <p:txBody>
          <a:bodyPr>
            <a:normAutofit lnSpcReduction="10000"/>
          </a:bodyPr>
          <a:lstStyle/>
          <a:p>
            <a:r>
              <a:rPr kumimoji="1" lang="ja-JP" altLang="en-US" dirty="0" smtClean="0"/>
              <a:t>アドホックテスト</a:t>
            </a:r>
            <a:r>
              <a:rPr kumimoji="1" lang="en-US" altLang="ja-JP" dirty="0" smtClean="0"/>
              <a:t>(</a:t>
            </a:r>
            <a:r>
              <a:rPr kumimoji="1" lang="ja-JP" altLang="en-US" dirty="0" smtClean="0"/>
              <a:t>テストスクリプトなし</a:t>
            </a:r>
            <a:r>
              <a:rPr kumimoji="1" lang="en-US" altLang="ja-JP" dirty="0" smtClean="0"/>
              <a:t>)</a:t>
            </a:r>
          </a:p>
          <a:p>
            <a:pPr lvl="1"/>
            <a:r>
              <a:rPr lang="ja-JP" altLang="en-US" dirty="0" smtClean="0"/>
              <a:t>テストスクリプトが無い手動テストの手順</a:t>
            </a:r>
            <a:endParaRPr lang="en-US" altLang="ja-JP" dirty="0" smtClean="0"/>
          </a:p>
          <a:p>
            <a:pPr lvl="2"/>
            <a:r>
              <a:rPr kumimoji="1" lang="ja-JP" altLang="en-US" dirty="0" smtClean="0"/>
              <a:t>何をするかを考える</a:t>
            </a:r>
            <a:endParaRPr kumimoji="1" lang="en-US" altLang="ja-JP" dirty="0" smtClean="0"/>
          </a:p>
          <a:p>
            <a:pPr lvl="2"/>
            <a:r>
              <a:rPr lang="ja-JP" altLang="en-US" dirty="0"/>
              <a:t>具体的</a:t>
            </a:r>
            <a:r>
              <a:rPr lang="ja-JP" altLang="en-US" dirty="0" smtClean="0"/>
              <a:t>な入力を考え出す</a:t>
            </a:r>
            <a:endParaRPr lang="en-US" altLang="ja-JP" dirty="0" smtClean="0"/>
          </a:p>
          <a:p>
            <a:pPr lvl="2"/>
            <a:r>
              <a:rPr kumimoji="1" lang="ja-JP" altLang="en-US" dirty="0"/>
              <a:t>入力</a:t>
            </a:r>
            <a:r>
              <a:rPr kumimoji="1" lang="ja-JP" altLang="en-US" dirty="0" smtClean="0"/>
              <a:t>する</a:t>
            </a:r>
            <a:endParaRPr kumimoji="1" lang="en-US" altLang="ja-JP" dirty="0" smtClean="0"/>
          </a:p>
          <a:p>
            <a:pPr lvl="2"/>
            <a:r>
              <a:rPr kumimoji="1" lang="ja-JP" altLang="en-US" dirty="0" smtClean="0"/>
              <a:t>応答</a:t>
            </a:r>
            <a:r>
              <a:rPr kumimoji="1" lang="en-US" altLang="ja-JP" dirty="0" smtClean="0"/>
              <a:t>/</a:t>
            </a:r>
            <a:r>
              <a:rPr kumimoji="1" lang="ja-JP" altLang="en-US" dirty="0" smtClean="0"/>
              <a:t>出力</a:t>
            </a:r>
            <a:r>
              <a:rPr kumimoji="1" lang="en-US" altLang="ja-JP" dirty="0" smtClean="0"/>
              <a:t>/</a:t>
            </a:r>
            <a:r>
              <a:rPr kumimoji="1" lang="ja-JP" altLang="en-US" dirty="0" smtClean="0"/>
              <a:t>反応をみて欠陥か否かを判断する</a:t>
            </a:r>
            <a:endParaRPr kumimoji="1" lang="en-US" altLang="ja-JP" dirty="0" smtClean="0"/>
          </a:p>
          <a:p>
            <a:pPr lvl="1"/>
            <a:r>
              <a:rPr lang="ja-JP" altLang="en-US" dirty="0" smtClean="0"/>
              <a:t>準備にコストがほとんどかからないので、効率的といわれるが、実際には欠陥を見逃しやすく</a:t>
            </a:r>
            <a:r>
              <a:rPr lang="en-US" altLang="ja-JP" dirty="0" smtClean="0"/>
              <a:t>(</a:t>
            </a:r>
            <a:r>
              <a:rPr lang="ja-JP" altLang="en-US" dirty="0" smtClean="0"/>
              <a:t>テストの目的は「欠陥を発見すること」</a:t>
            </a:r>
            <a:r>
              <a:rPr lang="en-US" altLang="ja-JP" dirty="0" smtClean="0"/>
              <a:t>)</a:t>
            </a:r>
            <a:r>
              <a:rPr lang="ja-JP" altLang="en-US" dirty="0" err="1" smtClean="0"/>
              <a:t>、</a:t>
            </a:r>
            <a:r>
              <a:rPr lang="ja-JP" altLang="en-US" dirty="0" smtClean="0"/>
              <a:t>欠陥を治す</a:t>
            </a:r>
            <a:r>
              <a:rPr lang="ja-JP" altLang="en-US" dirty="0"/>
              <a:t>の</a:t>
            </a:r>
            <a:r>
              <a:rPr lang="ja-JP" altLang="en-US" dirty="0" smtClean="0"/>
              <a:t>にコストがかかる</a:t>
            </a:r>
            <a:r>
              <a:rPr lang="en-US" altLang="ja-JP" dirty="0" smtClean="0"/>
              <a:t>(</a:t>
            </a:r>
            <a:r>
              <a:rPr lang="ja-JP" altLang="en-US" dirty="0" smtClean="0"/>
              <a:t>再現性を確保できない）</a:t>
            </a:r>
            <a:r>
              <a:rPr lang="ja-JP" altLang="en-US" dirty="0"/>
              <a:t>ので</a:t>
            </a:r>
            <a:r>
              <a:rPr lang="ja-JP" altLang="en-US" dirty="0" smtClean="0"/>
              <a:t>、長い目で見ると高くつく</a:t>
            </a:r>
            <a:endParaRPr kumimoji="1" lang="ja-JP" alt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2.2</a:t>
            </a:r>
            <a:r>
              <a:rPr kumimoji="1" lang="ja-JP" altLang="en-US" dirty="0" smtClean="0"/>
              <a:t>：手動テストのプロセス</a:t>
            </a:r>
            <a:r>
              <a:rPr kumimoji="1" lang="en-US" altLang="ja-JP" dirty="0" smtClean="0"/>
              <a:t/>
            </a:r>
            <a:br>
              <a:rPr kumimoji="1" lang="en-US" altLang="ja-JP" dirty="0" smtClean="0"/>
            </a:br>
            <a:r>
              <a:rPr lang="en-US" altLang="ja-JP" dirty="0"/>
              <a:t>	</a:t>
            </a:r>
            <a:r>
              <a:rPr lang="en-US" altLang="ja-JP" dirty="0" smtClean="0"/>
              <a:t>		</a:t>
            </a:r>
            <a:r>
              <a:rPr kumimoji="1" lang="en-US" altLang="ja-JP" dirty="0" smtClean="0"/>
              <a:t>-</a:t>
            </a:r>
            <a:r>
              <a:rPr kumimoji="1" lang="ja-JP" altLang="en-US" dirty="0" smtClean="0"/>
              <a:t>何を自動化すべきか？</a:t>
            </a:r>
            <a:endParaRPr kumimoji="1" lang="ja-JP" altLang="en-US" dirty="0"/>
          </a:p>
        </p:txBody>
      </p:sp>
      <p:sp>
        <p:nvSpPr>
          <p:cNvPr id="3" name="コンテンツ プレースホルダ 2"/>
          <p:cNvSpPr>
            <a:spLocks noGrp="1"/>
          </p:cNvSpPr>
          <p:nvPr>
            <p:ph idx="1"/>
          </p:nvPr>
        </p:nvSpPr>
        <p:spPr>
          <a:xfrm>
            <a:off x="457200" y="1600200"/>
            <a:ext cx="8229600" cy="4997152"/>
          </a:xfrm>
        </p:spPr>
        <p:txBody>
          <a:bodyPr>
            <a:normAutofit/>
          </a:bodyPr>
          <a:lstStyle/>
          <a:p>
            <a:r>
              <a:rPr lang="ja-JP" altLang="en-US" dirty="0"/>
              <a:t>アドホックテスト</a:t>
            </a:r>
            <a:r>
              <a:rPr lang="en-US" altLang="ja-JP" dirty="0"/>
              <a:t>(</a:t>
            </a:r>
            <a:r>
              <a:rPr lang="ja-JP" altLang="en-US" dirty="0"/>
              <a:t>テストスクリプトなし</a:t>
            </a:r>
            <a:r>
              <a:rPr lang="en-US" altLang="ja-JP" dirty="0"/>
              <a:t>)</a:t>
            </a:r>
          </a:p>
          <a:p>
            <a:pPr lvl="1"/>
            <a:r>
              <a:rPr kumimoji="1" lang="ja-JP" altLang="en-US" dirty="0" smtClean="0"/>
              <a:t>短所</a:t>
            </a:r>
            <a:endParaRPr kumimoji="1" lang="en-US" altLang="ja-JP" dirty="0" smtClean="0"/>
          </a:p>
          <a:p>
            <a:pPr lvl="2"/>
            <a:r>
              <a:rPr lang="ja-JP" altLang="en-US" dirty="0"/>
              <a:t>テストすべき</a:t>
            </a:r>
            <a:r>
              <a:rPr lang="ja-JP" altLang="en-US" dirty="0" smtClean="0"/>
              <a:t>部分が見落とされる</a:t>
            </a:r>
            <a:r>
              <a:rPr lang="ja-JP" altLang="en-US" dirty="0"/>
              <a:t>可能性が</a:t>
            </a:r>
            <a:r>
              <a:rPr lang="ja-JP" altLang="en-US" dirty="0" smtClean="0"/>
              <a:t>ある</a:t>
            </a:r>
            <a:endParaRPr lang="en-US" altLang="ja-JP" dirty="0" smtClean="0"/>
          </a:p>
          <a:p>
            <a:pPr lvl="2"/>
            <a:r>
              <a:rPr kumimoji="1" lang="ja-JP" altLang="en-US" dirty="0" smtClean="0"/>
              <a:t>今テストしている所よりも優先度の高い部分が他にあるかも知れない</a:t>
            </a:r>
            <a:r>
              <a:rPr kumimoji="1" lang="en-US" altLang="ja-JP" dirty="0" smtClean="0"/>
              <a:t>(</a:t>
            </a:r>
            <a:r>
              <a:rPr kumimoji="1" lang="ja-JP" altLang="en-US" dirty="0" smtClean="0"/>
              <a:t>優先度の順にテストできない</a:t>
            </a:r>
            <a:r>
              <a:rPr kumimoji="1" lang="en-US" altLang="ja-JP" dirty="0" smtClean="0"/>
              <a:t>)</a:t>
            </a:r>
          </a:p>
          <a:p>
            <a:pPr lvl="2"/>
            <a:r>
              <a:rPr lang="ja-JP" altLang="en-US" dirty="0"/>
              <a:t>テスト</a:t>
            </a:r>
            <a:r>
              <a:rPr lang="ja-JP" altLang="en-US" dirty="0" smtClean="0"/>
              <a:t>を</a:t>
            </a:r>
            <a:r>
              <a:rPr lang="ja-JP" altLang="en-US" dirty="0"/>
              <a:t>再現</a:t>
            </a:r>
            <a:r>
              <a:rPr lang="ja-JP" altLang="en-US" dirty="0" smtClean="0"/>
              <a:t>できない</a:t>
            </a:r>
            <a:endParaRPr lang="en-US" altLang="ja-JP" dirty="0" smtClean="0"/>
          </a:p>
          <a:p>
            <a:pPr lvl="2"/>
            <a:r>
              <a:rPr lang="ja-JP" altLang="en-US" dirty="0"/>
              <a:t>効果的でも</a:t>
            </a:r>
            <a:r>
              <a:rPr lang="ja-JP" altLang="en-US" dirty="0" smtClean="0"/>
              <a:t>ないし、効率的でもない</a:t>
            </a:r>
            <a:endParaRPr lang="en-US" altLang="ja-JP" dirty="0" smtClean="0"/>
          </a:p>
          <a:p>
            <a:pPr lvl="2"/>
            <a:endParaRPr lang="en-US" altLang="ja-JP" dirty="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2.2</a:t>
            </a:r>
            <a:r>
              <a:rPr kumimoji="1" lang="ja-JP" altLang="en-US" dirty="0" smtClean="0"/>
              <a:t>：手動テストのプロセス</a:t>
            </a:r>
            <a:r>
              <a:rPr kumimoji="1" lang="en-US" altLang="ja-JP" dirty="0" smtClean="0"/>
              <a:t/>
            </a:r>
            <a:br>
              <a:rPr kumimoji="1" lang="en-US" altLang="ja-JP" dirty="0" smtClean="0"/>
            </a:br>
            <a:r>
              <a:rPr lang="en-US" altLang="ja-JP" dirty="0"/>
              <a:t>	</a:t>
            </a:r>
            <a:r>
              <a:rPr lang="en-US" altLang="ja-JP" dirty="0" smtClean="0"/>
              <a:t>		</a:t>
            </a:r>
            <a:r>
              <a:rPr kumimoji="1" lang="en-US" altLang="ja-JP" dirty="0" smtClean="0"/>
              <a:t>-</a:t>
            </a:r>
            <a:r>
              <a:rPr kumimoji="1" lang="ja-JP" altLang="en-US" dirty="0" smtClean="0"/>
              <a:t>何を自動化すべきか？</a:t>
            </a:r>
            <a:endParaRPr kumimoji="1" lang="ja-JP" altLang="en-US" dirty="0"/>
          </a:p>
        </p:txBody>
      </p:sp>
      <p:sp>
        <p:nvSpPr>
          <p:cNvPr id="3" name="コンテンツ プレースホルダ 2"/>
          <p:cNvSpPr>
            <a:spLocks noGrp="1"/>
          </p:cNvSpPr>
          <p:nvPr>
            <p:ph idx="1"/>
          </p:nvPr>
        </p:nvSpPr>
        <p:spPr>
          <a:xfrm>
            <a:off x="457200" y="1600200"/>
            <a:ext cx="8229600" cy="4997152"/>
          </a:xfrm>
        </p:spPr>
        <p:txBody>
          <a:bodyPr>
            <a:normAutofit/>
          </a:bodyPr>
          <a:lstStyle/>
          <a:p>
            <a:r>
              <a:rPr lang="ja-JP" altLang="en-US" dirty="0"/>
              <a:t>アドホックテスト</a:t>
            </a:r>
            <a:r>
              <a:rPr lang="en-US" altLang="ja-JP" dirty="0"/>
              <a:t>(</a:t>
            </a:r>
            <a:r>
              <a:rPr lang="ja-JP" altLang="en-US" dirty="0"/>
              <a:t>テストスクリプト</a:t>
            </a:r>
            <a:r>
              <a:rPr lang="ja-JP" altLang="en-US" dirty="0" smtClean="0"/>
              <a:t>なし</a:t>
            </a:r>
            <a:r>
              <a:rPr lang="en-US" altLang="ja-JP" dirty="0" smtClean="0"/>
              <a:t>)</a:t>
            </a:r>
          </a:p>
          <a:p>
            <a:pPr lvl="1"/>
            <a:r>
              <a:rPr lang="ja-JP" altLang="en-US" dirty="0"/>
              <a:t>アドホックテスト</a:t>
            </a:r>
            <a:r>
              <a:rPr lang="ja-JP" altLang="en-US" dirty="0" smtClean="0"/>
              <a:t>を自動化するときに必要な人材</a:t>
            </a:r>
            <a:endParaRPr lang="en-US" altLang="ja-JP" dirty="0" smtClean="0"/>
          </a:p>
          <a:p>
            <a:pPr lvl="2"/>
            <a:r>
              <a:rPr lang="ja-JP" altLang="en-US" dirty="0"/>
              <a:t>自動テスト</a:t>
            </a:r>
            <a:r>
              <a:rPr lang="ja-JP" altLang="en-US" dirty="0" smtClean="0"/>
              <a:t>の</a:t>
            </a:r>
            <a:r>
              <a:rPr lang="ja-JP" altLang="en-US" dirty="0"/>
              <a:t>スキル</a:t>
            </a:r>
            <a:r>
              <a:rPr lang="ja-JP" altLang="en-US" dirty="0" smtClean="0"/>
              <a:t>を持ったテスト設計者</a:t>
            </a:r>
            <a:endParaRPr lang="en-US" altLang="ja-JP" dirty="0" smtClean="0"/>
          </a:p>
          <a:p>
            <a:pPr lvl="2"/>
            <a:r>
              <a:rPr lang="ja-JP" altLang="en-US" dirty="0" smtClean="0"/>
              <a:t>テスト設計ができるテストオートメーター</a:t>
            </a:r>
            <a:endParaRPr lang="en-US" altLang="ja-JP" dirty="0" smtClean="0"/>
          </a:p>
          <a:p>
            <a:pPr lvl="1"/>
            <a:r>
              <a:rPr lang="ja-JP" altLang="en-US" dirty="0"/>
              <a:t>テスト</a:t>
            </a:r>
            <a:r>
              <a:rPr lang="ja-JP" altLang="en-US" dirty="0" smtClean="0"/>
              <a:t>の</a:t>
            </a:r>
            <a:r>
              <a:rPr lang="ja-JP" altLang="en-US" dirty="0"/>
              <a:t>品質</a:t>
            </a:r>
            <a:r>
              <a:rPr lang="ja-JP" altLang="en-US" dirty="0" smtClean="0"/>
              <a:t>を第三者が評価することがない</a:t>
            </a:r>
            <a:endParaRPr lang="en-US" altLang="ja-JP" dirty="0" smtClean="0"/>
          </a:p>
          <a:p>
            <a:pPr lvl="1"/>
            <a:endParaRPr lang="en-US" altLang="ja-JP" dirty="0"/>
          </a:p>
          <a:p>
            <a:pPr lvl="1"/>
            <a:r>
              <a:rPr lang="ja-JP" altLang="en-US" dirty="0" smtClean="0"/>
              <a:t>個人のテストの設計と実装のスキルを当てにしている</a:t>
            </a:r>
            <a:endParaRPr lang="en-US" altLang="ja-JP"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2.2</a:t>
            </a:r>
            <a:r>
              <a:rPr kumimoji="1" lang="ja-JP" altLang="en-US" dirty="0" smtClean="0"/>
              <a:t>：手動テストのプロセス</a:t>
            </a:r>
            <a:r>
              <a:rPr kumimoji="1" lang="en-US" altLang="ja-JP" dirty="0" smtClean="0"/>
              <a:t/>
            </a:r>
            <a:br>
              <a:rPr kumimoji="1" lang="en-US" altLang="ja-JP" dirty="0" smtClean="0"/>
            </a:br>
            <a:r>
              <a:rPr lang="en-US" altLang="ja-JP" dirty="0"/>
              <a:t>	</a:t>
            </a:r>
            <a:r>
              <a:rPr lang="en-US" altLang="ja-JP" dirty="0" smtClean="0"/>
              <a:t>		</a:t>
            </a:r>
            <a:r>
              <a:rPr kumimoji="1" lang="en-US" altLang="ja-JP" dirty="0" smtClean="0"/>
              <a:t>-</a:t>
            </a:r>
            <a:r>
              <a:rPr kumimoji="1" lang="ja-JP" altLang="en-US" dirty="0" smtClean="0"/>
              <a:t>何を自動化すべきか？</a:t>
            </a:r>
            <a:endParaRPr kumimoji="1" lang="ja-JP" altLang="en-US" dirty="0"/>
          </a:p>
        </p:txBody>
      </p:sp>
      <p:sp>
        <p:nvSpPr>
          <p:cNvPr id="3" name="コンテンツ プレースホルダ 2"/>
          <p:cNvSpPr>
            <a:spLocks noGrp="1"/>
          </p:cNvSpPr>
          <p:nvPr>
            <p:ph idx="1"/>
          </p:nvPr>
        </p:nvSpPr>
        <p:spPr>
          <a:xfrm>
            <a:off x="457200" y="1600200"/>
            <a:ext cx="8229600" cy="4997152"/>
          </a:xfrm>
        </p:spPr>
        <p:txBody>
          <a:bodyPr>
            <a:normAutofit/>
          </a:bodyPr>
          <a:lstStyle/>
          <a:p>
            <a:r>
              <a:rPr kumimoji="1" lang="ja-JP" altLang="en-US" dirty="0" smtClean="0"/>
              <a:t>あいまいな手動テストスクリプト</a:t>
            </a:r>
            <a:endParaRPr kumimoji="1" lang="en-US" altLang="ja-JP" dirty="0" smtClean="0"/>
          </a:p>
          <a:p>
            <a:pPr lvl="1"/>
            <a:r>
              <a:rPr lang="ja-JP" altLang="en-US" dirty="0" smtClean="0"/>
              <a:t>あいまいとは</a:t>
            </a:r>
            <a:endParaRPr lang="en-US" altLang="ja-JP" dirty="0" smtClean="0"/>
          </a:p>
          <a:p>
            <a:pPr lvl="2"/>
            <a:r>
              <a:rPr kumimoji="1" lang="ja-JP" altLang="en-US" dirty="0" smtClean="0"/>
              <a:t>「無効な値を入力」「大きすぎる値」といった記述</a:t>
            </a:r>
            <a:endParaRPr kumimoji="1" lang="en-US" altLang="ja-JP" dirty="0" smtClean="0"/>
          </a:p>
          <a:p>
            <a:pPr lvl="1"/>
            <a:r>
              <a:rPr lang="ja-JP" altLang="en-US" dirty="0"/>
              <a:t>あいまい</a:t>
            </a:r>
            <a:r>
              <a:rPr lang="ja-JP" altLang="en-US" dirty="0" smtClean="0"/>
              <a:t>な手動テストスクリプトでの手順</a:t>
            </a:r>
            <a:endParaRPr lang="en-US" altLang="ja-JP" dirty="0" smtClean="0"/>
          </a:p>
          <a:p>
            <a:pPr lvl="2"/>
            <a:r>
              <a:rPr kumimoji="1" lang="ja-JP" altLang="en-US" dirty="0"/>
              <a:t>何</a:t>
            </a:r>
            <a:r>
              <a:rPr kumimoji="1" lang="ja-JP" altLang="en-US" dirty="0" smtClean="0"/>
              <a:t>を</a:t>
            </a:r>
            <a:r>
              <a:rPr kumimoji="1" lang="ja-JP" altLang="en-US" dirty="0"/>
              <a:t>するか</a:t>
            </a:r>
            <a:r>
              <a:rPr kumimoji="1" lang="ja-JP" altLang="en-US" dirty="0" smtClean="0"/>
              <a:t>を読む</a:t>
            </a:r>
            <a:endParaRPr kumimoji="1" lang="en-US" altLang="ja-JP" dirty="0" smtClean="0"/>
          </a:p>
          <a:p>
            <a:pPr lvl="2"/>
            <a:r>
              <a:rPr lang="ja-JP" altLang="en-US" dirty="0"/>
              <a:t>具体的</a:t>
            </a:r>
            <a:r>
              <a:rPr lang="ja-JP" altLang="en-US" dirty="0" smtClean="0"/>
              <a:t>な</a:t>
            </a:r>
            <a:r>
              <a:rPr lang="ja-JP" altLang="en-US" dirty="0"/>
              <a:t>入力</a:t>
            </a:r>
            <a:r>
              <a:rPr lang="ja-JP" altLang="en-US" dirty="0" smtClean="0"/>
              <a:t>を考え出す</a:t>
            </a:r>
            <a:endParaRPr lang="en-US" altLang="ja-JP" dirty="0" smtClean="0"/>
          </a:p>
          <a:p>
            <a:pPr lvl="2"/>
            <a:r>
              <a:rPr lang="ja-JP" altLang="en-US" dirty="0"/>
              <a:t>入力する</a:t>
            </a:r>
            <a:endParaRPr lang="en-US" altLang="ja-JP" dirty="0"/>
          </a:p>
          <a:p>
            <a:pPr lvl="2"/>
            <a:r>
              <a:rPr lang="ja-JP" altLang="en-US" dirty="0"/>
              <a:t>応答</a:t>
            </a:r>
            <a:r>
              <a:rPr lang="en-US" altLang="ja-JP" dirty="0"/>
              <a:t>/</a:t>
            </a:r>
            <a:r>
              <a:rPr lang="ja-JP" altLang="en-US" dirty="0"/>
              <a:t>出力</a:t>
            </a:r>
            <a:r>
              <a:rPr lang="en-US" altLang="ja-JP" dirty="0"/>
              <a:t>/</a:t>
            </a:r>
            <a:r>
              <a:rPr lang="ja-JP" altLang="en-US" dirty="0"/>
              <a:t>反応をみて欠陥か否かを判断する</a:t>
            </a:r>
            <a:endParaRPr lang="en-US" altLang="ja-JP" dirty="0"/>
          </a:p>
          <a:p>
            <a:pPr lvl="2"/>
            <a:endParaRPr kumimoji="1" lang="en-US" altLang="ja-JP" dirty="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2.2</a:t>
            </a:r>
            <a:r>
              <a:rPr kumimoji="1" lang="ja-JP" altLang="en-US" dirty="0" smtClean="0"/>
              <a:t>：手動テストのプロセス</a:t>
            </a:r>
            <a:r>
              <a:rPr kumimoji="1" lang="en-US" altLang="ja-JP" dirty="0" smtClean="0"/>
              <a:t/>
            </a:r>
            <a:br>
              <a:rPr kumimoji="1" lang="en-US" altLang="ja-JP" dirty="0" smtClean="0"/>
            </a:br>
            <a:r>
              <a:rPr lang="en-US" altLang="ja-JP" dirty="0"/>
              <a:t>	</a:t>
            </a:r>
            <a:r>
              <a:rPr lang="en-US" altLang="ja-JP" dirty="0" smtClean="0"/>
              <a:t>		</a:t>
            </a:r>
            <a:r>
              <a:rPr kumimoji="1" lang="en-US" altLang="ja-JP" dirty="0" smtClean="0"/>
              <a:t>-</a:t>
            </a:r>
            <a:r>
              <a:rPr kumimoji="1" lang="ja-JP" altLang="en-US" dirty="0" smtClean="0"/>
              <a:t>何を自動化すべきか？</a:t>
            </a:r>
            <a:endParaRPr kumimoji="1" lang="ja-JP" altLang="en-US" dirty="0"/>
          </a:p>
        </p:txBody>
      </p:sp>
      <p:sp>
        <p:nvSpPr>
          <p:cNvPr id="3" name="コンテンツ プレースホルダ 2"/>
          <p:cNvSpPr>
            <a:spLocks noGrp="1"/>
          </p:cNvSpPr>
          <p:nvPr>
            <p:ph idx="1"/>
          </p:nvPr>
        </p:nvSpPr>
        <p:spPr>
          <a:xfrm>
            <a:off x="457200" y="1600200"/>
            <a:ext cx="8229600" cy="4997152"/>
          </a:xfrm>
        </p:spPr>
        <p:txBody>
          <a:bodyPr>
            <a:normAutofit/>
          </a:bodyPr>
          <a:lstStyle/>
          <a:p>
            <a:r>
              <a:rPr kumimoji="1" lang="ja-JP" altLang="en-US" dirty="0" smtClean="0"/>
              <a:t>あいまいな手動テストスクリプト</a:t>
            </a:r>
            <a:endParaRPr kumimoji="1" lang="en-US" altLang="ja-JP" dirty="0" smtClean="0"/>
          </a:p>
          <a:p>
            <a:pPr lvl="1"/>
            <a:r>
              <a:rPr lang="ja-JP" altLang="en-US" dirty="0"/>
              <a:t>アドホックテスト</a:t>
            </a:r>
            <a:r>
              <a:rPr lang="ja-JP" altLang="en-US" dirty="0" smtClean="0"/>
              <a:t>と</a:t>
            </a:r>
            <a:r>
              <a:rPr lang="ja-JP" altLang="en-US" dirty="0"/>
              <a:t>比較したとき</a:t>
            </a:r>
            <a:r>
              <a:rPr lang="ja-JP" altLang="en-US" dirty="0" smtClean="0"/>
              <a:t>の長所</a:t>
            </a:r>
            <a:endParaRPr lang="en-US" altLang="ja-JP" dirty="0" smtClean="0"/>
          </a:p>
          <a:p>
            <a:pPr lvl="2"/>
            <a:r>
              <a:rPr lang="ja-JP" altLang="en-US" dirty="0"/>
              <a:t>テスト担当者</a:t>
            </a:r>
            <a:r>
              <a:rPr lang="ja-JP" altLang="en-US" dirty="0" smtClean="0"/>
              <a:t>が</a:t>
            </a:r>
            <a:r>
              <a:rPr lang="ja-JP" altLang="en-US" dirty="0"/>
              <a:t>違って</a:t>
            </a:r>
            <a:r>
              <a:rPr lang="ja-JP" altLang="en-US" dirty="0" smtClean="0"/>
              <a:t>も、同じ欠陥を見つけるチャンスが十分にある</a:t>
            </a:r>
            <a:endParaRPr lang="en-US" altLang="ja-JP" dirty="0" smtClean="0"/>
          </a:p>
          <a:p>
            <a:pPr lvl="2"/>
            <a:r>
              <a:rPr lang="ja-JP" altLang="en-US" dirty="0"/>
              <a:t>特定</a:t>
            </a:r>
            <a:r>
              <a:rPr lang="ja-JP" altLang="en-US" dirty="0" smtClean="0"/>
              <a:t>された</a:t>
            </a:r>
            <a:r>
              <a:rPr lang="ja-JP" altLang="en-US" dirty="0"/>
              <a:t>条件</a:t>
            </a:r>
            <a:r>
              <a:rPr lang="ja-JP" altLang="en-US" dirty="0" smtClean="0"/>
              <a:t>は全てテストされる</a:t>
            </a:r>
            <a:endParaRPr lang="en-US" altLang="ja-JP" dirty="0" smtClean="0"/>
          </a:p>
          <a:p>
            <a:pPr lvl="2"/>
            <a:r>
              <a:rPr lang="ja-JP" altLang="en-US" dirty="0" smtClean="0"/>
              <a:t>テストスクリプトが「何をテストするか」ということを示すドキュメントとなる</a:t>
            </a:r>
            <a:endParaRPr lang="en-US" altLang="ja-JP" dirty="0" smtClean="0"/>
          </a:p>
          <a:p>
            <a:pPr lvl="2"/>
            <a:r>
              <a:rPr lang="ja-JP" altLang="en-US" dirty="0"/>
              <a:t>テストケース</a:t>
            </a:r>
            <a:r>
              <a:rPr lang="ja-JP" altLang="en-US" dirty="0" smtClean="0"/>
              <a:t>を第三者が評価できる</a:t>
            </a:r>
            <a:r>
              <a:rPr lang="en-US" altLang="ja-JP" dirty="0" smtClean="0"/>
              <a:t>(</a:t>
            </a:r>
            <a:r>
              <a:rPr lang="ja-JP" altLang="en-US" dirty="0" smtClean="0"/>
              <a:t>レビュー</a:t>
            </a:r>
            <a:r>
              <a:rPr lang="en-US" altLang="ja-JP" dirty="0" smtClean="0"/>
              <a:t>, </a:t>
            </a:r>
            <a:r>
              <a:rPr lang="ja-JP" altLang="en-US" dirty="0" smtClean="0"/>
              <a:t>インスペクション</a:t>
            </a:r>
            <a:r>
              <a:rPr lang="en-US" altLang="ja-JP" dirty="0" smtClean="0"/>
              <a:t>)</a:t>
            </a:r>
          </a:p>
          <a:p>
            <a:pPr lvl="2"/>
            <a:r>
              <a:rPr lang="ja-JP" altLang="en-US" dirty="0" smtClean="0"/>
              <a:t>テスティングの遂行はより効果的かつ効率的になる</a:t>
            </a:r>
            <a:r>
              <a:rPr lang="en-US" altLang="ja-JP" dirty="0" smtClean="0"/>
              <a:t>(</a:t>
            </a:r>
            <a:r>
              <a:rPr lang="ja-JP" altLang="en-US" dirty="0" smtClean="0"/>
              <a:t>ただし、スクリプトの品質に依存</a:t>
            </a:r>
            <a:r>
              <a:rPr lang="en-US" altLang="ja-JP" dirty="0" smtClean="0"/>
              <a: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2.2</a:t>
            </a:r>
            <a:r>
              <a:rPr kumimoji="1" lang="ja-JP" altLang="en-US" dirty="0" smtClean="0"/>
              <a:t>：手動テストのプロセス</a:t>
            </a:r>
            <a:r>
              <a:rPr kumimoji="1" lang="en-US" altLang="ja-JP" dirty="0" smtClean="0"/>
              <a:t/>
            </a:r>
            <a:br>
              <a:rPr kumimoji="1" lang="en-US" altLang="ja-JP" dirty="0" smtClean="0"/>
            </a:br>
            <a:r>
              <a:rPr lang="en-US" altLang="ja-JP" dirty="0"/>
              <a:t>	</a:t>
            </a:r>
            <a:r>
              <a:rPr lang="en-US" altLang="ja-JP" dirty="0" smtClean="0"/>
              <a:t>		</a:t>
            </a:r>
            <a:r>
              <a:rPr kumimoji="1" lang="en-US" altLang="ja-JP" dirty="0" smtClean="0"/>
              <a:t>-</a:t>
            </a:r>
            <a:r>
              <a:rPr kumimoji="1" lang="ja-JP" altLang="en-US" dirty="0" smtClean="0"/>
              <a:t>何を自動化すべきか？</a:t>
            </a:r>
            <a:endParaRPr kumimoji="1" lang="ja-JP" altLang="en-US" dirty="0"/>
          </a:p>
        </p:txBody>
      </p:sp>
      <p:sp>
        <p:nvSpPr>
          <p:cNvPr id="3" name="コンテンツ プレースホルダ 2"/>
          <p:cNvSpPr>
            <a:spLocks noGrp="1"/>
          </p:cNvSpPr>
          <p:nvPr>
            <p:ph idx="1"/>
          </p:nvPr>
        </p:nvSpPr>
        <p:spPr>
          <a:xfrm>
            <a:off x="457200" y="1600200"/>
            <a:ext cx="8229600" cy="4997152"/>
          </a:xfrm>
        </p:spPr>
        <p:txBody>
          <a:bodyPr>
            <a:normAutofit/>
          </a:bodyPr>
          <a:lstStyle/>
          <a:p>
            <a:r>
              <a:rPr kumimoji="1" lang="ja-JP" altLang="en-US" dirty="0" smtClean="0"/>
              <a:t>あいまいな手動テストスクリプト</a:t>
            </a:r>
            <a:endParaRPr lang="en-US" altLang="ja-JP" dirty="0"/>
          </a:p>
          <a:p>
            <a:pPr lvl="1"/>
            <a:r>
              <a:rPr kumimoji="1" lang="ja-JP" altLang="en-US" dirty="0" smtClean="0"/>
              <a:t>短所</a:t>
            </a:r>
            <a:endParaRPr kumimoji="1" lang="en-US" altLang="ja-JP" dirty="0" smtClean="0"/>
          </a:p>
          <a:p>
            <a:pPr lvl="2"/>
            <a:r>
              <a:rPr lang="ja-JP" altLang="en-US" dirty="0"/>
              <a:t>入力</a:t>
            </a:r>
            <a:r>
              <a:rPr lang="ja-JP" altLang="en-US" dirty="0" smtClean="0"/>
              <a:t>が正確に定義されない</a:t>
            </a:r>
            <a:endParaRPr lang="en-US" altLang="ja-JP" dirty="0" smtClean="0"/>
          </a:p>
          <a:p>
            <a:pPr lvl="2"/>
            <a:r>
              <a:rPr kumimoji="1" lang="ja-JP" altLang="en-US" dirty="0"/>
              <a:t>テスト担当者</a:t>
            </a:r>
            <a:r>
              <a:rPr kumimoji="1" lang="ja-JP" altLang="en-US" dirty="0" smtClean="0"/>
              <a:t>が</a:t>
            </a:r>
            <a:r>
              <a:rPr kumimoji="1" lang="ja-JP" altLang="en-US" dirty="0"/>
              <a:t>異なる</a:t>
            </a:r>
            <a:r>
              <a:rPr kumimoji="1" lang="ja-JP" altLang="en-US" dirty="0" smtClean="0"/>
              <a:t>と、</a:t>
            </a:r>
            <a:r>
              <a:rPr kumimoji="1" lang="ja-JP" altLang="en-US" dirty="0" smtClean="0">
                <a:solidFill>
                  <a:srgbClr val="FF0000"/>
                </a:solidFill>
              </a:rPr>
              <a:t>少し違う手順</a:t>
            </a:r>
            <a:r>
              <a:rPr kumimoji="1" lang="ja-JP" altLang="en-US" dirty="0" smtClean="0"/>
              <a:t>になるかもしれない</a:t>
            </a:r>
            <a:endParaRPr kumimoji="1" lang="en-US" altLang="ja-JP" dirty="0" smtClean="0"/>
          </a:p>
          <a:p>
            <a:pPr lvl="2"/>
            <a:r>
              <a:rPr lang="ja-JP" altLang="en-US" dirty="0"/>
              <a:t>問題</a:t>
            </a:r>
            <a:r>
              <a:rPr lang="ja-JP" altLang="en-US" dirty="0" smtClean="0"/>
              <a:t>を再現できないかもしれない</a:t>
            </a:r>
            <a:endParaRPr kumimoji="1" lang="en-US" altLang="ja-JP"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1.2:</a:t>
            </a:r>
            <a:r>
              <a:rPr kumimoji="1" lang="ja-JP" altLang="en-US" dirty="0" smtClean="0"/>
              <a:t>テスティングとテスト自動化の違い</a:t>
            </a:r>
            <a:endParaRPr kumimoji="1" lang="ja-JP" altLang="en-US" dirty="0"/>
          </a:p>
        </p:txBody>
      </p:sp>
      <p:sp>
        <p:nvSpPr>
          <p:cNvPr id="3" name="コンテンツ プレースホルダ 2"/>
          <p:cNvSpPr>
            <a:spLocks noGrp="1"/>
          </p:cNvSpPr>
          <p:nvPr>
            <p:ph idx="1"/>
          </p:nvPr>
        </p:nvSpPr>
        <p:spPr>
          <a:xfrm>
            <a:off x="457200" y="1600200"/>
            <a:ext cx="8229600" cy="4997152"/>
          </a:xfrm>
        </p:spPr>
        <p:txBody>
          <a:bodyPr>
            <a:normAutofit/>
          </a:bodyPr>
          <a:lstStyle/>
          <a:p>
            <a:r>
              <a:rPr kumimoji="1" lang="ja-JP" altLang="en-US" dirty="0" smtClean="0"/>
              <a:t>テスティング</a:t>
            </a:r>
            <a:endParaRPr kumimoji="1" lang="en-US" altLang="ja-JP" dirty="0" smtClean="0"/>
          </a:p>
          <a:p>
            <a:pPr lvl="1"/>
            <a:r>
              <a:rPr lang="ja-JP" altLang="en-US" dirty="0" smtClean="0"/>
              <a:t>テスティングは一種のスキルが必要</a:t>
            </a:r>
            <a:endParaRPr lang="en-US" altLang="ja-JP" dirty="0" smtClean="0"/>
          </a:p>
          <a:p>
            <a:pPr lvl="2"/>
            <a:r>
              <a:rPr kumimoji="1" lang="ja-JP" altLang="en-US" dirty="0"/>
              <a:t>多く</a:t>
            </a:r>
            <a:r>
              <a:rPr kumimoji="1" lang="ja-JP" altLang="en-US" dirty="0" smtClean="0"/>
              <a:t>のテストケース</a:t>
            </a:r>
            <a:r>
              <a:rPr kumimoji="1" lang="ja-JP" altLang="en-US" dirty="0"/>
              <a:t>から</a:t>
            </a:r>
            <a:r>
              <a:rPr kumimoji="1" lang="ja-JP" altLang="en-US" dirty="0" smtClean="0"/>
              <a:t>、「どのテストケースを実行するか」を判断する能力</a:t>
            </a:r>
            <a:endParaRPr kumimoji="1" lang="en-US" altLang="ja-JP" dirty="0" smtClean="0"/>
          </a:p>
          <a:p>
            <a:pPr lvl="1"/>
            <a:r>
              <a:rPr kumimoji="1" lang="ja-JP" altLang="en-US" dirty="0" smtClean="0"/>
              <a:t>良いテストケースは以下の</a:t>
            </a:r>
            <a:r>
              <a:rPr kumimoji="1" lang="en-US" altLang="ja-JP" dirty="0" smtClean="0"/>
              <a:t>4</a:t>
            </a:r>
            <a:r>
              <a:rPr kumimoji="1" lang="ja-JP" altLang="en-US" dirty="0" smtClean="0"/>
              <a:t>点の観点から判断</a:t>
            </a:r>
            <a:endParaRPr kumimoji="1" lang="en-US" altLang="ja-JP" dirty="0" smtClean="0"/>
          </a:p>
          <a:p>
            <a:pPr lvl="2"/>
            <a:r>
              <a:rPr lang="ja-JP" altLang="en-US" dirty="0"/>
              <a:t>欠陥検出</a:t>
            </a:r>
            <a:r>
              <a:rPr lang="ja-JP" altLang="en-US" dirty="0" smtClean="0"/>
              <a:t>の効率性</a:t>
            </a:r>
            <a:endParaRPr lang="en-US" altLang="ja-JP" dirty="0" smtClean="0"/>
          </a:p>
          <a:p>
            <a:pPr lvl="2"/>
            <a:r>
              <a:rPr kumimoji="1" lang="ja-JP" altLang="en-US" dirty="0"/>
              <a:t>正常系</a:t>
            </a:r>
            <a:r>
              <a:rPr kumimoji="1" lang="ja-JP" altLang="en-US" dirty="0" smtClean="0"/>
              <a:t>の</a:t>
            </a:r>
            <a:r>
              <a:rPr kumimoji="1" lang="ja-JP" altLang="en-US" dirty="0"/>
              <a:t>テストケース</a:t>
            </a:r>
            <a:r>
              <a:rPr kumimoji="1" lang="ja-JP" altLang="en-US" dirty="0" smtClean="0"/>
              <a:t>は典型的であること</a:t>
            </a:r>
            <a:r>
              <a:rPr kumimoji="1" lang="en-US" altLang="ja-JP" dirty="0" smtClean="0"/>
              <a:t>(=</a:t>
            </a:r>
            <a:r>
              <a:rPr kumimoji="1" lang="ja-JP" altLang="en-US" dirty="0" smtClean="0"/>
              <a:t>一度の実行で複数のテスト条件をテストできる</a:t>
            </a:r>
            <a:r>
              <a:rPr kumimoji="1" lang="en-US" altLang="ja-JP" dirty="0" smtClean="0"/>
              <a:t>)</a:t>
            </a:r>
          </a:p>
          <a:p>
            <a:pPr lvl="2"/>
            <a:r>
              <a:rPr lang="ja-JP" altLang="en-US" dirty="0"/>
              <a:t>テストケース</a:t>
            </a:r>
            <a:r>
              <a:rPr lang="ja-JP" altLang="en-US" dirty="0" smtClean="0"/>
              <a:t>の実行</a:t>
            </a:r>
            <a:r>
              <a:rPr lang="en-US" altLang="ja-JP" dirty="0" smtClean="0"/>
              <a:t>/</a:t>
            </a:r>
            <a:r>
              <a:rPr lang="ja-JP" altLang="en-US" dirty="0" smtClean="0"/>
              <a:t>分析</a:t>
            </a:r>
            <a:r>
              <a:rPr lang="en-US" altLang="ja-JP" dirty="0" smtClean="0"/>
              <a:t>/</a:t>
            </a:r>
            <a:r>
              <a:rPr lang="ja-JP" altLang="en-US" dirty="0" smtClean="0"/>
              <a:t>デバックが安く行えるか</a:t>
            </a:r>
            <a:endParaRPr lang="en-US" altLang="ja-JP" dirty="0" smtClean="0"/>
          </a:p>
          <a:p>
            <a:pPr lvl="2"/>
            <a:r>
              <a:rPr kumimoji="1" lang="ja-JP" altLang="en-US" dirty="0"/>
              <a:t>テストケース</a:t>
            </a:r>
            <a:r>
              <a:rPr kumimoji="1" lang="ja-JP" altLang="en-US" dirty="0" smtClean="0"/>
              <a:t>の発展性</a:t>
            </a:r>
            <a:r>
              <a:rPr kumimoji="1" lang="en-US" altLang="ja-JP" dirty="0" smtClean="0"/>
              <a:t>(</a:t>
            </a:r>
            <a:r>
              <a:rPr kumimoji="1" lang="ja-JP" altLang="en-US" dirty="0" smtClean="0"/>
              <a:t>ソフトウェアの変更に対応するためのコスト</a:t>
            </a:r>
            <a:r>
              <a:rPr kumimoji="1" lang="en-US" altLang="ja-JP" dirty="0" smtClean="0"/>
              <a:t>)</a:t>
            </a:r>
            <a:endParaRPr kumimoji="1" lang="ja-JP" alt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2.2</a:t>
            </a:r>
            <a:r>
              <a:rPr kumimoji="1" lang="ja-JP" altLang="en-US" dirty="0" smtClean="0"/>
              <a:t>：手動テストのプロセス</a:t>
            </a:r>
            <a:r>
              <a:rPr kumimoji="1" lang="en-US" altLang="ja-JP" dirty="0" smtClean="0"/>
              <a:t/>
            </a:r>
            <a:br>
              <a:rPr kumimoji="1" lang="en-US" altLang="ja-JP" dirty="0" smtClean="0"/>
            </a:br>
            <a:r>
              <a:rPr lang="en-US" altLang="ja-JP" dirty="0"/>
              <a:t>	</a:t>
            </a:r>
            <a:r>
              <a:rPr lang="en-US" altLang="ja-JP" dirty="0" smtClean="0"/>
              <a:t>		</a:t>
            </a:r>
            <a:r>
              <a:rPr kumimoji="1" lang="en-US" altLang="ja-JP" dirty="0" smtClean="0"/>
              <a:t>-</a:t>
            </a:r>
            <a:r>
              <a:rPr kumimoji="1" lang="ja-JP" altLang="en-US" dirty="0" smtClean="0"/>
              <a:t>何を自動化すべきか？</a:t>
            </a:r>
            <a:endParaRPr kumimoji="1" lang="ja-JP" altLang="en-US" dirty="0"/>
          </a:p>
        </p:txBody>
      </p:sp>
      <p:sp>
        <p:nvSpPr>
          <p:cNvPr id="3" name="コンテンツ プレースホルダ 2"/>
          <p:cNvSpPr>
            <a:spLocks noGrp="1"/>
          </p:cNvSpPr>
          <p:nvPr>
            <p:ph idx="1"/>
          </p:nvPr>
        </p:nvSpPr>
        <p:spPr>
          <a:xfrm>
            <a:off x="457200" y="1600200"/>
            <a:ext cx="8229600" cy="4997152"/>
          </a:xfrm>
        </p:spPr>
        <p:txBody>
          <a:bodyPr>
            <a:normAutofit fontScale="92500"/>
          </a:bodyPr>
          <a:lstStyle/>
          <a:p>
            <a:r>
              <a:rPr kumimoji="1" lang="ja-JP" altLang="en-US" dirty="0" smtClean="0"/>
              <a:t>あいまいな手動テストスクリプト</a:t>
            </a:r>
            <a:endParaRPr kumimoji="1" lang="en-US" altLang="ja-JP" dirty="0" smtClean="0"/>
          </a:p>
          <a:p>
            <a:pPr lvl="1"/>
            <a:r>
              <a:rPr lang="ja-JP" altLang="en-US" dirty="0" smtClean="0"/>
              <a:t>自動化する場合</a:t>
            </a:r>
            <a:endParaRPr lang="en-US" altLang="ja-JP" dirty="0" smtClean="0"/>
          </a:p>
          <a:p>
            <a:pPr lvl="2"/>
            <a:r>
              <a:rPr lang="ja-JP" altLang="en-US" dirty="0"/>
              <a:t>テストオートメータ</a:t>
            </a:r>
            <a:r>
              <a:rPr lang="ja-JP" altLang="en-US" dirty="0" smtClean="0"/>
              <a:t>が入力と期待結果の正しさを判断する必要がある</a:t>
            </a:r>
            <a:endParaRPr lang="en-US" altLang="ja-JP" dirty="0" smtClean="0"/>
          </a:p>
          <a:p>
            <a:pPr lvl="2"/>
            <a:r>
              <a:rPr lang="ja-JP" altLang="en-US" dirty="0"/>
              <a:t>テストオートメータ</a:t>
            </a:r>
            <a:r>
              <a:rPr lang="ja-JP" altLang="en-US" dirty="0" smtClean="0"/>
              <a:t>はテスト条件を考える必要が無い</a:t>
            </a:r>
            <a:endParaRPr lang="en-US" altLang="ja-JP" dirty="0" smtClean="0"/>
          </a:p>
          <a:p>
            <a:pPr lvl="2"/>
            <a:r>
              <a:rPr lang="ja-JP" altLang="en-US" dirty="0" smtClean="0"/>
              <a:t>テストケースの実装時にテスト条件の品質を下げない</a:t>
            </a:r>
            <a:r>
              <a:rPr lang="en-US" altLang="ja-JP" dirty="0" smtClean="0"/>
              <a:t>(</a:t>
            </a:r>
            <a:r>
              <a:rPr lang="ja-JP" altLang="en-US" dirty="0" smtClean="0"/>
              <a:t>つまり、あいまいな条件をコードに起こすときに誤ったコードにしない</a:t>
            </a:r>
            <a:r>
              <a:rPr lang="en-US" altLang="ja-JP" dirty="0" smtClean="0"/>
              <a:t>)</a:t>
            </a:r>
            <a:r>
              <a:rPr lang="ja-JP" altLang="en-US" dirty="0" smtClean="0"/>
              <a:t>必要があるので、テストオートメータは仕様に精通する必要がある</a:t>
            </a:r>
            <a:endParaRPr lang="en-US" altLang="ja-JP" dirty="0" smtClean="0"/>
          </a:p>
          <a:p>
            <a:pPr lvl="1"/>
            <a:r>
              <a:rPr lang="ja-JP" altLang="en-US" dirty="0"/>
              <a:t>あいまい</a:t>
            </a:r>
            <a:r>
              <a:rPr lang="ja-JP" altLang="en-US" dirty="0" smtClean="0"/>
              <a:t>な手動スクリプトを自動化するときに必要な人材</a:t>
            </a:r>
            <a:endParaRPr lang="en-US" altLang="ja-JP" dirty="0" smtClean="0"/>
          </a:p>
          <a:p>
            <a:pPr lvl="2"/>
            <a:r>
              <a:rPr lang="ja-JP" altLang="en-US" dirty="0" smtClean="0"/>
              <a:t>アプリケーションとビジネスに精通したテストオートメーター</a:t>
            </a:r>
            <a:endParaRPr lang="en-US" altLang="ja-JP" dirty="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2.2</a:t>
            </a:r>
            <a:r>
              <a:rPr kumimoji="1" lang="ja-JP" altLang="en-US" dirty="0" smtClean="0"/>
              <a:t>：手動テストのプロセス</a:t>
            </a:r>
            <a:r>
              <a:rPr kumimoji="1" lang="en-US" altLang="ja-JP" dirty="0" smtClean="0"/>
              <a:t/>
            </a:r>
            <a:br>
              <a:rPr kumimoji="1" lang="en-US" altLang="ja-JP" dirty="0" smtClean="0"/>
            </a:br>
            <a:r>
              <a:rPr lang="en-US" altLang="ja-JP" dirty="0"/>
              <a:t>	</a:t>
            </a:r>
            <a:r>
              <a:rPr lang="en-US" altLang="ja-JP" dirty="0" smtClean="0"/>
              <a:t>		</a:t>
            </a:r>
            <a:r>
              <a:rPr kumimoji="1" lang="en-US" altLang="ja-JP" dirty="0" smtClean="0"/>
              <a:t>-</a:t>
            </a:r>
            <a:r>
              <a:rPr kumimoji="1" lang="ja-JP" altLang="en-US" dirty="0" smtClean="0"/>
              <a:t>何を自動化すべきか？</a:t>
            </a:r>
            <a:endParaRPr kumimoji="1" lang="ja-JP" altLang="en-US" dirty="0"/>
          </a:p>
        </p:txBody>
      </p:sp>
      <p:sp>
        <p:nvSpPr>
          <p:cNvPr id="3" name="コンテンツ プレースホルダ 2"/>
          <p:cNvSpPr>
            <a:spLocks noGrp="1"/>
          </p:cNvSpPr>
          <p:nvPr>
            <p:ph idx="1"/>
          </p:nvPr>
        </p:nvSpPr>
        <p:spPr>
          <a:xfrm>
            <a:off x="457200" y="1600200"/>
            <a:ext cx="8229600" cy="4997152"/>
          </a:xfrm>
        </p:spPr>
        <p:txBody>
          <a:bodyPr>
            <a:normAutofit lnSpcReduction="10000"/>
          </a:bodyPr>
          <a:lstStyle/>
          <a:p>
            <a:r>
              <a:rPr kumimoji="1" lang="ja-JP" altLang="en-US" dirty="0" smtClean="0"/>
              <a:t>詳細な手動テストスクリプト</a:t>
            </a:r>
            <a:endParaRPr kumimoji="1" lang="en-US" altLang="ja-JP" dirty="0" smtClean="0"/>
          </a:p>
          <a:p>
            <a:pPr lvl="1"/>
            <a:r>
              <a:rPr lang="ja-JP" altLang="en-US" dirty="0"/>
              <a:t>詳細</a:t>
            </a:r>
            <a:r>
              <a:rPr lang="ja-JP" altLang="en-US" dirty="0" smtClean="0"/>
              <a:t>な</a:t>
            </a:r>
            <a:r>
              <a:rPr lang="ja-JP" altLang="en-US" dirty="0"/>
              <a:t>手動</a:t>
            </a:r>
            <a:r>
              <a:rPr lang="ja-JP" altLang="en-US" dirty="0" smtClean="0"/>
              <a:t>テストスクリプト</a:t>
            </a:r>
            <a:r>
              <a:rPr lang="ja-JP" altLang="en-US" dirty="0"/>
              <a:t>で</a:t>
            </a:r>
            <a:r>
              <a:rPr lang="ja-JP" altLang="en-US" dirty="0" smtClean="0"/>
              <a:t>の手順</a:t>
            </a:r>
            <a:endParaRPr lang="en-US" altLang="ja-JP" dirty="0" smtClean="0"/>
          </a:p>
          <a:p>
            <a:pPr lvl="2"/>
            <a:r>
              <a:rPr kumimoji="1" lang="ja-JP" altLang="en-US" dirty="0"/>
              <a:t>何</a:t>
            </a:r>
            <a:r>
              <a:rPr kumimoji="1" lang="ja-JP" altLang="en-US" dirty="0" smtClean="0"/>
              <a:t>をするか正確に読み取る</a:t>
            </a:r>
            <a:endParaRPr kumimoji="1" lang="en-US" altLang="ja-JP" dirty="0" smtClean="0"/>
          </a:p>
          <a:p>
            <a:pPr lvl="2"/>
            <a:r>
              <a:rPr lang="ja-JP" altLang="en-US" dirty="0"/>
              <a:t>テストスクリプト</a:t>
            </a:r>
            <a:r>
              <a:rPr lang="ja-JP" altLang="en-US" dirty="0" smtClean="0"/>
              <a:t>に</a:t>
            </a:r>
            <a:r>
              <a:rPr lang="ja-JP" altLang="en-US" dirty="0"/>
              <a:t>書かれて</a:t>
            </a:r>
            <a:r>
              <a:rPr lang="ja-JP" altLang="en-US" dirty="0" smtClean="0"/>
              <a:t>いる入力値を正確に入力する</a:t>
            </a:r>
            <a:endParaRPr lang="en-US" altLang="ja-JP" dirty="0" smtClean="0"/>
          </a:p>
          <a:p>
            <a:pPr lvl="2"/>
            <a:r>
              <a:rPr lang="ja-JP" altLang="en-US" dirty="0" smtClean="0"/>
              <a:t>応答</a:t>
            </a:r>
            <a:r>
              <a:rPr lang="en-US" altLang="ja-JP" dirty="0" smtClean="0"/>
              <a:t>/</a:t>
            </a:r>
            <a:r>
              <a:rPr lang="ja-JP" altLang="en-US" dirty="0" smtClean="0"/>
              <a:t>出力</a:t>
            </a:r>
            <a:r>
              <a:rPr lang="en-US" altLang="ja-JP" dirty="0" smtClean="0"/>
              <a:t>/</a:t>
            </a:r>
            <a:r>
              <a:rPr lang="ja-JP" altLang="en-US" dirty="0" smtClean="0"/>
              <a:t>反応をみて欠陥か否かを判断する</a:t>
            </a:r>
            <a:endParaRPr lang="en-US" altLang="ja-JP" dirty="0" smtClean="0"/>
          </a:p>
          <a:p>
            <a:pPr lvl="1"/>
            <a:r>
              <a:rPr lang="ja-JP" altLang="en-US" dirty="0" smtClean="0"/>
              <a:t>長所</a:t>
            </a:r>
            <a:endParaRPr lang="en-US" altLang="ja-JP" dirty="0" smtClean="0"/>
          </a:p>
          <a:p>
            <a:pPr lvl="2"/>
            <a:r>
              <a:rPr lang="ja-JP" altLang="en-US" dirty="0" smtClean="0"/>
              <a:t>同じテストスクリプトを使えば、誰でも正確に同じテストを実行できる</a:t>
            </a:r>
            <a:endParaRPr lang="en-US" altLang="ja-JP" dirty="0" smtClean="0"/>
          </a:p>
          <a:p>
            <a:pPr lvl="2"/>
            <a:r>
              <a:rPr lang="ja-JP" altLang="en-US" dirty="0"/>
              <a:t>テスト</a:t>
            </a:r>
            <a:r>
              <a:rPr lang="ja-JP" altLang="en-US" dirty="0" smtClean="0"/>
              <a:t>で</a:t>
            </a:r>
            <a:r>
              <a:rPr lang="ja-JP" altLang="en-US" dirty="0"/>
              <a:t>発見</a:t>
            </a:r>
            <a:r>
              <a:rPr lang="ja-JP" altLang="en-US" dirty="0" smtClean="0"/>
              <a:t>した</a:t>
            </a:r>
            <a:r>
              <a:rPr lang="ja-JP" altLang="en-US" dirty="0"/>
              <a:t>欠陥</a:t>
            </a:r>
            <a:r>
              <a:rPr lang="ja-JP" altLang="en-US" dirty="0" smtClean="0"/>
              <a:t>は再現できる可能性が高い</a:t>
            </a:r>
            <a:endParaRPr lang="en-US" altLang="ja-JP" dirty="0" smtClean="0"/>
          </a:p>
          <a:p>
            <a:pPr lvl="2"/>
            <a:r>
              <a:rPr lang="ja-JP" altLang="en-US" dirty="0"/>
              <a:t>入力</a:t>
            </a:r>
            <a:r>
              <a:rPr lang="ja-JP" altLang="en-US" dirty="0" smtClean="0"/>
              <a:t>と</a:t>
            </a:r>
            <a:r>
              <a:rPr lang="ja-JP" altLang="en-US" dirty="0"/>
              <a:t>期待結果</a:t>
            </a:r>
            <a:r>
              <a:rPr lang="ja-JP" altLang="en-US" dirty="0" smtClean="0"/>
              <a:t>が全て書かれているので、自動化が容易</a:t>
            </a:r>
            <a:endParaRPr lang="en-US" altLang="ja-JP" dirty="0" smtClean="0"/>
          </a:p>
          <a:p>
            <a:pPr lvl="2"/>
            <a:endParaRPr lang="en-US" altLang="ja-JP"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2.2</a:t>
            </a:r>
            <a:r>
              <a:rPr kumimoji="1" lang="ja-JP" altLang="en-US" dirty="0" smtClean="0"/>
              <a:t>：手動テストのプロセス</a:t>
            </a:r>
            <a:r>
              <a:rPr kumimoji="1" lang="en-US" altLang="ja-JP" dirty="0" smtClean="0"/>
              <a:t/>
            </a:r>
            <a:br>
              <a:rPr kumimoji="1" lang="en-US" altLang="ja-JP" dirty="0" smtClean="0"/>
            </a:br>
            <a:r>
              <a:rPr lang="en-US" altLang="ja-JP" dirty="0"/>
              <a:t>	</a:t>
            </a:r>
            <a:r>
              <a:rPr lang="en-US" altLang="ja-JP" dirty="0" smtClean="0"/>
              <a:t>		</a:t>
            </a:r>
            <a:r>
              <a:rPr kumimoji="1" lang="en-US" altLang="ja-JP" dirty="0" smtClean="0"/>
              <a:t>-</a:t>
            </a:r>
            <a:r>
              <a:rPr kumimoji="1" lang="ja-JP" altLang="en-US" dirty="0" smtClean="0"/>
              <a:t>何を自動化すべきか？</a:t>
            </a:r>
            <a:endParaRPr kumimoji="1" lang="ja-JP" altLang="en-US" dirty="0"/>
          </a:p>
        </p:txBody>
      </p:sp>
      <p:sp>
        <p:nvSpPr>
          <p:cNvPr id="3" name="コンテンツ プレースホルダ 2"/>
          <p:cNvSpPr>
            <a:spLocks noGrp="1"/>
          </p:cNvSpPr>
          <p:nvPr>
            <p:ph idx="1"/>
          </p:nvPr>
        </p:nvSpPr>
        <p:spPr>
          <a:xfrm>
            <a:off x="457200" y="1600200"/>
            <a:ext cx="8229600" cy="4997152"/>
          </a:xfrm>
        </p:spPr>
        <p:txBody>
          <a:bodyPr>
            <a:normAutofit/>
          </a:bodyPr>
          <a:lstStyle/>
          <a:p>
            <a:r>
              <a:rPr kumimoji="1" lang="ja-JP" altLang="en-US" dirty="0" smtClean="0"/>
              <a:t>詳細な手動テストスクリプト</a:t>
            </a:r>
            <a:endParaRPr kumimoji="1" lang="en-US" altLang="ja-JP" dirty="0" smtClean="0"/>
          </a:p>
          <a:p>
            <a:pPr lvl="1"/>
            <a:r>
              <a:rPr lang="ja-JP" altLang="en-US" dirty="0" smtClean="0"/>
              <a:t>短所</a:t>
            </a:r>
            <a:endParaRPr lang="en-US" altLang="ja-JP" dirty="0" smtClean="0"/>
          </a:p>
          <a:p>
            <a:pPr lvl="2"/>
            <a:r>
              <a:rPr kumimoji="1" lang="ja-JP" altLang="en-US" dirty="0" smtClean="0"/>
              <a:t>テストスクリプト作成</a:t>
            </a:r>
            <a:r>
              <a:rPr lang="ja-JP" altLang="en-US" dirty="0"/>
              <a:t>コスト</a:t>
            </a:r>
            <a:r>
              <a:rPr lang="ja-JP" altLang="en-US" dirty="0" smtClean="0"/>
              <a:t>が高価</a:t>
            </a:r>
            <a:endParaRPr lang="en-US" altLang="ja-JP" dirty="0" smtClean="0"/>
          </a:p>
          <a:p>
            <a:pPr lvl="2"/>
            <a:r>
              <a:rPr lang="ja-JP" altLang="en-US" dirty="0"/>
              <a:t>必要</a:t>
            </a:r>
            <a:r>
              <a:rPr lang="ja-JP" altLang="en-US" dirty="0" smtClean="0"/>
              <a:t>以上に厳密な記述が入る</a:t>
            </a:r>
            <a:r>
              <a:rPr lang="en-US" altLang="ja-JP" dirty="0" smtClean="0"/>
              <a:t>(</a:t>
            </a:r>
            <a:r>
              <a:rPr lang="ja-JP" altLang="en-US" dirty="0" smtClean="0"/>
              <a:t>冗長なテキスト</a:t>
            </a:r>
            <a:r>
              <a:rPr lang="en-US" altLang="ja-JP" dirty="0" smtClean="0"/>
              <a:t>)</a:t>
            </a:r>
          </a:p>
          <a:p>
            <a:pPr lvl="2"/>
            <a:r>
              <a:rPr lang="ja-JP" altLang="en-US" dirty="0"/>
              <a:t>テストスクリプト</a:t>
            </a:r>
            <a:r>
              <a:rPr lang="ja-JP" altLang="en-US" dirty="0" smtClean="0"/>
              <a:t>が再利用される傾向は無い</a:t>
            </a:r>
            <a:endParaRPr lang="en-US" altLang="ja-JP" dirty="0" smtClean="0"/>
          </a:p>
          <a:p>
            <a:pPr lvl="2"/>
            <a:r>
              <a:rPr lang="ja-JP" altLang="en-US" dirty="0" smtClean="0"/>
              <a:t>冗長</a:t>
            </a:r>
            <a:r>
              <a:rPr lang="ja-JP" altLang="en-US" dirty="0"/>
              <a:t>なので</a:t>
            </a:r>
            <a:r>
              <a:rPr lang="ja-JP" altLang="en-US" dirty="0" smtClean="0"/>
              <a:t>、情報を見つけたり、メンテナンスするのが難しい</a:t>
            </a:r>
            <a:endParaRPr lang="en-US" altLang="ja-JP" dirty="0" smtClean="0"/>
          </a:p>
          <a:p>
            <a:pPr lvl="2"/>
            <a:r>
              <a:rPr kumimoji="1" lang="ja-JP" altLang="en-US" dirty="0" smtClean="0"/>
              <a:t>テスト担当者が飽きやすく、間違いが起こりやすい</a:t>
            </a:r>
            <a:endParaRPr kumimoji="1" lang="en-US" altLang="ja-JP" dirty="0" smtClean="0"/>
          </a:p>
          <a:p>
            <a:endParaRPr kumimoji="1" lang="ja-JP" altLang="en-US" dirty="0"/>
          </a:p>
        </p:txBody>
      </p:sp>
      <p:sp>
        <p:nvSpPr>
          <p:cNvPr id="4" name="正方形/長方形 3"/>
          <p:cNvSpPr/>
          <p:nvPr/>
        </p:nvSpPr>
        <p:spPr>
          <a:xfrm>
            <a:off x="2411760" y="5517232"/>
            <a:ext cx="5040560" cy="108012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t>ツールには知性が無いが、最高に便利な道具</a:t>
            </a:r>
            <a:endParaRPr kumimoji="1" lang="en-US" altLang="ja-JP" dirty="0" smtClean="0"/>
          </a:p>
          <a:p>
            <a:pPr algn="ctr"/>
            <a:r>
              <a:rPr lang="ja-JP" altLang="en-US" dirty="0"/>
              <a:t>自動化</a:t>
            </a:r>
            <a:r>
              <a:rPr lang="ja-JP" altLang="en-US" dirty="0" smtClean="0"/>
              <a:t>の出発点は詳細な手動スクリプトがよい</a:t>
            </a:r>
            <a:endParaRPr kumimoji="1" lang="ja-JP" alt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2.2</a:t>
            </a:r>
            <a:r>
              <a:rPr kumimoji="1" lang="ja-JP" altLang="en-US" dirty="0" smtClean="0"/>
              <a:t>：手動テストのプロセス</a:t>
            </a:r>
            <a:r>
              <a:rPr kumimoji="1" lang="en-US" altLang="ja-JP" dirty="0" smtClean="0"/>
              <a:t/>
            </a:r>
            <a:br>
              <a:rPr kumimoji="1" lang="en-US" altLang="ja-JP" dirty="0" smtClean="0"/>
            </a:br>
            <a:r>
              <a:rPr lang="en-US" altLang="ja-JP" dirty="0"/>
              <a:t>	</a:t>
            </a:r>
            <a:r>
              <a:rPr lang="en-US" altLang="ja-JP" dirty="0" smtClean="0"/>
              <a:t>		</a:t>
            </a:r>
            <a:r>
              <a:rPr kumimoji="1" lang="en-US" altLang="ja-JP" dirty="0" smtClean="0"/>
              <a:t>-</a:t>
            </a:r>
            <a:r>
              <a:rPr kumimoji="1" lang="ja-JP" altLang="en-US" dirty="0" smtClean="0"/>
              <a:t>何を自動化すべきか？</a:t>
            </a:r>
            <a:endParaRPr kumimoji="1" lang="ja-JP" altLang="en-US" dirty="0"/>
          </a:p>
        </p:txBody>
      </p:sp>
      <p:sp>
        <p:nvSpPr>
          <p:cNvPr id="3" name="コンテンツ プレースホルダ 2"/>
          <p:cNvSpPr>
            <a:spLocks noGrp="1"/>
          </p:cNvSpPr>
          <p:nvPr>
            <p:ph idx="1"/>
          </p:nvPr>
        </p:nvSpPr>
        <p:spPr>
          <a:xfrm>
            <a:off x="457200" y="1600200"/>
            <a:ext cx="8229600" cy="4997152"/>
          </a:xfrm>
        </p:spPr>
        <p:txBody>
          <a:bodyPr>
            <a:normAutofit/>
          </a:bodyPr>
          <a:lstStyle/>
          <a:p>
            <a:r>
              <a:rPr kumimoji="1" lang="ja-JP" altLang="en-US" dirty="0" smtClean="0"/>
              <a:t>詳細な手動テストスクリプト</a:t>
            </a:r>
            <a:endParaRPr kumimoji="1" lang="en-US" altLang="ja-JP" dirty="0" smtClean="0"/>
          </a:p>
          <a:p>
            <a:pPr lvl="1"/>
            <a:r>
              <a:rPr lang="ja-JP" altLang="en-US" dirty="0"/>
              <a:t>細かいこと</a:t>
            </a:r>
            <a:r>
              <a:rPr lang="ja-JP" altLang="en-US" dirty="0" smtClean="0"/>
              <a:t>が全て書かれているので、自動化の出発点に適しているが、</a:t>
            </a:r>
            <a:r>
              <a:rPr lang="ja-JP" altLang="en-US" dirty="0" smtClean="0">
                <a:solidFill>
                  <a:srgbClr val="FF0000"/>
                </a:solidFill>
              </a:rPr>
              <a:t>「手動テストスクリプトはテストツールが解釈できる形になっていない」</a:t>
            </a:r>
            <a:endParaRPr lang="en-US" altLang="ja-JP" dirty="0" smtClean="0">
              <a:solidFill>
                <a:srgbClr val="FF0000"/>
              </a:solidFill>
            </a:endParaRPr>
          </a:p>
          <a:p>
            <a:pPr lvl="1"/>
            <a:r>
              <a:rPr lang="ja-JP" altLang="en-US" dirty="0" smtClean="0"/>
              <a:t>自動化する際は、手動テストスクリプトを自動テストスクリプトに変更する必要がある</a:t>
            </a:r>
            <a:r>
              <a:rPr lang="en-US" altLang="ja-JP" dirty="0" smtClean="0"/>
              <a:t>(</a:t>
            </a:r>
            <a:r>
              <a:rPr lang="ja-JP" altLang="en-US" dirty="0" smtClean="0"/>
              <a:t>テストの情報が</a:t>
            </a:r>
            <a:r>
              <a:rPr lang="en-US" altLang="ja-JP" dirty="0" smtClean="0"/>
              <a:t>2</a:t>
            </a:r>
            <a:r>
              <a:rPr lang="ja-JP" altLang="en-US" dirty="0" smtClean="0"/>
              <a:t>回ドキュメント化される</a:t>
            </a:r>
            <a:r>
              <a:rPr lang="en-US" altLang="ja-JP" dirty="0" smtClean="0"/>
              <a:t>)</a:t>
            </a:r>
          </a:p>
          <a:p>
            <a:pPr lvl="1"/>
            <a:r>
              <a:rPr lang="ja-JP" altLang="en-US" dirty="0"/>
              <a:t>既存</a:t>
            </a:r>
            <a:r>
              <a:rPr lang="ja-JP" altLang="en-US" dirty="0" smtClean="0"/>
              <a:t>の詳細な手動スクリプトを自動化する場合はこのオーバーヘッドは避けられない</a:t>
            </a:r>
            <a:r>
              <a:rPr lang="ja-JP" altLang="en-US" dirty="0"/>
              <a:t>。</a:t>
            </a:r>
            <a:endParaRPr kumimoji="1" lang="en-US" altLang="ja-JP" dirty="0" smtClean="0"/>
          </a:p>
          <a:p>
            <a:endParaRPr kumimoji="1" lang="ja-JP" alt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2.2</a:t>
            </a:r>
            <a:r>
              <a:rPr kumimoji="1" lang="ja-JP" altLang="en-US" dirty="0" smtClean="0"/>
              <a:t>：手動テストのプロセス</a:t>
            </a:r>
            <a:r>
              <a:rPr kumimoji="1" lang="en-US" altLang="ja-JP" dirty="0" smtClean="0"/>
              <a:t/>
            </a:r>
            <a:br>
              <a:rPr kumimoji="1" lang="en-US" altLang="ja-JP" dirty="0" smtClean="0"/>
            </a:br>
            <a:r>
              <a:rPr lang="en-US" altLang="ja-JP" dirty="0"/>
              <a:t>	</a:t>
            </a:r>
            <a:r>
              <a:rPr lang="en-US" altLang="ja-JP" dirty="0" smtClean="0"/>
              <a:t>		</a:t>
            </a:r>
            <a:r>
              <a:rPr kumimoji="1" lang="en-US" altLang="ja-JP" dirty="0" smtClean="0"/>
              <a:t>-</a:t>
            </a:r>
            <a:r>
              <a:rPr kumimoji="1" lang="ja-JP" altLang="en-US" dirty="0" smtClean="0"/>
              <a:t>何を自動化すべきか？</a:t>
            </a:r>
            <a:endParaRPr kumimoji="1" lang="ja-JP" altLang="en-US" dirty="0"/>
          </a:p>
        </p:txBody>
      </p:sp>
      <p:sp>
        <p:nvSpPr>
          <p:cNvPr id="3" name="コンテンツ プレースホルダ 2"/>
          <p:cNvSpPr>
            <a:spLocks noGrp="1"/>
          </p:cNvSpPr>
          <p:nvPr>
            <p:ph idx="1"/>
          </p:nvPr>
        </p:nvSpPr>
        <p:spPr>
          <a:xfrm>
            <a:off x="457200" y="1600200"/>
            <a:ext cx="8229600" cy="4997152"/>
          </a:xfrm>
        </p:spPr>
        <p:txBody>
          <a:bodyPr>
            <a:normAutofit/>
          </a:bodyPr>
          <a:lstStyle/>
          <a:p>
            <a:r>
              <a:rPr kumimoji="1" lang="ja-JP" altLang="en-US" dirty="0" smtClean="0"/>
              <a:t>詳細な手動テストスクリプト</a:t>
            </a:r>
            <a:endParaRPr kumimoji="1" lang="en-US" altLang="ja-JP" dirty="0" smtClean="0"/>
          </a:p>
          <a:p>
            <a:pPr lvl="1"/>
            <a:r>
              <a:rPr lang="ja-JP" altLang="en-US" dirty="0"/>
              <a:t>人間</a:t>
            </a:r>
            <a:r>
              <a:rPr lang="ja-JP" altLang="en-US" dirty="0" smtClean="0"/>
              <a:t>が読んで</a:t>
            </a:r>
            <a:r>
              <a:rPr lang="ja-JP" altLang="en-US" dirty="0"/>
              <a:t>理解</a:t>
            </a:r>
            <a:r>
              <a:rPr lang="ja-JP" altLang="en-US" dirty="0" smtClean="0"/>
              <a:t>でき、テストツールがそのまま使えるドキュメントの形式が必要</a:t>
            </a:r>
            <a:endParaRPr lang="en-US" altLang="ja-JP" dirty="0" smtClean="0"/>
          </a:p>
          <a:p>
            <a:pPr lvl="1"/>
            <a:endParaRPr kumimoji="1" lang="en-US" altLang="ja-JP" dirty="0"/>
          </a:p>
          <a:p>
            <a:pPr lvl="1"/>
            <a:r>
              <a:rPr lang="ja-JP" altLang="en-US" dirty="0" smtClean="0"/>
              <a:t>テストオートメータはコーディングだけに集中できる</a:t>
            </a:r>
            <a:r>
              <a:rPr lang="en-US" altLang="ja-JP" dirty="0" smtClean="0"/>
              <a:t>(</a:t>
            </a:r>
            <a:r>
              <a:rPr lang="ja-JP" altLang="en-US" dirty="0" smtClean="0"/>
              <a:t>アプリケーションやビジネスを理解する必要はなくなる</a:t>
            </a:r>
            <a:r>
              <a:rPr lang="en-US" altLang="ja-JP" dirty="0" smtClean="0"/>
              <a:t>)</a:t>
            </a:r>
          </a:p>
          <a:p>
            <a:pPr lvl="1"/>
            <a:endParaRPr kumimoji="1" lang="en-US" altLang="ja-JP" dirty="0" smtClean="0"/>
          </a:p>
          <a:p>
            <a:endParaRPr kumimoji="1" lang="ja-JP" alt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2.3:</a:t>
            </a:r>
            <a:r>
              <a:rPr kumimoji="1" lang="ja-JP" altLang="en-US" dirty="0" smtClean="0"/>
              <a:t>テスト実行の自動化</a:t>
            </a:r>
            <a:r>
              <a:rPr kumimoji="1" lang="en-US" altLang="ja-JP" dirty="0" smtClean="0"/>
              <a:t>-</a:t>
            </a:r>
            <a:r>
              <a:rPr kumimoji="1" lang="ja-JP" altLang="en-US" dirty="0" smtClean="0"/>
              <a:t>入力</a:t>
            </a:r>
            <a:endParaRPr kumimoji="1" lang="ja-JP" altLang="en-US" dirty="0"/>
          </a:p>
        </p:txBody>
      </p:sp>
      <p:sp>
        <p:nvSpPr>
          <p:cNvPr id="3" name="コンテンツ プレースホルダ 2"/>
          <p:cNvSpPr>
            <a:spLocks noGrp="1"/>
          </p:cNvSpPr>
          <p:nvPr>
            <p:ph idx="1"/>
          </p:nvPr>
        </p:nvSpPr>
        <p:spPr>
          <a:xfrm>
            <a:off x="457200" y="1600200"/>
            <a:ext cx="8229600" cy="4997152"/>
          </a:xfrm>
        </p:spPr>
        <p:txBody>
          <a:bodyPr>
            <a:normAutofit/>
          </a:bodyPr>
          <a:lstStyle/>
          <a:p>
            <a:r>
              <a:rPr kumimoji="1" lang="ja-JP" altLang="en-US" dirty="0" smtClean="0"/>
              <a:t>テスト入力の自動化</a:t>
            </a:r>
            <a:endParaRPr kumimoji="1" lang="en-US" altLang="ja-JP" dirty="0" smtClean="0"/>
          </a:p>
          <a:p>
            <a:pPr lvl="1"/>
            <a:r>
              <a:rPr lang="ja-JP" altLang="en-US" dirty="0" smtClean="0"/>
              <a:t>キャプチャーリプレイツールはユーザーの操作を全て記録し、テストスクリプトとして書きだす</a:t>
            </a:r>
            <a:endParaRPr lang="en-US" altLang="ja-JP" dirty="0" smtClean="0"/>
          </a:p>
          <a:p>
            <a:pPr lvl="1"/>
            <a:r>
              <a:rPr lang="ja-JP" altLang="en-US" dirty="0"/>
              <a:t>テストスクリプト</a:t>
            </a:r>
            <a:r>
              <a:rPr lang="ja-JP" altLang="en-US" dirty="0" smtClean="0"/>
              <a:t>は修正が可能。修正はプログラマが行うのがよい</a:t>
            </a:r>
            <a:endParaRPr lang="en-US" altLang="ja-JP" dirty="0" smtClean="0"/>
          </a:p>
          <a:p>
            <a:pPr lvl="1"/>
            <a:endParaRPr lang="en-US" altLang="ja-JP" dirty="0"/>
          </a:p>
          <a:p>
            <a:pPr lvl="1"/>
            <a:r>
              <a:rPr lang="ja-JP" altLang="en-US" dirty="0"/>
              <a:t>手動テスト</a:t>
            </a:r>
            <a:r>
              <a:rPr lang="ja-JP" altLang="en-US" dirty="0" smtClean="0"/>
              <a:t>を一回やって、書きだされたスクリプトを少し修正するだけで自動化が完了するので、この手法は魅力的</a:t>
            </a:r>
            <a:r>
              <a:rPr lang="ja-JP" altLang="en-US" dirty="0" smtClean="0">
                <a:solidFill>
                  <a:srgbClr val="FF0000"/>
                </a:solidFill>
              </a:rPr>
              <a:t>に見えてしまう</a:t>
            </a:r>
            <a:endParaRPr lang="en-US" altLang="ja-JP" dirty="0" smtClean="0">
              <a:solidFill>
                <a:srgbClr val="FF0000"/>
              </a:solidFill>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2.3:</a:t>
            </a:r>
            <a:r>
              <a:rPr kumimoji="1" lang="ja-JP" altLang="en-US" dirty="0" smtClean="0"/>
              <a:t>テスト実行の自動化</a:t>
            </a:r>
            <a:r>
              <a:rPr kumimoji="1" lang="en-US" altLang="ja-JP" dirty="0" smtClean="0"/>
              <a:t>-</a:t>
            </a:r>
            <a:r>
              <a:rPr kumimoji="1" lang="ja-JP" altLang="en-US" dirty="0" smtClean="0"/>
              <a:t>入力</a:t>
            </a:r>
            <a:endParaRPr kumimoji="1" lang="ja-JP" altLang="en-US" dirty="0"/>
          </a:p>
        </p:txBody>
      </p:sp>
      <p:sp>
        <p:nvSpPr>
          <p:cNvPr id="3" name="コンテンツ プレースホルダ 2"/>
          <p:cNvSpPr>
            <a:spLocks noGrp="1"/>
          </p:cNvSpPr>
          <p:nvPr>
            <p:ph idx="1"/>
          </p:nvPr>
        </p:nvSpPr>
        <p:spPr>
          <a:xfrm>
            <a:off x="457200" y="1600200"/>
            <a:ext cx="8229600" cy="4997152"/>
          </a:xfrm>
        </p:spPr>
        <p:txBody>
          <a:bodyPr>
            <a:normAutofit/>
          </a:bodyPr>
          <a:lstStyle/>
          <a:p>
            <a:r>
              <a:rPr kumimoji="1" lang="ja-JP" altLang="en-US" dirty="0" smtClean="0"/>
              <a:t>記録したスクリプトの再生</a:t>
            </a:r>
            <a:endParaRPr kumimoji="1" lang="en-US" altLang="ja-JP" dirty="0" smtClean="0"/>
          </a:p>
          <a:p>
            <a:pPr lvl="1"/>
            <a:r>
              <a:rPr lang="ja-JP" altLang="en-US" dirty="0" smtClean="0"/>
              <a:t>キャプチャーリプレイツールはテストスクリプトを読み込んで、あたかも人間がキーボードを操作したり、マウスを操作しているかのように入力を行う</a:t>
            </a:r>
            <a:endParaRPr lang="en-US" altLang="ja-JP" dirty="0" smtClean="0"/>
          </a:p>
          <a:p>
            <a:pPr lvl="1"/>
            <a:endParaRPr kumimoji="1" lang="en-US" altLang="ja-JP" dirty="0"/>
          </a:p>
          <a:p>
            <a:pPr lvl="1"/>
            <a:r>
              <a:rPr kumimoji="1" lang="ja-JP" altLang="en-US" dirty="0" smtClean="0"/>
              <a:t>キャプチャーリプレイツールはテストケースの実行によって起きたことをログファイルとして出力する</a:t>
            </a:r>
            <a:endParaRPr kumimoji="1" lang="en-US" altLang="ja-JP" dirty="0"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2.3:</a:t>
            </a:r>
            <a:r>
              <a:rPr lang="ja-JP" altLang="en-US" dirty="0"/>
              <a:t>テスト実行の自動化</a:t>
            </a:r>
            <a:r>
              <a:rPr lang="en-US" altLang="ja-JP" dirty="0"/>
              <a:t>-</a:t>
            </a:r>
            <a:r>
              <a:rPr lang="ja-JP" altLang="en-US" dirty="0"/>
              <a:t>入力</a:t>
            </a:r>
            <a:endParaRPr kumimoji="1" lang="ja-JP" altLang="en-US" dirty="0"/>
          </a:p>
        </p:txBody>
      </p:sp>
      <p:sp>
        <p:nvSpPr>
          <p:cNvPr id="3" name="コンテンツ プレースホルダ 2"/>
          <p:cNvSpPr>
            <a:spLocks noGrp="1"/>
          </p:cNvSpPr>
          <p:nvPr>
            <p:ph idx="1"/>
          </p:nvPr>
        </p:nvSpPr>
        <p:spPr>
          <a:xfrm>
            <a:off x="457200" y="1600200"/>
            <a:ext cx="8229600" cy="4997152"/>
          </a:xfrm>
        </p:spPr>
        <p:txBody>
          <a:bodyPr>
            <a:normAutofit/>
          </a:bodyPr>
          <a:lstStyle/>
          <a:p>
            <a:r>
              <a:rPr lang="ja-JP" altLang="en-US" dirty="0" smtClean="0"/>
              <a:t>自動テストスクリプトは手動テストスクリプトとは別物</a:t>
            </a:r>
            <a:endParaRPr lang="en-US" altLang="ja-JP" dirty="0" smtClean="0"/>
          </a:p>
          <a:p>
            <a:endParaRPr kumimoji="1" lang="en-US" altLang="ja-JP" dirty="0"/>
          </a:p>
          <a:p>
            <a:pPr lvl="1"/>
            <a:r>
              <a:rPr lang="ja-JP" altLang="en-US" dirty="0" smtClean="0"/>
              <a:t>大きな違いは、自動テストスクリプトはテストツールとテストアプリケーションに依存する。手動テストスクリプトはテストアプリケーションのみに依存する</a:t>
            </a:r>
            <a:endParaRPr kumimoji="1" lang="ja-JP" alt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2.3:</a:t>
            </a:r>
            <a:r>
              <a:rPr lang="ja-JP" altLang="en-US" dirty="0"/>
              <a:t>テスト実行の自動化</a:t>
            </a:r>
            <a:r>
              <a:rPr lang="en-US" altLang="ja-JP" dirty="0"/>
              <a:t>-</a:t>
            </a:r>
            <a:r>
              <a:rPr lang="ja-JP" altLang="en-US" dirty="0"/>
              <a:t>入力</a:t>
            </a:r>
            <a:endParaRPr kumimoji="1" lang="ja-JP" altLang="en-US" dirty="0"/>
          </a:p>
        </p:txBody>
      </p:sp>
      <p:sp>
        <p:nvSpPr>
          <p:cNvPr id="3" name="コンテンツ プレースホルダ 2"/>
          <p:cNvSpPr>
            <a:spLocks noGrp="1"/>
          </p:cNvSpPr>
          <p:nvPr>
            <p:ph idx="1"/>
          </p:nvPr>
        </p:nvSpPr>
        <p:spPr>
          <a:xfrm>
            <a:off x="457200" y="1600200"/>
            <a:ext cx="8229600" cy="4997152"/>
          </a:xfrm>
        </p:spPr>
        <p:txBody>
          <a:bodyPr>
            <a:normAutofit lnSpcReduction="10000"/>
          </a:bodyPr>
          <a:lstStyle/>
          <a:p>
            <a:r>
              <a:rPr kumimoji="1" lang="ja-JP" altLang="en-US" dirty="0" smtClean="0"/>
              <a:t>テスト入力だけの自動化のメリットと用途</a:t>
            </a:r>
            <a:endParaRPr kumimoji="1" lang="en-US" altLang="ja-JP" dirty="0" smtClean="0"/>
          </a:p>
          <a:p>
            <a:pPr lvl="1"/>
            <a:r>
              <a:rPr lang="ja-JP" altLang="en-US" dirty="0" smtClean="0"/>
              <a:t>キャプチャリプレイツール</a:t>
            </a:r>
            <a:r>
              <a:rPr lang="ja-JP" altLang="en-US" dirty="0"/>
              <a:t>を使用</a:t>
            </a:r>
            <a:r>
              <a:rPr lang="ja-JP" altLang="en-US" dirty="0" smtClean="0"/>
              <a:t>した</a:t>
            </a:r>
            <a:r>
              <a:rPr lang="ja-JP" altLang="en-US" dirty="0"/>
              <a:t>テストスクリプト</a:t>
            </a:r>
            <a:r>
              <a:rPr lang="ja-JP" altLang="en-US" dirty="0" smtClean="0"/>
              <a:t>はテストの自動化の中で意味が無いわけではないが、テスト自動化の初心者が期待するほどの効果はない</a:t>
            </a:r>
            <a:endParaRPr lang="en-US" altLang="ja-JP" dirty="0" smtClean="0"/>
          </a:p>
          <a:p>
            <a:pPr lvl="1"/>
            <a:r>
              <a:rPr kumimoji="1" lang="ja-JP" altLang="en-US" dirty="0" smtClean="0"/>
              <a:t>長所</a:t>
            </a:r>
            <a:endParaRPr kumimoji="1" lang="en-US" altLang="ja-JP" dirty="0" smtClean="0"/>
          </a:p>
          <a:p>
            <a:pPr lvl="2"/>
            <a:r>
              <a:rPr kumimoji="1" lang="ja-JP" altLang="en-US" dirty="0" smtClean="0"/>
              <a:t>比較的すばやく、利用可能なテストスクリプトを作ることができる</a:t>
            </a:r>
            <a:endParaRPr kumimoji="1" lang="en-US" altLang="ja-JP" dirty="0" smtClean="0"/>
          </a:p>
          <a:p>
            <a:pPr lvl="2"/>
            <a:r>
              <a:rPr lang="ja-JP" altLang="en-US" dirty="0" smtClean="0"/>
              <a:t>実行したテストのドキュメンテーションが自動で提供される</a:t>
            </a:r>
            <a:endParaRPr lang="en-US" altLang="ja-JP" dirty="0" smtClean="0"/>
          </a:p>
          <a:p>
            <a:pPr lvl="2"/>
            <a:r>
              <a:rPr lang="ja-JP" altLang="en-US" dirty="0"/>
              <a:t>テストデータ</a:t>
            </a:r>
            <a:r>
              <a:rPr lang="ja-JP" altLang="en-US" dirty="0" smtClean="0"/>
              <a:t>のセットアップの作業を補助するのにも使える</a:t>
            </a:r>
            <a:r>
              <a:rPr lang="en-US" altLang="ja-JP" dirty="0" smtClean="0"/>
              <a:t>(1000</a:t>
            </a:r>
            <a:r>
              <a:rPr lang="ja-JP" altLang="en-US" dirty="0" smtClean="0"/>
              <a:t>人分のデータを登録するときなど</a:t>
            </a:r>
            <a:r>
              <a:rPr lang="en-US" altLang="ja-JP" dirty="0" smtClean="0"/>
              <a:t>)</a:t>
            </a:r>
            <a:endParaRPr kumimoji="1" lang="ja-JP" alt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2.3:</a:t>
            </a:r>
            <a:r>
              <a:rPr lang="ja-JP" altLang="en-US" dirty="0"/>
              <a:t>テスト実行の自動化</a:t>
            </a:r>
            <a:r>
              <a:rPr lang="en-US" altLang="ja-JP" dirty="0"/>
              <a:t>-</a:t>
            </a:r>
            <a:r>
              <a:rPr lang="ja-JP" altLang="en-US" dirty="0"/>
              <a:t>入力</a:t>
            </a:r>
            <a:endParaRPr kumimoji="1" lang="ja-JP" altLang="en-US" dirty="0"/>
          </a:p>
        </p:txBody>
      </p:sp>
      <p:sp>
        <p:nvSpPr>
          <p:cNvPr id="3" name="コンテンツ プレースホルダ 2"/>
          <p:cNvSpPr>
            <a:spLocks noGrp="1"/>
          </p:cNvSpPr>
          <p:nvPr>
            <p:ph idx="1"/>
          </p:nvPr>
        </p:nvSpPr>
        <p:spPr>
          <a:xfrm>
            <a:off x="457200" y="1600200"/>
            <a:ext cx="8229600" cy="4997152"/>
          </a:xfrm>
        </p:spPr>
        <p:txBody>
          <a:bodyPr>
            <a:normAutofit/>
          </a:bodyPr>
          <a:lstStyle/>
          <a:p>
            <a:r>
              <a:rPr lang="ja-JP" altLang="en-US" dirty="0"/>
              <a:t>テスト入力だけの自動化のメリットと用途</a:t>
            </a:r>
            <a:endParaRPr lang="en-US" altLang="ja-JP" dirty="0"/>
          </a:p>
          <a:p>
            <a:pPr lvl="1"/>
            <a:r>
              <a:rPr kumimoji="1" lang="ja-JP" altLang="en-US" dirty="0" smtClean="0"/>
              <a:t>現実問題として、テスト入力</a:t>
            </a:r>
            <a:r>
              <a:rPr kumimoji="1" lang="en-US" altLang="ja-JP" dirty="0" smtClean="0"/>
              <a:t>(=</a:t>
            </a:r>
            <a:r>
              <a:rPr kumimoji="1" lang="ja-JP" altLang="en-US" dirty="0" smtClean="0"/>
              <a:t>テストを実行すること</a:t>
            </a:r>
            <a:r>
              <a:rPr kumimoji="1" lang="en-US" altLang="ja-JP" dirty="0" smtClean="0"/>
              <a:t>)</a:t>
            </a:r>
            <a:r>
              <a:rPr kumimoji="1" lang="ja-JP" altLang="en-US" dirty="0" err="1" smtClean="0"/>
              <a:t>だけを</a:t>
            </a:r>
            <a:r>
              <a:rPr kumimoji="1" lang="ja-JP" altLang="en-US" dirty="0" smtClean="0"/>
              <a:t>自動化してもほとんど効果が無い</a:t>
            </a:r>
            <a:endParaRPr kumimoji="1" lang="en-US" altLang="ja-JP" dirty="0" smtClean="0"/>
          </a:p>
          <a:p>
            <a:pPr lvl="1"/>
            <a:r>
              <a:rPr lang="ja-JP" altLang="en-US" dirty="0"/>
              <a:t>手動で</a:t>
            </a:r>
            <a:r>
              <a:rPr lang="ja-JP" altLang="en-US" dirty="0" smtClean="0"/>
              <a:t>の</a:t>
            </a:r>
            <a:r>
              <a:rPr lang="ja-JP" altLang="en-US" dirty="0"/>
              <a:t>検証と</a:t>
            </a:r>
            <a:r>
              <a:rPr lang="ja-JP" altLang="en-US" dirty="0" smtClean="0"/>
              <a:t>いう段階を踏んでる以上、間違いを起こしやすく、無駄が多く、</a:t>
            </a:r>
            <a:r>
              <a:rPr lang="ja-JP" altLang="en-US" dirty="0" smtClean="0">
                <a:solidFill>
                  <a:srgbClr val="FF0000"/>
                </a:solidFill>
              </a:rPr>
              <a:t>退屈</a:t>
            </a:r>
            <a:endParaRPr lang="en-US" altLang="ja-JP" dirty="0" smtClean="0">
              <a:solidFill>
                <a:srgbClr val="FF0000"/>
              </a:solidFill>
            </a:endParaRPr>
          </a:p>
          <a:p>
            <a:pPr lvl="1"/>
            <a:endParaRPr lang="en-US" altLang="ja-JP" dirty="0" smtClean="0"/>
          </a:p>
          <a:p>
            <a:pPr lvl="1"/>
            <a:endParaRPr kumimoji="1" lang="ja-JP"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1.2:</a:t>
            </a:r>
            <a:r>
              <a:rPr kumimoji="1" lang="ja-JP" altLang="en-US" dirty="0" smtClean="0"/>
              <a:t>テスティングとテスト自動化の違い</a:t>
            </a:r>
            <a:endParaRPr kumimoji="1" lang="ja-JP" altLang="en-US" dirty="0"/>
          </a:p>
        </p:txBody>
      </p:sp>
      <p:sp>
        <p:nvSpPr>
          <p:cNvPr id="3" name="コンテンツ プレースホルダ 2"/>
          <p:cNvSpPr>
            <a:spLocks noGrp="1"/>
          </p:cNvSpPr>
          <p:nvPr>
            <p:ph idx="1"/>
          </p:nvPr>
        </p:nvSpPr>
        <p:spPr>
          <a:xfrm>
            <a:off x="457200" y="1600200"/>
            <a:ext cx="8229600" cy="4997152"/>
          </a:xfrm>
        </p:spPr>
        <p:txBody>
          <a:bodyPr>
            <a:normAutofit/>
          </a:bodyPr>
          <a:lstStyle/>
          <a:p>
            <a:r>
              <a:rPr lang="ja-JP" altLang="en-US" dirty="0"/>
              <a:t>テスト</a:t>
            </a:r>
            <a:r>
              <a:rPr lang="ja-JP" altLang="en-US" dirty="0" smtClean="0"/>
              <a:t>自動化</a:t>
            </a:r>
            <a:endParaRPr lang="en-US" altLang="ja-JP" dirty="0" smtClean="0"/>
          </a:p>
          <a:p>
            <a:pPr lvl="1"/>
            <a:r>
              <a:rPr kumimoji="1" lang="ja-JP" altLang="en-US" dirty="0"/>
              <a:t>テスト</a:t>
            </a:r>
            <a:r>
              <a:rPr kumimoji="1" lang="ja-JP" altLang="en-US" dirty="0" smtClean="0"/>
              <a:t>の</a:t>
            </a:r>
            <a:r>
              <a:rPr kumimoji="1" lang="ja-JP" altLang="en-US" dirty="0"/>
              <a:t>自動化</a:t>
            </a:r>
            <a:r>
              <a:rPr kumimoji="1" lang="ja-JP" altLang="en-US" dirty="0" smtClean="0"/>
              <a:t>も</a:t>
            </a:r>
            <a:r>
              <a:rPr kumimoji="1" lang="ja-JP" altLang="en-US" dirty="0"/>
              <a:t>スキルだ</a:t>
            </a:r>
            <a:r>
              <a:rPr kumimoji="1" lang="ja-JP" altLang="en-US" dirty="0" smtClean="0"/>
              <a:t>が、テスティングとはまったく異なるスキル</a:t>
            </a:r>
            <a:endParaRPr kumimoji="1" lang="en-US" altLang="ja-JP" dirty="0" smtClean="0"/>
          </a:p>
          <a:p>
            <a:pPr lvl="1"/>
            <a:r>
              <a:rPr lang="ja-JP" altLang="en-US" dirty="0"/>
              <a:t>テスト</a:t>
            </a:r>
            <a:r>
              <a:rPr lang="ja-JP" altLang="en-US" dirty="0" smtClean="0"/>
              <a:t>が</a:t>
            </a:r>
            <a:r>
              <a:rPr lang="ja-JP" altLang="en-US" dirty="0"/>
              <a:t>自動化されていること</a:t>
            </a:r>
            <a:r>
              <a:rPr lang="ja-JP" altLang="en-US" dirty="0" smtClean="0"/>
              <a:t>と、テストケースの良さは関係が無い</a:t>
            </a:r>
            <a:endParaRPr lang="en-US" altLang="ja-JP" dirty="0"/>
          </a:p>
          <a:p>
            <a:pPr lvl="1"/>
            <a:r>
              <a:rPr kumimoji="1" lang="ja-JP" altLang="en-US" dirty="0" smtClean="0"/>
              <a:t>テストの自動化は</a:t>
            </a:r>
            <a:r>
              <a:rPr kumimoji="1" lang="ja-JP" altLang="en-US" dirty="0" smtClean="0">
                <a:solidFill>
                  <a:srgbClr val="FF0000"/>
                </a:solidFill>
              </a:rPr>
              <a:t>「経済性と発展性のみを高める」</a:t>
            </a:r>
            <a:endParaRPr kumimoji="1" lang="en-US" altLang="ja-JP" dirty="0" smtClean="0">
              <a:solidFill>
                <a:srgbClr val="FF0000"/>
              </a:solidFill>
            </a:endParaRPr>
          </a:p>
          <a:p>
            <a:pPr lvl="1"/>
            <a:endParaRPr kumimoji="1" lang="ja-JP" alt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2.3:</a:t>
            </a:r>
            <a:r>
              <a:rPr lang="ja-JP" altLang="en-US" dirty="0"/>
              <a:t>テスト実行の自動化</a:t>
            </a:r>
            <a:r>
              <a:rPr lang="en-US" altLang="ja-JP" dirty="0"/>
              <a:t>-</a:t>
            </a:r>
            <a:r>
              <a:rPr lang="ja-JP" altLang="en-US" dirty="0"/>
              <a:t>入力</a:t>
            </a:r>
            <a:endParaRPr kumimoji="1" lang="ja-JP" altLang="en-US" dirty="0"/>
          </a:p>
        </p:txBody>
      </p:sp>
      <p:sp>
        <p:nvSpPr>
          <p:cNvPr id="3" name="コンテンツ プレースホルダ 2"/>
          <p:cNvSpPr>
            <a:spLocks noGrp="1"/>
          </p:cNvSpPr>
          <p:nvPr>
            <p:ph idx="1"/>
          </p:nvPr>
        </p:nvSpPr>
        <p:spPr>
          <a:xfrm>
            <a:off x="457200" y="1600200"/>
            <a:ext cx="8229600" cy="4997152"/>
          </a:xfrm>
        </p:spPr>
        <p:txBody>
          <a:bodyPr>
            <a:normAutofit/>
          </a:bodyPr>
          <a:lstStyle/>
          <a:p>
            <a:r>
              <a:rPr lang="ja-JP" altLang="en-US" dirty="0" smtClean="0"/>
              <a:t>手動テストの記録の短所</a:t>
            </a:r>
            <a:endParaRPr lang="en-US" altLang="ja-JP" dirty="0" smtClean="0"/>
          </a:p>
          <a:p>
            <a:pPr lvl="1"/>
            <a:r>
              <a:rPr lang="ja-JP" altLang="en-US" dirty="0" smtClean="0"/>
              <a:t>記録されたままのテストスクリプトが他の人にとっては読みにくい</a:t>
            </a:r>
            <a:r>
              <a:rPr lang="en-US" altLang="ja-JP" dirty="0" smtClean="0"/>
              <a:t>(</a:t>
            </a:r>
            <a:r>
              <a:rPr lang="ja-JP" altLang="en-US" dirty="0" smtClean="0"/>
              <a:t>自動生成されたものをメンテナンスするのは難しい</a:t>
            </a:r>
            <a:r>
              <a:rPr lang="en-US" altLang="ja-JP" dirty="0"/>
              <a:t>)</a:t>
            </a:r>
            <a:endParaRPr lang="en-US" altLang="ja-JP" dirty="0" smtClean="0"/>
          </a:p>
          <a:p>
            <a:pPr lvl="1"/>
            <a:r>
              <a:rPr lang="ja-JP" altLang="en-US" dirty="0"/>
              <a:t>再利用性</a:t>
            </a:r>
            <a:r>
              <a:rPr lang="ja-JP" altLang="en-US" dirty="0" smtClean="0"/>
              <a:t>が低い</a:t>
            </a:r>
            <a:endParaRPr lang="en-US" altLang="ja-JP" dirty="0" smtClean="0"/>
          </a:p>
          <a:p>
            <a:pPr lvl="1"/>
            <a:r>
              <a:rPr lang="ja-JP" altLang="en-US" dirty="0" smtClean="0"/>
              <a:t>入力しか自動化していないため「比較」を人間が行う必要がある</a:t>
            </a:r>
            <a:endParaRPr lang="en-US" altLang="ja-JP" dirty="0" smtClean="0"/>
          </a:p>
          <a:p>
            <a:pPr lvl="1"/>
            <a:r>
              <a:rPr lang="ja-JP" altLang="en-US" dirty="0" smtClean="0"/>
              <a:t>記録されたままのテストスクリプトは変更に弱い</a:t>
            </a:r>
            <a:endParaRPr lang="en-US" altLang="ja-JP" dirty="0" smtClean="0"/>
          </a:p>
          <a:p>
            <a:pPr lvl="1"/>
            <a:endParaRPr lang="en-US" altLang="ja-JP" dirty="0" smtClean="0"/>
          </a:p>
          <a:p>
            <a:pPr lvl="1"/>
            <a:endParaRPr kumimoji="1" lang="ja-JP" alt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2.3:</a:t>
            </a:r>
            <a:r>
              <a:rPr lang="ja-JP" altLang="en-US" dirty="0"/>
              <a:t>テスト実行の自動化</a:t>
            </a:r>
            <a:r>
              <a:rPr lang="en-US" altLang="ja-JP" dirty="0"/>
              <a:t>-</a:t>
            </a:r>
            <a:r>
              <a:rPr lang="ja-JP" altLang="en-US" dirty="0"/>
              <a:t>入力</a:t>
            </a:r>
            <a:endParaRPr kumimoji="1" lang="ja-JP" altLang="en-US" dirty="0"/>
          </a:p>
        </p:txBody>
      </p:sp>
      <p:sp>
        <p:nvSpPr>
          <p:cNvPr id="3" name="コンテンツ プレースホルダ 2"/>
          <p:cNvSpPr>
            <a:spLocks noGrp="1"/>
          </p:cNvSpPr>
          <p:nvPr>
            <p:ph idx="1"/>
          </p:nvPr>
        </p:nvSpPr>
        <p:spPr>
          <a:xfrm>
            <a:off x="457200" y="1600200"/>
            <a:ext cx="8229600" cy="4997152"/>
          </a:xfrm>
        </p:spPr>
        <p:txBody>
          <a:bodyPr>
            <a:normAutofit/>
          </a:bodyPr>
          <a:lstStyle/>
          <a:p>
            <a:r>
              <a:rPr lang="ja-JP" altLang="en-US" dirty="0" smtClean="0"/>
              <a:t>提案「単なる記録によるテスティングの自動化は行うなかれ」</a:t>
            </a:r>
            <a:endParaRPr lang="en-US" altLang="ja-JP" dirty="0" smtClean="0"/>
          </a:p>
          <a:p>
            <a:pPr lvl="1"/>
            <a:r>
              <a:rPr lang="ja-JP" altLang="en-US" dirty="0" smtClean="0"/>
              <a:t>アドホックテストを自動化しても、「速くはなったが、効果的というわけではない」テスティングになるのが関の山</a:t>
            </a:r>
            <a:endParaRPr lang="en-US" altLang="ja-JP" dirty="0" smtClean="0"/>
          </a:p>
          <a:p>
            <a:pPr lvl="1"/>
            <a:r>
              <a:rPr lang="ja-JP" altLang="en-US" dirty="0" smtClean="0"/>
              <a:t>入力を記録しただけでは「入力の自動化」しかできない</a:t>
            </a:r>
            <a:endParaRPr lang="en-US" altLang="ja-JP" dirty="0" smtClean="0"/>
          </a:p>
          <a:p>
            <a:pPr lvl="1"/>
            <a:r>
              <a:rPr lang="ja-JP" altLang="en-US" dirty="0" smtClean="0"/>
              <a:t>アドホックな手動テストしかしていないのなら、それを自動化しても得るものは少ない。テスティングプロセスの改善がまず必要</a:t>
            </a:r>
            <a:endParaRPr lang="en-US" altLang="ja-JP" dirty="0"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2.3:</a:t>
            </a:r>
            <a:r>
              <a:rPr lang="ja-JP" altLang="en-US" dirty="0"/>
              <a:t>テスト実行の自動化</a:t>
            </a:r>
            <a:r>
              <a:rPr lang="en-US" altLang="ja-JP" dirty="0"/>
              <a:t>-</a:t>
            </a:r>
            <a:r>
              <a:rPr lang="ja-JP" altLang="en-US" dirty="0"/>
              <a:t>入力</a:t>
            </a:r>
            <a:endParaRPr kumimoji="1" lang="ja-JP" altLang="en-US" dirty="0"/>
          </a:p>
        </p:txBody>
      </p:sp>
      <p:sp>
        <p:nvSpPr>
          <p:cNvPr id="3" name="コンテンツ プレースホルダ 2"/>
          <p:cNvSpPr>
            <a:spLocks noGrp="1"/>
          </p:cNvSpPr>
          <p:nvPr>
            <p:ph idx="1"/>
          </p:nvPr>
        </p:nvSpPr>
        <p:spPr>
          <a:xfrm>
            <a:off x="457200" y="1600200"/>
            <a:ext cx="8229600" cy="4997152"/>
          </a:xfrm>
        </p:spPr>
        <p:txBody>
          <a:bodyPr>
            <a:normAutofit/>
          </a:bodyPr>
          <a:lstStyle/>
          <a:p>
            <a:r>
              <a:rPr lang="ja-JP" altLang="en-US" dirty="0" smtClean="0"/>
              <a:t>自動実行＋手動検証？</a:t>
            </a:r>
            <a:endParaRPr lang="en-US" altLang="ja-JP" dirty="0" smtClean="0"/>
          </a:p>
          <a:p>
            <a:pPr lvl="1"/>
            <a:r>
              <a:rPr lang="ja-JP" altLang="en-US" dirty="0" smtClean="0"/>
              <a:t>キャプチャリプレイツールは「入力の自動化」しかできない</a:t>
            </a:r>
            <a:endParaRPr lang="en-US" altLang="ja-JP" dirty="0" smtClean="0"/>
          </a:p>
          <a:p>
            <a:pPr lvl="1"/>
            <a:r>
              <a:rPr lang="ja-JP" altLang="en-US" dirty="0" smtClean="0"/>
              <a:t>「結果の検証」も手動でやるには労力がいる</a:t>
            </a:r>
            <a:endParaRPr lang="en-US" altLang="ja-JP" dirty="0"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2.4</a:t>
            </a:r>
            <a:r>
              <a:rPr kumimoji="1" lang="ja-JP" altLang="en-US" dirty="0" smtClean="0"/>
              <a:t>：テスト結果の比較の自動化</a:t>
            </a:r>
            <a:endParaRPr kumimoji="1" lang="ja-JP" altLang="en-US" dirty="0"/>
          </a:p>
        </p:txBody>
      </p:sp>
      <p:sp>
        <p:nvSpPr>
          <p:cNvPr id="3" name="コンテンツ プレースホルダ 2"/>
          <p:cNvSpPr>
            <a:spLocks noGrp="1"/>
          </p:cNvSpPr>
          <p:nvPr>
            <p:ph idx="1"/>
          </p:nvPr>
        </p:nvSpPr>
        <p:spPr>
          <a:xfrm>
            <a:off x="457200" y="1600200"/>
            <a:ext cx="8229600" cy="4997152"/>
          </a:xfrm>
        </p:spPr>
        <p:txBody>
          <a:bodyPr>
            <a:normAutofit/>
          </a:bodyPr>
          <a:lstStyle/>
          <a:p>
            <a:r>
              <a:rPr lang="ja-JP" altLang="en-US" dirty="0" smtClean="0"/>
              <a:t>テスト結果の比較</a:t>
            </a:r>
            <a:endParaRPr lang="en-US" altLang="ja-JP" dirty="0" smtClean="0"/>
          </a:p>
          <a:p>
            <a:pPr lvl="1"/>
            <a:r>
              <a:rPr lang="ja-JP" altLang="en-US" dirty="0" smtClean="0"/>
              <a:t>動的比較</a:t>
            </a:r>
            <a:endParaRPr lang="en-US" altLang="ja-JP" dirty="0" smtClean="0"/>
          </a:p>
          <a:p>
            <a:pPr lvl="2"/>
            <a:r>
              <a:rPr lang="ja-JP" altLang="en-US" dirty="0" smtClean="0"/>
              <a:t>画面出力のようなテストを実行しているときに行う比較</a:t>
            </a:r>
            <a:endParaRPr lang="en-US" altLang="ja-JP" dirty="0" smtClean="0"/>
          </a:p>
          <a:p>
            <a:pPr lvl="1"/>
            <a:r>
              <a:rPr lang="ja-JP" altLang="en-US" dirty="0" smtClean="0"/>
              <a:t>実行後比較</a:t>
            </a:r>
            <a:endParaRPr lang="en-US" altLang="ja-JP" dirty="0" smtClean="0"/>
          </a:p>
          <a:p>
            <a:pPr lvl="2"/>
            <a:r>
              <a:rPr lang="ja-JP" altLang="en-US" dirty="0" smtClean="0"/>
              <a:t>ファイルやデータベースの出力の比較のような、テストを実行した後に行う比較</a:t>
            </a:r>
            <a:endParaRPr lang="en-US" altLang="ja-JP" dirty="0"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2.4</a:t>
            </a:r>
            <a:r>
              <a:rPr kumimoji="1" lang="ja-JP" altLang="en-US" dirty="0" smtClean="0"/>
              <a:t>：テスト結果の比較の自動化</a:t>
            </a:r>
            <a:endParaRPr kumimoji="1" lang="ja-JP" altLang="en-US" dirty="0"/>
          </a:p>
        </p:txBody>
      </p:sp>
      <p:sp>
        <p:nvSpPr>
          <p:cNvPr id="3" name="コンテンツ プレースホルダ 2"/>
          <p:cNvSpPr>
            <a:spLocks noGrp="1"/>
          </p:cNvSpPr>
          <p:nvPr>
            <p:ph idx="1"/>
          </p:nvPr>
        </p:nvSpPr>
        <p:spPr>
          <a:xfrm>
            <a:off x="457200" y="1600200"/>
            <a:ext cx="8229600" cy="4997152"/>
          </a:xfrm>
        </p:spPr>
        <p:txBody>
          <a:bodyPr>
            <a:normAutofit/>
          </a:bodyPr>
          <a:lstStyle/>
          <a:p>
            <a:r>
              <a:rPr lang="ja-JP" altLang="en-US" dirty="0" smtClean="0"/>
              <a:t>テストケースの結果の比較を決定するとき</a:t>
            </a:r>
            <a:endParaRPr lang="en-US" altLang="ja-JP" dirty="0" smtClean="0"/>
          </a:p>
          <a:p>
            <a:pPr lvl="1"/>
            <a:r>
              <a:rPr lang="ja-JP" altLang="en-US" dirty="0" smtClean="0"/>
              <a:t>テストケース設計の最初の決定は、「いつ比較を行うか」</a:t>
            </a:r>
            <a:endParaRPr lang="en-US" altLang="ja-JP" dirty="0" smtClean="0"/>
          </a:p>
          <a:p>
            <a:pPr lvl="1"/>
            <a:r>
              <a:rPr lang="ja-JP" altLang="en-US" dirty="0" smtClean="0"/>
              <a:t>例えば、テキストボックスに何かを入力したときのテスト結果は、</a:t>
            </a:r>
            <a:r>
              <a:rPr lang="ja-JP" altLang="en-US" dirty="0" smtClean="0">
                <a:solidFill>
                  <a:srgbClr val="FF0000"/>
                </a:solidFill>
              </a:rPr>
              <a:t>入力後の画面</a:t>
            </a:r>
            <a:r>
              <a:rPr lang="ja-JP" altLang="en-US" dirty="0" smtClean="0"/>
              <a:t>をスクリーンショットをテスト結果として比較対象とする</a:t>
            </a:r>
            <a:endParaRPr lang="en-US" altLang="ja-JP" dirty="0" smtClean="0"/>
          </a:p>
          <a:p>
            <a:r>
              <a:rPr lang="ja-JP" altLang="en-US" dirty="0" smtClean="0"/>
              <a:t>どれだけ比較すべきか？</a:t>
            </a:r>
            <a:endParaRPr lang="en-US" altLang="ja-JP" dirty="0" smtClean="0"/>
          </a:p>
          <a:p>
            <a:pPr lvl="1"/>
            <a:r>
              <a:rPr lang="ja-JP" altLang="en-US" dirty="0" smtClean="0"/>
              <a:t>画面全体</a:t>
            </a:r>
            <a:r>
              <a:rPr lang="en-US" altLang="ja-JP" dirty="0" smtClean="0"/>
              <a:t>/</a:t>
            </a:r>
            <a:r>
              <a:rPr lang="ja-JP" altLang="en-US" dirty="0" smtClean="0"/>
              <a:t>最小限</a:t>
            </a:r>
            <a:r>
              <a:rPr lang="en-US" altLang="ja-JP" dirty="0" smtClean="0"/>
              <a:t>/</a:t>
            </a:r>
            <a:r>
              <a:rPr lang="ja-JP" altLang="en-US" dirty="0" smtClean="0"/>
              <a:t>二つの中間</a:t>
            </a:r>
            <a:endParaRPr lang="en-US" altLang="ja-JP" dirty="0" smtClean="0"/>
          </a:p>
          <a:p>
            <a:pPr lvl="2"/>
            <a:r>
              <a:rPr lang="ja-JP" altLang="en-US" dirty="0" smtClean="0"/>
              <a:t>一長一短</a:t>
            </a:r>
            <a:endParaRPr lang="en-US" altLang="ja-JP"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2.4</a:t>
            </a:r>
            <a:r>
              <a:rPr kumimoji="1" lang="ja-JP" altLang="en-US" dirty="0" smtClean="0"/>
              <a:t>：テスト結果の比較の自動化</a:t>
            </a:r>
            <a:endParaRPr kumimoji="1" lang="ja-JP" altLang="en-US" dirty="0"/>
          </a:p>
        </p:txBody>
      </p:sp>
      <p:sp>
        <p:nvSpPr>
          <p:cNvPr id="3" name="コンテンツ プレースホルダ 2"/>
          <p:cNvSpPr>
            <a:spLocks noGrp="1"/>
          </p:cNvSpPr>
          <p:nvPr>
            <p:ph idx="1"/>
          </p:nvPr>
        </p:nvSpPr>
        <p:spPr>
          <a:xfrm>
            <a:off x="457200" y="1600200"/>
            <a:ext cx="8229600" cy="4997152"/>
          </a:xfrm>
        </p:spPr>
        <p:txBody>
          <a:bodyPr>
            <a:normAutofit/>
          </a:bodyPr>
          <a:lstStyle/>
          <a:p>
            <a:r>
              <a:rPr lang="ja-JP" altLang="en-US" dirty="0" smtClean="0"/>
              <a:t>動的比較</a:t>
            </a:r>
            <a:endParaRPr lang="en-US" altLang="ja-JP" dirty="0" smtClean="0"/>
          </a:p>
          <a:p>
            <a:pPr lvl="1"/>
            <a:r>
              <a:rPr lang="ja-JP" altLang="en-US" dirty="0" smtClean="0"/>
              <a:t>キャプチャツールで動的比較を行う場合、「自動生成されたテストスクリプトに比較方法を</a:t>
            </a:r>
            <a:r>
              <a:rPr lang="ja-JP" altLang="en-US" dirty="0" smtClean="0">
                <a:solidFill>
                  <a:srgbClr val="FF0000"/>
                </a:solidFill>
              </a:rPr>
              <a:t>追加する</a:t>
            </a:r>
            <a:r>
              <a:rPr lang="ja-JP" altLang="en-US" dirty="0" smtClean="0"/>
              <a:t>」必要がある</a:t>
            </a:r>
            <a:endParaRPr lang="en-US" altLang="ja-JP" dirty="0" smtClean="0"/>
          </a:p>
          <a:p>
            <a:pPr lvl="1"/>
            <a:r>
              <a:rPr lang="ja-JP" altLang="en-US" dirty="0" smtClean="0"/>
              <a:t>工数を節約するためにキャプチャツールを使った場合、これは本末転倒</a:t>
            </a:r>
            <a:endParaRPr lang="en-US" altLang="ja-JP" dirty="0" smtClean="0"/>
          </a:p>
          <a:p>
            <a:pPr lvl="1"/>
            <a:endParaRPr lang="en-US" altLang="ja-JP"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2.4</a:t>
            </a:r>
            <a:r>
              <a:rPr kumimoji="1" lang="ja-JP" altLang="en-US" dirty="0" smtClean="0"/>
              <a:t>：テスト結果の比較の自動化</a:t>
            </a:r>
            <a:endParaRPr kumimoji="1" lang="ja-JP" altLang="en-US" dirty="0"/>
          </a:p>
        </p:txBody>
      </p:sp>
      <p:sp>
        <p:nvSpPr>
          <p:cNvPr id="3" name="コンテンツ プレースホルダ 2"/>
          <p:cNvSpPr>
            <a:spLocks noGrp="1"/>
          </p:cNvSpPr>
          <p:nvPr>
            <p:ph idx="1"/>
          </p:nvPr>
        </p:nvSpPr>
        <p:spPr>
          <a:xfrm>
            <a:off x="457200" y="1600200"/>
            <a:ext cx="8229600" cy="4997152"/>
          </a:xfrm>
        </p:spPr>
        <p:txBody>
          <a:bodyPr>
            <a:normAutofit/>
          </a:bodyPr>
          <a:lstStyle/>
          <a:p>
            <a:r>
              <a:rPr lang="ja-JP" altLang="en-US" dirty="0" smtClean="0"/>
              <a:t>実行後比較</a:t>
            </a:r>
            <a:endParaRPr lang="en-US" altLang="ja-JP" dirty="0" smtClean="0"/>
          </a:p>
          <a:p>
            <a:pPr lvl="1"/>
            <a:r>
              <a:rPr lang="ja-JP" altLang="en-US" dirty="0" smtClean="0"/>
              <a:t>期待結果はテストスクリプトには含まれない</a:t>
            </a:r>
            <a:endParaRPr lang="en-US" altLang="ja-JP" dirty="0" smtClean="0"/>
          </a:p>
          <a:p>
            <a:pPr lvl="1"/>
            <a:r>
              <a:rPr lang="ja-JP" altLang="en-US" dirty="0" smtClean="0"/>
              <a:t>有効な入力のテスティングには向いているが、無効な入力のテスティングには向いていない</a:t>
            </a:r>
            <a:endParaRPr lang="en-US" altLang="ja-JP" dirty="0" smtClean="0"/>
          </a:p>
          <a:p>
            <a:pPr lvl="2"/>
            <a:r>
              <a:rPr lang="ja-JP" altLang="en-US" dirty="0" smtClean="0"/>
              <a:t>無効な入力は画面に警告が出るにとどまったりして、ファイルとして出力されない場合がある</a:t>
            </a:r>
            <a:endParaRPr lang="en-US" altLang="ja-JP" dirty="0" smtClean="0"/>
          </a:p>
          <a:p>
            <a:pPr lvl="1"/>
            <a:endParaRPr lang="en-US" altLang="ja-JP"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2.4</a:t>
            </a:r>
            <a:r>
              <a:rPr kumimoji="1" lang="ja-JP" altLang="en-US" dirty="0" smtClean="0"/>
              <a:t>：テスト結果の比較の自動化</a:t>
            </a:r>
            <a:endParaRPr kumimoji="1" lang="ja-JP" altLang="en-US" dirty="0"/>
          </a:p>
        </p:txBody>
      </p:sp>
      <p:sp>
        <p:nvSpPr>
          <p:cNvPr id="3" name="コンテンツ プレースホルダ 2"/>
          <p:cNvSpPr>
            <a:spLocks noGrp="1"/>
          </p:cNvSpPr>
          <p:nvPr>
            <p:ph idx="1"/>
          </p:nvPr>
        </p:nvSpPr>
        <p:spPr>
          <a:xfrm>
            <a:off x="457200" y="1600200"/>
            <a:ext cx="8229600" cy="4997152"/>
          </a:xfrm>
        </p:spPr>
        <p:txBody>
          <a:bodyPr>
            <a:normAutofit/>
          </a:bodyPr>
          <a:lstStyle/>
          <a:p>
            <a:r>
              <a:rPr lang="ja-JP" altLang="en-US" dirty="0" smtClean="0"/>
              <a:t>比較を自動化しても比較結果のメッセージは手動でチェックしなければならない</a:t>
            </a:r>
            <a:endParaRPr lang="en-US" altLang="ja-JP" dirty="0" smtClean="0"/>
          </a:p>
          <a:p>
            <a:pPr lvl="1"/>
            <a:r>
              <a:rPr lang="ja-JP" altLang="en-US" dirty="0" smtClean="0"/>
              <a:t>テキストファイル内の「</a:t>
            </a:r>
            <a:r>
              <a:rPr lang="en-US" altLang="ja-JP" dirty="0" smtClean="0"/>
              <a:t>Fail</a:t>
            </a:r>
            <a:r>
              <a:rPr lang="ja-JP" altLang="en-US" dirty="0" smtClean="0"/>
              <a:t>」という文字を探す必要があるとき、これを自動化するための工数は想定外の追加タスクになりがち</a:t>
            </a:r>
            <a:endParaRPr lang="en-US" altLang="ja-JP" dirty="0"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2.4</a:t>
            </a:r>
            <a:r>
              <a:rPr kumimoji="1" lang="ja-JP" altLang="en-US" dirty="0" smtClean="0"/>
              <a:t>：テスト結果の比較の自動化</a:t>
            </a:r>
            <a:endParaRPr kumimoji="1" lang="ja-JP" altLang="en-US" dirty="0"/>
          </a:p>
        </p:txBody>
      </p:sp>
      <p:sp>
        <p:nvSpPr>
          <p:cNvPr id="3" name="コンテンツ プレースホルダ 2"/>
          <p:cNvSpPr>
            <a:spLocks noGrp="1"/>
          </p:cNvSpPr>
          <p:nvPr>
            <p:ph idx="1"/>
          </p:nvPr>
        </p:nvSpPr>
        <p:spPr>
          <a:xfrm>
            <a:off x="457200" y="1600200"/>
            <a:ext cx="8229600" cy="4997152"/>
          </a:xfrm>
        </p:spPr>
        <p:txBody>
          <a:bodyPr>
            <a:normAutofit/>
          </a:bodyPr>
          <a:lstStyle/>
          <a:p>
            <a:r>
              <a:rPr lang="ja-JP" altLang="en-US" dirty="0" smtClean="0"/>
              <a:t>比較の自動化は些細なことではない</a:t>
            </a:r>
            <a:endParaRPr lang="en-US" altLang="ja-JP" dirty="0" smtClean="0"/>
          </a:p>
          <a:p>
            <a:pPr lvl="1"/>
            <a:r>
              <a:rPr lang="ja-JP" altLang="en-US" dirty="0" smtClean="0"/>
              <a:t>決定すべき選択が多岐にわたる</a:t>
            </a:r>
            <a:endParaRPr lang="en-US" altLang="ja-JP" dirty="0" smtClean="0"/>
          </a:p>
          <a:p>
            <a:pPr lvl="2"/>
            <a:r>
              <a:rPr lang="ja-JP" altLang="en-US" dirty="0" smtClean="0"/>
              <a:t>動的比較？実行後比較？</a:t>
            </a:r>
            <a:endParaRPr lang="en-US" altLang="ja-JP" dirty="0" smtClean="0"/>
          </a:p>
          <a:p>
            <a:pPr lvl="2"/>
            <a:r>
              <a:rPr lang="ja-JP" altLang="en-US" dirty="0" smtClean="0"/>
              <a:t>一度に多くの情報を比較？小さな情報を繰り返し比較？</a:t>
            </a:r>
            <a:endParaRPr lang="en-US" altLang="ja-JP" dirty="0" smtClean="0"/>
          </a:p>
          <a:p>
            <a:pPr lvl="2"/>
            <a:r>
              <a:rPr lang="ja-JP" altLang="en-US" dirty="0" smtClean="0"/>
              <a:t>何回比較する？</a:t>
            </a:r>
            <a:endParaRPr lang="en-US" altLang="ja-JP" dirty="0" smtClean="0"/>
          </a:p>
          <a:p>
            <a:pPr lvl="1"/>
            <a:r>
              <a:rPr lang="ja-JP" altLang="en-US" dirty="0" smtClean="0"/>
              <a:t>テストスクリプトはすぐに非常に複雑になる</a:t>
            </a:r>
            <a:endParaRPr lang="en-US" altLang="ja-JP" dirty="0" smtClean="0"/>
          </a:p>
          <a:p>
            <a:pPr lvl="1"/>
            <a:r>
              <a:rPr lang="ja-JP" altLang="en-US" dirty="0" smtClean="0"/>
              <a:t>必要な作業がたくさんある</a:t>
            </a:r>
            <a:endParaRPr lang="en-US" altLang="ja-JP" dirty="0" smtClean="0"/>
          </a:p>
          <a:p>
            <a:pPr lvl="2"/>
            <a:endParaRPr lang="en-US" altLang="ja-JP" dirty="0"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2.5:</a:t>
            </a:r>
            <a:r>
              <a:rPr kumimoji="1" lang="ja-JP" altLang="en-US" dirty="0" smtClean="0"/>
              <a:t>テスト自動化の進化に</a:t>
            </a:r>
            <a:r>
              <a:rPr kumimoji="1" lang="en-US" altLang="ja-JP" dirty="0" smtClean="0"/>
              <a:t/>
            </a:r>
            <a:br>
              <a:rPr kumimoji="1" lang="en-US" altLang="ja-JP" dirty="0" smtClean="0"/>
            </a:br>
            <a:r>
              <a:rPr kumimoji="1" lang="ja-JP" altLang="en-US" dirty="0" smtClean="0"/>
              <a:t>おける次のステップ</a:t>
            </a:r>
            <a:endParaRPr kumimoji="1" lang="ja-JP" altLang="en-US" dirty="0"/>
          </a:p>
        </p:txBody>
      </p:sp>
      <p:sp>
        <p:nvSpPr>
          <p:cNvPr id="3" name="コンテンツ プレースホルダ 2"/>
          <p:cNvSpPr>
            <a:spLocks noGrp="1"/>
          </p:cNvSpPr>
          <p:nvPr>
            <p:ph idx="1"/>
          </p:nvPr>
        </p:nvSpPr>
        <p:spPr>
          <a:xfrm>
            <a:off x="457200" y="1600200"/>
            <a:ext cx="8229600" cy="4997152"/>
          </a:xfrm>
        </p:spPr>
        <p:txBody>
          <a:bodyPr>
            <a:normAutofit/>
          </a:bodyPr>
          <a:lstStyle/>
          <a:p>
            <a:r>
              <a:rPr lang="ja-JP" altLang="en-US" dirty="0" smtClean="0"/>
              <a:t>テスト実行と比較を自動化しても、まだまだ問題が起こる</a:t>
            </a:r>
            <a:endParaRPr lang="en-US" altLang="ja-JP" dirty="0" smtClean="0"/>
          </a:p>
          <a:p>
            <a:r>
              <a:rPr lang="ja-JP" altLang="en-US" dirty="0" smtClean="0"/>
              <a:t>テストが</a:t>
            </a:r>
            <a:r>
              <a:rPr lang="en-US" altLang="ja-JP" dirty="0" smtClean="0"/>
              <a:t>2</a:t>
            </a:r>
            <a:r>
              <a:rPr lang="ja-JP" altLang="en-US" dirty="0" smtClean="0"/>
              <a:t>回目に失敗する理由</a:t>
            </a:r>
            <a:r>
              <a:rPr lang="en-US" altLang="ja-JP" dirty="0" smtClean="0"/>
              <a:t>(</a:t>
            </a:r>
            <a:r>
              <a:rPr lang="ja-JP" altLang="en-US" dirty="0" smtClean="0"/>
              <a:t>環境面で躓く</a:t>
            </a:r>
            <a:r>
              <a:rPr lang="en-US" altLang="ja-JP" dirty="0" smtClean="0"/>
              <a:t>)</a:t>
            </a:r>
          </a:p>
          <a:p>
            <a:pPr lvl="1"/>
            <a:r>
              <a:rPr lang="ja-JP" altLang="en-US" dirty="0" smtClean="0"/>
              <a:t>例えば、</a:t>
            </a:r>
            <a:r>
              <a:rPr lang="en-US" altLang="ja-JP" dirty="0" smtClean="0"/>
              <a:t>FileA.txt</a:t>
            </a:r>
            <a:r>
              <a:rPr lang="ja-JP" altLang="en-US" dirty="0" smtClean="0"/>
              <a:t>を編集して</a:t>
            </a:r>
            <a:r>
              <a:rPr lang="en-US" altLang="ja-JP" dirty="0" smtClean="0"/>
              <a:t>FileB.txt</a:t>
            </a:r>
            <a:r>
              <a:rPr lang="ja-JP" altLang="en-US" dirty="0" err="1" smtClean="0"/>
              <a:t>を保</a:t>
            </a:r>
            <a:r>
              <a:rPr lang="ja-JP" altLang="en-US" dirty="0" smtClean="0"/>
              <a:t>存するとき、</a:t>
            </a:r>
            <a:r>
              <a:rPr lang="en-US" altLang="ja-JP" dirty="0" smtClean="0"/>
              <a:t>2</a:t>
            </a:r>
            <a:r>
              <a:rPr lang="ja-JP" altLang="en-US" dirty="0" smtClean="0"/>
              <a:t>回目だと同じフォルダに</a:t>
            </a:r>
            <a:r>
              <a:rPr lang="en-US" altLang="ja-JP" dirty="0" smtClean="0"/>
              <a:t>FileB.txt</a:t>
            </a:r>
            <a:r>
              <a:rPr lang="ja-JP" altLang="en-US" dirty="0" smtClean="0"/>
              <a:t>はすでに存在し、警告ダイアログが出てしまう</a:t>
            </a:r>
            <a:endParaRPr lang="en-US" altLang="ja-JP"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ひし形 14"/>
          <p:cNvSpPr/>
          <p:nvPr/>
        </p:nvSpPr>
        <p:spPr>
          <a:xfrm>
            <a:off x="3203848" y="2420888"/>
            <a:ext cx="2592288" cy="3168352"/>
          </a:xfrm>
          <a:prstGeom prst="diamond">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19" name="二等辺三角形 18"/>
          <p:cNvSpPr/>
          <p:nvPr/>
        </p:nvSpPr>
        <p:spPr>
          <a:xfrm rot="16200000">
            <a:off x="1943708" y="2816932"/>
            <a:ext cx="2772308" cy="2340260"/>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16" name="ひし形 15"/>
          <p:cNvSpPr/>
          <p:nvPr/>
        </p:nvSpPr>
        <p:spPr>
          <a:xfrm>
            <a:off x="4093822" y="2492896"/>
            <a:ext cx="792088" cy="3024336"/>
          </a:xfrm>
          <a:prstGeom prst="diamond">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kumimoji="1" lang="en-US" altLang="ja-JP" dirty="0" smtClean="0"/>
              <a:t>1.2:</a:t>
            </a:r>
            <a:r>
              <a:rPr kumimoji="1" lang="ja-JP" altLang="en-US" dirty="0" smtClean="0"/>
              <a:t>テスティングとテスト自動化の違い</a:t>
            </a:r>
            <a:endParaRPr kumimoji="1" lang="ja-JP" altLang="en-US" dirty="0"/>
          </a:p>
        </p:txBody>
      </p:sp>
      <p:cxnSp>
        <p:nvCxnSpPr>
          <p:cNvPr id="5" name="直線コネクタ 4"/>
          <p:cNvCxnSpPr/>
          <p:nvPr/>
        </p:nvCxnSpPr>
        <p:spPr>
          <a:xfrm>
            <a:off x="1691680" y="4005064"/>
            <a:ext cx="5544616"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p:cNvCxnSpPr/>
          <p:nvPr/>
        </p:nvCxnSpPr>
        <p:spPr>
          <a:xfrm>
            <a:off x="4499992" y="1772816"/>
            <a:ext cx="0" cy="4536504"/>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a:xfrm>
            <a:off x="3779912" y="1268760"/>
            <a:ext cx="1440160" cy="5760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t>効果的</a:t>
            </a:r>
            <a:endParaRPr kumimoji="1" lang="ja-JP" altLang="en-US" dirty="0"/>
          </a:p>
        </p:txBody>
      </p:sp>
      <p:sp>
        <p:nvSpPr>
          <p:cNvPr id="12" name="正方形/長方形 11"/>
          <p:cNvSpPr/>
          <p:nvPr/>
        </p:nvSpPr>
        <p:spPr>
          <a:xfrm>
            <a:off x="395536" y="3717032"/>
            <a:ext cx="1440160" cy="5760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t>経済的</a:t>
            </a:r>
            <a:endParaRPr kumimoji="1" lang="ja-JP" altLang="en-US" dirty="0"/>
          </a:p>
        </p:txBody>
      </p:sp>
      <p:sp>
        <p:nvSpPr>
          <p:cNvPr id="13" name="正方形/長方形 12"/>
          <p:cNvSpPr/>
          <p:nvPr/>
        </p:nvSpPr>
        <p:spPr>
          <a:xfrm>
            <a:off x="7092280" y="3717032"/>
            <a:ext cx="1440160" cy="5760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t>発展的</a:t>
            </a:r>
            <a:endParaRPr kumimoji="1" lang="ja-JP" altLang="en-US" dirty="0"/>
          </a:p>
        </p:txBody>
      </p:sp>
      <p:sp>
        <p:nvSpPr>
          <p:cNvPr id="14" name="正方形/長方形 13"/>
          <p:cNvSpPr/>
          <p:nvPr/>
        </p:nvSpPr>
        <p:spPr>
          <a:xfrm>
            <a:off x="3779912" y="6093296"/>
            <a:ext cx="1440160" cy="5760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t>典型的</a:t>
            </a:r>
            <a:endParaRPr kumimoji="1" lang="ja-JP"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9" grpId="0" animBg="1"/>
      <p:bldP spid="16"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2.5:</a:t>
            </a:r>
            <a:r>
              <a:rPr kumimoji="1" lang="ja-JP" altLang="en-US" dirty="0" smtClean="0"/>
              <a:t>テスト自動化の進化に</a:t>
            </a:r>
            <a:r>
              <a:rPr kumimoji="1" lang="en-US" altLang="ja-JP" dirty="0" smtClean="0"/>
              <a:t/>
            </a:r>
            <a:br>
              <a:rPr kumimoji="1" lang="en-US" altLang="ja-JP" dirty="0" smtClean="0"/>
            </a:br>
            <a:r>
              <a:rPr kumimoji="1" lang="ja-JP" altLang="en-US" dirty="0" smtClean="0"/>
              <a:t>おける次のステップ</a:t>
            </a:r>
            <a:endParaRPr kumimoji="1" lang="ja-JP" altLang="en-US" dirty="0"/>
          </a:p>
        </p:txBody>
      </p:sp>
      <p:sp>
        <p:nvSpPr>
          <p:cNvPr id="3" name="コンテンツ プレースホルダ 2"/>
          <p:cNvSpPr>
            <a:spLocks noGrp="1"/>
          </p:cNvSpPr>
          <p:nvPr>
            <p:ph idx="1"/>
          </p:nvPr>
        </p:nvSpPr>
        <p:spPr>
          <a:xfrm>
            <a:off x="457200" y="1600200"/>
            <a:ext cx="8229600" cy="4997152"/>
          </a:xfrm>
        </p:spPr>
        <p:txBody>
          <a:bodyPr>
            <a:normAutofit/>
          </a:bodyPr>
          <a:lstStyle/>
          <a:p>
            <a:r>
              <a:rPr lang="ja-JP" altLang="en-US" dirty="0" smtClean="0"/>
              <a:t>このような問題を乗り越えるための選択肢</a:t>
            </a:r>
            <a:endParaRPr lang="en-US" altLang="ja-JP" dirty="0" smtClean="0"/>
          </a:p>
          <a:p>
            <a:pPr lvl="1"/>
            <a:r>
              <a:rPr lang="ja-JP" altLang="en-US" dirty="0" smtClean="0"/>
              <a:t>追加のプロンプトを前提として、それに対応するようにテストスクリプトを変える</a:t>
            </a:r>
            <a:r>
              <a:rPr lang="en-US" altLang="ja-JP" dirty="0" smtClean="0"/>
              <a:t>(1</a:t>
            </a:r>
            <a:r>
              <a:rPr lang="ja-JP" altLang="en-US" dirty="0" smtClean="0"/>
              <a:t>回目は失敗するようになってしまうが・・・</a:t>
            </a:r>
            <a:r>
              <a:rPr lang="en-US" altLang="ja-JP" dirty="0" smtClean="0"/>
              <a:t>)</a:t>
            </a:r>
          </a:p>
          <a:p>
            <a:pPr lvl="1"/>
            <a:r>
              <a:rPr lang="ja-JP" altLang="en-US" dirty="0" smtClean="0"/>
              <a:t>追加のプロンプトを乗り越えるスクリプトを追加する</a:t>
            </a:r>
            <a:r>
              <a:rPr lang="en-US" altLang="ja-JP" dirty="0" smtClean="0"/>
              <a:t>(</a:t>
            </a:r>
            <a:r>
              <a:rPr lang="ja-JP" altLang="en-US" dirty="0" smtClean="0"/>
              <a:t>テストスクリプトは複雑になってしまう</a:t>
            </a:r>
            <a:r>
              <a:rPr lang="en-US" altLang="ja-JP" dirty="0" smtClean="0"/>
              <a:t>)</a:t>
            </a:r>
          </a:p>
          <a:p>
            <a:pPr lvl="1"/>
            <a:r>
              <a:rPr lang="ja-JP" altLang="en-US" dirty="0" smtClean="0"/>
              <a:t>ファイルをテスト実行後に削除する「後片付け」のプログラムを用意する</a:t>
            </a:r>
            <a:endParaRPr lang="en-US" altLang="ja-JP"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2.5:</a:t>
            </a:r>
            <a:r>
              <a:rPr kumimoji="1" lang="ja-JP" altLang="en-US" dirty="0" smtClean="0"/>
              <a:t>テスト自動化の進化に</a:t>
            </a:r>
            <a:r>
              <a:rPr kumimoji="1" lang="en-US" altLang="ja-JP" dirty="0" smtClean="0"/>
              <a:t/>
            </a:r>
            <a:br>
              <a:rPr kumimoji="1" lang="en-US" altLang="ja-JP" dirty="0" smtClean="0"/>
            </a:br>
            <a:r>
              <a:rPr kumimoji="1" lang="ja-JP" altLang="en-US" dirty="0" smtClean="0"/>
              <a:t>おける次のステップ</a:t>
            </a:r>
            <a:endParaRPr kumimoji="1" lang="ja-JP" altLang="en-US" dirty="0"/>
          </a:p>
        </p:txBody>
      </p:sp>
      <p:sp>
        <p:nvSpPr>
          <p:cNvPr id="3" name="コンテンツ プレースホルダ 2"/>
          <p:cNvSpPr>
            <a:spLocks noGrp="1"/>
          </p:cNvSpPr>
          <p:nvPr>
            <p:ph idx="1"/>
          </p:nvPr>
        </p:nvSpPr>
        <p:spPr>
          <a:xfrm>
            <a:off x="457200" y="1600200"/>
            <a:ext cx="8229600" cy="4997152"/>
          </a:xfrm>
        </p:spPr>
        <p:txBody>
          <a:bodyPr>
            <a:normAutofit/>
          </a:bodyPr>
          <a:lstStyle/>
          <a:p>
            <a:r>
              <a:rPr lang="ja-JP" altLang="en-US" dirty="0" smtClean="0"/>
              <a:t>検証に関するその他の</a:t>
            </a:r>
            <a:r>
              <a:rPr lang="en-US" altLang="ja-JP" dirty="0" smtClean="0"/>
              <a:t>(</a:t>
            </a:r>
            <a:r>
              <a:rPr lang="ja-JP" altLang="en-US" dirty="0" smtClean="0"/>
              <a:t>よく見落とされる</a:t>
            </a:r>
            <a:r>
              <a:rPr lang="en-US" altLang="ja-JP" dirty="0" smtClean="0"/>
              <a:t>)</a:t>
            </a:r>
            <a:r>
              <a:rPr lang="ja-JP" altLang="en-US" dirty="0" smtClean="0"/>
              <a:t>要件</a:t>
            </a:r>
            <a:endParaRPr lang="en-US" altLang="ja-JP" dirty="0" smtClean="0"/>
          </a:p>
          <a:p>
            <a:pPr lvl="1"/>
            <a:r>
              <a:rPr lang="ja-JP" altLang="en-US" dirty="0" smtClean="0"/>
              <a:t>作成または変更された可能性のあるファイル</a:t>
            </a:r>
            <a:endParaRPr lang="en-US" altLang="ja-JP" dirty="0" smtClean="0"/>
          </a:p>
          <a:p>
            <a:pPr lvl="1"/>
            <a:r>
              <a:rPr lang="ja-JP" altLang="en-US" dirty="0" smtClean="0"/>
              <a:t>変更された可能性のあるデータベース</a:t>
            </a:r>
            <a:endParaRPr lang="en-US" altLang="ja-JP" dirty="0" smtClean="0"/>
          </a:p>
          <a:p>
            <a:pPr lvl="1"/>
            <a:r>
              <a:rPr lang="ja-JP" altLang="en-US" dirty="0" smtClean="0"/>
              <a:t>プリンタ、ネットワーク、通信装置などの出力</a:t>
            </a:r>
            <a:endParaRPr lang="en-US" altLang="ja-JP" dirty="0" smtClean="0"/>
          </a:p>
          <a:p>
            <a:pPr lvl="1"/>
            <a:r>
              <a:rPr lang="ja-JP" altLang="en-US" dirty="0" smtClean="0"/>
              <a:t>画面の属性の変化。目に見えないものも含む</a:t>
            </a:r>
            <a:endParaRPr lang="en-US" altLang="ja-JP" dirty="0" smtClean="0"/>
          </a:p>
          <a:p>
            <a:pPr lvl="1"/>
            <a:r>
              <a:rPr lang="ja-JP" altLang="en-US" dirty="0" smtClean="0"/>
              <a:t>内部のデータ構造の作成または変更</a:t>
            </a:r>
            <a:endParaRPr lang="en-US" altLang="ja-JP" dirty="0"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2.5:</a:t>
            </a:r>
            <a:r>
              <a:rPr kumimoji="1" lang="ja-JP" altLang="en-US" dirty="0" smtClean="0"/>
              <a:t>テスト自動化の進化に</a:t>
            </a:r>
            <a:r>
              <a:rPr kumimoji="1" lang="en-US" altLang="ja-JP" dirty="0" smtClean="0"/>
              <a:t/>
            </a:r>
            <a:br>
              <a:rPr kumimoji="1" lang="en-US" altLang="ja-JP" dirty="0" smtClean="0"/>
            </a:br>
            <a:r>
              <a:rPr kumimoji="1" lang="ja-JP" altLang="en-US" dirty="0" smtClean="0"/>
              <a:t>おける次のステップ</a:t>
            </a:r>
            <a:endParaRPr kumimoji="1" lang="ja-JP" altLang="en-US" dirty="0"/>
          </a:p>
        </p:txBody>
      </p:sp>
      <p:sp>
        <p:nvSpPr>
          <p:cNvPr id="3" name="コンテンツ プレースホルダ 2"/>
          <p:cNvSpPr>
            <a:spLocks noGrp="1"/>
          </p:cNvSpPr>
          <p:nvPr>
            <p:ph idx="1"/>
          </p:nvPr>
        </p:nvSpPr>
        <p:spPr>
          <a:xfrm>
            <a:off x="457200" y="1600200"/>
            <a:ext cx="8229600" cy="4997152"/>
          </a:xfrm>
        </p:spPr>
        <p:txBody>
          <a:bodyPr>
            <a:normAutofit/>
          </a:bodyPr>
          <a:lstStyle/>
          <a:p>
            <a:r>
              <a:rPr lang="ja-JP" altLang="en-US" dirty="0" smtClean="0"/>
              <a:t>ファイルまたはデータベースの変更を検証する方法</a:t>
            </a:r>
            <a:endParaRPr lang="en-US" altLang="ja-JP" dirty="0" smtClean="0"/>
          </a:p>
          <a:p>
            <a:pPr lvl="1"/>
            <a:r>
              <a:rPr lang="ja-JP" altLang="en-US" dirty="0" smtClean="0"/>
              <a:t>テストスクリプトに多くの検証を追加する方法</a:t>
            </a:r>
            <a:endParaRPr lang="en-US" altLang="ja-JP" dirty="0" smtClean="0"/>
          </a:p>
          <a:p>
            <a:pPr lvl="2"/>
            <a:r>
              <a:rPr lang="ja-JP" altLang="en-US" dirty="0" smtClean="0"/>
              <a:t>テストスクリプトは非常に複雑になる</a:t>
            </a:r>
            <a:endParaRPr lang="en-US" altLang="ja-JP" dirty="0" smtClean="0"/>
          </a:p>
          <a:p>
            <a:pPr lvl="1"/>
            <a:r>
              <a:rPr lang="ja-JP" altLang="en-US" dirty="0" smtClean="0"/>
              <a:t>サンプルとなるファイルとの比較を行う方法</a:t>
            </a:r>
            <a:endParaRPr lang="en-US" altLang="ja-JP" dirty="0" smtClean="0"/>
          </a:p>
          <a:p>
            <a:pPr lvl="2"/>
            <a:r>
              <a:rPr lang="ja-JP" altLang="en-US" dirty="0" smtClean="0"/>
              <a:t>比較のためのファイルを用意する必要がある。データベースの場合は選択できない</a:t>
            </a:r>
            <a:endParaRPr lang="en-US" altLang="ja-JP" dirty="0" smtClean="0"/>
          </a:p>
          <a:p>
            <a:pPr lvl="2"/>
            <a:endParaRPr lang="en-US" altLang="ja-JP"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2.5:</a:t>
            </a:r>
            <a:r>
              <a:rPr kumimoji="1" lang="ja-JP" altLang="en-US" dirty="0" smtClean="0"/>
              <a:t>テスト自動化の進化に</a:t>
            </a:r>
            <a:r>
              <a:rPr kumimoji="1" lang="en-US" altLang="ja-JP" dirty="0" smtClean="0"/>
              <a:t/>
            </a:r>
            <a:br>
              <a:rPr kumimoji="1" lang="en-US" altLang="ja-JP" dirty="0" smtClean="0"/>
            </a:br>
            <a:r>
              <a:rPr kumimoji="1" lang="ja-JP" altLang="en-US" dirty="0" smtClean="0"/>
              <a:t>おける次のステップ</a:t>
            </a:r>
            <a:endParaRPr kumimoji="1" lang="ja-JP" altLang="en-US" dirty="0"/>
          </a:p>
        </p:txBody>
      </p:sp>
      <p:sp>
        <p:nvSpPr>
          <p:cNvPr id="3" name="コンテンツ プレースホルダ 2"/>
          <p:cNvSpPr>
            <a:spLocks noGrp="1"/>
          </p:cNvSpPr>
          <p:nvPr>
            <p:ph idx="1"/>
          </p:nvPr>
        </p:nvSpPr>
        <p:spPr>
          <a:xfrm>
            <a:off x="457200" y="1600200"/>
            <a:ext cx="8229600" cy="4997152"/>
          </a:xfrm>
        </p:spPr>
        <p:txBody>
          <a:bodyPr>
            <a:normAutofit/>
          </a:bodyPr>
          <a:lstStyle/>
          <a:p>
            <a:r>
              <a:rPr lang="ja-JP" altLang="en-US" dirty="0" smtClean="0"/>
              <a:t>全てのファイルをどこに置く？</a:t>
            </a:r>
            <a:endParaRPr lang="en-US" altLang="ja-JP" dirty="0" smtClean="0"/>
          </a:p>
          <a:p>
            <a:pPr lvl="1"/>
            <a:r>
              <a:rPr lang="ja-JP" altLang="en-US" dirty="0" smtClean="0"/>
              <a:t>テストスクリプト</a:t>
            </a:r>
            <a:r>
              <a:rPr lang="en-US" altLang="ja-JP" dirty="0" smtClean="0"/>
              <a:t>,</a:t>
            </a:r>
            <a:r>
              <a:rPr lang="ja-JP" altLang="en-US" dirty="0" smtClean="0"/>
              <a:t>　実行後比較のための期待出力</a:t>
            </a:r>
            <a:r>
              <a:rPr lang="en-US" altLang="ja-JP" dirty="0" smtClean="0"/>
              <a:t>, </a:t>
            </a:r>
            <a:r>
              <a:rPr lang="ja-JP" altLang="en-US" dirty="0" smtClean="0"/>
              <a:t>実際の出力</a:t>
            </a:r>
            <a:r>
              <a:rPr lang="en-US" altLang="ja-JP" dirty="0" smtClean="0"/>
              <a:t>, </a:t>
            </a:r>
            <a:r>
              <a:rPr lang="ja-JP" altLang="en-US" dirty="0" smtClean="0"/>
              <a:t>比較ツールが生成した差異リスト</a:t>
            </a:r>
            <a:endParaRPr lang="en-US" altLang="ja-JP" dirty="0" smtClean="0"/>
          </a:p>
          <a:p>
            <a:pPr lvl="1"/>
            <a:r>
              <a:rPr lang="ja-JP" altLang="en-US" dirty="0" smtClean="0"/>
              <a:t>どこにファイルを置くかは保守性に影響を与える</a:t>
            </a:r>
            <a:endParaRPr lang="en-US" altLang="ja-JP" dirty="0"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2.6:</a:t>
            </a:r>
            <a:r>
              <a:rPr kumimoji="1" lang="ja-JP" altLang="en-US" dirty="0" smtClean="0"/>
              <a:t>結論</a:t>
            </a:r>
            <a:r>
              <a:rPr lang="en-US" altLang="ja-JP" dirty="0" smtClean="0"/>
              <a:t>-</a:t>
            </a:r>
            <a:r>
              <a:rPr lang="ja-JP" altLang="en-US" dirty="0" smtClean="0"/>
              <a:t>自動化は自動的には</a:t>
            </a:r>
            <a:r>
              <a:rPr lang="en-US" altLang="ja-JP" dirty="0" smtClean="0"/>
              <a:t/>
            </a:r>
            <a:br>
              <a:rPr lang="en-US" altLang="ja-JP" dirty="0" smtClean="0"/>
            </a:br>
            <a:r>
              <a:rPr lang="ja-JP" altLang="en-US" dirty="0" smtClean="0"/>
              <a:t>行われない</a:t>
            </a:r>
            <a:endParaRPr kumimoji="1" lang="ja-JP" altLang="en-US" dirty="0"/>
          </a:p>
        </p:txBody>
      </p:sp>
      <p:sp>
        <p:nvSpPr>
          <p:cNvPr id="3" name="コンテンツ プレースホルダ 2"/>
          <p:cNvSpPr>
            <a:spLocks noGrp="1"/>
          </p:cNvSpPr>
          <p:nvPr>
            <p:ph idx="1"/>
          </p:nvPr>
        </p:nvSpPr>
        <p:spPr>
          <a:xfrm>
            <a:off x="457200" y="1600200"/>
            <a:ext cx="8229600" cy="4997152"/>
          </a:xfrm>
        </p:spPr>
        <p:txBody>
          <a:bodyPr>
            <a:normAutofit/>
          </a:bodyPr>
          <a:lstStyle/>
          <a:p>
            <a:r>
              <a:rPr lang="ja-JP" altLang="en-US" dirty="0" smtClean="0"/>
              <a:t>テスト実行の一部を自動化しても、それは最初のステップ</a:t>
            </a:r>
            <a:endParaRPr lang="en-US" altLang="ja-JP" dirty="0" smtClean="0"/>
          </a:p>
          <a:p>
            <a:r>
              <a:rPr lang="ja-JP" altLang="en-US" dirty="0" smtClean="0"/>
              <a:t>手の込んだアプローチほど、最終的な利益は増加するが、初期のコストが大きくなり、利益が出るまで時間がかかる</a:t>
            </a:r>
            <a:endParaRPr lang="en-US" altLang="ja-JP" dirty="0" smtClean="0"/>
          </a:p>
          <a:p>
            <a:r>
              <a:rPr lang="ja-JP" altLang="en-US" dirty="0" smtClean="0"/>
              <a:t>テストとは、実行だけがすべてではない</a:t>
            </a:r>
            <a:endParaRPr lang="en-US" altLang="ja-JP" dirty="0" smtClean="0"/>
          </a:p>
          <a:p>
            <a:pPr lvl="1"/>
            <a:r>
              <a:rPr lang="ja-JP" altLang="en-US" dirty="0" smtClean="0"/>
              <a:t>セットアップ、後片付けなども必要</a:t>
            </a:r>
            <a:endParaRPr lang="en-US" altLang="ja-JP" dirty="0" smtClean="0"/>
          </a:p>
          <a:p>
            <a:endParaRPr lang="en-US" altLang="ja-JP"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2.6:</a:t>
            </a:r>
            <a:r>
              <a:rPr kumimoji="1" lang="ja-JP" altLang="en-US" dirty="0" smtClean="0"/>
              <a:t>結論</a:t>
            </a:r>
            <a:r>
              <a:rPr lang="en-US" altLang="ja-JP" dirty="0" smtClean="0"/>
              <a:t>-</a:t>
            </a:r>
            <a:r>
              <a:rPr lang="ja-JP" altLang="en-US" dirty="0" smtClean="0"/>
              <a:t>自動化は自動的には</a:t>
            </a:r>
            <a:r>
              <a:rPr lang="en-US" altLang="ja-JP" dirty="0" smtClean="0"/>
              <a:t/>
            </a:r>
            <a:br>
              <a:rPr lang="en-US" altLang="ja-JP" dirty="0" smtClean="0"/>
            </a:br>
            <a:r>
              <a:rPr lang="ja-JP" altLang="en-US" dirty="0" smtClean="0"/>
              <a:t>行われない</a:t>
            </a:r>
            <a:endParaRPr kumimoji="1" lang="ja-JP" altLang="en-US" dirty="0"/>
          </a:p>
        </p:txBody>
      </p:sp>
      <p:sp>
        <p:nvSpPr>
          <p:cNvPr id="3" name="コンテンツ プレースホルダ 2"/>
          <p:cNvSpPr>
            <a:spLocks noGrp="1"/>
          </p:cNvSpPr>
          <p:nvPr>
            <p:ph idx="1"/>
          </p:nvPr>
        </p:nvSpPr>
        <p:spPr>
          <a:xfrm>
            <a:off x="457200" y="1600200"/>
            <a:ext cx="8229600" cy="4997152"/>
          </a:xfrm>
        </p:spPr>
        <p:txBody>
          <a:bodyPr>
            <a:normAutofit/>
          </a:bodyPr>
          <a:lstStyle/>
          <a:p>
            <a:r>
              <a:rPr lang="ja-JP" altLang="en-US" dirty="0" smtClean="0"/>
              <a:t>自動化の優れた枠組み</a:t>
            </a:r>
            <a:r>
              <a:rPr lang="en-US" altLang="ja-JP" dirty="0" smtClean="0"/>
              <a:t>(=</a:t>
            </a:r>
            <a:r>
              <a:rPr lang="ja-JP" altLang="en-US" dirty="0" smtClean="0"/>
              <a:t>プロジェクト</a:t>
            </a:r>
            <a:r>
              <a:rPr lang="en-US" altLang="ja-JP" dirty="0" smtClean="0"/>
              <a:t>)</a:t>
            </a:r>
            <a:r>
              <a:rPr lang="ja-JP" altLang="en-US" dirty="0" smtClean="0"/>
              <a:t>が持つ特徴</a:t>
            </a:r>
            <a:endParaRPr lang="en-US" altLang="ja-JP" dirty="0" smtClean="0"/>
          </a:p>
          <a:p>
            <a:pPr lvl="1"/>
            <a:r>
              <a:rPr lang="ja-JP" altLang="en-US" dirty="0" smtClean="0"/>
              <a:t>実行するテストのセットを選択するのが容易</a:t>
            </a:r>
            <a:endParaRPr lang="en-US" altLang="ja-JP" dirty="0" smtClean="0"/>
          </a:p>
          <a:p>
            <a:pPr lvl="1"/>
            <a:r>
              <a:rPr lang="ja-JP" altLang="en-US" dirty="0" smtClean="0"/>
              <a:t>セットアップや終了作業のような段取り処理もしている＝テストが自立している</a:t>
            </a:r>
            <a:endParaRPr lang="en-US" altLang="ja-JP" dirty="0" smtClean="0"/>
          </a:p>
          <a:p>
            <a:pPr lvl="1"/>
            <a:r>
              <a:rPr lang="ja-JP" altLang="en-US" dirty="0" smtClean="0"/>
              <a:t>自動化されたテストの集まりへテストを追加することが手動よりも簡単である</a:t>
            </a:r>
            <a:endParaRPr lang="en-US" altLang="ja-JP"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2.7:</a:t>
            </a:r>
            <a:r>
              <a:rPr kumimoji="1" lang="ja-JP" altLang="en-US" dirty="0" smtClean="0"/>
              <a:t>まとめ</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詳細な手動テストスクリプトから自動化を開始するのが良い</a:t>
            </a:r>
            <a:endParaRPr kumimoji="1" lang="en-US" altLang="ja-JP" dirty="0" smtClean="0"/>
          </a:p>
          <a:p>
            <a:r>
              <a:rPr lang="ja-JP" altLang="en-US" dirty="0" smtClean="0"/>
              <a:t>アドホックテストの自動化は非推奨</a:t>
            </a:r>
            <a:endParaRPr lang="en-US" altLang="ja-JP" dirty="0" smtClean="0"/>
          </a:p>
          <a:p>
            <a:r>
              <a:rPr kumimoji="1" lang="ja-JP" altLang="en-US" dirty="0" smtClean="0"/>
              <a:t>キャプチャーリプレイツールは「入力の自動化」であって「テスト自動化」ではない</a:t>
            </a:r>
            <a:endParaRPr kumimoji="1" lang="en-US" altLang="ja-JP" dirty="0" smtClean="0"/>
          </a:p>
          <a:p>
            <a:r>
              <a:rPr lang="ja-JP" altLang="en-US" dirty="0" smtClean="0"/>
              <a:t>テストの比較も自動化する必要がある</a:t>
            </a:r>
            <a:endParaRPr kumimoji="1" lang="ja-JP" alt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ja-JP" altLang="en-US" dirty="0" smtClean="0"/>
              <a:t>第</a:t>
            </a:r>
            <a:r>
              <a:rPr lang="en-US" altLang="ja-JP" dirty="0" smtClean="0"/>
              <a:t>3</a:t>
            </a:r>
            <a:r>
              <a:rPr kumimoji="1" lang="ja-JP" altLang="en-US" dirty="0" smtClean="0"/>
              <a:t>章</a:t>
            </a:r>
            <a:r>
              <a:rPr kumimoji="1" lang="en-US" altLang="ja-JP" dirty="0" smtClean="0"/>
              <a:t/>
            </a:r>
            <a:br>
              <a:rPr kumimoji="1" lang="en-US" altLang="ja-JP" dirty="0" smtClean="0"/>
            </a:br>
            <a:r>
              <a:rPr lang="ja-JP" altLang="en-US" dirty="0" smtClean="0"/>
              <a:t>スクリプティングの技法</a:t>
            </a:r>
            <a:endParaRPr kumimoji="1" lang="ja-JP" alt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67544" y="764704"/>
            <a:ext cx="8229600" cy="4997152"/>
          </a:xfrm>
        </p:spPr>
        <p:txBody>
          <a:bodyPr>
            <a:normAutofit fontScale="92500" lnSpcReduction="10000"/>
          </a:bodyPr>
          <a:lstStyle/>
          <a:p>
            <a:r>
              <a:rPr lang="ja-JP" altLang="en-US" dirty="0" smtClean="0"/>
              <a:t>プログラミングとの類似性</a:t>
            </a:r>
            <a:endParaRPr lang="en-US" altLang="ja-JP" dirty="0" smtClean="0"/>
          </a:p>
          <a:p>
            <a:r>
              <a:rPr lang="ja-JP" altLang="en-US" dirty="0" smtClean="0"/>
              <a:t>第</a:t>
            </a:r>
            <a:r>
              <a:rPr lang="en-US" altLang="ja-JP" dirty="0" smtClean="0"/>
              <a:t>2</a:t>
            </a:r>
            <a:r>
              <a:rPr lang="ja-JP" altLang="en-US" dirty="0" smtClean="0"/>
              <a:t>章でみたように、テストスクリプトは時として巨大になる。</a:t>
            </a:r>
            <a:endParaRPr lang="en-US" altLang="ja-JP" dirty="0" smtClean="0"/>
          </a:p>
          <a:p>
            <a:pPr lvl="1"/>
            <a:r>
              <a:rPr kumimoji="1" lang="ja-JP" altLang="en-US" dirty="0" smtClean="0"/>
              <a:t>アップデートや管理の対象が大きくなる</a:t>
            </a:r>
            <a:endParaRPr kumimoji="1" lang="en-US" altLang="ja-JP" dirty="0" smtClean="0"/>
          </a:p>
          <a:p>
            <a:r>
              <a:rPr lang="ja-JP" altLang="en-US" dirty="0" smtClean="0"/>
              <a:t>テストはプログラミングに似ている</a:t>
            </a:r>
            <a:endParaRPr lang="en-US" altLang="ja-JP" dirty="0" smtClean="0"/>
          </a:p>
          <a:p>
            <a:pPr lvl="1"/>
            <a:r>
              <a:rPr kumimoji="1" lang="ja-JP" altLang="en-US" dirty="0" smtClean="0"/>
              <a:t>テスト実行ツールが提供するスクリプト言語は事実上プログラミング言語</a:t>
            </a:r>
            <a:endParaRPr kumimoji="1" lang="en-US" altLang="ja-JP" dirty="0" smtClean="0"/>
          </a:p>
          <a:p>
            <a:pPr lvl="1"/>
            <a:r>
              <a:rPr lang="ja-JP" altLang="en-US" dirty="0" smtClean="0"/>
              <a:t>テストをきちんと動かすには非常に多くの労力が必要</a:t>
            </a:r>
            <a:endParaRPr lang="en-US" altLang="ja-JP" dirty="0" smtClean="0"/>
          </a:p>
          <a:p>
            <a:pPr lvl="1"/>
            <a:r>
              <a:rPr kumimoji="1" lang="ja-JP" altLang="en-US" dirty="0" smtClean="0"/>
              <a:t>テストスクリプトを書かなくていいのが理想</a:t>
            </a:r>
            <a:endParaRPr lang="en-US" altLang="ja-JP" dirty="0" smtClean="0"/>
          </a:p>
          <a:p>
            <a:pPr lvl="2"/>
            <a:r>
              <a:rPr kumimoji="1" lang="ja-JP" altLang="en-US" dirty="0" smtClean="0"/>
              <a:t>キー入力の一つ一つまでスクリプトに記述したくない</a:t>
            </a:r>
            <a:endParaRPr kumimoji="1" lang="en-US" altLang="ja-JP" dirty="0" smtClean="0"/>
          </a:p>
        </p:txBody>
      </p:sp>
      <p:sp>
        <p:nvSpPr>
          <p:cNvPr id="4" name="正方形/長方形 3"/>
          <p:cNvSpPr/>
          <p:nvPr/>
        </p:nvSpPr>
        <p:spPr>
          <a:xfrm>
            <a:off x="467544" y="5661248"/>
            <a:ext cx="8208912" cy="86409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t>テストスクリプトを書かないようにすることはできないが、書く量を減らすことはできる＝テストスクリプトのサイズ</a:t>
            </a:r>
            <a:r>
              <a:rPr kumimoji="1" lang="en-US" altLang="ja-JP" dirty="0" smtClean="0"/>
              <a:t>, </a:t>
            </a:r>
            <a:r>
              <a:rPr kumimoji="1" lang="ja-JP" altLang="en-US" dirty="0" smtClean="0"/>
              <a:t>数</a:t>
            </a:r>
            <a:r>
              <a:rPr lang="en-US" altLang="ja-JP" dirty="0" smtClean="0"/>
              <a:t>, </a:t>
            </a:r>
            <a:r>
              <a:rPr lang="ja-JP" altLang="en-US" dirty="0" smtClean="0"/>
              <a:t>複雑さを減らす</a:t>
            </a:r>
            <a:endParaRPr kumimoji="1" lang="ja-JP" altLang="en-US" dirty="0"/>
          </a:p>
        </p:txBody>
      </p:sp>
      <p:sp>
        <p:nvSpPr>
          <p:cNvPr id="6" name="タイトル 1"/>
          <p:cNvSpPr txBox="1">
            <a:spLocks/>
          </p:cNvSpPr>
          <p:nvPr/>
        </p:nvSpPr>
        <p:spPr>
          <a:xfrm>
            <a:off x="467544" y="0"/>
            <a:ext cx="8229600" cy="77809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en-US" altLang="ja-JP" sz="4400" b="0" i="0" u="none" strike="noStrike" kern="1200" cap="none" spc="0" normalizeH="0" baseline="0" noProof="0" smtClean="0">
                <a:ln>
                  <a:noFill/>
                </a:ln>
                <a:solidFill>
                  <a:schemeClr val="tx1"/>
                </a:solidFill>
                <a:effectLst/>
                <a:uLnTx/>
                <a:uFillTx/>
                <a:latin typeface="+mj-lt"/>
                <a:ea typeface="+mj-ea"/>
                <a:cs typeface="+mj-cs"/>
              </a:rPr>
              <a:t>3.1:</a:t>
            </a:r>
            <a:r>
              <a:rPr kumimoji="1" lang="ja-JP" altLang="en-US" sz="4400" b="0" i="0" u="none" strike="noStrike" kern="1200" cap="none" spc="0" normalizeH="0" baseline="0" noProof="0" smtClean="0">
                <a:ln>
                  <a:noFill/>
                </a:ln>
                <a:solidFill>
                  <a:schemeClr val="tx1"/>
                </a:solidFill>
                <a:effectLst/>
                <a:uLnTx/>
                <a:uFillTx/>
                <a:latin typeface="+mj-lt"/>
                <a:ea typeface="+mj-ea"/>
                <a:cs typeface="+mj-cs"/>
              </a:rPr>
              <a:t>イントロダクション</a:t>
            </a:r>
            <a:endParaRPr kumimoji="1" lang="ja-JP"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67544" y="764704"/>
            <a:ext cx="8229600" cy="5472608"/>
          </a:xfrm>
        </p:spPr>
        <p:txBody>
          <a:bodyPr>
            <a:normAutofit/>
          </a:bodyPr>
          <a:lstStyle/>
          <a:p>
            <a:r>
              <a:rPr lang="ja-JP" altLang="en-US" dirty="0" smtClean="0"/>
              <a:t>スクリプティングの一般的な課題</a:t>
            </a:r>
            <a:endParaRPr lang="en-US" altLang="ja-JP" dirty="0" smtClean="0"/>
          </a:p>
          <a:p>
            <a:pPr lvl="1"/>
            <a:r>
              <a:rPr lang="ja-JP" altLang="en-US" dirty="0" smtClean="0"/>
              <a:t>何のため？：</a:t>
            </a:r>
            <a:endParaRPr lang="en-US" altLang="ja-JP" dirty="0" smtClean="0"/>
          </a:p>
          <a:p>
            <a:pPr lvl="2"/>
            <a:r>
              <a:rPr lang="ja-JP" altLang="en-US" dirty="0" smtClean="0"/>
              <a:t>手動で行う場合の操作をテストスクリプトに起こすと、リニアスクリプトという形になる</a:t>
            </a:r>
            <a:endParaRPr lang="en-US" altLang="ja-JP" dirty="0" smtClean="0"/>
          </a:p>
          <a:p>
            <a:pPr lvl="2"/>
            <a:r>
              <a:rPr lang="ja-JP" altLang="en-US" dirty="0" smtClean="0"/>
              <a:t>リニアスクリプトはテストケース</a:t>
            </a:r>
            <a:r>
              <a:rPr lang="en-US" altLang="ja-JP" dirty="0" smtClean="0"/>
              <a:t>1</a:t>
            </a:r>
            <a:r>
              <a:rPr lang="ja-JP" altLang="en-US" dirty="0" smtClean="0"/>
              <a:t>つ毎に</a:t>
            </a:r>
            <a:r>
              <a:rPr lang="en-US" altLang="ja-JP" dirty="0" smtClean="0"/>
              <a:t>1</a:t>
            </a:r>
            <a:r>
              <a:rPr lang="ja-JP" altLang="en-US" dirty="0" err="1" smtClean="0"/>
              <a:t>つの</a:t>
            </a:r>
            <a:r>
              <a:rPr lang="ja-JP" altLang="en-US" dirty="0" smtClean="0"/>
              <a:t>スクリプトが出来あがるのが問題</a:t>
            </a:r>
            <a:endParaRPr lang="en-US" altLang="ja-JP" dirty="0" smtClean="0"/>
          </a:p>
          <a:p>
            <a:pPr lvl="2"/>
            <a:r>
              <a:rPr lang="ja-JP" altLang="en-US" dirty="0" smtClean="0"/>
              <a:t>例えば、「顧客情報を登録する」といったように「共通の操作」があるはずなので、細かなテストケースまでコードに起こすと、メンテナンスコストだけが増加してしまう</a:t>
            </a:r>
            <a:endParaRPr lang="en-US" altLang="ja-JP" dirty="0" smtClean="0"/>
          </a:p>
          <a:p>
            <a:pPr lvl="2"/>
            <a:r>
              <a:rPr lang="ja-JP" altLang="en-US" dirty="0" smtClean="0"/>
              <a:t>テストスクリプトを</a:t>
            </a:r>
            <a:r>
              <a:rPr lang="en-US" altLang="ja-JP" dirty="0" smtClean="0"/>
              <a:t>(</a:t>
            </a:r>
            <a:r>
              <a:rPr lang="ja-JP" altLang="en-US" dirty="0" smtClean="0"/>
              <a:t>小さな</a:t>
            </a:r>
            <a:r>
              <a:rPr lang="en-US" altLang="ja-JP" dirty="0" smtClean="0"/>
              <a:t>)</a:t>
            </a:r>
            <a:r>
              <a:rPr lang="ja-JP" altLang="en-US" dirty="0" smtClean="0"/>
              <a:t>部品化する</a:t>
            </a:r>
            <a:r>
              <a:rPr lang="en-US" altLang="ja-JP" dirty="0" smtClean="0"/>
              <a:t>, </a:t>
            </a:r>
            <a:r>
              <a:rPr lang="ja-JP" altLang="en-US" dirty="0" smtClean="0"/>
              <a:t>テストスクリプトに制御構造を組み込む　という</a:t>
            </a:r>
            <a:r>
              <a:rPr lang="en-US" altLang="ja-JP" dirty="0" smtClean="0"/>
              <a:t>2</a:t>
            </a:r>
            <a:r>
              <a:rPr lang="ja-JP" altLang="en-US" dirty="0" smtClean="0"/>
              <a:t>点が必要なスクリプテリングの量を減らす主な方法</a:t>
            </a:r>
            <a:endParaRPr lang="en-US" altLang="ja-JP" dirty="0" smtClean="0"/>
          </a:p>
        </p:txBody>
      </p:sp>
      <p:sp>
        <p:nvSpPr>
          <p:cNvPr id="6" name="タイトル 1"/>
          <p:cNvSpPr txBox="1">
            <a:spLocks/>
          </p:cNvSpPr>
          <p:nvPr/>
        </p:nvSpPr>
        <p:spPr>
          <a:xfrm>
            <a:off x="467544" y="0"/>
            <a:ext cx="8229600" cy="77809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en-US" altLang="ja-JP" sz="4400" b="0" i="0" u="none" strike="noStrike" kern="1200" cap="none" spc="0" normalizeH="0" baseline="0" noProof="0" smtClean="0">
                <a:ln>
                  <a:noFill/>
                </a:ln>
                <a:solidFill>
                  <a:schemeClr val="tx1"/>
                </a:solidFill>
                <a:effectLst/>
                <a:uLnTx/>
                <a:uFillTx/>
                <a:latin typeface="+mj-lt"/>
                <a:ea typeface="+mj-ea"/>
                <a:cs typeface="+mj-cs"/>
              </a:rPr>
              <a:t>3.1:</a:t>
            </a:r>
            <a:r>
              <a:rPr kumimoji="1" lang="ja-JP" altLang="en-US" sz="4400" b="0" i="0" u="none" strike="noStrike" kern="1200" cap="none" spc="0" normalizeH="0" baseline="0" noProof="0" smtClean="0">
                <a:ln>
                  <a:noFill/>
                </a:ln>
                <a:solidFill>
                  <a:schemeClr val="tx1"/>
                </a:solidFill>
                <a:effectLst/>
                <a:uLnTx/>
                <a:uFillTx/>
                <a:latin typeface="+mj-lt"/>
                <a:ea typeface="+mj-ea"/>
                <a:cs typeface="+mj-cs"/>
              </a:rPr>
              <a:t>イントロダクション</a:t>
            </a:r>
            <a:endParaRPr kumimoji="1" lang="ja-JP"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1.2:</a:t>
            </a:r>
            <a:r>
              <a:rPr kumimoji="1" lang="ja-JP" altLang="en-US" dirty="0" smtClean="0"/>
              <a:t>テスティングとテスト自動化の違い</a:t>
            </a:r>
            <a:endParaRPr kumimoji="1" lang="ja-JP" altLang="en-US" dirty="0"/>
          </a:p>
        </p:txBody>
      </p:sp>
      <p:sp>
        <p:nvSpPr>
          <p:cNvPr id="3" name="コンテンツ プレースホルダ 2"/>
          <p:cNvSpPr>
            <a:spLocks noGrp="1"/>
          </p:cNvSpPr>
          <p:nvPr>
            <p:ph idx="1"/>
          </p:nvPr>
        </p:nvSpPr>
        <p:spPr>
          <a:xfrm>
            <a:off x="457200" y="1600200"/>
            <a:ext cx="8229600" cy="4997152"/>
          </a:xfrm>
        </p:spPr>
        <p:txBody>
          <a:bodyPr>
            <a:normAutofit/>
          </a:bodyPr>
          <a:lstStyle/>
          <a:p>
            <a:r>
              <a:rPr lang="ja-JP" altLang="en-US" dirty="0"/>
              <a:t>テスト</a:t>
            </a:r>
            <a:r>
              <a:rPr lang="ja-JP" altLang="en-US" dirty="0" smtClean="0"/>
              <a:t>自動化</a:t>
            </a:r>
            <a:endParaRPr lang="en-US" altLang="ja-JP" dirty="0" smtClean="0"/>
          </a:p>
          <a:p>
            <a:pPr lvl="1"/>
            <a:r>
              <a:rPr kumimoji="1" lang="ja-JP" altLang="en-US" dirty="0" smtClean="0"/>
              <a:t>テスト実行ツールの使用に関係するものを作成</a:t>
            </a:r>
            <a:r>
              <a:rPr lang="en-US" altLang="ja-JP" dirty="0" smtClean="0"/>
              <a:t>/</a:t>
            </a:r>
            <a:r>
              <a:rPr lang="ja-JP" altLang="en-US" dirty="0" smtClean="0"/>
              <a:t>メンテナンスする人を「テストオートメーター」と呼ぶ</a:t>
            </a:r>
            <a:endParaRPr lang="en-US" altLang="ja-JP" dirty="0" smtClean="0"/>
          </a:p>
          <a:p>
            <a:pPr lvl="1"/>
            <a:r>
              <a:rPr kumimoji="1" lang="ja-JP" altLang="en-US" dirty="0"/>
              <a:t>テスティング</a:t>
            </a:r>
            <a:r>
              <a:rPr kumimoji="1" lang="ja-JP" altLang="en-US" dirty="0" smtClean="0"/>
              <a:t>の</a:t>
            </a:r>
            <a:r>
              <a:rPr kumimoji="1" lang="ja-JP" altLang="en-US" dirty="0"/>
              <a:t>品質</a:t>
            </a:r>
            <a:r>
              <a:rPr kumimoji="1" lang="ja-JP" altLang="en-US" dirty="0" smtClean="0"/>
              <a:t>はテスト担当者のスキル</a:t>
            </a:r>
            <a:endParaRPr kumimoji="1" lang="en-US" altLang="ja-JP" dirty="0" smtClean="0"/>
          </a:p>
          <a:p>
            <a:pPr lvl="1"/>
            <a:r>
              <a:rPr lang="ja-JP" altLang="en-US" dirty="0"/>
              <a:t>自動化</a:t>
            </a:r>
            <a:r>
              <a:rPr lang="ja-JP" altLang="en-US" dirty="0" smtClean="0"/>
              <a:t>の品質（メンテナンスが容易か、最終的にどれぐらい恩恵をもたらすか）　はテストオートメーターのスキル</a:t>
            </a:r>
            <a:endParaRPr kumimoji="1" lang="ja-JP" alt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67544" y="764704"/>
            <a:ext cx="8229600" cy="4997152"/>
          </a:xfrm>
        </p:spPr>
        <p:txBody>
          <a:bodyPr>
            <a:normAutofit/>
          </a:bodyPr>
          <a:lstStyle/>
          <a:p>
            <a:r>
              <a:rPr lang="ja-JP" altLang="en-US" dirty="0" smtClean="0"/>
              <a:t>良いスクリプトと悪いスクリプト</a:t>
            </a:r>
            <a:endParaRPr lang="en-US" altLang="ja-JP" dirty="0" smtClean="0"/>
          </a:p>
          <a:p>
            <a:pPr lvl="1"/>
            <a:r>
              <a:rPr kumimoji="1" lang="ja-JP" altLang="en-US" dirty="0" smtClean="0"/>
              <a:t>良いスクリプト＝目的に沿ったスクリプト</a:t>
            </a:r>
            <a:endParaRPr kumimoji="1" lang="en-US" altLang="ja-JP" dirty="0" smtClean="0"/>
          </a:p>
          <a:p>
            <a:pPr lvl="2"/>
            <a:r>
              <a:rPr lang="ja-JP" altLang="en-US" dirty="0" smtClean="0"/>
              <a:t>意図したことを確実に行う</a:t>
            </a:r>
            <a:endParaRPr lang="en-US" altLang="ja-JP" dirty="0" smtClean="0"/>
          </a:p>
          <a:p>
            <a:pPr lvl="2"/>
            <a:r>
              <a:rPr kumimoji="1" lang="ja-JP" altLang="en-US" dirty="0" smtClean="0"/>
              <a:t>メンテナンスが容易</a:t>
            </a:r>
            <a:endParaRPr kumimoji="1" lang="en-US" altLang="ja-JP" dirty="0" smtClean="0"/>
          </a:p>
          <a:p>
            <a:pPr lvl="2"/>
            <a:endParaRPr kumimoji="1" lang="en-US" altLang="ja-JP" dirty="0" smtClean="0"/>
          </a:p>
        </p:txBody>
      </p:sp>
      <p:sp>
        <p:nvSpPr>
          <p:cNvPr id="6" name="タイトル 1"/>
          <p:cNvSpPr txBox="1">
            <a:spLocks/>
          </p:cNvSpPr>
          <p:nvPr/>
        </p:nvSpPr>
        <p:spPr>
          <a:xfrm>
            <a:off x="467544" y="0"/>
            <a:ext cx="8229600" cy="77809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en-US" altLang="ja-JP" sz="4400" b="0" i="0" u="none" strike="noStrike" kern="1200" cap="none" spc="0" normalizeH="0" baseline="0" noProof="0" smtClean="0">
                <a:ln>
                  <a:noFill/>
                </a:ln>
                <a:solidFill>
                  <a:schemeClr val="tx1"/>
                </a:solidFill>
                <a:effectLst/>
                <a:uLnTx/>
                <a:uFillTx/>
                <a:latin typeface="+mj-lt"/>
                <a:ea typeface="+mj-ea"/>
                <a:cs typeface="+mj-cs"/>
              </a:rPr>
              <a:t>3.1:</a:t>
            </a:r>
            <a:r>
              <a:rPr kumimoji="1" lang="ja-JP" altLang="en-US" sz="4400" b="0" i="0" u="none" strike="noStrike" kern="1200" cap="none" spc="0" normalizeH="0" baseline="0" noProof="0" smtClean="0">
                <a:ln>
                  <a:noFill/>
                </a:ln>
                <a:solidFill>
                  <a:schemeClr val="tx1"/>
                </a:solidFill>
                <a:effectLst/>
                <a:uLnTx/>
                <a:uFillTx/>
                <a:latin typeface="+mj-lt"/>
                <a:ea typeface="+mj-ea"/>
                <a:cs typeface="+mj-cs"/>
              </a:rPr>
              <a:t>イントロダクション</a:t>
            </a:r>
            <a:endParaRPr kumimoji="1" lang="ja-JP"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467544" y="0"/>
            <a:ext cx="8229600" cy="77809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en-US" altLang="ja-JP" sz="4400" b="0" i="0" u="none" strike="noStrike" kern="1200" cap="none" spc="0" normalizeH="0" baseline="0" noProof="0" smtClean="0">
                <a:ln>
                  <a:noFill/>
                </a:ln>
                <a:solidFill>
                  <a:schemeClr val="tx1"/>
                </a:solidFill>
                <a:effectLst/>
                <a:uLnTx/>
                <a:uFillTx/>
                <a:latin typeface="+mj-lt"/>
                <a:ea typeface="+mj-ea"/>
                <a:cs typeface="+mj-cs"/>
              </a:rPr>
              <a:t>3.1:</a:t>
            </a:r>
            <a:r>
              <a:rPr kumimoji="1" lang="ja-JP" altLang="en-US" sz="4400" b="0" i="0" u="none" strike="noStrike" kern="1200" cap="none" spc="0" normalizeH="0" baseline="0" noProof="0" smtClean="0">
                <a:ln>
                  <a:noFill/>
                </a:ln>
                <a:solidFill>
                  <a:schemeClr val="tx1"/>
                </a:solidFill>
                <a:effectLst/>
                <a:uLnTx/>
                <a:uFillTx/>
                <a:latin typeface="+mj-lt"/>
                <a:ea typeface="+mj-ea"/>
                <a:cs typeface="+mj-cs"/>
              </a:rPr>
              <a:t>イントロダクション</a:t>
            </a:r>
            <a:endParaRPr kumimoji="1" lang="ja-JP" alt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16385" name="Picture 1"/>
          <p:cNvPicPr>
            <a:picLocks noChangeAspect="1" noChangeArrowheads="1"/>
          </p:cNvPicPr>
          <p:nvPr/>
        </p:nvPicPr>
        <p:blipFill>
          <a:blip r:embed="rId2" cstate="print"/>
          <a:srcRect/>
          <a:stretch>
            <a:fillRect/>
          </a:stretch>
        </p:blipFill>
        <p:spPr bwMode="auto">
          <a:xfrm>
            <a:off x="251520" y="735547"/>
            <a:ext cx="8892480" cy="2621445"/>
          </a:xfrm>
          <a:prstGeom prst="rect">
            <a:avLst/>
          </a:prstGeom>
          <a:noFill/>
          <a:ln w="9525">
            <a:noFill/>
            <a:miter lim="800000"/>
            <a:headEnd/>
            <a:tailEnd/>
          </a:ln>
        </p:spPr>
      </p:pic>
      <p:sp>
        <p:nvSpPr>
          <p:cNvPr id="8" name="コンテンツ プレースホルダ 2"/>
          <p:cNvSpPr>
            <a:spLocks noGrp="1"/>
          </p:cNvSpPr>
          <p:nvPr>
            <p:ph idx="1"/>
          </p:nvPr>
        </p:nvSpPr>
        <p:spPr>
          <a:xfrm>
            <a:off x="467544" y="3861048"/>
            <a:ext cx="8229600" cy="2520280"/>
          </a:xfrm>
        </p:spPr>
        <p:txBody>
          <a:bodyPr>
            <a:normAutofit fontScale="77500" lnSpcReduction="20000"/>
          </a:bodyPr>
          <a:lstStyle/>
          <a:p>
            <a:r>
              <a:rPr lang="ja-JP" altLang="en-US" dirty="0" smtClean="0"/>
              <a:t>良いテストの原則</a:t>
            </a:r>
            <a:endParaRPr lang="en-US" altLang="ja-JP" dirty="0" smtClean="0"/>
          </a:p>
          <a:p>
            <a:pPr lvl="1"/>
            <a:r>
              <a:rPr kumimoji="1" lang="ja-JP" altLang="en-US" dirty="0" smtClean="0"/>
              <a:t>利用者にもメンテナンスを行う人の助けにもなるコメントがある</a:t>
            </a:r>
            <a:endParaRPr kumimoji="1" lang="en-US" altLang="ja-JP" dirty="0" smtClean="0"/>
          </a:p>
          <a:p>
            <a:pPr lvl="1"/>
            <a:r>
              <a:rPr lang="ja-JP" altLang="en-US" dirty="0" smtClean="0"/>
              <a:t>一つのタスクだけを行い、再利用を促進している</a:t>
            </a:r>
            <a:endParaRPr lang="en-US" altLang="ja-JP" dirty="0" smtClean="0"/>
          </a:p>
          <a:p>
            <a:pPr lvl="1"/>
            <a:r>
              <a:rPr lang="ja-JP" altLang="en-US" dirty="0" smtClean="0"/>
              <a:t>読みやすさ、理解しやすさ、メンテナンスのために構造化</a:t>
            </a:r>
            <a:endParaRPr lang="en-US" altLang="ja-JP" dirty="0" smtClean="0"/>
          </a:p>
          <a:p>
            <a:pPr lvl="1"/>
            <a:r>
              <a:rPr kumimoji="1" lang="ja-JP" altLang="en-US" dirty="0" smtClean="0"/>
              <a:t>理解しやすい</a:t>
            </a:r>
            <a:endParaRPr kumimoji="1" lang="en-US" altLang="ja-JP" dirty="0" smtClean="0"/>
          </a:p>
          <a:p>
            <a:pPr lvl="1"/>
            <a:r>
              <a:rPr lang="ja-JP" altLang="en-US" dirty="0" smtClean="0"/>
              <a:t>再利用しやすいようにドキュメント化</a:t>
            </a:r>
            <a:endParaRPr kumimoji="1" lang="en-US" altLang="ja-JP" dirty="0" smtClean="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67544" y="764704"/>
            <a:ext cx="8229600" cy="4997152"/>
          </a:xfrm>
        </p:spPr>
        <p:txBody>
          <a:bodyPr>
            <a:normAutofit/>
          </a:bodyPr>
          <a:lstStyle/>
          <a:p>
            <a:r>
              <a:rPr kumimoji="1" lang="ja-JP" altLang="en-US" dirty="0" smtClean="0"/>
              <a:t>読みやすいスクリプト？</a:t>
            </a:r>
            <a:endParaRPr kumimoji="1" lang="en-US" altLang="ja-JP" dirty="0" smtClean="0"/>
          </a:p>
          <a:p>
            <a:pPr lvl="1"/>
            <a:r>
              <a:rPr kumimoji="1" lang="ja-JP" altLang="en-US" dirty="0" smtClean="0"/>
              <a:t>ツールベンダーは「自分でドキュメント化する」というアピールを行うが、これは良くない</a:t>
            </a:r>
            <a:endParaRPr kumimoji="1" lang="en-US" altLang="ja-JP" dirty="0" smtClean="0"/>
          </a:p>
          <a:p>
            <a:pPr lvl="1"/>
            <a:r>
              <a:rPr lang="ja-JP" altLang="en-US" dirty="0" smtClean="0"/>
              <a:t>「生の」スクリプトのデメリットは依然示した通り</a:t>
            </a:r>
            <a:endParaRPr lang="en-US" altLang="ja-JP" dirty="0" smtClean="0"/>
          </a:p>
          <a:p>
            <a:pPr lvl="2"/>
            <a:r>
              <a:rPr lang="ja-JP" altLang="en-US" dirty="0" smtClean="0"/>
              <a:t>膨大な量が出力される。読みにくい。再利用性が低い</a:t>
            </a:r>
            <a:endParaRPr lang="en-US" altLang="ja-JP" dirty="0" smtClean="0"/>
          </a:p>
          <a:p>
            <a:pPr lvl="1"/>
            <a:r>
              <a:rPr kumimoji="1" lang="ja-JP" altLang="en-US" dirty="0" smtClean="0"/>
              <a:t>ツールによっては、単に「自然言語」で注釈を入れることを「読みやすい」と言ってる場合がある</a:t>
            </a:r>
            <a:endParaRPr kumimoji="1" lang="en-US" altLang="ja-JP" dirty="0" smtClean="0"/>
          </a:p>
          <a:p>
            <a:pPr lvl="1"/>
            <a:endParaRPr kumimoji="1" lang="en-US" altLang="ja-JP" dirty="0" smtClean="0"/>
          </a:p>
        </p:txBody>
      </p:sp>
      <p:sp>
        <p:nvSpPr>
          <p:cNvPr id="6" name="タイトル 1"/>
          <p:cNvSpPr txBox="1">
            <a:spLocks/>
          </p:cNvSpPr>
          <p:nvPr/>
        </p:nvSpPr>
        <p:spPr>
          <a:xfrm>
            <a:off x="467544" y="0"/>
            <a:ext cx="8229600" cy="77809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en-US" altLang="ja-JP" sz="4400" b="0" i="0" u="none" strike="noStrike" kern="1200" cap="none" spc="0" normalizeH="0" baseline="0" noProof="0" smtClean="0">
                <a:ln>
                  <a:noFill/>
                </a:ln>
                <a:solidFill>
                  <a:schemeClr val="tx1"/>
                </a:solidFill>
                <a:effectLst/>
                <a:uLnTx/>
                <a:uFillTx/>
                <a:latin typeface="+mj-lt"/>
                <a:ea typeface="+mj-ea"/>
                <a:cs typeface="+mj-cs"/>
              </a:rPr>
              <a:t>3.1:</a:t>
            </a:r>
            <a:r>
              <a:rPr kumimoji="1" lang="ja-JP" altLang="en-US" sz="4400" b="0" i="0" u="none" strike="noStrike" kern="1200" cap="none" spc="0" normalizeH="0" baseline="0" noProof="0" smtClean="0">
                <a:ln>
                  <a:noFill/>
                </a:ln>
                <a:solidFill>
                  <a:schemeClr val="tx1"/>
                </a:solidFill>
                <a:effectLst/>
                <a:uLnTx/>
                <a:uFillTx/>
                <a:latin typeface="+mj-lt"/>
                <a:ea typeface="+mj-ea"/>
                <a:cs typeface="+mj-cs"/>
              </a:rPr>
              <a:t>イントロダクション</a:t>
            </a:r>
            <a:endParaRPr kumimoji="1" lang="ja-JP"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67544" y="764704"/>
            <a:ext cx="8229600" cy="4997152"/>
          </a:xfrm>
        </p:spPr>
        <p:txBody>
          <a:bodyPr>
            <a:normAutofit/>
          </a:bodyPr>
          <a:lstStyle/>
          <a:p>
            <a:r>
              <a:rPr lang="ja-JP" altLang="en-US" dirty="0" smtClean="0"/>
              <a:t>自分でドキュメント化するスクリプト？</a:t>
            </a:r>
            <a:endParaRPr lang="en-US" altLang="ja-JP" dirty="0" smtClean="0"/>
          </a:p>
          <a:p>
            <a:pPr lvl="1"/>
            <a:r>
              <a:rPr lang="ja-JP" altLang="en-US" dirty="0" smtClean="0"/>
              <a:t>有用なスクリプトに記載されている情報</a:t>
            </a:r>
            <a:endParaRPr lang="en-US" altLang="ja-JP" dirty="0" smtClean="0"/>
          </a:p>
          <a:p>
            <a:pPr lvl="2"/>
            <a:r>
              <a:rPr lang="ja-JP" altLang="en-US" dirty="0" smtClean="0"/>
              <a:t>スクリプトそのものの内容（入力内容や、期待出力）</a:t>
            </a:r>
            <a:endParaRPr lang="en-US" altLang="ja-JP" dirty="0" smtClean="0"/>
          </a:p>
          <a:p>
            <a:pPr lvl="2"/>
            <a:r>
              <a:rPr lang="ja-JP" altLang="en-US" dirty="0" smtClean="0"/>
              <a:t>目的</a:t>
            </a:r>
            <a:endParaRPr lang="en-US" altLang="ja-JP" dirty="0" smtClean="0"/>
          </a:p>
          <a:p>
            <a:pPr lvl="2"/>
            <a:r>
              <a:rPr lang="ja-JP" altLang="en-US" dirty="0" smtClean="0"/>
              <a:t>ユーザーのための情報</a:t>
            </a:r>
            <a:endParaRPr lang="en-US" altLang="ja-JP" dirty="0" smtClean="0"/>
          </a:p>
          <a:p>
            <a:pPr lvl="2"/>
            <a:r>
              <a:rPr lang="ja-JP" altLang="en-US" dirty="0" smtClean="0"/>
              <a:t>実装に関する情報</a:t>
            </a:r>
            <a:endParaRPr lang="en-US" altLang="ja-JP" dirty="0" smtClean="0"/>
          </a:p>
          <a:p>
            <a:pPr lvl="2"/>
            <a:r>
              <a:rPr lang="ja-JP" altLang="en-US" dirty="0" smtClean="0"/>
              <a:t>アノテーション</a:t>
            </a:r>
            <a:r>
              <a:rPr lang="en-US" altLang="ja-JP" dirty="0" smtClean="0"/>
              <a:t>(</a:t>
            </a:r>
            <a:r>
              <a:rPr lang="ja-JP" altLang="en-US" dirty="0" smtClean="0"/>
              <a:t>各ステップで何が行われているかを示すコメント</a:t>
            </a:r>
            <a:r>
              <a:rPr lang="en-US" altLang="ja-JP" dirty="0" smtClean="0"/>
              <a:t>)</a:t>
            </a:r>
          </a:p>
          <a:p>
            <a:pPr lvl="1"/>
            <a:r>
              <a:rPr lang="ja-JP" altLang="en-US" dirty="0" smtClean="0"/>
              <a:t>ツールが生成できるのは</a:t>
            </a:r>
            <a:r>
              <a:rPr lang="en-US" altLang="ja-JP" dirty="0" smtClean="0"/>
              <a:t>1</a:t>
            </a:r>
            <a:r>
              <a:rPr lang="ja-JP" altLang="en-US" dirty="0" smtClean="0"/>
              <a:t>番上</a:t>
            </a:r>
            <a:r>
              <a:rPr lang="en-US" altLang="ja-JP" dirty="0" smtClean="0"/>
              <a:t>(</a:t>
            </a:r>
            <a:r>
              <a:rPr lang="ja-JP" altLang="en-US" dirty="0" smtClean="0"/>
              <a:t>スクリプトそのものの内容</a:t>
            </a:r>
            <a:r>
              <a:rPr lang="en-US" altLang="ja-JP" dirty="0" smtClean="0"/>
              <a:t>)</a:t>
            </a:r>
            <a:r>
              <a:rPr lang="ja-JP" altLang="en-US" dirty="0" smtClean="0"/>
              <a:t>だけ！</a:t>
            </a:r>
            <a:endParaRPr lang="en-US" altLang="ja-JP" dirty="0" smtClean="0"/>
          </a:p>
        </p:txBody>
      </p:sp>
      <p:sp>
        <p:nvSpPr>
          <p:cNvPr id="6" name="タイトル 1"/>
          <p:cNvSpPr txBox="1">
            <a:spLocks/>
          </p:cNvSpPr>
          <p:nvPr/>
        </p:nvSpPr>
        <p:spPr>
          <a:xfrm>
            <a:off x="467544" y="0"/>
            <a:ext cx="8229600" cy="77809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en-US" altLang="ja-JP" sz="4400" b="0" i="0" u="none" strike="noStrike" kern="1200" cap="none" spc="0" normalizeH="0" baseline="0" noProof="0" smtClean="0">
                <a:ln>
                  <a:noFill/>
                </a:ln>
                <a:solidFill>
                  <a:schemeClr val="tx1"/>
                </a:solidFill>
                <a:effectLst/>
                <a:uLnTx/>
                <a:uFillTx/>
                <a:latin typeface="+mj-lt"/>
                <a:ea typeface="+mj-ea"/>
                <a:cs typeface="+mj-cs"/>
              </a:rPr>
              <a:t>3.1:</a:t>
            </a:r>
            <a:r>
              <a:rPr kumimoji="1" lang="ja-JP" altLang="en-US" sz="4400" b="0" i="0" u="none" strike="noStrike" kern="1200" cap="none" spc="0" normalizeH="0" baseline="0" noProof="0" smtClean="0">
                <a:ln>
                  <a:noFill/>
                </a:ln>
                <a:solidFill>
                  <a:schemeClr val="tx1"/>
                </a:solidFill>
                <a:effectLst/>
                <a:uLnTx/>
                <a:uFillTx/>
                <a:latin typeface="+mj-lt"/>
                <a:ea typeface="+mj-ea"/>
                <a:cs typeface="+mj-cs"/>
              </a:rPr>
              <a:t>イントロダクション</a:t>
            </a:r>
            <a:endParaRPr kumimoji="1" lang="ja-JP"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67544" y="764704"/>
            <a:ext cx="8229600" cy="4997152"/>
          </a:xfrm>
        </p:spPr>
        <p:txBody>
          <a:bodyPr>
            <a:normAutofit/>
          </a:bodyPr>
          <a:lstStyle/>
          <a:p>
            <a:r>
              <a:rPr kumimoji="1" lang="ja-JP" altLang="en-US" dirty="0" smtClean="0"/>
              <a:t>テストケースの設計と実装</a:t>
            </a:r>
            <a:endParaRPr kumimoji="1" lang="en-US" altLang="ja-JP" dirty="0" smtClean="0"/>
          </a:p>
          <a:p>
            <a:pPr lvl="1"/>
            <a:r>
              <a:rPr lang="ja-JP" altLang="en-US" dirty="0" smtClean="0"/>
              <a:t>テストケースの設計</a:t>
            </a:r>
            <a:endParaRPr lang="en-US" altLang="ja-JP" dirty="0" smtClean="0"/>
          </a:p>
          <a:p>
            <a:pPr lvl="2"/>
            <a:r>
              <a:rPr lang="ja-JP" altLang="en-US" dirty="0" smtClean="0"/>
              <a:t>「長い」テストケースとは、ここの検証項目の連なりを持つ（</a:t>
            </a:r>
            <a:r>
              <a:rPr lang="en-US" altLang="ja-JP" dirty="0" smtClean="0"/>
              <a:t>1</a:t>
            </a:r>
            <a:r>
              <a:rPr lang="ja-JP" altLang="en-US" dirty="0" smtClean="0"/>
              <a:t>回のテストでいろんな事象をチェックする</a:t>
            </a:r>
            <a:r>
              <a:rPr lang="en-US" altLang="ja-JP" dirty="0" smtClean="0"/>
              <a:t>)</a:t>
            </a:r>
          </a:p>
          <a:p>
            <a:pPr lvl="2"/>
            <a:endParaRPr lang="en-US" altLang="ja-JP" dirty="0" smtClean="0"/>
          </a:p>
          <a:p>
            <a:pPr lvl="2"/>
            <a:endParaRPr lang="en-US" altLang="ja-JP" dirty="0" smtClean="0"/>
          </a:p>
          <a:p>
            <a:pPr lvl="2"/>
            <a:endParaRPr lang="en-US" altLang="ja-JP" dirty="0" smtClean="0"/>
          </a:p>
          <a:p>
            <a:pPr lvl="2"/>
            <a:endParaRPr lang="en-US" altLang="ja-JP" dirty="0" smtClean="0"/>
          </a:p>
          <a:p>
            <a:pPr lvl="2"/>
            <a:r>
              <a:rPr lang="ja-JP" altLang="en-US" dirty="0" smtClean="0"/>
              <a:t>連なったテストとは、「まとめて一つのステータスが割り振られる」</a:t>
            </a:r>
            <a:endParaRPr lang="en-US" altLang="ja-JP" dirty="0" smtClean="0"/>
          </a:p>
          <a:p>
            <a:pPr lvl="2"/>
            <a:r>
              <a:rPr lang="ja-JP" altLang="en-US" dirty="0" smtClean="0"/>
              <a:t>連なっていないテストは良くない</a:t>
            </a:r>
            <a:endParaRPr lang="en-US" altLang="ja-JP" dirty="0" smtClean="0"/>
          </a:p>
        </p:txBody>
      </p:sp>
      <p:sp>
        <p:nvSpPr>
          <p:cNvPr id="6" name="タイトル 1"/>
          <p:cNvSpPr txBox="1">
            <a:spLocks/>
          </p:cNvSpPr>
          <p:nvPr/>
        </p:nvSpPr>
        <p:spPr>
          <a:xfrm>
            <a:off x="467544" y="0"/>
            <a:ext cx="8229600" cy="77809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en-US" altLang="ja-JP" sz="4400" b="0" i="0" u="none" strike="noStrike" kern="1200" cap="none" spc="0" normalizeH="0" baseline="0" noProof="0" dirty="0" smtClean="0">
                <a:ln>
                  <a:noFill/>
                </a:ln>
                <a:solidFill>
                  <a:schemeClr val="tx1"/>
                </a:solidFill>
                <a:effectLst/>
                <a:uLnTx/>
                <a:uFillTx/>
                <a:latin typeface="+mj-lt"/>
                <a:ea typeface="+mj-ea"/>
                <a:cs typeface="+mj-cs"/>
              </a:rPr>
              <a:t>3.1:</a:t>
            </a:r>
            <a:r>
              <a:rPr kumimoji="1" lang="ja-JP" altLang="en-US" sz="4400" b="0" i="0" u="none" strike="noStrike" kern="1200" cap="none" spc="0" normalizeH="0" baseline="0" noProof="0" dirty="0" smtClean="0">
                <a:ln>
                  <a:noFill/>
                </a:ln>
                <a:solidFill>
                  <a:schemeClr val="tx1"/>
                </a:solidFill>
                <a:effectLst/>
                <a:uLnTx/>
                <a:uFillTx/>
                <a:latin typeface="+mj-lt"/>
                <a:ea typeface="+mj-ea"/>
                <a:cs typeface="+mj-cs"/>
              </a:rPr>
              <a:t>イントロダクション</a:t>
            </a:r>
            <a:endParaRPr kumimoji="1" lang="ja-JP" altLang="en-US" sz="4400" b="0" i="0" u="none" strike="noStrike" kern="1200" cap="none" spc="0" normalizeH="0" baseline="0" noProof="0" dirty="0">
              <a:ln>
                <a:noFill/>
              </a:ln>
              <a:solidFill>
                <a:schemeClr val="tx1"/>
              </a:solidFill>
              <a:effectLst/>
              <a:uLnTx/>
              <a:uFillTx/>
              <a:latin typeface="+mj-lt"/>
              <a:ea typeface="+mj-ea"/>
              <a:cs typeface="+mj-cs"/>
            </a:endParaRPr>
          </a:p>
        </p:txBody>
      </p:sp>
      <p:grpSp>
        <p:nvGrpSpPr>
          <p:cNvPr id="13" name="グループ化 12"/>
          <p:cNvGrpSpPr/>
          <p:nvPr/>
        </p:nvGrpSpPr>
        <p:grpSpPr>
          <a:xfrm>
            <a:off x="899592" y="2780928"/>
            <a:ext cx="7416824" cy="1512168"/>
            <a:chOff x="467544" y="3645024"/>
            <a:chExt cx="7416824" cy="1512168"/>
          </a:xfrm>
        </p:grpSpPr>
        <p:sp>
          <p:nvSpPr>
            <p:cNvPr id="4" name="正方形/長方形 3"/>
            <p:cNvSpPr/>
            <p:nvPr/>
          </p:nvSpPr>
          <p:spPr>
            <a:xfrm>
              <a:off x="467544" y="3645024"/>
              <a:ext cx="1728192" cy="64807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dirty="0" smtClean="0"/>
                <a:t>開始</a:t>
              </a:r>
              <a:r>
                <a:rPr lang="en-US" altLang="ja-JP" dirty="0" smtClean="0"/>
                <a:t>-test1-</a:t>
              </a:r>
              <a:r>
                <a:rPr lang="ja-JP" altLang="en-US" dirty="0" smtClean="0"/>
                <a:t>終了</a:t>
              </a:r>
              <a:endParaRPr kumimoji="1" lang="ja-JP" altLang="en-US" dirty="0"/>
            </a:p>
          </p:txBody>
        </p:sp>
        <p:sp>
          <p:nvSpPr>
            <p:cNvPr id="9" name="正方形/長方形 8"/>
            <p:cNvSpPr/>
            <p:nvPr/>
          </p:nvSpPr>
          <p:spPr>
            <a:xfrm>
              <a:off x="2339752" y="3645024"/>
              <a:ext cx="1728192" cy="64807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dirty="0" smtClean="0"/>
                <a:t>開始</a:t>
              </a:r>
              <a:r>
                <a:rPr lang="en-US" altLang="ja-JP" dirty="0" smtClean="0"/>
                <a:t>-test2-</a:t>
              </a:r>
              <a:r>
                <a:rPr lang="ja-JP" altLang="en-US" dirty="0" smtClean="0"/>
                <a:t>終了</a:t>
              </a:r>
              <a:endParaRPr kumimoji="1" lang="ja-JP" altLang="en-US" dirty="0"/>
            </a:p>
          </p:txBody>
        </p:sp>
        <p:sp>
          <p:nvSpPr>
            <p:cNvPr id="10" name="正方形/長方形 9"/>
            <p:cNvSpPr/>
            <p:nvPr/>
          </p:nvSpPr>
          <p:spPr>
            <a:xfrm>
              <a:off x="4211960" y="3645024"/>
              <a:ext cx="1728192" cy="64807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dirty="0" smtClean="0"/>
                <a:t>開始</a:t>
              </a:r>
              <a:r>
                <a:rPr lang="en-US" altLang="ja-JP" dirty="0" smtClean="0"/>
                <a:t>-test3-</a:t>
              </a:r>
              <a:r>
                <a:rPr lang="ja-JP" altLang="en-US" dirty="0" smtClean="0"/>
                <a:t>終了</a:t>
              </a:r>
              <a:endParaRPr kumimoji="1" lang="ja-JP" altLang="en-US" dirty="0"/>
            </a:p>
          </p:txBody>
        </p:sp>
        <p:sp>
          <p:nvSpPr>
            <p:cNvPr id="11" name="正方形/長方形 10"/>
            <p:cNvSpPr/>
            <p:nvPr/>
          </p:nvSpPr>
          <p:spPr>
            <a:xfrm>
              <a:off x="6084168" y="3645024"/>
              <a:ext cx="1728192" cy="64807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dirty="0" smtClean="0"/>
                <a:t>開始</a:t>
              </a:r>
              <a:r>
                <a:rPr lang="en-US" altLang="ja-JP" dirty="0" smtClean="0"/>
                <a:t>-test4-</a:t>
              </a:r>
              <a:r>
                <a:rPr lang="ja-JP" altLang="en-US" dirty="0" smtClean="0"/>
                <a:t>終了</a:t>
              </a:r>
              <a:endParaRPr kumimoji="1" lang="ja-JP" altLang="en-US" dirty="0"/>
            </a:p>
          </p:txBody>
        </p:sp>
        <p:sp>
          <p:nvSpPr>
            <p:cNvPr id="12" name="正方形/長方形 11"/>
            <p:cNvSpPr/>
            <p:nvPr/>
          </p:nvSpPr>
          <p:spPr>
            <a:xfrm>
              <a:off x="467544" y="4509120"/>
              <a:ext cx="7416824" cy="64807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ja-JP" altLang="en-US" dirty="0" smtClean="0"/>
                <a:t>開始</a:t>
              </a:r>
              <a:r>
                <a:rPr lang="en-US" altLang="ja-JP" dirty="0" smtClean="0"/>
                <a:t>-test1-test2-test3-test4-</a:t>
              </a:r>
              <a:r>
                <a:rPr lang="ja-JP" altLang="en-US" dirty="0" smtClean="0"/>
                <a:t>終了</a:t>
              </a:r>
              <a:endParaRPr kumimoji="1" lang="ja-JP" altLang="en-US" dirty="0"/>
            </a:p>
          </p:txBody>
        </p:sp>
      </p:gr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67544" y="764704"/>
            <a:ext cx="8229600" cy="4997152"/>
          </a:xfrm>
        </p:spPr>
        <p:txBody>
          <a:bodyPr>
            <a:normAutofit/>
          </a:bodyPr>
          <a:lstStyle/>
          <a:p>
            <a:r>
              <a:rPr kumimoji="1" lang="ja-JP" altLang="en-US" dirty="0" smtClean="0"/>
              <a:t>テストケースの実装</a:t>
            </a:r>
            <a:endParaRPr kumimoji="1" lang="en-US" altLang="ja-JP" dirty="0" smtClean="0"/>
          </a:p>
          <a:p>
            <a:pPr lvl="1"/>
            <a:r>
              <a:rPr kumimoji="1" lang="ja-JP" altLang="en-US" dirty="0" smtClean="0"/>
              <a:t>初めは、「一つのテストケースに一つのスクリプト」というやり方をしがち（ツールが推奨している場合もある）だが、それは効果的・効率的なテスト自動化の枠組みには結びつかない</a:t>
            </a:r>
            <a:endParaRPr kumimoji="1" lang="en-US" altLang="ja-JP" dirty="0" smtClean="0"/>
          </a:p>
          <a:p>
            <a:pPr lvl="1"/>
            <a:endParaRPr lang="en-US" altLang="ja-JP" dirty="0" smtClean="0"/>
          </a:p>
          <a:p>
            <a:pPr lvl="1"/>
            <a:r>
              <a:rPr kumimoji="1" lang="ja-JP" altLang="en-US" dirty="0" smtClean="0"/>
              <a:t>良い自動テスティングの枠組みを構築するには、「一つのテストケースに一つのスクリプト」という関係を打破しなければならない</a:t>
            </a:r>
            <a:endParaRPr kumimoji="1" lang="en-US" altLang="ja-JP" dirty="0" smtClean="0"/>
          </a:p>
        </p:txBody>
      </p:sp>
      <p:sp>
        <p:nvSpPr>
          <p:cNvPr id="6" name="タイトル 1"/>
          <p:cNvSpPr txBox="1">
            <a:spLocks/>
          </p:cNvSpPr>
          <p:nvPr/>
        </p:nvSpPr>
        <p:spPr>
          <a:xfrm>
            <a:off x="467544" y="0"/>
            <a:ext cx="8229600" cy="77809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en-US" altLang="ja-JP" sz="4400" b="0" i="0" u="none" strike="noStrike" kern="1200" cap="none" spc="0" normalizeH="0" baseline="0" noProof="0" dirty="0" smtClean="0">
                <a:ln>
                  <a:noFill/>
                </a:ln>
                <a:solidFill>
                  <a:schemeClr val="tx1"/>
                </a:solidFill>
                <a:effectLst/>
                <a:uLnTx/>
                <a:uFillTx/>
                <a:latin typeface="+mj-lt"/>
                <a:ea typeface="+mj-ea"/>
                <a:cs typeface="+mj-cs"/>
              </a:rPr>
              <a:t>3.1:</a:t>
            </a:r>
            <a:r>
              <a:rPr kumimoji="1" lang="ja-JP" altLang="en-US" sz="4400" b="0" i="0" u="none" strike="noStrike" kern="1200" cap="none" spc="0" normalizeH="0" baseline="0" noProof="0" dirty="0" smtClean="0">
                <a:ln>
                  <a:noFill/>
                </a:ln>
                <a:solidFill>
                  <a:schemeClr val="tx1"/>
                </a:solidFill>
                <a:effectLst/>
                <a:uLnTx/>
                <a:uFillTx/>
                <a:latin typeface="+mj-lt"/>
                <a:ea typeface="+mj-ea"/>
                <a:cs typeface="+mj-cs"/>
              </a:rPr>
              <a:t>イントロダクション</a:t>
            </a:r>
            <a:endParaRPr kumimoji="1" lang="ja-JP"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67544" y="764704"/>
            <a:ext cx="8229600" cy="5760640"/>
          </a:xfrm>
        </p:spPr>
        <p:txBody>
          <a:bodyPr>
            <a:normAutofit/>
          </a:bodyPr>
          <a:lstStyle/>
          <a:p>
            <a:r>
              <a:rPr kumimoji="1" lang="ja-JP" altLang="en-US" dirty="0" smtClean="0"/>
              <a:t>スクリプトドキュメンテーションの勧め</a:t>
            </a:r>
            <a:endParaRPr kumimoji="1" lang="en-US" altLang="ja-JP" dirty="0" smtClean="0"/>
          </a:p>
          <a:p>
            <a:pPr lvl="1"/>
            <a:r>
              <a:rPr kumimoji="1" lang="ja-JP" altLang="en-US" dirty="0" smtClean="0"/>
              <a:t>各テストスクリプトの先頭でドキュメンテーションを行うのが望ましい</a:t>
            </a:r>
            <a:endParaRPr kumimoji="1" lang="en-US" altLang="ja-JP" dirty="0" smtClean="0"/>
          </a:p>
          <a:p>
            <a:pPr lvl="2"/>
            <a:r>
              <a:rPr lang="ja-JP" altLang="en-US" dirty="0" smtClean="0"/>
              <a:t>誰もが、それを見ることになるから</a:t>
            </a:r>
            <a:endParaRPr lang="en-US" altLang="ja-JP" dirty="0" smtClean="0"/>
          </a:p>
          <a:p>
            <a:pPr lvl="1"/>
            <a:r>
              <a:rPr kumimoji="1" lang="ja-JP" altLang="en-US" dirty="0" smtClean="0"/>
              <a:t>どういった形でドキュメンテーションを行うかは規約で決めるのが良い</a:t>
            </a:r>
            <a:endParaRPr kumimoji="1" lang="en-US" altLang="ja-JP" dirty="0" smtClean="0"/>
          </a:p>
          <a:p>
            <a:pPr lvl="2"/>
            <a:r>
              <a:rPr lang="ja-JP" altLang="en-US" dirty="0" smtClean="0"/>
              <a:t>ドキュメントの情報を抽出したいときにも役立つ</a:t>
            </a:r>
            <a:endParaRPr lang="en-US" altLang="ja-JP" dirty="0" smtClean="0"/>
          </a:p>
          <a:p>
            <a:pPr lvl="2"/>
            <a:r>
              <a:rPr lang="ja-JP" altLang="en-US" dirty="0" smtClean="0"/>
              <a:t>レイアウトは中身ほど重要ではないが、一貫しているほうがいい</a:t>
            </a:r>
            <a:endParaRPr lang="en-US" altLang="ja-JP" dirty="0" smtClean="0"/>
          </a:p>
          <a:p>
            <a:pPr lvl="2"/>
            <a:r>
              <a:rPr lang="ja-JP" altLang="en-US" dirty="0" smtClean="0"/>
              <a:t>スクリプトを書いた人、目的、テストが実施される際に満たす状態、メンテナンスをする人向けの情報などが良い</a:t>
            </a:r>
            <a:endParaRPr lang="en-US" altLang="ja-JP" dirty="0" smtClean="0"/>
          </a:p>
          <a:p>
            <a:pPr lvl="1"/>
            <a:endParaRPr lang="en-US" altLang="ja-JP" dirty="0" smtClean="0"/>
          </a:p>
        </p:txBody>
      </p:sp>
      <p:sp>
        <p:nvSpPr>
          <p:cNvPr id="6" name="タイトル 1"/>
          <p:cNvSpPr txBox="1">
            <a:spLocks/>
          </p:cNvSpPr>
          <p:nvPr/>
        </p:nvSpPr>
        <p:spPr>
          <a:xfrm>
            <a:off x="467544" y="0"/>
            <a:ext cx="8229600" cy="77809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en-US" altLang="ja-JP" sz="4400" b="0" i="0" u="none" strike="noStrike" kern="1200" cap="none" spc="0" normalizeH="0" baseline="0" noProof="0" dirty="0" smtClean="0">
                <a:ln>
                  <a:noFill/>
                </a:ln>
                <a:solidFill>
                  <a:schemeClr val="tx1"/>
                </a:solidFill>
                <a:effectLst/>
                <a:uLnTx/>
                <a:uFillTx/>
                <a:latin typeface="+mj-lt"/>
                <a:ea typeface="+mj-ea"/>
                <a:cs typeface="+mj-cs"/>
              </a:rPr>
              <a:t>3.1:</a:t>
            </a:r>
            <a:r>
              <a:rPr kumimoji="1" lang="ja-JP" altLang="en-US" sz="4400" b="0" i="0" u="none" strike="noStrike" kern="1200" cap="none" spc="0" normalizeH="0" baseline="0" noProof="0" dirty="0" smtClean="0">
                <a:ln>
                  <a:noFill/>
                </a:ln>
                <a:solidFill>
                  <a:schemeClr val="tx1"/>
                </a:solidFill>
                <a:effectLst/>
                <a:uLnTx/>
                <a:uFillTx/>
                <a:latin typeface="+mj-lt"/>
                <a:ea typeface="+mj-ea"/>
                <a:cs typeface="+mj-cs"/>
              </a:rPr>
              <a:t>イントロダクション</a:t>
            </a:r>
            <a:endParaRPr kumimoji="1" lang="ja-JP"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67544" y="764704"/>
            <a:ext cx="8229600" cy="4997152"/>
          </a:xfrm>
        </p:spPr>
        <p:txBody>
          <a:bodyPr>
            <a:normAutofit/>
          </a:bodyPr>
          <a:lstStyle/>
          <a:p>
            <a:r>
              <a:rPr kumimoji="1" lang="ja-JP" altLang="en-US" dirty="0" smtClean="0"/>
              <a:t>今回は、以下の</a:t>
            </a:r>
            <a:r>
              <a:rPr kumimoji="1" lang="en-US" altLang="ja-JP" dirty="0" smtClean="0"/>
              <a:t>5</a:t>
            </a:r>
            <a:r>
              <a:rPr kumimoji="1" lang="ja-JP" altLang="en-US" dirty="0" err="1" smtClean="0"/>
              <a:t>つを</a:t>
            </a:r>
            <a:r>
              <a:rPr kumimoji="1" lang="ja-JP" altLang="en-US" dirty="0" smtClean="0"/>
              <a:t>取り上げる</a:t>
            </a:r>
            <a:endParaRPr kumimoji="1" lang="en-US" altLang="ja-JP" dirty="0" smtClean="0"/>
          </a:p>
          <a:p>
            <a:pPr lvl="1"/>
            <a:r>
              <a:rPr lang="ja-JP" altLang="en-US" dirty="0" smtClean="0"/>
              <a:t>リニアスクリプト</a:t>
            </a:r>
            <a:endParaRPr lang="en-US" altLang="ja-JP" dirty="0" smtClean="0"/>
          </a:p>
          <a:p>
            <a:pPr lvl="1"/>
            <a:r>
              <a:rPr kumimoji="1" lang="ja-JP" altLang="en-US" dirty="0" smtClean="0"/>
              <a:t>構造化</a:t>
            </a:r>
            <a:r>
              <a:rPr kumimoji="1" lang="ja-JP" altLang="en-US" dirty="0" smtClean="0"/>
              <a:t>スクリプティング</a:t>
            </a:r>
            <a:endParaRPr kumimoji="1" lang="en-US" altLang="ja-JP" dirty="0" smtClean="0"/>
          </a:p>
          <a:p>
            <a:pPr lvl="1"/>
            <a:r>
              <a:rPr lang="ja-JP" altLang="en-US" dirty="0" smtClean="0"/>
              <a:t>共有スクリプト</a:t>
            </a:r>
            <a:endParaRPr lang="en-US" altLang="ja-JP" dirty="0" smtClean="0"/>
          </a:p>
          <a:p>
            <a:pPr lvl="1"/>
            <a:r>
              <a:rPr kumimoji="1" lang="ja-JP" altLang="en-US" dirty="0" smtClean="0"/>
              <a:t>データ駆動スクリプト</a:t>
            </a:r>
            <a:endParaRPr kumimoji="1" lang="en-US" altLang="ja-JP" dirty="0" smtClean="0"/>
          </a:p>
          <a:p>
            <a:pPr lvl="1"/>
            <a:r>
              <a:rPr lang="ja-JP" altLang="en-US" dirty="0" smtClean="0"/>
              <a:t>キーワード駆動スクリプト</a:t>
            </a:r>
            <a:endParaRPr lang="en-US" altLang="ja-JP" dirty="0" smtClean="0"/>
          </a:p>
          <a:p>
            <a:pPr lvl="1"/>
            <a:endParaRPr kumimoji="1" lang="en-US" altLang="ja-JP" dirty="0" smtClean="0"/>
          </a:p>
        </p:txBody>
      </p:sp>
      <p:sp>
        <p:nvSpPr>
          <p:cNvPr id="6" name="タイトル 1"/>
          <p:cNvSpPr txBox="1">
            <a:spLocks/>
          </p:cNvSpPr>
          <p:nvPr/>
        </p:nvSpPr>
        <p:spPr>
          <a:xfrm>
            <a:off x="467544" y="0"/>
            <a:ext cx="8229600" cy="77809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en-US" altLang="ja-JP" sz="4400" b="0" i="0" u="none" strike="noStrike" kern="1200" cap="none" spc="0" normalizeH="0" baseline="0" noProof="0" dirty="0" smtClean="0">
                <a:ln>
                  <a:noFill/>
                </a:ln>
                <a:solidFill>
                  <a:schemeClr val="tx1"/>
                </a:solidFill>
                <a:effectLst/>
                <a:uLnTx/>
                <a:uFillTx/>
                <a:latin typeface="+mj-lt"/>
                <a:ea typeface="+mj-ea"/>
                <a:cs typeface="+mj-cs"/>
              </a:rPr>
              <a:t>3.2:</a:t>
            </a:r>
            <a:r>
              <a:rPr kumimoji="1" lang="ja-JP" altLang="en-US" sz="4400" b="0" i="0" u="none" strike="noStrike" kern="1200" cap="none" spc="0" normalizeH="0" baseline="0" noProof="0" dirty="0" smtClean="0">
                <a:ln>
                  <a:noFill/>
                </a:ln>
                <a:solidFill>
                  <a:schemeClr val="tx1"/>
                </a:solidFill>
                <a:effectLst/>
                <a:uLnTx/>
                <a:uFillTx/>
                <a:latin typeface="+mj-lt"/>
                <a:ea typeface="+mj-ea"/>
                <a:cs typeface="+mj-cs"/>
              </a:rPr>
              <a:t>スクリプテリングの技法</a:t>
            </a:r>
            <a:endParaRPr kumimoji="1" lang="ja-JP"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67544" y="764704"/>
            <a:ext cx="8229600" cy="4997152"/>
          </a:xfrm>
        </p:spPr>
        <p:txBody>
          <a:bodyPr>
            <a:normAutofit/>
          </a:bodyPr>
          <a:lstStyle/>
          <a:p>
            <a:r>
              <a:rPr kumimoji="1" lang="ja-JP" altLang="en-US" dirty="0" smtClean="0"/>
              <a:t>リニアスクリプト</a:t>
            </a:r>
            <a:endParaRPr lang="en-US" altLang="ja-JP" dirty="0" smtClean="0"/>
          </a:p>
          <a:p>
            <a:pPr lvl="1"/>
            <a:r>
              <a:rPr kumimoji="1" lang="ja-JP" altLang="en-US" dirty="0" smtClean="0"/>
              <a:t>リニアスクリプトは、テスト実行ツールで手動でテストをした際に出力されるスクリプト</a:t>
            </a:r>
            <a:endParaRPr kumimoji="1" lang="en-US" altLang="ja-JP" dirty="0" smtClean="0"/>
          </a:p>
          <a:p>
            <a:pPr lvl="1"/>
            <a:r>
              <a:rPr lang="ja-JP" altLang="en-US" dirty="0" smtClean="0"/>
              <a:t>もし、リニアスクリプトの技法だけを使うと</a:t>
            </a:r>
            <a:r>
              <a:rPr lang="en-US" altLang="ja-JP" dirty="0" smtClean="0"/>
              <a:t>1</a:t>
            </a:r>
            <a:r>
              <a:rPr lang="ja-JP" altLang="en-US" dirty="0" err="1" smtClean="0"/>
              <a:t>つの</a:t>
            </a:r>
            <a:r>
              <a:rPr lang="ja-JP" altLang="en-US" dirty="0" smtClean="0"/>
              <a:t>テストケースがまるごと</a:t>
            </a:r>
            <a:r>
              <a:rPr lang="en-US" altLang="ja-JP" dirty="0" smtClean="0"/>
              <a:t>1</a:t>
            </a:r>
            <a:r>
              <a:rPr lang="ja-JP" altLang="en-US" dirty="0" err="1" smtClean="0"/>
              <a:t>つの</a:t>
            </a:r>
            <a:r>
              <a:rPr lang="ja-JP" altLang="en-US" dirty="0" smtClean="0"/>
              <a:t>スクリプトが記録され再生されることになる</a:t>
            </a:r>
            <a:endParaRPr lang="en-US" altLang="ja-JP" dirty="0" smtClean="0"/>
          </a:p>
          <a:p>
            <a:pPr lvl="1"/>
            <a:r>
              <a:rPr kumimoji="1" lang="ja-JP" altLang="en-US" dirty="0" smtClean="0"/>
              <a:t>手動で</a:t>
            </a:r>
            <a:r>
              <a:rPr kumimoji="1" lang="en-US" altLang="ja-JP" dirty="0" smtClean="0"/>
              <a:t>10</a:t>
            </a:r>
            <a:r>
              <a:rPr kumimoji="1" lang="ja-JP" altLang="en-US" dirty="0" smtClean="0"/>
              <a:t>分かかるテストに比較操作も含めて自動化するなら</a:t>
            </a:r>
            <a:r>
              <a:rPr kumimoji="1" lang="en-US" altLang="ja-JP" dirty="0" smtClean="0"/>
              <a:t>20</a:t>
            </a:r>
            <a:r>
              <a:rPr kumimoji="1" lang="ja-JP" altLang="en-US" dirty="0" smtClean="0"/>
              <a:t>分</a:t>
            </a:r>
            <a:r>
              <a:rPr kumimoji="1" lang="en-US" altLang="ja-JP" dirty="0" smtClean="0"/>
              <a:t>~20</a:t>
            </a:r>
            <a:r>
              <a:rPr kumimoji="1" lang="ja-JP" altLang="en-US" dirty="0" smtClean="0"/>
              <a:t>時間ほどかかるという経験則がある。</a:t>
            </a:r>
            <a:r>
              <a:rPr kumimoji="1" lang="en-US" altLang="ja-JP" dirty="0" smtClean="0"/>
              <a:t>(</a:t>
            </a:r>
            <a:r>
              <a:rPr kumimoji="1" lang="ja-JP" altLang="en-US" dirty="0" smtClean="0"/>
              <a:t>うまくいったかを確認するので、最低でも追加で</a:t>
            </a:r>
            <a:r>
              <a:rPr kumimoji="1" lang="en-US" altLang="ja-JP" dirty="0" smtClean="0"/>
              <a:t>10</a:t>
            </a:r>
            <a:r>
              <a:rPr kumimoji="1" lang="ja-JP" altLang="en-US" dirty="0" smtClean="0"/>
              <a:t>分かかる</a:t>
            </a:r>
            <a:r>
              <a:rPr kumimoji="1" lang="en-US" altLang="ja-JP" dirty="0" smtClean="0"/>
              <a:t>)</a:t>
            </a:r>
          </a:p>
        </p:txBody>
      </p:sp>
      <p:sp>
        <p:nvSpPr>
          <p:cNvPr id="6" name="タイトル 1"/>
          <p:cNvSpPr txBox="1">
            <a:spLocks/>
          </p:cNvSpPr>
          <p:nvPr/>
        </p:nvSpPr>
        <p:spPr>
          <a:xfrm>
            <a:off x="467544" y="0"/>
            <a:ext cx="8229600" cy="77809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en-US" altLang="ja-JP" sz="4400" b="0" i="0" u="none" strike="noStrike" kern="1200" cap="none" spc="0" normalizeH="0" baseline="0" noProof="0" dirty="0" smtClean="0">
                <a:ln>
                  <a:noFill/>
                </a:ln>
                <a:solidFill>
                  <a:schemeClr val="tx1"/>
                </a:solidFill>
                <a:effectLst/>
                <a:uLnTx/>
                <a:uFillTx/>
                <a:latin typeface="+mj-lt"/>
                <a:ea typeface="+mj-ea"/>
                <a:cs typeface="+mj-cs"/>
              </a:rPr>
              <a:t>3.2:</a:t>
            </a:r>
            <a:r>
              <a:rPr kumimoji="1" lang="ja-JP" altLang="en-US" sz="4400" b="0" i="0" u="none" strike="noStrike" kern="1200" cap="none" spc="0" normalizeH="0" baseline="0" noProof="0" dirty="0" smtClean="0">
                <a:ln>
                  <a:noFill/>
                </a:ln>
                <a:solidFill>
                  <a:schemeClr val="tx1"/>
                </a:solidFill>
                <a:effectLst/>
                <a:uLnTx/>
                <a:uFillTx/>
                <a:latin typeface="+mj-lt"/>
                <a:ea typeface="+mj-ea"/>
                <a:cs typeface="+mj-cs"/>
              </a:rPr>
              <a:t>スクリプテリングの技法</a:t>
            </a:r>
            <a:endParaRPr kumimoji="1" lang="ja-JP"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67544" y="764704"/>
            <a:ext cx="8229600" cy="4997152"/>
          </a:xfrm>
        </p:spPr>
        <p:txBody>
          <a:bodyPr>
            <a:normAutofit/>
          </a:bodyPr>
          <a:lstStyle/>
          <a:p>
            <a:r>
              <a:rPr lang="ja-JP" altLang="en-US" dirty="0" smtClean="0"/>
              <a:t>リニアスクリプトの長所</a:t>
            </a:r>
            <a:endParaRPr lang="en-US" altLang="ja-JP" dirty="0" smtClean="0"/>
          </a:p>
          <a:p>
            <a:pPr lvl="1"/>
            <a:r>
              <a:rPr kumimoji="1" lang="ja-JP" altLang="en-US" dirty="0" smtClean="0"/>
              <a:t>事前作業も計画も不要。</a:t>
            </a:r>
            <a:endParaRPr kumimoji="1" lang="en-US" altLang="ja-JP" dirty="0" smtClean="0"/>
          </a:p>
          <a:p>
            <a:pPr lvl="1"/>
            <a:r>
              <a:rPr lang="ja-JP" altLang="en-US" dirty="0" smtClean="0"/>
              <a:t>すばやく始められる</a:t>
            </a:r>
            <a:endParaRPr lang="en-US" altLang="ja-JP" dirty="0" smtClean="0"/>
          </a:p>
          <a:p>
            <a:pPr lvl="1"/>
            <a:r>
              <a:rPr kumimoji="1" lang="ja-JP" altLang="en-US" dirty="0" smtClean="0"/>
              <a:t>何を行ったかという監査証跡が得られる</a:t>
            </a:r>
            <a:endParaRPr kumimoji="1" lang="en-US" altLang="ja-JP" dirty="0" smtClean="0"/>
          </a:p>
          <a:p>
            <a:pPr lvl="1"/>
            <a:r>
              <a:rPr lang="ja-JP" altLang="en-US" dirty="0" smtClean="0"/>
              <a:t>記録スクリプトに修正の必要が無く、利用者がスクリプトを見ない場合、スクリプトの利用者は素人でもいい（プログラマ出なくてもよい）</a:t>
            </a:r>
            <a:endParaRPr lang="en-US" altLang="ja-JP" dirty="0" smtClean="0"/>
          </a:p>
          <a:p>
            <a:pPr lvl="1"/>
            <a:r>
              <a:rPr lang="ja-JP" altLang="en-US" dirty="0" smtClean="0"/>
              <a:t>ソフトウェアやツールのデモンストレーションに向いている</a:t>
            </a:r>
            <a:endParaRPr lang="en-US" altLang="ja-JP" dirty="0" smtClean="0"/>
          </a:p>
        </p:txBody>
      </p:sp>
      <p:sp>
        <p:nvSpPr>
          <p:cNvPr id="6" name="タイトル 1"/>
          <p:cNvSpPr txBox="1">
            <a:spLocks/>
          </p:cNvSpPr>
          <p:nvPr/>
        </p:nvSpPr>
        <p:spPr>
          <a:xfrm>
            <a:off x="467544" y="0"/>
            <a:ext cx="8229600" cy="77809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en-US" altLang="ja-JP" sz="4400" b="0" i="0" u="none" strike="noStrike" kern="1200" cap="none" spc="0" normalizeH="0" baseline="0" noProof="0" dirty="0" smtClean="0">
                <a:ln>
                  <a:noFill/>
                </a:ln>
                <a:solidFill>
                  <a:schemeClr val="tx1"/>
                </a:solidFill>
                <a:effectLst/>
                <a:uLnTx/>
                <a:uFillTx/>
                <a:latin typeface="+mj-lt"/>
                <a:ea typeface="+mj-ea"/>
                <a:cs typeface="+mj-cs"/>
              </a:rPr>
              <a:t>3.2:</a:t>
            </a:r>
            <a:r>
              <a:rPr kumimoji="1" lang="ja-JP" altLang="en-US" sz="4400" b="0" i="0" u="none" strike="noStrike" kern="1200" cap="none" spc="0" normalizeH="0" baseline="0" noProof="0" dirty="0" smtClean="0">
                <a:ln>
                  <a:noFill/>
                </a:ln>
                <a:solidFill>
                  <a:schemeClr val="tx1"/>
                </a:solidFill>
                <a:effectLst/>
                <a:uLnTx/>
                <a:uFillTx/>
                <a:latin typeface="+mj-lt"/>
                <a:ea typeface="+mj-ea"/>
                <a:cs typeface="+mj-cs"/>
              </a:rPr>
              <a:t>スクリプテリングの技法</a:t>
            </a:r>
            <a:endParaRPr kumimoji="1" lang="ja-JP"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1.3:V</a:t>
            </a:r>
            <a:r>
              <a:rPr kumimoji="1" lang="ja-JP" altLang="en-US" dirty="0" smtClean="0"/>
              <a:t>モデル</a:t>
            </a:r>
            <a:endParaRPr kumimoji="1" lang="ja-JP" altLang="en-US" dirty="0"/>
          </a:p>
        </p:txBody>
      </p:sp>
      <p:sp>
        <p:nvSpPr>
          <p:cNvPr id="3" name="コンテンツ プレースホルダ 2"/>
          <p:cNvSpPr>
            <a:spLocks noGrp="1"/>
          </p:cNvSpPr>
          <p:nvPr>
            <p:ph idx="1"/>
          </p:nvPr>
        </p:nvSpPr>
        <p:spPr>
          <a:xfrm>
            <a:off x="457200" y="1600200"/>
            <a:ext cx="8229600" cy="4925144"/>
          </a:xfrm>
        </p:spPr>
        <p:txBody>
          <a:bodyPr>
            <a:normAutofit/>
          </a:bodyPr>
          <a:lstStyle/>
          <a:p>
            <a:r>
              <a:rPr kumimoji="1" lang="ja-JP" altLang="en-US" dirty="0" smtClean="0"/>
              <a:t>テスティングは「ソフトウェアが出来あがってから行われるもの」と思われている</a:t>
            </a:r>
            <a:endParaRPr kumimoji="1" lang="en-US" altLang="ja-JP" dirty="0" smtClean="0"/>
          </a:p>
          <a:p>
            <a:pPr lvl="1"/>
            <a:r>
              <a:rPr lang="ja-JP" altLang="en-US" dirty="0" smtClean="0"/>
              <a:t>「存在</a:t>
            </a:r>
            <a:r>
              <a:rPr lang="ja-JP" altLang="en-US" dirty="0"/>
              <a:t>して</a:t>
            </a:r>
            <a:r>
              <a:rPr lang="ja-JP" altLang="en-US" dirty="0" smtClean="0"/>
              <a:t>いない</a:t>
            </a:r>
            <a:r>
              <a:rPr lang="ja-JP" altLang="en-US" dirty="0"/>
              <a:t>コード</a:t>
            </a:r>
            <a:r>
              <a:rPr lang="ja-JP" altLang="en-US" dirty="0" smtClean="0"/>
              <a:t>はテストできないでしょ？」という考え方</a:t>
            </a:r>
            <a:endParaRPr lang="en-US" altLang="ja-JP" dirty="0" smtClean="0"/>
          </a:p>
          <a:p>
            <a:pPr lvl="1"/>
            <a:r>
              <a:rPr lang="ja-JP" altLang="en-US" dirty="0" smtClean="0"/>
              <a:t>テスティング</a:t>
            </a:r>
            <a:r>
              <a:rPr lang="en-US" altLang="ja-JP" dirty="0" smtClean="0"/>
              <a:t>=</a:t>
            </a:r>
            <a:r>
              <a:rPr lang="ja-JP" altLang="en-US" dirty="0" smtClean="0"/>
              <a:t>テストを走らせる　という思い込み</a:t>
            </a:r>
            <a:endParaRPr lang="en-US" altLang="ja-JP" dirty="0" smtClean="0"/>
          </a:p>
          <a:p>
            <a:pPr lvl="1"/>
            <a:r>
              <a:rPr kumimoji="1" lang="ja-JP" altLang="en-US" dirty="0"/>
              <a:t>テスティング</a:t>
            </a:r>
            <a:r>
              <a:rPr kumimoji="1" lang="ja-JP" altLang="en-US" dirty="0" smtClean="0"/>
              <a:t>は「どういったテストをするか」という部分を含むのでテストティング活動はもっと広い領域</a:t>
            </a:r>
            <a:endParaRPr kumimoji="1" lang="en-US" altLang="ja-JP" dirty="0" smtClean="0"/>
          </a:p>
          <a:p>
            <a:pPr lvl="1"/>
            <a:r>
              <a:rPr lang="ja-JP" altLang="en-US" dirty="0"/>
              <a:t>いつテスティング活動</a:t>
            </a:r>
            <a:r>
              <a:rPr lang="ja-JP" altLang="en-US" dirty="0" smtClean="0"/>
              <a:t>を始めるかについては、</a:t>
            </a:r>
            <a:r>
              <a:rPr lang="en-US" altLang="ja-JP" dirty="0" smtClean="0"/>
              <a:t>V</a:t>
            </a:r>
            <a:r>
              <a:rPr lang="ja-JP" altLang="en-US" dirty="0" smtClean="0"/>
              <a:t>モデルという図で考える</a:t>
            </a:r>
            <a:endParaRPr kumimoji="1" lang="ja-JP" alt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67544" y="764704"/>
            <a:ext cx="8229600" cy="5760640"/>
          </a:xfrm>
        </p:spPr>
        <p:txBody>
          <a:bodyPr>
            <a:normAutofit/>
          </a:bodyPr>
          <a:lstStyle/>
          <a:p>
            <a:r>
              <a:rPr kumimoji="1" lang="ja-JP" altLang="en-US" dirty="0" smtClean="0"/>
              <a:t>いつリアにスクリプトを使うか</a:t>
            </a:r>
            <a:endParaRPr kumimoji="1" lang="en-US" altLang="ja-JP" dirty="0" smtClean="0"/>
          </a:p>
          <a:p>
            <a:pPr lvl="1"/>
            <a:r>
              <a:rPr lang="ja-JP" altLang="en-US" dirty="0" smtClean="0"/>
              <a:t>一度しか実行しないテストケースに使用する意味は薄い</a:t>
            </a:r>
            <a:endParaRPr lang="en-US" altLang="ja-JP" dirty="0" smtClean="0"/>
          </a:p>
          <a:p>
            <a:pPr lvl="1"/>
            <a:r>
              <a:rPr kumimoji="1" lang="ja-JP" altLang="en-US" dirty="0" smtClean="0"/>
              <a:t>デモンストレーションやトレーニングに利用できる</a:t>
            </a:r>
            <a:endParaRPr kumimoji="1" lang="en-US" altLang="ja-JP" dirty="0" smtClean="0"/>
          </a:p>
          <a:p>
            <a:pPr lvl="2"/>
            <a:r>
              <a:rPr lang="ja-JP" altLang="en-US" dirty="0" smtClean="0"/>
              <a:t>緊張などに左右されず正確なキー操作を再現できる</a:t>
            </a:r>
            <a:endParaRPr lang="en-US" altLang="ja-JP" dirty="0" smtClean="0"/>
          </a:p>
          <a:p>
            <a:pPr lvl="1"/>
            <a:r>
              <a:rPr kumimoji="1" lang="ja-JP" altLang="en-US" dirty="0" smtClean="0"/>
              <a:t>ファイルやデータベースにデータを投入する際にも使える</a:t>
            </a:r>
            <a:endParaRPr kumimoji="1" lang="en-US" altLang="ja-JP" dirty="0" smtClean="0"/>
          </a:p>
          <a:p>
            <a:pPr lvl="1"/>
            <a:r>
              <a:rPr lang="ja-JP" altLang="en-US" dirty="0" smtClean="0"/>
              <a:t>システムの更改時に有効。ある日の生データを記録し、システムを入れ替えた後で再生すれば、新システムがとりあえず動くことを確認できる</a:t>
            </a:r>
            <a:endParaRPr lang="en-US" altLang="ja-JP" dirty="0" smtClean="0"/>
          </a:p>
          <a:p>
            <a:pPr lvl="2"/>
            <a:r>
              <a:rPr kumimoji="1" lang="ja-JP" altLang="en-US" dirty="0" smtClean="0"/>
              <a:t>実際、</a:t>
            </a:r>
            <a:r>
              <a:rPr kumimoji="1" lang="en-US" altLang="ja-JP" dirty="0" smtClean="0"/>
              <a:t>2000</a:t>
            </a:r>
            <a:r>
              <a:rPr kumimoji="1" lang="ja-JP" altLang="en-US" dirty="0" smtClean="0"/>
              <a:t>年問題のためのシステム更改でこのアプローチがベンチマークテストとしてうまく利用された</a:t>
            </a:r>
            <a:endParaRPr kumimoji="1" lang="en-US" altLang="ja-JP" dirty="0" smtClean="0"/>
          </a:p>
          <a:p>
            <a:pPr lvl="1"/>
            <a:endParaRPr kumimoji="1" lang="en-US" altLang="ja-JP" dirty="0" smtClean="0"/>
          </a:p>
        </p:txBody>
      </p:sp>
      <p:sp>
        <p:nvSpPr>
          <p:cNvPr id="6" name="タイトル 1"/>
          <p:cNvSpPr txBox="1">
            <a:spLocks/>
          </p:cNvSpPr>
          <p:nvPr/>
        </p:nvSpPr>
        <p:spPr>
          <a:xfrm>
            <a:off x="467544" y="0"/>
            <a:ext cx="8229600" cy="77809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en-US" altLang="ja-JP" sz="4400" b="0" i="0" u="none" strike="noStrike" kern="1200" cap="none" spc="0" normalizeH="0" baseline="0" noProof="0" dirty="0" smtClean="0">
                <a:ln>
                  <a:noFill/>
                </a:ln>
                <a:solidFill>
                  <a:schemeClr val="tx1"/>
                </a:solidFill>
                <a:effectLst/>
                <a:uLnTx/>
                <a:uFillTx/>
                <a:latin typeface="+mj-lt"/>
                <a:ea typeface="+mj-ea"/>
                <a:cs typeface="+mj-cs"/>
              </a:rPr>
              <a:t>3.2:</a:t>
            </a:r>
            <a:r>
              <a:rPr kumimoji="1" lang="ja-JP" altLang="en-US" sz="4400" b="0" i="0" u="none" strike="noStrike" kern="1200" cap="none" spc="0" normalizeH="0" baseline="0" noProof="0" dirty="0" smtClean="0">
                <a:ln>
                  <a:noFill/>
                </a:ln>
                <a:solidFill>
                  <a:schemeClr val="tx1"/>
                </a:solidFill>
                <a:effectLst/>
                <a:uLnTx/>
                <a:uFillTx/>
                <a:latin typeface="+mj-lt"/>
                <a:ea typeface="+mj-ea"/>
                <a:cs typeface="+mj-cs"/>
              </a:rPr>
              <a:t>スクリプテリングの技法</a:t>
            </a:r>
            <a:endParaRPr kumimoji="1" lang="ja-JP"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67544" y="764704"/>
            <a:ext cx="8229600" cy="4824536"/>
          </a:xfrm>
        </p:spPr>
        <p:txBody>
          <a:bodyPr>
            <a:normAutofit fontScale="92500" lnSpcReduction="10000"/>
          </a:bodyPr>
          <a:lstStyle/>
          <a:p>
            <a:r>
              <a:rPr kumimoji="1" lang="ja-JP" altLang="en-US" dirty="0" smtClean="0"/>
              <a:t>リニアスクリプトの短所</a:t>
            </a:r>
            <a:endParaRPr kumimoji="1" lang="en-US" altLang="ja-JP" dirty="0" smtClean="0"/>
          </a:p>
          <a:p>
            <a:pPr lvl="1"/>
            <a:r>
              <a:rPr lang="ja-JP" altLang="en-US" dirty="0" smtClean="0"/>
              <a:t>プロセスが労働集約的</a:t>
            </a:r>
            <a:endParaRPr lang="en-US" altLang="ja-JP" dirty="0" smtClean="0"/>
          </a:p>
          <a:p>
            <a:pPr lvl="2"/>
            <a:r>
              <a:rPr kumimoji="1" lang="ja-JP" altLang="en-US" dirty="0" smtClean="0"/>
              <a:t>動作する自動テストを作成するには、手動の２</a:t>
            </a:r>
            <a:r>
              <a:rPr kumimoji="1" lang="en-US" altLang="ja-JP" dirty="0" smtClean="0"/>
              <a:t>~10</a:t>
            </a:r>
            <a:r>
              <a:rPr kumimoji="1" lang="ja-JP" altLang="en-US" dirty="0" smtClean="0"/>
              <a:t>倍の時間がかかり、短縮が難しい</a:t>
            </a:r>
            <a:endParaRPr lang="en-US" altLang="ja-JP" dirty="0" smtClean="0"/>
          </a:p>
          <a:p>
            <a:pPr lvl="1"/>
            <a:r>
              <a:rPr kumimoji="1" lang="ja-JP" altLang="en-US" dirty="0" smtClean="0"/>
              <a:t>毎回すべてを「</a:t>
            </a:r>
            <a:r>
              <a:rPr kumimoji="1" lang="en-US" altLang="ja-JP" dirty="0" smtClean="0"/>
              <a:t>1</a:t>
            </a:r>
            <a:r>
              <a:rPr kumimoji="1" lang="ja-JP" altLang="en-US" dirty="0" smtClean="0"/>
              <a:t>からやる」ことになりがち</a:t>
            </a:r>
            <a:endParaRPr kumimoji="1" lang="en-US" altLang="ja-JP" dirty="0" smtClean="0"/>
          </a:p>
          <a:p>
            <a:pPr lvl="1"/>
            <a:r>
              <a:rPr lang="ja-JP" altLang="en-US" dirty="0" smtClean="0"/>
              <a:t>入力と比較が“直書き”されている</a:t>
            </a:r>
            <a:endParaRPr lang="en-US" altLang="ja-JP" dirty="0" smtClean="0"/>
          </a:p>
          <a:p>
            <a:pPr lvl="1"/>
            <a:r>
              <a:rPr kumimoji="1" lang="ja-JP" altLang="en-US" dirty="0" smtClean="0"/>
              <a:t>ソフトウェアの変更に弱く、メンテナンスコストが高くつく</a:t>
            </a:r>
            <a:endParaRPr kumimoji="1" lang="en-US" altLang="ja-JP" dirty="0" smtClean="0"/>
          </a:p>
          <a:p>
            <a:pPr lvl="1"/>
            <a:r>
              <a:rPr lang="ja-JP" altLang="en-US" dirty="0" smtClean="0"/>
              <a:t>記録時に起こらなかった些細なエラー（例えばプリンターと</a:t>
            </a:r>
            <a:r>
              <a:rPr lang="en-US" altLang="ja-JP" dirty="0" smtClean="0"/>
              <a:t>PC</a:t>
            </a:r>
            <a:r>
              <a:rPr lang="ja-JP" altLang="en-US" dirty="0" smtClean="0"/>
              <a:t>を結ぶケーブルが断線してたり）すると、テスト全体の失敗につながる</a:t>
            </a:r>
            <a:endParaRPr kumimoji="1" lang="en-US" altLang="ja-JP" dirty="0" smtClean="0"/>
          </a:p>
        </p:txBody>
      </p:sp>
      <p:sp>
        <p:nvSpPr>
          <p:cNvPr id="6" name="タイトル 1"/>
          <p:cNvSpPr txBox="1">
            <a:spLocks/>
          </p:cNvSpPr>
          <p:nvPr/>
        </p:nvSpPr>
        <p:spPr>
          <a:xfrm>
            <a:off x="467544" y="0"/>
            <a:ext cx="8229600" cy="77809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en-US" altLang="ja-JP" sz="4400" b="0" i="0" u="none" strike="noStrike" kern="1200" cap="none" spc="0" normalizeH="0" baseline="0" noProof="0" dirty="0" smtClean="0">
                <a:ln>
                  <a:noFill/>
                </a:ln>
                <a:solidFill>
                  <a:schemeClr val="tx1"/>
                </a:solidFill>
                <a:effectLst/>
                <a:uLnTx/>
                <a:uFillTx/>
                <a:latin typeface="+mj-lt"/>
                <a:ea typeface="+mj-ea"/>
                <a:cs typeface="+mj-cs"/>
              </a:rPr>
              <a:t>3.2:</a:t>
            </a:r>
            <a:r>
              <a:rPr kumimoji="1" lang="ja-JP" altLang="en-US" sz="4400" b="0" i="0" u="none" strike="noStrike" kern="1200" cap="none" spc="0" normalizeH="0" baseline="0" noProof="0" dirty="0" smtClean="0">
                <a:ln>
                  <a:noFill/>
                </a:ln>
                <a:solidFill>
                  <a:schemeClr val="tx1"/>
                </a:solidFill>
                <a:effectLst/>
                <a:uLnTx/>
                <a:uFillTx/>
                <a:latin typeface="+mj-lt"/>
                <a:ea typeface="+mj-ea"/>
                <a:cs typeface="+mj-cs"/>
              </a:rPr>
              <a:t>スクリプテリングの技法</a:t>
            </a:r>
            <a:endParaRPr kumimoji="1" lang="ja-JP"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4" name="正方形/長方形 3"/>
          <p:cNvSpPr/>
          <p:nvPr/>
        </p:nvSpPr>
        <p:spPr>
          <a:xfrm>
            <a:off x="971600" y="5301208"/>
            <a:ext cx="7128792" cy="93610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dirty="0" smtClean="0"/>
              <a:t>自動テスティングにリニアスクリプトだけを使うというのは、</a:t>
            </a:r>
            <a:endParaRPr lang="en-US" altLang="ja-JP" dirty="0" smtClean="0"/>
          </a:p>
          <a:p>
            <a:pPr algn="ctr"/>
            <a:r>
              <a:rPr lang="ja-JP" altLang="en-US" dirty="0" smtClean="0"/>
              <a:t>長期的かつ大規模なテストでは非実用的</a:t>
            </a:r>
            <a:endParaRPr kumimoji="1" lang="ja-JP" altLang="en-US"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67544" y="764704"/>
            <a:ext cx="8229600" cy="5688632"/>
          </a:xfrm>
        </p:spPr>
        <p:txBody>
          <a:bodyPr>
            <a:normAutofit lnSpcReduction="10000"/>
          </a:bodyPr>
          <a:lstStyle/>
          <a:p>
            <a:r>
              <a:rPr kumimoji="1" lang="ja-JP" altLang="en-US" dirty="0" smtClean="0"/>
              <a:t>構造化スクリプテリング</a:t>
            </a:r>
            <a:endParaRPr kumimoji="1" lang="en-US" altLang="ja-JP" dirty="0" smtClean="0"/>
          </a:p>
          <a:p>
            <a:pPr lvl="1"/>
            <a:r>
              <a:rPr kumimoji="1" lang="ja-JP" altLang="en-US" dirty="0" smtClean="0"/>
              <a:t>「命令」を使ってテストスクリプトの実行を制御する→構造化プログラミングに似ている。</a:t>
            </a:r>
            <a:endParaRPr kumimoji="1" lang="en-US" altLang="ja-JP" dirty="0" smtClean="0"/>
          </a:p>
          <a:p>
            <a:pPr lvl="1"/>
            <a:r>
              <a:rPr lang="ja-JP" altLang="en-US" dirty="0" smtClean="0"/>
              <a:t>「命令」とは「制御構造」と「呼び出し構造」</a:t>
            </a:r>
            <a:endParaRPr lang="en-US" altLang="ja-JP" dirty="0" smtClean="0"/>
          </a:p>
          <a:p>
            <a:pPr lvl="2"/>
            <a:r>
              <a:rPr lang="ja-JP" altLang="en-US" dirty="0" smtClean="0"/>
              <a:t>制御構造</a:t>
            </a:r>
            <a:endParaRPr lang="en-US" altLang="ja-JP" dirty="0" smtClean="0"/>
          </a:p>
          <a:p>
            <a:pPr lvl="3"/>
            <a:r>
              <a:rPr kumimoji="1" lang="ja-JP" altLang="en-US" dirty="0" smtClean="0"/>
              <a:t>順次</a:t>
            </a:r>
            <a:endParaRPr lang="en-US" altLang="ja-JP" dirty="0" smtClean="0"/>
          </a:p>
          <a:p>
            <a:pPr lvl="3"/>
            <a:r>
              <a:rPr lang="ja-JP" altLang="en-US" dirty="0" smtClean="0"/>
              <a:t>分岐</a:t>
            </a:r>
            <a:r>
              <a:rPr kumimoji="1" lang="ja-JP" altLang="en-US" dirty="0" smtClean="0"/>
              <a:t>→</a:t>
            </a:r>
            <a:r>
              <a:rPr kumimoji="1" lang="en-US" altLang="ja-JP" dirty="0" smtClean="0"/>
              <a:t>IF</a:t>
            </a:r>
            <a:r>
              <a:rPr kumimoji="1" lang="ja-JP" altLang="en-US" dirty="0" smtClean="0"/>
              <a:t>ステートメント</a:t>
            </a:r>
            <a:endParaRPr kumimoji="1" lang="en-US" altLang="ja-JP" dirty="0" smtClean="0"/>
          </a:p>
          <a:p>
            <a:pPr lvl="3"/>
            <a:r>
              <a:rPr lang="ja-JP" altLang="en-US" dirty="0" smtClean="0"/>
              <a:t>反復→ループ</a:t>
            </a:r>
            <a:endParaRPr lang="en-US" altLang="ja-JP" dirty="0" smtClean="0"/>
          </a:p>
          <a:p>
            <a:pPr lvl="2"/>
            <a:r>
              <a:rPr kumimoji="1" lang="ja-JP" altLang="en-US" dirty="0" smtClean="0"/>
              <a:t>呼び出し構造</a:t>
            </a:r>
            <a:endParaRPr kumimoji="1" lang="en-US" altLang="ja-JP" dirty="0" smtClean="0"/>
          </a:p>
          <a:p>
            <a:pPr lvl="3"/>
            <a:r>
              <a:rPr lang="ja-JP" altLang="en-US" dirty="0" smtClean="0"/>
              <a:t>別のスクリプト</a:t>
            </a:r>
            <a:r>
              <a:rPr lang="en-US" altLang="ja-JP" dirty="0" smtClean="0"/>
              <a:t>(</a:t>
            </a:r>
            <a:r>
              <a:rPr lang="ja-JP" altLang="en-US" dirty="0" smtClean="0"/>
              <a:t>サブスクリプト</a:t>
            </a:r>
            <a:r>
              <a:rPr lang="en-US" altLang="ja-JP" dirty="0" smtClean="0"/>
              <a:t>)</a:t>
            </a:r>
            <a:r>
              <a:rPr lang="ja-JP" altLang="en-US" dirty="0" smtClean="0"/>
              <a:t>の呼び出し</a:t>
            </a:r>
            <a:endParaRPr lang="en-US" altLang="ja-JP" dirty="0" smtClean="0"/>
          </a:p>
          <a:p>
            <a:pPr lvl="1"/>
            <a:r>
              <a:rPr kumimoji="1" lang="ja-JP" altLang="en-US" dirty="0" smtClean="0"/>
              <a:t>構造化スクリプテリングによって、スクリプトが柔軟でメンテナンスがしやすくなる</a:t>
            </a:r>
            <a:endParaRPr kumimoji="1" lang="en-US" altLang="ja-JP" dirty="0" smtClean="0"/>
          </a:p>
          <a:p>
            <a:pPr lvl="1"/>
            <a:r>
              <a:rPr lang="ja-JP" altLang="en-US" dirty="0" smtClean="0"/>
              <a:t>プログラミングのスキルが必要</a:t>
            </a:r>
            <a:endParaRPr kumimoji="1" lang="en-US" altLang="ja-JP" dirty="0" smtClean="0"/>
          </a:p>
          <a:p>
            <a:pPr lvl="1"/>
            <a:endParaRPr kumimoji="1" lang="en-US" altLang="ja-JP" dirty="0" smtClean="0"/>
          </a:p>
        </p:txBody>
      </p:sp>
      <p:sp>
        <p:nvSpPr>
          <p:cNvPr id="6" name="タイトル 1"/>
          <p:cNvSpPr txBox="1">
            <a:spLocks/>
          </p:cNvSpPr>
          <p:nvPr/>
        </p:nvSpPr>
        <p:spPr>
          <a:xfrm>
            <a:off x="467544" y="0"/>
            <a:ext cx="8229600" cy="77809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en-US" altLang="ja-JP" sz="4400" b="0" i="0" u="none" strike="noStrike" kern="1200" cap="none" spc="0" normalizeH="0" baseline="0" noProof="0" dirty="0" smtClean="0">
                <a:ln>
                  <a:noFill/>
                </a:ln>
                <a:solidFill>
                  <a:schemeClr val="tx1"/>
                </a:solidFill>
                <a:effectLst/>
                <a:uLnTx/>
                <a:uFillTx/>
                <a:latin typeface="+mj-lt"/>
                <a:ea typeface="+mj-ea"/>
                <a:cs typeface="+mj-cs"/>
              </a:rPr>
              <a:t>3.2:</a:t>
            </a:r>
            <a:r>
              <a:rPr kumimoji="1" lang="ja-JP" altLang="en-US" sz="4400" b="0" i="0" u="none" strike="noStrike" kern="1200" cap="none" spc="0" normalizeH="0" baseline="0" noProof="0" dirty="0" smtClean="0">
                <a:ln>
                  <a:noFill/>
                </a:ln>
                <a:solidFill>
                  <a:schemeClr val="tx1"/>
                </a:solidFill>
                <a:effectLst/>
                <a:uLnTx/>
                <a:uFillTx/>
                <a:latin typeface="+mj-lt"/>
                <a:ea typeface="+mj-ea"/>
                <a:cs typeface="+mj-cs"/>
              </a:rPr>
              <a:t>スクリプテリングの技法</a:t>
            </a:r>
            <a:endParaRPr kumimoji="1" lang="ja-JP"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67544" y="764704"/>
            <a:ext cx="8229600" cy="5832648"/>
          </a:xfrm>
        </p:spPr>
        <p:txBody>
          <a:bodyPr>
            <a:normAutofit/>
          </a:bodyPr>
          <a:lstStyle/>
          <a:p>
            <a:r>
              <a:rPr kumimoji="1" lang="ja-JP" altLang="en-US" dirty="0" smtClean="0"/>
              <a:t>構造化スクリプテリング</a:t>
            </a:r>
            <a:endParaRPr kumimoji="1" lang="en-US" altLang="ja-JP" dirty="0" smtClean="0"/>
          </a:p>
          <a:p>
            <a:endParaRPr lang="en-US" altLang="ja-JP" dirty="0" smtClean="0"/>
          </a:p>
          <a:p>
            <a:endParaRPr kumimoji="1" lang="en-US" altLang="ja-JP" dirty="0" smtClean="0"/>
          </a:p>
          <a:p>
            <a:endParaRPr lang="en-US" altLang="ja-JP" dirty="0" smtClean="0"/>
          </a:p>
          <a:p>
            <a:endParaRPr kumimoji="1" lang="en-US" altLang="ja-JP" dirty="0" smtClean="0"/>
          </a:p>
          <a:p>
            <a:endParaRPr lang="en-US" altLang="ja-JP" dirty="0" smtClean="0"/>
          </a:p>
          <a:p>
            <a:pPr>
              <a:buNone/>
            </a:pPr>
            <a:endParaRPr lang="en-US" altLang="ja-JP" dirty="0" smtClean="0"/>
          </a:p>
          <a:p>
            <a:r>
              <a:rPr lang="en-US" altLang="ja-JP" dirty="0" smtClean="0"/>
              <a:t>IF</a:t>
            </a:r>
            <a:r>
              <a:rPr lang="ja-JP" altLang="en-US" dirty="0" smtClean="0"/>
              <a:t>文の中の挙動をリアにスクリプテリングで実現するのは難しい</a:t>
            </a:r>
            <a:endParaRPr kumimoji="1" lang="en-US" altLang="ja-JP" dirty="0" smtClean="0"/>
          </a:p>
        </p:txBody>
      </p:sp>
      <p:sp>
        <p:nvSpPr>
          <p:cNvPr id="6" name="タイトル 1"/>
          <p:cNvSpPr txBox="1">
            <a:spLocks/>
          </p:cNvSpPr>
          <p:nvPr/>
        </p:nvSpPr>
        <p:spPr>
          <a:xfrm>
            <a:off x="467544" y="0"/>
            <a:ext cx="8229600" cy="77809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en-US" altLang="ja-JP" sz="4400" b="0" i="0" u="none" strike="noStrike" kern="1200" cap="none" spc="0" normalizeH="0" baseline="0" noProof="0" dirty="0" smtClean="0">
                <a:ln>
                  <a:noFill/>
                </a:ln>
                <a:solidFill>
                  <a:schemeClr val="tx1"/>
                </a:solidFill>
                <a:effectLst/>
                <a:uLnTx/>
                <a:uFillTx/>
                <a:latin typeface="+mj-lt"/>
                <a:ea typeface="+mj-ea"/>
                <a:cs typeface="+mj-cs"/>
              </a:rPr>
              <a:t>3.2:</a:t>
            </a:r>
            <a:r>
              <a:rPr kumimoji="1" lang="ja-JP" altLang="en-US" sz="4400" b="0" i="0" u="none" strike="noStrike" kern="1200" cap="none" spc="0" normalizeH="0" baseline="0" noProof="0" dirty="0" smtClean="0">
                <a:ln>
                  <a:noFill/>
                </a:ln>
                <a:solidFill>
                  <a:schemeClr val="tx1"/>
                </a:solidFill>
                <a:effectLst/>
                <a:uLnTx/>
                <a:uFillTx/>
                <a:latin typeface="+mj-lt"/>
                <a:ea typeface="+mj-ea"/>
                <a:cs typeface="+mj-cs"/>
              </a:rPr>
              <a:t>スクリプテリングの技法</a:t>
            </a:r>
            <a:endParaRPr kumimoji="1" lang="ja-JP"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4" name="正方形/長方形 3"/>
          <p:cNvSpPr/>
          <p:nvPr/>
        </p:nvSpPr>
        <p:spPr>
          <a:xfrm>
            <a:off x="1403648" y="1340768"/>
            <a:ext cx="3672408" cy="331236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kumimoji="1" lang="en-US" altLang="ja-JP" dirty="0" err="1" smtClean="0"/>
              <a:t>SelectOption</a:t>
            </a:r>
            <a:r>
              <a:rPr kumimoji="1" lang="en-US" altLang="ja-JP" dirty="0" smtClean="0"/>
              <a:t> ‘File/Close’</a:t>
            </a:r>
          </a:p>
          <a:p>
            <a:r>
              <a:rPr lang="en-US" altLang="ja-JP" dirty="0" err="1" smtClean="0"/>
              <a:t>FocusOn</a:t>
            </a:r>
            <a:r>
              <a:rPr lang="en-US" altLang="ja-JP" dirty="0" smtClean="0"/>
              <a:t> ‘Close’</a:t>
            </a:r>
          </a:p>
          <a:p>
            <a:r>
              <a:rPr kumimoji="1" lang="en-US" altLang="ja-JP" dirty="0" err="1" smtClean="0"/>
              <a:t>LeftMouseClick</a:t>
            </a:r>
            <a:r>
              <a:rPr kumimoji="1" lang="en-US" altLang="ja-JP" dirty="0" smtClean="0"/>
              <a:t> ‘OK’</a:t>
            </a:r>
          </a:p>
          <a:p>
            <a:r>
              <a:rPr lang="en-US" altLang="ja-JP" dirty="0" err="1" smtClean="0"/>
              <a:t>FocusOn</a:t>
            </a:r>
            <a:r>
              <a:rPr lang="en-US" altLang="ja-JP" dirty="0" smtClean="0"/>
              <a:t> ‘Save As’</a:t>
            </a:r>
          </a:p>
          <a:p>
            <a:r>
              <a:rPr kumimoji="1" lang="en-US" altLang="ja-JP" dirty="0" smtClean="0"/>
              <a:t>Type countries2</a:t>
            </a:r>
          </a:p>
          <a:p>
            <a:r>
              <a:rPr lang="en-US" altLang="ja-JP" dirty="0" err="1" smtClean="0"/>
              <a:t>LeftMouseClick</a:t>
            </a:r>
            <a:r>
              <a:rPr lang="en-US" altLang="ja-JP" dirty="0" smtClean="0"/>
              <a:t> ‘Save’</a:t>
            </a:r>
          </a:p>
          <a:p>
            <a:r>
              <a:rPr kumimoji="1" lang="en-US" altLang="ja-JP" dirty="0" smtClean="0"/>
              <a:t>IF Message = ‘Replace existing file ?’</a:t>
            </a:r>
          </a:p>
          <a:p>
            <a:r>
              <a:rPr lang="en-US" altLang="ja-JP" dirty="0" smtClean="0"/>
              <a:t>	</a:t>
            </a:r>
            <a:r>
              <a:rPr lang="en-US" altLang="ja-JP" dirty="0" err="1" smtClean="0"/>
              <a:t>LeftMouseClick</a:t>
            </a:r>
            <a:r>
              <a:rPr lang="en-US" altLang="ja-JP" dirty="0" smtClean="0"/>
              <a:t> ‘OK’</a:t>
            </a:r>
          </a:p>
          <a:p>
            <a:r>
              <a:rPr lang="en-US" altLang="ja-JP" dirty="0" smtClean="0"/>
              <a:t>ENDIF</a:t>
            </a:r>
          </a:p>
          <a:p>
            <a:r>
              <a:rPr kumimoji="1" lang="en-US" altLang="ja-JP" dirty="0" err="1" smtClean="0"/>
              <a:t>FocusOn</a:t>
            </a:r>
            <a:r>
              <a:rPr kumimoji="1" lang="en-US" altLang="ja-JP" dirty="0" smtClean="0"/>
              <a:t> ‘Scribble’</a:t>
            </a:r>
          </a:p>
          <a:p>
            <a:r>
              <a:rPr lang="en-US" altLang="ja-JP" dirty="0" err="1" smtClean="0"/>
              <a:t>SelectOption</a:t>
            </a:r>
            <a:r>
              <a:rPr lang="en-US" altLang="ja-JP" dirty="0" smtClean="0"/>
              <a:t> ‘File/Exist’</a:t>
            </a:r>
            <a:endParaRPr kumimoji="1" lang="ja-JP" altLang="en-US"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67544" y="764704"/>
            <a:ext cx="8352928" cy="5760640"/>
          </a:xfrm>
        </p:spPr>
        <p:txBody>
          <a:bodyPr>
            <a:normAutofit fontScale="92500"/>
          </a:bodyPr>
          <a:lstStyle/>
          <a:p>
            <a:r>
              <a:rPr kumimoji="1" lang="ja-JP" altLang="en-US" dirty="0" smtClean="0"/>
              <a:t>共有スクリプト</a:t>
            </a:r>
            <a:endParaRPr kumimoji="1" lang="en-US" altLang="ja-JP" dirty="0" smtClean="0"/>
          </a:p>
          <a:p>
            <a:pPr lvl="1"/>
            <a:r>
              <a:rPr lang="ja-JP" altLang="en-US" dirty="0" smtClean="0"/>
              <a:t>名前の通り、</a:t>
            </a:r>
            <a:r>
              <a:rPr lang="en-US" altLang="ja-JP" dirty="0" smtClean="0"/>
              <a:t>1</a:t>
            </a:r>
            <a:r>
              <a:rPr lang="ja-JP" altLang="en-US" dirty="0" smtClean="0"/>
              <a:t>つ以上のテストケースで使用</a:t>
            </a:r>
            <a:r>
              <a:rPr lang="en-US" altLang="ja-JP" dirty="0" smtClean="0"/>
              <a:t>(</a:t>
            </a:r>
            <a:r>
              <a:rPr lang="ja-JP" altLang="en-US" dirty="0" smtClean="0"/>
              <a:t>または共有される</a:t>
            </a:r>
            <a:r>
              <a:rPr lang="en-US" altLang="ja-JP" dirty="0" smtClean="0"/>
              <a:t>)</a:t>
            </a:r>
            <a:r>
              <a:rPr lang="ja-JP" altLang="en-US" dirty="0" smtClean="0"/>
              <a:t>スクリプト</a:t>
            </a:r>
            <a:endParaRPr lang="en-US" altLang="ja-JP" dirty="0" smtClean="0"/>
          </a:p>
          <a:p>
            <a:pPr lvl="1"/>
            <a:r>
              <a:rPr kumimoji="1" lang="ja-JP" altLang="en-US" dirty="0" smtClean="0"/>
              <a:t>基本的な考えは、「いろいろなテストで行われるタスク」を</a:t>
            </a:r>
            <a:r>
              <a:rPr kumimoji="1" lang="ja-JP" altLang="en-US" dirty="0" err="1" smtClean="0"/>
              <a:t>都度都度</a:t>
            </a:r>
            <a:r>
              <a:rPr kumimoji="1" lang="ja-JP" altLang="en-US" dirty="0" smtClean="0"/>
              <a:t>呼ぶという考え</a:t>
            </a:r>
            <a:endParaRPr kumimoji="1" lang="en-US" altLang="ja-JP" dirty="0" smtClean="0"/>
          </a:p>
          <a:p>
            <a:pPr lvl="1"/>
            <a:r>
              <a:rPr lang="ja-JP" altLang="en-US" dirty="0" smtClean="0"/>
              <a:t>大きな</a:t>
            </a:r>
            <a:r>
              <a:rPr lang="en-US" altLang="ja-JP" dirty="0" smtClean="0"/>
              <a:t>2</a:t>
            </a:r>
            <a:r>
              <a:rPr lang="ja-JP" altLang="en-US" dirty="0" err="1" smtClean="0"/>
              <a:t>つの</a:t>
            </a:r>
            <a:r>
              <a:rPr lang="ja-JP" altLang="en-US" dirty="0" smtClean="0"/>
              <a:t>メリットがある</a:t>
            </a:r>
            <a:endParaRPr lang="en-US" altLang="ja-JP" dirty="0" smtClean="0"/>
          </a:p>
          <a:p>
            <a:pPr lvl="2"/>
            <a:r>
              <a:rPr kumimoji="1" lang="ja-JP" altLang="en-US" dirty="0" smtClean="0"/>
              <a:t>スクリプテリング（必要な操作を記述</a:t>
            </a:r>
            <a:r>
              <a:rPr kumimoji="1" lang="en-US" altLang="ja-JP" dirty="0" smtClean="0"/>
              <a:t>, </a:t>
            </a:r>
            <a:r>
              <a:rPr kumimoji="1" lang="ja-JP" altLang="en-US" dirty="0" smtClean="0"/>
              <a:t>記録することに時間がかからない</a:t>
            </a:r>
            <a:r>
              <a:rPr kumimoji="1" lang="en-US" altLang="ja-JP" dirty="0" smtClean="0"/>
              <a:t>)</a:t>
            </a:r>
          </a:p>
          <a:p>
            <a:pPr lvl="2"/>
            <a:r>
              <a:rPr lang="ja-JP" altLang="en-US" dirty="0" smtClean="0"/>
              <a:t>変更が生じたときに、一つのスクリプトを修正すればよい</a:t>
            </a:r>
            <a:endParaRPr lang="en-US" altLang="ja-JP" dirty="0" smtClean="0"/>
          </a:p>
          <a:p>
            <a:pPr lvl="1"/>
            <a:r>
              <a:rPr lang="ja-JP" altLang="en-US" dirty="0" smtClean="0"/>
              <a:t>システムの</a:t>
            </a:r>
            <a:r>
              <a:rPr lang="en-US" altLang="ja-JP" dirty="0" smtClean="0"/>
              <a:t>UI</a:t>
            </a:r>
            <a:r>
              <a:rPr lang="ja-JP" altLang="en-US" dirty="0" smtClean="0"/>
              <a:t>が容易に変更できるということは、自動テスティングを不安定にするが、特定の箇所に至るまでの操作に違いが無いなら一つのスクリプトを共有するのが良い</a:t>
            </a:r>
            <a:r>
              <a:rPr lang="en-US" altLang="ja-JP" dirty="0" smtClean="0"/>
              <a:t>(</a:t>
            </a:r>
            <a:r>
              <a:rPr lang="ja-JP" altLang="en-US" dirty="0" smtClean="0"/>
              <a:t>「メインメニューに戻る」といった操作</a:t>
            </a:r>
            <a:r>
              <a:rPr lang="en-US" altLang="ja-JP" dirty="0" smtClean="0"/>
              <a:t>)</a:t>
            </a:r>
          </a:p>
        </p:txBody>
      </p:sp>
      <p:sp>
        <p:nvSpPr>
          <p:cNvPr id="6" name="タイトル 1"/>
          <p:cNvSpPr txBox="1">
            <a:spLocks/>
          </p:cNvSpPr>
          <p:nvPr/>
        </p:nvSpPr>
        <p:spPr>
          <a:xfrm>
            <a:off x="467544" y="0"/>
            <a:ext cx="8229600" cy="77809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en-US" altLang="ja-JP" sz="4400" b="0" i="0" u="none" strike="noStrike" kern="1200" cap="none" spc="0" normalizeH="0" baseline="0" noProof="0" dirty="0" smtClean="0">
                <a:ln>
                  <a:noFill/>
                </a:ln>
                <a:solidFill>
                  <a:schemeClr val="tx1"/>
                </a:solidFill>
                <a:effectLst/>
                <a:uLnTx/>
                <a:uFillTx/>
                <a:latin typeface="+mj-lt"/>
                <a:ea typeface="+mj-ea"/>
                <a:cs typeface="+mj-cs"/>
              </a:rPr>
              <a:t>3.2:</a:t>
            </a:r>
            <a:r>
              <a:rPr kumimoji="1" lang="ja-JP" altLang="en-US" sz="4400" b="0" i="0" u="none" strike="noStrike" kern="1200" cap="none" spc="0" normalizeH="0" baseline="0" noProof="0" dirty="0" smtClean="0">
                <a:ln>
                  <a:noFill/>
                </a:ln>
                <a:solidFill>
                  <a:schemeClr val="tx1"/>
                </a:solidFill>
                <a:effectLst/>
                <a:uLnTx/>
                <a:uFillTx/>
                <a:latin typeface="+mj-lt"/>
                <a:ea typeface="+mj-ea"/>
                <a:cs typeface="+mj-cs"/>
              </a:rPr>
              <a:t>スクリプテリングの技法</a:t>
            </a:r>
            <a:endParaRPr kumimoji="1" lang="ja-JP"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67544" y="764704"/>
            <a:ext cx="8229600" cy="4997152"/>
          </a:xfrm>
        </p:spPr>
        <p:txBody>
          <a:bodyPr>
            <a:normAutofit/>
          </a:bodyPr>
          <a:lstStyle/>
          <a:p>
            <a:r>
              <a:rPr lang="ja-JP" altLang="en-US" dirty="0" smtClean="0"/>
              <a:t>リニアスクリプトから共有スクリプトへの例</a:t>
            </a:r>
            <a:endParaRPr lang="en-US" altLang="ja-JP" dirty="0" smtClean="0"/>
          </a:p>
          <a:p>
            <a:pPr lvl="1"/>
            <a:r>
              <a:rPr lang="ja-JP" altLang="en-US" dirty="0" smtClean="0"/>
              <a:t>割愛</a:t>
            </a:r>
            <a:endParaRPr lang="en-US" altLang="ja-JP" dirty="0" smtClean="0"/>
          </a:p>
          <a:p>
            <a:endParaRPr kumimoji="1" lang="en-US" altLang="ja-JP" dirty="0" smtClean="0"/>
          </a:p>
        </p:txBody>
      </p:sp>
      <p:sp>
        <p:nvSpPr>
          <p:cNvPr id="6" name="タイトル 1"/>
          <p:cNvSpPr txBox="1">
            <a:spLocks/>
          </p:cNvSpPr>
          <p:nvPr/>
        </p:nvSpPr>
        <p:spPr>
          <a:xfrm>
            <a:off x="467544" y="0"/>
            <a:ext cx="8229600" cy="77809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en-US" altLang="ja-JP" sz="4400" b="0" i="0" u="none" strike="noStrike" kern="1200" cap="none" spc="0" normalizeH="0" baseline="0" noProof="0" dirty="0" smtClean="0">
                <a:ln>
                  <a:noFill/>
                </a:ln>
                <a:solidFill>
                  <a:schemeClr val="tx1"/>
                </a:solidFill>
                <a:effectLst/>
                <a:uLnTx/>
                <a:uFillTx/>
                <a:latin typeface="+mj-lt"/>
                <a:ea typeface="+mj-ea"/>
                <a:cs typeface="+mj-cs"/>
              </a:rPr>
              <a:t>3.2:</a:t>
            </a:r>
            <a:r>
              <a:rPr kumimoji="1" lang="ja-JP" altLang="en-US" sz="4400" b="0" i="0" u="none" strike="noStrike" kern="1200" cap="none" spc="0" normalizeH="0" baseline="0" noProof="0" dirty="0" smtClean="0">
                <a:ln>
                  <a:noFill/>
                </a:ln>
                <a:solidFill>
                  <a:schemeClr val="tx1"/>
                </a:solidFill>
                <a:effectLst/>
                <a:uLnTx/>
                <a:uFillTx/>
                <a:latin typeface="+mj-lt"/>
                <a:ea typeface="+mj-ea"/>
                <a:cs typeface="+mj-cs"/>
              </a:rPr>
              <a:t>スクリプテリングの技法</a:t>
            </a:r>
            <a:endParaRPr kumimoji="1" lang="ja-JP"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67544" y="764704"/>
            <a:ext cx="8229600" cy="6093296"/>
          </a:xfrm>
        </p:spPr>
        <p:txBody>
          <a:bodyPr>
            <a:normAutofit fontScale="92500" lnSpcReduction="20000"/>
          </a:bodyPr>
          <a:lstStyle/>
          <a:p>
            <a:r>
              <a:rPr kumimoji="1" lang="ja-JP" altLang="en-US" dirty="0" smtClean="0"/>
              <a:t>共有スクリプトの種類</a:t>
            </a:r>
            <a:endParaRPr kumimoji="1" lang="en-US" altLang="ja-JP" dirty="0" smtClean="0"/>
          </a:p>
          <a:p>
            <a:pPr lvl="1"/>
            <a:r>
              <a:rPr lang="ja-JP" altLang="en-US" dirty="0" smtClean="0"/>
              <a:t>アプリケーション特有のスクリプト</a:t>
            </a:r>
            <a:r>
              <a:rPr lang="en-US" altLang="ja-JP" dirty="0" smtClean="0"/>
              <a:t>/</a:t>
            </a:r>
            <a:r>
              <a:rPr lang="ja-JP" altLang="en-US" dirty="0" smtClean="0"/>
              <a:t>アプリケーション非依存のスクリプトに分かれる。</a:t>
            </a:r>
            <a:endParaRPr lang="en-US" altLang="ja-JP" dirty="0" smtClean="0"/>
          </a:p>
          <a:p>
            <a:pPr lvl="2"/>
            <a:r>
              <a:rPr lang="ja-JP" altLang="en-US" dirty="0" smtClean="0"/>
              <a:t>アプリケーション特有のスクリプト</a:t>
            </a:r>
            <a:endParaRPr lang="en-US" altLang="ja-JP" dirty="0" smtClean="0"/>
          </a:p>
          <a:p>
            <a:pPr lvl="3"/>
            <a:r>
              <a:rPr lang="ja-JP" altLang="en-US" dirty="0" smtClean="0"/>
              <a:t>メニュー</a:t>
            </a:r>
            <a:endParaRPr lang="en-US" altLang="ja-JP" dirty="0" smtClean="0"/>
          </a:p>
          <a:p>
            <a:pPr lvl="3"/>
            <a:r>
              <a:rPr lang="ja-JP" altLang="en-US" dirty="0" smtClean="0"/>
              <a:t>個々の画面でのルーチン</a:t>
            </a:r>
            <a:endParaRPr lang="en-US" altLang="ja-JP" dirty="0" smtClean="0"/>
          </a:p>
          <a:p>
            <a:pPr lvl="3"/>
            <a:r>
              <a:rPr lang="ja-JP" altLang="en-US" dirty="0" smtClean="0"/>
              <a:t>標準的でないコントロール</a:t>
            </a:r>
            <a:endParaRPr lang="en-US" altLang="ja-JP" dirty="0" smtClean="0"/>
          </a:p>
          <a:p>
            <a:pPr lvl="3"/>
            <a:r>
              <a:rPr lang="ja-JP" altLang="en-US" dirty="0" smtClean="0"/>
              <a:t>ナビゲーション</a:t>
            </a:r>
            <a:endParaRPr lang="en-US" altLang="ja-JP" dirty="0" smtClean="0"/>
          </a:p>
          <a:p>
            <a:pPr lvl="2"/>
            <a:r>
              <a:rPr lang="ja-JP" altLang="en-US" dirty="0" smtClean="0"/>
              <a:t>アプリケーション非依存</a:t>
            </a:r>
            <a:endParaRPr lang="en-US" altLang="ja-JP" dirty="0" smtClean="0"/>
          </a:p>
          <a:p>
            <a:pPr lvl="3"/>
            <a:r>
              <a:rPr lang="ja-JP" altLang="en-US" dirty="0" smtClean="0"/>
              <a:t>ログイン</a:t>
            </a:r>
            <a:r>
              <a:rPr lang="en-US" altLang="ja-JP" dirty="0" smtClean="0"/>
              <a:t>/</a:t>
            </a:r>
            <a:r>
              <a:rPr lang="ja-JP" altLang="en-US" dirty="0" smtClean="0"/>
              <a:t>ログアウト</a:t>
            </a:r>
            <a:endParaRPr lang="en-US" altLang="ja-JP" dirty="0" smtClean="0"/>
          </a:p>
          <a:p>
            <a:pPr lvl="3"/>
            <a:r>
              <a:rPr lang="ja-JP" altLang="en-US" dirty="0" smtClean="0"/>
              <a:t>同期</a:t>
            </a:r>
            <a:endParaRPr lang="en-US" altLang="ja-JP" dirty="0" smtClean="0"/>
          </a:p>
          <a:p>
            <a:pPr lvl="3"/>
            <a:r>
              <a:rPr lang="ja-JP" altLang="en-US" dirty="0" smtClean="0"/>
              <a:t>ロギング</a:t>
            </a:r>
            <a:endParaRPr lang="en-US" altLang="ja-JP" dirty="0" smtClean="0"/>
          </a:p>
          <a:p>
            <a:pPr lvl="3"/>
            <a:r>
              <a:rPr lang="ja-JP" altLang="en-US" dirty="0" smtClean="0"/>
              <a:t>入力と検索</a:t>
            </a:r>
            <a:endParaRPr lang="en-US" altLang="ja-JP" dirty="0" smtClean="0"/>
          </a:p>
          <a:p>
            <a:pPr lvl="3"/>
            <a:r>
              <a:rPr lang="ja-JP" altLang="en-US" dirty="0" smtClean="0"/>
              <a:t>結果の保存</a:t>
            </a:r>
            <a:endParaRPr lang="en-US" altLang="ja-JP" dirty="0" smtClean="0"/>
          </a:p>
          <a:p>
            <a:pPr lvl="3"/>
            <a:r>
              <a:rPr lang="ja-JP" altLang="en-US" dirty="0" smtClean="0"/>
              <a:t>エラーからの回復</a:t>
            </a:r>
            <a:endParaRPr lang="en-US" altLang="ja-JP" dirty="0" smtClean="0"/>
          </a:p>
          <a:p>
            <a:pPr lvl="3"/>
            <a:r>
              <a:rPr lang="ja-JP" altLang="en-US" dirty="0" smtClean="0"/>
              <a:t>データ駆動シェル</a:t>
            </a:r>
            <a:endParaRPr lang="en-US" altLang="ja-JP" dirty="0" smtClean="0"/>
          </a:p>
          <a:p>
            <a:pPr lvl="3"/>
            <a:r>
              <a:rPr lang="ja-JP" altLang="en-US" dirty="0" smtClean="0"/>
              <a:t>チェックと比較</a:t>
            </a:r>
            <a:endParaRPr lang="en-US" altLang="ja-JP" dirty="0" smtClean="0"/>
          </a:p>
          <a:p>
            <a:pPr lvl="1"/>
            <a:r>
              <a:rPr kumimoji="1" lang="ja-JP" altLang="en-US" dirty="0" smtClean="0"/>
              <a:t>後者は適用範囲が広いので価値が高い</a:t>
            </a:r>
            <a:r>
              <a:rPr kumimoji="1" lang="en-US" altLang="ja-JP" dirty="0" smtClean="0"/>
              <a:t>(</a:t>
            </a:r>
            <a:r>
              <a:rPr kumimoji="1" lang="ja-JP" altLang="en-US" dirty="0" smtClean="0"/>
              <a:t>時間をかける価値がある</a:t>
            </a:r>
            <a:r>
              <a:rPr kumimoji="1" lang="en-US" altLang="ja-JP" dirty="0" smtClean="0"/>
              <a:t>)</a:t>
            </a:r>
          </a:p>
        </p:txBody>
      </p:sp>
      <p:sp>
        <p:nvSpPr>
          <p:cNvPr id="6" name="タイトル 1"/>
          <p:cNvSpPr txBox="1">
            <a:spLocks/>
          </p:cNvSpPr>
          <p:nvPr/>
        </p:nvSpPr>
        <p:spPr>
          <a:xfrm>
            <a:off x="467544" y="0"/>
            <a:ext cx="8229600" cy="77809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en-US" altLang="ja-JP" sz="4400" b="0" i="0" u="none" strike="noStrike" kern="1200" cap="none" spc="0" normalizeH="0" baseline="0" noProof="0" dirty="0" smtClean="0">
                <a:ln>
                  <a:noFill/>
                </a:ln>
                <a:solidFill>
                  <a:schemeClr val="tx1"/>
                </a:solidFill>
                <a:effectLst/>
                <a:uLnTx/>
                <a:uFillTx/>
                <a:latin typeface="+mj-lt"/>
                <a:ea typeface="+mj-ea"/>
                <a:cs typeface="+mj-cs"/>
              </a:rPr>
              <a:t>3.2:</a:t>
            </a:r>
            <a:r>
              <a:rPr kumimoji="1" lang="ja-JP" altLang="en-US" sz="4400" b="0" i="0" u="none" strike="noStrike" kern="1200" cap="none" spc="0" normalizeH="0" baseline="0" noProof="0" dirty="0" smtClean="0">
                <a:ln>
                  <a:noFill/>
                </a:ln>
                <a:solidFill>
                  <a:schemeClr val="tx1"/>
                </a:solidFill>
                <a:effectLst/>
                <a:uLnTx/>
                <a:uFillTx/>
                <a:latin typeface="+mj-lt"/>
                <a:ea typeface="+mj-ea"/>
                <a:cs typeface="+mj-cs"/>
              </a:rPr>
              <a:t>スクリプテリングの技法</a:t>
            </a:r>
            <a:endParaRPr kumimoji="1" lang="ja-JP"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67544" y="764704"/>
            <a:ext cx="8229600" cy="5760640"/>
          </a:xfrm>
        </p:spPr>
        <p:txBody>
          <a:bodyPr>
            <a:normAutofit/>
          </a:bodyPr>
          <a:lstStyle/>
          <a:p>
            <a:r>
              <a:rPr kumimoji="1" lang="ja-JP" altLang="en-US" dirty="0" smtClean="0"/>
              <a:t>共有スクリプトの長所と短所</a:t>
            </a:r>
            <a:endParaRPr kumimoji="1" lang="en-US" altLang="ja-JP" dirty="0" smtClean="0"/>
          </a:p>
          <a:p>
            <a:pPr lvl="1"/>
            <a:r>
              <a:rPr lang="ja-JP" altLang="en-US" dirty="0" smtClean="0"/>
              <a:t>長所</a:t>
            </a:r>
            <a:endParaRPr lang="en-US" altLang="ja-JP" dirty="0" smtClean="0"/>
          </a:p>
          <a:p>
            <a:pPr lvl="2"/>
            <a:r>
              <a:rPr lang="ja-JP" altLang="en-US" dirty="0" smtClean="0"/>
              <a:t>似たようなテストを実装するコストが小さくなる</a:t>
            </a:r>
            <a:endParaRPr lang="en-US" altLang="ja-JP" dirty="0" smtClean="0"/>
          </a:p>
          <a:p>
            <a:pPr lvl="2"/>
            <a:r>
              <a:rPr lang="ja-JP" altLang="en-US" dirty="0" smtClean="0"/>
              <a:t>メンテナンスコストがリニアスクリプトよりも小さくなる</a:t>
            </a:r>
            <a:endParaRPr lang="en-US" altLang="ja-JP" dirty="0" smtClean="0"/>
          </a:p>
          <a:p>
            <a:pPr lvl="2"/>
            <a:r>
              <a:rPr lang="ja-JP" altLang="en-US" dirty="0" smtClean="0"/>
              <a:t>あからさまな繰返しを無くせる</a:t>
            </a:r>
            <a:endParaRPr lang="en-US" altLang="ja-JP" dirty="0" smtClean="0"/>
          </a:p>
          <a:p>
            <a:pPr lvl="2"/>
            <a:r>
              <a:rPr lang="ja-JP" altLang="en-US" dirty="0" smtClean="0"/>
              <a:t>共有スクリプトに知性を持たせることができる</a:t>
            </a:r>
            <a:endParaRPr lang="en-US" altLang="ja-JP" dirty="0" smtClean="0"/>
          </a:p>
          <a:p>
            <a:pPr lvl="3"/>
            <a:r>
              <a:rPr lang="ja-JP" altLang="en-US" dirty="0" smtClean="0"/>
              <a:t>例えば、ログイン時にビジー状態なら少し待つなどといった「毎回実装すると見合わないが一つのスクリプトだけに実装するなら価値がある」という場合</a:t>
            </a:r>
            <a:endParaRPr lang="en-US" altLang="ja-JP" dirty="0" smtClean="0"/>
          </a:p>
          <a:p>
            <a:pPr lvl="2"/>
            <a:endParaRPr lang="en-US" altLang="ja-JP" dirty="0" smtClean="0"/>
          </a:p>
        </p:txBody>
      </p:sp>
      <p:sp>
        <p:nvSpPr>
          <p:cNvPr id="6" name="タイトル 1"/>
          <p:cNvSpPr txBox="1">
            <a:spLocks/>
          </p:cNvSpPr>
          <p:nvPr/>
        </p:nvSpPr>
        <p:spPr>
          <a:xfrm>
            <a:off x="467544" y="0"/>
            <a:ext cx="8229600" cy="77809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en-US" altLang="ja-JP" sz="4400" b="0" i="0" u="none" strike="noStrike" kern="1200" cap="none" spc="0" normalizeH="0" baseline="0" noProof="0" dirty="0" smtClean="0">
                <a:ln>
                  <a:noFill/>
                </a:ln>
                <a:solidFill>
                  <a:schemeClr val="tx1"/>
                </a:solidFill>
                <a:effectLst/>
                <a:uLnTx/>
                <a:uFillTx/>
                <a:latin typeface="+mj-lt"/>
                <a:ea typeface="+mj-ea"/>
                <a:cs typeface="+mj-cs"/>
              </a:rPr>
              <a:t>3.2:</a:t>
            </a:r>
            <a:r>
              <a:rPr kumimoji="1" lang="ja-JP" altLang="en-US" sz="4400" b="0" i="0" u="none" strike="noStrike" kern="1200" cap="none" spc="0" normalizeH="0" baseline="0" noProof="0" dirty="0" smtClean="0">
                <a:ln>
                  <a:noFill/>
                </a:ln>
                <a:solidFill>
                  <a:schemeClr val="tx1"/>
                </a:solidFill>
                <a:effectLst/>
                <a:uLnTx/>
                <a:uFillTx/>
                <a:latin typeface="+mj-lt"/>
                <a:ea typeface="+mj-ea"/>
                <a:cs typeface="+mj-cs"/>
              </a:rPr>
              <a:t>スクリプテリングの技法</a:t>
            </a:r>
            <a:endParaRPr kumimoji="1" lang="ja-JP"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正方形/長方形 4"/>
          <p:cNvSpPr/>
          <p:nvPr/>
        </p:nvSpPr>
        <p:spPr>
          <a:xfrm>
            <a:off x="1187624" y="4869160"/>
            <a:ext cx="7272808" cy="129614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altLang="ja-JP" sz="2000" dirty="0" smtClean="0"/>
              <a:t>PC</a:t>
            </a:r>
            <a:r>
              <a:rPr lang="ja-JP" altLang="en-US" sz="2000" dirty="0" smtClean="0"/>
              <a:t>の単純なアプリケーションやユーティリティといった小さなシステムのテストや巨大かつ安定したアプリケーションの局所的なテストに適したアプローチ</a:t>
            </a:r>
            <a:endParaRPr lang="ja-JP" altLang="en-US" sz="2000"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67544" y="764704"/>
            <a:ext cx="8229600" cy="4997152"/>
          </a:xfrm>
        </p:spPr>
        <p:txBody>
          <a:bodyPr>
            <a:normAutofit/>
          </a:bodyPr>
          <a:lstStyle/>
          <a:p>
            <a:r>
              <a:rPr kumimoji="1" lang="ja-JP" altLang="en-US" dirty="0" smtClean="0"/>
              <a:t>共有スクリプトの長所と短所</a:t>
            </a:r>
            <a:endParaRPr kumimoji="1" lang="en-US" altLang="ja-JP" dirty="0" smtClean="0"/>
          </a:p>
          <a:p>
            <a:pPr lvl="1"/>
            <a:r>
              <a:rPr kumimoji="1" lang="ja-JP" altLang="en-US" dirty="0" smtClean="0"/>
              <a:t>短所</a:t>
            </a:r>
            <a:endParaRPr kumimoji="1" lang="en-US" altLang="ja-JP" dirty="0" smtClean="0"/>
          </a:p>
          <a:p>
            <a:pPr lvl="2"/>
            <a:r>
              <a:rPr lang="ja-JP" altLang="en-US" dirty="0" smtClean="0"/>
              <a:t>把握・ドキュメント化・名前付け・保管の対象となるスクリプトが増えるので、しっかり管理しないと適切なスクリプトを見つけだすことが難しくなる</a:t>
            </a:r>
            <a:endParaRPr lang="en-US" altLang="ja-JP" dirty="0" smtClean="0"/>
          </a:p>
          <a:p>
            <a:pPr lvl="2"/>
            <a:r>
              <a:rPr kumimoji="1" lang="ja-JP" altLang="en-US" dirty="0" smtClean="0"/>
              <a:t>全てのテストにそのテスト特有のスクリプト（共有化されていない</a:t>
            </a:r>
            <a:r>
              <a:rPr lang="ja-JP" altLang="en-US" dirty="0" smtClean="0"/>
              <a:t>部分）が必要であり、メンテナンスコストは高いまま</a:t>
            </a:r>
            <a:endParaRPr lang="en-US" altLang="ja-JP" dirty="0" smtClean="0"/>
          </a:p>
          <a:p>
            <a:pPr lvl="2"/>
            <a:r>
              <a:rPr kumimoji="1" lang="ja-JP" altLang="en-US" dirty="0" smtClean="0"/>
              <a:t>共有スクリプトはテスト対象ソフトウェアの一部分に特化したものになりがち</a:t>
            </a:r>
            <a:endParaRPr kumimoji="1" lang="en-US" altLang="ja-JP" dirty="0" smtClean="0"/>
          </a:p>
        </p:txBody>
      </p:sp>
      <p:sp>
        <p:nvSpPr>
          <p:cNvPr id="6" name="タイトル 1"/>
          <p:cNvSpPr txBox="1">
            <a:spLocks/>
          </p:cNvSpPr>
          <p:nvPr/>
        </p:nvSpPr>
        <p:spPr>
          <a:xfrm>
            <a:off x="467544" y="0"/>
            <a:ext cx="8229600" cy="77809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en-US" altLang="ja-JP" sz="4400" b="0" i="0" u="none" strike="noStrike" kern="1200" cap="none" spc="0" normalizeH="0" baseline="0" noProof="0" dirty="0" smtClean="0">
                <a:ln>
                  <a:noFill/>
                </a:ln>
                <a:solidFill>
                  <a:schemeClr val="tx1"/>
                </a:solidFill>
                <a:effectLst/>
                <a:uLnTx/>
                <a:uFillTx/>
                <a:latin typeface="+mj-lt"/>
                <a:ea typeface="+mj-ea"/>
                <a:cs typeface="+mj-cs"/>
              </a:rPr>
              <a:t>3.2:</a:t>
            </a:r>
            <a:r>
              <a:rPr kumimoji="1" lang="ja-JP" altLang="en-US" sz="4400" b="0" i="0" u="none" strike="noStrike" kern="1200" cap="none" spc="0" normalizeH="0" baseline="0" noProof="0" dirty="0" smtClean="0">
                <a:ln>
                  <a:noFill/>
                </a:ln>
                <a:solidFill>
                  <a:schemeClr val="tx1"/>
                </a:solidFill>
                <a:effectLst/>
                <a:uLnTx/>
                <a:uFillTx/>
                <a:latin typeface="+mj-lt"/>
                <a:ea typeface="+mj-ea"/>
                <a:cs typeface="+mj-cs"/>
              </a:rPr>
              <a:t>スクリプテリングの技法</a:t>
            </a:r>
            <a:endParaRPr kumimoji="1" lang="ja-JP"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67544" y="764704"/>
            <a:ext cx="8229600" cy="6093296"/>
          </a:xfrm>
        </p:spPr>
        <p:txBody>
          <a:bodyPr>
            <a:normAutofit fontScale="92500" lnSpcReduction="20000"/>
          </a:bodyPr>
          <a:lstStyle/>
          <a:p>
            <a:r>
              <a:rPr kumimoji="1" lang="ja-JP" altLang="en-US" dirty="0" smtClean="0"/>
              <a:t>共有スクリプトを最大限活かすには</a:t>
            </a:r>
            <a:endParaRPr kumimoji="1" lang="en-US" altLang="ja-JP" dirty="0" smtClean="0"/>
          </a:p>
          <a:p>
            <a:pPr lvl="1"/>
            <a:r>
              <a:rPr lang="ja-JP" altLang="en-US" dirty="0" smtClean="0"/>
              <a:t>規律に従う必要がある。適切な場所で確実に使用されていなければならない</a:t>
            </a:r>
            <a:endParaRPr lang="en-US" altLang="ja-JP" dirty="0" smtClean="0"/>
          </a:p>
          <a:p>
            <a:pPr lvl="1"/>
            <a:r>
              <a:rPr kumimoji="1" lang="ja-JP" altLang="en-US" dirty="0" smtClean="0"/>
              <a:t>探しやすい状態になっていないと、実装者が自前で実装してしまい複雑になってしまう</a:t>
            </a:r>
            <a:endParaRPr kumimoji="1" lang="en-US" altLang="ja-JP" dirty="0" smtClean="0"/>
          </a:p>
          <a:p>
            <a:pPr lvl="2"/>
            <a:r>
              <a:rPr kumimoji="1" lang="ja-JP" altLang="en-US" dirty="0" smtClean="0"/>
              <a:t>プログラマが自前で実装すると決める前に、</a:t>
            </a:r>
            <a:r>
              <a:rPr lang="ja-JP" altLang="en-US" dirty="0" smtClean="0"/>
              <a:t>既存の部品があるかを探すのは最大でも</a:t>
            </a:r>
            <a:r>
              <a:rPr lang="en-US" altLang="ja-JP" dirty="0" smtClean="0"/>
              <a:t>2</a:t>
            </a:r>
            <a:r>
              <a:rPr lang="ja-JP" altLang="en-US" dirty="0" smtClean="0"/>
              <a:t>分らしい</a:t>
            </a:r>
            <a:endParaRPr lang="en-US" altLang="ja-JP" dirty="0" smtClean="0"/>
          </a:p>
          <a:p>
            <a:pPr lvl="1"/>
            <a:r>
              <a:rPr kumimoji="1" lang="ja-JP" altLang="en-US" dirty="0" smtClean="0"/>
              <a:t>再利用可能なスクリプトライブラリは構築と管理が必要になる</a:t>
            </a:r>
            <a:endParaRPr kumimoji="1" lang="en-US" altLang="ja-JP" dirty="0" smtClean="0"/>
          </a:p>
          <a:p>
            <a:pPr lvl="2"/>
            <a:r>
              <a:rPr kumimoji="1" lang="ja-JP" altLang="en-US" dirty="0" smtClean="0"/>
              <a:t>特に初期に多大な工数を取られがち</a:t>
            </a:r>
            <a:endParaRPr kumimoji="1" lang="en-US" altLang="ja-JP" dirty="0" smtClean="0"/>
          </a:p>
          <a:p>
            <a:pPr lvl="1"/>
            <a:r>
              <a:rPr kumimoji="1" lang="ja-JP" altLang="en-US" dirty="0" smtClean="0"/>
              <a:t>共有スクリプトを修正するとき「そのスクリプトだけ」治してしまう。それを使っている部品のテストに問題があっても、気づきにくい</a:t>
            </a:r>
            <a:endParaRPr kumimoji="1" lang="en-US" altLang="ja-JP" dirty="0" smtClean="0"/>
          </a:p>
          <a:p>
            <a:pPr lvl="1"/>
            <a:r>
              <a:rPr lang="ja-JP" altLang="en-US" dirty="0" smtClean="0"/>
              <a:t>各スクリプトが行うことが何か（どのテストケースで必要か）をしっかりと示すことがドキュメンテーションで求められる</a:t>
            </a:r>
            <a:endParaRPr kumimoji="1" lang="en-US" altLang="ja-JP" dirty="0" smtClean="0"/>
          </a:p>
        </p:txBody>
      </p:sp>
      <p:sp>
        <p:nvSpPr>
          <p:cNvPr id="6" name="タイトル 1"/>
          <p:cNvSpPr txBox="1">
            <a:spLocks/>
          </p:cNvSpPr>
          <p:nvPr/>
        </p:nvSpPr>
        <p:spPr>
          <a:xfrm>
            <a:off x="467544" y="0"/>
            <a:ext cx="8229600" cy="77809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en-US" altLang="ja-JP" sz="4400" b="0" i="0" u="none" strike="noStrike" kern="1200" cap="none" spc="0" normalizeH="0" baseline="0" noProof="0" dirty="0" smtClean="0">
                <a:ln>
                  <a:noFill/>
                </a:ln>
                <a:solidFill>
                  <a:schemeClr val="tx1"/>
                </a:solidFill>
                <a:effectLst/>
                <a:uLnTx/>
                <a:uFillTx/>
                <a:latin typeface="+mj-lt"/>
                <a:ea typeface="+mj-ea"/>
                <a:cs typeface="+mj-cs"/>
              </a:rPr>
              <a:t>3.2:</a:t>
            </a:r>
            <a:r>
              <a:rPr kumimoji="1" lang="ja-JP" altLang="en-US" sz="4400" b="0" i="0" u="none" strike="noStrike" kern="1200" cap="none" spc="0" normalizeH="0" baseline="0" noProof="0" dirty="0" smtClean="0">
                <a:ln>
                  <a:noFill/>
                </a:ln>
                <a:solidFill>
                  <a:schemeClr val="tx1"/>
                </a:solidFill>
                <a:effectLst/>
                <a:uLnTx/>
                <a:uFillTx/>
                <a:latin typeface="+mj-lt"/>
                <a:ea typeface="+mj-ea"/>
                <a:cs typeface="+mj-cs"/>
              </a:rPr>
              <a:t>スクリプテリングの技法</a:t>
            </a:r>
            <a:endParaRPr kumimoji="1" lang="ja-JP"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1403</TotalTime>
  <Words>7791</Words>
  <Application>Microsoft Office PowerPoint</Application>
  <PresentationFormat>画面に合わせる (4:3)</PresentationFormat>
  <Paragraphs>866</Paragraphs>
  <Slides>129</Slides>
  <Notes>3</Notes>
  <HiddenSlides>0</HiddenSlides>
  <MMClips>0</MMClips>
  <ScaleCrop>false</ScaleCrop>
  <HeadingPairs>
    <vt:vector size="4" baseType="variant">
      <vt:variant>
        <vt:lpstr>テーマ</vt:lpstr>
      </vt:variant>
      <vt:variant>
        <vt:i4>1</vt:i4>
      </vt:variant>
      <vt:variant>
        <vt:lpstr>スライド タイトル</vt:lpstr>
      </vt:variant>
      <vt:variant>
        <vt:i4>129</vt:i4>
      </vt:variant>
    </vt:vector>
  </HeadingPairs>
  <TitlesOfParts>
    <vt:vector size="130" baseType="lpstr">
      <vt:lpstr>Office テーマ</vt:lpstr>
      <vt:lpstr>テスト自動化</vt:lpstr>
      <vt:lpstr>参考書籍</vt:lpstr>
      <vt:lpstr>第1章 テスト自動化のコンテキスト</vt:lpstr>
      <vt:lpstr>1.1：イントロダクション</vt:lpstr>
      <vt:lpstr>1.2:テスティングとテスト自動化の違い</vt:lpstr>
      <vt:lpstr>1.2:テスティングとテスト自動化の違い</vt:lpstr>
      <vt:lpstr>1.2:テスティングとテスト自動化の違い</vt:lpstr>
      <vt:lpstr>1.2:テスティングとテスト自動化の違い</vt:lpstr>
      <vt:lpstr>1.3:Vモデル</vt:lpstr>
      <vt:lpstr>1.3:Vモデル</vt:lpstr>
      <vt:lpstr>1.3:Vモデル</vt:lpstr>
      <vt:lpstr>1.4:開発ライフサイクル全体のテスティング活動を助けるツール</vt:lpstr>
      <vt:lpstr>1.4:開発ライフサイクル全体のテスティング活動を助けるツール</vt:lpstr>
      <vt:lpstr>1.5:テスト自動化の利点</vt:lpstr>
      <vt:lpstr>1.5:テスト自動化の利点</vt:lpstr>
      <vt:lpstr>1.6:テスト自動化に共通する問題点</vt:lpstr>
      <vt:lpstr>1.6:テスト自動化に共通する問題点</vt:lpstr>
      <vt:lpstr>1.6:テスト自動化に共通する問題点</vt:lpstr>
      <vt:lpstr>1.7：テスティング活動</vt:lpstr>
      <vt:lpstr>1.7：テスティング活動</vt:lpstr>
      <vt:lpstr>1.7：テスティング活動</vt:lpstr>
      <vt:lpstr>1.7：テスティング活動</vt:lpstr>
      <vt:lpstr>1.7：テスティング活動</vt:lpstr>
      <vt:lpstr>1.7：テスティング活動</vt:lpstr>
      <vt:lpstr>1.7：テスティング活動</vt:lpstr>
      <vt:lpstr>1.8：テスト設計は自動化の対象か？</vt:lpstr>
      <vt:lpstr>1.8：テスト設計は自動化の対象か？</vt:lpstr>
      <vt:lpstr>1.8：テスト設計は自動化の対象か？</vt:lpstr>
      <vt:lpstr>1.8：テスト設計は自動化の対象か？</vt:lpstr>
      <vt:lpstr>1.8：テスト設計は自動化の対象か？</vt:lpstr>
      <vt:lpstr>1.8：テスト設計は自動化の対象か？</vt:lpstr>
      <vt:lpstr>1.8：テスト設計は自動化の対象か？</vt:lpstr>
      <vt:lpstr>1.9：ソフトウェアテスティング自動化 の限界</vt:lpstr>
      <vt:lpstr>1.9：ソフトウェアテスティング自動化 の限界</vt:lpstr>
      <vt:lpstr>1.9：ソフトウェアテスティング自動化 の限界</vt:lpstr>
      <vt:lpstr>1.9：ソフトウェアテスティング自動化 の限界</vt:lpstr>
      <vt:lpstr>1.9：ソフトウェアテスティング自動化 の限界</vt:lpstr>
      <vt:lpstr>1.10：まとめ</vt:lpstr>
      <vt:lpstr>第2章 キャプチャーリプレイは テスト自動化ではない</vt:lpstr>
      <vt:lpstr>2.1:例題のアプリケーション「Scribble」</vt:lpstr>
      <vt:lpstr>2.2：手動テストのプロセス    -何を自動化すべきか？</vt:lpstr>
      <vt:lpstr>2.2：手動テストのプロセス    -何を自動化すべきか？</vt:lpstr>
      <vt:lpstr>2.2：手動テストのプロセス    -何を自動化すべきか？</vt:lpstr>
      <vt:lpstr>2.2：手動テストのプロセス    -何を自動化すべきか？</vt:lpstr>
      <vt:lpstr>2.2：手動テストのプロセス    -何を自動化すべきか？</vt:lpstr>
      <vt:lpstr>2.2：手動テストのプロセス    -何を自動化すべきか？</vt:lpstr>
      <vt:lpstr>2.2：手動テストのプロセス    -何を自動化すべきか？</vt:lpstr>
      <vt:lpstr>2.2：手動テストのプロセス    -何を自動化すべきか？</vt:lpstr>
      <vt:lpstr>2.2：手動テストのプロセス    -何を自動化すべきか？</vt:lpstr>
      <vt:lpstr>2.2：手動テストのプロセス    -何を自動化すべきか？</vt:lpstr>
      <vt:lpstr>2.2：手動テストのプロセス    -何を自動化すべきか？</vt:lpstr>
      <vt:lpstr>2.2：手動テストのプロセス    -何を自動化すべきか？</vt:lpstr>
      <vt:lpstr>2.2：手動テストのプロセス    -何を自動化すべきか？</vt:lpstr>
      <vt:lpstr>2.2：手動テストのプロセス    -何を自動化すべきか？</vt:lpstr>
      <vt:lpstr>2.3:テスト実行の自動化-入力</vt:lpstr>
      <vt:lpstr>2.3:テスト実行の自動化-入力</vt:lpstr>
      <vt:lpstr>2.3:テスト実行の自動化-入力</vt:lpstr>
      <vt:lpstr>2.3:テスト実行の自動化-入力</vt:lpstr>
      <vt:lpstr>2.3:テスト実行の自動化-入力</vt:lpstr>
      <vt:lpstr>2.3:テスト実行の自動化-入力</vt:lpstr>
      <vt:lpstr>2.3:テスト実行の自動化-入力</vt:lpstr>
      <vt:lpstr>2.3:テスト実行の自動化-入力</vt:lpstr>
      <vt:lpstr>2.4：テスト結果の比較の自動化</vt:lpstr>
      <vt:lpstr>2.4：テスト結果の比較の自動化</vt:lpstr>
      <vt:lpstr>2.4：テスト結果の比較の自動化</vt:lpstr>
      <vt:lpstr>2.4：テスト結果の比較の自動化</vt:lpstr>
      <vt:lpstr>2.4：テスト結果の比較の自動化</vt:lpstr>
      <vt:lpstr>2.4：テスト結果の比較の自動化</vt:lpstr>
      <vt:lpstr>2.5:テスト自動化の進化に おける次のステップ</vt:lpstr>
      <vt:lpstr>2.5:テスト自動化の進化に おける次のステップ</vt:lpstr>
      <vt:lpstr>2.5:テスト自動化の進化に おける次のステップ</vt:lpstr>
      <vt:lpstr>2.5:テスト自動化の進化に おける次のステップ</vt:lpstr>
      <vt:lpstr>2.5:テスト自動化の進化に おける次のステップ</vt:lpstr>
      <vt:lpstr>2.6:結論-自動化は自動的には 行われない</vt:lpstr>
      <vt:lpstr>2.6:結論-自動化は自動的には 行われない</vt:lpstr>
      <vt:lpstr>2.7:まとめ</vt:lpstr>
      <vt:lpstr>第3章 スクリプティングの技法</vt:lpstr>
      <vt:lpstr>スライド 78</vt:lpstr>
      <vt:lpstr>スライド 79</vt:lpstr>
      <vt:lpstr>スライド 80</vt:lpstr>
      <vt:lpstr>スライド 81</vt:lpstr>
      <vt:lpstr>スライド 82</vt:lpstr>
      <vt:lpstr>スライド 83</vt:lpstr>
      <vt:lpstr>スライド 84</vt:lpstr>
      <vt:lpstr>スライド 85</vt:lpstr>
      <vt:lpstr>スライド 86</vt:lpstr>
      <vt:lpstr>スライド 87</vt:lpstr>
      <vt:lpstr>スライド 88</vt:lpstr>
      <vt:lpstr>スライド 89</vt:lpstr>
      <vt:lpstr>スライド 90</vt:lpstr>
      <vt:lpstr>スライド 91</vt:lpstr>
      <vt:lpstr>スライド 92</vt:lpstr>
      <vt:lpstr>スライド 93</vt:lpstr>
      <vt:lpstr>スライド 94</vt:lpstr>
      <vt:lpstr>スライド 95</vt:lpstr>
      <vt:lpstr>スライド 96</vt:lpstr>
      <vt:lpstr>スライド 97</vt:lpstr>
      <vt:lpstr>スライド 98</vt:lpstr>
      <vt:lpstr>スライド 99</vt:lpstr>
      <vt:lpstr>スライド 100</vt:lpstr>
      <vt:lpstr>スライド 101</vt:lpstr>
      <vt:lpstr>スライド 102</vt:lpstr>
      <vt:lpstr>スライド 103</vt:lpstr>
      <vt:lpstr>スライド 104</vt:lpstr>
      <vt:lpstr>スライド 105</vt:lpstr>
      <vt:lpstr>スライド 106</vt:lpstr>
      <vt:lpstr>スライド 107</vt:lpstr>
      <vt:lpstr>スライド 108</vt:lpstr>
      <vt:lpstr>スライド 109</vt:lpstr>
      <vt:lpstr>スライド 110</vt:lpstr>
      <vt:lpstr>スライド 111</vt:lpstr>
      <vt:lpstr>スライド 112</vt:lpstr>
      <vt:lpstr>スライド 113</vt:lpstr>
      <vt:lpstr>スライド 114</vt:lpstr>
      <vt:lpstr>スライド 115</vt:lpstr>
      <vt:lpstr>スライド 116</vt:lpstr>
      <vt:lpstr>スライド 117</vt:lpstr>
      <vt:lpstr>スライド 118</vt:lpstr>
      <vt:lpstr>スライド 119</vt:lpstr>
      <vt:lpstr>スライド 120</vt:lpstr>
      <vt:lpstr>スライド 121</vt:lpstr>
      <vt:lpstr>スライド 122</vt:lpstr>
      <vt:lpstr>スライド 123</vt:lpstr>
      <vt:lpstr>スライド 124</vt:lpstr>
      <vt:lpstr>スライド 125</vt:lpstr>
      <vt:lpstr>スライド 126</vt:lpstr>
      <vt:lpstr>スライド 127</vt:lpstr>
      <vt:lpstr>スライド 128</vt:lpstr>
      <vt:lpstr>スライド 129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テスト自動化</dc:title>
  <dc:creator>okubo</dc:creator>
  <cp:lastModifiedBy>okubo</cp:lastModifiedBy>
  <cp:revision>112</cp:revision>
  <dcterms:created xsi:type="dcterms:W3CDTF">2017-05-12T13:55:10Z</dcterms:created>
  <dcterms:modified xsi:type="dcterms:W3CDTF">2017-06-10T06:57:28Z</dcterms:modified>
</cp:coreProperties>
</file>