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415" r:id="rId2"/>
    <p:sldId id="417" r:id="rId3"/>
    <p:sldId id="419" r:id="rId4"/>
    <p:sldId id="420" r:id="rId5"/>
    <p:sldId id="421" r:id="rId6"/>
    <p:sldId id="422" r:id="rId7"/>
    <p:sldId id="423" r:id="rId8"/>
    <p:sldId id="424" r:id="rId9"/>
    <p:sldId id="425" r:id="rId10"/>
    <p:sldId id="426" r:id="rId11"/>
    <p:sldId id="427" r:id="rId12"/>
    <p:sldId id="434" r:id="rId13"/>
    <p:sldId id="435" r:id="rId14"/>
    <p:sldId id="436" r:id="rId15"/>
    <p:sldId id="437" r:id="rId16"/>
    <p:sldId id="438" r:id="rId17"/>
    <p:sldId id="439" r:id="rId18"/>
    <p:sldId id="440" r:id="rId19"/>
    <p:sldId id="441" r:id="rId20"/>
    <p:sldId id="442" r:id="rId21"/>
    <p:sldId id="447" r:id="rId22"/>
    <p:sldId id="448" r:id="rId23"/>
    <p:sldId id="449" r:id="rId24"/>
    <p:sldId id="450" r:id="rId25"/>
    <p:sldId id="451" r:id="rId26"/>
    <p:sldId id="453" r:id="rId27"/>
    <p:sldId id="454" r:id="rId28"/>
    <p:sldId id="455" r:id="rId29"/>
    <p:sldId id="456" r:id="rId30"/>
    <p:sldId id="457" r:id="rId31"/>
    <p:sldId id="458" r:id="rId32"/>
    <p:sldId id="459" r:id="rId33"/>
    <p:sldId id="460" r:id="rId34"/>
    <p:sldId id="461" r:id="rId35"/>
    <p:sldId id="462" r:id="rId36"/>
    <p:sldId id="475" r:id="rId37"/>
    <p:sldId id="476" r:id="rId38"/>
    <p:sldId id="478" r:id="rId39"/>
    <p:sldId id="477" r:id="rId40"/>
    <p:sldId id="510" r:id="rId41"/>
    <p:sldId id="509" r:id="rId42"/>
    <p:sldId id="511" r:id="rId43"/>
    <p:sldId id="512" r:id="rId44"/>
    <p:sldId id="513" r:id="rId45"/>
    <p:sldId id="514" r:id="rId46"/>
    <p:sldId id="515" r:id="rId47"/>
    <p:sldId id="516" r:id="rId48"/>
    <p:sldId id="517" r:id="rId49"/>
    <p:sldId id="518" r:id="rId50"/>
    <p:sldId id="519" r:id="rId51"/>
    <p:sldId id="520" r:id="rId52"/>
    <p:sldId id="521" r:id="rId53"/>
    <p:sldId id="522" r:id="rId54"/>
    <p:sldId id="523" r:id="rId55"/>
    <p:sldId id="524" r:id="rId56"/>
    <p:sldId id="525" r:id="rId57"/>
    <p:sldId id="526" r:id="rId58"/>
    <p:sldId id="527" r:id="rId59"/>
    <p:sldId id="528" r:id="rId60"/>
    <p:sldId id="529" r:id="rId61"/>
    <p:sldId id="530" r:id="rId62"/>
    <p:sldId id="531" r:id="rId63"/>
    <p:sldId id="532" r:id="rId64"/>
    <p:sldId id="549" r:id="rId65"/>
    <p:sldId id="533" r:id="rId66"/>
    <p:sldId id="534" r:id="rId67"/>
    <p:sldId id="535" r:id="rId68"/>
    <p:sldId id="550" r:id="rId69"/>
    <p:sldId id="551" r:id="rId70"/>
    <p:sldId id="552" r:id="rId71"/>
    <p:sldId id="553" r:id="rId72"/>
    <p:sldId id="536" r:id="rId73"/>
    <p:sldId id="554" r:id="rId74"/>
    <p:sldId id="537" r:id="rId75"/>
    <p:sldId id="555" r:id="rId76"/>
    <p:sldId id="538" r:id="rId77"/>
    <p:sldId id="556" r:id="rId78"/>
    <p:sldId id="539" r:id="rId79"/>
    <p:sldId id="540" r:id="rId80"/>
    <p:sldId id="557" r:id="rId81"/>
    <p:sldId id="558" r:id="rId82"/>
    <p:sldId id="559" r:id="rId83"/>
    <p:sldId id="560" r:id="rId84"/>
    <p:sldId id="561" r:id="rId85"/>
    <p:sldId id="562" r:id="rId86"/>
    <p:sldId id="563" r:id="rId87"/>
    <p:sldId id="541" r:id="rId88"/>
    <p:sldId id="564" r:id="rId89"/>
    <p:sldId id="565" r:id="rId90"/>
    <p:sldId id="542" r:id="rId9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04" autoAdjust="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5B8FD-F317-4D1C-9FA3-1DD0E3511994}" type="datetimeFigureOut">
              <a:rPr kumimoji="1" lang="ja-JP" altLang="en-US" smtClean="0"/>
              <a:pPr/>
              <a:t>2017/9/30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4E494-C9C7-4537-92AA-9508D0517D1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554E494-C9C7-4537-92AA-9508D0517D1C}"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554E494-C9C7-4537-92AA-9508D0517D1C}" type="slidenum">
              <a:rPr kumimoji="1" lang="ja-JP" altLang="en-US" smtClean="0"/>
              <a:pPr/>
              <a:t>38</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554E494-C9C7-4537-92AA-9508D0517D1C}" type="slidenum">
              <a:rPr kumimoji="1" lang="ja-JP" altLang="en-US" smtClean="0"/>
              <a:pPr/>
              <a:t>64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554E494-C9C7-4537-92AA-9508D0517D1C}" type="slidenum">
              <a:rPr kumimoji="1" lang="ja-JP" altLang="en-US" smtClean="0"/>
              <a:pPr/>
              <a:t>77</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CD212EAE-7EC0-4808-82BB-F63248DC8E07}" type="datetimeFigureOut">
              <a:rPr kumimoji="1" lang="ja-JP" altLang="en-US" smtClean="0"/>
              <a:pPr/>
              <a:t>2017/9/30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30E8B8-6F8E-4E1D-991D-4AE36D330297}"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12EAE-7EC0-4808-82BB-F63248DC8E07}" type="datetimeFigureOut">
              <a:rPr kumimoji="1" lang="ja-JP" altLang="en-US" smtClean="0"/>
              <a:pPr/>
              <a:t>2017/9/30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0E8B8-6F8E-4E1D-991D-4AE36D33029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第</a:t>
            </a:r>
            <a:r>
              <a:rPr lang="en-US" altLang="ja-JP" dirty="0" smtClean="0"/>
              <a:t>4</a:t>
            </a:r>
            <a:r>
              <a:rPr kumimoji="1" lang="ja-JP" altLang="en-US" dirty="0" smtClean="0"/>
              <a:t>章</a:t>
            </a:r>
            <a:r>
              <a:rPr kumimoji="1" lang="en-US" altLang="ja-JP" dirty="0" smtClean="0"/>
              <a:t/>
            </a:r>
            <a:br>
              <a:rPr kumimoji="1" lang="en-US" altLang="ja-JP" dirty="0" smtClean="0"/>
            </a:br>
            <a:r>
              <a:rPr kumimoji="1" lang="ja-JP" altLang="en-US" dirty="0" smtClean="0"/>
              <a:t>自動比較</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何が比較できるか</a:t>
            </a:r>
            <a:endParaRPr lang="en-US" altLang="ja-JP" dirty="0" smtClean="0"/>
          </a:p>
          <a:p>
            <a:pPr lvl="1"/>
            <a:r>
              <a:rPr kumimoji="1" lang="ja-JP" altLang="en-US" dirty="0" smtClean="0"/>
              <a:t>比較できるデータの種類は比較ツールの能力に依存する</a:t>
            </a:r>
            <a:endParaRPr kumimoji="1" lang="en-US" altLang="ja-JP" dirty="0" smtClean="0"/>
          </a:p>
          <a:p>
            <a:pPr lvl="1"/>
            <a:r>
              <a:rPr lang="ja-JP" altLang="en-US" dirty="0" smtClean="0"/>
              <a:t>標準テキストしか比較できないツールもあれば、画像データやデータベースの内容を比較することができるツールもある</a:t>
            </a:r>
            <a:endParaRPr kumimoji="1"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比較ツールは何を比較するか</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比較で何がわかるか</a:t>
            </a:r>
            <a:endParaRPr kumimoji="1" lang="en-US" altLang="ja-JP" dirty="0" smtClean="0"/>
          </a:p>
          <a:p>
            <a:pPr lvl="1"/>
            <a:r>
              <a:rPr kumimoji="1" lang="ja-JP" altLang="en-US" dirty="0" smtClean="0"/>
              <a:t>多くの比較ツールは、異なる部分をハイライトしてくれる。</a:t>
            </a:r>
            <a:endParaRPr lang="en-US" altLang="ja-JP" dirty="0" smtClean="0"/>
          </a:p>
          <a:p>
            <a:pPr lvl="1"/>
            <a:r>
              <a:rPr kumimoji="1" lang="ja-JP" altLang="en-US" dirty="0" smtClean="0"/>
              <a:t>一連の自動テストケースを実行しているときは、期待結果と実行結果が「違うことだけ」わかればいい</a:t>
            </a:r>
            <a:endParaRPr kumimoji="1" lang="en-US" altLang="ja-JP" dirty="0" smtClean="0"/>
          </a:p>
          <a:p>
            <a:pPr lvl="1"/>
            <a:r>
              <a:rPr lang="ja-JP" altLang="en-US" dirty="0" smtClean="0"/>
              <a:t>テストケースの実行が失敗したときには、失敗の原因を調査しなければならず、比較ツールからの追加の情報が必要になる。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比較ツールは何を比較するか</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比較ではわからないものは何か</a:t>
            </a:r>
            <a:endParaRPr kumimoji="1" lang="en-US" altLang="ja-JP" dirty="0" smtClean="0"/>
          </a:p>
          <a:p>
            <a:pPr lvl="1"/>
            <a:r>
              <a:rPr lang="ja-JP" altLang="en-US" dirty="0" smtClean="0"/>
              <a:t>比較ツールでは「成功したかどうか」はわからない</a:t>
            </a:r>
            <a:endParaRPr lang="en-US" altLang="ja-JP" dirty="0" smtClean="0"/>
          </a:p>
          <a:p>
            <a:pPr lvl="2"/>
            <a:r>
              <a:rPr lang="ja-JP" altLang="en-US" dirty="0" smtClean="0"/>
              <a:t>そのテストケースは実は失敗しているのだが、失敗が比較ツールで検知できる事象として表れていない可能性がある</a:t>
            </a:r>
            <a:endParaRPr lang="en-US" altLang="ja-JP" dirty="0" smtClean="0"/>
          </a:p>
          <a:p>
            <a:pPr lvl="1"/>
            <a:r>
              <a:rPr kumimoji="1" lang="ja-JP" altLang="en-US" dirty="0" smtClean="0"/>
              <a:t>期待結果が本当に正しいかどうかを保証するのは難しい。「期待結果が誤っている可能性もある」という認識を持つことが重要</a:t>
            </a:r>
            <a:endParaRPr kumimoji="1" lang="en-US" altLang="ja-JP" dirty="0" smtClean="0"/>
          </a:p>
          <a:p>
            <a:pPr lvl="2"/>
            <a:r>
              <a:rPr kumimoji="1" lang="ja-JP" altLang="en-US" dirty="0" smtClean="0"/>
              <a:t>最初に期待結果を作成し、検証するところで人間は間違いを犯しがち→参照テストの時の例を振り返る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.2:</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比較ツールは何を比較するか</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動的比較とは</a:t>
            </a:r>
            <a:endParaRPr lang="en-US" altLang="ja-JP" dirty="0" smtClean="0"/>
          </a:p>
          <a:p>
            <a:pPr lvl="1"/>
            <a:r>
              <a:rPr kumimoji="1" lang="ja-JP" altLang="en-US" dirty="0" smtClean="0"/>
              <a:t>テストケースを実行しながら比較する方法</a:t>
            </a:r>
            <a:endParaRPr kumimoji="1" lang="en-US" altLang="ja-JP" dirty="0" smtClean="0"/>
          </a:p>
          <a:p>
            <a:pPr lvl="1"/>
            <a:r>
              <a:rPr lang="ja-JP" altLang="en-US" dirty="0" smtClean="0"/>
              <a:t>キャプチャリプレイツール機能の一貫して提供されているものが典型的</a:t>
            </a:r>
            <a:endParaRPr lang="en-US" altLang="ja-JP" dirty="0" smtClean="0"/>
          </a:p>
          <a:p>
            <a:pPr lvl="1"/>
            <a:r>
              <a:rPr kumimoji="1" lang="ja-JP" altLang="en-US" dirty="0" smtClean="0"/>
              <a:t>動的比較は「画面上に表示されるものをチェックする」のに最適。</a:t>
            </a:r>
            <a:endParaRPr kumimoji="1" lang="en-US" altLang="ja-JP" dirty="0" smtClean="0"/>
          </a:p>
          <a:p>
            <a:pPr lvl="2"/>
            <a:r>
              <a:rPr lang="ja-JP" altLang="en-US" dirty="0" smtClean="0"/>
              <a:t>時間経過に伴って、画面の表示は変わってしまうので、実行中にチェックする必要がある。</a:t>
            </a:r>
            <a:endParaRPr lang="en-US" altLang="ja-JP" dirty="0" smtClean="0"/>
          </a:p>
          <a:p>
            <a:pPr lvl="2"/>
            <a:r>
              <a:rPr kumimoji="1" lang="ja-JP" altLang="en-US" dirty="0" smtClean="0"/>
              <a:t>総じて、実行途中に変化する可能性のあるものは、動的比較で対応する。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動的比較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6093296"/>
          </a:xfrm>
        </p:spPr>
        <p:txBody>
          <a:bodyPr>
            <a:normAutofit/>
          </a:bodyPr>
          <a:lstStyle/>
          <a:p>
            <a:r>
              <a:rPr lang="ja-JP" altLang="en-US" dirty="0" smtClean="0"/>
              <a:t>ツールのサポートと実装</a:t>
            </a:r>
            <a:endParaRPr lang="en-US" altLang="ja-JP" dirty="0" smtClean="0"/>
          </a:p>
          <a:p>
            <a:pPr lvl="1"/>
            <a:r>
              <a:rPr kumimoji="1" lang="ja-JP" altLang="en-US" dirty="0" smtClean="0"/>
              <a:t>動的比較の命令はテストスクリプトに含める必要がある</a:t>
            </a:r>
            <a:endParaRPr kumimoji="1" lang="en-US" altLang="ja-JP" dirty="0" smtClean="0"/>
          </a:p>
          <a:p>
            <a:pPr lvl="2"/>
            <a:r>
              <a:rPr lang="ja-JP" altLang="en-US" dirty="0" smtClean="0"/>
              <a:t>何を何に対していつ比較するのかを支持する</a:t>
            </a:r>
            <a:endParaRPr lang="en-US" altLang="ja-JP" dirty="0" smtClean="0"/>
          </a:p>
          <a:p>
            <a:pPr lvl="1"/>
            <a:r>
              <a:rPr kumimoji="1" lang="ja-JP" altLang="en-US" dirty="0" smtClean="0"/>
              <a:t>テスト支援ツールによっては、手動で行っているテスト記録中にキャプチャをとり、それを以後のテストの比較に使えるようになっている</a:t>
            </a:r>
            <a:endParaRPr kumimoji="1" lang="en-US" altLang="ja-JP" dirty="0" smtClean="0"/>
          </a:p>
          <a:p>
            <a:pPr lvl="1"/>
            <a:r>
              <a:rPr lang="ja-JP" altLang="en-US" dirty="0" smtClean="0"/>
              <a:t>ただし、詳細な条件を設定したり、単に画面の状態以外のことをチェックしたい場合はテストスクリプトをテストオートメータが書かなければならない</a:t>
            </a:r>
            <a:endParaRPr lang="en-US" altLang="ja-JP" dirty="0" smtClean="0"/>
          </a:p>
          <a:p>
            <a:pPr lvl="2"/>
            <a:r>
              <a:rPr kumimoji="1" lang="ja-JP" altLang="en-US" dirty="0" smtClean="0"/>
              <a:t>こういった状況が発生することから、キャプチャリプレイツールによる単純な記録だけの技法に依存するのは避けたほうがいい</a:t>
            </a:r>
            <a:endParaRPr kumimoji="1" lang="en-US" altLang="ja-JP" dirty="0" smtClean="0"/>
          </a:p>
          <a:p>
            <a:pPr lvl="2"/>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動的比較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688632"/>
          </a:xfrm>
        </p:spPr>
        <p:txBody>
          <a:bodyPr>
            <a:normAutofit/>
          </a:bodyPr>
          <a:lstStyle/>
          <a:p>
            <a:r>
              <a:rPr lang="ja-JP" altLang="en-US" dirty="0" smtClean="0"/>
              <a:t>テストケースへの工夫</a:t>
            </a:r>
            <a:endParaRPr lang="en-US" altLang="ja-JP" dirty="0" smtClean="0"/>
          </a:p>
          <a:p>
            <a:pPr lvl="1"/>
            <a:r>
              <a:rPr kumimoji="1" lang="ja-JP" altLang="en-US" dirty="0" smtClean="0"/>
              <a:t>もし、思わぬ結果が出力されたら、それはテストケースがテスト対象のソフトウェアと合わなくなっている証拠</a:t>
            </a:r>
            <a:endParaRPr kumimoji="1" lang="en-US" altLang="ja-JP" dirty="0" smtClean="0"/>
          </a:p>
          <a:p>
            <a:pPr lvl="2"/>
            <a:r>
              <a:rPr lang="ja-JP" altLang="en-US" dirty="0" smtClean="0"/>
              <a:t>テストケースの実行を中断し調整が必要</a:t>
            </a:r>
            <a:endParaRPr lang="en-US" altLang="ja-JP" dirty="0" smtClean="0"/>
          </a:p>
          <a:p>
            <a:pPr lvl="3"/>
            <a:r>
              <a:rPr kumimoji="1" lang="ja-JP" altLang="en-US" dirty="0" smtClean="0"/>
              <a:t>そのまま強引にやっても、元の状態に戻ってテストが進むことはないし、場合によっては他のテストケースが使うデータを壊しかねない</a:t>
            </a:r>
            <a:endParaRPr kumimoji="1" lang="en-US" altLang="ja-JP" dirty="0" smtClean="0"/>
          </a:p>
          <a:p>
            <a:pPr lvl="1"/>
            <a:r>
              <a:rPr lang="ja-JP" altLang="en-US" dirty="0" smtClean="0"/>
              <a:t>動的比較ではこういった状態の「回復」ができるようにすることもできる</a:t>
            </a:r>
            <a:endParaRPr lang="en-US" altLang="ja-JP" dirty="0" smtClean="0"/>
          </a:p>
          <a:p>
            <a:pPr lvl="2"/>
            <a:r>
              <a:rPr kumimoji="1" lang="ja-JP" altLang="en-US" dirty="0" smtClean="0"/>
              <a:t>例えば、ネットワークへの接続をリトライするようにテストスクリプトを修正することも出来る</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動的比較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688632"/>
          </a:xfrm>
        </p:spPr>
        <p:txBody>
          <a:bodyPr>
            <a:normAutofit/>
          </a:bodyPr>
          <a:lstStyle/>
          <a:p>
            <a:r>
              <a:rPr lang="ja-JP" altLang="en-US" dirty="0" smtClean="0"/>
              <a:t>複雑さとメンテナンスコストの上昇</a:t>
            </a:r>
            <a:endParaRPr lang="en-US" altLang="ja-JP" dirty="0" smtClean="0"/>
          </a:p>
          <a:p>
            <a:pPr lvl="1"/>
            <a:r>
              <a:rPr kumimoji="1" lang="ja-JP" altLang="en-US" dirty="0" smtClean="0"/>
              <a:t>動的比較は、多くの場所で適用できるように見えるが、問題もある</a:t>
            </a:r>
            <a:endParaRPr kumimoji="1" lang="en-US" altLang="ja-JP" dirty="0" smtClean="0"/>
          </a:p>
          <a:p>
            <a:pPr lvl="2"/>
            <a:r>
              <a:rPr lang="ja-JP" altLang="en-US" dirty="0" smtClean="0"/>
              <a:t>テストスクリプトに埋め込むコマンドや命令の量が多くなり、テストスクリプトが複雑化する</a:t>
            </a:r>
            <a:endParaRPr lang="en-US" altLang="ja-JP" dirty="0" smtClean="0"/>
          </a:p>
          <a:p>
            <a:pPr lvl="2"/>
            <a:r>
              <a:rPr kumimoji="1" lang="ja-JP" altLang="en-US" dirty="0" smtClean="0"/>
              <a:t>そのため、動的比較を多用するとテストケースの作成がより困難で工数のかかるものになってしまう</a:t>
            </a:r>
            <a:endParaRPr kumimoji="1" lang="en-US" altLang="ja-JP" dirty="0" smtClean="0"/>
          </a:p>
          <a:p>
            <a:pPr lvl="2"/>
            <a:r>
              <a:rPr lang="ja-JP" altLang="en-US" dirty="0" smtClean="0"/>
              <a:t>ささいな画面出力の変更の多くが検知されてしまう</a:t>
            </a:r>
            <a:endParaRPr lang="en-US" altLang="ja-JP" dirty="0" smtClean="0"/>
          </a:p>
          <a:p>
            <a:pPr lvl="3"/>
            <a:r>
              <a:rPr kumimoji="1" lang="ja-JP" altLang="en-US" dirty="0" smtClean="0"/>
              <a:t>たとえば、画面上のボタンの位置を少し変えただけなのに、多くのテストスクリプトを修正しなければならない羽目になる</a:t>
            </a:r>
            <a:endParaRPr lang="en-US" altLang="ja-JP" dirty="0" smtClean="0"/>
          </a:p>
          <a:p>
            <a:pPr lvl="1"/>
            <a:r>
              <a:rPr kumimoji="1" lang="ja-JP" altLang="en-US" dirty="0" smtClean="0"/>
              <a:t>些細な変更に伴うテストスクリプトの修正は最もやりたくない仕事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.3:</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動的比較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実行後比較とは</a:t>
            </a:r>
            <a:endParaRPr lang="en-US" altLang="ja-JP" dirty="0" smtClean="0"/>
          </a:p>
          <a:p>
            <a:pPr lvl="1"/>
            <a:r>
              <a:rPr kumimoji="1" lang="ja-JP" altLang="en-US" dirty="0" smtClean="0"/>
              <a:t>テストを実行した後に、生成されたファイルやデータベースの更新内容など「画面出力以外のものを比較」するときに良く用いられる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.4:</a:t>
            </a:r>
            <a:r>
              <a:rPr lang="ja-JP" altLang="en-US" sz="4400" dirty="0" smtClean="0">
                <a:latin typeface="+mj-lt"/>
                <a:ea typeface="+mj-ea"/>
                <a:cs typeface="+mj-cs"/>
              </a:rPr>
              <a:t>実行後</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04656"/>
          </a:xfrm>
        </p:spPr>
        <p:txBody>
          <a:bodyPr>
            <a:normAutofit/>
          </a:bodyPr>
          <a:lstStyle/>
          <a:p>
            <a:r>
              <a:rPr kumimoji="1" lang="ja-JP" altLang="en-US" dirty="0" smtClean="0"/>
              <a:t>比較の順番と構造</a:t>
            </a:r>
            <a:endParaRPr kumimoji="1" lang="en-US" altLang="ja-JP" dirty="0" smtClean="0"/>
          </a:p>
          <a:p>
            <a:pPr lvl="1"/>
            <a:r>
              <a:rPr lang="ja-JP" altLang="en-US" dirty="0" smtClean="0"/>
              <a:t>動的比較ではテストの出力とともに比較をする必要がある</a:t>
            </a:r>
            <a:endParaRPr lang="en-US" altLang="ja-JP" dirty="0" smtClean="0"/>
          </a:p>
          <a:p>
            <a:pPr lvl="1"/>
            <a:r>
              <a:rPr kumimoji="1" lang="ja-JP" altLang="en-US" dirty="0" smtClean="0"/>
              <a:t>実行後比較では、比較の順番や範囲を自由に選択できる</a:t>
            </a:r>
            <a:endParaRPr lang="en-US" altLang="ja-JP" dirty="0" smtClean="0"/>
          </a:p>
          <a:p>
            <a:pPr lvl="2"/>
            <a:r>
              <a:rPr kumimoji="1" lang="ja-JP" altLang="en-US" dirty="0" smtClean="0"/>
              <a:t>結果を全て比較するよりも、「</a:t>
            </a:r>
            <a:r>
              <a:rPr kumimoji="1" lang="en-US" altLang="ja-JP" dirty="0" smtClean="0"/>
              <a:t>A</a:t>
            </a:r>
            <a:r>
              <a:rPr kumimoji="1" lang="ja-JP" altLang="en-US" dirty="0" smtClean="0"/>
              <a:t>が</a:t>
            </a:r>
            <a:r>
              <a:rPr kumimoji="1" lang="en-US" altLang="ja-JP" dirty="0" smtClean="0"/>
              <a:t>OK</a:t>
            </a:r>
            <a:r>
              <a:rPr kumimoji="1" lang="ja-JP" altLang="en-US" dirty="0" smtClean="0"/>
              <a:t>だったら</a:t>
            </a:r>
            <a:r>
              <a:rPr kumimoji="1" lang="en-US" altLang="ja-JP" dirty="0" smtClean="0"/>
              <a:t>B</a:t>
            </a:r>
            <a:r>
              <a:rPr kumimoji="1" lang="ja-JP" altLang="en-US" dirty="0" smtClean="0"/>
              <a:t>を比較～」としたほうが効率が良いかもしれない。</a:t>
            </a:r>
            <a:endParaRPr kumimoji="1" lang="en-US" altLang="ja-JP" dirty="0" smtClean="0"/>
          </a:p>
          <a:p>
            <a:pPr lvl="3"/>
            <a:r>
              <a:rPr lang="ja-JP" altLang="en-US" dirty="0" smtClean="0"/>
              <a:t>ある不具合が別の不具合を誘発している場合、誘発された不具合の詳細な内容から得られる情報は少ない</a:t>
            </a:r>
            <a:endParaRPr lang="en-US" altLang="ja-JP" dirty="0" smtClean="0"/>
          </a:p>
          <a:p>
            <a:pPr lvl="2"/>
            <a:r>
              <a:rPr kumimoji="1" lang="ja-JP" altLang="en-US" dirty="0" smtClean="0"/>
              <a:t>実行後比較では比較の量が膨大となってしまいがちなので、あらかじめテストの比較範囲を検証しておくのが良い</a:t>
            </a:r>
            <a:endParaRPr kumimoji="1" lang="en-US" altLang="ja-JP" dirty="0" smtClean="0"/>
          </a:p>
          <a:p>
            <a:pPr lvl="3"/>
            <a:r>
              <a:rPr lang="ja-JP" altLang="en-US" dirty="0" smtClean="0"/>
              <a:t>例えば、全ての回帰テストに</a:t>
            </a:r>
            <a:r>
              <a:rPr lang="en-US" altLang="ja-JP" dirty="0" smtClean="0"/>
              <a:t>15</a:t>
            </a:r>
            <a:r>
              <a:rPr lang="ja-JP" altLang="en-US" dirty="0" smtClean="0"/>
              <a:t>時間かかる場合、一晩で実行しなければならない場合には取捨選択が必要になる。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.4:</a:t>
            </a:r>
            <a:r>
              <a:rPr lang="ja-JP" altLang="en-US" sz="4400" dirty="0" smtClean="0">
                <a:latin typeface="+mj-lt"/>
                <a:ea typeface="+mj-ea"/>
                <a:cs typeface="+mj-cs"/>
              </a:rPr>
              <a:t>実行後</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832648"/>
          </a:xfrm>
        </p:spPr>
        <p:txBody>
          <a:bodyPr>
            <a:normAutofit/>
          </a:bodyPr>
          <a:lstStyle/>
          <a:p>
            <a:r>
              <a:rPr lang="ja-JP" altLang="en-US" dirty="0" smtClean="0"/>
              <a:t>能動的</a:t>
            </a:r>
            <a:r>
              <a:rPr lang="en-US" altLang="ja-JP" dirty="0" smtClean="0"/>
              <a:t>/</a:t>
            </a:r>
            <a:r>
              <a:rPr lang="ja-JP" altLang="en-US" dirty="0" smtClean="0"/>
              <a:t>受動的実行後比較</a:t>
            </a:r>
            <a:endParaRPr lang="en-US" altLang="ja-JP" dirty="0" smtClean="0"/>
          </a:p>
          <a:p>
            <a:pPr lvl="1"/>
            <a:r>
              <a:rPr kumimoji="1" lang="ja-JP" altLang="en-US" dirty="0" smtClean="0"/>
              <a:t>受動的：テストケースを実行した後に比較できるものは全部比較する</a:t>
            </a:r>
            <a:endParaRPr kumimoji="1" lang="en-US" altLang="ja-JP" dirty="0" smtClean="0"/>
          </a:p>
          <a:p>
            <a:pPr lvl="1"/>
            <a:r>
              <a:rPr lang="ja-JP" altLang="en-US" dirty="0" smtClean="0"/>
              <a:t>能動的：テストケースの実行時に関心のある結果を保存する。</a:t>
            </a:r>
            <a:endParaRPr lang="en-US" altLang="ja-JP" dirty="0" smtClean="0"/>
          </a:p>
          <a:p>
            <a:pPr lvl="1"/>
            <a:r>
              <a:rPr lang="ja-JP" altLang="en-US" dirty="0" smtClean="0"/>
              <a:t>実行後比較のメリットは以下の通り</a:t>
            </a:r>
            <a:endParaRPr kumimoji="1" lang="en-US" altLang="ja-JP" dirty="0" smtClean="0"/>
          </a:p>
          <a:p>
            <a:pPr lvl="2"/>
            <a:r>
              <a:rPr lang="ja-JP" altLang="en-US" dirty="0" smtClean="0"/>
              <a:t>実行結果が保存される</a:t>
            </a:r>
            <a:endParaRPr lang="en-US" altLang="ja-JP" dirty="0" smtClean="0"/>
          </a:p>
          <a:p>
            <a:pPr lvl="2"/>
            <a:r>
              <a:rPr kumimoji="1" lang="ja-JP" altLang="en-US" dirty="0" smtClean="0"/>
              <a:t>オフラインで</a:t>
            </a:r>
            <a:r>
              <a:rPr kumimoji="1" lang="en-US" altLang="ja-JP" dirty="0" smtClean="0"/>
              <a:t>(</a:t>
            </a:r>
            <a:r>
              <a:rPr kumimoji="1" lang="ja-JP" altLang="en-US" dirty="0" smtClean="0"/>
              <a:t>テストケース環境と切り離して</a:t>
            </a:r>
            <a:r>
              <a:rPr lang="en-US" altLang="ja-JP" dirty="0" smtClean="0"/>
              <a:t>)</a:t>
            </a:r>
            <a:r>
              <a:rPr lang="ja-JP" altLang="en-US" dirty="0" smtClean="0"/>
              <a:t>実行できる</a:t>
            </a:r>
            <a:endParaRPr kumimoji="1" lang="en-US" altLang="ja-JP" dirty="0" smtClean="0"/>
          </a:p>
          <a:p>
            <a:pPr lvl="2"/>
            <a:r>
              <a:rPr kumimoji="1" lang="ja-JP" altLang="en-US" dirty="0" smtClean="0"/>
              <a:t>さまざまな比較ツールが使える</a:t>
            </a:r>
            <a:endParaRPr kumimoji="1" lang="en-US" altLang="ja-JP" dirty="0" smtClean="0"/>
          </a:p>
          <a:p>
            <a:pPr lvl="2"/>
            <a:r>
              <a:rPr lang="ja-JP" altLang="en-US" dirty="0" smtClean="0"/>
              <a:t>他の出力も保存できる</a:t>
            </a:r>
            <a:endParaRPr kumimoji="1" lang="en-US" altLang="ja-JP" dirty="0" smtClean="0"/>
          </a:p>
          <a:p>
            <a:pPr lvl="3"/>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.4:</a:t>
            </a:r>
            <a:r>
              <a:rPr lang="ja-JP" altLang="en-US" sz="4400" dirty="0" smtClean="0">
                <a:latin typeface="+mj-lt"/>
                <a:ea typeface="+mj-ea"/>
                <a:cs typeface="+mj-cs"/>
              </a:rPr>
              <a:t>実行後</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比較による検証</a:t>
            </a:r>
            <a:endParaRPr lang="en-US" altLang="ja-JP" dirty="0" smtClean="0"/>
          </a:p>
          <a:p>
            <a:pPr lvl="1"/>
            <a:r>
              <a:rPr kumimoji="1" lang="ja-JP" altLang="en-US" dirty="0" smtClean="0"/>
              <a:t>検証：ソフトウェアの出力が正しいかどうかを確認する「プロセス」</a:t>
            </a:r>
            <a:endParaRPr kumimoji="1" lang="en-US" altLang="ja-JP" dirty="0" smtClean="0"/>
          </a:p>
          <a:p>
            <a:pPr lvl="1"/>
            <a:r>
              <a:rPr lang="ja-JP" altLang="en-US" dirty="0" smtClean="0"/>
              <a:t>確認：テストの実行結果と期待結果を「比較」することで行われる</a:t>
            </a:r>
            <a:endParaRPr lang="en-US" altLang="ja-JP" dirty="0" smtClean="0"/>
          </a:p>
          <a:p>
            <a:pPr lvl="1"/>
            <a:r>
              <a:rPr kumimoji="1" lang="ja-JP" altLang="en-US" dirty="0" smtClean="0"/>
              <a:t>検証は</a:t>
            </a:r>
            <a:r>
              <a:rPr kumimoji="1" lang="en-US" altLang="ja-JP" dirty="0" smtClean="0"/>
              <a:t>1</a:t>
            </a:r>
            <a:r>
              <a:rPr kumimoji="1" lang="ja-JP" altLang="en-US" dirty="0" smtClean="0"/>
              <a:t>つ以上の確認によって達成される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検証、比較、そして自動化</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単純な比較</a:t>
            </a:r>
            <a:endParaRPr lang="en-US" altLang="ja-JP" dirty="0" smtClean="0"/>
          </a:p>
          <a:p>
            <a:pPr lvl="1"/>
            <a:r>
              <a:rPr kumimoji="1" lang="ja-JP" altLang="en-US" dirty="0" smtClean="0"/>
              <a:t>実行結果と期待結果が完全に同じかどうかをチェックする方法</a:t>
            </a:r>
            <a:endParaRPr kumimoji="1" lang="en-US" altLang="ja-JP" dirty="0" smtClean="0"/>
          </a:p>
          <a:p>
            <a:pPr lvl="2"/>
            <a:r>
              <a:rPr lang="ja-JP" altLang="en-US" dirty="0" smtClean="0"/>
              <a:t>どんな些細な違いでも全て検出する</a:t>
            </a:r>
            <a:endParaRPr lang="en-US" altLang="ja-JP" dirty="0" smtClean="0"/>
          </a:p>
          <a:p>
            <a:pPr lvl="2"/>
            <a:r>
              <a:rPr kumimoji="1" lang="ja-JP" altLang="en-US" dirty="0" smtClean="0"/>
              <a:t>シンプルさゆえに、正確に規定でき、間違いを防ぎ、他の人が理解しやすい。また、工数も少ない</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.5:</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単純な比較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なぜ複雑な比較が必要になるか</a:t>
            </a:r>
            <a:endParaRPr lang="en-US" altLang="ja-JP" dirty="0" smtClean="0"/>
          </a:p>
          <a:p>
            <a:pPr lvl="1"/>
            <a:r>
              <a:rPr kumimoji="1" lang="ja-JP" altLang="en-US" dirty="0" smtClean="0"/>
              <a:t>実行結果と期待結果を「既知の違い」を使って比較する方法</a:t>
            </a:r>
            <a:endParaRPr kumimoji="1" lang="en-US" altLang="ja-JP" dirty="0" smtClean="0"/>
          </a:p>
          <a:p>
            <a:pPr lvl="1"/>
            <a:r>
              <a:rPr lang="ja-JP" altLang="en-US" dirty="0" smtClean="0"/>
              <a:t>例えば、出力結果に含まれる日付データなどを無視するなどがわかりやすい例</a:t>
            </a:r>
            <a:endParaRPr kumimoji="1" lang="en-US" altLang="ja-JP" dirty="0" smtClean="0"/>
          </a:p>
          <a:p>
            <a:pPr lvl="1"/>
            <a:r>
              <a:rPr kumimoji="1" lang="ja-JP" altLang="en-US" dirty="0" smtClean="0"/>
              <a:t>このような「違っていても問題ないデータ」</a:t>
            </a:r>
            <a:r>
              <a:rPr lang="ja-JP" altLang="en-US" dirty="0" smtClean="0"/>
              <a:t>「</a:t>
            </a:r>
            <a:r>
              <a:rPr lang="en-US" altLang="ja-JP" dirty="0" smtClean="0"/>
              <a:t>××</a:t>
            </a:r>
            <a:r>
              <a:rPr lang="ja-JP" altLang="en-US" dirty="0" smtClean="0"/>
              <a:t>といった違いなら</a:t>
            </a:r>
            <a:r>
              <a:rPr lang="en-US" altLang="ja-JP" dirty="0" smtClean="0"/>
              <a:t>OK</a:t>
            </a:r>
            <a:r>
              <a:rPr lang="ja-JP" altLang="en-US" dirty="0" smtClean="0"/>
              <a:t>」といった形で</a:t>
            </a:r>
            <a:r>
              <a:rPr kumimoji="1" lang="ja-JP" altLang="en-US" dirty="0" smtClean="0"/>
              <a:t>、人間が確認する手間を減らすことができる。</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.6:</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複雑な比較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単純なマスキング</a:t>
            </a:r>
            <a:endParaRPr lang="en-US" altLang="ja-JP" dirty="0" smtClean="0"/>
          </a:p>
          <a:p>
            <a:pPr lvl="1"/>
            <a:r>
              <a:rPr kumimoji="1" lang="ja-JP" altLang="en-US" dirty="0" smtClean="0"/>
              <a:t>指定した行や、特定の文字列から開始される行。あるいは特定の列など、あらかじめ無視しても良いデータが存在する場所をテストスクリプト中に記述し、その場所を無視する方法</a:t>
            </a:r>
            <a:endParaRPr kumimoji="1" lang="en-US" altLang="ja-JP" dirty="0" smtClean="0"/>
          </a:p>
          <a:p>
            <a:pPr lvl="1"/>
            <a:r>
              <a:rPr lang="ja-JP" altLang="en-US" dirty="0" smtClean="0"/>
              <a:t>デメリットとしては、例えば帳票に関するテストケースである場合、帳票の各フォーマットごとにテストスクリプトを書かなければならないというものである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.6:</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複雑な比較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832648"/>
          </a:xfrm>
        </p:spPr>
        <p:txBody>
          <a:bodyPr>
            <a:normAutofit/>
          </a:bodyPr>
          <a:lstStyle/>
          <a:p>
            <a:r>
              <a:rPr lang="ja-JP" altLang="en-US" dirty="0" smtClean="0"/>
              <a:t>マスキングのための検索技法</a:t>
            </a:r>
            <a:endParaRPr lang="en-US" altLang="ja-JP" dirty="0" smtClean="0"/>
          </a:p>
          <a:p>
            <a:pPr lvl="1"/>
            <a:r>
              <a:rPr kumimoji="1" lang="ja-JP" altLang="en-US" dirty="0" smtClean="0"/>
              <a:t>異なるフォーマットの帳票などに対応するには例えば「○月</a:t>
            </a:r>
            <a:r>
              <a:rPr kumimoji="1" lang="en-US" altLang="ja-JP" dirty="0" smtClean="0"/>
              <a:t>×</a:t>
            </a:r>
            <a:r>
              <a:rPr kumimoji="1" lang="ja-JP" altLang="en-US" dirty="0" smtClean="0"/>
              <a:t>日」といった記載は無視するというように無視してもいい場所を検索する必要がある</a:t>
            </a:r>
            <a:endParaRPr kumimoji="1" lang="en-US" altLang="ja-JP" dirty="0" smtClean="0"/>
          </a:p>
          <a:p>
            <a:pPr lvl="2"/>
            <a:r>
              <a:rPr kumimoji="1" lang="ja-JP" altLang="en-US" dirty="0" smtClean="0"/>
              <a:t>正規表現などを使って、検知する</a:t>
            </a:r>
            <a:endParaRPr kumimoji="1" lang="en-US" altLang="ja-JP" dirty="0" smtClean="0"/>
          </a:p>
          <a:p>
            <a:r>
              <a:rPr lang="ja-JP" altLang="en-US" dirty="0" smtClean="0"/>
              <a:t>複雑な比較の実装方法</a:t>
            </a:r>
            <a:endParaRPr lang="en-US" altLang="ja-JP" dirty="0" smtClean="0"/>
          </a:p>
          <a:p>
            <a:pPr lvl="1"/>
            <a:r>
              <a:rPr lang="ja-JP" altLang="en-US" dirty="0" smtClean="0"/>
              <a:t>テスト出力の比較を無理に一度に行う必要はない。</a:t>
            </a:r>
            <a:endParaRPr lang="en-US" altLang="ja-JP" dirty="0" smtClean="0"/>
          </a:p>
          <a:p>
            <a:pPr lvl="1"/>
            <a:r>
              <a:rPr kumimoji="1" lang="ja-JP" altLang="en-US" dirty="0" smtClean="0"/>
              <a:t>例えば、一度目の比較に際して、ファイルを整形して、</a:t>
            </a:r>
            <a:r>
              <a:rPr kumimoji="1" lang="en-US" altLang="ja-JP" dirty="0" smtClean="0"/>
              <a:t>2</a:t>
            </a:r>
            <a:r>
              <a:rPr kumimoji="1" lang="ja-JP" altLang="en-US" dirty="0" smtClean="0"/>
              <a:t>度目の比較で特定の文字列を探すといった手順をとることも有効</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.6:</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複雑な比較</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センシティブなテストとロバストなテスト</a:t>
            </a:r>
            <a:endParaRPr lang="en-US" altLang="ja-JP" dirty="0" smtClean="0"/>
          </a:p>
          <a:p>
            <a:pPr lvl="1"/>
            <a:r>
              <a:rPr kumimoji="1" lang="ja-JP" altLang="en-US" dirty="0" smtClean="0"/>
              <a:t>テストケースの結果の検証に際して、何が比較されるか</a:t>
            </a:r>
            <a:r>
              <a:rPr lang="ja-JP" altLang="en-US" dirty="0" smtClean="0"/>
              <a:t>を決める観点</a:t>
            </a:r>
            <a:endParaRPr lang="en-US" altLang="ja-JP" dirty="0" smtClean="0"/>
          </a:p>
          <a:p>
            <a:pPr lvl="2"/>
            <a:r>
              <a:rPr kumimoji="1" lang="ja-JP" altLang="en-US" dirty="0" smtClean="0"/>
              <a:t>どこまで比較するべきか</a:t>
            </a:r>
            <a:endParaRPr kumimoji="1" lang="en-US" altLang="ja-JP" dirty="0" smtClean="0"/>
          </a:p>
          <a:p>
            <a:pPr lvl="2"/>
            <a:r>
              <a:rPr lang="ja-JP" altLang="en-US" dirty="0" smtClean="0"/>
              <a:t>どのくらいの頻度で比較しなければならないか</a:t>
            </a:r>
            <a:endParaRPr lang="en-US" altLang="ja-JP" dirty="0" smtClean="0"/>
          </a:p>
          <a:p>
            <a:pPr lvl="2"/>
            <a:r>
              <a:rPr kumimoji="1" lang="ja-JP" altLang="en-US" dirty="0" smtClean="0"/>
              <a:t>出来る限り多く比較するべきか</a:t>
            </a:r>
            <a:endParaRPr kumimoji="1" lang="en-US" altLang="ja-JP" dirty="0" smtClean="0"/>
          </a:p>
          <a:p>
            <a:pPr lvl="2"/>
            <a:r>
              <a:rPr lang="ja-JP" altLang="en-US" dirty="0" smtClean="0"/>
              <a:t>最小限比較するだけで良いのか</a:t>
            </a:r>
            <a:endParaRPr lang="en-US" altLang="ja-JP" dirty="0" smtClean="0"/>
          </a:p>
          <a:p>
            <a:pPr lvl="1"/>
            <a:r>
              <a:rPr kumimoji="1" lang="ja-JP" altLang="en-US" dirty="0" smtClean="0"/>
              <a:t>こういった判断を「比較の感度」という</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.7:</a:t>
            </a:r>
            <a:r>
              <a:rPr lang="ja-JP" altLang="en-US" sz="4400" dirty="0" smtClean="0">
                <a:latin typeface="+mj-lt"/>
                <a:ea typeface="+mj-ea"/>
                <a:cs typeface="+mj-cs"/>
              </a:rPr>
              <a:t>テストの感度</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センシティブなテストとロバストなテスト</a:t>
            </a:r>
            <a:endParaRPr lang="en-US" altLang="ja-JP" dirty="0" smtClean="0"/>
          </a:p>
          <a:p>
            <a:pPr lvl="1"/>
            <a:r>
              <a:rPr kumimoji="1" lang="ja-JP" altLang="en-US" dirty="0" smtClean="0"/>
              <a:t>出来るだけ多くの情報を比較しようとして各ステップで画面全てをチェックすると、些細な差も検知してしまう</a:t>
            </a:r>
            <a:endParaRPr lang="en-US" altLang="ja-JP" dirty="0" smtClean="0"/>
          </a:p>
          <a:p>
            <a:pPr lvl="2"/>
            <a:r>
              <a:rPr kumimoji="1" lang="ja-JP" altLang="en-US" dirty="0" smtClean="0"/>
              <a:t>これをセンシティブなテストという</a:t>
            </a:r>
            <a:endParaRPr kumimoji="1" lang="en-US" altLang="ja-JP" dirty="0" smtClean="0"/>
          </a:p>
          <a:p>
            <a:pPr lvl="1"/>
            <a:r>
              <a:rPr lang="ja-JP" altLang="en-US" dirty="0" smtClean="0"/>
              <a:t>最低限の情報で比較すれば、些細な差は無視するが、他の所に変化があっても、テストが通ってしまう</a:t>
            </a:r>
            <a:endParaRPr lang="en-US" altLang="ja-JP" dirty="0" smtClean="0"/>
          </a:p>
          <a:p>
            <a:pPr lvl="2"/>
            <a:r>
              <a:rPr lang="ja-JP" altLang="en-US" dirty="0" smtClean="0"/>
              <a:t>これをロバストなテストという</a:t>
            </a:r>
            <a:endParaRPr lang="en-US" altLang="ja-JP" dirty="0" smtClean="0"/>
          </a:p>
          <a:p>
            <a:pPr lvl="1"/>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4.7:</a:t>
            </a:r>
            <a:r>
              <a:rPr lang="ja-JP" altLang="en-US" sz="4400" dirty="0" smtClean="0"/>
              <a:t>テストの感度</a:t>
            </a:r>
            <a:endParaRPr lang="ja-JP" altLang="en-US" sz="4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センシティブなテストとロバストなテストのトレードオフ</a:t>
            </a:r>
            <a:endParaRPr lang="en-US" altLang="ja-JP" dirty="0" smtClean="0"/>
          </a:p>
          <a:p>
            <a:pPr lvl="1"/>
            <a:r>
              <a:rPr kumimoji="1" lang="ja-JP" altLang="en-US" dirty="0" smtClean="0"/>
              <a:t>比較の結果が不適切または不十分の場合、テストの価値は減少する。</a:t>
            </a:r>
            <a:endParaRPr kumimoji="1" lang="en-US" altLang="ja-JP" dirty="0" smtClean="0"/>
          </a:p>
          <a:p>
            <a:pPr lvl="2"/>
            <a:r>
              <a:rPr lang="ja-JP" altLang="en-US" dirty="0" smtClean="0"/>
              <a:t>そのため、比較の感度を正しく選択する必要がある。</a:t>
            </a:r>
            <a:endParaRPr lang="en-US" altLang="ja-JP" dirty="0" smtClean="0"/>
          </a:p>
          <a:p>
            <a:pPr lvl="1"/>
            <a:r>
              <a:rPr kumimoji="1" lang="ja-JP" altLang="en-US" dirty="0" smtClean="0"/>
              <a:t>不十分でもダメだが、過剰に細かいと、メンテナンスコストが利益を吹き飛ばす</a:t>
            </a:r>
            <a:endParaRPr kumimoji="1" lang="en-US" altLang="ja-JP" dirty="0" smtClean="0"/>
          </a:p>
          <a:p>
            <a:pPr lvl="1"/>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4.7:</a:t>
            </a:r>
            <a:r>
              <a:rPr lang="ja-JP" altLang="en-US" sz="4400" dirty="0" smtClean="0"/>
              <a:t>テストの感度</a:t>
            </a:r>
            <a:endParaRPr lang="ja-JP" altLang="en-US" sz="4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センシティブなテストとロバストなテストのトレードオフ</a:t>
            </a:r>
            <a:endParaRPr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4.7:</a:t>
            </a:r>
            <a:r>
              <a:rPr lang="ja-JP" altLang="en-US" sz="4400" dirty="0" smtClean="0"/>
              <a:t>テストの感度</a:t>
            </a:r>
            <a:endParaRPr lang="ja-JP" altLang="en-US" sz="4400" dirty="0"/>
          </a:p>
        </p:txBody>
      </p:sp>
      <p:sp>
        <p:nvSpPr>
          <p:cNvPr id="5" name="正方形/長方形 4"/>
          <p:cNvSpPr/>
          <p:nvPr/>
        </p:nvSpPr>
        <p:spPr>
          <a:xfrm>
            <a:off x="1331640" y="2348880"/>
            <a:ext cx="31683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ロバストなテスト</a:t>
            </a:r>
            <a:endParaRPr kumimoji="1" lang="ja-JP" altLang="en-US" dirty="0"/>
          </a:p>
        </p:txBody>
      </p:sp>
      <p:sp>
        <p:nvSpPr>
          <p:cNvPr id="7" name="正方形/長方形 6"/>
          <p:cNvSpPr/>
          <p:nvPr/>
        </p:nvSpPr>
        <p:spPr>
          <a:xfrm>
            <a:off x="4499992" y="2348880"/>
            <a:ext cx="31683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センシティブなテスト</a:t>
            </a:r>
            <a:endParaRPr kumimoji="1" lang="ja-JP" altLang="en-US" dirty="0"/>
          </a:p>
        </p:txBody>
      </p:sp>
      <p:sp>
        <p:nvSpPr>
          <p:cNvPr id="8" name="正方形/長方形 7"/>
          <p:cNvSpPr/>
          <p:nvPr/>
        </p:nvSpPr>
        <p:spPr>
          <a:xfrm>
            <a:off x="4499992" y="2852936"/>
            <a:ext cx="316835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変化の影響を受けやすい</a:t>
            </a:r>
            <a:endParaRPr kumimoji="1" lang="ja-JP" altLang="en-US" dirty="0"/>
          </a:p>
        </p:txBody>
      </p:sp>
      <p:sp>
        <p:nvSpPr>
          <p:cNvPr id="9" name="正方形/長方形 8"/>
          <p:cNvSpPr/>
          <p:nvPr/>
        </p:nvSpPr>
        <p:spPr>
          <a:xfrm>
            <a:off x="4499992" y="3429000"/>
            <a:ext cx="316835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実装に手間がかかる</a:t>
            </a:r>
            <a:endParaRPr kumimoji="1" lang="ja-JP" altLang="en-US" dirty="0"/>
          </a:p>
        </p:txBody>
      </p:sp>
      <p:sp>
        <p:nvSpPr>
          <p:cNvPr id="10" name="正方形/長方形 9"/>
          <p:cNvSpPr/>
          <p:nvPr/>
        </p:nvSpPr>
        <p:spPr>
          <a:xfrm>
            <a:off x="1331640" y="4077072"/>
            <a:ext cx="316835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欠点を見逃しやすい</a:t>
            </a:r>
            <a:endParaRPr kumimoji="1" lang="ja-JP" altLang="en-US" dirty="0"/>
          </a:p>
        </p:txBody>
      </p:sp>
      <p:sp>
        <p:nvSpPr>
          <p:cNvPr id="11" name="正方形/長方形 10"/>
          <p:cNvSpPr/>
          <p:nvPr/>
        </p:nvSpPr>
        <p:spPr>
          <a:xfrm>
            <a:off x="1331640" y="4725144"/>
            <a:ext cx="316835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失敗の分析に手間がかかる</a:t>
            </a:r>
            <a:endParaRPr kumimoji="1" lang="ja-JP" altLang="en-US" dirty="0"/>
          </a:p>
        </p:txBody>
      </p:sp>
      <p:sp>
        <p:nvSpPr>
          <p:cNvPr id="12" name="正方形/長方形 11"/>
          <p:cNvSpPr/>
          <p:nvPr/>
        </p:nvSpPr>
        <p:spPr>
          <a:xfrm>
            <a:off x="4499992" y="5301208"/>
            <a:ext cx="316835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ストレージを多く消費する</a:t>
            </a:r>
            <a:endParaRPr kumimoji="1" lang="ja-JP"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3024336"/>
          </a:xfrm>
        </p:spPr>
        <p:txBody>
          <a:bodyPr>
            <a:normAutofit lnSpcReduction="10000"/>
          </a:bodyPr>
          <a:lstStyle/>
          <a:p>
            <a:r>
              <a:rPr lang="ja-JP" altLang="en-US" dirty="0" smtClean="0"/>
              <a:t>冗長性</a:t>
            </a:r>
            <a:endParaRPr lang="en-US" altLang="ja-JP" dirty="0" smtClean="0"/>
          </a:p>
          <a:p>
            <a:pPr lvl="1"/>
            <a:r>
              <a:rPr kumimoji="1" lang="ja-JP" altLang="en-US" dirty="0" smtClean="0"/>
              <a:t>センシティブなテストケースでは、ある同一の想定外の変化を複数のテストケースで検知してしまうことがある</a:t>
            </a:r>
            <a:endParaRPr kumimoji="1" lang="en-US" altLang="ja-JP" dirty="0" smtClean="0"/>
          </a:p>
          <a:p>
            <a:pPr lvl="1"/>
            <a:r>
              <a:rPr lang="ja-JP" altLang="en-US" dirty="0" smtClean="0"/>
              <a:t>例えば、ある画面の</a:t>
            </a:r>
            <a:r>
              <a:rPr lang="en-US" altLang="ja-JP" dirty="0" smtClean="0"/>
              <a:t>3</a:t>
            </a:r>
            <a:r>
              <a:rPr lang="ja-JP" altLang="en-US" dirty="0" err="1" smtClean="0"/>
              <a:t>つの</a:t>
            </a:r>
            <a:r>
              <a:rPr lang="ja-JP" altLang="en-US" dirty="0" smtClean="0"/>
              <a:t>テキストボックスをそれぞれ変更した</a:t>
            </a:r>
            <a:r>
              <a:rPr lang="en-US" altLang="ja-JP" dirty="0" smtClean="0"/>
              <a:t>3</a:t>
            </a:r>
            <a:r>
              <a:rPr lang="ja-JP" altLang="en-US" dirty="0" err="1" smtClean="0"/>
              <a:t>つの</a:t>
            </a:r>
            <a:r>
              <a:rPr lang="ja-JP" altLang="en-US" dirty="0" smtClean="0"/>
              <a:t>テストケースで画面全体をチェックした場合</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4.7:</a:t>
            </a:r>
            <a:r>
              <a:rPr lang="ja-JP" altLang="en-US" sz="4400" dirty="0" smtClean="0"/>
              <a:t>テストの感度</a:t>
            </a:r>
            <a:endParaRPr lang="ja-JP" altLang="en-US" sz="4400" dirty="0"/>
          </a:p>
        </p:txBody>
      </p:sp>
      <p:grpSp>
        <p:nvGrpSpPr>
          <p:cNvPr id="13" name="グループ化 12"/>
          <p:cNvGrpSpPr/>
          <p:nvPr/>
        </p:nvGrpSpPr>
        <p:grpSpPr>
          <a:xfrm>
            <a:off x="611560" y="4077072"/>
            <a:ext cx="1656184" cy="2160240"/>
            <a:chOff x="611560" y="4077072"/>
            <a:chExt cx="1656184" cy="2160240"/>
          </a:xfrm>
        </p:grpSpPr>
        <p:sp>
          <p:nvSpPr>
            <p:cNvPr id="4" name="正方形/長方形 3"/>
            <p:cNvSpPr/>
            <p:nvPr/>
          </p:nvSpPr>
          <p:spPr>
            <a:xfrm>
              <a:off x="611560" y="4077072"/>
              <a:ext cx="1656184"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p:nvSpPr>
          <p:spPr>
            <a:xfrm>
              <a:off x="827584" y="436510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aaa</a:t>
              </a:r>
              <a:endParaRPr kumimoji="1" lang="ja-JP" altLang="en-US" dirty="0">
                <a:solidFill>
                  <a:schemeClr val="tx1"/>
                </a:solidFill>
              </a:endParaRPr>
            </a:p>
          </p:txBody>
        </p:sp>
        <p:sp>
          <p:nvSpPr>
            <p:cNvPr id="10" name="正方形/長方形 9"/>
            <p:cNvSpPr/>
            <p:nvPr/>
          </p:nvSpPr>
          <p:spPr>
            <a:xfrm>
              <a:off x="827584" y="472514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hbb</a:t>
              </a:r>
              <a:endParaRPr kumimoji="1" lang="ja-JP" altLang="en-US" dirty="0">
                <a:solidFill>
                  <a:schemeClr val="tx1"/>
                </a:solidFill>
              </a:endParaRPr>
            </a:p>
          </p:txBody>
        </p:sp>
        <p:sp>
          <p:nvSpPr>
            <p:cNvPr id="11" name="正方形/長方形 10"/>
            <p:cNvSpPr/>
            <p:nvPr/>
          </p:nvSpPr>
          <p:spPr>
            <a:xfrm>
              <a:off x="827584" y="508518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ccc</a:t>
              </a:r>
              <a:endParaRPr kumimoji="1" lang="ja-JP" altLang="en-US" dirty="0">
                <a:solidFill>
                  <a:schemeClr val="tx1"/>
                </a:solidFill>
              </a:endParaRPr>
            </a:p>
          </p:txBody>
        </p:sp>
      </p:grpSp>
      <p:grpSp>
        <p:nvGrpSpPr>
          <p:cNvPr id="14" name="グループ化 13"/>
          <p:cNvGrpSpPr/>
          <p:nvPr/>
        </p:nvGrpSpPr>
        <p:grpSpPr>
          <a:xfrm>
            <a:off x="2915816" y="4077072"/>
            <a:ext cx="1656184" cy="2160240"/>
            <a:chOff x="611560" y="4077072"/>
            <a:chExt cx="1656184" cy="2160240"/>
          </a:xfrm>
        </p:grpSpPr>
        <p:sp>
          <p:nvSpPr>
            <p:cNvPr id="15" name="正方形/長方形 14"/>
            <p:cNvSpPr/>
            <p:nvPr/>
          </p:nvSpPr>
          <p:spPr>
            <a:xfrm>
              <a:off x="611560" y="4077072"/>
              <a:ext cx="1656184"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正方形/長方形 15"/>
            <p:cNvSpPr/>
            <p:nvPr/>
          </p:nvSpPr>
          <p:spPr>
            <a:xfrm>
              <a:off x="827584" y="436510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ddd</a:t>
              </a:r>
              <a:endParaRPr kumimoji="1" lang="ja-JP" altLang="en-US" dirty="0">
                <a:solidFill>
                  <a:schemeClr val="tx1"/>
                </a:solidFill>
              </a:endParaRPr>
            </a:p>
          </p:txBody>
        </p:sp>
        <p:sp>
          <p:nvSpPr>
            <p:cNvPr id="17" name="正方形/長方形 16"/>
            <p:cNvSpPr/>
            <p:nvPr/>
          </p:nvSpPr>
          <p:spPr>
            <a:xfrm>
              <a:off x="827584" y="472514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hbb</a:t>
              </a:r>
              <a:endParaRPr kumimoji="1" lang="ja-JP" altLang="en-US" dirty="0">
                <a:solidFill>
                  <a:schemeClr val="tx1"/>
                </a:solidFill>
              </a:endParaRPr>
            </a:p>
          </p:txBody>
        </p:sp>
        <p:sp>
          <p:nvSpPr>
            <p:cNvPr id="18" name="正方形/長方形 17"/>
            <p:cNvSpPr/>
            <p:nvPr/>
          </p:nvSpPr>
          <p:spPr>
            <a:xfrm>
              <a:off x="827584" y="508518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ccc</a:t>
              </a:r>
              <a:endParaRPr kumimoji="1" lang="ja-JP" altLang="en-US" dirty="0">
                <a:solidFill>
                  <a:schemeClr val="tx1"/>
                </a:solidFill>
              </a:endParaRPr>
            </a:p>
          </p:txBody>
        </p:sp>
        <p:sp>
          <p:nvSpPr>
            <p:cNvPr id="19" name="円/楕円 18"/>
            <p:cNvSpPr/>
            <p:nvPr/>
          </p:nvSpPr>
          <p:spPr>
            <a:xfrm>
              <a:off x="1691680" y="5805264"/>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p:nvPr/>
        </p:nvGrpSpPr>
        <p:grpSpPr>
          <a:xfrm>
            <a:off x="4932040" y="4077072"/>
            <a:ext cx="1656184" cy="2160240"/>
            <a:chOff x="611560" y="4077072"/>
            <a:chExt cx="1656184" cy="2160240"/>
          </a:xfrm>
        </p:grpSpPr>
        <p:sp>
          <p:nvSpPr>
            <p:cNvPr id="21" name="正方形/長方形 20"/>
            <p:cNvSpPr/>
            <p:nvPr/>
          </p:nvSpPr>
          <p:spPr>
            <a:xfrm>
              <a:off x="611560" y="4077072"/>
              <a:ext cx="1656184"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正方形/長方形 21"/>
            <p:cNvSpPr/>
            <p:nvPr/>
          </p:nvSpPr>
          <p:spPr>
            <a:xfrm>
              <a:off x="827584" y="436510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aaa</a:t>
              </a:r>
              <a:endParaRPr kumimoji="1" lang="ja-JP" altLang="en-US" dirty="0">
                <a:solidFill>
                  <a:schemeClr val="tx1"/>
                </a:solidFill>
              </a:endParaRPr>
            </a:p>
          </p:txBody>
        </p:sp>
        <p:sp>
          <p:nvSpPr>
            <p:cNvPr id="23" name="正方形/長方形 22"/>
            <p:cNvSpPr/>
            <p:nvPr/>
          </p:nvSpPr>
          <p:spPr>
            <a:xfrm>
              <a:off x="827584" y="472514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ddd</a:t>
              </a:r>
              <a:endParaRPr kumimoji="1" lang="ja-JP" altLang="en-US" dirty="0">
                <a:solidFill>
                  <a:schemeClr val="tx1"/>
                </a:solidFill>
              </a:endParaRPr>
            </a:p>
          </p:txBody>
        </p:sp>
        <p:sp>
          <p:nvSpPr>
            <p:cNvPr id="24" name="正方形/長方形 23"/>
            <p:cNvSpPr/>
            <p:nvPr/>
          </p:nvSpPr>
          <p:spPr>
            <a:xfrm>
              <a:off x="827584" y="508518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ccc</a:t>
              </a:r>
              <a:endParaRPr kumimoji="1" lang="ja-JP" altLang="en-US" dirty="0">
                <a:solidFill>
                  <a:schemeClr val="tx1"/>
                </a:solidFill>
              </a:endParaRPr>
            </a:p>
          </p:txBody>
        </p:sp>
        <p:sp>
          <p:nvSpPr>
            <p:cNvPr id="25" name="円/楕円 24"/>
            <p:cNvSpPr/>
            <p:nvPr/>
          </p:nvSpPr>
          <p:spPr>
            <a:xfrm>
              <a:off x="1691680" y="5805264"/>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p:nvPr/>
        </p:nvGrpSpPr>
        <p:grpSpPr>
          <a:xfrm>
            <a:off x="6804248" y="4077072"/>
            <a:ext cx="1656184" cy="2160240"/>
            <a:chOff x="611560" y="4077072"/>
            <a:chExt cx="1656184" cy="2160240"/>
          </a:xfrm>
        </p:grpSpPr>
        <p:sp>
          <p:nvSpPr>
            <p:cNvPr id="27" name="正方形/長方形 26"/>
            <p:cNvSpPr/>
            <p:nvPr/>
          </p:nvSpPr>
          <p:spPr>
            <a:xfrm>
              <a:off x="611560" y="4077072"/>
              <a:ext cx="1656184"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p:nvSpPr>
          <p:spPr>
            <a:xfrm>
              <a:off x="827584" y="436510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aaa</a:t>
              </a:r>
              <a:endParaRPr kumimoji="1" lang="ja-JP" altLang="en-US" dirty="0">
                <a:solidFill>
                  <a:schemeClr val="tx1"/>
                </a:solidFill>
              </a:endParaRPr>
            </a:p>
          </p:txBody>
        </p:sp>
        <p:sp>
          <p:nvSpPr>
            <p:cNvPr id="29" name="正方形/長方形 28"/>
            <p:cNvSpPr/>
            <p:nvPr/>
          </p:nvSpPr>
          <p:spPr>
            <a:xfrm>
              <a:off x="827584" y="472514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hbb</a:t>
              </a:r>
              <a:endParaRPr kumimoji="1" lang="ja-JP" altLang="en-US" dirty="0">
                <a:solidFill>
                  <a:schemeClr val="tx1"/>
                </a:solidFill>
              </a:endParaRPr>
            </a:p>
          </p:txBody>
        </p:sp>
        <p:sp>
          <p:nvSpPr>
            <p:cNvPr id="30" name="正方形/長方形 29"/>
            <p:cNvSpPr/>
            <p:nvPr/>
          </p:nvSpPr>
          <p:spPr>
            <a:xfrm>
              <a:off x="827584" y="5085184"/>
              <a:ext cx="12241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ddd</a:t>
              </a:r>
              <a:endParaRPr kumimoji="1" lang="ja-JP" altLang="en-US" dirty="0">
                <a:solidFill>
                  <a:schemeClr val="tx1"/>
                </a:solidFill>
              </a:endParaRPr>
            </a:p>
          </p:txBody>
        </p:sp>
        <p:sp>
          <p:nvSpPr>
            <p:cNvPr id="31" name="円/楕円 30"/>
            <p:cNvSpPr/>
            <p:nvPr/>
          </p:nvSpPr>
          <p:spPr>
            <a:xfrm>
              <a:off x="1691680" y="5805264"/>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正方形/長方形 31"/>
          <p:cNvSpPr/>
          <p:nvPr/>
        </p:nvSpPr>
        <p:spPr>
          <a:xfrm>
            <a:off x="755576" y="6381328"/>
            <a:ext cx="1296144"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基本</a:t>
            </a:r>
            <a:endParaRPr kumimoji="1" lang="en-US" altLang="ja-JP" dirty="0" smtClean="0"/>
          </a:p>
        </p:txBody>
      </p:sp>
      <p:sp>
        <p:nvSpPr>
          <p:cNvPr id="33" name="正方形/長方形 32"/>
          <p:cNvSpPr/>
          <p:nvPr/>
        </p:nvSpPr>
        <p:spPr>
          <a:xfrm>
            <a:off x="3059832" y="6381328"/>
            <a:ext cx="1296144"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ケース</a:t>
            </a:r>
            <a:r>
              <a:rPr kumimoji="1" lang="en-US" altLang="ja-JP" dirty="0" smtClean="0"/>
              <a:t>1</a:t>
            </a:r>
          </a:p>
        </p:txBody>
      </p:sp>
      <p:sp>
        <p:nvSpPr>
          <p:cNvPr id="34" name="正方形/長方形 33"/>
          <p:cNvSpPr/>
          <p:nvPr/>
        </p:nvSpPr>
        <p:spPr>
          <a:xfrm>
            <a:off x="5148064" y="6381328"/>
            <a:ext cx="1296144"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ケース</a:t>
            </a:r>
            <a:r>
              <a:rPr lang="en-US" altLang="ja-JP" dirty="0" smtClean="0"/>
              <a:t>2</a:t>
            </a:r>
            <a:endParaRPr kumimoji="1" lang="en-US" altLang="ja-JP" dirty="0" smtClean="0"/>
          </a:p>
        </p:txBody>
      </p:sp>
      <p:sp>
        <p:nvSpPr>
          <p:cNvPr id="35" name="正方形/長方形 34"/>
          <p:cNvSpPr/>
          <p:nvPr/>
        </p:nvSpPr>
        <p:spPr>
          <a:xfrm>
            <a:off x="7092280" y="6381328"/>
            <a:ext cx="1296144"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ケース</a:t>
            </a:r>
            <a:r>
              <a:rPr lang="en-US" altLang="ja-JP" dirty="0" smtClean="0"/>
              <a:t>3</a:t>
            </a:r>
            <a:endParaRPr kumimoji="1" lang="en-US" altLang="ja-JP"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冗長性</a:t>
            </a:r>
            <a:endParaRPr lang="en-US" altLang="ja-JP" dirty="0" smtClean="0"/>
          </a:p>
          <a:p>
            <a:pPr lvl="1"/>
            <a:r>
              <a:rPr lang="ja-JP" altLang="en-US" dirty="0" smtClean="0"/>
              <a:t>前頁の例の用に「高すぎる感度」によって不利益がもたらされる場合もある。</a:t>
            </a:r>
            <a:endParaRPr lang="en-US" altLang="ja-JP" dirty="0" smtClean="0"/>
          </a:p>
          <a:p>
            <a:pPr lvl="1"/>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4.7:</a:t>
            </a:r>
            <a:r>
              <a:rPr lang="ja-JP" altLang="en-US" sz="4400" dirty="0" smtClean="0"/>
              <a:t>テストの感度</a:t>
            </a:r>
            <a:endParaRPr lang="ja-JP" alt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お品書き</a:t>
            </a:r>
            <a:endParaRPr kumimoji="1" lang="en-US" altLang="ja-JP" dirty="0" smtClean="0"/>
          </a:p>
          <a:p>
            <a:pPr lvl="1"/>
            <a:r>
              <a:rPr lang="ja-JP" altLang="en-US" dirty="0" smtClean="0"/>
              <a:t>何が比較できて、何が比較できないか</a:t>
            </a:r>
            <a:endParaRPr lang="en-US" altLang="ja-JP" dirty="0" smtClean="0"/>
          </a:p>
          <a:p>
            <a:pPr lvl="1"/>
            <a:r>
              <a:rPr kumimoji="1" lang="ja-JP" altLang="en-US" dirty="0" smtClean="0"/>
              <a:t>動的比較と実行後比較</a:t>
            </a:r>
            <a:endParaRPr kumimoji="1" lang="en-US" altLang="ja-JP" dirty="0" smtClean="0"/>
          </a:p>
          <a:p>
            <a:pPr lvl="1"/>
            <a:r>
              <a:rPr lang="ja-JP" altLang="en-US" dirty="0" smtClean="0"/>
              <a:t>単純な比較と複雑な比較</a:t>
            </a:r>
            <a:endParaRPr lang="en-US" altLang="ja-JP" dirty="0" smtClean="0"/>
          </a:p>
          <a:p>
            <a:pPr lvl="1"/>
            <a:r>
              <a:rPr kumimoji="1" lang="ja-JP" altLang="en-US" dirty="0" smtClean="0"/>
              <a:t>テストの感度</a:t>
            </a:r>
            <a:endParaRPr kumimoji="1" lang="en-US" altLang="ja-JP" dirty="0" smtClean="0"/>
          </a:p>
          <a:p>
            <a:pPr lvl="1"/>
            <a:r>
              <a:rPr lang="ja-JP" altLang="en-US" dirty="0" smtClean="0"/>
              <a:t>さまざまなタイプのテスト結果</a:t>
            </a:r>
            <a:endParaRPr lang="en-US" altLang="ja-JP" dirty="0" smtClean="0"/>
          </a:p>
          <a:p>
            <a:pPr lvl="1"/>
            <a:r>
              <a:rPr kumimoji="1" lang="ja-JP" altLang="en-US" dirty="0" smtClean="0"/>
              <a:t>比較フィルタ</a:t>
            </a:r>
            <a:endParaRPr kumimoji="1" lang="en-US" altLang="ja-JP" dirty="0" smtClean="0"/>
          </a:p>
          <a:p>
            <a:pPr lvl="1"/>
            <a:r>
              <a:rPr lang="ja-JP" altLang="en-US" dirty="0" smtClean="0"/>
              <a:t>自動比較のガイドライン</a:t>
            </a:r>
            <a:endParaRPr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検証、比較、そして自動化</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832648"/>
          </a:xfrm>
        </p:spPr>
        <p:txBody>
          <a:bodyPr>
            <a:normAutofit/>
          </a:bodyPr>
          <a:lstStyle/>
          <a:p>
            <a:r>
              <a:rPr lang="ja-JP" altLang="en-US" dirty="0" smtClean="0"/>
              <a:t>テスト感度の戦略</a:t>
            </a:r>
            <a:endParaRPr lang="en-US" altLang="ja-JP" dirty="0" smtClean="0"/>
          </a:p>
          <a:p>
            <a:pPr lvl="1"/>
            <a:r>
              <a:rPr kumimoji="1" lang="ja-JP" altLang="en-US" dirty="0" smtClean="0"/>
              <a:t>ベストな感度は「センシティブ」「ロバスト</a:t>
            </a:r>
            <a:r>
              <a:rPr lang="ja-JP" altLang="en-US" dirty="0" smtClean="0"/>
              <a:t>」のどっち？</a:t>
            </a:r>
            <a:endParaRPr lang="en-US" altLang="ja-JP" dirty="0" smtClean="0"/>
          </a:p>
          <a:p>
            <a:pPr lvl="2"/>
            <a:r>
              <a:rPr kumimoji="1" lang="ja-JP" altLang="en-US" dirty="0" smtClean="0"/>
              <a:t>絶対的に正しい答えはない</a:t>
            </a:r>
            <a:endParaRPr kumimoji="1" lang="en-US" altLang="ja-JP" dirty="0" smtClean="0"/>
          </a:p>
          <a:p>
            <a:pPr lvl="1"/>
            <a:r>
              <a:rPr lang="ja-JP" altLang="en-US" dirty="0" smtClean="0"/>
              <a:t>お勧めの戦略が</a:t>
            </a:r>
            <a:r>
              <a:rPr lang="en-US" altLang="ja-JP" dirty="0" smtClean="0"/>
              <a:t>2</a:t>
            </a:r>
            <a:r>
              <a:rPr lang="ja-JP" altLang="en-US" dirty="0" smtClean="0"/>
              <a:t>つある</a:t>
            </a:r>
            <a:endParaRPr kumimoji="1" lang="en-US" altLang="ja-JP" dirty="0" smtClean="0"/>
          </a:p>
          <a:p>
            <a:pPr lvl="2"/>
            <a:r>
              <a:rPr lang="ja-JP" altLang="en-US" dirty="0" smtClean="0"/>
              <a:t>ソフトウェアに何らかの変更があった時の基本的なチェックについてはセンシティブな比較が良い</a:t>
            </a:r>
            <a:endParaRPr lang="en-US" altLang="ja-JP" dirty="0" smtClean="0"/>
          </a:p>
          <a:p>
            <a:pPr lvl="3"/>
            <a:r>
              <a:rPr kumimoji="1" lang="ja-JP" altLang="en-US" dirty="0" smtClean="0"/>
              <a:t>広範囲テストあるいはロールコール</a:t>
            </a:r>
            <a:r>
              <a:rPr kumimoji="1" lang="en-US" altLang="ja-JP" dirty="0" smtClean="0"/>
              <a:t>(</a:t>
            </a:r>
            <a:r>
              <a:rPr kumimoji="1" lang="ja-JP" altLang="en-US" dirty="0" smtClean="0"/>
              <a:t>点呼</a:t>
            </a:r>
            <a:r>
              <a:rPr kumimoji="1" lang="en-US" altLang="ja-JP" dirty="0" smtClean="0"/>
              <a:t>)</a:t>
            </a:r>
            <a:r>
              <a:rPr kumimoji="1" lang="ja-JP" altLang="en-US" dirty="0" smtClean="0"/>
              <a:t>テストと呼ばれる。</a:t>
            </a:r>
            <a:endParaRPr kumimoji="1" lang="en-US" altLang="ja-JP" dirty="0" smtClean="0"/>
          </a:p>
          <a:p>
            <a:pPr lvl="4"/>
            <a:r>
              <a:rPr lang="ja-JP" altLang="en-US" dirty="0" smtClean="0"/>
              <a:t>標準的な回帰テスト</a:t>
            </a:r>
            <a:endParaRPr lang="en-US" altLang="ja-JP" dirty="0" smtClean="0"/>
          </a:p>
          <a:p>
            <a:pPr lvl="2"/>
            <a:r>
              <a:rPr kumimoji="1" lang="ja-JP" altLang="en-US" dirty="0" smtClean="0"/>
              <a:t>テストケースの内</a:t>
            </a:r>
            <a:r>
              <a:rPr kumimoji="1" lang="en-US" altLang="ja-JP" dirty="0" smtClean="0"/>
              <a:t>1</a:t>
            </a:r>
            <a:r>
              <a:rPr kumimoji="1" lang="ja-JP" altLang="en-US" dirty="0" err="1" smtClean="0"/>
              <a:t>つか</a:t>
            </a:r>
            <a:r>
              <a:rPr kumimoji="1" lang="en-US" altLang="ja-JP" dirty="0" smtClean="0"/>
              <a:t>2</a:t>
            </a:r>
            <a:r>
              <a:rPr kumimoji="1" lang="ja-JP" altLang="en-US" dirty="0" err="1" smtClean="0"/>
              <a:t>つに</a:t>
            </a:r>
            <a:r>
              <a:rPr kumimoji="1" lang="ja-JP" altLang="en-US" dirty="0" smtClean="0"/>
              <a:t>センシティブな比較を行い、残りをロバストな比較で行う</a:t>
            </a:r>
            <a:endParaRPr kumimoji="1" lang="en-US" altLang="ja-JP" dirty="0" smtClean="0"/>
          </a:p>
          <a:p>
            <a:pPr lvl="3"/>
            <a:r>
              <a:rPr lang="ja-JP" altLang="en-US" dirty="0" smtClean="0"/>
              <a:t>センシティブな比較で、何を見るかの大部分を補う。</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4.7:</a:t>
            </a:r>
            <a:r>
              <a:rPr lang="ja-JP" altLang="en-US" sz="4400" dirty="0" smtClean="0"/>
              <a:t>テストの感度</a:t>
            </a:r>
            <a:endParaRPr lang="ja-JP" altLang="en-US" sz="4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ディスクベースの比較結果</a:t>
            </a:r>
            <a:endParaRPr kumimoji="1" lang="en-US" altLang="ja-JP" dirty="0" smtClean="0"/>
          </a:p>
          <a:p>
            <a:pPr lvl="1"/>
            <a:r>
              <a:rPr lang="ja-JP" altLang="en-US" dirty="0" smtClean="0"/>
              <a:t>テキストファイルの比較</a:t>
            </a:r>
            <a:endParaRPr lang="en-US" altLang="ja-JP" dirty="0" smtClean="0"/>
          </a:p>
          <a:p>
            <a:pPr lvl="2"/>
            <a:r>
              <a:rPr kumimoji="1" lang="ja-JP" altLang="en-US" dirty="0" smtClean="0"/>
              <a:t>最も比較が簡単なデータタイプ</a:t>
            </a:r>
            <a:endParaRPr kumimoji="1" lang="en-US" altLang="ja-JP" dirty="0" smtClean="0"/>
          </a:p>
          <a:p>
            <a:pPr lvl="2"/>
            <a:r>
              <a:rPr lang="en-US" altLang="ja-JP" dirty="0" err="1" smtClean="0"/>
              <a:t>WinMerge</a:t>
            </a:r>
            <a:r>
              <a:rPr lang="ja-JP" altLang="en-US" dirty="0" smtClean="0"/>
              <a:t>などでもおなじみ</a:t>
            </a:r>
            <a:endParaRPr kumimoji="1" lang="en-US" altLang="ja-JP" dirty="0" smtClean="0"/>
          </a:p>
          <a:p>
            <a:pPr lvl="1"/>
            <a:r>
              <a:rPr lang="ja-JP" altLang="en-US" dirty="0" smtClean="0"/>
              <a:t>テキストでないデータの比較</a:t>
            </a:r>
            <a:endParaRPr lang="en-US" altLang="ja-JP" dirty="0" smtClean="0"/>
          </a:p>
          <a:p>
            <a:pPr lvl="2"/>
            <a:r>
              <a:rPr kumimoji="1" lang="ja-JP" altLang="en-US" dirty="0" smtClean="0"/>
              <a:t>専用のツールが</a:t>
            </a:r>
            <a:r>
              <a:rPr lang="ja-JP" altLang="en-US" dirty="0" smtClean="0"/>
              <a:t>必要</a:t>
            </a:r>
            <a:endParaRPr lang="en-US" altLang="ja-JP" dirty="0" smtClean="0"/>
          </a:p>
          <a:p>
            <a:pPr lvl="2"/>
            <a:r>
              <a:rPr kumimoji="1" lang="ja-JP" altLang="en-US" dirty="0" smtClean="0"/>
              <a:t>テキストファイルに変換することで扱いやすくなる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4.8:</a:t>
            </a:r>
            <a:r>
              <a:rPr lang="ja-JP" altLang="en-US" sz="4400" dirty="0" smtClean="0"/>
              <a:t>さまざまなタイプの結果の比較</a:t>
            </a:r>
            <a:endParaRPr lang="ja-JP" altLang="en-US" sz="4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6336704"/>
          </a:xfrm>
        </p:spPr>
        <p:txBody>
          <a:bodyPr>
            <a:normAutofit/>
          </a:bodyPr>
          <a:lstStyle/>
          <a:p>
            <a:r>
              <a:rPr lang="ja-JP" altLang="en-US" dirty="0" smtClean="0"/>
              <a:t>ディスクベースの比較結果</a:t>
            </a:r>
            <a:endParaRPr lang="en-US" altLang="ja-JP" dirty="0" smtClean="0"/>
          </a:p>
          <a:p>
            <a:pPr lvl="1"/>
            <a:r>
              <a:rPr kumimoji="1" lang="ja-JP" altLang="en-US" dirty="0" smtClean="0"/>
              <a:t>データベースやバイナリファイルの比較</a:t>
            </a:r>
            <a:endParaRPr kumimoji="1" lang="en-US" altLang="ja-JP" dirty="0" smtClean="0"/>
          </a:p>
          <a:p>
            <a:pPr lvl="2"/>
            <a:r>
              <a:rPr lang="ja-JP" altLang="en-US" dirty="0" smtClean="0"/>
              <a:t>これらの比較ツールは特定のデータベースやバイナリフォーマットに特化している</a:t>
            </a:r>
            <a:endParaRPr lang="en-US" altLang="ja-JP" dirty="0" smtClean="0"/>
          </a:p>
          <a:p>
            <a:pPr lvl="2"/>
            <a:r>
              <a:rPr lang="ja-JP" altLang="en-US" dirty="0" smtClean="0"/>
              <a:t>もし、対象の</a:t>
            </a:r>
            <a:r>
              <a:rPr lang="en-US" altLang="ja-JP" dirty="0" smtClean="0"/>
              <a:t>DB</a:t>
            </a:r>
            <a:r>
              <a:rPr lang="ja-JP" altLang="en-US" dirty="0" smtClean="0"/>
              <a:t>やバイナリファイルに対応する比較ツールが無い場合</a:t>
            </a:r>
            <a:endParaRPr lang="en-US" altLang="ja-JP" dirty="0" smtClean="0"/>
          </a:p>
          <a:p>
            <a:pPr lvl="3"/>
            <a:r>
              <a:rPr lang="ja-JP" altLang="en-US" dirty="0" smtClean="0"/>
              <a:t>実際に興味があるのは、フォーマットではなくそれが保持しているデータ。これらは通常テキストに変換できるので、テキストに変換したうえで比較すればよい</a:t>
            </a:r>
            <a:endParaRPr lang="en-US" altLang="ja-JP" dirty="0" smtClean="0"/>
          </a:p>
          <a:p>
            <a:pPr lvl="2"/>
            <a:r>
              <a:rPr lang="ja-JP" altLang="en-US" dirty="0" smtClean="0"/>
              <a:t>このようなタイプのデータは一度テキストに変換するツールを挟むことをお勧めする</a:t>
            </a:r>
            <a:endParaRPr lang="en-US" altLang="ja-JP" dirty="0" smtClean="0"/>
          </a:p>
          <a:p>
            <a:pPr lvl="3"/>
            <a:r>
              <a:rPr lang="ja-JP" altLang="en-US" dirty="0" smtClean="0"/>
              <a:t>より広く使われているツールを使うことができる。</a:t>
            </a:r>
            <a:endParaRPr lang="en-US" altLang="ja-JP" dirty="0" smtClean="0"/>
          </a:p>
          <a:p>
            <a:pPr lvl="3"/>
            <a:r>
              <a:rPr lang="ja-JP" altLang="en-US" dirty="0" smtClean="0"/>
              <a:t>比較結果を調査するときに、人間が読みやすい</a:t>
            </a:r>
            <a:endParaRPr lang="en-US" altLang="ja-JP" dirty="0" smtClean="0"/>
          </a:p>
          <a:p>
            <a:pPr lvl="2"/>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4.8:</a:t>
            </a:r>
            <a:r>
              <a:rPr lang="ja-JP" altLang="en-US" sz="4400" dirty="0" smtClean="0"/>
              <a:t>さまざまなタイプの結果の比較</a:t>
            </a:r>
            <a:endParaRPr lang="ja-JP" altLang="en-US" sz="4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画面ベースの比較結果</a:t>
            </a:r>
            <a:endParaRPr lang="en-US" altLang="ja-JP" dirty="0" smtClean="0"/>
          </a:p>
          <a:p>
            <a:pPr lvl="1"/>
            <a:r>
              <a:rPr kumimoji="1" lang="ja-JP" altLang="en-US" dirty="0" smtClean="0"/>
              <a:t>キャラクタベースのアプリケーション</a:t>
            </a:r>
            <a:endParaRPr kumimoji="1" lang="en-US" altLang="ja-JP" dirty="0" smtClean="0"/>
          </a:p>
          <a:p>
            <a:pPr lvl="2"/>
            <a:r>
              <a:rPr lang="ja-JP" altLang="en-US" dirty="0" smtClean="0"/>
              <a:t>太字や点滅などの表示属性をチェックする必要がある</a:t>
            </a:r>
            <a:endParaRPr lang="en-US" altLang="ja-JP" dirty="0" smtClean="0"/>
          </a:p>
          <a:p>
            <a:pPr lvl="3"/>
            <a:r>
              <a:rPr kumimoji="1" lang="ja-JP" altLang="en-US" dirty="0" smtClean="0"/>
              <a:t>比較したい文字の位置を規定することが最初の一歩</a:t>
            </a:r>
            <a:endParaRPr kumimoji="1" lang="en-US" altLang="ja-JP" dirty="0" smtClean="0"/>
          </a:p>
          <a:p>
            <a:pPr lvl="1"/>
            <a:r>
              <a:rPr lang="en-US" altLang="ja-JP" dirty="0" smtClean="0"/>
              <a:t>GUI</a:t>
            </a:r>
            <a:r>
              <a:rPr lang="ja-JP" altLang="en-US" dirty="0" smtClean="0"/>
              <a:t>アプリケーション</a:t>
            </a:r>
            <a:endParaRPr lang="en-US" altLang="ja-JP" dirty="0" smtClean="0"/>
          </a:p>
          <a:p>
            <a:pPr lvl="2"/>
            <a:r>
              <a:rPr kumimoji="1" lang="en-US" altLang="ja-JP" dirty="0" smtClean="0"/>
              <a:t>GUI</a:t>
            </a:r>
            <a:r>
              <a:rPr kumimoji="1" lang="ja-JP" altLang="en-US" dirty="0" smtClean="0"/>
              <a:t>アプリケーションでは何をテストするのかを正確に知るのが大切</a:t>
            </a:r>
            <a:endParaRPr kumimoji="1" lang="en-US" altLang="ja-JP" dirty="0" smtClean="0"/>
          </a:p>
          <a:p>
            <a:pPr lvl="3"/>
            <a:r>
              <a:rPr kumimoji="1" lang="ja-JP" altLang="en-US" dirty="0" smtClean="0"/>
              <a:t>画面に表示されたメッセージのテストを例にとっても、以下の</a:t>
            </a:r>
            <a:r>
              <a:rPr kumimoji="1" lang="en-US" altLang="ja-JP" dirty="0" smtClean="0"/>
              <a:t>3</a:t>
            </a:r>
            <a:r>
              <a:rPr kumimoji="1" lang="ja-JP" altLang="en-US" dirty="0" err="1" smtClean="0"/>
              <a:t>つの</a:t>
            </a:r>
            <a:r>
              <a:rPr kumimoji="1" lang="ja-JP" altLang="en-US" dirty="0" smtClean="0"/>
              <a:t>目的がある</a:t>
            </a:r>
            <a:endParaRPr kumimoji="1" lang="en-US" altLang="ja-JP" dirty="0" smtClean="0"/>
          </a:p>
          <a:p>
            <a:pPr lvl="4"/>
            <a:r>
              <a:rPr lang="ja-JP" altLang="en-US" dirty="0" smtClean="0"/>
              <a:t>正しいメッセージが出力されているかをチェックする</a:t>
            </a:r>
            <a:endParaRPr lang="en-US" altLang="ja-JP" dirty="0" smtClean="0"/>
          </a:p>
          <a:p>
            <a:pPr lvl="4"/>
            <a:r>
              <a:rPr kumimoji="1" lang="ja-JP" altLang="en-US" dirty="0" smtClean="0"/>
              <a:t>メッセージ内の文字の色や背景色が正しいかをチェックする</a:t>
            </a:r>
            <a:endParaRPr kumimoji="1" lang="en-US" altLang="ja-JP" dirty="0" smtClean="0"/>
          </a:p>
          <a:p>
            <a:pPr lvl="4"/>
            <a:r>
              <a:rPr lang="ja-JP" altLang="en-US" dirty="0" smtClean="0"/>
              <a:t>文字列が出力に対して正しく表示されているかをチェックする</a:t>
            </a:r>
            <a:r>
              <a:rPr lang="en-US" altLang="ja-JP" dirty="0" smtClean="0"/>
              <a:t>(</a:t>
            </a:r>
            <a:r>
              <a:rPr lang="ja-JP" altLang="en-US" dirty="0" smtClean="0"/>
              <a:t>あるクラスが正しい文字列を出力していても、表示するクラスに問題があると正しく表示されない</a:t>
            </a:r>
            <a:r>
              <a:rPr lang="en-US" altLang="ja-JP" dirty="0" smtClean="0"/>
              <a:t>)</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4.8:</a:t>
            </a:r>
            <a:r>
              <a:rPr lang="ja-JP" altLang="en-US" sz="4400" dirty="0" smtClean="0"/>
              <a:t>さまざまなタイプの結果の比較</a:t>
            </a:r>
            <a:endParaRPr lang="ja-JP" altLang="en-US" sz="4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en-US" altLang="ja-JP" dirty="0" smtClean="0"/>
              <a:t>GUI</a:t>
            </a:r>
            <a:r>
              <a:rPr lang="ja-JP" altLang="en-US" dirty="0" smtClean="0"/>
              <a:t>アプリケーション</a:t>
            </a:r>
            <a:endParaRPr lang="en-US" altLang="ja-JP" dirty="0" smtClean="0"/>
          </a:p>
          <a:p>
            <a:pPr lvl="1"/>
            <a:r>
              <a:rPr kumimoji="1" lang="ja-JP" altLang="en-US" dirty="0" smtClean="0"/>
              <a:t>例えば、単にメッセージを文字列として取得するだけでは、フォントなどの違いを検知することは出来ない</a:t>
            </a:r>
            <a:endParaRPr kumimoji="1" lang="en-US" altLang="ja-JP" dirty="0" smtClean="0"/>
          </a:p>
          <a:p>
            <a:pPr lvl="2"/>
            <a:r>
              <a:rPr kumimoji="1" lang="en-US" altLang="ja-JP" dirty="0" smtClean="0"/>
              <a:t>GUI</a:t>
            </a:r>
            <a:r>
              <a:rPr kumimoji="1" lang="ja-JP" altLang="en-US" dirty="0" smtClean="0"/>
              <a:t>アプリケーションが提供する情報は多いため、いろいろな側面でチェックする必要がある</a:t>
            </a:r>
            <a:endParaRPr kumimoji="1" lang="en-US" altLang="ja-JP" dirty="0" smtClean="0"/>
          </a:p>
          <a:p>
            <a:pPr lvl="1"/>
            <a:r>
              <a:rPr kumimoji="1" lang="ja-JP" altLang="en-US" dirty="0" smtClean="0"/>
              <a:t>クラス間でやり取りされるフォントなどの情報を論理レベル、画面キャプチャなどを物理レベルと言う</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4.8:</a:t>
            </a:r>
            <a:r>
              <a:rPr lang="ja-JP" altLang="en-US" sz="4400" dirty="0" smtClean="0"/>
              <a:t>さまざまなタイプの結果の比較</a:t>
            </a:r>
            <a:endParaRPr lang="ja-JP" altLang="en-US" sz="4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比較プロセス</a:t>
            </a:r>
            <a:endParaRPr lang="en-US" altLang="ja-JP" dirty="0" smtClean="0"/>
          </a:p>
          <a:p>
            <a:pPr lvl="1"/>
            <a:r>
              <a:rPr kumimoji="1" lang="ja-JP" altLang="en-US" dirty="0" smtClean="0"/>
              <a:t>複雑な比較ツールを自作するのは難しい</a:t>
            </a:r>
            <a:endParaRPr kumimoji="1" lang="en-US" altLang="ja-JP" dirty="0" smtClean="0"/>
          </a:p>
          <a:p>
            <a:pPr lvl="2"/>
            <a:r>
              <a:rPr lang="ja-JP" altLang="en-US" dirty="0" smtClean="0"/>
              <a:t>そのため、テキストファイルなどの形式に落とし込んで、広く使われているツールで比較するのが良い</a:t>
            </a:r>
            <a:endParaRPr lang="en-US" altLang="ja-JP" dirty="0" smtClean="0"/>
          </a:p>
          <a:p>
            <a:pPr lvl="1"/>
            <a:r>
              <a:rPr kumimoji="1" lang="ja-JP" altLang="en-US" dirty="0" smtClean="0"/>
              <a:t>本項では、テキストファイルの実行後比較へのアプローチを説明する</a:t>
            </a:r>
            <a:endParaRPr kumimoji="1" lang="en-US" altLang="ja-JP" dirty="0" smtClean="0"/>
          </a:p>
          <a:p>
            <a:pPr lvl="1"/>
            <a:r>
              <a:rPr kumimoji="1" lang="ja-JP" altLang="en-US" dirty="0" smtClean="0"/>
              <a:t>比較に先だって、比較対象のデータを抽出し、そこからあらかじめわかっている差異を取り除く処理が必要</a:t>
            </a:r>
            <a:endParaRPr kumimoji="1" lang="en-US" altLang="ja-JP" dirty="0" smtClean="0"/>
          </a:p>
          <a:p>
            <a:pPr lvl="2"/>
            <a:r>
              <a:rPr lang="ja-JP" altLang="en-US" dirty="0" smtClean="0"/>
              <a:t>この処理を比較プロセスと呼ぶ</a:t>
            </a:r>
            <a:endParaRPr lang="en-US" altLang="ja-JP" dirty="0" smtClean="0"/>
          </a:p>
          <a:p>
            <a:pPr lvl="2"/>
            <a:r>
              <a:rPr lang="ja-JP" altLang="en-US" dirty="0" smtClean="0"/>
              <a:t>比較プロセスでは比較を実施する前にさまざまなフィルタを通って行く</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4.9:</a:t>
            </a:r>
            <a:r>
              <a:rPr lang="ja-JP" altLang="en-US" sz="4400" dirty="0" smtClean="0"/>
              <a:t>比較フィルタ</a:t>
            </a:r>
            <a:endParaRPr lang="ja-JP" altLang="en-US" sz="4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フィルタの長所と短所</a:t>
            </a:r>
            <a:endParaRPr lang="en-US" altLang="ja-JP" dirty="0" smtClean="0"/>
          </a:p>
          <a:p>
            <a:pPr lvl="1"/>
            <a:r>
              <a:rPr kumimoji="1" lang="ja-JP" altLang="en-US" dirty="0" smtClean="0"/>
              <a:t>テキスト操作ツールを利用できる</a:t>
            </a:r>
            <a:endParaRPr kumimoji="1" lang="en-US" altLang="ja-JP" dirty="0" smtClean="0"/>
          </a:p>
          <a:p>
            <a:pPr lvl="2"/>
            <a:r>
              <a:rPr lang="ja-JP" altLang="en-US" dirty="0" smtClean="0"/>
              <a:t>置換、抽出、並び替えなどを簡単に利用できる</a:t>
            </a:r>
            <a:endParaRPr lang="en-US" altLang="ja-JP" dirty="0" smtClean="0"/>
          </a:p>
          <a:p>
            <a:pPr lvl="1"/>
            <a:r>
              <a:rPr kumimoji="1" lang="ja-JP" altLang="en-US" dirty="0" smtClean="0"/>
              <a:t>再利用できる</a:t>
            </a:r>
            <a:endParaRPr kumimoji="1" lang="en-US" altLang="ja-JP" dirty="0" smtClean="0"/>
          </a:p>
          <a:p>
            <a:pPr lvl="1"/>
            <a:r>
              <a:rPr lang="ja-JP" altLang="en-US" dirty="0" smtClean="0"/>
              <a:t>比較の標準がより厳格</a:t>
            </a:r>
            <a:endParaRPr lang="en-US" altLang="ja-JP" dirty="0" smtClean="0"/>
          </a:p>
          <a:p>
            <a:pPr lvl="2"/>
            <a:r>
              <a:rPr kumimoji="1" lang="ja-JP" altLang="en-US" dirty="0" smtClean="0"/>
              <a:t>部分単位で検証への分割が容易なため</a:t>
            </a:r>
            <a:r>
              <a:rPr kumimoji="1" lang="en-US" altLang="ja-JP" dirty="0" smtClean="0"/>
              <a:t>(</a:t>
            </a:r>
            <a:r>
              <a:rPr kumimoji="1" lang="ja-JP" altLang="en-US" dirty="0" smtClean="0"/>
              <a:t>例えば、特定の行だけをチェックするためのフィルタは簡単に作ることができる）</a:t>
            </a:r>
            <a:endParaRPr kumimoji="1" lang="en-US" altLang="ja-JP" dirty="0" smtClean="0"/>
          </a:p>
          <a:p>
            <a:pPr lvl="1"/>
            <a:r>
              <a:rPr lang="ja-JP" altLang="en-US" dirty="0" smtClean="0"/>
              <a:t>各ステップが小さな単位なので、実装とデバックが簡単</a:t>
            </a:r>
            <a:endParaRPr lang="en-US" altLang="ja-JP" dirty="0" smtClean="0"/>
          </a:p>
          <a:p>
            <a:pPr lvl="1"/>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4.9:</a:t>
            </a:r>
            <a:r>
              <a:rPr lang="ja-JP" altLang="en-US" sz="4400" dirty="0" smtClean="0"/>
              <a:t>比較フィルタ</a:t>
            </a:r>
            <a:endParaRPr lang="ja-JP" altLang="en-US" sz="4400" dirty="0"/>
          </a:p>
        </p:txBody>
      </p:sp>
      <p:sp>
        <p:nvSpPr>
          <p:cNvPr id="4" name="正方形/長方形 3"/>
          <p:cNvSpPr/>
          <p:nvPr/>
        </p:nvSpPr>
        <p:spPr>
          <a:xfrm>
            <a:off x="899592" y="5589240"/>
            <a:ext cx="7056784" cy="7200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高額な比較ツールを購入する前に、比較フィルタが使えないかどうかを検討する</a:t>
            </a:r>
            <a:r>
              <a:rPr lang="ja-JP" altLang="en-US" dirty="0" smtClean="0"/>
              <a:t>といい。（高額なツールは教育コストもばかにならない）</a:t>
            </a:r>
            <a:endParaRPr kumimoji="1" lang="en-US" altLang="ja-JP"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シンプルにする</a:t>
            </a:r>
            <a:endParaRPr lang="en-US" altLang="ja-JP" dirty="0" smtClean="0"/>
          </a:p>
          <a:p>
            <a:r>
              <a:rPr kumimoji="1" lang="ja-JP" altLang="en-US" dirty="0" smtClean="0"/>
              <a:t>ドキュメントに残す</a:t>
            </a:r>
            <a:endParaRPr kumimoji="1" lang="en-US" altLang="ja-JP" dirty="0" smtClean="0"/>
          </a:p>
          <a:p>
            <a:r>
              <a:rPr lang="ja-JP" altLang="en-US" dirty="0" smtClean="0"/>
              <a:t>出来るだけ標準化する</a:t>
            </a:r>
            <a:endParaRPr lang="en-US" altLang="ja-JP" dirty="0" smtClean="0"/>
          </a:p>
          <a:p>
            <a:r>
              <a:rPr kumimoji="1" lang="ja-JP" altLang="en-US" dirty="0" smtClean="0"/>
              <a:t>分割統治</a:t>
            </a:r>
            <a:endParaRPr kumimoji="1" lang="en-US" altLang="ja-JP" dirty="0" smtClean="0"/>
          </a:p>
          <a:p>
            <a:r>
              <a:rPr lang="ja-JP" altLang="en-US" dirty="0" smtClean="0"/>
              <a:t>効率を心がける</a:t>
            </a:r>
            <a:endParaRPr lang="en-US" altLang="ja-JP" dirty="0" smtClean="0"/>
          </a:p>
          <a:p>
            <a:r>
              <a:rPr kumimoji="1" lang="ja-JP" altLang="en-US" dirty="0" smtClean="0"/>
              <a:t>ビットマップの比較を避ける</a:t>
            </a:r>
            <a:endParaRPr kumimoji="1" lang="en-US" altLang="ja-JP" dirty="0" smtClean="0"/>
          </a:p>
          <a:p>
            <a:r>
              <a:rPr lang="ja-JP" altLang="en-US" dirty="0" smtClean="0"/>
              <a:t>センシティブなテストと</a:t>
            </a:r>
            <a:r>
              <a:rPr lang="ja-JP" altLang="en-US" dirty="0" err="1" smtClean="0"/>
              <a:t>ロバストなロバストな</a:t>
            </a:r>
            <a:r>
              <a:rPr lang="ja-JP" altLang="en-US" dirty="0" smtClean="0"/>
              <a:t>テストのバランスをとる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4.10:</a:t>
            </a:r>
            <a:r>
              <a:rPr lang="ja-JP" altLang="en-US" sz="4400" dirty="0" smtClean="0"/>
              <a:t>比較のガイドライン</a:t>
            </a:r>
            <a:endParaRPr lang="ja-JP" altLang="en-US" sz="4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第</a:t>
            </a:r>
            <a:r>
              <a:rPr kumimoji="1" lang="en-US" altLang="ja-JP" dirty="0" smtClean="0"/>
              <a:t>5</a:t>
            </a:r>
            <a:r>
              <a:rPr kumimoji="1" lang="ja-JP" altLang="en-US" dirty="0" smtClean="0"/>
              <a:t>章</a:t>
            </a:r>
            <a:r>
              <a:rPr kumimoji="1" lang="en-US" altLang="ja-JP" dirty="0" smtClean="0"/>
              <a:t/>
            </a:r>
            <a:br>
              <a:rPr kumimoji="1" lang="en-US" altLang="ja-JP" dirty="0" smtClean="0"/>
            </a:br>
            <a:r>
              <a:rPr kumimoji="1" lang="ja-JP" altLang="en-US" dirty="0" smtClean="0"/>
              <a:t>テストウェアアーキテクチャ</a:t>
            </a:r>
            <a:endParaRPr kumimoji="1" lang="ja-JP"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テストウェアアーキテクチャとは何か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テストウェア：テストにかかわる作成物を総称</a:t>
            </a:r>
            <a:endParaRPr kumimoji="1" lang="en-US" altLang="ja-JP" dirty="0" smtClean="0"/>
          </a:p>
          <a:p>
            <a:pPr lvl="1"/>
            <a:r>
              <a:rPr kumimoji="1" lang="ja-JP" altLang="en-US" dirty="0" smtClean="0"/>
              <a:t>各種文書 </a:t>
            </a:r>
            <a:r>
              <a:rPr kumimoji="1" lang="en-US" altLang="ja-JP" dirty="0" smtClean="0"/>
              <a:t>,</a:t>
            </a:r>
            <a:r>
              <a:rPr kumimoji="1" lang="ja-JP" altLang="en-US" dirty="0" smtClean="0"/>
              <a:t>　テストスクリプト</a:t>
            </a:r>
            <a:r>
              <a:rPr kumimoji="1" lang="en-US" altLang="ja-JP" dirty="0" smtClean="0"/>
              <a:t>,</a:t>
            </a:r>
            <a:r>
              <a:rPr lang="ja-JP" altLang="en-US" dirty="0" smtClean="0"/>
              <a:t> 期待結果</a:t>
            </a:r>
            <a:r>
              <a:rPr lang="en-US" altLang="ja-JP" dirty="0" smtClean="0"/>
              <a:t>, </a:t>
            </a:r>
            <a:r>
              <a:rPr lang="ja-JP" altLang="en-US" dirty="0" smtClean="0"/>
              <a:t>実行結果</a:t>
            </a:r>
            <a:endParaRPr lang="en-US" altLang="ja-JP" dirty="0" smtClean="0"/>
          </a:p>
          <a:p>
            <a:r>
              <a:rPr lang="ja-JP" altLang="en-US" dirty="0" smtClean="0"/>
              <a:t>テストウェアを</a:t>
            </a:r>
            <a:r>
              <a:rPr kumimoji="1" lang="ja-JP" altLang="en-US" dirty="0" smtClean="0"/>
              <a:t>どのように格納</a:t>
            </a:r>
            <a:r>
              <a:rPr kumimoji="1" lang="en-US" altLang="ja-JP" dirty="0" smtClean="0"/>
              <a:t>/</a:t>
            </a:r>
            <a:r>
              <a:rPr kumimoji="1" lang="ja-JP" altLang="en-US" dirty="0" smtClean="0"/>
              <a:t>利用</a:t>
            </a:r>
            <a:r>
              <a:rPr kumimoji="1" lang="en-US" altLang="ja-JP" dirty="0" smtClean="0"/>
              <a:t>/</a:t>
            </a:r>
            <a:r>
              <a:rPr kumimoji="1" lang="ja-JP" altLang="en-US" dirty="0" smtClean="0"/>
              <a:t>グループ化</a:t>
            </a:r>
            <a:r>
              <a:rPr kumimoji="1" lang="en-US" altLang="ja-JP" dirty="0" smtClean="0"/>
              <a:t>/</a:t>
            </a:r>
            <a:r>
              <a:rPr kumimoji="1" lang="ja-JP" altLang="en-US" dirty="0" smtClean="0"/>
              <a:t>参照</a:t>
            </a:r>
            <a:r>
              <a:rPr kumimoji="1" lang="en-US" altLang="ja-JP" dirty="0" smtClean="0"/>
              <a:t>/</a:t>
            </a:r>
            <a:r>
              <a:rPr kumimoji="1" lang="ja-JP" altLang="en-US" dirty="0" smtClean="0"/>
              <a:t>変更</a:t>
            </a:r>
            <a:r>
              <a:rPr kumimoji="1" lang="en-US" altLang="ja-JP" dirty="0" smtClean="0"/>
              <a:t>/</a:t>
            </a:r>
            <a:r>
              <a:rPr kumimoji="1" lang="ja-JP" altLang="en-US" dirty="0" smtClean="0"/>
              <a:t>保守するかを定義するのが「アーキテクチャ」</a:t>
            </a:r>
            <a:endParaRPr kumimoji="1" lang="en-US" altLang="ja-JP"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計画された比較とアドホックな比較</a:t>
            </a:r>
            <a:endParaRPr lang="en-US" altLang="ja-JP" dirty="0" smtClean="0"/>
          </a:p>
          <a:p>
            <a:pPr lvl="1"/>
            <a:r>
              <a:rPr kumimoji="1" lang="ja-JP" altLang="en-US" dirty="0" smtClean="0"/>
              <a:t>手動テスティング：テスト担当者はその出力が正しいかどうかを判断することができる（ただし、テスト担当者が理解していることが正しいとは限らない）</a:t>
            </a:r>
            <a:endParaRPr kumimoji="1" lang="en-US" altLang="ja-JP" dirty="0" smtClean="0"/>
          </a:p>
          <a:p>
            <a:pPr lvl="1"/>
            <a:r>
              <a:rPr lang="ja-JP" altLang="en-US" dirty="0" smtClean="0"/>
              <a:t>自動テストでもそれは同じ。</a:t>
            </a:r>
            <a:endParaRPr lang="en-US" altLang="ja-JP" dirty="0" smtClean="0"/>
          </a:p>
          <a:p>
            <a:pPr lvl="1"/>
            <a:r>
              <a:rPr kumimoji="1" lang="ja-JP" altLang="en-US" dirty="0" smtClean="0"/>
              <a:t>テストを実行する前に（テストコードを書く前に）あらかじめ、テストケースを検証するのが望ましい</a:t>
            </a:r>
            <a:endParaRPr kumimoji="1" lang="en-US" altLang="ja-JP" dirty="0" smtClean="0"/>
          </a:p>
          <a:p>
            <a:pPr lvl="2"/>
            <a:r>
              <a:rPr lang="ja-JP" altLang="en-US" dirty="0" smtClean="0"/>
              <a:t>そうすることで、テストオートメーターはテストの実装に注力出来る</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検証、比較、そして自動化</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規模</a:t>
            </a:r>
            <a:endParaRPr lang="en-US" altLang="ja-JP" dirty="0" smtClean="0"/>
          </a:p>
          <a:p>
            <a:r>
              <a:rPr lang="ja-JP" altLang="en-US" dirty="0" smtClean="0"/>
              <a:t>再利用性</a:t>
            </a:r>
            <a:endParaRPr lang="en-US" altLang="ja-JP" dirty="0" smtClean="0"/>
          </a:p>
          <a:p>
            <a:r>
              <a:rPr lang="ja-JP" altLang="en-US" dirty="0" smtClean="0"/>
              <a:t>複数のバージョン</a:t>
            </a:r>
            <a:endParaRPr lang="en-US" altLang="ja-JP" dirty="0" smtClean="0"/>
          </a:p>
          <a:p>
            <a:r>
              <a:rPr lang="ja-JP" altLang="en-US" dirty="0" smtClean="0"/>
              <a:t>プラットフォームと環境からの独立</a:t>
            </a:r>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5.2.1:</a:t>
            </a:r>
            <a:r>
              <a:rPr lang="ja-JP" altLang="en-US" sz="4400" dirty="0" smtClean="0"/>
              <a:t>カギとなる</a:t>
            </a:r>
            <a:r>
              <a:rPr lang="en-US" altLang="ja-JP" sz="4400" dirty="0" smtClean="0"/>
              <a:t>4</a:t>
            </a:r>
            <a:r>
              <a:rPr lang="ja-JP" altLang="en-US" sz="4400" dirty="0" err="1" smtClean="0"/>
              <a:t>つの</a:t>
            </a:r>
            <a:r>
              <a:rPr lang="ja-JP" altLang="en-US" sz="4400" dirty="0" smtClean="0"/>
              <a:t>課題</a:t>
            </a:r>
            <a:endParaRPr lang="ja-JP" altLang="en-US" sz="4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規模</a:t>
            </a:r>
            <a:endParaRPr lang="en-US" altLang="ja-JP" dirty="0" smtClean="0"/>
          </a:p>
          <a:p>
            <a:pPr lvl="1"/>
            <a:r>
              <a:rPr lang="ja-JP" altLang="en-US" dirty="0" smtClean="0"/>
              <a:t>テスト自動化では、非常に多くのファイルが作成される</a:t>
            </a:r>
            <a:endParaRPr lang="en-US" altLang="ja-JP" dirty="0" smtClean="0"/>
          </a:p>
          <a:p>
            <a:pPr lvl="2"/>
            <a:r>
              <a:rPr lang="ja-JP" altLang="en-US" dirty="0" smtClean="0"/>
              <a:t>テストスクリプト、テストデータ、期待出力結果、実行結果　</a:t>
            </a:r>
            <a:r>
              <a:rPr lang="en-US" altLang="ja-JP" dirty="0" smtClean="0"/>
              <a:t>etc…</a:t>
            </a:r>
          </a:p>
          <a:p>
            <a:pPr lvl="1"/>
            <a:r>
              <a:rPr lang="ja-JP" altLang="en-US" dirty="0" smtClean="0"/>
              <a:t>他のテストケースでも一部は共有できるが、自動テストケースが</a:t>
            </a:r>
            <a:r>
              <a:rPr lang="en-US" altLang="ja-JP" dirty="0" smtClean="0"/>
              <a:t>2</a:t>
            </a:r>
            <a:r>
              <a:rPr lang="ja-JP" altLang="en-US" dirty="0" smtClean="0"/>
              <a:t>桁でも、作成されるファイルが</a:t>
            </a:r>
            <a:r>
              <a:rPr lang="en-US" altLang="ja-JP" dirty="0" smtClean="0"/>
              <a:t>3</a:t>
            </a:r>
            <a:r>
              <a:rPr lang="ja-JP" altLang="en-US" dirty="0" smtClean="0"/>
              <a:t>桁になることが常である。</a:t>
            </a:r>
            <a:endParaRPr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5.2.1:</a:t>
            </a:r>
            <a:r>
              <a:rPr lang="ja-JP" altLang="en-US" sz="4400" dirty="0" smtClean="0"/>
              <a:t>カギとなる</a:t>
            </a:r>
            <a:r>
              <a:rPr lang="en-US" altLang="ja-JP" sz="4400" dirty="0" smtClean="0"/>
              <a:t>4</a:t>
            </a:r>
            <a:r>
              <a:rPr lang="ja-JP" altLang="en-US" sz="4400" dirty="0" err="1" smtClean="0"/>
              <a:t>つの</a:t>
            </a:r>
            <a:r>
              <a:rPr lang="ja-JP" altLang="en-US" sz="4400" dirty="0" smtClean="0"/>
              <a:t>課題</a:t>
            </a:r>
            <a:endParaRPr lang="ja-JP" altLang="en-US" sz="4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規模</a:t>
            </a:r>
            <a:endParaRPr lang="en-US" altLang="ja-JP" dirty="0" smtClean="0"/>
          </a:p>
          <a:p>
            <a:pPr lvl="1"/>
            <a:r>
              <a:rPr lang="ja-JP" altLang="en-US" dirty="0" smtClean="0"/>
              <a:t>作成されるファイルの保管方法などを決めないと、個々人が勝手にファイルを管理する</a:t>
            </a:r>
            <a:endParaRPr lang="en-US" altLang="ja-JP" dirty="0" smtClean="0"/>
          </a:p>
          <a:p>
            <a:pPr lvl="2"/>
            <a:r>
              <a:rPr kumimoji="1" lang="ja-JP" altLang="en-US" dirty="0" smtClean="0"/>
              <a:t>テストケースが数十ケースぐらいであれば、構造化されていようと、その場しのぎ的であろうとも問題はないが、それを超えると問題が発生する</a:t>
            </a:r>
            <a:endParaRPr kumimoji="1" lang="en-US" altLang="ja-JP" dirty="0" smtClean="0"/>
          </a:p>
          <a:p>
            <a:pPr lvl="1"/>
            <a:r>
              <a:rPr lang="ja-JP" altLang="en-US" dirty="0" smtClean="0"/>
              <a:t>他の人が、その人の作成したものを利用するときにはどのように作成物が配置されているかを確認する時間が必要になってしまう</a:t>
            </a:r>
            <a:endParaRPr lang="en-US" altLang="ja-JP" dirty="0" smtClean="0"/>
          </a:p>
          <a:p>
            <a:pPr lvl="2"/>
            <a:r>
              <a:rPr kumimoji="1" lang="ja-JP" altLang="en-US" dirty="0" smtClean="0"/>
              <a:t>自動化による工数削減のメリットが失われる</a:t>
            </a:r>
            <a:endParaRPr kumimoji="1" lang="en-US" altLang="ja-JP" dirty="0" smtClean="0"/>
          </a:p>
          <a:p>
            <a:pPr lvl="2"/>
            <a:r>
              <a:rPr lang="ja-JP" altLang="en-US" dirty="0" smtClean="0"/>
              <a:t>テストを自動化しても、自動化したテストの利用方法は「属人化」してしまう。</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5.2.1:</a:t>
            </a:r>
            <a:r>
              <a:rPr lang="ja-JP" altLang="en-US" sz="4400" dirty="0" smtClean="0"/>
              <a:t>カギとなる</a:t>
            </a:r>
            <a:r>
              <a:rPr lang="en-US" altLang="ja-JP" sz="4400" dirty="0" smtClean="0"/>
              <a:t>4</a:t>
            </a:r>
            <a:r>
              <a:rPr lang="ja-JP" altLang="en-US" sz="4400" dirty="0" err="1" smtClean="0"/>
              <a:t>つの</a:t>
            </a:r>
            <a:r>
              <a:rPr lang="ja-JP" altLang="en-US" sz="4400" dirty="0" smtClean="0"/>
              <a:t>課題</a:t>
            </a:r>
            <a:endParaRPr lang="ja-JP" altLang="en-US" sz="4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規模</a:t>
            </a:r>
            <a:endParaRPr lang="en-US" altLang="ja-JP" dirty="0" smtClean="0"/>
          </a:p>
          <a:p>
            <a:pPr lvl="1"/>
            <a:r>
              <a:rPr kumimoji="1" lang="ja-JP" altLang="en-US" dirty="0" smtClean="0"/>
              <a:t>作成物の管理方法は、自動化の最初の開始時点で決定しておく</a:t>
            </a:r>
            <a:endParaRPr kumimoji="1" lang="en-US" altLang="ja-JP" dirty="0" smtClean="0"/>
          </a:p>
          <a:p>
            <a:pPr lvl="1"/>
            <a:r>
              <a:rPr lang="ja-JP" altLang="en-US" dirty="0" smtClean="0"/>
              <a:t>パイロットプロジェクト</a:t>
            </a:r>
            <a:r>
              <a:rPr lang="en-US" altLang="ja-JP" dirty="0" smtClean="0"/>
              <a:t>(</a:t>
            </a:r>
            <a:r>
              <a:rPr lang="ja-JP" altLang="en-US" dirty="0" smtClean="0"/>
              <a:t>先行的</a:t>
            </a:r>
            <a:r>
              <a:rPr lang="en-US" altLang="ja-JP" dirty="0" smtClean="0"/>
              <a:t>, </a:t>
            </a:r>
            <a:r>
              <a:rPr lang="ja-JP" altLang="en-US" dirty="0" smtClean="0"/>
              <a:t>試験的企画</a:t>
            </a:r>
            <a:r>
              <a:rPr lang="en-US" altLang="ja-JP" dirty="0" smtClean="0"/>
              <a:t>)</a:t>
            </a:r>
            <a:r>
              <a:rPr lang="ja-JP" altLang="en-US" dirty="0" smtClean="0"/>
              <a:t>の最中に各部門が協力する必要がある。</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5.2.1:</a:t>
            </a:r>
            <a:r>
              <a:rPr lang="ja-JP" altLang="en-US" sz="4400" dirty="0" smtClean="0"/>
              <a:t>カギとなる</a:t>
            </a:r>
            <a:r>
              <a:rPr lang="en-US" altLang="ja-JP" sz="4400" dirty="0" smtClean="0"/>
              <a:t>4</a:t>
            </a:r>
            <a:r>
              <a:rPr lang="ja-JP" altLang="en-US" sz="4400" dirty="0" err="1" smtClean="0"/>
              <a:t>つの</a:t>
            </a:r>
            <a:r>
              <a:rPr lang="ja-JP" altLang="en-US" sz="4400" dirty="0" smtClean="0"/>
              <a:t>課題</a:t>
            </a:r>
            <a:endParaRPr lang="ja-JP" altLang="en-US" sz="4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再利用性</a:t>
            </a:r>
            <a:endParaRPr lang="en-US" altLang="ja-JP" dirty="0" smtClean="0"/>
          </a:p>
          <a:p>
            <a:pPr lvl="1"/>
            <a:r>
              <a:rPr lang="ja-JP" altLang="en-US" dirty="0" smtClean="0"/>
              <a:t>ナビゲーションなどの重複を排除することで、新しいテストの実装速度を向上させ、メンテナンスを削減させることが目的</a:t>
            </a:r>
            <a:endParaRPr lang="en-US" altLang="ja-JP" dirty="0" smtClean="0"/>
          </a:p>
          <a:p>
            <a:pPr lvl="1"/>
            <a:r>
              <a:rPr kumimoji="1" lang="ja-JP" altLang="en-US" dirty="0" smtClean="0"/>
              <a:t>「再利用する意図」があっても、実際に再利用</a:t>
            </a:r>
            <a:r>
              <a:rPr lang="ja-JP" altLang="en-US" dirty="0" smtClean="0"/>
              <a:t>されなければ報われない</a:t>
            </a:r>
            <a:endParaRPr lang="en-US" altLang="ja-JP" dirty="0" smtClean="0"/>
          </a:p>
          <a:p>
            <a:pPr lvl="1"/>
            <a:r>
              <a:rPr kumimoji="1" lang="ja-JP" altLang="en-US" dirty="0" smtClean="0"/>
              <a:t>報われるために必要な要素</a:t>
            </a:r>
            <a:endParaRPr kumimoji="1" lang="en-US" altLang="ja-JP" dirty="0" smtClean="0"/>
          </a:p>
          <a:p>
            <a:pPr lvl="2"/>
            <a:r>
              <a:rPr kumimoji="1" lang="ja-JP" altLang="en-US" dirty="0" smtClean="0"/>
              <a:t>スクリプトとデータを簡単に探し出すことができる</a:t>
            </a:r>
            <a:endParaRPr kumimoji="1" lang="en-US" altLang="ja-JP" dirty="0" smtClean="0"/>
          </a:p>
          <a:p>
            <a:pPr lvl="2"/>
            <a:r>
              <a:rPr lang="ja-JP" altLang="en-US" dirty="0" smtClean="0"/>
              <a:t>コピーを作ることなしに簡単に参照できる</a:t>
            </a:r>
            <a:endParaRPr lang="en-US" altLang="ja-JP" dirty="0" smtClean="0"/>
          </a:p>
          <a:p>
            <a:pPr lvl="3"/>
            <a:r>
              <a:rPr kumimoji="1" lang="ja-JP" altLang="en-US" dirty="0" smtClean="0"/>
              <a:t>プログラマ</a:t>
            </a:r>
            <a:r>
              <a:rPr kumimoji="1" lang="en-US" altLang="ja-JP" dirty="0" smtClean="0"/>
              <a:t>2</a:t>
            </a:r>
            <a:r>
              <a:rPr kumimoji="1" lang="ja-JP" altLang="en-US" dirty="0" smtClean="0"/>
              <a:t>分探しても見つからない場合は、独自のスクリプトを書き始める</a:t>
            </a:r>
            <a:endParaRPr kumimoji="1" lang="en-US" altLang="ja-JP" dirty="0" smtClean="0"/>
          </a:p>
          <a:p>
            <a:pPr lvl="1"/>
            <a:r>
              <a:rPr lang="ja-JP" altLang="en-US" dirty="0" smtClean="0"/>
              <a:t>どれだけ早くテストスクリプトを見つけ出せるかはテストウェアアーキテクチャに依存する</a:t>
            </a:r>
            <a:endParaRPr kumimoji="1" lang="en-US" altLang="ja-JP" dirty="0" smtClean="0"/>
          </a:p>
          <a:p>
            <a:pPr lvl="2"/>
            <a:endParaRPr kumimoji="1" lang="en-US" altLang="ja-JP" dirty="0" smtClean="0"/>
          </a:p>
          <a:p>
            <a:pPr lvl="2"/>
            <a:endParaRPr kumimoji="1" lang="en-US" altLang="ja-JP" dirty="0" smtClean="0"/>
          </a:p>
          <a:p>
            <a:pPr lvl="1">
              <a:buNone/>
            </a:pP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5.2.1:</a:t>
            </a:r>
            <a:r>
              <a:rPr lang="ja-JP" altLang="en-US" sz="4400" dirty="0" smtClean="0"/>
              <a:t>カギとなる</a:t>
            </a:r>
            <a:r>
              <a:rPr lang="en-US" altLang="ja-JP" sz="4400" dirty="0" smtClean="0"/>
              <a:t>4</a:t>
            </a:r>
            <a:r>
              <a:rPr lang="ja-JP" altLang="en-US" sz="4400" dirty="0" err="1" smtClean="0"/>
              <a:t>つの</a:t>
            </a:r>
            <a:r>
              <a:rPr lang="ja-JP" altLang="en-US" sz="4400" dirty="0" smtClean="0"/>
              <a:t>課題</a:t>
            </a:r>
            <a:endParaRPr lang="ja-JP" altLang="en-US" sz="4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再利用性</a:t>
            </a:r>
            <a:endParaRPr lang="en-US" altLang="ja-JP" dirty="0" smtClean="0"/>
          </a:p>
          <a:p>
            <a:pPr lvl="1"/>
            <a:r>
              <a:rPr kumimoji="1" lang="ja-JP" altLang="en-US" dirty="0" smtClean="0"/>
              <a:t>スクリプトが見つけやすいというだけでは再利用してもらいやすくはならない</a:t>
            </a:r>
            <a:endParaRPr kumimoji="1" lang="en-US" altLang="ja-JP" dirty="0" smtClean="0"/>
          </a:p>
          <a:p>
            <a:pPr lvl="2"/>
            <a:r>
              <a:rPr lang="ja-JP" altLang="en-US" dirty="0" smtClean="0"/>
              <a:t>見つけたものが、「自分が探しているものだ」と判断できなければならない（ドキュメントが整備されていないと起こりやすい）</a:t>
            </a:r>
            <a:endParaRPr lang="en-US" altLang="ja-JP" dirty="0" smtClean="0"/>
          </a:p>
          <a:p>
            <a:pPr lvl="2"/>
            <a:r>
              <a:rPr kumimoji="1" lang="ja-JP" altLang="en-US" dirty="0" smtClean="0"/>
              <a:t>コピーではなく、参照して利用できるほうがいい（コピーしなければ利用できない場合は、別バージョンが出来てしまう恐れがある）</a:t>
            </a:r>
            <a:endParaRPr kumimoji="1" lang="en-US" altLang="ja-JP" dirty="0" smtClean="0"/>
          </a:p>
          <a:p>
            <a:pPr lvl="2"/>
            <a:r>
              <a:rPr lang="ja-JP" altLang="en-US" dirty="0" smtClean="0"/>
              <a:t>スクリプトの利用方法を簡単に理解できる必要がある</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5.2.1:</a:t>
            </a:r>
            <a:r>
              <a:rPr lang="ja-JP" altLang="en-US" sz="4400" dirty="0" smtClean="0"/>
              <a:t>カギとなる</a:t>
            </a:r>
            <a:r>
              <a:rPr lang="en-US" altLang="ja-JP" sz="4400" dirty="0" smtClean="0"/>
              <a:t>4</a:t>
            </a:r>
            <a:r>
              <a:rPr lang="ja-JP" altLang="en-US" sz="4400" dirty="0" err="1" smtClean="0"/>
              <a:t>つの</a:t>
            </a:r>
            <a:r>
              <a:rPr lang="ja-JP" altLang="en-US" sz="4400" dirty="0" smtClean="0"/>
              <a:t>課題</a:t>
            </a:r>
            <a:endParaRPr lang="ja-JP" altLang="en-US" sz="4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kumimoji="1" lang="ja-JP" altLang="en-US" dirty="0" smtClean="0"/>
              <a:t>複数のバージョン</a:t>
            </a:r>
            <a:endParaRPr kumimoji="1" lang="en-US" altLang="ja-JP" dirty="0" smtClean="0"/>
          </a:p>
          <a:p>
            <a:pPr lvl="1"/>
            <a:r>
              <a:rPr lang="en-US" altLang="ja-JP" dirty="0" smtClean="0"/>
              <a:t>1999</a:t>
            </a:r>
            <a:r>
              <a:rPr lang="ja-JP" altLang="en-US" dirty="0" smtClean="0"/>
              <a:t>年頃の課題で、現在はバージョン管理システムが発展しているため省略</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5.2.1:</a:t>
            </a:r>
            <a:r>
              <a:rPr lang="ja-JP" altLang="en-US" sz="4400" dirty="0" smtClean="0"/>
              <a:t>カギとなる</a:t>
            </a:r>
            <a:r>
              <a:rPr lang="en-US" altLang="ja-JP" sz="4400" dirty="0" smtClean="0"/>
              <a:t>4</a:t>
            </a:r>
            <a:r>
              <a:rPr lang="ja-JP" altLang="en-US" sz="4400" dirty="0" err="1" smtClean="0"/>
              <a:t>つの</a:t>
            </a:r>
            <a:r>
              <a:rPr lang="ja-JP" altLang="en-US" sz="4400" dirty="0" smtClean="0"/>
              <a:t>課題</a:t>
            </a:r>
            <a:endParaRPr lang="ja-JP" altLang="en-US" sz="4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プラットフォームと環境からの独立</a:t>
            </a:r>
            <a:endParaRPr lang="en-US" altLang="ja-JP" dirty="0" smtClean="0"/>
          </a:p>
          <a:p>
            <a:pPr lvl="1"/>
            <a:r>
              <a:rPr kumimoji="1" lang="ja-JP" altLang="en-US" dirty="0" smtClean="0"/>
              <a:t>さまざまなハードウェアプラットフォームにわたって同じソフトウェアをテストしなければならない場合</a:t>
            </a:r>
            <a:endParaRPr kumimoji="1" lang="en-US" altLang="ja-JP" dirty="0" smtClean="0"/>
          </a:p>
          <a:p>
            <a:pPr lvl="1"/>
            <a:r>
              <a:rPr lang="ja-JP" altLang="en-US" dirty="0" smtClean="0"/>
              <a:t>各プラットフォーム毎に固有の設定用ファイルと、それ以外を分けて管理する。</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5.2.1:</a:t>
            </a:r>
            <a:r>
              <a:rPr lang="ja-JP" altLang="en-US" sz="4400" dirty="0" smtClean="0"/>
              <a:t>カギとなる</a:t>
            </a:r>
            <a:r>
              <a:rPr lang="en-US" altLang="ja-JP" sz="4400" dirty="0" smtClean="0"/>
              <a:t>4</a:t>
            </a:r>
            <a:r>
              <a:rPr lang="ja-JP" altLang="en-US" sz="4400" dirty="0" err="1" smtClean="0"/>
              <a:t>つの</a:t>
            </a:r>
            <a:r>
              <a:rPr lang="ja-JP" altLang="en-US" sz="4400" dirty="0" smtClean="0"/>
              <a:t>課題</a:t>
            </a:r>
            <a:endParaRPr lang="ja-JP" altLang="en-US" sz="4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基本概念</a:t>
            </a:r>
            <a:endParaRPr lang="en-US" altLang="ja-JP" dirty="0" smtClean="0"/>
          </a:p>
          <a:p>
            <a:pPr lvl="1"/>
            <a:r>
              <a:rPr kumimoji="1" lang="ja-JP" altLang="en-US" dirty="0" smtClean="0"/>
              <a:t>テスト資料</a:t>
            </a:r>
            <a:endParaRPr kumimoji="1" lang="en-US" altLang="ja-JP" dirty="0" smtClean="0"/>
          </a:p>
          <a:p>
            <a:pPr lvl="2"/>
            <a:r>
              <a:rPr lang="ja-JP" altLang="en-US" dirty="0" smtClean="0"/>
              <a:t>テストが実行可能になる前に必要なテストウェア作成物全般</a:t>
            </a:r>
            <a:endParaRPr lang="en-US" altLang="ja-JP" dirty="0" smtClean="0"/>
          </a:p>
          <a:p>
            <a:pPr lvl="1"/>
            <a:r>
              <a:rPr kumimoji="1" lang="ja-JP" altLang="en-US" dirty="0" smtClean="0"/>
              <a:t>テストセット</a:t>
            </a:r>
            <a:endParaRPr kumimoji="1" lang="en-US" altLang="ja-JP" dirty="0" smtClean="0"/>
          </a:p>
          <a:p>
            <a:pPr lvl="2"/>
            <a:r>
              <a:rPr kumimoji="1" lang="ja-JP" altLang="en-US" dirty="0" smtClean="0"/>
              <a:t>最初に、テスト資料をテストセットと呼ばれる論理的な集合に分ける</a:t>
            </a:r>
            <a:endParaRPr lang="en-US" altLang="ja-JP" dirty="0" smtClean="0"/>
          </a:p>
          <a:p>
            <a:pPr lvl="2"/>
            <a:r>
              <a:rPr lang="ja-JP" altLang="en-US" dirty="0" smtClean="0"/>
              <a:t>例えば、ある画面のボタンを押したときのテストに関する資料を１つテストセットにまとめるといった感じ</a:t>
            </a:r>
            <a:endParaRPr lang="en-US" altLang="ja-JP" dirty="0" smtClean="0"/>
          </a:p>
          <a:p>
            <a:pPr lvl="2"/>
            <a:r>
              <a:rPr kumimoji="1" lang="ja-JP" altLang="en-US" dirty="0" smtClean="0"/>
              <a:t>テストセット</a:t>
            </a:r>
            <a:r>
              <a:rPr lang="ja-JP" altLang="en-US" dirty="0" smtClean="0"/>
              <a:t>内のテストケースの件数は集合の分け方に依存</a:t>
            </a:r>
            <a:endParaRPr lang="en-US" altLang="ja-JP" dirty="0" smtClean="0"/>
          </a:p>
          <a:p>
            <a:pPr lvl="2"/>
            <a:r>
              <a:rPr kumimoji="1" lang="ja-JP" altLang="en-US" dirty="0" smtClean="0"/>
              <a:t>テストセットが変われば、テストケースも変わる</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基本概念</a:t>
            </a:r>
            <a:endParaRPr lang="en-US" altLang="ja-JP" dirty="0" smtClean="0"/>
          </a:p>
          <a:p>
            <a:pPr lvl="1"/>
            <a:r>
              <a:rPr kumimoji="1" lang="ja-JP" altLang="en-US" dirty="0" smtClean="0"/>
              <a:t>テストスイート</a:t>
            </a:r>
            <a:endParaRPr kumimoji="1" lang="en-US" altLang="ja-JP" dirty="0" smtClean="0"/>
          </a:p>
          <a:p>
            <a:pPr lvl="2"/>
            <a:r>
              <a:rPr kumimoji="1" lang="ja-JP" altLang="en-US" dirty="0" smtClean="0"/>
              <a:t>２つ以上のテストセットをまとめたもの。</a:t>
            </a:r>
            <a:endParaRPr lang="en-US" altLang="ja-JP" dirty="0" smtClean="0"/>
          </a:p>
          <a:p>
            <a:pPr lvl="2"/>
            <a:r>
              <a:rPr kumimoji="1" lang="ja-JP" altLang="en-US" dirty="0" smtClean="0"/>
              <a:t>何らかのテストを行うときに、１つのテストセットに属するテストケースだけでは済まない場合に、テストセットを１つのテストスイートにまとめる。</a:t>
            </a:r>
            <a:endParaRPr kumimoji="1" lang="en-US" altLang="ja-JP" dirty="0" smtClean="0"/>
          </a:p>
          <a:p>
            <a:pPr lvl="1"/>
            <a:r>
              <a:rPr lang="ja-JP" altLang="en-US" dirty="0" smtClean="0"/>
              <a:t>基本概念の限界</a:t>
            </a:r>
            <a:endParaRPr lang="en-US" altLang="ja-JP" dirty="0" smtClean="0"/>
          </a:p>
          <a:p>
            <a:pPr lvl="2"/>
            <a:r>
              <a:rPr lang="ja-JP" altLang="en-US" dirty="0" smtClean="0"/>
              <a:t>テストセットとテストスイート</a:t>
            </a:r>
            <a:r>
              <a:rPr lang="en-US" altLang="ja-JP" dirty="0" smtClean="0"/>
              <a:t>(</a:t>
            </a:r>
            <a:r>
              <a:rPr lang="ja-JP" altLang="en-US" dirty="0" smtClean="0"/>
              <a:t>階層構造で取り扱う</a:t>
            </a:r>
            <a:r>
              <a:rPr lang="en-US" altLang="ja-JP" dirty="0" smtClean="0"/>
              <a:t>)</a:t>
            </a:r>
            <a:r>
              <a:rPr lang="ja-JP" altLang="en-US" dirty="0" err="1" smtClean="0"/>
              <a:t>だけ</a:t>
            </a:r>
            <a:r>
              <a:rPr lang="ja-JP" altLang="en-US" dirty="0" smtClean="0"/>
              <a:t>では４つの課題について対応できない</a:t>
            </a:r>
            <a:endParaRPr lang="en-US" altLang="ja-JP" dirty="0" smtClean="0"/>
          </a:p>
          <a:p>
            <a:pPr lvl="2"/>
            <a:r>
              <a:rPr kumimoji="1" lang="ja-JP" altLang="en-US" dirty="0" smtClean="0"/>
              <a:t>テストセットとテストスイートはテストケースと対応したテスト資料の管理方法を提供するが、複数のテストセット間で共有されるデータの取り扱いについては何も示していない。</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424936" cy="6192688"/>
          </a:xfrm>
        </p:spPr>
        <p:txBody>
          <a:bodyPr>
            <a:normAutofit/>
          </a:bodyPr>
          <a:lstStyle/>
          <a:p>
            <a:r>
              <a:rPr lang="ja-JP" altLang="en-US" dirty="0" smtClean="0"/>
              <a:t>結果の予想と実行結果の予想</a:t>
            </a:r>
            <a:endParaRPr lang="en-US" altLang="ja-JP" dirty="0" smtClean="0"/>
          </a:p>
          <a:p>
            <a:pPr lvl="1"/>
            <a:r>
              <a:rPr kumimoji="1" lang="ja-JP" altLang="en-US" dirty="0" smtClean="0"/>
              <a:t>期待結果</a:t>
            </a:r>
            <a:endParaRPr kumimoji="1" lang="en-US" altLang="ja-JP" dirty="0" smtClean="0"/>
          </a:p>
          <a:p>
            <a:pPr lvl="2"/>
            <a:r>
              <a:rPr lang="ja-JP" altLang="en-US" dirty="0" smtClean="0"/>
              <a:t>事前に用意する</a:t>
            </a:r>
            <a:endParaRPr lang="en-US" altLang="ja-JP" dirty="0" smtClean="0"/>
          </a:p>
          <a:p>
            <a:pPr lvl="2"/>
            <a:r>
              <a:rPr kumimoji="1" lang="ja-JP" altLang="en-US" dirty="0" smtClean="0"/>
              <a:t>手動で行ったテスト結果を期待結果とする（参照テスト）</a:t>
            </a:r>
            <a:endParaRPr kumimoji="1" lang="en-US" altLang="ja-JP" dirty="0" smtClean="0"/>
          </a:p>
          <a:p>
            <a:pPr lvl="3"/>
            <a:r>
              <a:rPr lang="ja-JP" altLang="en-US" dirty="0" smtClean="0"/>
              <a:t>まず、最初のテストを手動で行い、実行結果を確認した後、それに問題がなければそれを以降のテストの期待結果とする方法</a:t>
            </a:r>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検証、比較、そして自動化</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fontScale="92500" lnSpcReduction="10000"/>
          </a:bodyPr>
          <a:lstStyle/>
          <a:p>
            <a:r>
              <a:rPr lang="ja-JP" altLang="en-US" dirty="0" smtClean="0"/>
              <a:t>テストウェアセット</a:t>
            </a:r>
            <a:endParaRPr lang="en-US" altLang="ja-JP" dirty="0" smtClean="0"/>
          </a:p>
          <a:p>
            <a:pPr lvl="1"/>
            <a:r>
              <a:rPr lang="ja-JP" altLang="en-US" dirty="0" smtClean="0"/>
              <a:t>テストウェアアーキテクチャを構成する要素</a:t>
            </a:r>
            <a:endParaRPr lang="en-US" altLang="ja-JP" dirty="0" smtClean="0"/>
          </a:p>
          <a:p>
            <a:pPr lvl="2"/>
            <a:r>
              <a:rPr kumimoji="1" lang="ja-JP" altLang="en-US" dirty="0" smtClean="0"/>
              <a:t>テストセット</a:t>
            </a:r>
            <a:endParaRPr kumimoji="1" lang="en-US" altLang="ja-JP" dirty="0" smtClean="0"/>
          </a:p>
          <a:p>
            <a:pPr lvl="2"/>
            <a:r>
              <a:rPr lang="ja-JP" altLang="en-US" dirty="0" smtClean="0"/>
              <a:t>スクリプトセット</a:t>
            </a:r>
            <a:endParaRPr lang="en-US" altLang="ja-JP" dirty="0" smtClean="0"/>
          </a:p>
          <a:p>
            <a:pPr lvl="2"/>
            <a:r>
              <a:rPr kumimoji="1" lang="ja-JP" altLang="en-US" dirty="0" smtClean="0"/>
              <a:t>データセット</a:t>
            </a:r>
            <a:endParaRPr kumimoji="1" lang="en-US" altLang="ja-JP" dirty="0" smtClean="0"/>
          </a:p>
          <a:p>
            <a:pPr lvl="2"/>
            <a:r>
              <a:rPr lang="ja-JP" altLang="en-US" dirty="0" smtClean="0"/>
              <a:t>ユーティリティセット </a:t>
            </a:r>
            <a:r>
              <a:rPr lang="en-US" altLang="ja-JP" dirty="0" smtClean="0"/>
              <a:t>etc…</a:t>
            </a:r>
          </a:p>
          <a:p>
            <a:pPr lvl="1"/>
            <a:r>
              <a:rPr kumimoji="1" lang="ja-JP" altLang="en-US" dirty="0" smtClean="0"/>
              <a:t>テストセット</a:t>
            </a:r>
            <a:endParaRPr kumimoji="1" lang="en-US" altLang="ja-JP" dirty="0" smtClean="0"/>
          </a:p>
          <a:p>
            <a:pPr lvl="2"/>
            <a:r>
              <a:rPr lang="ja-JP" altLang="en-US" dirty="0" smtClean="0"/>
              <a:t>１つ以上のテストケースを定義している</a:t>
            </a:r>
            <a:endParaRPr lang="en-US" altLang="ja-JP" dirty="0" smtClean="0"/>
          </a:p>
          <a:p>
            <a:pPr lvl="2"/>
            <a:r>
              <a:rPr kumimoji="1" lang="ja-JP" altLang="en-US" dirty="0" smtClean="0"/>
              <a:t>各テストケース固有のテストウェア作成物を全て含む</a:t>
            </a:r>
            <a:endParaRPr kumimoji="1" lang="en-US" altLang="ja-JP" dirty="0" smtClean="0"/>
          </a:p>
          <a:p>
            <a:pPr lvl="3"/>
            <a:r>
              <a:rPr lang="ja-JP" altLang="en-US" dirty="0" smtClean="0"/>
              <a:t>テストスクリプト</a:t>
            </a:r>
            <a:endParaRPr lang="en-US" altLang="ja-JP" dirty="0" smtClean="0"/>
          </a:p>
          <a:p>
            <a:pPr lvl="3"/>
            <a:r>
              <a:rPr kumimoji="1" lang="ja-JP" altLang="en-US" dirty="0" smtClean="0"/>
              <a:t>期待結果</a:t>
            </a:r>
            <a:endParaRPr kumimoji="1" lang="en-US" altLang="ja-JP" dirty="0" smtClean="0"/>
          </a:p>
          <a:p>
            <a:pPr lvl="3"/>
            <a:r>
              <a:rPr lang="ja-JP" altLang="en-US" dirty="0" smtClean="0"/>
              <a:t>テストデータ</a:t>
            </a:r>
            <a:endParaRPr lang="en-US" altLang="ja-JP" dirty="0" smtClean="0"/>
          </a:p>
          <a:p>
            <a:pPr lvl="3"/>
            <a:r>
              <a:rPr lang="ja-JP" altLang="en-US" dirty="0" smtClean="0"/>
              <a:t>テスト</a:t>
            </a:r>
            <a:r>
              <a:rPr kumimoji="1" lang="ja-JP" altLang="en-US" dirty="0" smtClean="0"/>
              <a:t>入力</a:t>
            </a:r>
            <a:endParaRPr kumimoji="1" lang="en-US" altLang="ja-JP" dirty="0" smtClean="0"/>
          </a:p>
          <a:p>
            <a:pPr lvl="3"/>
            <a:r>
              <a:rPr lang="ja-JP" altLang="en-US" dirty="0" smtClean="0"/>
              <a:t>文書</a:t>
            </a:r>
            <a:endParaRPr lang="en-US" altLang="ja-JP" dirty="0" smtClean="0"/>
          </a:p>
          <a:p>
            <a:pPr lvl="3"/>
            <a:r>
              <a:rPr kumimoji="1" lang="ja-JP" altLang="en-US" dirty="0" smtClean="0"/>
              <a:t>ユーティリティのソースファイル</a:t>
            </a:r>
            <a:r>
              <a:rPr kumimoji="1" lang="en-US" altLang="ja-JP" dirty="0" smtClean="0"/>
              <a:t>(</a:t>
            </a:r>
            <a:r>
              <a:rPr kumimoji="1" lang="ja-JP" altLang="en-US" dirty="0" smtClean="0"/>
              <a:t>テスト用のドライバなど</a:t>
            </a:r>
            <a:r>
              <a:rPr kumimoji="1" lang="en-US" altLang="ja-JP" dirty="0" smtClean="0"/>
              <a:t>)</a:t>
            </a:r>
          </a:p>
          <a:p>
            <a:pPr lvl="3"/>
            <a:r>
              <a:rPr lang="ja-JP" altLang="en-US" dirty="0" smtClean="0"/>
              <a:t>ユーティリティの実行ファイル</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テストウェアセット</a:t>
            </a:r>
            <a:endParaRPr lang="en-US" altLang="ja-JP" dirty="0" smtClean="0"/>
          </a:p>
          <a:p>
            <a:pPr lvl="1"/>
            <a:r>
              <a:rPr kumimoji="1" lang="ja-JP" altLang="en-US" dirty="0" smtClean="0"/>
              <a:t>テストセット</a:t>
            </a:r>
            <a:endParaRPr lang="en-US" altLang="ja-JP" dirty="0" smtClean="0"/>
          </a:p>
          <a:p>
            <a:pPr lvl="2"/>
            <a:r>
              <a:rPr kumimoji="1" lang="ja-JP" altLang="en-US" dirty="0" smtClean="0"/>
              <a:t>テストセット内の全てのテストウェア作成物は</a:t>
            </a:r>
            <a:r>
              <a:rPr lang="ja-JP" altLang="en-US" dirty="0" smtClean="0"/>
              <a:t>「そのテストセットで定義されたテストケースでしか使用されない」という性質を持つ。</a:t>
            </a:r>
            <a:endParaRPr lang="en-US" altLang="ja-JP" dirty="0" smtClean="0"/>
          </a:p>
          <a:p>
            <a:pPr lvl="3"/>
            <a:r>
              <a:rPr kumimoji="1" lang="ja-JP" altLang="en-US" dirty="0" smtClean="0"/>
              <a:t>複数のテストセットがある場合に、あるテストセット内の</a:t>
            </a:r>
            <a:r>
              <a:rPr lang="ja-JP" altLang="en-US" dirty="0" smtClean="0"/>
              <a:t>スクリプトなどを他のテストセット内のテストケースが参照してはならない。</a:t>
            </a:r>
            <a:endParaRPr lang="en-US" altLang="ja-JP" dirty="0" smtClean="0"/>
          </a:p>
          <a:p>
            <a:pPr lvl="2"/>
            <a:r>
              <a:rPr kumimoji="1" lang="ja-JP" altLang="en-US" dirty="0" smtClean="0"/>
              <a:t>テストセット内に他のテストセットのテストケースで使用するようなものがある場合、それはテストセットから排除する</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スクリプトセット</a:t>
            </a:r>
            <a:endParaRPr lang="en-US" altLang="ja-JP" dirty="0" smtClean="0"/>
          </a:p>
          <a:p>
            <a:pPr lvl="1"/>
            <a:r>
              <a:rPr lang="ja-JP" altLang="en-US" dirty="0" smtClean="0"/>
              <a:t>テストスクリプトとそれに対するドキュメンテーションのみを含む</a:t>
            </a:r>
            <a:endParaRPr lang="en-US" altLang="ja-JP" dirty="0" smtClean="0"/>
          </a:p>
          <a:p>
            <a:pPr lvl="1"/>
            <a:r>
              <a:rPr kumimoji="1" lang="ja-JP" altLang="en-US" dirty="0" smtClean="0"/>
              <a:t>スクリプトセット内のスクリプトは「再利用される」という性質を持つ</a:t>
            </a:r>
            <a:endParaRPr kumimoji="1" lang="en-US" altLang="ja-JP" dirty="0" smtClean="0"/>
          </a:p>
          <a:p>
            <a:pPr lvl="1"/>
            <a:r>
              <a:rPr lang="ja-JP" altLang="en-US" dirty="0" smtClean="0"/>
              <a:t>ドキュメンテーションは必須ではないが、利用する人のために、作成することを強く推奨する</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データセット</a:t>
            </a:r>
            <a:endParaRPr lang="en-US" altLang="ja-JP" dirty="0" smtClean="0"/>
          </a:p>
          <a:p>
            <a:pPr lvl="1"/>
            <a:r>
              <a:rPr kumimoji="1" lang="ja-JP" altLang="en-US" dirty="0" smtClean="0"/>
              <a:t>データファイルとそれに対するドキュメンテーションのみを格納する</a:t>
            </a:r>
            <a:endParaRPr kumimoji="1" lang="en-US" altLang="ja-JP" dirty="0" smtClean="0"/>
          </a:p>
          <a:p>
            <a:pPr lvl="1"/>
            <a:r>
              <a:rPr lang="ja-JP" altLang="en-US" dirty="0" smtClean="0"/>
              <a:t>データセット内のデータファイルは「再利用される」という性質を持つ</a:t>
            </a:r>
            <a:endParaRPr lang="en-US" altLang="ja-JP" dirty="0" smtClean="0"/>
          </a:p>
          <a:p>
            <a:pPr lvl="1"/>
            <a:r>
              <a:rPr lang="ja-JP" altLang="en-US" dirty="0" smtClean="0"/>
              <a:t>ドキュメンテーションは必須ではないが、利用する人のために、作成することを強く推奨する</a:t>
            </a:r>
            <a:endParaRPr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ユーティリティセット</a:t>
            </a:r>
            <a:endParaRPr lang="en-US" altLang="ja-JP" dirty="0" smtClean="0"/>
          </a:p>
          <a:p>
            <a:pPr lvl="1"/>
            <a:r>
              <a:rPr kumimoji="1" lang="ja-JP" altLang="en-US" dirty="0" smtClean="0"/>
              <a:t>複数のテストセットのテストケースで利用されるユーティリティ</a:t>
            </a:r>
            <a:r>
              <a:rPr kumimoji="1" lang="en-US" altLang="ja-JP" dirty="0" smtClean="0"/>
              <a:t>(</a:t>
            </a:r>
            <a:r>
              <a:rPr kumimoji="1" lang="ja-JP" altLang="en-US" dirty="0" smtClean="0"/>
              <a:t>スタブ</a:t>
            </a:r>
            <a:r>
              <a:rPr kumimoji="1" lang="en-US" altLang="ja-JP" dirty="0" smtClean="0"/>
              <a:t>, </a:t>
            </a:r>
            <a:r>
              <a:rPr kumimoji="1" lang="ja-JP" altLang="en-US" dirty="0" smtClean="0"/>
              <a:t>ドライバ</a:t>
            </a:r>
            <a:r>
              <a:rPr kumimoji="1" lang="en-US" altLang="ja-JP" dirty="0" smtClean="0"/>
              <a:t>, </a:t>
            </a:r>
            <a:r>
              <a:rPr kumimoji="1" lang="ja-JP" altLang="en-US" dirty="0" smtClean="0"/>
              <a:t>コンバータ</a:t>
            </a:r>
            <a:r>
              <a:rPr kumimoji="1" lang="en-US" altLang="ja-JP" dirty="0" smtClean="0"/>
              <a:t>, </a:t>
            </a:r>
            <a:r>
              <a:rPr kumimoji="1" lang="ja-JP" altLang="en-US" dirty="0" smtClean="0"/>
              <a:t>比較ツールなど</a:t>
            </a:r>
            <a:r>
              <a:rPr kumimoji="1" lang="en-US" altLang="ja-JP" dirty="0" smtClean="0"/>
              <a:t>)</a:t>
            </a:r>
            <a:r>
              <a:rPr lang="ja-JP" altLang="en-US" dirty="0" smtClean="0"/>
              <a:t>を含む</a:t>
            </a:r>
            <a:endParaRPr lang="en-US" altLang="ja-JP" dirty="0" smtClean="0"/>
          </a:p>
          <a:p>
            <a:pPr lvl="2"/>
            <a:r>
              <a:rPr kumimoji="1" lang="ja-JP" altLang="en-US" dirty="0" smtClean="0"/>
              <a:t>そのほか、ソースコード</a:t>
            </a:r>
            <a:r>
              <a:rPr kumimoji="1" lang="en-US" altLang="ja-JP" dirty="0" smtClean="0"/>
              <a:t>, </a:t>
            </a:r>
            <a:r>
              <a:rPr kumimoji="1" lang="ja-JP" altLang="en-US" dirty="0" smtClean="0"/>
              <a:t>実行ファイル</a:t>
            </a:r>
            <a:r>
              <a:rPr kumimoji="1" lang="en-US" altLang="ja-JP" dirty="0" smtClean="0"/>
              <a:t>,</a:t>
            </a:r>
            <a:r>
              <a:rPr lang="ja-JP" altLang="en-US" dirty="0" smtClean="0"/>
              <a:t> 関連する文書も含む</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
        <p:nvSpPr>
          <p:cNvPr id="8" name="角丸四角形 7"/>
          <p:cNvSpPr/>
          <p:nvPr/>
        </p:nvSpPr>
        <p:spPr>
          <a:xfrm>
            <a:off x="5796136" y="2852936"/>
            <a:ext cx="2160240"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テストセット</a:t>
            </a:r>
            <a:endParaRPr kumimoji="1" lang="ja-JP" altLang="en-US" dirty="0"/>
          </a:p>
        </p:txBody>
      </p:sp>
      <p:sp>
        <p:nvSpPr>
          <p:cNvPr id="9" name="角丸四角形 8"/>
          <p:cNvSpPr/>
          <p:nvPr/>
        </p:nvSpPr>
        <p:spPr>
          <a:xfrm>
            <a:off x="323528" y="4149080"/>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スクリプトセット</a:t>
            </a:r>
            <a:endParaRPr kumimoji="1" lang="ja-JP" altLang="en-US" dirty="0"/>
          </a:p>
        </p:txBody>
      </p:sp>
      <p:sp>
        <p:nvSpPr>
          <p:cNvPr id="11" name="角丸四角形 10"/>
          <p:cNvSpPr/>
          <p:nvPr/>
        </p:nvSpPr>
        <p:spPr>
          <a:xfrm>
            <a:off x="2555776" y="5445224"/>
            <a:ext cx="151216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データセット</a:t>
            </a:r>
            <a:endParaRPr kumimoji="1" lang="ja-JP" altLang="en-US" dirty="0"/>
          </a:p>
        </p:txBody>
      </p:sp>
      <p:sp>
        <p:nvSpPr>
          <p:cNvPr id="12" name="角丸四角形 11"/>
          <p:cNvSpPr/>
          <p:nvPr/>
        </p:nvSpPr>
        <p:spPr>
          <a:xfrm>
            <a:off x="4427984" y="5445224"/>
            <a:ext cx="223224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ユーティリティセット</a:t>
            </a:r>
            <a:endParaRPr kumimoji="1" lang="ja-JP" altLang="en-US" dirty="0"/>
          </a:p>
        </p:txBody>
      </p:sp>
      <p:sp>
        <p:nvSpPr>
          <p:cNvPr id="13" name="下矢印 12"/>
          <p:cNvSpPr/>
          <p:nvPr/>
        </p:nvSpPr>
        <p:spPr>
          <a:xfrm rot="2630826">
            <a:off x="3185377" y="1146302"/>
            <a:ext cx="360040" cy="175473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 name="下矢印 13"/>
          <p:cNvSpPr/>
          <p:nvPr/>
        </p:nvSpPr>
        <p:spPr>
          <a:xfrm rot="2630826">
            <a:off x="1592200" y="3052373"/>
            <a:ext cx="360040" cy="127370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5" name="下矢印 14"/>
          <p:cNvSpPr/>
          <p:nvPr/>
        </p:nvSpPr>
        <p:spPr>
          <a:xfrm rot="2630826">
            <a:off x="3292069" y="4385103"/>
            <a:ext cx="360040" cy="123118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6" name="下矢印 15"/>
          <p:cNvSpPr/>
          <p:nvPr/>
        </p:nvSpPr>
        <p:spPr>
          <a:xfrm rot="19310787">
            <a:off x="3163445" y="3090633"/>
            <a:ext cx="360040" cy="1156131"/>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7" name="下矢印 16"/>
          <p:cNvSpPr/>
          <p:nvPr/>
        </p:nvSpPr>
        <p:spPr>
          <a:xfrm rot="19310787">
            <a:off x="4387582" y="4386776"/>
            <a:ext cx="360040" cy="1156131"/>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8" name="下矢印 17"/>
          <p:cNvSpPr/>
          <p:nvPr/>
        </p:nvSpPr>
        <p:spPr>
          <a:xfrm rot="19310787">
            <a:off x="5658292" y="1296697"/>
            <a:ext cx="360040" cy="147159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角丸四角形 6"/>
          <p:cNvSpPr/>
          <p:nvPr/>
        </p:nvSpPr>
        <p:spPr>
          <a:xfrm>
            <a:off x="1187624" y="2852936"/>
            <a:ext cx="2448272"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テストスクリプト？</a:t>
            </a:r>
            <a:endParaRPr kumimoji="1" lang="ja-JP" altLang="en-US" dirty="0"/>
          </a:p>
        </p:txBody>
      </p:sp>
      <p:sp>
        <p:nvSpPr>
          <p:cNvPr id="5" name="角丸四角形 4"/>
          <p:cNvSpPr/>
          <p:nvPr/>
        </p:nvSpPr>
        <p:spPr>
          <a:xfrm>
            <a:off x="2555776" y="980728"/>
            <a:ext cx="3960440"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t>2</a:t>
            </a:r>
            <a:r>
              <a:rPr lang="ja-JP" altLang="en-US" dirty="0" smtClean="0"/>
              <a:t>つ以上のテストセットで使われる？</a:t>
            </a:r>
            <a:endParaRPr kumimoji="1" lang="ja-JP" altLang="en-US" dirty="0"/>
          </a:p>
        </p:txBody>
      </p:sp>
      <p:sp>
        <p:nvSpPr>
          <p:cNvPr id="10" name="角丸四角形 9"/>
          <p:cNvSpPr/>
          <p:nvPr/>
        </p:nvSpPr>
        <p:spPr>
          <a:xfrm>
            <a:off x="3419872" y="4149080"/>
            <a:ext cx="1296144"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データ？</a:t>
            </a:r>
            <a:endParaRPr kumimoji="1" lang="ja-JP"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テストスイート</a:t>
            </a:r>
            <a:endParaRPr lang="en-US" altLang="ja-JP" dirty="0" smtClean="0"/>
          </a:p>
          <a:p>
            <a:pPr lvl="1"/>
            <a:r>
              <a:rPr kumimoji="1" lang="ja-JP" altLang="en-US" dirty="0" smtClean="0"/>
              <a:t>テストの実行に必要なものがすべてそろった環境</a:t>
            </a:r>
            <a:endParaRPr kumimoji="1" lang="en-US" altLang="ja-JP" dirty="0" smtClean="0"/>
          </a:p>
          <a:p>
            <a:pPr lvl="1"/>
            <a:r>
              <a:rPr lang="ja-JP" altLang="en-US" dirty="0" smtClean="0"/>
              <a:t>テストケースは全て、テストスイートから実行される。</a:t>
            </a:r>
            <a:endParaRPr lang="en-US" altLang="ja-JP" dirty="0" smtClean="0"/>
          </a:p>
          <a:p>
            <a:pPr lvl="2"/>
            <a:r>
              <a:rPr kumimoji="1" lang="ja-JP" altLang="en-US" dirty="0" smtClean="0"/>
              <a:t>テストスイートは、単なる集合。必要なテストウェアをどんどん加えて構わない。</a:t>
            </a:r>
            <a:endParaRPr kumimoji="1" lang="en-US" altLang="ja-JP" dirty="0" smtClean="0"/>
          </a:p>
          <a:p>
            <a:r>
              <a:rPr kumimoji="1" lang="ja-JP" altLang="en-US" dirty="0" smtClean="0"/>
              <a:t>テストウェアライブラリ</a:t>
            </a:r>
            <a:endParaRPr kumimoji="1" lang="en-US" altLang="ja-JP" dirty="0" smtClean="0"/>
          </a:p>
          <a:p>
            <a:pPr lvl="1"/>
            <a:r>
              <a:rPr lang="ja-JP" altLang="en-US" dirty="0" smtClean="0"/>
              <a:t>全てのテスト資料を長期にわたって保持するリポジトリ。</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テストウェアライブラリ</a:t>
            </a:r>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
        <p:nvSpPr>
          <p:cNvPr id="4" name="角丸四角形 3"/>
          <p:cNvSpPr/>
          <p:nvPr/>
        </p:nvSpPr>
        <p:spPr>
          <a:xfrm>
            <a:off x="4499992" y="3501008"/>
            <a:ext cx="1800200" cy="20882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ja-JP" altLang="en-US" dirty="0" smtClean="0"/>
              <a:t>バグチェック用</a:t>
            </a:r>
            <a:endParaRPr lang="en-US" altLang="ja-JP" dirty="0" smtClean="0"/>
          </a:p>
          <a:p>
            <a:pPr algn="ctr"/>
            <a:r>
              <a:rPr lang="ja-JP" altLang="en-US" dirty="0" smtClean="0"/>
              <a:t>テストスイート</a:t>
            </a:r>
            <a:endParaRPr lang="en-US" altLang="ja-JP" dirty="0" smtClean="0"/>
          </a:p>
          <a:p>
            <a:pPr algn="ctr"/>
            <a:endParaRPr kumimoji="1" lang="en-US" altLang="ja-JP" dirty="0" smtClean="0"/>
          </a:p>
          <a:p>
            <a:pPr algn="ctr"/>
            <a:r>
              <a:rPr lang="en-US" altLang="ja-JP" dirty="0" smtClean="0"/>
              <a:t>aaaa.txt</a:t>
            </a:r>
          </a:p>
          <a:p>
            <a:pPr algn="ctr"/>
            <a:r>
              <a:rPr lang="en-US" altLang="ja-JP" dirty="0" smtClean="0"/>
              <a:t>bbbb.exe</a:t>
            </a:r>
          </a:p>
          <a:p>
            <a:pPr algn="ctr"/>
            <a:r>
              <a:rPr lang="en-US" altLang="ja-JP" dirty="0" smtClean="0"/>
              <a:t>cccc.xlsx</a:t>
            </a:r>
          </a:p>
          <a:p>
            <a:pPr algn="ctr"/>
            <a:r>
              <a:rPr lang="en-US" altLang="ja-JP" dirty="0" smtClean="0"/>
              <a:t>dddd.cpp</a:t>
            </a:r>
          </a:p>
          <a:p>
            <a:pPr algn="ctr"/>
            <a:endParaRPr lang="en-US" altLang="ja-JP" dirty="0" smtClean="0"/>
          </a:p>
        </p:txBody>
      </p:sp>
      <p:sp>
        <p:nvSpPr>
          <p:cNvPr id="5" name="角丸四角形 4"/>
          <p:cNvSpPr/>
          <p:nvPr/>
        </p:nvSpPr>
        <p:spPr>
          <a:xfrm>
            <a:off x="7092280" y="3501008"/>
            <a:ext cx="1872208" cy="2160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altLang="ja-JP" dirty="0" smtClean="0"/>
              <a:t>β</a:t>
            </a:r>
            <a:r>
              <a:rPr lang="ja-JP" altLang="en-US" dirty="0" smtClean="0"/>
              <a:t>版用</a:t>
            </a:r>
            <a:endParaRPr lang="en-US" altLang="ja-JP" dirty="0" smtClean="0"/>
          </a:p>
          <a:p>
            <a:pPr algn="ctr"/>
            <a:r>
              <a:rPr lang="ja-JP" altLang="en-US" dirty="0" smtClean="0"/>
              <a:t>テストスイート</a:t>
            </a:r>
            <a:endParaRPr lang="en-US" altLang="ja-JP" dirty="0" smtClean="0"/>
          </a:p>
          <a:p>
            <a:pPr algn="ctr"/>
            <a:endParaRPr kumimoji="1" lang="en-US" altLang="ja-JP" dirty="0" smtClean="0"/>
          </a:p>
          <a:p>
            <a:pPr algn="ctr"/>
            <a:r>
              <a:rPr lang="en-US" altLang="ja-JP" dirty="0" smtClean="0"/>
              <a:t>aaaa.txt</a:t>
            </a:r>
          </a:p>
          <a:p>
            <a:pPr algn="ctr"/>
            <a:r>
              <a:rPr lang="en-US" altLang="ja-JP" dirty="0" smtClean="0"/>
              <a:t>bbbb.exe</a:t>
            </a:r>
          </a:p>
          <a:p>
            <a:pPr algn="ctr"/>
            <a:r>
              <a:rPr lang="en-US" altLang="ja-JP" dirty="0" smtClean="0"/>
              <a:t>gggg.xlsx</a:t>
            </a:r>
          </a:p>
          <a:p>
            <a:pPr algn="ctr"/>
            <a:r>
              <a:rPr kumimoji="1" lang="en-US" altLang="ja-JP" dirty="0" smtClean="0"/>
              <a:t>hhhh.cpp</a:t>
            </a:r>
            <a:endParaRPr kumimoji="1" lang="ja-JP" altLang="en-US" dirty="0"/>
          </a:p>
        </p:txBody>
      </p:sp>
      <p:sp>
        <p:nvSpPr>
          <p:cNvPr id="7" name="角丸四角形 6"/>
          <p:cNvSpPr/>
          <p:nvPr/>
        </p:nvSpPr>
        <p:spPr>
          <a:xfrm>
            <a:off x="5796136" y="1268760"/>
            <a:ext cx="1872208" cy="19442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kumimoji="1" lang="ja-JP" altLang="en-US" dirty="0" smtClean="0"/>
              <a:t>機能拡張用</a:t>
            </a:r>
            <a:endParaRPr kumimoji="1" lang="en-US" altLang="ja-JP" dirty="0" smtClean="0"/>
          </a:p>
          <a:p>
            <a:pPr algn="ctr"/>
            <a:r>
              <a:rPr kumimoji="1" lang="ja-JP" altLang="en-US" dirty="0" smtClean="0"/>
              <a:t>テストスイート</a:t>
            </a:r>
            <a:endParaRPr kumimoji="1" lang="en-US" altLang="ja-JP" dirty="0" smtClean="0"/>
          </a:p>
          <a:p>
            <a:pPr algn="ctr"/>
            <a:endParaRPr lang="en-US" altLang="ja-JP" dirty="0" smtClean="0"/>
          </a:p>
          <a:p>
            <a:pPr algn="ctr"/>
            <a:r>
              <a:rPr lang="en-US" altLang="ja-JP" dirty="0" smtClean="0"/>
              <a:t>aaaa.txt</a:t>
            </a:r>
          </a:p>
          <a:p>
            <a:pPr algn="ctr"/>
            <a:r>
              <a:rPr lang="en-US" altLang="ja-JP" dirty="0" smtClean="0"/>
              <a:t>eeee.exe</a:t>
            </a:r>
          </a:p>
          <a:p>
            <a:pPr algn="ctr"/>
            <a:r>
              <a:rPr lang="en-US" altLang="ja-JP" dirty="0" smtClean="0"/>
              <a:t>ffff.xlsx</a:t>
            </a:r>
          </a:p>
          <a:p>
            <a:pPr algn="ctr"/>
            <a:endParaRPr kumimoji="1" lang="ja-JP" altLang="en-US" dirty="0"/>
          </a:p>
        </p:txBody>
      </p:sp>
      <p:sp>
        <p:nvSpPr>
          <p:cNvPr id="8" name="角丸四角形 7"/>
          <p:cNvSpPr/>
          <p:nvPr/>
        </p:nvSpPr>
        <p:spPr>
          <a:xfrm>
            <a:off x="755576" y="1700808"/>
            <a:ext cx="2304256" cy="46085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テストウェア</a:t>
            </a:r>
            <a:endParaRPr lang="en-US" altLang="ja-JP" dirty="0" smtClean="0"/>
          </a:p>
          <a:p>
            <a:pPr algn="ctr"/>
            <a:r>
              <a:rPr lang="ja-JP" altLang="en-US" dirty="0" smtClean="0"/>
              <a:t>ライブラリ</a:t>
            </a:r>
            <a:endParaRPr lang="en-US" altLang="ja-JP" dirty="0" smtClean="0"/>
          </a:p>
          <a:p>
            <a:pPr algn="ctr"/>
            <a:endParaRPr lang="en-US" altLang="ja-JP" dirty="0" smtClean="0"/>
          </a:p>
          <a:p>
            <a:pPr algn="ctr"/>
            <a:r>
              <a:rPr lang="en-US" altLang="ja-JP" dirty="0" smtClean="0"/>
              <a:t>aaaa.txt</a:t>
            </a:r>
          </a:p>
          <a:p>
            <a:pPr algn="ctr"/>
            <a:r>
              <a:rPr lang="en-US" altLang="ja-JP" dirty="0" smtClean="0"/>
              <a:t>bbbb.exe</a:t>
            </a:r>
          </a:p>
          <a:p>
            <a:pPr algn="ctr"/>
            <a:r>
              <a:rPr lang="en-US" altLang="ja-JP" dirty="0" smtClean="0"/>
              <a:t>cccc.xlsx</a:t>
            </a:r>
          </a:p>
          <a:p>
            <a:pPr algn="ctr"/>
            <a:r>
              <a:rPr lang="en-US" altLang="ja-JP" dirty="0" smtClean="0"/>
              <a:t>dddd.cpp</a:t>
            </a:r>
          </a:p>
          <a:p>
            <a:pPr algn="ctr"/>
            <a:r>
              <a:rPr lang="en-US" altLang="ja-JP" dirty="0" smtClean="0"/>
              <a:t>eeee.exe</a:t>
            </a:r>
          </a:p>
          <a:p>
            <a:pPr algn="ctr"/>
            <a:r>
              <a:rPr lang="en-US" altLang="ja-JP" dirty="0" err="1" smtClean="0"/>
              <a:t>ffff.Xlsx</a:t>
            </a:r>
            <a:endParaRPr lang="en-US" altLang="ja-JP" dirty="0" smtClean="0"/>
          </a:p>
          <a:p>
            <a:pPr algn="ctr"/>
            <a:r>
              <a:rPr lang="en-US" altLang="ja-JP" dirty="0" smtClean="0"/>
              <a:t>gggg.xlsx</a:t>
            </a:r>
          </a:p>
          <a:p>
            <a:pPr algn="ctr"/>
            <a:r>
              <a:rPr lang="en-US" altLang="ja-JP" dirty="0" smtClean="0"/>
              <a:t>hhhh.cpp</a:t>
            </a:r>
          </a:p>
          <a:p>
            <a:pPr algn="ctr"/>
            <a:endParaRPr kumimoji="1" lang="ja-JP"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kumimoji="1" lang="ja-JP" altLang="en-US" dirty="0" smtClean="0"/>
              <a:t>テスト結果</a:t>
            </a:r>
            <a:endParaRPr kumimoji="1" lang="en-US" altLang="ja-JP" dirty="0" smtClean="0"/>
          </a:p>
          <a:p>
            <a:pPr lvl="1"/>
            <a:r>
              <a:rPr lang="ja-JP" altLang="en-US" dirty="0" smtClean="0"/>
              <a:t>テストによって生成される作成物</a:t>
            </a:r>
            <a:endParaRPr lang="en-US" altLang="ja-JP" dirty="0" smtClean="0"/>
          </a:p>
          <a:p>
            <a:pPr lvl="2"/>
            <a:r>
              <a:rPr kumimoji="1" lang="ja-JP" altLang="en-US" dirty="0" smtClean="0"/>
              <a:t>実際の出力</a:t>
            </a:r>
            <a:endParaRPr lang="en-US" altLang="ja-JP" dirty="0" smtClean="0"/>
          </a:p>
          <a:p>
            <a:pPr lvl="2"/>
            <a:r>
              <a:rPr kumimoji="1" lang="ja-JP" altLang="en-US" dirty="0" smtClean="0"/>
              <a:t>比較レポート</a:t>
            </a:r>
            <a:endParaRPr kumimoji="1" lang="en-US" altLang="ja-JP" dirty="0" smtClean="0"/>
          </a:p>
          <a:p>
            <a:pPr lvl="2"/>
            <a:r>
              <a:rPr lang="ja-JP" altLang="en-US" dirty="0" smtClean="0"/>
              <a:t>テストツールのログ </a:t>
            </a:r>
            <a:r>
              <a:rPr lang="en-US" altLang="ja-JP" dirty="0" smtClean="0"/>
              <a:t>etc…</a:t>
            </a:r>
          </a:p>
          <a:p>
            <a:pPr lvl="1"/>
            <a:r>
              <a:rPr lang="ja-JP" altLang="en-US" dirty="0" smtClean="0"/>
              <a:t>テスト結果は他のテストウェア作成物と異なる</a:t>
            </a:r>
            <a:endParaRPr lang="en-US" altLang="ja-JP" dirty="0" smtClean="0"/>
          </a:p>
          <a:p>
            <a:pPr lvl="2"/>
            <a:r>
              <a:rPr lang="ja-JP" altLang="en-US" dirty="0" smtClean="0"/>
              <a:t>ライトワンス</a:t>
            </a:r>
            <a:r>
              <a:rPr lang="en-US" altLang="ja-JP" dirty="0" smtClean="0"/>
              <a:t>/</a:t>
            </a:r>
            <a:r>
              <a:rPr lang="ja-JP" altLang="en-US" dirty="0" smtClean="0"/>
              <a:t>リードオンリー</a:t>
            </a:r>
            <a:endParaRPr lang="en-US" altLang="ja-JP" dirty="0" smtClean="0"/>
          </a:p>
          <a:p>
            <a:pPr lvl="3"/>
            <a:r>
              <a:rPr lang="ja-JP" altLang="en-US" dirty="0" smtClean="0"/>
              <a:t>テスト結果は変更不可にするべき</a:t>
            </a:r>
            <a:endParaRPr lang="en-US" altLang="ja-JP" dirty="0" smtClean="0"/>
          </a:p>
          <a:p>
            <a:pPr lvl="1"/>
            <a:endParaRPr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fontScale="92500"/>
          </a:bodyPr>
          <a:lstStyle/>
          <a:p>
            <a:r>
              <a:rPr kumimoji="1" lang="ja-JP" altLang="en-US" dirty="0" smtClean="0"/>
              <a:t>テスト結果</a:t>
            </a:r>
            <a:endParaRPr kumimoji="1" lang="en-US" altLang="ja-JP" dirty="0" smtClean="0"/>
          </a:p>
          <a:p>
            <a:pPr lvl="1"/>
            <a:r>
              <a:rPr lang="ja-JP" altLang="en-US" dirty="0" smtClean="0"/>
              <a:t>テストの成果物と二次成果物</a:t>
            </a:r>
            <a:endParaRPr lang="en-US" altLang="ja-JP" dirty="0" smtClean="0"/>
          </a:p>
          <a:p>
            <a:pPr lvl="2"/>
            <a:r>
              <a:rPr kumimoji="1" lang="ja-JP" altLang="en-US" dirty="0" smtClean="0"/>
              <a:t>主目的となる出力</a:t>
            </a:r>
            <a:r>
              <a:rPr kumimoji="1" lang="en-US" altLang="ja-JP" dirty="0" smtClean="0"/>
              <a:t>(</a:t>
            </a:r>
            <a:r>
              <a:rPr kumimoji="1" lang="ja-JP" altLang="en-US" dirty="0" smtClean="0"/>
              <a:t>成果物</a:t>
            </a:r>
            <a:r>
              <a:rPr kumimoji="1" lang="en-US" altLang="ja-JP" dirty="0" smtClean="0"/>
              <a:t>)</a:t>
            </a:r>
          </a:p>
          <a:p>
            <a:pPr lvl="2"/>
            <a:r>
              <a:rPr lang="ja-JP" altLang="en-US" dirty="0" smtClean="0"/>
              <a:t>比較レポート</a:t>
            </a:r>
            <a:r>
              <a:rPr lang="en-US" altLang="ja-JP" dirty="0" smtClean="0"/>
              <a:t>,</a:t>
            </a:r>
            <a:r>
              <a:rPr lang="ja-JP" altLang="en-US" dirty="0" smtClean="0"/>
              <a:t> テストツールログ</a:t>
            </a:r>
            <a:r>
              <a:rPr lang="en-US" altLang="ja-JP" dirty="0" smtClean="0"/>
              <a:t>(</a:t>
            </a:r>
            <a:r>
              <a:rPr lang="ja-JP" altLang="en-US" dirty="0" smtClean="0"/>
              <a:t>二次成果物</a:t>
            </a:r>
            <a:r>
              <a:rPr lang="en-US" altLang="ja-JP" dirty="0" smtClean="0"/>
              <a:t>)</a:t>
            </a:r>
          </a:p>
          <a:p>
            <a:pPr lvl="1"/>
            <a:r>
              <a:rPr lang="ja-JP" altLang="en-US" dirty="0" smtClean="0"/>
              <a:t>テストケースが失敗したとき、テスト結果は成果物</a:t>
            </a:r>
            <a:r>
              <a:rPr lang="en-US" altLang="ja-JP" dirty="0" smtClean="0"/>
              <a:t>, </a:t>
            </a:r>
            <a:r>
              <a:rPr lang="ja-JP" altLang="en-US" dirty="0" smtClean="0"/>
              <a:t>二次成果物を問わず、全て記録することを推奨する。</a:t>
            </a:r>
            <a:endParaRPr lang="en-US" altLang="ja-JP" dirty="0" smtClean="0"/>
          </a:p>
          <a:p>
            <a:pPr lvl="1"/>
            <a:r>
              <a:rPr kumimoji="1" lang="ja-JP" altLang="en-US" dirty="0" smtClean="0"/>
              <a:t>テストが成功する時、比較レポートには興味が無い</a:t>
            </a:r>
            <a:endParaRPr lang="en-US" altLang="ja-JP" dirty="0" smtClean="0"/>
          </a:p>
          <a:p>
            <a:pPr lvl="2"/>
            <a:r>
              <a:rPr kumimoji="1" lang="ja-JP" altLang="en-US" dirty="0" smtClean="0"/>
              <a:t>比較レポートが「問題なし」と返すことが「テスト成功」の定義だから</a:t>
            </a:r>
            <a:endParaRPr lang="en-US" altLang="ja-JP" dirty="0" smtClean="0"/>
          </a:p>
          <a:p>
            <a:pPr lvl="1"/>
            <a:r>
              <a:rPr lang="ja-JP" altLang="en-US" dirty="0" smtClean="0"/>
              <a:t>法的な理由が無い場合、成功したテストケースのテスト結果の多くは削除しても問題ない</a:t>
            </a:r>
            <a:endParaRPr lang="en-US" altLang="ja-JP" dirty="0" smtClean="0"/>
          </a:p>
          <a:p>
            <a:pPr lvl="2"/>
            <a:r>
              <a:rPr lang="ja-JP" altLang="en-US" dirty="0" smtClean="0"/>
              <a:t>とはいえ、記憶媒体が安価になった現在では残しておいたほうが良い</a:t>
            </a: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6093296"/>
          </a:xfrm>
        </p:spPr>
        <p:txBody>
          <a:bodyPr>
            <a:normAutofit/>
          </a:bodyPr>
          <a:lstStyle/>
          <a:p>
            <a:r>
              <a:rPr lang="ja-JP" altLang="en-US" dirty="0" smtClean="0"/>
              <a:t>結果の予測と実行結果の予測</a:t>
            </a:r>
            <a:endParaRPr lang="en-US" altLang="ja-JP" dirty="0" smtClean="0"/>
          </a:p>
          <a:p>
            <a:pPr lvl="1"/>
            <a:r>
              <a:rPr lang="ja-JP" altLang="en-US" dirty="0" smtClean="0"/>
              <a:t>どちらが良いかは条件次第</a:t>
            </a:r>
            <a:endParaRPr lang="en-US" altLang="ja-JP" dirty="0" smtClean="0"/>
          </a:p>
          <a:p>
            <a:pPr lvl="2"/>
            <a:r>
              <a:rPr lang="ja-JP" altLang="en-US" dirty="0" smtClean="0"/>
              <a:t>期待結果の程度</a:t>
            </a:r>
            <a:endParaRPr lang="en-US" altLang="ja-JP" dirty="0" smtClean="0"/>
          </a:p>
          <a:p>
            <a:pPr lvl="3"/>
            <a:r>
              <a:rPr lang="ja-JP" altLang="en-US" dirty="0" smtClean="0"/>
              <a:t>短い文字列なら事前に用意しても簡単だが、複雑で詳細な情報を持ったレポートなどであれば参照テストのほうがいい</a:t>
            </a:r>
            <a:endParaRPr lang="en-US" altLang="ja-JP" dirty="0" smtClean="0"/>
          </a:p>
          <a:p>
            <a:pPr lvl="2"/>
            <a:r>
              <a:rPr lang="ja-JP" altLang="en-US" dirty="0" smtClean="0"/>
              <a:t>予測可能性</a:t>
            </a:r>
            <a:endParaRPr lang="en-US" altLang="ja-JP" dirty="0" smtClean="0"/>
          </a:p>
          <a:p>
            <a:pPr lvl="3"/>
            <a:r>
              <a:rPr lang="ja-JP" altLang="en-US" dirty="0" smtClean="0"/>
              <a:t>株価などの予測できないデータを使うときは、期待結果が予測できない</a:t>
            </a:r>
            <a:endParaRPr lang="en-US" altLang="ja-JP" dirty="0" smtClean="0"/>
          </a:p>
          <a:p>
            <a:pPr lvl="2"/>
            <a:r>
              <a:rPr lang="ja-JP" altLang="en-US" dirty="0" smtClean="0"/>
              <a:t>テスト対象のソフトウェアが利用可能か</a:t>
            </a:r>
            <a:endParaRPr lang="en-US" altLang="ja-JP" dirty="0" smtClean="0"/>
          </a:p>
          <a:p>
            <a:pPr lvl="3"/>
            <a:r>
              <a:rPr lang="ja-JP" altLang="en-US" dirty="0" smtClean="0"/>
              <a:t>先んじてテストを実装する場合、参照テストは使えない</a:t>
            </a:r>
            <a:endParaRPr lang="en-US" altLang="ja-JP" dirty="0" smtClean="0"/>
          </a:p>
          <a:p>
            <a:pPr lvl="2"/>
            <a:r>
              <a:rPr lang="ja-JP" altLang="en-US" dirty="0" smtClean="0"/>
              <a:t>検証の品質</a:t>
            </a:r>
            <a:endParaRPr lang="en-US" altLang="ja-JP" dirty="0" smtClean="0"/>
          </a:p>
          <a:p>
            <a:pPr lvl="3"/>
            <a:r>
              <a:rPr lang="ja-JP" altLang="en-US" dirty="0" smtClean="0"/>
              <a:t>人間は実際に起こっていることも「自分が起こってほしいこと」のフィルターを通す。参照テストを使うと、これが起こる可能性がある</a:t>
            </a:r>
            <a:endParaRPr kumimoji="1"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検証、比較、そして自動化</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物理的構造</a:t>
            </a:r>
            <a:endParaRPr lang="en-US" altLang="ja-JP" dirty="0" smtClean="0"/>
          </a:p>
          <a:p>
            <a:pPr lvl="1"/>
            <a:r>
              <a:rPr kumimoji="1" lang="ja-JP" altLang="en-US" dirty="0" smtClean="0"/>
              <a:t>テストウェアセットディレクトリ</a:t>
            </a:r>
            <a:endParaRPr kumimoji="1" lang="en-US" altLang="ja-JP" dirty="0" smtClean="0"/>
          </a:p>
          <a:p>
            <a:pPr lvl="2"/>
            <a:r>
              <a:rPr lang="ja-JP" altLang="en-US" dirty="0" smtClean="0"/>
              <a:t>全てのテストウェアセットは同一の物理的構造を厳密に守らなくてはならない。</a:t>
            </a:r>
            <a:endParaRPr lang="en-US" altLang="ja-JP" dirty="0" smtClean="0"/>
          </a:p>
          <a:p>
            <a:pPr lvl="2"/>
            <a:endParaRPr lang="en-US" altLang="ja-JP" dirty="0" smtClean="0"/>
          </a:p>
          <a:p>
            <a:pPr lvl="1"/>
            <a:r>
              <a:rPr lang="ja-JP" altLang="en-US" dirty="0" smtClean="0"/>
              <a:t>ディレクトリ構造例</a:t>
            </a:r>
            <a:endParaRPr lang="en-US" altLang="ja-JP" dirty="0" smtClean="0"/>
          </a:p>
          <a:p>
            <a:pPr lvl="2"/>
            <a:r>
              <a:rPr lang="ja-JP" altLang="en-US" dirty="0" smtClean="0"/>
              <a:t>テストウェアセット</a:t>
            </a:r>
            <a:endParaRPr lang="en-US" altLang="ja-JP" dirty="0" smtClean="0"/>
          </a:p>
          <a:p>
            <a:pPr lvl="3"/>
            <a:r>
              <a:rPr lang="ja-JP" altLang="en-US" dirty="0" smtClean="0"/>
              <a:t>ドキュメント</a:t>
            </a:r>
            <a:endParaRPr lang="en-US" altLang="ja-JP" dirty="0" smtClean="0"/>
          </a:p>
          <a:p>
            <a:pPr lvl="3"/>
            <a:r>
              <a:rPr lang="ja-JP" altLang="en-US" dirty="0" smtClean="0"/>
              <a:t>スクリプト</a:t>
            </a:r>
            <a:endParaRPr lang="en-US" altLang="ja-JP" dirty="0" smtClean="0"/>
          </a:p>
          <a:p>
            <a:pPr lvl="3"/>
            <a:r>
              <a:rPr lang="ja-JP" altLang="en-US" dirty="0" smtClean="0"/>
              <a:t>データ</a:t>
            </a:r>
            <a:endParaRPr lang="en-US" altLang="ja-JP" dirty="0" smtClean="0"/>
          </a:p>
          <a:p>
            <a:pPr lvl="3"/>
            <a:r>
              <a:rPr lang="ja-JP" altLang="en-US" dirty="0" smtClean="0"/>
              <a:t>期待結果</a:t>
            </a:r>
            <a:endParaRPr lang="en-US" altLang="ja-JP" dirty="0" smtClean="0"/>
          </a:p>
          <a:p>
            <a:pPr lvl="3"/>
            <a:r>
              <a:rPr lang="ja-JP" altLang="en-US" dirty="0" smtClean="0"/>
              <a:t>ソース</a:t>
            </a:r>
            <a:endParaRPr lang="en-US" altLang="ja-JP" dirty="0" smtClean="0"/>
          </a:p>
          <a:p>
            <a:pPr lvl="3"/>
            <a:r>
              <a:rPr lang="ja-JP" altLang="en-US" dirty="0" smtClean="0"/>
              <a:t>実行ファイル</a:t>
            </a:r>
            <a:endParaRPr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fontScale="92500" lnSpcReduction="10000"/>
          </a:bodyPr>
          <a:lstStyle/>
          <a:p>
            <a:r>
              <a:rPr lang="ja-JP" altLang="en-US" dirty="0" smtClean="0"/>
              <a:t>物理的構造</a:t>
            </a:r>
            <a:endParaRPr lang="en-US" altLang="ja-JP" dirty="0" smtClean="0"/>
          </a:p>
          <a:p>
            <a:pPr lvl="1"/>
            <a:r>
              <a:rPr kumimoji="1" lang="ja-JP" altLang="en-US" dirty="0" smtClean="0"/>
              <a:t>テストスイートディレクトリ</a:t>
            </a:r>
            <a:endParaRPr kumimoji="1" lang="en-US" altLang="ja-JP" dirty="0" smtClean="0"/>
          </a:p>
          <a:p>
            <a:pPr lvl="2"/>
            <a:r>
              <a:rPr lang="ja-JP" altLang="en-US" dirty="0" smtClean="0"/>
              <a:t>トップレベルのディレクトリの名前は、テストスイートの目的を示していなければならない</a:t>
            </a:r>
            <a:endParaRPr lang="en-US" altLang="ja-JP" dirty="0" smtClean="0"/>
          </a:p>
          <a:p>
            <a:pPr lvl="2"/>
            <a:endParaRPr kumimoji="1" lang="en-US" altLang="ja-JP" dirty="0" smtClean="0"/>
          </a:p>
          <a:p>
            <a:pPr lvl="1"/>
            <a:r>
              <a:rPr lang="ja-JP" altLang="en-US" dirty="0" smtClean="0"/>
              <a:t>ディレクトリ構造例</a:t>
            </a:r>
            <a:endParaRPr lang="en-US" altLang="ja-JP" dirty="0" smtClean="0"/>
          </a:p>
          <a:p>
            <a:pPr lvl="2"/>
            <a:r>
              <a:rPr lang="ja-JP" altLang="en-US" dirty="0" smtClean="0"/>
              <a:t>機能追加用</a:t>
            </a:r>
            <a:r>
              <a:rPr lang="en-US" altLang="ja-JP" dirty="0" smtClean="0"/>
              <a:t>(</a:t>
            </a:r>
            <a:r>
              <a:rPr lang="ja-JP" altLang="en-US" dirty="0" smtClean="0"/>
              <a:t>テストスイート</a:t>
            </a:r>
            <a:r>
              <a:rPr lang="en-US" altLang="ja-JP" dirty="0" smtClean="0"/>
              <a:t>)</a:t>
            </a:r>
          </a:p>
          <a:p>
            <a:pPr lvl="3"/>
            <a:r>
              <a:rPr kumimoji="1" lang="ja-JP" altLang="en-US" dirty="0" smtClean="0"/>
              <a:t>リストボックスの挙動チェック</a:t>
            </a:r>
            <a:r>
              <a:rPr kumimoji="1" lang="en-US" altLang="ja-JP" dirty="0" smtClean="0"/>
              <a:t>(</a:t>
            </a:r>
            <a:r>
              <a:rPr kumimoji="1" lang="ja-JP" altLang="en-US" dirty="0" smtClean="0"/>
              <a:t>テストウェアセット</a:t>
            </a:r>
            <a:r>
              <a:rPr kumimoji="1" lang="en-US" altLang="ja-JP" dirty="0" smtClean="0"/>
              <a:t>)</a:t>
            </a:r>
          </a:p>
          <a:p>
            <a:pPr lvl="4"/>
            <a:r>
              <a:rPr kumimoji="1" lang="en-US" altLang="ja-JP" dirty="0" smtClean="0"/>
              <a:t>Doc</a:t>
            </a:r>
          </a:p>
          <a:p>
            <a:pPr lvl="4"/>
            <a:r>
              <a:rPr lang="en-US" altLang="ja-JP" dirty="0" smtClean="0"/>
              <a:t>Script</a:t>
            </a:r>
          </a:p>
          <a:p>
            <a:pPr lvl="4"/>
            <a:r>
              <a:rPr kumimoji="1" lang="en-US" altLang="ja-JP" dirty="0" smtClean="0"/>
              <a:t>Data</a:t>
            </a:r>
          </a:p>
          <a:p>
            <a:pPr lvl="4"/>
            <a:r>
              <a:rPr lang="en-US" altLang="ja-JP" dirty="0" smtClean="0"/>
              <a:t>Result</a:t>
            </a:r>
          </a:p>
          <a:p>
            <a:pPr lvl="3"/>
            <a:r>
              <a:rPr kumimoji="1" lang="ja-JP" altLang="en-US" dirty="0" smtClean="0"/>
              <a:t>ボタンの挙動チェック</a:t>
            </a:r>
            <a:endParaRPr kumimoji="1" lang="en-US" altLang="ja-JP" dirty="0" smtClean="0"/>
          </a:p>
          <a:p>
            <a:pPr lvl="4"/>
            <a:r>
              <a:rPr lang="en-US" altLang="ja-JP" dirty="0" smtClean="0"/>
              <a:t>Doc</a:t>
            </a:r>
          </a:p>
          <a:p>
            <a:pPr lvl="4"/>
            <a:r>
              <a:rPr kumimoji="1" lang="en-US" altLang="ja-JP" dirty="0" smtClean="0"/>
              <a:t>Data</a:t>
            </a:r>
          </a:p>
          <a:p>
            <a:pPr lvl="4"/>
            <a:r>
              <a:rPr lang="en-US" altLang="ja-JP" dirty="0" smtClean="0"/>
              <a:t>Result</a:t>
            </a:r>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fontScale="77500" lnSpcReduction="20000"/>
          </a:bodyPr>
          <a:lstStyle/>
          <a:p>
            <a:r>
              <a:rPr lang="ja-JP" altLang="en-US" dirty="0" smtClean="0"/>
              <a:t>テスト結果ディレクトリ</a:t>
            </a:r>
            <a:endParaRPr lang="en-US" altLang="ja-JP" dirty="0" smtClean="0"/>
          </a:p>
          <a:p>
            <a:pPr lvl="1"/>
            <a:r>
              <a:rPr kumimoji="1" lang="ja-JP" altLang="en-US" dirty="0" smtClean="0"/>
              <a:t>テスト結果</a:t>
            </a:r>
            <a:r>
              <a:rPr lang="ja-JP" altLang="en-US" dirty="0" smtClean="0"/>
              <a:t>ディレクトリはテストスイートディレクトリとは全く別のところに用意する</a:t>
            </a:r>
            <a:endParaRPr lang="en-US" altLang="ja-JP" dirty="0" smtClean="0"/>
          </a:p>
          <a:p>
            <a:pPr lvl="2"/>
            <a:r>
              <a:rPr kumimoji="1" lang="ja-JP" altLang="en-US" dirty="0" smtClean="0"/>
              <a:t>テスト結果は、実行の度に生成されるが、テストスイートはそうではない</a:t>
            </a:r>
            <a:endParaRPr kumimoji="1" lang="en-US" altLang="ja-JP" dirty="0" smtClean="0"/>
          </a:p>
          <a:p>
            <a:r>
              <a:rPr lang="ja-JP" altLang="en-US" dirty="0" smtClean="0"/>
              <a:t>プラットフォームと環境への依存性</a:t>
            </a:r>
            <a:endParaRPr lang="en-US" altLang="ja-JP" dirty="0" smtClean="0"/>
          </a:p>
          <a:p>
            <a:pPr lvl="1"/>
            <a:r>
              <a:rPr lang="ja-JP" altLang="en-US" dirty="0" smtClean="0"/>
              <a:t>各プラットフォームや環境に固有のファイルはテストウェアセットディレクトリの直下に置く</a:t>
            </a:r>
            <a:endParaRPr lang="en-US" altLang="ja-JP" dirty="0" smtClean="0"/>
          </a:p>
          <a:p>
            <a:pPr lvl="1"/>
            <a:r>
              <a:rPr lang="ja-JP" altLang="en-US" dirty="0" smtClean="0"/>
              <a:t>ディレクトリ構造例</a:t>
            </a:r>
            <a:endParaRPr lang="en-US" altLang="ja-JP" dirty="0" smtClean="0"/>
          </a:p>
          <a:p>
            <a:pPr lvl="2"/>
            <a:r>
              <a:rPr lang="ja-JP" altLang="en-US" dirty="0" smtClean="0"/>
              <a:t>機能追加用</a:t>
            </a:r>
            <a:r>
              <a:rPr lang="en-US" altLang="ja-JP" dirty="0" smtClean="0"/>
              <a:t>(</a:t>
            </a:r>
            <a:r>
              <a:rPr lang="ja-JP" altLang="en-US" dirty="0" smtClean="0"/>
              <a:t>テストスイート</a:t>
            </a:r>
            <a:r>
              <a:rPr lang="en-US" altLang="ja-JP" dirty="0" smtClean="0"/>
              <a:t>)</a:t>
            </a:r>
          </a:p>
          <a:p>
            <a:pPr lvl="3"/>
            <a:r>
              <a:rPr lang="ja-JP" altLang="en-US" dirty="0" smtClean="0"/>
              <a:t>リストボックスの挙動チェック</a:t>
            </a:r>
            <a:r>
              <a:rPr lang="en-US" altLang="ja-JP" dirty="0" smtClean="0"/>
              <a:t>(</a:t>
            </a:r>
            <a:r>
              <a:rPr lang="ja-JP" altLang="en-US" dirty="0" smtClean="0"/>
              <a:t>テストウェアセット</a:t>
            </a:r>
            <a:r>
              <a:rPr lang="en-US" altLang="ja-JP" dirty="0" smtClean="0"/>
              <a:t>)</a:t>
            </a:r>
          </a:p>
          <a:p>
            <a:pPr lvl="4"/>
            <a:r>
              <a:rPr lang="en-US" altLang="ja-JP" dirty="0" smtClean="0"/>
              <a:t>Doc</a:t>
            </a:r>
          </a:p>
          <a:p>
            <a:pPr lvl="4"/>
            <a:r>
              <a:rPr lang="en-US" altLang="ja-JP" dirty="0" smtClean="0"/>
              <a:t>Script</a:t>
            </a:r>
          </a:p>
          <a:p>
            <a:pPr lvl="4"/>
            <a:r>
              <a:rPr lang="en-US" altLang="ja-JP" dirty="0" smtClean="0"/>
              <a:t>Data</a:t>
            </a:r>
          </a:p>
          <a:p>
            <a:pPr lvl="4"/>
            <a:r>
              <a:rPr lang="en-US" altLang="ja-JP" dirty="0" smtClean="0"/>
              <a:t>Result</a:t>
            </a:r>
          </a:p>
          <a:p>
            <a:pPr lvl="5"/>
            <a:r>
              <a:rPr lang="en-US" altLang="ja-JP" dirty="0" err="1" smtClean="0"/>
              <a:t>iOS</a:t>
            </a:r>
            <a:endParaRPr lang="en-US" altLang="ja-JP" dirty="0" smtClean="0"/>
          </a:p>
          <a:p>
            <a:pPr lvl="5"/>
            <a:r>
              <a:rPr lang="en-US" altLang="ja-JP" dirty="0" smtClean="0"/>
              <a:t>Android</a:t>
            </a:r>
          </a:p>
          <a:p>
            <a:pPr lvl="3"/>
            <a:r>
              <a:rPr lang="ja-JP" altLang="en-US" dirty="0" smtClean="0"/>
              <a:t>ボタンの挙動チェック</a:t>
            </a:r>
            <a:endParaRPr lang="en-US" altLang="ja-JP" dirty="0" smtClean="0"/>
          </a:p>
          <a:p>
            <a:pPr lvl="4"/>
            <a:r>
              <a:rPr lang="en-US" altLang="ja-JP" dirty="0" smtClean="0"/>
              <a:t>Doc</a:t>
            </a:r>
          </a:p>
          <a:p>
            <a:pPr lvl="4"/>
            <a:r>
              <a:rPr lang="en-US" altLang="ja-JP" dirty="0" smtClean="0"/>
              <a:t>Data</a:t>
            </a:r>
          </a:p>
          <a:p>
            <a:pPr lvl="4"/>
            <a:r>
              <a:rPr lang="en-US" altLang="ja-JP" dirty="0" smtClean="0"/>
              <a:t>Result</a:t>
            </a:r>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5976664"/>
          </a:xfrm>
        </p:spPr>
        <p:txBody>
          <a:bodyPr>
            <a:normAutofit/>
          </a:bodyPr>
          <a:lstStyle/>
          <a:p>
            <a:r>
              <a:rPr lang="ja-JP" altLang="en-US" dirty="0" smtClean="0"/>
              <a:t>拡張性</a:t>
            </a:r>
            <a:endParaRPr lang="en-US" altLang="ja-JP" dirty="0" smtClean="0"/>
          </a:p>
          <a:p>
            <a:pPr lvl="1"/>
            <a:r>
              <a:rPr kumimoji="1" lang="ja-JP" altLang="en-US" dirty="0" smtClean="0"/>
              <a:t>ここまで示してきたディレクトリ例は、テストケースの数が少ない場合は問題ないが、１つのフォルダに数十ものファイルが配置される場合は問題がある。</a:t>
            </a:r>
            <a:endParaRPr kumimoji="1" lang="en-US" altLang="ja-JP" dirty="0" smtClean="0"/>
          </a:p>
          <a:p>
            <a:pPr lvl="1"/>
            <a:r>
              <a:rPr lang="ja-JP" altLang="en-US" dirty="0" smtClean="0"/>
              <a:t>その場合、テストケースを複数のグループに分割してディレクトリの深さを１つ増やすなどで対応する</a:t>
            </a:r>
            <a:endParaRPr kumimoji="1" lang="en-US" altLang="ja-JP" dirty="0" smtClean="0"/>
          </a:p>
          <a:p>
            <a:pPr lvl="1"/>
            <a:endParaRPr kumimoji="1" lang="en-US" altLang="ja-JP" dirty="0" smtClean="0"/>
          </a:p>
          <a:p>
            <a:pPr>
              <a:buNone/>
            </a:pPr>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lvl="0" algn="ctr">
              <a:spcBef>
                <a:spcPct val="0"/>
              </a:spcBef>
              <a:defRPr/>
            </a:pPr>
            <a:r>
              <a:rPr lang="en-US" altLang="ja-JP" sz="4400" dirty="0" smtClean="0"/>
              <a:t>5.3</a:t>
            </a:r>
            <a:r>
              <a:rPr lang="ja-JP" altLang="en-US" sz="4400" dirty="0" smtClean="0"/>
              <a:t>取り組み方</a:t>
            </a:r>
            <a:endParaRPr lang="ja-JP" altLang="en-US" sz="4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第</a:t>
            </a:r>
            <a:r>
              <a:rPr kumimoji="1" lang="en-US" altLang="ja-JP" dirty="0" smtClean="0"/>
              <a:t>6</a:t>
            </a:r>
            <a:r>
              <a:rPr kumimoji="1" lang="ja-JP" altLang="en-US" dirty="0" smtClean="0"/>
              <a:t>章</a:t>
            </a:r>
            <a:r>
              <a:rPr kumimoji="1" lang="en-US" altLang="ja-JP" dirty="0" smtClean="0"/>
              <a:t/>
            </a:r>
            <a:br>
              <a:rPr kumimoji="1" lang="en-US" altLang="ja-JP" dirty="0" smtClean="0"/>
            </a:br>
            <a:r>
              <a:rPr lang="ja-JP" altLang="en-US" dirty="0" smtClean="0"/>
              <a:t>前処理と後処理の自動化</a:t>
            </a:r>
            <a:endParaRPr kumimoji="1" lang="ja-JP"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6.1 </a:t>
            </a:r>
            <a:r>
              <a:rPr kumimoji="1" lang="ja-JP" altLang="en-US" dirty="0" smtClean="0"/>
              <a:t>前処理</a:t>
            </a:r>
            <a:r>
              <a:rPr lang="ja-JP" altLang="en-US" dirty="0" smtClean="0"/>
              <a:t>と後処理とは何か？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前処理</a:t>
            </a:r>
            <a:endParaRPr lang="en-US" altLang="ja-JP" dirty="0" smtClean="0"/>
          </a:p>
          <a:p>
            <a:pPr lvl="1"/>
            <a:r>
              <a:rPr lang="ja-JP" altLang="en-US" dirty="0" smtClean="0"/>
              <a:t>テスト実行の前提条件のセットアップ</a:t>
            </a:r>
            <a:endParaRPr lang="en-US" altLang="ja-JP" dirty="0" smtClean="0"/>
          </a:p>
          <a:p>
            <a:pPr lvl="1"/>
            <a:r>
              <a:rPr lang="ja-JP" altLang="en-US" dirty="0" smtClean="0"/>
              <a:t>テスト実行によって前提条件として設定した状況が変更される場合は、それを復元すること</a:t>
            </a:r>
            <a:endParaRPr lang="en-US" altLang="ja-JP" dirty="0" smtClean="0"/>
          </a:p>
          <a:p>
            <a:r>
              <a:rPr lang="ja-JP" altLang="en-US" dirty="0" smtClean="0"/>
              <a:t>後処理</a:t>
            </a:r>
            <a:endParaRPr lang="en-US" altLang="ja-JP" dirty="0" smtClean="0"/>
          </a:p>
          <a:p>
            <a:pPr lvl="1"/>
            <a:r>
              <a:rPr lang="ja-JP" altLang="en-US" dirty="0" smtClean="0"/>
              <a:t>テスト実施で生成されるもの</a:t>
            </a:r>
            <a:endParaRPr lang="en-US" altLang="ja-JP" dirty="0" smtClean="0"/>
          </a:p>
          <a:p>
            <a:pPr lvl="2"/>
            <a:r>
              <a:rPr lang="ja-JP" altLang="en-US" dirty="0" smtClean="0"/>
              <a:t>削除すべきもの</a:t>
            </a:r>
            <a:endParaRPr lang="en-US" altLang="ja-JP" dirty="0" smtClean="0"/>
          </a:p>
          <a:p>
            <a:pPr lvl="2"/>
            <a:r>
              <a:rPr lang="ja-JP" altLang="en-US" dirty="0" smtClean="0"/>
              <a:t>保管すべきもの</a:t>
            </a:r>
            <a:endParaRPr lang="en-US" altLang="ja-JP" dirty="0" smtClean="0"/>
          </a:p>
          <a:p>
            <a:pPr lvl="1"/>
            <a:r>
              <a:rPr lang="ja-JP" altLang="en-US" dirty="0" smtClean="0"/>
              <a:t>テスト結果作成物の削除や保管</a:t>
            </a:r>
            <a:endParaRPr lang="en-US" altLang="ja-JP"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6.1 </a:t>
            </a:r>
            <a:r>
              <a:rPr lang="ja-JP" altLang="en-US" dirty="0" smtClean="0"/>
              <a:t>前処理と後処理とは何か？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共通点</a:t>
            </a:r>
            <a:endParaRPr kumimoji="1" lang="en-US" altLang="ja-JP" dirty="0" smtClean="0"/>
          </a:p>
          <a:p>
            <a:pPr lvl="1"/>
            <a:r>
              <a:rPr lang="ja-JP" altLang="en-US" dirty="0" smtClean="0"/>
              <a:t>多い</a:t>
            </a:r>
            <a:endParaRPr lang="en-US" altLang="ja-JP" dirty="0" smtClean="0"/>
          </a:p>
          <a:p>
            <a:pPr lvl="2"/>
            <a:r>
              <a:rPr lang="ja-JP" altLang="en-US" dirty="0" smtClean="0"/>
              <a:t>前処理と後処理のタスクは数多く存在する</a:t>
            </a:r>
            <a:endParaRPr lang="en-US" altLang="ja-JP" dirty="0" smtClean="0"/>
          </a:p>
          <a:p>
            <a:pPr lvl="1"/>
            <a:r>
              <a:rPr lang="ja-JP" altLang="en-US" dirty="0" smtClean="0"/>
              <a:t>まとまって表れる</a:t>
            </a:r>
            <a:endParaRPr lang="en-US" altLang="ja-JP" dirty="0" smtClean="0"/>
          </a:p>
          <a:p>
            <a:pPr lvl="1"/>
            <a:r>
              <a:rPr lang="ja-JP" altLang="en-US" dirty="0" smtClean="0"/>
              <a:t>共通部分が多い</a:t>
            </a:r>
            <a:endParaRPr lang="en-US" altLang="ja-JP" dirty="0" smtClean="0"/>
          </a:p>
          <a:p>
            <a:pPr lvl="2"/>
            <a:r>
              <a:rPr lang="ja-JP" altLang="en-US" dirty="0" smtClean="0"/>
              <a:t>データベースの設定など</a:t>
            </a:r>
            <a:endParaRPr lang="en-US" altLang="ja-JP" dirty="0" smtClean="0"/>
          </a:p>
          <a:p>
            <a:pPr lvl="1"/>
            <a:r>
              <a:rPr lang="ja-JP" altLang="en-US" dirty="0" smtClean="0"/>
              <a:t>簡単に自動化できる</a:t>
            </a:r>
            <a:endParaRPr lang="en-US" altLang="ja-JP"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a:t>
            </a:r>
            <a:r>
              <a:rPr kumimoji="1" lang="ja-JP" altLang="en-US" dirty="0" smtClean="0"/>
              <a:t>前処理と後処理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前処理のタスク</a:t>
            </a:r>
            <a:endParaRPr kumimoji="1" lang="en-US" altLang="ja-JP" dirty="0" smtClean="0"/>
          </a:p>
          <a:p>
            <a:pPr lvl="1"/>
            <a:r>
              <a:rPr lang="ja-JP" altLang="en-US" dirty="0" smtClean="0"/>
              <a:t>生成</a:t>
            </a:r>
            <a:endParaRPr lang="en-US" altLang="ja-JP" dirty="0" smtClean="0"/>
          </a:p>
          <a:p>
            <a:pPr lvl="2"/>
            <a:r>
              <a:rPr lang="ja-JP" altLang="en-US" dirty="0" smtClean="0"/>
              <a:t>データベースのビルドやテストに必要なデータの投入</a:t>
            </a:r>
            <a:endParaRPr lang="en-US" altLang="ja-JP" dirty="0" smtClean="0"/>
          </a:p>
          <a:p>
            <a:pPr lvl="3"/>
            <a:r>
              <a:rPr lang="ja-JP" altLang="en-US" dirty="0" smtClean="0"/>
              <a:t>必要なデータが存在するという前提条件</a:t>
            </a:r>
            <a:endParaRPr lang="en-US" altLang="ja-JP" dirty="0" smtClean="0"/>
          </a:p>
          <a:p>
            <a:pPr lvl="2"/>
            <a:r>
              <a:rPr lang="ja-JP" altLang="en-US" dirty="0" smtClean="0"/>
              <a:t>テストの前提条件を正しく構築する</a:t>
            </a:r>
            <a:endParaRPr lang="en-US" altLang="ja-JP" dirty="0" smtClean="0"/>
          </a:p>
          <a:p>
            <a:pPr lvl="3"/>
            <a:r>
              <a:rPr lang="ja-JP" altLang="en-US" dirty="0" smtClean="0"/>
              <a:t>データベースからの不要なレコードの削除なども含まれる</a:t>
            </a:r>
            <a:endParaRPr lang="en-US" altLang="ja-JP" dirty="0" smtClean="0"/>
          </a:p>
          <a:p>
            <a:pPr lvl="1"/>
            <a:r>
              <a:rPr lang="ja-JP" altLang="en-US" dirty="0" smtClean="0"/>
              <a:t>チェック</a:t>
            </a:r>
            <a:endParaRPr lang="en-US" altLang="ja-JP" dirty="0" smtClean="0"/>
          </a:p>
          <a:p>
            <a:pPr lvl="2"/>
            <a:r>
              <a:rPr lang="ja-JP" altLang="en-US" dirty="0" smtClean="0"/>
              <a:t>前提条件が満たされているかをチェックする</a:t>
            </a:r>
            <a:endParaRPr lang="en-US" altLang="ja-JP" dirty="0" smtClean="0"/>
          </a:p>
          <a:p>
            <a:pPr lvl="2"/>
            <a:endParaRPr lang="en-US" altLang="ja-JP"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a:t>
            </a:r>
            <a:r>
              <a:rPr kumimoji="1" lang="ja-JP" altLang="en-US" dirty="0" smtClean="0"/>
              <a:t>前処理と後処理</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前処理のタスク</a:t>
            </a:r>
            <a:endParaRPr kumimoji="1" lang="en-US" altLang="ja-JP" dirty="0" smtClean="0"/>
          </a:p>
          <a:p>
            <a:pPr lvl="1"/>
            <a:r>
              <a:rPr lang="ja-JP" altLang="en-US" dirty="0" smtClean="0"/>
              <a:t>再配置</a:t>
            </a:r>
            <a:endParaRPr lang="en-US" altLang="ja-JP" dirty="0" smtClean="0"/>
          </a:p>
          <a:p>
            <a:pPr lvl="2"/>
            <a:r>
              <a:rPr lang="ja-JP" altLang="en-US" dirty="0" smtClean="0"/>
              <a:t>ファイルのコピーや移動を元に戻す</a:t>
            </a:r>
            <a:endParaRPr lang="en-US" altLang="ja-JP" dirty="0" smtClean="0"/>
          </a:p>
          <a:p>
            <a:pPr lvl="1"/>
            <a:r>
              <a:rPr lang="ja-JP" altLang="en-US" dirty="0" smtClean="0"/>
              <a:t>変換</a:t>
            </a:r>
            <a:endParaRPr lang="en-US" altLang="ja-JP" dirty="0" smtClean="0"/>
          </a:p>
          <a:p>
            <a:pPr lvl="2"/>
            <a:r>
              <a:rPr lang="ja-JP" altLang="en-US" dirty="0" smtClean="0"/>
              <a:t>ファイルの圧縮</a:t>
            </a:r>
            <a:r>
              <a:rPr lang="en-US" altLang="ja-JP" dirty="0" smtClean="0"/>
              <a:t>/</a:t>
            </a:r>
            <a:r>
              <a:rPr lang="ja-JP" altLang="en-US" dirty="0" smtClean="0"/>
              <a:t>展開</a:t>
            </a:r>
            <a:endParaRPr lang="en-US" altLang="ja-JP" dirty="0" smtClean="0"/>
          </a:p>
          <a:p>
            <a:pPr lvl="2"/>
            <a:r>
              <a:rPr lang="ja-JP" altLang="en-US" dirty="0" smtClean="0"/>
              <a:t>テキスト形式で保存していたものを</a:t>
            </a:r>
            <a:r>
              <a:rPr lang="en-US" altLang="ja-JP" dirty="0" smtClean="0"/>
              <a:t>DB</a:t>
            </a:r>
            <a:r>
              <a:rPr lang="ja-JP" altLang="en-US" dirty="0" smtClean="0"/>
              <a:t>に反映</a:t>
            </a:r>
            <a:endParaRPr lang="en-US" altLang="ja-JP" dirty="0" smtClean="0"/>
          </a:p>
          <a:p>
            <a:pPr lvl="2"/>
            <a:endParaRPr lang="en-US" altLang="ja-JP" dirty="0" smtClean="0"/>
          </a:p>
          <a:p>
            <a:pPr lvl="1"/>
            <a:r>
              <a:rPr lang="ja-JP" altLang="en-US" dirty="0" smtClean="0"/>
              <a:t>前処理のタスクが失敗したときは、テストケースも失敗とする</a:t>
            </a:r>
            <a:endParaRPr lang="en-US" altLang="ja-JP" dirty="0" smtClean="0"/>
          </a:p>
          <a:p>
            <a:pPr lvl="2"/>
            <a:r>
              <a:rPr lang="ja-JP" altLang="en-US" dirty="0" smtClean="0"/>
              <a:t>失敗するのがわかりきっているテストをいちいちする必要はない</a:t>
            </a:r>
            <a:endParaRPr lang="en-US" altLang="ja-JP"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a:t>
            </a:r>
            <a:r>
              <a:rPr kumimoji="1" lang="ja-JP" altLang="en-US" dirty="0" smtClean="0"/>
              <a:t>前処理と後処理</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後</a:t>
            </a:r>
            <a:r>
              <a:rPr kumimoji="1" lang="ja-JP" altLang="en-US" dirty="0" smtClean="0"/>
              <a:t>処理のタスク</a:t>
            </a:r>
            <a:endParaRPr kumimoji="1" lang="en-US" altLang="ja-JP" dirty="0" smtClean="0"/>
          </a:p>
          <a:p>
            <a:pPr lvl="1"/>
            <a:r>
              <a:rPr lang="ja-JP" altLang="en-US" dirty="0" smtClean="0"/>
              <a:t>削除</a:t>
            </a:r>
            <a:endParaRPr lang="en-US" altLang="ja-JP" dirty="0" smtClean="0"/>
          </a:p>
          <a:p>
            <a:pPr lvl="2"/>
            <a:r>
              <a:rPr lang="ja-JP" altLang="en-US" dirty="0" smtClean="0"/>
              <a:t>生成されたデータベースレコードの削除</a:t>
            </a:r>
            <a:endParaRPr lang="en-US" altLang="ja-JP" dirty="0" smtClean="0"/>
          </a:p>
          <a:p>
            <a:pPr lvl="1"/>
            <a:r>
              <a:rPr lang="ja-JP" altLang="en-US" dirty="0" smtClean="0"/>
              <a:t>チェック</a:t>
            </a:r>
            <a:endParaRPr lang="en-US" altLang="ja-JP" dirty="0" smtClean="0"/>
          </a:p>
          <a:p>
            <a:pPr lvl="2"/>
            <a:r>
              <a:rPr lang="ja-JP" altLang="en-US" dirty="0" smtClean="0"/>
              <a:t>作成されるべきファイルが作成しているかどうかのチェック</a:t>
            </a:r>
            <a:endParaRPr lang="en-US" altLang="ja-JP" dirty="0" smtClean="0"/>
          </a:p>
          <a:p>
            <a:pPr lvl="2"/>
            <a:r>
              <a:rPr lang="ja-JP" altLang="en-US" dirty="0" smtClean="0"/>
              <a:t>生成されたファイルの内容チェック</a:t>
            </a:r>
            <a:endParaRPr lang="en-US" altLang="ja-JP"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なぜ比較を自動化するのか</a:t>
            </a:r>
            <a:endParaRPr kumimoji="1" lang="en-US" altLang="ja-JP" dirty="0" smtClean="0"/>
          </a:p>
          <a:p>
            <a:pPr lvl="1"/>
            <a:r>
              <a:rPr lang="ja-JP" altLang="en-US" dirty="0" smtClean="0"/>
              <a:t>最も自動化しやすく、もっとも利益を得やすい</a:t>
            </a:r>
            <a:endParaRPr lang="en-US" altLang="ja-JP" dirty="0" smtClean="0"/>
          </a:p>
          <a:p>
            <a:pPr lvl="1"/>
            <a:r>
              <a:rPr kumimoji="1" lang="ja-JP" altLang="en-US" dirty="0" smtClean="0"/>
              <a:t>退屈で、面倒で、間違いやすい</a:t>
            </a:r>
            <a:endParaRPr kumimoji="1" lang="en-US" altLang="ja-JP" dirty="0" smtClean="0"/>
          </a:p>
          <a:p>
            <a:pPr lvl="1"/>
            <a:r>
              <a:rPr lang="ja-JP" altLang="en-US" dirty="0" smtClean="0"/>
              <a:t>自動実行は多くの結果を生成するため</a:t>
            </a:r>
            <a:endParaRPr lang="en-US" altLang="ja-JP" dirty="0" smtClean="0"/>
          </a:p>
          <a:p>
            <a:pPr lvl="2"/>
            <a:r>
              <a:rPr lang="en-US" altLang="ja-JP" dirty="0" smtClean="0"/>
              <a:t>(</a:t>
            </a:r>
            <a:r>
              <a:rPr lang="ja-JP" altLang="en-US" dirty="0" smtClean="0"/>
              <a:t>何万ケースに上る場合も珍しくない</a:t>
            </a:r>
            <a:r>
              <a:rPr lang="en-US" altLang="ja-JP" dirty="0" smtClean="0"/>
              <a:t>)</a:t>
            </a:r>
          </a:p>
          <a:p>
            <a:pPr lvl="1"/>
            <a:r>
              <a:rPr kumimoji="1" lang="ja-JP" altLang="en-US" dirty="0" smtClean="0"/>
              <a:t>比較が難しい場合は、手動でやるのも一つの手</a:t>
            </a:r>
            <a:endParaRPr kumimoji="1" lang="en-US" altLang="ja-JP" dirty="0" smtClean="0"/>
          </a:p>
          <a:p>
            <a:pPr lvl="2"/>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検証、比較、そして自動化</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a:t>
            </a:r>
            <a:r>
              <a:rPr kumimoji="1" lang="ja-JP" altLang="en-US" dirty="0" smtClean="0"/>
              <a:t>前処理と後処理</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後</a:t>
            </a:r>
            <a:r>
              <a:rPr kumimoji="1" lang="ja-JP" altLang="en-US" dirty="0" smtClean="0"/>
              <a:t>処理のタスク</a:t>
            </a:r>
            <a:endParaRPr kumimoji="1" lang="en-US" altLang="ja-JP" dirty="0" smtClean="0"/>
          </a:p>
          <a:p>
            <a:pPr lvl="1"/>
            <a:r>
              <a:rPr lang="ja-JP" altLang="en-US" dirty="0" smtClean="0"/>
              <a:t>再配置</a:t>
            </a:r>
            <a:endParaRPr lang="en-US" altLang="ja-JP" dirty="0" smtClean="0"/>
          </a:p>
          <a:p>
            <a:pPr lvl="2"/>
            <a:r>
              <a:rPr lang="ja-JP" altLang="en-US" dirty="0" smtClean="0"/>
              <a:t>ファイルのコピーや移動を元に戻す</a:t>
            </a:r>
            <a:endParaRPr lang="en-US" altLang="ja-JP" dirty="0" smtClean="0"/>
          </a:p>
          <a:p>
            <a:pPr lvl="1"/>
            <a:r>
              <a:rPr lang="ja-JP" altLang="en-US" dirty="0" smtClean="0"/>
              <a:t>変換</a:t>
            </a:r>
            <a:endParaRPr lang="en-US" altLang="ja-JP" dirty="0" smtClean="0"/>
          </a:p>
          <a:p>
            <a:pPr lvl="2"/>
            <a:r>
              <a:rPr lang="ja-JP" altLang="en-US" dirty="0" smtClean="0"/>
              <a:t>テスト結果を比較処理に適した形にする。</a:t>
            </a:r>
            <a:endParaRPr lang="en-US" altLang="ja-JP" dirty="0" smtClean="0"/>
          </a:p>
          <a:p>
            <a:pPr lvl="2"/>
            <a:endParaRPr lang="en-US" altLang="ja-JP" dirty="0" smtClean="0"/>
          </a:p>
          <a:p>
            <a:pPr lvl="1"/>
            <a:r>
              <a:rPr lang="ja-JP" altLang="en-US" dirty="0" smtClean="0"/>
              <a:t>前処理のタスクが失敗したときは、テストケースも失敗とする</a:t>
            </a:r>
            <a:endParaRPr lang="en-US" altLang="ja-JP" dirty="0" smtClean="0"/>
          </a:p>
          <a:p>
            <a:pPr lvl="2"/>
            <a:r>
              <a:rPr lang="ja-JP" altLang="en-US" dirty="0" smtClean="0"/>
              <a:t>これはフェイルセーフポリシーからの要請</a:t>
            </a:r>
            <a:endParaRPr lang="en-US" altLang="ja-JP"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a:t>
            </a:r>
            <a:r>
              <a:rPr kumimoji="1" lang="ja-JP" altLang="en-US" dirty="0" smtClean="0"/>
              <a:t>前処理と後処理</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異なるステージでの前処理と後処理</a:t>
            </a:r>
            <a:endParaRPr lang="en-US" altLang="ja-JP" dirty="0" smtClean="0"/>
          </a:p>
          <a:p>
            <a:pPr lvl="1"/>
            <a:r>
              <a:rPr lang="ja-JP" altLang="en-US" dirty="0" smtClean="0"/>
              <a:t>一つのテストケースレベルでの前処理</a:t>
            </a:r>
            <a:r>
              <a:rPr lang="en-US" altLang="ja-JP" dirty="0" smtClean="0"/>
              <a:t>/</a:t>
            </a:r>
            <a:r>
              <a:rPr lang="ja-JP" altLang="en-US" dirty="0" smtClean="0"/>
              <a:t>後処理だけでなく、複数の連続したテストケースに対する前処理や後処理として扱ったほうがいいケースもある</a:t>
            </a:r>
            <a:endParaRPr lang="en-US" altLang="ja-JP" dirty="0" smtClean="0"/>
          </a:p>
          <a:p>
            <a:pPr lvl="1"/>
            <a:r>
              <a:rPr lang="ja-JP" altLang="en-US" dirty="0" smtClean="0"/>
              <a:t>特に、テストスィート（テストを実施するための全てがパッケージされた環境）に対するものなどが顕著</a:t>
            </a:r>
            <a:endParaRPr lang="en-US" altLang="ja-JP"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6.3</a:t>
            </a:r>
            <a:r>
              <a:rPr kumimoji="1" lang="ja-JP" altLang="en-US" dirty="0" smtClean="0"/>
              <a:t>テストケース実行後に</a:t>
            </a:r>
            <a:r>
              <a:rPr kumimoji="1" lang="en-US" altLang="ja-JP" dirty="0" smtClean="0"/>
              <a:t/>
            </a:r>
            <a:br>
              <a:rPr kumimoji="1" lang="en-US" altLang="ja-JP" dirty="0" smtClean="0"/>
            </a:br>
            <a:r>
              <a:rPr kumimoji="1" lang="ja-JP" altLang="en-US" dirty="0" smtClean="0"/>
              <a:t>何が起こるか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正常終了の後</a:t>
            </a:r>
            <a:endParaRPr kumimoji="1" lang="en-US" altLang="ja-JP" dirty="0" smtClean="0"/>
          </a:p>
          <a:p>
            <a:pPr lvl="1"/>
            <a:r>
              <a:rPr lang="ja-JP" altLang="en-US" dirty="0" smtClean="0"/>
              <a:t>全ての実行結果が期待結果と一致するなら、実行結果は削除して良い</a:t>
            </a:r>
            <a:endParaRPr lang="en-US" altLang="ja-JP" dirty="0" smtClean="0"/>
          </a:p>
          <a:p>
            <a:pPr lvl="2"/>
            <a:r>
              <a:rPr kumimoji="1" lang="ja-JP" altLang="en-US" dirty="0" smtClean="0"/>
              <a:t>≒保存することにほとんど意味はない</a:t>
            </a:r>
            <a:endParaRPr kumimoji="1" lang="en-US" altLang="ja-JP" dirty="0" smtClean="0"/>
          </a:p>
          <a:p>
            <a:pPr lvl="1"/>
            <a:r>
              <a:rPr lang="ja-JP" altLang="en-US" dirty="0" smtClean="0"/>
              <a:t>成功</a:t>
            </a:r>
            <a:r>
              <a:rPr lang="en-US" altLang="ja-JP" dirty="0" smtClean="0"/>
              <a:t>/</a:t>
            </a:r>
            <a:r>
              <a:rPr lang="ja-JP" altLang="en-US" dirty="0" smtClean="0"/>
              <a:t>失敗などの「テストステータス」は記録する</a:t>
            </a:r>
            <a:endParaRPr lang="en-US" altLang="ja-JP" dirty="0" smtClean="0"/>
          </a:p>
          <a:p>
            <a:pPr lvl="1"/>
            <a:r>
              <a:rPr lang="ja-JP" altLang="en-US" dirty="0" smtClean="0"/>
              <a:t>業界や取引先との規定で保持しなければならない場合は別</a:t>
            </a:r>
            <a:endParaRPr lang="en-US" altLang="ja-JP"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6.3</a:t>
            </a:r>
            <a:r>
              <a:rPr kumimoji="1" lang="ja-JP" altLang="en-US" dirty="0" smtClean="0"/>
              <a:t>テストケース実行後に</a:t>
            </a:r>
            <a:r>
              <a:rPr kumimoji="1" lang="en-US" altLang="ja-JP" dirty="0" smtClean="0"/>
              <a:t/>
            </a:r>
            <a:br>
              <a:rPr kumimoji="1" lang="en-US" altLang="ja-JP" dirty="0" smtClean="0"/>
            </a:br>
            <a:r>
              <a:rPr kumimoji="1" lang="ja-JP" altLang="en-US" dirty="0" smtClean="0"/>
              <a:t>何が起こるか</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異常</a:t>
            </a:r>
            <a:r>
              <a:rPr kumimoji="1" lang="ja-JP" altLang="en-US" dirty="0" smtClean="0"/>
              <a:t>終了の後</a:t>
            </a:r>
            <a:endParaRPr kumimoji="1" lang="en-US" altLang="ja-JP" dirty="0" smtClean="0"/>
          </a:p>
          <a:p>
            <a:pPr lvl="1"/>
            <a:r>
              <a:rPr lang="ja-JP" altLang="en-US" dirty="0" smtClean="0"/>
              <a:t>可能なら、全てのデータを保存したい</a:t>
            </a:r>
            <a:endParaRPr lang="en-US" altLang="ja-JP" dirty="0" smtClean="0"/>
          </a:p>
          <a:p>
            <a:pPr lvl="2"/>
            <a:r>
              <a:rPr lang="ja-JP" altLang="en-US" dirty="0" smtClean="0"/>
              <a:t>情報が多いほど解析が容易になる</a:t>
            </a:r>
            <a:endParaRPr lang="en-US" altLang="ja-JP" dirty="0" smtClean="0"/>
          </a:p>
          <a:p>
            <a:pPr lvl="1"/>
            <a:r>
              <a:rPr lang="ja-JP" altLang="en-US" smtClean="0"/>
              <a:t>テストケースが失敗したときに、より多くの情報が出力されるようにすることも重要</a:t>
            </a:r>
            <a:endParaRPr lang="en-US" altLang="ja-JP" dirty="0" smtClean="0"/>
          </a:p>
          <a:p>
            <a:pPr lvl="1"/>
            <a:endParaRPr lang="en-US" altLang="ja-JP"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6.4 </a:t>
            </a:r>
            <a:r>
              <a:rPr kumimoji="1" lang="ja-JP" altLang="en-US" dirty="0" smtClean="0"/>
              <a:t>実装の問題</a:t>
            </a:r>
            <a:endParaRPr kumimoji="1" lang="ja-JP" altLang="en-US" dirty="0"/>
          </a:p>
        </p:txBody>
      </p:sp>
      <p:sp>
        <p:nvSpPr>
          <p:cNvPr id="3" name="コンテンツ プレースホルダ 2"/>
          <p:cNvSpPr>
            <a:spLocks noGrp="1"/>
          </p:cNvSpPr>
          <p:nvPr>
            <p:ph idx="1"/>
          </p:nvPr>
        </p:nvSpPr>
        <p:spPr>
          <a:xfrm>
            <a:off x="457200" y="1600200"/>
            <a:ext cx="8229600" cy="5069160"/>
          </a:xfrm>
        </p:spPr>
        <p:txBody>
          <a:bodyPr/>
          <a:lstStyle/>
          <a:p>
            <a:r>
              <a:rPr kumimoji="1" lang="ja-JP" altLang="en-US" dirty="0" smtClean="0"/>
              <a:t>スクリプト</a:t>
            </a:r>
            <a:endParaRPr kumimoji="1" lang="en-US" altLang="ja-JP" dirty="0" smtClean="0"/>
          </a:p>
          <a:p>
            <a:pPr lvl="1"/>
            <a:r>
              <a:rPr lang="ja-JP" altLang="en-US" dirty="0" smtClean="0"/>
              <a:t>前処理</a:t>
            </a:r>
            <a:r>
              <a:rPr lang="ja-JP" altLang="en-US" dirty="0" smtClean="0"/>
              <a:t>と後処理のタスクは、テスト実行ツールが直接実行出来るようにスクリプト化出来る</a:t>
            </a:r>
            <a:endParaRPr lang="en-US" altLang="ja-JP" dirty="0" smtClean="0"/>
          </a:p>
          <a:p>
            <a:pPr lvl="1"/>
            <a:r>
              <a:rPr lang="ja-JP" altLang="en-US" dirty="0" smtClean="0"/>
              <a:t>似たような処理なら共有スクリプトを用いると効果的</a:t>
            </a:r>
            <a:endParaRPr lang="en-US" altLang="ja-JP" dirty="0" smtClean="0"/>
          </a:p>
          <a:p>
            <a:r>
              <a:rPr lang="ja-JP" altLang="en-US" dirty="0" smtClean="0"/>
              <a:t>コマンド</a:t>
            </a:r>
            <a:r>
              <a:rPr lang="ja-JP" altLang="en-US" dirty="0" smtClean="0"/>
              <a:t>ファイル</a:t>
            </a:r>
            <a:r>
              <a:rPr lang="ja-JP" altLang="en-US" dirty="0" smtClean="0"/>
              <a:t>の使用</a:t>
            </a:r>
            <a:endParaRPr lang="en-US" altLang="ja-JP" dirty="0" smtClean="0"/>
          </a:p>
          <a:p>
            <a:pPr lvl="1"/>
            <a:r>
              <a:rPr lang="ja-JP" altLang="en-US" dirty="0" smtClean="0"/>
              <a:t>スクリプトの代替手段として</a:t>
            </a:r>
            <a:endParaRPr lang="en-US" altLang="ja-JP" dirty="0" smtClean="0"/>
          </a:p>
          <a:p>
            <a:pPr lvl="2"/>
            <a:r>
              <a:rPr lang="ja-JP" altLang="en-US" dirty="0" smtClean="0"/>
              <a:t>コマンドプロシージャ </a:t>
            </a:r>
            <a:r>
              <a:rPr lang="en-US" altLang="ja-JP" dirty="0" smtClean="0"/>
              <a:t>,</a:t>
            </a:r>
            <a:r>
              <a:rPr lang="ja-JP" altLang="en-US" dirty="0" smtClean="0"/>
              <a:t>シェルスクリプト</a:t>
            </a:r>
            <a:r>
              <a:rPr lang="en-US" altLang="ja-JP" dirty="0" smtClean="0"/>
              <a:t>, </a:t>
            </a:r>
            <a:r>
              <a:rPr lang="ja-JP" altLang="en-US" dirty="0" smtClean="0"/>
              <a:t>バッチファイルも同様に代替手段として考えられる</a:t>
            </a:r>
            <a:endParaRPr lang="en-US" altLang="ja-JP" dirty="0" smtClean="0"/>
          </a:p>
          <a:p>
            <a:pPr lvl="3"/>
            <a:endParaRPr lang="en-US" altLang="ja-JP"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6.4 </a:t>
            </a:r>
            <a:r>
              <a:rPr kumimoji="1" lang="ja-JP" altLang="en-US" dirty="0" smtClean="0"/>
              <a:t>実装の問題</a:t>
            </a:r>
            <a:endParaRPr kumimoji="1" lang="ja-JP" altLang="en-US" dirty="0"/>
          </a:p>
        </p:txBody>
      </p:sp>
      <p:sp>
        <p:nvSpPr>
          <p:cNvPr id="3" name="コンテンツ プレースホルダ 2"/>
          <p:cNvSpPr>
            <a:spLocks noGrp="1"/>
          </p:cNvSpPr>
          <p:nvPr>
            <p:ph idx="1"/>
          </p:nvPr>
        </p:nvSpPr>
        <p:spPr>
          <a:xfrm>
            <a:off x="457200" y="1600200"/>
            <a:ext cx="8229600" cy="5069160"/>
          </a:xfrm>
        </p:spPr>
        <p:txBody>
          <a:bodyPr/>
          <a:lstStyle/>
          <a:p>
            <a:r>
              <a:rPr lang="ja-JP" altLang="en-US" dirty="0" smtClean="0"/>
              <a:t>コマンドファイルの使用</a:t>
            </a:r>
            <a:endParaRPr lang="en-US" altLang="ja-JP" dirty="0" smtClean="0"/>
          </a:p>
          <a:p>
            <a:pPr lvl="1"/>
            <a:r>
              <a:rPr lang="ja-JP" altLang="en-US" dirty="0" smtClean="0"/>
              <a:t>コマンド言語はツールのスクリプト言語よりも前処理</a:t>
            </a:r>
            <a:r>
              <a:rPr lang="en-US" altLang="ja-JP" dirty="0" smtClean="0"/>
              <a:t>/</a:t>
            </a:r>
            <a:r>
              <a:rPr lang="ja-JP" altLang="en-US" dirty="0" smtClean="0"/>
              <a:t>後処理のタスクに適している</a:t>
            </a:r>
            <a:endParaRPr lang="en-US" altLang="ja-JP" dirty="0" smtClean="0"/>
          </a:p>
          <a:p>
            <a:pPr lvl="1"/>
            <a:r>
              <a:rPr lang="ja-JP" altLang="en-US" dirty="0" smtClean="0"/>
              <a:t>スクリプト言語</a:t>
            </a:r>
            <a:r>
              <a:rPr lang="ja-JP" altLang="en-US" dirty="0" smtClean="0"/>
              <a:t>より</a:t>
            </a:r>
            <a:r>
              <a:rPr lang="ja-JP" altLang="en-US" dirty="0" smtClean="0"/>
              <a:t>も使える人が多い</a:t>
            </a:r>
            <a:endParaRPr lang="en-US" altLang="ja-JP" dirty="0" smtClean="0"/>
          </a:p>
          <a:p>
            <a:pPr lvl="1"/>
            <a:r>
              <a:rPr lang="ja-JP" altLang="en-US" dirty="0" smtClean="0"/>
              <a:t>他のテストの</a:t>
            </a:r>
            <a:r>
              <a:rPr lang="ja-JP" altLang="en-US" dirty="0" smtClean="0"/>
              <a:t>タスク</a:t>
            </a:r>
            <a:r>
              <a:rPr lang="ja-JP" altLang="en-US" dirty="0" smtClean="0"/>
              <a:t>と独立して実行出来る</a:t>
            </a:r>
            <a:endParaRPr lang="en-US" altLang="ja-JP" dirty="0" smtClean="0"/>
          </a:p>
          <a:p>
            <a:pPr lvl="1"/>
            <a:r>
              <a:rPr lang="ja-JP" altLang="en-US" dirty="0" smtClean="0"/>
              <a:t>手動</a:t>
            </a:r>
            <a:r>
              <a:rPr lang="ja-JP" altLang="en-US" dirty="0" smtClean="0"/>
              <a:t>テスティングの一部を自動化するときに使える</a:t>
            </a:r>
            <a:endParaRPr lang="en-US" altLang="ja-JP"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6.5</a:t>
            </a:r>
            <a:r>
              <a:rPr kumimoji="1" lang="ja-JP" altLang="en-US" dirty="0" smtClean="0"/>
              <a:t>まとめ</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前処理</a:t>
            </a:r>
            <a:endParaRPr kumimoji="1" lang="en-US" altLang="ja-JP" dirty="0" smtClean="0"/>
          </a:p>
          <a:p>
            <a:pPr lvl="1"/>
            <a:r>
              <a:rPr lang="ja-JP" altLang="en-US" dirty="0" smtClean="0"/>
              <a:t>生成</a:t>
            </a:r>
            <a:r>
              <a:rPr lang="en-US" altLang="ja-JP" dirty="0" smtClean="0"/>
              <a:t>, </a:t>
            </a:r>
            <a:r>
              <a:rPr lang="ja-JP" altLang="en-US" dirty="0" smtClean="0"/>
              <a:t>チェック</a:t>
            </a:r>
            <a:r>
              <a:rPr lang="en-US" altLang="ja-JP" dirty="0" smtClean="0"/>
              <a:t>, </a:t>
            </a:r>
            <a:r>
              <a:rPr lang="ja-JP" altLang="en-US" dirty="0" smtClean="0"/>
              <a:t>再配置</a:t>
            </a:r>
            <a:r>
              <a:rPr lang="en-US" altLang="ja-JP" dirty="0" smtClean="0"/>
              <a:t>, </a:t>
            </a:r>
            <a:r>
              <a:rPr lang="ja-JP" altLang="en-US" dirty="0" smtClean="0"/>
              <a:t>変換</a:t>
            </a:r>
            <a:endParaRPr lang="en-US" altLang="ja-JP" dirty="0" smtClean="0"/>
          </a:p>
          <a:p>
            <a:r>
              <a:rPr kumimoji="1" lang="ja-JP" altLang="en-US" dirty="0" smtClean="0"/>
              <a:t>後処理</a:t>
            </a:r>
            <a:endParaRPr kumimoji="1" lang="en-US" altLang="ja-JP" dirty="0" smtClean="0"/>
          </a:p>
          <a:p>
            <a:pPr lvl="1"/>
            <a:r>
              <a:rPr lang="ja-JP" altLang="en-US" dirty="0" smtClean="0"/>
              <a:t>削除</a:t>
            </a:r>
            <a:r>
              <a:rPr lang="en-US" altLang="ja-JP" dirty="0" smtClean="0"/>
              <a:t>, </a:t>
            </a:r>
            <a:r>
              <a:rPr lang="ja-JP" altLang="en-US" dirty="0" smtClean="0"/>
              <a:t>チェック</a:t>
            </a:r>
            <a:r>
              <a:rPr lang="en-US" altLang="ja-JP" dirty="0" smtClean="0"/>
              <a:t>, </a:t>
            </a:r>
            <a:r>
              <a:rPr lang="ja-JP" altLang="en-US" dirty="0" smtClean="0"/>
              <a:t>再配置</a:t>
            </a:r>
            <a:r>
              <a:rPr lang="en-US" altLang="ja-JP" dirty="0" smtClean="0"/>
              <a:t>, </a:t>
            </a:r>
            <a:r>
              <a:rPr lang="ja-JP" altLang="en-US" dirty="0" smtClean="0"/>
              <a:t>変換</a:t>
            </a:r>
            <a:endParaRPr lang="en-US" altLang="ja-JP" dirty="0" smtClean="0"/>
          </a:p>
          <a:p>
            <a:endParaRPr lang="en-US" altLang="ja-JP" dirty="0" smtClean="0"/>
          </a:p>
          <a:p>
            <a:r>
              <a:rPr lang="ja-JP" altLang="en-US" dirty="0" smtClean="0"/>
              <a:t>正常終了</a:t>
            </a:r>
            <a:endParaRPr lang="en-US" altLang="ja-JP" dirty="0" smtClean="0"/>
          </a:p>
          <a:p>
            <a:pPr lvl="1"/>
            <a:r>
              <a:rPr lang="ja-JP" altLang="en-US" dirty="0" smtClean="0"/>
              <a:t>結果</a:t>
            </a:r>
            <a:r>
              <a:rPr lang="ja-JP" altLang="en-US" dirty="0" smtClean="0"/>
              <a:t>は</a:t>
            </a:r>
            <a:r>
              <a:rPr lang="ja-JP" altLang="en-US" dirty="0" smtClean="0"/>
              <a:t>削除しても</a:t>
            </a:r>
            <a:r>
              <a:rPr lang="ja-JP" altLang="en-US" dirty="0" smtClean="0"/>
              <a:t>よい</a:t>
            </a:r>
            <a:endParaRPr lang="en-US" altLang="ja-JP" dirty="0" smtClean="0"/>
          </a:p>
          <a:p>
            <a:r>
              <a:rPr lang="ja-JP" altLang="en-US" dirty="0" smtClean="0"/>
              <a:t>異常</a:t>
            </a:r>
            <a:r>
              <a:rPr lang="ja-JP" altLang="en-US" dirty="0" smtClean="0"/>
              <a:t>終了</a:t>
            </a:r>
            <a:endParaRPr lang="en-US" altLang="ja-JP" dirty="0" smtClean="0"/>
          </a:p>
          <a:p>
            <a:pPr lvl="1"/>
            <a:r>
              <a:rPr lang="ja-JP" altLang="en-US" dirty="0" smtClean="0"/>
              <a:t>結果</a:t>
            </a:r>
            <a:r>
              <a:rPr lang="ja-JP" altLang="en-US" dirty="0" smtClean="0"/>
              <a:t>は残しておく</a:t>
            </a:r>
            <a:endParaRPr lang="en-US" altLang="ja-JP"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第</a:t>
            </a:r>
            <a:r>
              <a:rPr lang="en-US" altLang="ja-JP" dirty="0" smtClean="0"/>
              <a:t>7</a:t>
            </a:r>
            <a:r>
              <a:rPr kumimoji="1" lang="ja-JP" altLang="en-US" dirty="0" smtClean="0"/>
              <a:t>章</a:t>
            </a:r>
            <a:r>
              <a:rPr kumimoji="1" lang="en-US" altLang="ja-JP" dirty="0" smtClean="0"/>
              <a:t/>
            </a:r>
            <a:br>
              <a:rPr kumimoji="1" lang="en-US" altLang="ja-JP" dirty="0" smtClean="0"/>
            </a:br>
            <a:r>
              <a:rPr lang="ja-JP" altLang="en-US" dirty="0" smtClean="0"/>
              <a:t>保守性</a:t>
            </a:r>
            <a:r>
              <a:rPr lang="ja-JP" altLang="en-US" dirty="0" smtClean="0"/>
              <a:t>の</a:t>
            </a:r>
            <a:r>
              <a:rPr lang="ja-JP" altLang="en-US" dirty="0" smtClean="0"/>
              <a:t>高い</a:t>
            </a:r>
            <a:r>
              <a:rPr lang="ja-JP" altLang="en-US" dirty="0" smtClean="0"/>
              <a:t>テストを構築する</a:t>
            </a:r>
            <a:endParaRPr kumimoji="1" lang="ja-JP"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7.1</a:t>
            </a:r>
            <a:r>
              <a:rPr kumimoji="1" lang="ja-JP" altLang="en-US" dirty="0" smtClean="0"/>
              <a:t>自動テストのメンテナンスにおける問題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メンテナンスコストの要素</a:t>
            </a:r>
            <a:endParaRPr lang="en-US" altLang="ja-JP" dirty="0" smtClean="0"/>
          </a:p>
          <a:p>
            <a:pPr lvl="1"/>
            <a:r>
              <a:rPr lang="ja-JP" altLang="en-US" dirty="0" smtClean="0"/>
              <a:t>新しい</a:t>
            </a:r>
            <a:r>
              <a:rPr lang="ja-JP" altLang="en-US" dirty="0" smtClean="0"/>
              <a:t>機能のため</a:t>
            </a:r>
            <a:r>
              <a:rPr lang="ja-JP" altLang="en-US" dirty="0" smtClean="0"/>
              <a:t>の新しいテストが不可欠</a:t>
            </a:r>
            <a:endParaRPr lang="en-US" altLang="ja-JP" dirty="0" smtClean="0"/>
          </a:p>
          <a:p>
            <a:pPr lvl="1"/>
            <a:r>
              <a:rPr lang="ja-JP" altLang="en-US" dirty="0" smtClean="0"/>
              <a:t>既存</a:t>
            </a:r>
            <a:r>
              <a:rPr lang="ja-JP" altLang="en-US" dirty="0"/>
              <a:t>機能</a:t>
            </a:r>
            <a:r>
              <a:rPr lang="ja-JP" altLang="en-US" dirty="0" smtClean="0"/>
              <a:t>の変更には既存テストの変更が必要</a:t>
            </a:r>
            <a:endParaRPr lang="en-US" altLang="ja-JP" dirty="0" smtClean="0"/>
          </a:p>
          <a:p>
            <a:pPr lvl="1"/>
            <a:r>
              <a:rPr kumimoji="1" lang="ja-JP" altLang="en-US" dirty="0" smtClean="0"/>
              <a:t>テストのメンテナンスコストはソフトのメンテナンスコストよりも意識されにくい</a:t>
            </a:r>
            <a:endParaRPr kumimoji="1" lang="en-US" altLang="ja-JP"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ja-JP" altLang="en-US" dirty="0" smtClean="0"/>
              <a:t>テストメンテナンスの要素</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テストケースの数</a:t>
            </a:r>
            <a:endParaRPr lang="en-US" altLang="ja-JP" dirty="0" smtClean="0"/>
          </a:p>
          <a:p>
            <a:pPr lvl="1"/>
            <a:r>
              <a:rPr kumimoji="1" lang="ja-JP" altLang="en-US" dirty="0" smtClean="0"/>
              <a:t>テストケースの数は多いほどいい？</a:t>
            </a:r>
            <a:endParaRPr kumimoji="1" lang="en-US" altLang="ja-JP" dirty="0" smtClean="0"/>
          </a:p>
          <a:p>
            <a:pPr lvl="2"/>
            <a:r>
              <a:rPr kumimoji="1" lang="ja-JP" altLang="en-US" dirty="0" smtClean="0"/>
              <a:t>テストケースの</a:t>
            </a:r>
            <a:r>
              <a:rPr kumimoji="1" lang="ja-JP" altLang="en-US" dirty="0" smtClean="0"/>
              <a:t>数</a:t>
            </a:r>
            <a:r>
              <a:rPr kumimoji="1" lang="ja-JP" altLang="en-US" dirty="0" smtClean="0"/>
              <a:t>が</a:t>
            </a:r>
            <a:r>
              <a:rPr kumimoji="1" lang="ja-JP" altLang="en-US" dirty="0" smtClean="0"/>
              <a:t>多くて</a:t>
            </a:r>
            <a:r>
              <a:rPr kumimoji="1" lang="ja-JP" altLang="en-US" dirty="0" smtClean="0"/>
              <a:t>も「実行」のコストは増加しない</a:t>
            </a:r>
            <a:endParaRPr kumimoji="1" lang="en-US" altLang="ja-JP" dirty="0" smtClean="0"/>
          </a:p>
          <a:p>
            <a:pPr lvl="2"/>
            <a:r>
              <a:rPr lang="ja-JP" altLang="en-US" dirty="0" smtClean="0"/>
              <a:t>テストケース</a:t>
            </a:r>
            <a:r>
              <a:rPr lang="ja-JP" altLang="en-US" dirty="0" smtClean="0"/>
              <a:t>の数が増えると「メンテナンス」のコストが増加する</a:t>
            </a:r>
            <a:endParaRPr lang="en-US" altLang="ja-JP" dirty="0" smtClean="0"/>
          </a:p>
          <a:p>
            <a:pPr lvl="3"/>
            <a:r>
              <a:rPr kumimoji="1" lang="ja-JP" altLang="en-US" dirty="0" smtClean="0"/>
              <a:t>テストスクリプト</a:t>
            </a:r>
            <a:r>
              <a:rPr kumimoji="1" lang="ja-JP" altLang="en-US" dirty="0" smtClean="0"/>
              <a:t>の更新</a:t>
            </a:r>
            <a:endParaRPr kumimoji="1" lang="en-US" altLang="ja-JP" dirty="0" smtClean="0"/>
          </a:p>
          <a:p>
            <a:pPr lvl="3"/>
            <a:r>
              <a:rPr lang="ja-JP" altLang="en-US" dirty="0" smtClean="0"/>
              <a:t>テストデータ</a:t>
            </a:r>
            <a:r>
              <a:rPr lang="ja-JP" altLang="en-US" dirty="0" smtClean="0"/>
              <a:t>の更新</a:t>
            </a:r>
            <a:endParaRPr lang="en-US" altLang="ja-JP" dirty="0" smtClean="0"/>
          </a:p>
          <a:p>
            <a:pPr lvl="3"/>
            <a:r>
              <a:rPr kumimoji="1" lang="ja-JP" altLang="en-US" dirty="0" smtClean="0"/>
              <a:t>期待結果</a:t>
            </a:r>
            <a:r>
              <a:rPr lang="en-US" altLang="ja-JP" dirty="0" smtClean="0"/>
              <a:t>, </a:t>
            </a:r>
            <a:r>
              <a:rPr lang="ja-JP" altLang="en-US" dirty="0" smtClean="0"/>
              <a:t>比較の命令の更新</a:t>
            </a:r>
            <a:endParaRPr lang="en-US" altLang="ja-JP" dirty="0" smtClean="0"/>
          </a:p>
          <a:p>
            <a:pPr lvl="3"/>
            <a:r>
              <a:rPr kumimoji="1" lang="ja-JP" altLang="en-US" dirty="0" smtClean="0"/>
              <a:t>テスト失敗の原因分析</a:t>
            </a:r>
            <a:endParaRPr kumimoji="1" lang="en-US" altLang="ja-JP"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kumimoji="1" lang="ja-JP" altLang="en-US" dirty="0" smtClean="0"/>
              <a:t>何を比較するべきか</a:t>
            </a:r>
            <a:endParaRPr kumimoji="1" lang="en-US" altLang="ja-JP" dirty="0" smtClean="0"/>
          </a:p>
          <a:p>
            <a:pPr lvl="1"/>
            <a:r>
              <a:rPr lang="ja-JP" altLang="en-US" dirty="0" smtClean="0"/>
              <a:t>チェックしなければならないものは単に画面上の変化だけではない</a:t>
            </a:r>
            <a:endParaRPr lang="en-US" altLang="ja-JP" dirty="0" smtClean="0"/>
          </a:p>
          <a:p>
            <a:pPr lvl="2"/>
            <a:r>
              <a:rPr kumimoji="1" lang="en-US" altLang="ja-JP" dirty="0" smtClean="0"/>
              <a:t>DB</a:t>
            </a:r>
            <a:r>
              <a:rPr kumimoji="1" lang="ja-JP" altLang="en-US" dirty="0" err="1" smtClean="0"/>
              <a:t>への</a:t>
            </a:r>
            <a:r>
              <a:rPr kumimoji="1" lang="ja-JP" altLang="en-US" dirty="0" smtClean="0"/>
              <a:t>データの追加</a:t>
            </a:r>
            <a:r>
              <a:rPr kumimoji="1" lang="en-US" altLang="ja-JP" dirty="0" smtClean="0"/>
              <a:t>/</a:t>
            </a:r>
            <a:r>
              <a:rPr kumimoji="1" lang="ja-JP" altLang="en-US" dirty="0" smtClean="0"/>
              <a:t>更新</a:t>
            </a:r>
            <a:r>
              <a:rPr kumimoji="1" lang="en-US" altLang="ja-JP" dirty="0" smtClean="0"/>
              <a:t>/</a:t>
            </a:r>
            <a:r>
              <a:rPr kumimoji="1" lang="ja-JP" altLang="en-US" dirty="0" smtClean="0"/>
              <a:t>削除</a:t>
            </a:r>
            <a:endParaRPr kumimoji="1" lang="en-US" altLang="ja-JP" dirty="0" smtClean="0"/>
          </a:p>
          <a:p>
            <a:pPr lvl="2"/>
            <a:r>
              <a:rPr lang="ja-JP" altLang="en-US" dirty="0" smtClean="0"/>
              <a:t>別のオブジェクトへの通知</a:t>
            </a:r>
            <a:endParaRPr lang="en-US" altLang="ja-JP" dirty="0" smtClean="0"/>
          </a:p>
          <a:p>
            <a:pPr lvl="2"/>
            <a:r>
              <a:rPr kumimoji="1" lang="ja-JP" altLang="en-US" dirty="0" smtClean="0"/>
              <a:t>プリンターなどのデバイスとの連携</a:t>
            </a:r>
            <a:endParaRPr kumimoji="1" lang="en-US" altLang="ja-JP" dirty="0" smtClean="0"/>
          </a:p>
          <a:p>
            <a:pPr lvl="1"/>
            <a:r>
              <a:rPr lang="ja-JP" altLang="en-US" dirty="0" smtClean="0"/>
              <a:t>手動テストではこのようなテストが漏れる可能性があるが、自動テストであればチェック対象を増やすことで品質を確保できる</a:t>
            </a:r>
            <a:endParaRPr kumimoji="1"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検証、比較、そして自動化</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ja-JP" altLang="en-US" dirty="0" smtClean="0"/>
              <a:t>テストメンテナンスの要素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テストケースの数</a:t>
            </a:r>
            <a:endParaRPr kumimoji="1" lang="en-US" altLang="ja-JP" dirty="0" smtClean="0"/>
          </a:p>
          <a:p>
            <a:pPr lvl="1"/>
            <a:r>
              <a:rPr lang="ja-JP" altLang="en-US" dirty="0" smtClean="0"/>
              <a:t>解決策</a:t>
            </a:r>
            <a:r>
              <a:rPr lang="ja-JP" altLang="en-US" dirty="0" smtClean="0"/>
              <a:t>：</a:t>
            </a:r>
            <a:r>
              <a:rPr lang="ja-JP" altLang="en-US" dirty="0" smtClean="0"/>
              <a:t>「テストケースの数を制限する」</a:t>
            </a:r>
            <a:endParaRPr lang="en-US" altLang="ja-JP" dirty="0" smtClean="0"/>
          </a:p>
          <a:p>
            <a:pPr lvl="2"/>
            <a:r>
              <a:rPr lang="ja-JP" altLang="en-US" dirty="0" smtClean="0"/>
              <a:t>これ</a:t>
            </a:r>
            <a:r>
              <a:rPr lang="ja-JP" altLang="en-US" dirty="0" smtClean="0"/>
              <a:t>は逆効果になりやすい</a:t>
            </a:r>
            <a:endParaRPr lang="en-US" altLang="ja-JP" dirty="0" smtClean="0"/>
          </a:p>
          <a:p>
            <a:pPr lvl="3"/>
            <a:r>
              <a:rPr lang="ja-JP" altLang="en-US" dirty="0" smtClean="0"/>
              <a:t>既存</a:t>
            </a:r>
            <a:r>
              <a:rPr lang="ja-JP" altLang="en-US" dirty="0" smtClean="0"/>
              <a:t>の</a:t>
            </a:r>
            <a:r>
              <a:rPr lang="ja-JP" altLang="en-US" dirty="0" smtClean="0"/>
              <a:t>テストケース</a:t>
            </a:r>
            <a:r>
              <a:rPr lang="ja-JP" altLang="en-US" dirty="0" smtClean="0"/>
              <a:t>より</a:t>
            </a:r>
            <a:r>
              <a:rPr lang="ja-JP" altLang="en-US" dirty="0" smtClean="0"/>
              <a:t>良いもの</a:t>
            </a:r>
            <a:r>
              <a:rPr lang="ja-JP" altLang="en-US" dirty="0" smtClean="0"/>
              <a:t>で</a:t>
            </a:r>
            <a:r>
              <a:rPr lang="ja-JP" altLang="en-US" dirty="0" smtClean="0"/>
              <a:t>あること</a:t>
            </a:r>
            <a:r>
              <a:rPr lang="ja-JP" altLang="en-US" dirty="0" smtClean="0"/>
              <a:t>を示すコストが必要になり、良いテストケースを追加する機会を失う</a:t>
            </a:r>
            <a:endParaRPr lang="en-US" altLang="ja-JP" dirty="0" smtClean="0"/>
          </a:p>
          <a:p>
            <a:pPr lvl="1"/>
            <a:r>
              <a:rPr lang="ja-JP" altLang="en-US" dirty="0" smtClean="0"/>
              <a:t>解決策：「定期的に草刈りをする」</a:t>
            </a:r>
            <a:endParaRPr lang="en-US" altLang="ja-JP" dirty="0" smtClean="0"/>
          </a:p>
          <a:p>
            <a:pPr lvl="2"/>
            <a:r>
              <a:rPr lang="ja-JP" altLang="en-US" dirty="0" smtClean="0"/>
              <a:t>重複して</a:t>
            </a:r>
            <a:r>
              <a:rPr lang="ja-JP" altLang="en-US" dirty="0" smtClean="0"/>
              <a:t>いるテストケース</a:t>
            </a:r>
            <a:endParaRPr lang="en-US" altLang="ja-JP" dirty="0" smtClean="0"/>
          </a:p>
          <a:p>
            <a:pPr lvl="2"/>
            <a:r>
              <a:rPr lang="ja-JP" altLang="en-US" dirty="0" smtClean="0"/>
              <a:t>諸々の理由により妥当でないテストケース</a:t>
            </a:r>
            <a:endParaRPr lang="en-US" altLang="ja-JP" dirty="0" smtClean="0"/>
          </a:p>
          <a:p>
            <a:pPr lvl="2"/>
            <a:r>
              <a:rPr lang="ja-JP" altLang="en-US" dirty="0" smtClean="0"/>
              <a:t>もたらす価値</a:t>
            </a:r>
            <a:r>
              <a:rPr lang="ja-JP" altLang="en-US" dirty="0" smtClean="0"/>
              <a:t>よりメンテナンス</a:t>
            </a:r>
            <a:r>
              <a:rPr lang="ja-JP" altLang="en-US" dirty="0" smtClean="0"/>
              <a:t>コスト</a:t>
            </a:r>
            <a:r>
              <a:rPr lang="ja-JP" altLang="en-US" dirty="0" smtClean="0"/>
              <a:t>の高い</a:t>
            </a:r>
            <a:r>
              <a:rPr lang="ja-JP" altLang="en-US" dirty="0" smtClean="0"/>
              <a:t>テストケース</a:t>
            </a:r>
            <a:endParaRPr lang="en-US" altLang="ja-JP"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ja-JP" altLang="en-US" dirty="0" smtClean="0"/>
              <a:t>テストメンテナンスの要素</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テストデータの量</a:t>
            </a:r>
            <a:endParaRPr kumimoji="1" lang="en-US" altLang="ja-JP" dirty="0" smtClean="0"/>
          </a:p>
          <a:p>
            <a:pPr lvl="1"/>
            <a:r>
              <a:rPr lang="ja-JP" altLang="en-US" dirty="0" smtClean="0"/>
              <a:t>テストデータの量は多いほどいい？</a:t>
            </a:r>
            <a:endParaRPr lang="en-US" altLang="ja-JP" dirty="0" smtClean="0"/>
          </a:p>
          <a:p>
            <a:pPr lvl="2"/>
            <a:r>
              <a:rPr lang="ja-JP" altLang="en-US" dirty="0" smtClean="0"/>
              <a:t>テストデータ</a:t>
            </a:r>
            <a:r>
              <a:rPr lang="ja-JP" altLang="en-US" dirty="0" smtClean="0"/>
              <a:t>の</a:t>
            </a:r>
            <a:r>
              <a:rPr lang="ja-JP" altLang="en-US" dirty="0" smtClean="0"/>
              <a:t>量</a:t>
            </a:r>
            <a:r>
              <a:rPr lang="ja-JP" altLang="en-US" dirty="0" smtClean="0"/>
              <a:t>が多いほど「徹底的な」テストができる</a:t>
            </a:r>
            <a:endParaRPr lang="en-US" altLang="ja-JP" dirty="0" smtClean="0"/>
          </a:p>
          <a:p>
            <a:pPr lvl="2"/>
            <a:r>
              <a:rPr lang="ja-JP" altLang="en-US" dirty="0" smtClean="0"/>
              <a:t>テストデータ</a:t>
            </a:r>
            <a:r>
              <a:rPr lang="ja-JP" altLang="en-US" dirty="0" smtClean="0"/>
              <a:t>が</a:t>
            </a:r>
            <a:r>
              <a:rPr lang="ja-JP" altLang="en-US" dirty="0" smtClean="0"/>
              <a:t>多くなる</a:t>
            </a:r>
            <a:r>
              <a:rPr lang="ja-JP" altLang="en-US" dirty="0" smtClean="0"/>
              <a:t>とメンテナンスコストが増大する</a:t>
            </a:r>
            <a:endParaRPr lang="en-US" altLang="ja-JP" dirty="0" smtClean="0"/>
          </a:p>
          <a:p>
            <a:pPr lvl="3"/>
            <a:r>
              <a:rPr lang="ja-JP" altLang="en-US" dirty="0" smtClean="0"/>
              <a:t>テスト</a:t>
            </a:r>
            <a:r>
              <a:rPr lang="ja-JP" altLang="en-US" dirty="0" smtClean="0"/>
              <a:t>失敗</a:t>
            </a:r>
            <a:r>
              <a:rPr lang="ja-JP" altLang="en-US" dirty="0" smtClean="0"/>
              <a:t>の分析とデバッグ作業に不利</a:t>
            </a:r>
            <a:endParaRPr lang="en-US" altLang="ja-JP" dirty="0" smtClean="0"/>
          </a:p>
          <a:p>
            <a:pPr lvl="1"/>
            <a:r>
              <a:rPr lang="ja-JP" altLang="en-US" dirty="0" smtClean="0"/>
              <a:t>解決策：ディスク使用量に制限を掛ける</a:t>
            </a:r>
            <a:endParaRPr lang="en-US" altLang="ja-JP" dirty="0" smtClean="0"/>
          </a:p>
          <a:p>
            <a:pPr lvl="2"/>
            <a:r>
              <a:rPr lang="ja-JP" altLang="en-US" dirty="0" smtClean="0"/>
              <a:t>筆者</a:t>
            </a:r>
            <a:r>
              <a:rPr lang="ja-JP" altLang="en-US" dirty="0" smtClean="0"/>
              <a:t>の経験上</a:t>
            </a:r>
            <a:r>
              <a:rPr lang="ja-JP" altLang="en-US" dirty="0" smtClean="0"/>
              <a:t>うまく</a:t>
            </a:r>
            <a:r>
              <a:rPr lang="ja-JP" altLang="en-US" dirty="0" smtClean="0"/>
              <a:t>いく</a:t>
            </a:r>
            <a:endParaRPr lang="en-US" altLang="ja-JP" dirty="0" smtClean="0"/>
          </a:p>
          <a:p>
            <a:pPr lvl="2"/>
            <a:r>
              <a:rPr lang="ja-JP" altLang="en-US" dirty="0" smtClean="0"/>
              <a:t>巨大</a:t>
            </a:r>
            <a:r>
              <a:rPr lang="ja-JP" altLang="en-US" dirty="0" smtClean="0"/>
              <a:t>な</a:t>
            </a:r>
            <a:r>
              <a:rPr lang="ja-JP" altLang="en-US" dirty="0" smtClean="0"/>
              <a:t>テストデータ</a:t>
            </a:r>
            <a:r>
              <a:rPr lang="ja-JP" altLang="en-US" dirty="0" smtClean="0"/>
              <a:t>はいいものではないという考え</a:t>
            </a:r>
            <a:endParaRPr lang="en-US" altLang="ja-JP"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ja-JP" altLang="en-US" dirty="0" smtClean="0"/>
              <a:t>テストメンテナンスの要素</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テストデータの形式</a:t>
            </a:r>
            <a:endParaRPr kumimoji="1" lang="en-US" altLang="ja-JP" dirty="0" smtClean="0"/>
          </a:p>
          <a:p>
            <a:pPr lvl="1"/>
            <a:r>
              <a:rPr lang="ja-JP" altLang="en-US" dirty="0" smtClean="0"/>
              <a:t>入出力のデータは対象のソフトウェアに適用可能ならどんなものでもいい？</a:t>
            </a:r>
            <a:endParaRPr lang="en-US" altLang="ja-JP" dirty="0" smtClean="0"/>
          </a:p>
          <a:p>
            <a:pPr lvl="2"/>
            <a:r>
              <a:rPr lang="ja-JP" altLang="en-US" dirty="0" smtClean="0"/>
              <a:t>変換</a:t>
            </a:r>
            <a:r>
              <a:rPr lang="ja-JP" altLang="en-US" dirty="0" smtClean="0"/>
              <a:t>の</a:t>
            </a:r>
            <a:r>
              <a:rPr lang="ja-JP" altLang="en-US" dirty="0" smtClean="0"/>
              <a:t>手間</a:t>
            </a:r>
            <a:r>
              <a:rPr lang="ja-JP" altLang="en-US" dirty="0" smtClean="0"/>
              <a:t>は</a:t>
            </a:r>
            <a:r>
              <a:rPr lang="ja-JP" altLang="en-US" dirty="0" smtClean="0"/>
              <a:t>なく</a:t>
            </a:r>
            <a:r>
              <a:rPr lang="ja-JP" altLang="en-US" dirty="0" smtClean="0"/>
              <a:t>なる</a:t>
            </a:r>
            <a:endParaRPr lang="en-US" altLang="ja-JP" dirty="0" smtClean="0"/>
          </a:p>
          <a:p>
            <a:pPr lvl="2"/>
            <a:r>
              <a:rPr lang="ja-JP" altLang="en-US" dirty="0" smtClean="0"/>
              <a:t>特殊</a:t>
            </a:r>
            <a:r>
              <a:rPr lang="ja-JP" altLang="en-US" dirty="0" smtClean="0"/>
              <a:t>な</a:t>
            </a:r>
            <a:r>
              <a:rPr lang="ja-JP" altLang="en-US" dirty="0" smtClean="0"/>
              <a:t>形式</a:t>
            </a:r>
            <a:r>
              <a:rPr lang="ja-JP" altLang="en-US" dirty="0" smtClean="0"/>
              <a:t>を「編集」するツールが無い場合、テストケースの変更の度に再生成しなければならない</a:t>
            </a:r>
            <a:endParaRPr lang="en-US" altLang="ja-JP" dirty="0" smtClean="0"/>
          </a:p>
          <a:p>
            <a:pPr lvl="3"/>
            <a:r>
              <a:rPr lang="ja-JP" altLang="en-US" dirty="0" smtClean="0"/>
              <a:t>場合によって</a:t>
            </a:r>
            <a:r>
              <a:rPr lang="ja-JP" altLang="en-US" dirty="0" smtClean="0"/>
              <a:t>は、再生成すら出来ないかもしれない</a:t>
            </a:r>
            <a:endParaRPr lang="en-US" altLang="ja-JP" dirty="0" smtClean="0"/>
          </a:p>
          <a:p>
            <a:pPr lvl="1"/>
            <a:r>
              <a:rPr lang="ja-JP" altLang="en-US" dirty="0" smtClean="0"/>
              <a:t>解決策：テキストなどの汎用的な</a:t>
            </a:r>
            <a:r>
              <a:rPr lang="ja-JP" altLang="en-US" dirty="0" smtClean="0"/>
              <a:t>もの</a:t>
            </a:r>
            <a:r>
              <a:rPr lang="ja-JP" altLang="en-US" dirty="0" smtClean="0"/>
              <a:t>を使う</a:t>
            </a:r>
            <a:endParaRPr lang="en-US" altLang="ja-JP"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ja-JP" altLang="en-US" dirty="0" smtClean="0"/>
              <a:t>テストメンテナンスの要素</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テストケースの実行時間</a:t>
            </a:r>
            <a:endParaRPr kumimoji="1" lang="en-US" altLang="ja-JP" dirty="0" smtClean="0"/>
          </a:p>
          <a:p>
            <a:pPr lvl="1"/>
            <a:r>
              <a:rPr lang="ja-JP" altLang="en-US" dirty="0" smtClean="0"/>
              <a:t>テストの実行時間はどれだけ長くてもいい？</a:t>
            </a:r>
            <a:endParaRPr lang="en-US" altLang="ja-JP" dirty="0" smtClean="0"/>
          </a:p>
          <a:p>
            <a:pPr lvl="2"/>
            <a:r>
              <a:rPr lang="ja-JP" altLang="en-US" dirty="0" smtClean="0"/>
              <a:t>テストケース</a:t>
            </a:r>
            <a:r>
              <a:rPr lang="ja-JP" altLang="en-US" dirty="0" smtClean="0"/>
              <a:t>を一気に消化したほうが</a:t>
            </a:r>
            <a:r>
              <a:rPr lang="ja-JP" altLang="en-US" dirty="0" smtClean="0"/>
              <a:t>効率</a:t>
            </a:r>
            <a:r>
              <a:rPr lang="ja-JP" altLang="en-US" dirty="0" smtClean="0"/>
              <a:t>がいい</a:t>
            </a:r>
            <a:endParaRPr lang="en-US" altLang="ja-JP" dirty="0" smtClean="0"/>
          </a:p>
          <a:p>
            <a:pPr lvl="2"/>
            <a:r>
              <a:rPr lang="ja-JP" altLang="en-US" dirty="0" smtClean="0"/>
              <a:t>「長い」テストは失敗を検証するコストが高い</a:t>
            </a:r>
            <a:endParaRPr lang="en-US" altLang="ja-JP" dirty="0" smtClean="0"/>
          </a:p>
          <a:p>
            <a:pPr lvl="3"/>
            <a:r>
              <a:rPr lang="ja-JP" altLang="en-US" dirty="0" smtClean="0"/>
              <a:t>失敗した場合、なぜ失敗したかを調査するために何度もそのテストを実行する</a:t>
            </a:r>
            <a:endParaRPr lang="en-US" altLang="ja-JP" dirty="0" smtClean="0"/>
          </a:p>
          <a:p>
            <a:pPr lvl="1"/>
            <a:r>
              <a:rPr lang="ja-JP" altLang="en-US" dirty="0" smtClean="0"/>
              <a:t>解決</a:t>
            </a:r>
            <a:r>
              <a:rPr lang="ja-JP" altLang="en-US" dirty="0" smtClean="0"/>
              <a:t>策：テストケースは小さいものにする</a:t>
            </a:r>
            <a:endParaRPr lang="en-US" altLang="ja-JP" dirty="0" smtClean="0"/>
          </a:p>
          <a:p>
            <a:pPr lvl="2"/>
            <a:r>
              <a:rPr lang="ja-JP" altLang="en-US" dirty="0" smtClean="0"/>
              <a:t>可能な</a:t>
            </a:r>
            <a:r>
              <a:rPr lang="ja-JP" altLang="en-US" dirty="0" smtClean="0"/>
              <a:t>限り小さく、焦点を絞ったものに保つ</a:t>
            </a:r>
            <a:endParaRPr lang="en-US" altLang="ja-JP" dirty="0" smtClean="0"/>
          </a:p>
          <a:p>
            <a:pPr lvl="2"/>
            <a:endParaRPr lang="en-US" altLang="ja-JP" dirty="0" smtClean="0"/>
          </a:p>
          <a:p>
            <a:pPr lvl="2"/>
            <a:endParaRPr lang="en-US" altLang="ja-JP"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ja-JP" altLang="en-US" dirty="0" smtClean="0"/>
              <a:t>テストメンテナンスの要素</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テストケースのデバッグ容易性</a:t>
            </a:r>
            <a:endParaRPr kumimoji="1" lang="en-US" altLang="ja-JP" dirty="0" smtClean="0"/>
          </a:p>
          <a:p>
            <a:pPr lvl="1"/>
            <a:r>
              <a:rPr lang="ja-JP" altLang="en-US" dirty="0" smtClean="0"/>
              <a:t>デバッグは考慮せず、成功</a:t>
            </a:r>
            <a:r>
              <a:rPr lang="en-US" altLang="ja-JP" dirty="0" smtClean="0"/>
              <a:t>/</a:t>
            </a:r>
            <a:r>
              <a:rPr lang="ja-JP" altLang="en-US" dirty="0" smtClean="0"/>
              <a:t>失敗さえ報告してくれればいい？</a:t>
            </a:r>
            <a:endParaRPr lang="en-US" altLang="ja-JP" dirty="0" smtClean="0"/>
          </a:p>
          <a:p>
            <a:pPr lvl="2"/>
            <a:r>
              <a:rPr lang="ja-JP" altLang="en-US" dirty="0" smtClean="0"/>
              <a:t>ログを出力しないようなテストの場合、失敗時の原因の調査は大変</a:t>
            </a:r>
            <a:endParaRPr lang="en-US" altLang="ja-JP" dirty="0" smtClean="0"/>
          </a:p>
          <a:p>
            <a:pPr lvl="1"/>
            <a:r>
              <a:rPr lang="ja-JP" altLang="en-US" dirty="0" smtClean="0"/>
              <a:t>解決策：「テストケースが失敗した場合、何が知りたいか」を念頭に置いてテストケースを設計する</a:t>
            </a:r>
            <a:endParaRPr lang="en-US" altLang="ja-JP" dirty="0" smtClean="0"/>
          </a:p>
          <a:p>
            <a:pPr lvl="2"/>
            <a:endParaRPr lang="en-US" altLang="ja-JP" dirty="0" smtClean="0"/>
          </a:p>
          <a:p>
            <a:pPr lvl="2"/>
            <a:endParaRPr lang="en-US" altLang="ja-JP"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ja-JP" altLang="en-US" dirty="0" smtClean="0"/>
              <a:t>テストメンテナンスの要素</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テストケースの複雑性</a:t>
            </a:r>
            <a:endParaRPr kumimoji="1" lang="en-US" altLang="ja-JP" dirty="0" smtClean="0"/>
          </a:p>
          <a:p>
            <a:pPr lvl="1"/>
            <a:r>
              <a:rPr lang="ja-JP" altLang="en-US" dirty="0" smtClean="0"/>
              <a:t>テストケースを実装するツールはパワフルなので、複雑なテストケースをどんどん実装しても問題ない？</a:t>
            </a:r>
            <a:endParaRPr lang="en-US" altLang="ja-JP" dirty="0" smtClean="0"/>
          </a:p>
          <a:p>
            <a:pPr lvl="2"/>
            <a:r>
              <a:rPr lang="ja-JP" altLang="en-US" dirty="0" smtClean="0"/>
              <a:t>人間</a:t>
            </a:r>
            <a:r>
              <a:rPr lang="ja-JP" altLang="en-US" dirty="0" smtClean="0"/>
              <a:t>の理解力には限界がある</a:t>
            </a:r>
            <a:endParaRPr lang="en-US" altLang="ja-JP" dirty="0" smtClean="0"/>
          </a:p>
          <a:p>
            <a:pPr lvl="2"/>
            <a:r>
              <a:rPr lang="ja-JP" altLang="en-US" dirty="0" smtClean="0"/>
              <a:t>複雑</a:t>
            </a:r>
            <a:r>
              <a:rPr lang="ja-JP" altLang="en-US" dirty="0" smtClean="0"/>
              <a:t>な</a:t>
            </a:r>
            <a:r>
              <a:rPr lang="ja-JP" altLang="en-US" dirty="0" smtClean="0"/>
              <a:t>テスト</a:t>
            </a:r>
            <a:r>
              <a:rPr lang="ja-JP" altLang="en-US" dirty="0" smtClean="0"/>
              <a:t>は属人性が</a:t>
            </a:r>
            <a:r>
              <a:rPr lang="ja-JP" altLang="en-US" dirty="0" smtClean="0"/>
              <a:t>高く</a:t>
            </a:r>
            <a:r>
              <a:rPr lang="ja-JP" altLang="en-US" dirty="0" smtClean="0"/>
              <a:t>なる</a:t>
            </a:r>
            <a:endParaRPr lang="en-US" altLang="ja-JP" dirty="0" smtClean="0"/>
          </a:p>
          <a:p>
            <a:pPr lvl="2"/>
            <a:r>
              <a:rPr lang="ja-JP" altLang="en-US" dirty="0" smtClean="0"/>
              <a:t>テクノロジー</a:t>
            </a:r>
            <a:r>
              <a:rPr lang="ja-JP" altLang="en-US" dirty="0" smtClean="0"/>
              <a:t>に</a:t>
            </a:r>
            <a:r>
              <a:rPr lang="ja-JP" altLang="en-US" dirty="0" smtClean="0"/>
              <a:t>我</a:t>
            </a:r>
            <a:r>
              <a:rPr lang="ja-JP" altLang="en-US" dirty="0" smtClean="0"/>
              <a:t>を忘れる</a:t>
            </a:r>
            <a:r>
              <a:rPr lang="ja-JP" altLang="en-US" dirty="0" smtClean="0"/>
              <a:t>の</a:t>
            </a:r>
            <a:r>
              <a:rPr lang="ja-JP" altLang="en-US" dirty="0" smtClean="0"/>
              <a:t>は</a:t>
            </a:r>
            <a:r>
              <a:rPr lang="en-US" altLang="ja-JP" dirty="0" smtClean="0"/>
              <a:t>NG</a:t>
            </a:r>
          </a:p>
          <a:p>
            <a:pPr lvl="1"/>
            <a:r>
              <a:rPr lang="ja-JP" altLang="en-US" dirty="0" smtClean="0"/>
              <a:t>解決策：複雑なテストケースは最小限に</a:t>
            </a:r>
            <a:endParaRPr lang="en-US" altLang="ja-JP" dirty="0" smtClean="0"/>
          </a:p>
          <a:p>
            <a:pPr lvl="2"/>
            <a:r>
              <a:rPr lang="ja-JP" altLang="en-US" dirty="0" smtClean="0"/>
              <a:t>メンテナンスコストが自動化によって得られるコストを上回ってしまっては何の意味もない</a:t>
            </a:r>
            <a:endParaRPr lang="en-US" altLang="ja-JP" dirty="0" smtClean="0"/>
          </a:p>
          <a:p>
            <a:pPr lvl="2"/>
            <a:endParaRPr lang="en-US" altLang="ja-JP"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ja-JP" altLang="en-US" dirty="0" smtClean="0"/>
              <a:t>テストメンテナンスの要素</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テストドキュメンテーション</a:t>
            </a:r>
            <a:endParaRPr lang="en-US" altLang="ja-JP" dirty="0" smtClean="0"/>
          </a:p>
          <a:p>
            <a:pPr lvl="1"/>
            <a:r>
              <a:rPr lang="ja-JP" altLang="en-US" dirty="0" smtClean="0"/>
              <a:t>テストに関するドキュメントはいらない？</a:t>
            </a:r>
            <a:endParaRPr lang="en-US" altLang="ja-JP" dirty="0" smtClean="0"/>
          </a:p>
          <a:p>
            <a:pPr lvl="2"/>
            <a:r>
              <a:rPr lang="ja-JP" altLang="en-US" dirty="0" smtClean="0"/>
              <a:t>ドキュメント</a:t>
            </a:r>
            <a:r>
              <a:rPr lang="ja-JP" altLang="en-US" dirty="0" smtClean="0"/>
              <a:t>が無いプロジェクトにどれだけのお金がかかるか</a:t>
            </a:r>
            <a:endParaRPr lang="en-US" altLang="ja-JP" dirty="0" smtClean="0"/>
          </a:p>
          <a:p>
            <a:pPr lvl="1"/>
            <a:r>
              <a:rPr lang="ja-JP" altLang="en-US" dirty="0" smtClean="0"/>
              <a:t>解決策：適度なレベルの役立つドキュメントが必要</a:t>
            </a:r>
            <a:endParaRPr lang="en-US" altLang="ja-JP" dirty="0" smtClean="0"/>
          </a:p>
          <a:p>
            <a:pPr lvl="1"/>
            <a:endParaRPr lang="en-US" altLang="ja-JP" dirty="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7.3</a:t>
            </a:r>
            <a:r>
              <a:rPr kumimoji="1" lang="ja-JP" altLang="en-US" dirty="0" smtClean="0"/>
              <a:t>落とし穴</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間違った方向へツールが誘導する</a:t>
            </a:r>
            <a:endParaRPr kumimoji="1" lang="en-US" altLang="ja-JP" dirty="0" smtClean="0"/>
          </a:p>
          <a:p>
            <a:pPr lvl="1"/>
            <a:r>
              <a:rPr lang="ja-JP" altLang="en-US" dirty="0" smtClean="0"/>
              <a:t>「最小限の工数」で実装する手助けをしてくれるが、そこに「メンテナンスコスト」を考慮していない場合がある</a:t>
            </a:r>
            <a:endParaRPr lang="en-US" altLang="ja-JP" dirty="0" smtClean="0"/>
          </a:p>
          <a:p>
            <a:pPr lvl="1"/>
            <a:r>
              <a:rPr kumimoji="1" lang="ja-JP" altLang="en-US" dirty="0" smtClean="0"/>
              <a:t>ドキュメント</a:t>
            </a:r>
            <a:r>
              <a:rPr kumimoji="1" lang="ja-JP" altLang="en-US" dirty="0" smtClean="0"/>
              <a:t>にメンテナンスコストを下げる方法が書いている場合もあるが、そういったものはたいてい読まれない</a:t>
            </a:r>
            <a:endParaRPr kumimoji="1" lang="en-US" altLang="ja-JP" dirty="0" smtClean="0"/>
          </a:p>
          <a:p>
            <a:pPr lvl="2"/>
            <a:r>
              <a:rPr lang="ja-JP" altLang="en-US" dirty="0" smtClean="0"/>
              <a:t>ドキュメント</a:t>
            </a:r>
            <a:r>
              <a:rPr lang="ja-JP" altLang="en-US" dirty="0" smtClean="0"/>
              <a:t>を読むのは行き詰ったときの最後</a:t>
            </a:r>
            <a:endParaRPr kumimoji="1" lang="ja-JP"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7.3</a:t>
            </a:r>
            <a:r>
              <a:rPr kumimoji="1" lang="ja-JP" altLang="en-US" dirty="0" smtClean="0"/>
              <a:t>落とし穴</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容易なアプローチがメンテナンスコストをもたらす</a:t>
            </a:r>
            <a:endParaRPr kumimoji="1" lang="en-US" altLang="ja-JP" dirty="0" smtClean="0"/>
          </a:p>
          <a:p>
            <a:pPr lvl="1"/>
            <a:r>
              <a:rPr kumimoji="1" lang="ja-JP" altLang="en-US" dirty="0" smtClean="0"/>
              <a:t>雑な実装はテストケースの</a:t>
            </a:r>
            <a:r>
              <a:rPr lang="ja-JP" altLang="en-US" dirty="0" smtClean="0"/>
              <a:t>メンテナンスコストが増大する</a:t>
            </a:r>
            <a:endParaRPr lang="en-US" altLang="ja-JP" dirty="0" smtClean="0"/>
          </a:p>
          <a:p>
            <a:r>
              <a:rPr kumimoji="1" lang="ja-JP" altLang="en-US" dirty="0" smtClean="0"/>
              <a:t>最初</a:t>
            </a:r>
            <a:r>
              <a:rPr kumimoji="1" lang="ja-JP" altLang="en-US" dirty="0" smtClean="0"/>
              <a:t>の熱意</a:t>
            </a:r>
            <a:endParaRPr kumimoji="1" lang="en-US" altLang="ja-JP" dirty="0" smtClean="0"/>
          </a:p>
          <a:p>
            <a:pPr lvl="1"/>
            <a:r>
              <a:rPr lang="ja-JP" altLang="en-US" dirty="0" smtClean="0"/>
              <a:t>自動化は「多くの時間」「多くのリソース」を投げ込むことが“出来る”</a:t>
            </a:r>
            <a:endParaRPr lang="en-US" altLang="ja-JP" dirty="0" smtClean="0"/>
          </a:p>
          <a:p>
            <a:pPr lvl="1"/>
            <a:r>
              <a:rPr kumimoji="1" lang="ja-JP" altLang="en-US" dirty="0" smtClean="0"/>
              <a:t>ツール</a:t>
            </a:r>
            <a:r>
              <a:rPr kumimoji="1" lang="ja-JP" altLang="en-US" dirty="0" smtClean="0"/>
              <a:t>の</a:t>
            </a:r>
            <a:r>
              <a:rPr kumimoji="1" lang="ja-JP" altLang="en-US" dirty="0" smtClean="0"/>
              <a:t>目新しさ</a:t>
            </a:r>
            <a:r>
              <a:rPr kumimoji="1" lang="ja-JP" altLang="en-US" dirty="0" smtClean="0"/>
              <a:t>から</a:t>
            </a:r>
            <a:r>
              <a:rPr lang="ja-JP" altLang="en-US" dirty="0" smtClean="0"/>
              <a:t>長期的</a:t>
            </a:r>
            <a:r>
              <a:rPr lang="ja-JP" altLang="en-US" dirty="0" smtClean="0"/>
              <a:t>な</a:t>
            </a:r>
            <a:r>
              <a:rPr lang="ja-JP" altLang="en-US" dirty="0" smtClean="0"/>
              <a:t>視野</a:t>
            </a:r>
            <a:r>
              <a:rPr lang="ja-JP" altLang="en-US" dirty="0" smtClean="0"/>
              <a:t>を</a:t>
            </a:r>
            <a:r>
              <a:rPr lang="ja-JP" altLang="en-US" dirty="0" smtClean="0"/>
              <a:t>持たず</a:t>
            </a:r>
            <a:r>
              <a:rPr lang="ja-JP" altLang="en-US" dirty="0" smtClean="0"/>
              <a:t>に突っ走ってしまいがち</a:t>
            </a:r>
            <a:endParaRPr kumimoji="1" lang="en-US" altLang="ja-JP"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7.3</a:t>
            </a:r>
            <a:r>
              <a:rPr kumimoji="1" lang="ja-JP" altLang="en-US" dirty="0" smtClean="0"/>
              <a:t>落とし穴</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投資利益率</a:t>
            </a:r>
            <a:endParaRPr kumimoji="1" lang="en-US" altLang="ja-JP" dirty="0" smtClean="0"/>
          </a:p>
          <a:p>
            <a:pPr lvl="1"/>
            <a:r>
              <a:rPr lang="ja-JP" altLang="en-US" dirty="0" smtClean="0"/>
              <a:t>テスト</a:t>
            </a:r>
            <a:r>
              <a:rPr lang="ja-JP" altLang="en-US" dirty="0" smtClean="0"/>
              <a:t>自動化で得られる最大の利益は最後の最後に掛ける工数がもたらす</a:t>
            </a:r>
            <a:endParaRPr lang="en-US" altLang="ja-JP" dirty="0" smtClean="0"/>
          </a:p>
          <a:p>
            <a:pPr lvl="2"/>
            <a:r>
              <a:rPr lang="en-US" altLang="ja-JP" dirty="0" smtClean="0"/>
              <a:t>20/80</a:t>
            </a:r>
            <a:r>
              <a:rPr lang="ja-JP" altLang="en-US" dirty="0" smtClean="0"/>
              <a:t>のルール</a:t>
            </a:r>
            <a:endParaRPr lang="en-US" altLang="ja-JP" dirty="0" smtClean="0"/>
          </a:p>
          <a:p>
            <a:pPr lvl="2"/>
            <a:r>
              <a:rPr lang="ja-JP" altLang="en-US" dirty="0" smtClean="0"/>
              <a:t>最後</a:t>
            </a:r>
            <a:r>
              <a:rPr lang="ja-JP" altLang="en-US" dirty="0" smtClean="0"/>
              <a:t>の</a:t>
            </a:r>
            <a:r>
              <a:rPr lang="en-US" altLang="ja-JP" dirty="0" smtClean="0"/>
              <a:t>20%</a:t>
            </a:r>
            <a:r>
              <a:rPr lang="ja-JP" altLang="en-US" dirty="0" smtClean="0"/>
              <a:t>の工数を惜しむと、利益の</a:t>
            </a:r>
            <a:r>
              <a:rPr lang="en-US" altLang="ja-JP" dirty="0" smtClean="0"/>
              <a:t>80%</a:t>
            </a:r>
            <a:r>
              <a:rPr lang="ja-JP" altLang="en-US" dirty="0" smtClean="0"/>
              <a:t>が失われる</a:t>
            </a:r>
            <a:endParaRPr lang="en-US" altLang="ja-JP" dirty="0" smtClean="0"/>
          </a:p>
          <a:p>
            <a:pPr lvl="1"/>
            <a:endParaRPr lang="en-US" altLang="ja-JP" dirty="0" smtClean="0"/>
          </a:p>
          <a:p>
            <a:pPr lvl="1"/>
            <a:endParaRPr lang="en-US" altLang="ja-JP"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67544" y="764704"/>
            <a:ext cx="8229600" cy="4997152"/>
          </a:xfrm>
        </p:spPr>
        <p:txBody>
          <a:bodyPr>
            <a:normAutofit/>
          </a:bodyPr>
          <a:lstStyle/>
          <a:p>
            <a:r>
              <a:rPr lang="ja-JP" altLang="en-US" dirty="0" smtClean="0"/>
              <a:t>自動比較の限界</a:t>
            </a:r>
            <a:endParaRPr lang="en-US" altLang="ja-JP" dirty="0" smtClean="0"/>
          </a:p>
          <a:p>
            <a:pPr lvl="1"/>
            <a:r>
              <a:rPr kumimoji="1" lang="ja-JP" altLang="en-US" dirty="0" smtClean="0"/>
              <a:t>手動テストでは、テスト結果の「妥当性」を検証するシーンが多々ある</a:t>
            </a:r>
            <a:endParaRPr kumimoji="1" lang="en-US" altLang="ja-JP" dirty="0" smtClean="0"/>
          </a:p>
          <a:p>
            <a:pPr lvl="2"/>
            <a:r>
              <a:rPr lang="ja-JP" altLang="en-US" dirty="0" smtClean="0"/>
              <a:t>例えば、「○○の文字が読みやすいこと」　など</a:t>
            </a:r>
            <a:endParaRPr lang="en-US" altLang="ja-JP" dirty="0" smtClean="0"/>
          </a:p>
          <a:p>
            <a:pPr lvl="1"/>
            <a:r>
              <a:rPr kumimoji="1" lang="ja-JP" altLang="en-US" dirty="0" smtClean="0"/>
              <a:t>自動テストは「期待結果と実行結果の比較」を行っているだけなので、期待結果に欠陥があれば実行結果にある同じ欠陥を検出できない</a:t>
            </a:r>
            <a:endParaRPr kumimoji="1" lang="en-US" altLang="ja-JP" dirty="0" smtClean="0"/>
          </a:p>
          <a:p>
            <a:pPr lvl="1"/>
            <a:endParaRPr kumimoji="1" lang="en-US" altLang="ja-JP" dirty="0" smtClean="0"/>
          </a:p>
        </p:txBody>
      </p:sp>
      <p:sp>
        <p:nvSpPr>
          <p:cNvPr id="6" name="タイトル 1"/>
          <p:cNvSpPr txBox="1">
            <a:spLocks/>
          </p:cNvSpPr>
          <p:nvPr/>
        </p:nvSpPr>
        <p:spPr>
          <a:xfrm>
            <a:off x="467544" y="0"/>
            <a:ext cx="8229600" cy="7780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400" dirty="0" smtClean="0">
                <a:latin typeface="+mj-lt"/>
                <a:ea typeface="+mj-ea"/>
                <a:cs typeface="+mj-cs"/>
              </a:rPr>
              <a:t>4</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検証、比較、そして自動化</a:t>
            </a: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7.4</a:t>
            </a:r>
            <a:r>
              <a:rPr kumimoji="1" lang="ja-JP" altLang="en-US" dirty="0" smtClean="0"/>
              <a:t>戦略と戦術</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戦略</a:t>
            </a:r>
            <a:r>
              <a:rPr lang="en-US" altLang="ja-JP" dirty="0" smtClean="0"/>
              <a:t>/</a:t>
            </a:r>
            <a:r>
              <a:rPr lang="ja-JP" altLang="en-US" dirty="0" smtClean="0"/>
              <a:t>戦術</a:t>
            </a:r>
            <a:endParaRPr lang="en-US" altLang="ja-JP" dirty="0" smtClean="0"/>
          </a:p>
          <a:p>
            <a:pPr lvl="1"/>
            <a:r>
              <a:rPr kumimoji="1" lang="ja-JP" altLang="en-US" dirty="0" smtClean="0"/>
              <a:t>推奨地</a:t>
            </a:r>
            <a:r>
              <a:rPr kumimoji="1" lang="ja-JP" altLang="en-US" dirty="0" smtClean="0"/>
              <a:t>と基準値を定める</a:t>
            </a:r>
            <a:endParaRPr kumimoji="1" lang="en-US" altLang="ja-JP" dirty="0" smtClean="0"/>
          </a:p>
          <a:p>
            <a:pPr lvl="2"/>
            <a:r>
              <a:rPr kumimoji="1" lang="ja-JP" altLang="en-US" dirty="0" smtClean="0"/>
              <a:t>テストケースの</a:t>
            </a:r>
            <a:r>
              <a:rPr lang="ja-JP" altLang="en-US" dirty="0" smtClean="0"/>
              <a:t>粒度</a:t>
            </a:r>
            <a:r>
              <a:rPr lang="en-US" altLang="ja-JP" dirty="0" smtClean="0"/>
              <a:t>/</a:t>
            </a:r>
            <a:r>
              <a:rPr lang="ja-JP" altLang="en-US" dirty="0" smtClean="0"/>
              <a:t>数</a:t>
            </a:r>
            <a:r>
              <a:rPr lang="en-US" altLang="ja-JP" dirty="0" smtClean="0"/>
              <a:t>, </a:t>
            </a:r>
            <a:r>
              <a:rPr lang="ja-JP" altLang="en-US" dirty="0" smtClean="0"/>
              <a:t>テストデータの大きさ</a:t>
            </a:r>
            <a:r>
              <a:rPr lang="ja-JP" altLang="en-US" dirty="0" smtClean="0"/>
              <a:t>　</a:t>
            </a:r>
            <a:r>
              <a:rPr lang="ja-JP" altLang="en-US" dirty="0" smtClean="0"/>
              <a:t>　等</a:t>
            </a:r>
            <a:endParaRPr lang="en-US" altLang="ja-JP" dirty="0" smtClean="0"/>
          </a:p>
          <a:p>
            <a:pPr lvl="1"/>
            <a:r>
              <a:rPr lang="ja-JP" altLang="en-US" dirty="0" smtClean="0"/>
              <a:t>ツールに</a:t>
            </a:r>
            <a:r>
              <a:rPr lang="ja-JP" altLang="en-US" dirty="0" smtClean="0"/>
              <a:t>よる</a:t>
            </a:r>
            <a:r>
              <a:rPr lang="ja-JP" altLang="en-US" dirty="0" smtClean="0"/>
              <a:t>サポート</a:t>
            </a:r>
            <a:r>
              <a:rPr lang="ja-JP" altLang="en-US" dirty="0" smtClean="0"/>
              <a:t>を提供する</a:t>
            </a:r>
            <a:endParaRPr lang="en-US" altLang="ja-JP" dirty="0" smtClean="0"/>
          </a:p>
          <a:p>
            <a:pPr lvl="1"/>
            <a:r>
              <a:rPr lang="ja-JP" altLang="en-US" dirty="0" smtClean="0"/>
              <a:t>更新を自動化する</a:t>
            </a:r>
            <a:endParaRPr lang="en-US" altLang="ja-JP" dirty="0" smtClean="0"/>
          </a:p>
          <a:p>
            <a:pPr lvl="1"/>
            <a:r>
              <a:rPr lang="ja-JP" altLang="en-US" dirty="0" smtClean="0"/>
              <a:t>草刈り</a:t>
            </a:r>
            <a:r>
              <a:rPr lang="ja-JP" altLang="en-US" dirty="0" smtClean="0"/>
              <a:t>の</a:t>
            </a:r>
            <a:r>
              <a:rPr lang="ja-JP" altLang="en-US" dirty="0" smtClean="0"/>
              <a:t>予定</a:t>
            </a:r>
            <a:r>
              <a:rPr lang="ja-JP" altLang="en-US" dirty="0" smtClean="0"/>
              <a:t>を立てる</a:t>
            </a:r>
            <a:endParaRPr lang="en-US" altLang="ja-JP" dirty="0" smtClean="0"/>
          </a:p>
          <a:p>
            <a:pPr lvl="1"/>
            <a:r>
              <a:rPr lang="ja-JP" altLang="en-US" dirty="0" smtClean="0"/>
              <a:t>メンテナンスユーティリティを用意する</a:t>
            </a:r>
            <a:endParaRPr lang="en-US" altLang="ja-JP" dirty="0" smtClean="0"/>
          </a:p>
          <a:p>
            <a:pPr lvl="2"/>
            <a:r>
              <a:rPr lang="ja-JP" altLang="en-US" dirty="0" smtClean="0"/>
              <a:t>テストケースが多いと、ソフトウェアの更新に際して修正がたくさん必要になる</a:t>
            </a:r>
            <a:endParaRPr lang="en-US" altLang="ja-JP" dirty="0" smtClean="0"/>
          </a:p>
          <a:p>
            <a:pPr lvl="3"/>
            <a:r>
              <a:rPr lang="ja-JP" altLang="en-US" dirty="0" smtClean="0"/>
              <a:t>この時のメンテナンスをサポートする仕組みを作っておく</a:t>
            </a:r>
            <a:endParaRPr lang="en-US" altLang="ja-JP" dirty="0" smtClean="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2454</TotalTime>
  <Words>5702</Words>
  <Application>Microsoft Office PowerPoint</Application>
  <PresentationFormat>画面に合わせる (4:3)</PresentationFormat>
  <Paragraphs>676</Paragraphs>
  <Slides>90</Slides>
  <Notes>4</Notes>
  <HiddenSlides>0</HiddenSlides>
  <MMClips>0</MMClips>
  <ScaleCrop>false</ScaleCrop>
  <HeadingPairs>
    <vt:vector size="4" baseType="variant">
      <vt:variant>
        <vt:lpstr>テーマ</vt:lpstr>
      </vt:variant>
      <vt:variant>
        <vt:i4>1</vt:i4>
      </vt:variant>
      <vt:variant>
        <vt:lpstr>スライド タイトル</vt:lpstr>
      </vt:variant>
      <vt:variant>
        <vt:i4>90</vt:i4>
      </vt:variant>
    </vt:vector>
  </HeadingPairs>
  <TitlesOfParts>
    <vt:vector size="91" baseType="lpstr">
      <vt:lpstr>Office テーマ</vt:lpstr>
      <vt:lpstr>第4章 自動比較</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lpstr>スライド 26</vt:lpstr>
      <vt:lpstr>スライド 27</vt:lpstr>
      <vt:lpstr>スライド 28</vt:lpstr>
      <vt:lpstr>スライド 29</vt:lpstr>
      <vt:lpstr>スライド 30</vt:lpstr>
      <vt:lpstr>スライド 31</vt:lpstr>
      <vt:lpstr>スライド 32</vt:lpstr>
      <vt:lpstr>スライド 33</vt:lpstr>
      <vt:lpstr>スライド 34</vt:lpstr>
      <vt:lpstr>スライド 35</vt:lpstr>
      <vt:lpstr>スライド 36</vt:lpstr>
      <vt:lpstr>スライド 37</vt:lpstr>
      <vt:lpstr>第5章 テストウェアアーキテクチャ</vt:lpstr>
      <vt:lpstr>テストウェアアーキテクチャとは何か</vt:lpstr>
      <vt:lpstr>スライド 40</vt:lpstr>
      <vt:lpstr>スライド 41</vt:lpstr>
      <vt:lpstr>スライド 42</vt:lpstr>
      <vt:lpstr>スライド 43</vt:lpstr>
      <vt:lpstr>スライド 44</vt:lpstr>
      <vt:lpstr>スライド 45</vt:lpstr>
      <vt:lpstr>スライド 46</vt:lpstr>
      <vt:lpstr>スライド 47</vt:lpstr>
      <vt:lpstr>スライド 48</vt:lpstr>
      <vt:lpstr>スライド 49</vt:lpstr>
      <vt:lpstr>スライド 50</vt:lpstr>
      <vt:lpstr>スライド 51</vt:lpstr>
      <vt:lpstr>スライド 52</vt:lpstr>
      <vt:lpstr>スライド 53</vt:lpstr>
      <vt:lpstr>スライド 54</vt:lpstr>
      <vt:lpstr>スライド 55</vt:lpstr>
      <vt:lpstr>スライド 56</vt:lpstr>
      <vt:lpstr>スライド 57</vt:lpstr>
      <vt:lpstr>スライド 58</vt:lpstr>
      <vt:lpstr>スライド 59</vt:lpstr>
      <vt:lpstr>スライド 60</vt:lpstr>
      <vt:lpstr>スライド 61</vt:lpstr>
      <vt:lpstr>スライド 62</vt:lpstr>
      <vt:lpstr>スライド 63</vt:lpstr>
      <vt:lpstr>第6章 前処理と後処理の自動化</vt:lpstr>
      <vt:lpstr>6.1 前処理と後処理とは何か？</vt:lpstr>
      <vt:lpstr>6.1 前処理と後処理とは何か？</vt:lpstr>
      <vt:lpstr>6.2前処理と後処理</vt:lpstr>
      <vt:lpstr>6.2前処理と後処理</vt:lpstr>
      <vt:lpstr>6.2前処理と後処理</vt:lpstr>
      <vt:lpstr>6.2前処理と後処理</vt:lpstr>
      <vt:lpstr>6.2前処理と後処理</vt:lpstr>
      <vt:lpstr>6.3テストケース実行後に 何が起こるか</vt:lpstr>
      <vt:lpstr>6.3テストケース実行後に 何が起こるか</vt:lpstr>
      <vt:lpstr>6.4 実装の問題</vt:lpstr>
      <vt:lpstr>6.4 実装の問題</vt:lpstr>
      <vt:lpstr>6.5まとめ</vt:lpstr>
      <vt:lpstr>第7章 保守性の高いテストを構築する</vt:lpstr>
      <vt:lpstr>7.1自動テストのメンテナンスにおける問題</vt:lpstr>
      <vt:lpstr>7.2テストメンテナンスの要素</vt:lpstr>
      <vt:lpstr>7.2テストメンテナンスの要素</vt:lpstr>
      <vt:lpstr>7.2テストメンテナンスの要素</vt:lpstr>
      <vt:lpstr>7.2テストメンテナンスの要素</vt:lpstr>
      <vt:lpstr>7.2テストメンテナンスの要素</vt:lpstr>
      <vt:lpstr>7.2テストメンテナンスの要素</vt:lpstr>
      <vt:lpstr>7.2テストメンテナンスの要素</vt:lpstr>
      <vt:lpstr>7.2テストメンテナンスの要素</vt:lpstr>
      <vt:lpstr>7.3落とし穴</vt:lpstr>
      <vt:lpstr>7.3落とし穴</vt:lpstr>
      <vt:lpstr>7.3落とし穴</vt:lpstr>
      <vt:lpstr>7.4戦略と戦術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テスト自動化</dc:title>
  <dc:creator>okubo</dc:creator>
  <cp:lastModifiedBy>okubo</cp:lastModifiedBy>
  <cp:revision>165</cp:revision>
  <dcterms:created xsi:type="dcterms:W3CDTF">2017-05-12T13:55:10Z</dcterms:created>
  <dcterms:modified xsi:type="dcterms:W3CDTF">2017-09-30T02:38:01Z</dcterms:modified>
</cp:coreProperties>
</file>