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3" name="Shape 24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3" name="Shape 2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9" name="Shape 2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 縦書きテキスト">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 縦書きテキスト">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 コンテンツ">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ja-JP"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デザインパターン勉強会</a:t>
            </a:r>
          </a:p>
        </p:txBody>
      </p:sp>
      <p:sp>
        <p:nvSpPr>
          <p:cNvPr id="85" name="Shape 85"/>
          <p:cNvSpPr txBox="1"/>
          <p:nvPr>
            <p:ph idx="1" type="subTitle"/>
          </p:nvPr>
        </p:nvSpPr>
        <p:spPr>
          <a:xfrm>
            <a:off x="1259632" y="3861048"/>
            <a:ext cx="6512768" cy="1752600"/>
          </a:xfrm>
          <a:prstGeom prst="rect">
            <a:avLst/>
          </a:prstGeom>
          <a:noFill/>
          <a:ln>
            <a:noFill/>
          </a:ln>
        </p:spPr>
        <p:txBody>
          <a:bodyPr anchorCtr="0" anchor="t" bIns="45700" lIns="91425" rIns="91425" wrap="square" tIns="45700">
            <a:noAutofit/>
          </a:bodyPr>
          <a:lstStyle/>
          <a:p>
            <a:pPr indent="0" lvl="0" marL="0" marR="0" rtl="0" algn="ctr">
              <a:spcBef>
                <a:spcPts val="0"/>
              </a:spcBef>
              <a:spcAft>
                <a:spcPts val="0"/>
              </a:spcAft>
              <a:buClr>
                <a:srgbClr val="888888"/>
              </a:buClr>
              <a:buSzPct val="25000"/>
              <a:buFont typeface="Arial"/>
              <a:buNone/>
            </a:pPr>
            <a:r>
              <a:rPr b="0" i="0" lang="ja-JP" sz="3200" u="none" cap="none" strike="noStrike">
                <a:solidFill>
                  <a:srgbClr val="888888"/>
                </a:solidFill>
                <a:latin typeface="Calibri"/>
                <a:ea typeface="Calibri"/>
                <a:cs typeface="Calibri"/>
                <a:sym typeface="Calibri"/>
              </a:rPr>
              <a:t>16/01/16</a:t>
            </a:r>
          </a:p>
          <a:p>
            <a:pPr indent="0" lvl="0" marL="0" marR="0" rtl="0" algn="ctr">
              <a:spcBef>
                <a:spcPts val="640"/>
              </a:spcBef>
              <a:buClr>
                <a:srgbClr val="0C0C0C"/>
              </a:buClr>
              <a:buSzPct val="25000"/>
              <a:buFont typeface="Arial"/>
              <a:buNone/>
            </a:pPr>
            <a:r>
              <a:rPr b="0" i="0" lang="ja-JP" sz="3200" u="none" cap="none" strike="noStrike">
                <a:solidFill>
                  <a:srgbClr val="0C0C0C"/>
                </a:solidFill>
                <a:latin typeface="Calibri"/>
                <a:ea typeface="Calibri"/>
                <a:cs typeface="Calibri"/>
                <a:sym typeface="Calibri"/>
              </a:rPr>
              <a:t>part3:アブストラクトファクトリパターン</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演習</a:t>
            </a:r>
          </a:p>
        </p:txBody>
      </p:sp>
      <p:sp>
        <p:nvSpPr>
          <p:cNvPr id="167" name="Shape 16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次のクラス図を基に,晴れの日は豚玉を,雨の日はイカ玉を作り,気温が15度以上なら「おいしいお好み焼き」を気温が15度未満なら「とろとろお好み焼き」を作るプログラムを書け</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p:nvPr/>
        </p:nvSpPr>
        <p:spPr>
          <a:xfrm>
            <a:off x="7783294" y="1844824"/>
            <a:ext cx="720080" cy="3384376"/>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73" name="Shape 173"/>
          <p:cNvSpPr/>
          <p:nvPr/>
        </p:nvSpPr>
        <p:spPr>
          <a:xfrm>
            <a:off x="6732240" y="3737778"/>
            <a:ext cx="720080" cy="1491422"/>
          </a:xfrm>
          <a:prstGeom prst="downArrow">
            <a:avLst>
              <a:gd fmla="val 50000" name="adj1"/>
              <a:gd fmla="val 50000" name="adj2"/>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74" name="Shape 174"/>
          <p:cNvSpPr/>
          <p:nvPr/>
        </p:nvSpPr>
        <p:spPr>
          <a:xfrm>
            <a:off x="251520" y="404664"/>
            <a:ext cx="2520280" cy="144016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ファクトリクラス</a:t>
            </a:r>
          </a:p>
        </p:txBody>
      </p:sp>
      <p:sp>
        <p:nvSpPr>
          <p:cNvPr id="175" name="Shape 175"/>
          <p:cNvSpPr/>
          <p:nvPr/>
        </p:nvSpPr>
        <p:spPr>
          <a:xfrm>
            <a:off x="3491880" y="404664"/>
            <a:ext cx="2520280" cy="504056"/>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豚玉クラス</a:t>
            </a:r>
          </a:p>
        </p:txBody>
      </p:sp>
      <p:sp>
        <p:nvSpPr>
          <p:cNvPr id="176" name="Shape 176"/>
          <p:cNvSpPr/>
          <p:nvPr/>
        </p:nvSpPr>
        <p:spPr>
          <a:xfrm>
            <a:off x="3491880" y="1340768"/>
            <a:ext cx="2520280" cy="504056"/>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イカ玉クラス</a:t>
            </a:r>
          </a:p>
        </p:txBody>
      </p:sp>
      <p:sp>
        <p:nvSpPr>
          <p:cNvPr id="177" name="Shape 177"/>
          <p:cNvSpPr/>
          <p:nvPr/>
        </p:nvSpPr>
        <p:spPr>
          <a:xfrm>
            <a:off x="251520" y="2276872"/>
            <a:ext cx="2520280" cy="1440160"/>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クリエータークラス</a:t>
            </a:r>
          </a:p>
        </p:txBody>
      </p:sp>
      <p:sp>
        <p:nvSpPr>
          <p:cNvPr id="178" name="Shape 178"/>
          <p:cNvSpPr/>
          <p:nvPr/>
        </p:nvSpPr>
        <p:spPr>
          <a:xfrm>
            <a:off x="3491880" y="2276872"/>
            <a:ext cx="2736304" cy="504056"/>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おいしいお好み焼きクラス</a:t>
            </a:r>
          </a:p>
        </p:txBody>
      </p:sp>
      <p:sp>
        <p:nvSpPr>
          <p:cNvPr id="179" name="Shape 179"/>
          <p:cNvSpPr/>
          <p:nvPr/>
        </p:nvSpPr>
        <p:spPr>
          <a:xfrm>
            <a:off x="3491880" y="3212976"/>
            <a:ext cx="2736304" cy="504056"/>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とろとろお好み焼きクラス</a:t>
            </a:r>
          </a:p>
        </p:txBody>
      </p:sp>
      <p:sp>
        <p:nvSpPr>
          <p:cNvPr id="180" name="Shape 180"/>
          <p:cNvSpPr/>
          <p:nvPr/>
        </p:nvSpPr>
        <p:spPr>
          <a:xfrm>
            <a:off x="2696977" y="512676"/>
            <a:ext cx="720080" cy="288032"/>
          </a:xfrm>
          <a:prstGeom prst="lef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81" name="Shape 181"/>
          <p:cNvSpPr/>
          <p:nvPr/>
        </p:nvSpPr>
        <p:spPr>
          <a:xfrm>
            <a:off x="2699792" y="1448780"/>
            <a:ext cx="720080" cy="288032"/>
          </a:xfrm>
          <a:prstGeom prst="lef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82" name="Shape 182"/>
          <p:cNvSpPr/>
          <p:nvPr/>
        </p:nvSpPr>
        <p:spPr>
          <a:xfrm>
            <a:off x="2699792" y="2384884"/>
            <a:ext cx="720080" cy="288032"/>
          </a:xfrm>
          <a:prstGeom prst="lef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83" name="Shape 183"/>
          <p:cNvSpPr/>
          <p:nvPr/>
        </p:nvSpPr>
        <p:spPr>
          <a:xfrm>
            <a:off x="2699792" y="3320988"/>
            <a:ext cx="720080" cy="288032"/>
          </a:xfrm>
          <a:prstGeom prst="lef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84" name="Shape 184"/>
          <p:cNvSpPr/>
          <p:nvPr/>
        </p:nvSpPr>
        <p:spPr>
          <a:xfrm>
            <a:off x="6372200" y="404664"/>
            <a:ext cx="2448272" cy="1440160"/>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材料調達クラス</a:t>
            </a:r>
          </a:p>
          <a:p>
            <a:pPr indent="0" lvl="0" marL="0" marR="0" rtl="0" algn="ctr">
              <a:spcBef>
                <a:spcPts val="0"/>
              </a:spcBef>
              <a:buSzPct val="25000"/>
              <a:buNone/>
            </a:pPr>
            <a:r>
              <a:rPr lang="ja-JP" sz="1800">
                <a:solidFill>
                  <a:schemeClr val="dk1"/>
                </a:solidFill>
                <a:latin typeface="Calibri"/>
                <a:ea typeface="Calibri"/>
                <a:cs typeface="Calibri"/>
                <a:sym typeface="Calibri"/>
              </a:rPr>
              <a:t>（天気によって渡すファクトリクラスを変化）</a:t>
            </a:r>
          </a:p>
        </p:txBody>
      </p:sp>
      <p:sp>
        <p:nvSpPr>
          <p:cNvPr id="185" name="Shape 185"/>
          <p:cNvSpPr/>
          <p:nvPr/>
        </p:nvSpPr>
        <p:spPr>
          <a:xfrm>
            <a:off x="6406030" y="2297618"/>
            <a:ext cx="2448272" cy="1440160"/>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レシピ調達クラス</a:t>
            </a:r>
          </a:p>
          <a:p>
            <a:pPr indent="0" lvl="0" marL="0" marR="0" rtl="0" algn="ctr">
              <a:spcBef>
                <a:spcPts val="0"/>
              </a:spcBef>
              <a:buSzPct val="25000"/>
              <a:buNone/>
            </a:pPr>
            <a:r>
              <a:rPr lang="ja-JP" sz="1800">
                <a:solidFill>
                  <a:schemeClr val="dk1"/>
                </a:solidFill>
                <a:latin typeface="Calibri"/>
                <a:ea typeface="Calibri"/>
                <a:cs typeface="Calibri"/>
                <a:sym typeface="Calibri"/>
              </a:rPr>
              <a:t>（気温によって渡すクリエータークラスを変化）</a:t>
            </a:r>
          </a:p>
        </p:txBody>
      </p:sp>
      <p:sp>
        <p:nvSpPr>
          <p:cNvPr id="186" name="Shape 186"/>
          <p:cNvSpPr/>
          <p:nvPr/>
        </p:nvSpPr>
        <p:spPr>
          <a:xfrm>
            <a:off x="5292080" y="5229200"/>
            <a:ext cx="3562222" cy="1440160"/>
          </a:xfrm>
          <a:prstGeom prst="rect">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1800">
                <a:solidFill>
                  <a:schemeClr val="dk1"/>
                </a:solidFill>
                <a:latin typeface="Calibri"/>
                <a:ea typeface="Calibri"/>
                <a:cs typeface="Calibri"/>
                <a:sym typeface="Calibri"/>
              </a:rPr>
              <a:t>料理人クラス（使用者：main関数）</a:t>
            </a:r>
          </a:p>
          <a:p>
            <a:pPr indent="0" lvl="0" marL="0" marR="0" rtl="0" algn="ctr">
              <a:spcBef>
                <a:spcPts val="0"/>
              </a:spcBef>
              <a:buSzPct val="25000"/>
              <a:buNone/>
            </a:pPr>
            <a:r>
              <a:rPr lang="ja-JP" sz="1800">
                <a:solidFill>
                  <a:schemeClr val="dk1"/>
                </a:solidFill>
                <a:latin typeface="Calibri"/>
                <a:ea typeface="Calibri"/>
                <a:cs typeface="Calibri"/>
                <a:sym typeface="Calibri"/>
              </a:rPr>
              <a:t>材料をレシピにしたがって加工する</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次回予告</a:t>
            </a:r>
          </a:p>
        </p:txBody>
      </p:sp>
      <p:sp>
        <p:nvSpPr>
          <p:cNvPr id="192" name="Shape 19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次回はプロコン勉強会を少しお休みして,ディスカッションの練習をします.</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初めの1時間ほどの説明の後,流れに従ってテーマの賛否についてディスカッションをします</a:t>
            </a: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大阪チームと東京チームでわかれてディスカッションをする予定です</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若干ディベートより</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流れ</a:t>
            </a:r>
          </a:p>
        </p:txBody>
      </p:sp>
      <p:sp>
        <p:nvSpPr>
          <p:cNvPr id="198" name="Shape 198"/>
          <p:cNvSpPr txBox="1"/>
          <p:nvPr>
            <p:ph idx="1" type="body"/>
          </p:nvPr>
        </p:nvSpPr>
        <p:spPr>
          <a:xfrm>
            <a:off x="457200" y="1124744"/>
            <a:ext cx="8229600" cy="5001419"/>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テーマ説明 </a:t>
            </a: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テーマ選択 （ランダムで）</a:t>
            </a: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選択したテーマで自分が選択した方がより優れている理由を話し合う（30分、資料作成の時間込み、資料は3枚程度に収める） </a:t>
            </a: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発表（両陣営15分ずつ＊２＝30分） </a:t>
            </a: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相手の発表に対する反論作成（15分） </a:t>
            </a:r>
          </a:p>
          <a:p>
            <a:pPr indent="-342900" lvl="0" marL="342900" marR="0" rtl="0" algn="l">
              <a:lnSpc>
                <a:spcPct val="90000"/>
              </a:lnSpc>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反論発表（5分＊２＝10分）</a:t>
            </a:r>
          </a:p>
          <a:p>
            <a:pPr indent="-342900" lvl="0" marL="342900" marR="0" rtl="0" algn="l">
              <a:lnSpc>
                <a:spcPct val="90000"/>
              </a:lnSpc>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 反論に対する反論の資料作成（15分）</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04" name="Shape 20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10" name="Shape 21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16" name="Shape 21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22" name="Shape 22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28" name="Shape 22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34" name="Shape 23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結合度と凝集度</a:t>
            </a:r>
          </a:p>
        </p:txBody>
      </p:sp>
      <p:sp>
        <p:nvSpPr>
          <p:cNvPr id="91" name="Shape 9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結合度→クラス間の依存の度合い</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低ければ低いほど良い</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凝集度→機能や責任が特定のクラス群にどれだけ集中しているか</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高ければ高いほど良い</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40" name="Shape 24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46" name="Shape 24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52" name="Shape 25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58" name="Shape 25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64" name="Shape 26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70" name="Shape 27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76" name="Shape 27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82" name="Shape 28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288" name="Shape 28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アブストラクトファクトリパターン？</a:t>
            </a:r>
          </a:p>
        </p:txBody>
      </p:sp>
      <p:sp>
        <p:nvSpPr>
          <p:cNvPr id="97" name="Shape 97"/>
          <p:cNvSpPr txBox="1"/>
          <p:nvPr>
            <p:ph idx="1" type="body"/>
          </p:nvPr>
        </p:nvSpPr>
        <p:spPr>
          <a:xfrm>
            <a:off x="467544" y="126876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ファクトリパターンとの相違点</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アブストラクトファクトリパターンは料理名を宣言することで「注文を変えるだけで」同じジャンルの異なる料理を得ることが出来る</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料理に応じた材料を提供するクラスを作成することで,利用者は同じ手順で違う料理を得ることが出来る</a:t>
            </a:r>
          </a:p>
        </p:txBody>
      </p:sp>
      <p:sp>
        <p:nvSpPr>
          <p:cNvPr id="98" name="Shape 98"/>
          <p:cNvSpPr/>
          <p:nvPr/>
        </p:nvSpPr>
        <p:spPr>
          <a:xfrm>
            <a:off x="1547664" y="4509120"/>
            <a:ext cx="5904656" cy="1440160"/>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気温に応じて作るお好み焼きを変える</a:t>
            </a:r>
          </a:p>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天気に応じてお好み焼きの作り方を変える</a:t>
            </a:r>
          </a:p>
        </p:txBody>
      </p:sp>
      <p:sp>
        <p:nvSpPr>
          <p:cNvPr id="99" name="Shape 99"/>
          <p:cNvSpPr/>
          <p:nvPr/>
        </p:nvSpPr>
        <p:spPr>
          <a:xfrm>
            <a:off x="6588224" y="5589240"/>
            <a:ext cx="2304256" cy="1202682"/>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今日の目標</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p:nvPr/>
        </p:nvSpPr>
        <p:spPr>
          <a:xfrm>
            <a:off x="1907704" y="188640"/>
            <a:ext cx="5400600" cy="2016224"/>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3600" u="none" cap="none" strike="noStrike">
                <a:solidFill>
                  <a:schemeClr val="dk1"/>
                </a:solidFill>
                <a:latin typeface="Calibri"/>
                <a:ea typeface="Calibri"/>
                <a:cs typeface="Calibri"/>
                <a:sym typeface="Calibri"/>
              </a:rPr>
              <a:t>お好み焼き料理人</a:t>
            </a:r>
          </a:p>
        </p:txBody>
      </p:sp>
      <p:sp>
        <p:nvSpPr>
          <p:cNvPr id="105" name="Shape 105"/>
          <p:cNvSpPr/>
          <p:nvPr/>
        </p:nvSpPr>
        <p:spPr>
          <a:xfrm flipH="1" rot="10800000">
            <a:off x="4281890" y="2204864"/>
            <a:ext cx="432048" cy="1728192"/>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06" name="Shape 106"/>
          <p:cNvSpPr/>
          <p:nvPr/>
        </p:nvSpPr>
        <p:spPr>
          <a:xfrm flipH="1" rot="9533997">
            <a:off x="5924382" y="2259077"/>
            <a:ext cx="432048" cy="1728192"/>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07" name="Shape 107"/>
          <p:cNvSpPr/>
          <p:nvPr/>
        </p:nvSpPr>
        <p:spPr>
          <a:xfrm flipH="1" rot="-9245843">
            <a:off x="2386511" y="2212424"/>
            <a:ext cx="432048" cy="1728192"/>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08" name="Shape 108"/>
          <p:cNvSpPr/>
          <p:nvPr/>
        </p:nvSpPr>
        <p:spPr>
          <a:xfrm>
            <a:off x="1505170" y="4149080"/>
            <a:ext cx="1669161" cy="201622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イカ玉</a:t>
            </a:r>
          </a:p>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専門家</a:t>
            </a:r>
          </a:p>
        </p:txBody>
      </p:sp>
      <p:sp>
        <p:nvSpPr>
          <p:cNvPr id="109" name="Shape 109"/>
          <p:cNvSpPr/>
          <p:nvPr/>
        </p:nvSpPr>
        <p:spPr>
          <a:xfrm>
            <a:off x="3737419" y="4149080"/>
            <a:ext cx="1669161" cy="201622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豚玉</a:t>
            </a:r>
          </a:p>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専門家</a:t>
            </a:r>
          </a:p>
        </p:txBody>
      </p:sp>
      <p:sp>
        <p:nvSpPr>
          <p:cNvPr id="110" name="Shape 110"/>
          <p:cNvSpPr/>
          <p:nvPr/>
        </p:nvSpPr>
        <p:spPr>
          <a:xfrm>
            <a:off x="5796136" y="4149080"/>
            <a:ext cx="1669161" cy="2016224"/>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海老玉</a:t>
            </a:r>
          </a:p>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専門家</a:t>
            </a:r>
          </a:p>
        </p:txBody>
      </p:sp>
      <p:sp>
        <p:nvSpPr>
          <p:cNvPr id="111" name="Shape 111"/>
          <p:cNvSpPr/>
          <p:nvPr/>
        </p:nvSpPr>
        <p:spPr>
          <a:xfrm>
            <a:off x="3923928" y="5805264"/>
            <a:ext cx="5040560" cy="93610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3200" u="none" cap="none" strike="noStrike">
                <a:solidFill>
                  <a:schemeClr val="dk1"/>
                </a:solidFill>
                <a:latin typeface="Calibri"/>
                <a:ea typeface="Calibri"/>
                <a:cs typeface="Calibri"/>
                <a:sym typeface="Calibri"/>
              </a:rPr>
              <a:t>ファクトリメソッドパターン</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p:nvPr/>
        </p:nvSpPr>
        <p:spPr>
          <a:xfrm>
            <a:off x="6084168" y="1153028"/>
            <a:ext cx="1318124" cy="836629"/>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豚玉の材料</a:t>
            </a:r>
          </a:p>
        </p:txBody>
      </p:sp>
      <p:sp>
        <p:nvSpPr>
          <p:cNvPr id="117" name="Shape 117"/>
          <p:cNvSpPr/>
          <p:nvPr/>
        </p:nvSpPr>
        <p:spPr>
          <a:xfrm>
            <a:off x="2040868" y="4294688"/>
            <a:ext cx="3456384" cy="1512168"/>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3600" u="none" cap="none" strike="noStrike">
                <a:solidFill>
                  <a:schemeClr val="dk1"/>
                </a:solidFill>
                <a:latin typeface="Calibri"/>
                <a:ea typeface="Calibri"/>
                <a:cs typeface="Calibri"/>
                <a:sym typeface="Calibri"/>
              </a:rPr>
              <a:t>豚玉完成！</a:t>
            </a:r>
          </a:p>
        </p:txBody>
      </p:sp>
      <p:sp>
        <p:nvSpPr>
          <p:cNvPr id="118" name="Shape 118"/>
          <p:cNvSpPr/>
          <p:nvPr/>
        </p:nvSpPr>
        <p:spPr>
          <a:xfrm>
            <a:off x="4254610" y="2717501"/>
            <a:ext cx="4709878" cy="927523"/>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普通のお好み焼きの作り方をする</a:t>
            </a:r>
          </a:p>
        </p:txBody>
      </p:sp>
      <p:sp>
        <p:nvSpPr>
          <p:cNvPr id="119" name="Shape 119"/>
          <p:cNvSpPr/>
          <p:nvPr/>
        </p:nvSpPr>
        <p:spPr>
          <a:xfrm>
            <a:off x="3589040" y="2800587"/>
            <a:ext cx="360040" cy="1224136"/>
          </a:xfrm>
          <a:prstGeom prst="down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nvGrpSpPr>
          <p:cNvPr id="120" name="Shape 120"/>
          <p:cNvGrpSpPr/>
          <p:nvPr/>
        </p:nvGrpSpPr>
        <p:grpSpPr>
          <a:xfrm>
            <a:off x="3144554" y="318779"/>
            <a:ext cx="1008112" cy="2111165"/>
            <a:chOff x="621102" y="142774"/>
            <a:chExt cx="1008112" cy="2111165"/>
          </a:xfrm>
        </p:grpSpPr>
        <p:sp>
          <p:nvSpPr>
            <p:cNvPr id="121" name="Shape 121"/>
            <p:cNvSpPr/>
            <p:nvPr/>
          </p:nvSpPr>
          <p:spPr>
            <a:xfrm>
              <a:off x="779874" y="813779"/>
              <a:ext cx="645754" cy="144016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22" name="Shape 122"/>
            <p:cNvSpPr/>
            <p:nvPr/>
          </p:nvSpPr>
          <p:spPr>
            <a:xfrm>
              <a:off x="621102" y="142774"/>
              <a:ext cx="1008112" cy="1008112"/>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sp>
        <p:nvSpPr>
          <p:cNvPr id="123" name="Shape 123"/>
          <p:cNvSpPr/>
          <p:nvPr/>
        </p:nvSpPr>
        <p:spPr>
          <a:xfrm>
            <a:off x="290359" y="481352"/>
            <a:ext cx="2611898" cy="671676"/>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豚玉が食べたい</a:t>
            </a:r>
          </a:p>
        </p:txBody>
      </p:sp>
      <p:sp>
        <p:nvSpPr>
          <p:cNvPr id="124" name="Shape 124"/>
          <p:cNvSpPr/>
          <p:nvPr/>
        </p:nvSpPr>
        <p:spPr>
          <a:xfrm>
            <a:off x="4572000" y="1288620"/>
            <a:ext cx="1308276" cy="504056"/>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調達</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p:nvPr/>
        </p:nvSpPr>
        <p:spPr>
          <a:xfrm>
            <a:off x="6084168" y="1153028"/>
            <a:ext cx="2376264" cy="836629"/>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材料を提供する専門のクラス</a:t>
            </a:r>
          </a:p>
        </p:txBody>
      </p:sp>
      <p:sp>
        <p:nvSpPr>
          <p:cNvPr id="130" name="Shape 130"/>
          <p:cNvSpPr/>
          <p:nvPr/>
        </p:nvSpPr>
        <p:spPr>
          <a:xfrm>
            <a:off x="1529800" y="4280423"/>
            <a:ext cx="4237620" cy="1512168"/>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3600" u="none" cap="none" strike="noStrike">
                <a:solidFill>
                  <a:schemeClr val="dk1"/>
                </a:solidFill>
                <a:latin typeface="Calibri"/>
                <a:ea typeface="Calibri"/>
                <a:cs typeface="Calibri"/>
                <a:sym typeface="Calibri"/>
              </a:rPr>
              <a:t>材料に応じた味のお好み焼き完成！</a:t>
            </a:r>
          </a:p>
        </p:txBody>
      </p:sp>
      <p:sp>
        <p:nvSpPr>
          <p:cNvPr id="131" name="Shape 131"/>
          <p:cNvSpPr/>
          <p:nvPr/>
        </p:nvSpPr>
        <p:spPr>
          <a:xfrm>
            <a:off x="4254610" y="2717501"/>
            <a:ext cx="4709878" cy="927523"/>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普通のお好み焼きの作り方をする</a:t>
            </a:r>
          </a:p>
        </p:txBody>
      </p:sp>
      <p:sp>
        <p:nvSpPr>
          <p:cNvPr id="132" name="Shape 132"/>
          <p:cNvSpPr/>
          <p:nvPr/>
        </p:nvSpPr>
        <p:spPr>
          <a:xfrm>
            <a:off x="3589040" y="2800587"/>
            <a:ext cx="360040" cy="1224136"/>
          </a:xfrm>
          <a:prstGeom prst="down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nvGrpSpPr>
          <p:cNvPr id="133" name="Shape 133"/>
          <p:cNvGrpSpPr/>
          <p:nvPr/>
        </p:nvGrpSpPr>
        <p:grpSpPr>
          <a:xfrm>
            <a:off x="3144554" y="318779"/>
            <a:ext cx="1008112" cy="2111165"/>
            <a:chOff x="621102" y="142774"/>
            <a:chExt cx="1008112" cy="2111165"/>
          </a:xfrm>
        </p:grpSpPr>
        <p:sp>
          <p:nvSpPr>
            <p:cNvPr id="134" name="Shape 134"/>
            <p:cNvSpPr/>
            <p:nvPr/>
          </p:nvSpPr>
          <p:spPr>
            <a:xfrm>
              <a:off x="779874" y="813779"/>
              <a:ext cx="645754" cy="1440160"/>
            </a:xfrm>
            <a:prstGeom prst="roundRect">
              <a:avLst>
                <a:gd fmla="val 16667" name="adj"/>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sp>
          <p:nvSpPr>
            <p:cNvPr id="135" name="Shape 135"/>
            <p:cNvSpPr/>
            <p:nvPr/>
          </p:nvSpPr>
          <p:spPr>
            <a:xfrm>
              <a:off x="621102" y="142774"/>
              <a:ext cx="1008112" cy="1008112"/>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dk1"/>
                </a:solidFill>
                <a:latin typeface="Calibri"/>
                <a:ea typeface="Calibri"/>
                <a:cs typeface="Calibri"/>
                <a:sym typeface="Calibri"/>
              </a:endParaRPr>
            </a:p>
          </p:txBody>
        </p:sp>
      </p:grpSp>
      <p:sp>
        <p:nvSpPr>
          <p:cNvPr id="136" name="Shape 136"/>
          <p:cNvSpPr/>
          <p:nvPr/>
        </p:nvSpPr>
        <p:spPr>
          <a:xfrm>
            <a:off x="262625" y="481352"/>
            <a:ext cx="2149135" cy="671676"/>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400" u="none" cap="none" strike="noStrike">
                <a:solidFill>
                  <a:schemeClr val="dk1"/>
                </a:solidFill>
                <a:latin typeface="Calibri"/>
                <a:ea typeface="Calibri"/>
                <a:cs typeface="Calibri"/>
                <a:sym typeface="Calibri"/>
              </a:rPr>
              <a:t>お好み焼きが食べたい</a:t>
            </a:r>
          </a:p>
        </p:txBody>
      </p:sp>
      <p:sp>
        <p:nvSpPr>
          <p:cNvPr id="137" name="Shape 137"/>
          <p:cNvSpPr/>
          <p:nvPr/>
        </p:nvSpPr>
        <p:spPr>
          <a:xfrm>
            <a:off x="4572000" y="1288620"/>
            <a:ext cx="1308276" cy="504056"/>
          </a:xfrm>
          <a:prstGeom prst="right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1800" u="none" cap="none" strike="noStrike">
                <a:solidFill>
                  <a:schemeClr val="dk1"/>
                </a:solidFill>
                <a:latin typeface="Calibri"/>
                <a:ea typeface="Calibri"/>
                <a:cs typeface="Calibri"/>
                <a:sym typeface="Calibri"/>
              </a:rPr>
              <a:t>調達</a:t>
            </a:r>
          </a:p>
        </p:txBody>
      </p:sp>
      <p:sp>
        <p:nvSpPr>
          <p:cNvPr id="138" name="Shape 138"/>
          <p:cNvSpPr/>
          <p:nvPr/>
        </p:nvSpPr>
        <p:spPr>
          <a:xfrm>
            <a:off x="4254610" y="5517232"/>
            <a:ext cx="5040560" cy="936104"/>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ja-JP" sz="2800" u="none" cap="none" strike="noStrike">
                <a:solidFill>
                  <a:schemeClr val="dk1"/>
                </a:solidFill>
                <a:latin typeface="Calibri"/>
                <a:ea typeface="Calibri"/>
                <a:cs typeface="Calibri"/>
                <a:sym typeface="Calibri"/>
              </a:rPr>
              <a:t>アブストラクトファクトリパターン</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まとめ</a:t>
            </a:r>
          </a:p>
        </p:txBody>
      </p:sp>
      <p:sp>
        <p:nvSpPr>
          <p:cNvPr id="144" name="Shape 14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利用するオブジェクトを提供する専門のクラスを用意することで,利用者はそのオブジェクトを利用して出来上がるものを意識する必要がなくなる.</a:t>
            </a:r>
          </a:p>
          <a:p>
            <a:pPr indent="-342900" lvl="0" marL="342900" marR="0" rtl="0" algn="l">
              <a:spcBef>
                <a:spcPts val="640"/>
              </a:spcBef>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オブジェクトを提供する専門のクラスを差し替えるだけで,最終的に出来上がるものを変化させることが出来る</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ja-JP" sz="4400" u="none" cap="none" strike="noStrike">
                <a:solidFill>
                  <a:schemeClr val="dk1"/>
                </a:solidFill>
                <a:latin typeface="Calibri"/>
                <a:ea typeface="Calibri"/>
                <a:cs typeface="Calibri"/>
                <a:sym typeface="Calibri"/>
              </a:rPr>
              <a:t>違いのまとめ</a:t>
            </a:r>
          </a:p>
        </p:txBody>
      </p:sp>
      <p:sp>
        <p:nvSpPr>
          <p:cNvPr id="150" name="Shape 15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ファクトリメソッドパターン</a:t>
            </a:r>
          </a:p>
          <a:p>
            <a:pPr indent="-285750" lvl="1" marL="742950" marR="0" rtl="0" algn="l">
              <a:spcBef>
                <a:spcPts val="560"/>
              </a:spcBef>
              <a:spcAft>
                <a:spcPts val="0"/>
              </a:spcAft>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親クラスと子クラスの関係</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ja-JP" sz="3200" u="none" cap="none" strike="noStrike">
                <a:solidFill>
                  <a:schemeClr val="dk1"/>
                </a:solidFill>
                <a:latin typeface="Calibri"/>
                <a:ea typeface="Calibri"/>
                <a:cs typeface="Calibri"/>
                <a:sym typeface="Calibri"/>
              </a:rPr>
              <a:t>アブストラクトファクトリパターン</a:t>
            </a:r>
          </a:p>
          <a:p>
            <a:pPr indent="-285750" lvl="1" marL="742950" marR="0" rtl="0" algn="l">
              <a:spcBef>
                <a:spcPts val="560"/>
              </a:spcBef>
              <a:buClr>
                <a:schemeClr val="dk1"/>
              </a:buClr>
              <a:buSzPct val="100000"/>
              <a:buFont typeface="Arial"/>
              <a:buChar char="–"/>
            </a:pPr>
            <a:r>
              <a:rPr b="0" i="0" lang="ja-JP" sz="2800" u="none" cap="none" strike="noStrike">
                <a:solidFill>
                  <a:schemeClr val="dk1"/>
                </a:solidFill>
                <a:latin typeface="Calibri"/>
                <a:ea typeface="Calibri"/>
                <a:cs typeface="Calibri"/>
                <a:sym typeface="Calibri"/>
              </a:rPr>
              <a:t>オブジェクトを渡すクラスと実際にオブジェクトを利用するクラスの関係</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p:nvPr/>
        </p:nvSpPr>
        <p:spPr>
          <a:xfrm>
            <a:off x="323528" y="260648"/>
            <a:ext cx="3960440" cy="2232248"/>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b="0" i="0" lang="ja-JP" sz="2400" u="none" cap="none" strike="noStrike">
                <a:solidFill>
                  <a:schemeClr val="dk1"/>
                </a:solidFill>
                <a:latin typeface="Calibri"/>
                <a:ea typeface="Calibri"/>
                <a:cs typeface="Calibri"/>
                <a:sym typeface="Calibri"/>
              </a:rPr>
              <a:t>ファクトリクラス</a:t>
            </a:r>
          </a:p>
          <a:p>
            <a:pPr indent="0" lvl="0" marL="0" marR="0" rtl="0" algn="l">
              <a:spcBef>
                <a:spcPts val="0"/>
              </a:spcBef>
              <a:buSzPct val="25000"/>
              <a:buNone/>
            </a:pPr>
            <a:r>
              <a:rPr lang="ja-JP" sz="1800">
                <a:solidFill>
                  <a:schemeClr val="dk1"/>
                </a:solidFill>
                <a:latin typeface="Calibri"/>
                <a:ea typeface="Calibri"/>
                <a:cs typeface="Calibri"/>
                <a:sym typeface="Calibri"/>
              </a:rPr>
              <a:t>お好み焼きに必要な材料を提供する</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肉</a:t>
            </a:r>
          </a:p>
          <a:p>
            <a:pPr indent="0" lvl="0" marL="0" marR="0" rtl="0" algn="l">
              <a:spcBef>
                <a:spcPts val="0"/>
              </a:spcBef>
              <a:buSzPct val="25000"/>
              <a:buNone/>
            </a:pPr>
            <a:r>
              <a:rPr lang="ja-JP" sz="1800">
                <a:solidFill>
                  <a:schemeClr val="dk1"/>
                </a:solidFill>
                <a:latin typeface="Calibri"/>
                <a:ea typeface="Calibri"/>
                <a:cs typeface="Calibri"/>
                <a:sym typeface="Calibri"/>
              </a:rPr>
              <a:t>小麦粉</a:t>
            </a:r>
          </a:p>
          <a:p>
            <a:pPr indent="0" lvl="0" marL="0" marR="0" rtl="0" algn="l">
              <a:spcBef>
                <a:spcPts val="0"/>
              </a:spcBef>
              <a:buSzPct val="25000"/>
              <a:buNone/>
            </a:pPr>
            <a:r>
              <a:rPr lang="ja-JP" sz="1800">
                <a:solidFill>
                  <a:schemeClr val="dk1"/>
                </a:solidFill>
                <a:latin typeface="Calibri"/>
                <a:ea typeface="Calibri"/>
                <a:cs typeface="Calibri"/>
                <a:sym typeface="Calibri"/>
              </a:rPr>
              <a:t>だし</a:t>
            </a:r>
          </a:p>
        </p:txBody>
      </p:sp>
      <p:sp>
        <p:nvSpPr>
          <p:cNvPr id="156" name="Shape 156"/>
          <p:cNvSpPr/>
          <p:nvPr/>
        </p:nvSpPr>
        <p:spPr>
          <a:xfrm>
            <a:off x="4932040" y="260648"/>
            <a:ext cx="4139952" cy="2232248"/>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2400">
                <a:solidFill>
                  <a:schemeClr val="dk1"/>
                </a:solidFill>
                <a:latin typeface="Calibri"/>
                <a:ea typeface="Calibri"/>
                <a:cs typeface="Calibri"/>
                <a:sym typeface="Calibri"/>
              </a:rPr>
              <a:t>豚玉クラス</a:t>
            </a:r>
          </a:p>
          <a:p>
            <a:pPr indent="0" lvl="0" marL="0" marR="0" rtl="0" algn="l">
              <a:spcBef>
                <a:spcPts val="0"/>
              </a:spcBef>
              <a:buSzPct val="25000"/>
              <a:buNone/>
            </a:pPr>
            <a:r>
              <a:rPr lang="ja-JP" sz="1800">
                <a:solidFill>
                  <a:schemeClr val="dk1"/>
                </a:solidFill>
                <a:latin typeface="Calibri"/>
                <a:ea typeface="Calibri"/>
                <a:cs typeface="Calibri"/>
                <a:sym typeface="Calibri"/>
              </a:rPr>
              <a:t>豚玉に必要な材料を提供する</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豚肉</a:t>
            </a:r>
          </a:p>
          <a:p>
            <a:pPr indent="0" lvl="0" marL="0" marR="0" rtl="0" algn="l">
              <a:spcBef>
                <a:spcPts val="0"/>
              </a:spcBef>
              <a:buSzPct val="25000"/>
              <a:buNone/>
            </a:pPr>
            <a:r>
              <a:rPr lang="ja-JP" sz="1800">
                <a:solidFill>
                  <a:schemeClr val="dk1"/>
                </a:solidFill>
                <a:latin typeface="Calibri"/>
                <a:ea typeface="Calibri"/>
                <a:cs typeface="Calibri"/>
                <a:sym typeface="Calibri"/>
              </a:rPr>
              <a:t>愛知県産小麦粉</a:t>
            </a:r>
          </a:p>
          <a:p>
            <a:pPr indent="0" lvl="0" marL="0" marR="0" rtl="0" algn="l">
              <a:spcBef>
                <a:spcPts val="0"/>
              </a:spcBef>
              <a:buSzPct val="25000"/>
              <a:buNone/>
            </a:pPr>
            <a:r>
              <a:rPr lang="ja-JP" sz="1800">
                <a:solidFill>
                  <a:schemeClr val="dk1"/>
                </a:solidFill>
                <a:latin typeface="Calibri"/>
                <a:ea typeface="Calibri"/>
                <a:cs typeface="Calibri"/>
                <a:sym typeface="Calibri"/>
              </a:rPr>
              <a:t>かつおだし</a:t>
            </a:r>
          </a:p>
        </p:txBody>
      </p:sp>
      <p:sp>
        <p:nvSpPr>
          <p:cNvPr id="157" name="Shape 157"/>
          <p:cNvSpPr/>
          <p:nvPr/>
        </p:nvSpPr>
        <p:spPr>
          <a:xfrm>
            <a:off x="3995936" y="1196752"/>
            <a:ext cx="1008112" cy="72008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継承</a:t>
            </a:r>
          </a:p>
        </p:txBody>
      </p:sp>
      <p:sp>
        <p:nvSpPr>
          <p:cNvPr id="158" name="Shape 158"/>
          <p:cNvSpPr/>
          <p:nvPr/>
        </p:nvSpPr>
        <p:spPr>
          <a:xfrm>
            <a:off x="323528" y="2708920"/>
            <a:ext cx="3960440" cy="2232248"/>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2400">
                <a:solidFill>
                  <a:schemeClr val="dk1"/>
                </a:solidFill>
                <a:latin typeface="Calibri"/>
                <a:ea typeface="Calibri"/>
                <a:cs typeface="Calibri"/>
                <a:sym typeface="Calibri"/>
              </a:rPr>
              <a:t>お好み焼きクラス</a:t>
            </a:r>
          </a:p>
          <a:p>
            <a:pPr indent="0" lvl="0" marL="0" marR="0" rtl="0" algn="l">
              <a:spcBef>
                <a:spcPts val="0"/>
              </a:spcBef>
              <a:buSzPct val="25000"/>
              <a:buNone/>
            </a:pPr>
            <a:r>
              <a:rPr lang="ja-JP" sz="1800">
                <a:solidFill>
                  <a:schemeClr val="dk1"/>
                </a:solidFill>
                <a:latin typeface="Calibri"/>
                <a:ea typeface="Calibri"/>
                <a:cs typeface="Calibri"/>
                <a:sym typeface="Calibri"/>
              </a:rPr>
              <a:t>お好み焼きの作り方を提供する</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小麦粉の用意</a:t>
            </a:r>
          </a:p>
          <a:p>
            <a:pPr indent="0" lvl="0" marL="0" marR="0" rtl="0" algn="l">
              <a:spcBef>
                <a:spcPts val="0"/>
              </a:spcBef>
              <a:buSzPct val="25000"/>
              <a:buNone/>
            </a:pPr>
            <a:r>
              <a:rPr lang="ja-JP" sz="1800">
                <a:solidFill>
                  <a:schemeClr val="dk1"/>
                </a:solidFill>
                <a:latin typeface="Calibri"/>
                <a:ea typeface="Calibri"/>
                <a:cs typeface="Calibri"/>
                <a:sym typeface="Calibri"/>
              </a:rPr>
              <a:t>だしを追加する</a:t>
            </a:r>
          </a:p>
          <a:p>
            <a:pPr indent="0" lvl="0" marL="0" marR="0" rtl="0" algn="l">
              <a:spcBef>
                <a:spcPts val="0"/>
              </a:spcBef>
              <a:buSzPct val="25000"/>
              <a:buNone/>
            </a:pPr>
            <a:r>
              <a:rPr lang="ja-JP" sz="1800">
                <a:solidFill>
                  <a:schemeClr val="dk1"/>
                </a:solidFill>
                <a:latin typeface="Calibri"/>
                <a:ea typeface="Calibri"/>
                <a:cs typeface="Calibri"/>
                <a:sym typeface="Calibri"/>
              </a:rPr>
              <a:t>生地を焼く</a:t>
            </a:r>
          </a:p>
          <a:p>
            <a:pPr indent="0" lvl="0" marL="0" marR="0" rtl="0" algn="l">
              <a:spcBef>
                <a:spcPts val="0"/>
              </a:spcBef>
              <a:buSzPct val="25000"/>
              <a:buNone/>
            </a:pPr>
            <a:r>
              <a:rPr lang="ja-JP" sz="1800">
                <a:solidFill>
                  <a:schemeClr val="dk1"/>
                </a:solidFill>
                <a:latin typeface="Calibri"/>
                <a:ea typeface="Calibri"/>
                <a:cs typeface="Calibri"/>
                <a:sym typeface="Calibri"/>
              </a:rPr>
              <a:t>肉を載せる</a:t>
            </a:r>
          </a:p>
        </p:txBody>
      </p:sp>
      <p:sp>
        <p:nvSpPr>
          <p:cNvPr id="159" name="Shape 159"/>
          <p:cNvSpPr/>
          <p:nvPr/>
        </p:nvSpPr>
        <p:spPr>
          <a:xfrm>
            <a:off x="4932040" y="2708920"/>
            <a:ext cx="4139952" cy="2232248"/>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ja-JP" sz="2400">
                <a:solidFill>
                  <a:schemeClr val="dk1"/>
                </a:solidFill>
                <a:latin typeface="Calibri"/>
                <a:ea typeface="Calibri"/>
                <a:cs typeface="Calibri"/>
                <a:sym typeface="Calibri"/>
              </a:rPr>
              <a:t>おいしいお好み焼きクラス</a:t>
            </a:r>
          </a:p>
          <a:p>
            <a:pPr indent="0" lvl="0" marL="0" marR="0" rtl="0" algn="l">
              <a:spcBef>
                <a:spcPts val="0"/>
              </a:spcBef>
              <a:buSzPct val="25000"/>
              <a:buNone/>
            </a:pPr>
            <a:r>
              <a:rPr lang="ja-JP" sz="1800">
                <a:solidFill>
                  <a:schemeClr val="dk1"/>
                </a:solidFill>
                <a:latin typeface="Calibri"/>
                <a:ea typeface="Calibri"/>
                <a:cs typeface="Calibri"/>
                <a:sym typeface="Calibri"/>
              </a:rPr>
              <a:t>おいしいお好み焼きの作り方を提供する</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ja-JP" sz="1800">
                <a:solidFill>
                  <a:schemeClr val="dk1"/>
                </a:solidFill>
                <a:latin typeface="Calibri"/>
                <a:ea typeface="Calibri"/>
                <a:cs typeface="Calibri"/>
                <a:sym typeface="Calibri"/>
              </a:rPr>
              <a:t>小麦粉を100g用意する</a:t>
            </a:r>
          </a:p>
          <a:p>
            <a:pPr indent="0" lvl="0" marL="0" marR="0" rtl="0" algn="l">
              <a:spcBef>
                <a:spcPts val="0"/>
              </a:spcBef>
              <a:buSzPct val="25000"/>
              <a:buNone/>
            </a:pPr>
            <a:r>
              <a:rPr lang="ja-JP" sz="1800">
                <a:solidFill>
                  <a:schemeClr val="dk1"/>
                </a:solidFill>
                <a:latin typeface="Calibri"/>
                <a:ea typeface="Calibri"/>
                <a:cs typeface="Calibri"/>
                <a:sym typeface="Calibri"/>
              </a:rPr>
              <a:t>だしを120ml追加する</a:t>
            </a:r>
          </a:p>
          <a:p>
            <a:pPr indent="0" lvl="0" marL="0" marR="0" rtl="0" algn="l">
              <a:spcBef>
                <a:spcPts val="0"/>
              </a:spcBef>
              <a:buSzPct val="25000"/>
              <a:buNone/>
            </a:pPr>
            <a:r>
              <a:rPr lang="ja-JP" sz="1800">
                <a:solidFill>
                  <a:schemeClr val="dk1"/>
                </a:solidFill>
                <a:latin typeface="Calibri"/>
                <a:ea typeface="Calibri"/>
                <a:cs typeface="Calibri"/>
                <a:sym typeface="Calibri"/>
              </a:rPr>
              <a:t>3分間焼く</a:t>
            </a:r>
          </a:p>
          <a:p>
            <a:pPr indent="0" lvl="0" marL="0" marR="0" rtl="0" algn="l">
              <a:spcBef>
                <a:spcPts val="0"/>
              </a:spcBef>
              <a:buSzPct val="25000"/>
              <a:buNone/>
            </a:pPr>
            <a:r>
              <a:rPr lang="ja-JP" sz="1800">
                <a:solidFill>
                  <a:schemeClr val="dk1"/>
                </a:solidFill>
                <a:latin typeface="Calibri"/>
                <a:ea typeface="Calibri"/>
                <a:cs typeface="Calibri"/>
                <a:sym typeface="Calibri"/>
              </a:rPr>
              <a:t>肉を載せる</a:t>
            </a:r>
          </a:p>
        </p:txBody>
      </p:sp>
      <p:sp>
        <p:nvSpPr>
          <p:cNvPr id="160" name="Shape 160"/>
          <p:cNvSpPr/>
          <p:nvPr/>
        </p:nvSpPr>
        <p:spPr>
          <a:xfrm>
            <a:off x="3995936" y="3465004"/>
            <a:ext cx="1008112" cy="720080"/>
          </a:xfrm>
          <a:prstGeom prst="rightArrow">
            <a:avLst>
              <a:gd fmla="val 50000" name="adj1"/>
              <a:gd fmla="val 50000" name="adj2"/>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2400">
                <a:solidFill>
                  <a:schemeClr val="dk1"/>
                </a:solidFill>
                <a:latin typeface="Calibri"/>
                <a:ea typeface="Calibri"/>
                <a:cs typeface="Calibri"/>
                <a:sym typeface="Calibri"/>
              </a:rPr>
              <a:t>継承</a:t>
            </a:r>
          </a:p>
        </p:txBody>
      </p:sp>
      <p:sp>
        <p:nvSpPr>
          <p:cNvPr id="161" name="Shape 161"/>
          <p:cNvSpPr/>
          <p:nvPr/>
        </p:nvSpPr>
        <p:spPr>
          <a:xfrm>
            <a:off x="466744" y="5353811"/>
            <a:ext cx="8208912" cy="1152128"/>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ja-JP" sz="3200">
                <a:solidFill>
                  <a:schemeClr val="dk1"/>
                </a:solidFill>
                <a:latin typeface="Calibri"/>
                <a:ea typeface="Calibri"/>
                <a:cs typeface="Calibri"/>
                <a:sym typeface="Calibri"/>
              </a:rPr>
              <a:t>材料と使い方を分離している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