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420884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265569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373514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930878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332285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185035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51167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326859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218648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292548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45EEE47-43A4-4C9B-8154-A48912D98A06}" type="datetimeFigureOut">
              <a:rPr kumimoji="1" lang="ja-JP" altLang="en-US" smtClean="0"/>
              <a:t>2016/5/14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11313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EEE47-43A4-4C9B-8154-A48912D98A06}" type="datetimeFigureOut">
              <a:rPr kumimoji="1" lang="ja-JP" altLang="en-US" smtClean="0"/>
              <a:t>2016/5/14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F060B-97AE-4FED-8918-DC544724CAC1}" type="slidenum">
              <a:rPr kumimoji="1" lang="ja-JP" altLang="en-US" smtClean="0"/>
              <a:t>‹#›</a:t>
            </a:fld>
            <a:endParaRPr kumimoji="1" lang="ja-JP" altLang="en-US"/>
          </a:p>
        </p:txBody>
      </p:sp>
    </p:spTree>
    <p:extLst>
      <p:ext uri="{BB962C8B-B14F-4D97-AF65-F5344CB8AC3E}">
        <p14:creationId xmlns:p14="http://schemas.microsoft.com/office/powerpoint/2010/main" val="2692963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デザインパターン勉強会</a:t>
            </a:r>
            <a:endParaRPr kumimoji="1" lang="ja-JP" altLang="en-US"/>
          </a:p>
        </p:txBody>
      </p:sp>
      <p:sp>
        <p:nvSpPr>
          <p:cNvPr id="3" name="サブタイトル 2"/>
          <p:cNvSpPr>
            <a:spLocks noGrp="1"/>
          </p:cNvSpPr>
          <p:nvPr>
            <p:ph type="subTitle" idx="1"/>
          </p:nvPr>
        </p:nvSpPr>
        <p:spPr/>
        <p:txBody>
          <a:bodyPr/>
          <a:lstStyle/>
          <a:p>
            <a:r>
              <a:rPr kumimoji="1" lang="en-US" altLang="ja-JP" smtClean="0"/>
              <a:t>16/05/14</a:t>
            </a:r>
            <a:endParaRPr kumimoji="1" lang="ja-JP" altLang="en-US"/>
          </a:p>
        </p:txBody>
      </p:sp>
    </p:spTree>
    <p:extLst>
      <p:ext uri="{BB962C8B-B14F-4D97-AF65-F5344CB8AC3E}">
        <p14:creationId xmlns:p14="http://schemas.microsoft.com/office/powerpoint/2010/main" val="732989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オブザーバーパターンのメリット</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関連するクラスが増えたとき</a:t>
            </a:r>
            <a:endParaRPr kumimoji="1" lang="en-US" altLang="ja-JP" smtClean="0"/>
          </a:p>
          <a:p>
            <a:pPr marL="0" indent="0">
              <a:buNone/>
            </a:pPr>
            <a:r>
              <a:rPr lang="en-US" altLang="ja-JP"/>
              <a:t>	</a:t>
            </a:r>
            <a:r>
              <a:rPr lang="ja-JP" altLang="en-US" smtClean="0"/>
              <a:t>→　オブザーバー</a:t>
            </a:r>
            <a:r>
              <a:rPr lang="ja-JP" altLang="en-US"/>
              <a:t>クラス</a:t>
            </a:r>
            <a:r>
              <a:rPr lang="ja-JP" altLang="en-US" smtClean="0"/>
              <a:t>のリストに</a:t>
            </a:r>
            <a:endParaRPr lang="en-US" altLang="ja-JP" smtClean="0"/>
          </a:p>
          <a:p>
            <a:pPr marL="0" indent="0">
              <a:buNone/>
            </a:pPr>
            <a:r>
              <a:rPr lang="en-US" altLang="ja-JP" smtClean="0"/>
              <a:t>		</a:t>
            </a:r>
            <a:r>
              <a:rPr lang="ja-JP" altLang="en-US" smtClean="0"/>
              <a:t>登録するだけ</a:t>
            </a:r>
            <a:endParaRPr kumimoji="1" lang="en-US" altLang="ja-JP" smtClean="0"/>
          </a:p>
          <a:p>
            <a:endParaRPr lang="en-US" altLang="ja-JP"/>
          </a:p>
          <a:p>
            <a:r>
              <a:rPr kumimoji="1" lang="ja-JP" altLang="en-US" smtClean="0"/>
              <a:t>データ更新時の各クラスの更新処理が変わった時</a:t>
            </a:r>
            <a:endParaRPr lang="en-US" altLang="ja-JP" smtClean="0"/>
          </a:p>
          <a:p>
            <a:pPr marL="0" indent="0">
              <a:buNone/>
            </a:pPr>
            <a:r>
              <a:rPr kumimoji="1" lang="en-US" altLang="ja-JP"/>
              <a:t>	</a:t>
            </a:r>
            <a:r>
              <a:rPr kumimoji="1" lang="ja-JP" altLang="en-US" smtClean="0"/>
              <a:t>→　各クラスの処理を変えるだけ</a:t>
            </a:r>
            <a:endParaRPr kumimoji="1" lang="en-US" altLang="ja-JP" smtClean="0"/>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オブザーバーパターンの種類</a:t>
            </a:r>
            <a:endParaRPr kumimoji="1" lang="ja-JP" altLang="en-US"/>
          </a:p>
        </p:txBody>
      </p:sp>
      <p:sp>
        <p:nvSpPr>
          <p:cNvPr id="3" name="コンテンツ プレースホルダー 2"/>
          <p:cNvSpPr>
            <a:spLocks noGrp="1"/>
          </p:cNvSpPr>
          <p:nvPr>
            <p:ph idx="1"/>
          </p:nvPr>
        </p:nvSpPr>
        <p:spPr/>
        <p:txBody>
          <a:bodyPr/>
          <a:lstStyle/>
          <a:p>
            <a:r>
              <a:rPr lang="ja-JP" altLang="en-US" smtClean="0"/>
              <a:t>オブザーバ側に「こういう変更を行いました」と言う処理を通知することで、他のクラスがその内容を元に更新するタイプ</a:t>
            </a:r>
            <a:endParaRPr lang="en-US" altLang="ja-JP" smtClean="0"/>
          </a:p>
          <a:p>
            <a:endParaRPr kumimoji="1" lang="en-US" altLang="ja-JP"/>
          </a:p>
          <a:p>
            <a:r>
              <a:rPr lang="ja-JP" altLang="en-US" smtClean="0"/>
              <a:t>共通してみている情報を更新し、</a:t>
            </a:r>
            <a:r>
              <a:rPr lang="en-US" altLang="ja-JP" smtClean="0"/>
              <a:t>observer</a:t>
            </a:r>
            <a:r>
              <a:rPr lang="ja-JP" altLang="en-US" smtClean="0"/>
              <a:t>側には「変更を行った」ということだけを通知。各クラスは共通してみている情報を元に更新を行うタイプ</a:t>
            </a:r>
            <a:endParaRPr kumimoji="1" lang="ja-JP" altLang="en-US"/>
          </a:p>
        </p:txBody>
      </p:sp>
      <p:sp>
        <p:nvSpPr>
          <p:cNvPr id="4" name="正方形/長方形 3"/>
          <p:cNvSpPr/>
          <p:nvPr/>
        </p:nvSpPr>
        <p:spPr>
          <a:xfrm>
            <a:off x="4355976" y="3068960"/>
            <a:ext cx="3456384"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smtClean="0"/>
              <a:t>Push</a:t>
            </a:r>
            <a:r>
              <a:rPr kumimoji="1" lang="ja-JP" altLang="en-US" sz="2800" smtClean="0"/>
              <a:t>モデル</a:t>
            </a:r>
            <a:endParaRPr kumimoji="1" lang="ja-JP" altLang="en-US" sz="2800"/>
          </a:p>
        </p:txBody>
      </p:sp>
      <p:sp>
        <p:nvSpPr>
          <p:cNvPr id="5" name="正方形/長方形 4"/>
          <p:cNvSpPr/>
          <p:nvPr/>
        </p:nvSpPr>
        <p:spPr>
          <a:xfrm>
            <a:off x="4355976" y="5805264"/>
            <a:ext cx="3456384"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smtClean="0"/>
              <a:t>Pull</a:t>
            </a:r>
            <a:r>
              <a:rPr kumimoji="1" lang="ja-JP" altLang="en-US" sz="2800" smtClean="0"/>
              <a:t>モデル</a:t>
            </a:r>
            <a:endParaRPr kumimoji="1" lang="ja-JP" altLang="en-US" sz="2800"/>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オブザーバーパターンによくある機能</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クラスのインスタンスの登録機能</a:t>
            </a:r>
            <a:endParaRPr kumimoji="1" lang="en-US" altLang="ja-JP" smtClean="0"/>
          </a:p>
          <a:p>
            <a:pPr lvl="1"/>
            <a:r>
              <a:rPr kumimoji="1" lang="en-US" altLang="ja-JP" smtClean="0"/>
              <a:t>UpDate</a:t>
            </a:r>
            <a:r>
              <a:rPr kumimoji="1" lang="ja-JP" altLang="en-US" smtClean="0"/>
              <a:t>インターフェース型のクラスが自分自身を</a:t>
            </a:r>
            <a:r>
              <a:rPr lang="ja-JP" altLang="en-US" smtClean="0"/>
              <a:t>オブザーバーのリストに登録することが出来る機能</a:t>
            </a:r>
            <a:endParaRPr kumimoji="1" lang="ja-JP" altLang="en-US"/>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実演</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実演します</a:t>
            </a:r>
            <a:endParaRPr kumimoji="1" lang="ja-JP" altLang="en-US"/>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オブザーバーパターン</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関連しあっているクラスがお互いの変更を知るためのデザインパターン</a:t>
            </a:r>
            <a:endParaRPr kumimoji="1" lang="ja-JP" altLang="en-US"/>
          </a:p>
        </p:txBody>
      </p:sp>
    </p:spTree>
    <p:extLst>
      <p:ext uri="{BB962C8B-B14F-4D97-AF65-F5344CB8AC3E}">
        <p14:creationId xmlns:p14="http://schemas.microsoft.com/office/powerpoint/2010/main" val="2385234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95536" y="404664"/>
            <a:ext cx="3600400" cy="28083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正方形/長方形 4"/>
          <p:cNvSpPr/>
          <p:nvPr/>
        </p:nvSpPr>
        <p:spPr>
          <a:xfrm>
            <a:off x="4860032" y="1988840"/>
            <a:ext cx="3600400" cy="28083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2915816" y="2924944"/>
            <a:ext cx="144016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画面</a:t>
            </a:r>
            <a:r>
              <a:rPr kumimoji="1" lang="en-US" altLang="ja-JP" smtClean="0"/>
              <a:t>A</a:t>
            </a:r>
            <a:endParaRPr kumimoji="1" lang="ja-JP" altLang="en-US"/>
          </a:p>
        </p:txBody>
      </p:sp>
      <p:sp>
        <p:nvSpPr>
          <p:cNvPr id="7" name="正方形/長方形 6"/>
          <p:cNvSpPr/>
          <p:nvPr/>
        </p:nvSpPr>
        <p:spPr>
          <a:xfrm>
            <a:off x="7682136" y="4437112"/>
            <a:ext cx="144016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画面</a:t>
            </a:r>
            <a:r>
              <a:rPr kumimoji="1" lang="en-US" altLang="ja-JP" smtClean="0"/>
              <a:t>B</a:t>
            </a:r>
            <a:endParaRPr kumimoji="1" lang="ja-JP" altLang="en-US"/>
          </a:p>
        </p:txBody>
      </p:sp>
      <p:sp>
        <p:nvSpPr>
          <p:cNvPr id="8" name="正方形/長方形 7"/>
          <p:cNvSpPr/>
          <p:nvPr/>
        </p:nvSpPr>
        <p:spPr>
          <a:xfrm>
            <a:off x="539552" y="476672"/>
            <a:ext cx="2520280" cy="11521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547539" y="1772816"/>
            <a:ext cx="2520280"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0" name="正方形/長方形 9"/>
          <p:cNvSpPr/>
          <p:nvPr/>
        </p:nvSpPr>
        <p:spPr>
          <a:xfrm>
            <a:off x="547539" y="2276872"/>
            <a:ext cx="827509"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3" name="正方形/長方形 12"/>
          <p:cNvSpPr/>
          <p:nvPr/>
        </p:nvSpPr>
        <p:spPr>
          <a:xfrm>
            <a:off x="1475656" y="2276872"/>
            <a:ext cx="158417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 name="正方形/長方形 13"/>
          <p:cNvSpPr/>
          <p:nvPr/>
        </p:nvSpPr>
        <p:spPr>
          <a:xfrm>
            <a:off x="5141970" y="2132856"/>
            <a:ext cx="835496" cy="16561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5" name="正方形/長方形 14"/>
          <p:cNvSpPr/>
          <p:nvPr/>
        </p:nvSpPr>
        <p:spPr>
          <a:xfrm>
            <a:off x="6078073" y="2132856"/>
            <a:ext cx="1592163" cy="16561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6" name="正方形/長方形 15"/>
          <p:cNvSpPr/>
          <p:nvPr/>
        </p:nvSpPr>
        <p:spPr>
          <a:xfrm>
            <a:off x="5149957" y="3933056"/>
            <a:ext cx="827509" cy="3600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7" name="正方形/長方形 16"/>
          <p:cNvSpPr/>
          <p:nvPr/>
        </p:nvSpPr>
        <p:spPr>
          <a:xfrm>
            <a:off x="6078074" y="3933056"/>
            <a:ext cx="1584176" cy="3600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8" name="右矢印 17"/>
          <p:cNvSpPr/>
          <p:nvPr/>
        </p:nvSpPr>
        <p:spPr>
          <a:xfrm rot="1556864">
            <a:off x="2649678" y="1720990"/>
            <a:ext cx="2692513" cy="2880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9" name="正方形/長方形 18"/>
          <p:cNvSpPr/>
          <p:nvPr/>
        </p:nvSpPr>
        <p:spPr>
          <a:xfrm>
            <a:off x="1619672" y="5510925"/>
            <a:ext cx="6132295" cy="10801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a:t>複数</a:t>
            </a:r>
            <a:r>
              <a:rPr lang="ja-JP" altLang="en-US" smtClean="0"/>
              <a:t>の画面で、画面</a:t>
            </a:r>
            <a:r>
              <a:rPr lang="en-US" altLang="ja-JP" smtClean="0"/>
              <a:t>A</a:t>
            </a:r>
            <a:r>
              <a:rPr lang="ja-JP" altLang="en-US" smtClean="0"/>
              <a:t>のテキストボックスに入力が行われると、画面</a:t>
            </a:r>
            <a:r>
              <a:rPr lang="en-US" altLang="ja-JP" smtClean="0"/>
              <a:t>B</a:t>
            </a:r>
            <a:r>
              <a:rPr lang="ja-JP" altLang="en-US" smtClean="0"/>
              <a:t>にそれが反映されるようにしたい場合</a:t>
            </a:r>
            <a:endParaRPr kumimoji="1" lang="ja-JP" altLang="en-US"/>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柱 3"/>
          <p:cNvSpPr/>
          <p:nvPr/>
        </p:nvSpPr>
        <p:spPr>
          <a:xfrm>
            <a:off x="773280" y="260648"/>
            <a:ext cx="3816424" cy="165618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3200" smtClean="0"/>
              <a:t>DB</a:t>
            </a:r>
            <a:endParaRPr kumimoji="1" lang="ja-JP" altLang="en-US" sz="3200"/>
          </a:p>
        </p:txBody>
      </p:sp>
      <p:sp>
        <p:nvSpPr>
          <p:cNvPr id="5" name="正方形/長方形 4"/>
          <p:cNvSpPr/>
          <p:nvPr/>
        </p:nvSpPr>
        <p:spPr>
          <a:xfrm>
            <a:off x="4572000" y="4221088"/>
            <a:ext cx="2736304"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200" smtClean="0"/>
              <a:t>ClassB</a:t>
            </a:r>
            <a:endParaRPr kumimoji="1" lang="ja-JP" altLang="en-US" sz="3200"/>
          </a:p>
        </p:txBody>
      </p:sp>
      <p:sp>
        <p:nvSpPr>
          <p:cNvPr id="6" name="正方形/長方形 5"/>
          <p:cNvSpPr/>
          <p:nvPr/>
        </p:nvSpPr>
        <p:spPr>
          <a:xfrm>
            <a:off x="323528" y="4437112"/>
            <a:ext cx="2736304"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200" smtClean="0"/>
              <a:t>ClassA</a:t>
            </a:r>
            <a:endParaRPr kumimoji="1" lang="ja-JP" altLang="en-US" sz="3200"/>
          </a:p>
        </p:txBody>
      </p:sp>
      <p:sp>
        <p:nvSpPr>
          <p:cNvPr id="9" name="正方形/長方形 8"/>
          <p:cNvSpPr/>
          <p:nvPr/>
        </p:nvSpPr>
        <p:spPr>
          <a:xfrm>
            <a:off x="6012160" y="2492896"/>
            <a:ext cx="2736304"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200" smtClean="0"/>
              <a:t>ClassC</a:t>
            </a:r>
            <a:endParaRPr kumimoji="1" lang="ja-JP" altLang="en-US" sz="3200"/>
          </a:p>
        </p:txBody>
      </p:sp>
      <p:sp>
        <p:nvSpPr>
          <p:cNvPr id="11" name="下矢印 10"/>
          <p:cNvSpPr/>
          <p:nvPr/>
        </p:nvSpPr>
        <p:spPr>
          <a:xfrm rot="20557473">
            <a:off x="4243080" y="1994956"/>
            <a:ext cx="360040" cy="20882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下矢印 11"/>
          <p:cNvSpPr/>
          <p:nvPr/>
        </p:nvSpPr>
        <p:spPr>
          <a:xfrm rot="18556812">
            <a:off x="5386169" y="665460"/>
            <a:ext cx="360040" cy="20882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3" name="正方形/長方形 12"/>
          <p:cNvSpPr/>
          <p:nvPr/>
        </p:nvSpPr>
        <p:spPr>
          <a:xfrm>
            <a:off x="1619672" y="5510925"/>
            <a:ext cx="6132295" cy="10801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mtClean="0"/>
              <a:t>データベースの更新が行われた時に、</a:t>
            </a:r>
            <a:endParaRPr kumimoji="1" lang="en-US" altLang="ja-JP" smtClean="0"/>
          </a:p>
          <a:p>
            <a:pPr algn="ctr"/>
            <a:r>
              <a:rPr kumimoji="1" lang="ja-JP" altLang="en-US" smtClean="0"/>
              <a:t>そのことを他のクラスに通知したい場合</a:t>
            </a:r>
            <a:endParaRPr kumimoji="1" lang="ja-JP" altLang="en-US"/>
          </a:p>
        </p:txBody>
      </p:sp>
      <p:sp>
        <p:nvSpPr>
          <p:cNvPr id="14" name="下矢印 13"/>
          <p:cNvSpPr/>
          <p:nvPr/>
        </p:nvSpPr>
        <p:spPr>
          <a:xfrm rot="10800000">
            <a:off x="1628056" y="2001072"/>
            <a:ext cx="360040" cy="20882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その</a:t>
            </a:r>
            <a:r>
              <a:rPr lang="ja-JP" altLang="en-US" smtClean="0"/>
              <a:t>ままやっちゃう</a:t>
            </a:r>
            <a:endParaRPr kumimoji="1" lang="ja-JP" altLang="en-US"/>
          </a:p>
        </p:txBody>
      </p:sp>
      <p:sp>
        <p:nvSpPr>
          <p:cNvPr id="4" name="正方形/長方形 3"/>
          <p:cNvSpPr/>
          <p:nvPr/>
        </p:nvSpPr>
        <p:spPr>
          <a:xfrm>
            <a:off x="144016" y="1306576"/>
            <a:ext cx="2880320" cy="38164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smtClean="0"/>
              <a:t>クラス</a:t>
            </a:r>
            <a:r>
              <a:rPr kumimoji="1" lang="en-US" altLang="ja-JP" sz="2400" smtClean="0"/>
              <a:t>A</a:t>
            </a:r>
          </a:p>
          <a:p>
            <a:endParaRPr lang="en-US" altLang="ja-JP" sz="2400"/>
          </a:p>
          <a:p>
            <a:r>
              <a:rPr kumimoji="1" lang="en-US" altLang="ja-JP" sz="2400" smtClean="0"/>
              <a:t>DB</a:t>
            </a:r>
            <a:r>
              <a:rPr kumimoji="1" lang="ja-JP" altLang="en-US" sz="2400" smtClean="0"/>
              <a:t>のデータを更新する処理</a:t>
            </a:r>
            <a:endParaRPr kumimoji="1" lang="en-US" altLang="ja-JP" sz="2400" smtClean="0"/>
          </a:p>
          <a:p>
            <a:r>
              <a:rPr lang="ja-JP" altLang="en-US" sz="2400" smtClean="0"/>
              <a:t>クラス</a:t>
            </a:r>
            <a:r>
              <a:rPr lang="en-US" altLang="ja-JP" sz="2400" smtClean="0"/>
              <a:t>B</a:t>
            </a:r>
            <a:r>
              <a:rPr lang="ja-JP" altLang="en-US" sz="2400" smtClean="0"/>
              <a:t>に変更を通知する処理</a:t>
            </a:r>
            <a:endParaRPr lang="en-US" altLang="ja-JP" sz="2400" smtClean="0"/>
          </a:p>
          <a:p>
            <a:r>
              <a:rPr lang="ja-JP" altLang="en-US" sz="2400" smtClean="0"/>
              <a:t>クラス</a:t>
            </a:r>
            <a:r>
              <a:rPr lang="en-US" altLang="ja-JP" sz="2400" smtClean="0"/>
              <a:t>C</a:t>
            </a:r>
            <a:r>
              <a:rPr lang="ja-JP" altLang="en-US" sz="2400" smtClean="0"/>
              <a:t>に変更を通知する処理</a:t>
            </a:r>
            <a:endParaRPr kumimoji="1" lang="ja-JP" altLang="en-US" sz="2400"/>
          </a:p>
        </p:txBody>
      </p:sp>
      <p:sp>
        <p:nvSpPr>
          <p:cNvPr id="5" name="正方形/長方形 4"/>
          <p:cNvSpPr/>
          <p:nvPr/>
        </p:nvSpPr>
        <p:spPr>
          <a:xfrm>
            <a:off x="3168352" y="1306576"/>
            <a:ext cx="2880320" cy="38164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400" smtClean="0"/>
              <a:t>クラス</a:t>
            </a:r>
            <a:r>
              <a:rPr lang="en-US" altLang="ja-JP" sz="2400" smtClean="0"/>
              <a:t>B</a:t>
            </a:r>
            <a:endParaRPr lang="en-US" altLang="ja-JP" sz="2400"/>
          </a:p>
          <a:p>
            <a:endParaRPr lang="en-US" altLang="ja-JP" sz="2400" smtClean="0"/>
          </a:p>
          <a:p>
            <a:r>
              <a:rPr lang="en-US" altLang="ja-JP" sz="2400"/>
              <a:t>DB</a:t>
            </a:r>
            <a:r>
              <a:rPr lang="ja-JP" altLang="en-US" sz="2400"/>
              <a:t>のデータを更新する処理</a:t>
            </a:r>
            <a:endParaRPr lang="en-US" altLang="ja-JP" sz="2400"/>
          </a:p>
          <a:p>
            <a:r>
              <a:rPr lang="ja-JP" altLang="en-US" sz="2400" smtClean="0"/>
              <a:t>クラス</a:t>
            </a:r>
            <a:r>
              <a:rPr lang="en-US" altLang="ja-JP" sz="2400"/>
              <a:t>A</a:t>
            </a:r>
            <a:r>
              <a:rPr lang="ja-JP" altLang="en-US" sz="2400" smtClean="0"/>
              <a:t>に変更を通知する処理</a:t>
            </a:r>
            <a:endParaRPr lang="en-US" altLang="ja-JP" sz="2400" smtClean="0"/>
          </a:p>
          <a:p>
            <a:r>
              <a:rPr lang="ja-JP" altLang="en-US" sz="2400" smtClean="0"/>
              <a:t>クラス</a:t>
            </a:r>
            <a:r>
              <a:rPr lang="en-US" altLang="ja-JP" sz="2400" smtClean="0"/>
              <a:t>C</a:t>
            </a:r>
            <a:r>
              <a:rPr lang="ja-JP" altLang="en-US" sz="2400" smtClean="0"/>
              <a:t>に変更を通知する処理</a:t>
            </a:r>
            <a:endParaRPr lang="en-US" altLang="ja-JP" sz="2400"/>
          </a:p>
        </p:txBody>
      </p:sp>
      <p:sp>
        <p:nvSpPr>
          <p:cNvPr id="6" name="正方形/長方形 5"/>
          <p:cNvSpPr/>
          <p:nvPr/>
        </p:nvSpPr>
        <p:spPr>
          <a:xfrm>
            <a:off x="6156176" y="1285737"/>
            <a:ext cx="2880320" cy="38164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400" smtClean="0"/>
              <a:t>クラス</a:t>
            </a:r>
            <a:r>
              <a:rPr lang="en-US" altLang="ja-JP" sz="2400" smtClean="0"/>
              <a:t>C</a:t>
            </a:r>
            <a:endParaRPr lang="en-US" altLang="ja-JP" sz="2400"/>
          </a:p>
          <a:p>
            <a:endParaRPr lang="en-US" altLang="ja-JP" sz="2400" smtClean="0"/>
          </a:p>
          <a:p>
            <a:r>
              <a:rPr lang="en-US" altLang="ja-JP" sz="2400"/>
              <a:t>DB</a:t>
            </a:r>
            <a:r>
              <a:rPr lang="ja-JP" altLang="en-US" sz="2400"/>
              <a:t>のデータを更新する処理</a:t>
            </a:r>
            <a:endParaRPr lang="en-US" altLang="ja-JP" sz="2400"/>
          </a:p>
          <a:p>
            <a:r>
              <a:rPr lang="ja-JP" altLang="en-US" sz="2400" smtClean="0"/>
              <a:t>クラス</a:t>
            </a:r>
            <a:r>
              <a:rPr lang="en-US" altLang="ja-JP" sz="2400"/>
              <a:t>A</a:t>
            </a:r>
            <a:r>
              <a:rPr lang="ja-JP" altLang="en-US" sz="2400" smtClean="0"/>
              <a:t>に変更を通知する処理</a:t>
            </a:r>
            <a:endParaRPr lang="en-US" altLang="ja-JP" sz="2400" smtClean="0"/>
          </a:p>
          <a:p>
            <a:r>
              <a:rPr lang="ja-JP" altLang="en-US" sz="2400" smtClean="0"/>
              <a:t>クラス</a:t>
            </a:r>
            <a:r>
              <a:rPr lang="en-US" altLang="ja-JP" sz="2400"/>
              <a:t>B</a:t>
            </a:r>
            <a:r>
              <a:rPr lang="ja-JP" altLang="en-US" sz="2400" smtClean="0"/>
              <a:t>に変更を通知する処理</a:t>
            </a:r>
            <a:endParaRPr lang="en-US" altLang="ja-JP" sz="2400"/>
          </a:p>
        </p:txBody>
      </p:sp>
      <p:sp>
        <p:nvSpPr>
          <p:cNvPr id="7" name="右矢印 6"/>
          <p:cNvSpPr/>
          <p:nvPr/>
        </p:nvSpPr>
        <p:spPr>
          <a:xfrm>
            <a:off x="411058" y="5109797"/>
            <a:ext cx="2448272" cy="72008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正方形/長方形 7"/>
              <p:cNvSpPr/>
              <p:nvPr/>
            </p:nvSpPr>
            <p:spPr>
              <a:xfrm>
                <a:off x="2991373" y="5553236"/>
                <a:ext cx="6048672" cy="10801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関連するクラスが</a:t>
                </a:r>
                <a:r>
                  <a:rPr kumimoji="1" lang="en-US" altLang="ja-JP" smtClean="0"/>
                  <a:t>N</a:t>
                </a:r>
                <a:r>
                  <a:rPr kumimoji="1" lang="ja-JP" altLang="en-US" smtClean="0"/>
                  <a:t>個あると、変更を通知する処理を</a:t>
                </a:r>
                <a:endParaRPr kumimoji="1" lang="en-US" altLang="ja-JP" smtClean="0"/>
              </a:p>
              <a:p>
                <a:pPr algn="ctr"/>
                <a14:m>
                  <m:oMath xmlns:m="http://schemas.openxmlformats.org/officeDocument/2006/math">
                    <m:r>
                      <m:rPr>
                        <m:sty m:val="p"/>
                      </m:rPr>
                      <a:rPr lang="en-US" altLang="ja-JP" sz="2400">
                        <a:latin typeface="Cambria Math"/>
                      </a:rPr>
                      <m:t>N</m:t>
                    </m:r>
                    <m:r>
                      <a:rPr lang="en-US" altLang="ja-JP" sz="2400" i="1" smtClean="0">
                        <a:latin typeface="Cambria Math"/>
                        <a:ea typeface="Cambria Math"/>
                      </a:rPr>
                      <m:t>×</m:t>
                    </m:r>
                    <m:r>
                      <a:rPr lang="en-US" altLang="ja-JP" sz="2400" b="0" i="1" smtClean="0">
                        <a:latin typeface="Cambria Math"/>
                        <a:ea typeface="Cambria Math"/>
                      </a:rPr>
                      <m:t>(</m:t>
                    </m:r>
                    <m:r>
                      <a:rPr lang="en-US" altLang="ja-JP" sz="2400" b="0" i="1" smtClean="0">
                        <a:latin typeface="Cambria Math"/>
                        <a:ea typeface="Cambria Math"/>
                      </a:rPr>
                      <m:t>𝑁</m:t>
                    </m:r>
                    <m:r>
                      <a:rPr lang="en-US" altLang="ja-JP" sz="2400" b="0" i="1" smtClean="0">
                        <a:latin typeface="Cambria Math"/>
                        <a:ea typeface="Cambria Math"/>
                      </a:rPr>
                      <m:t>−1)</m:t>
                    </m:r>
                  </m:oMath>
                </a14:m>
                <a:r>
                  <a:rPr kumimoji="1" lang="ja-JP" altLang="en-US" smtClean="0"/>
                  <a:t>種類書かなければならない</a:t>
                </a:r>
                <a:endParaRPr kumimoji="1" lang="ja-JP" altLang="en-US"/>
              </a:p>
            </p:txBody>
          </p:sp>
        </mc:Choice>
        <mc:Fallback>
          <p:sp>
            <p:nvSpPr>
              <p:cNvPr id="8" name="正方形/長方形 7"/>
              <p:cNvSpPr>
                <a:spLocks noRot="1" noChangeAspect="1" noMove="1" noResize="1" noEditPoints="1" noAdjustHandles="1" noChangeArrowheads="1" noChangeShapeType="1" noTextEdit="1"/>
              </p:cNvSpPr>
              <p:nvPr/>
            </p:nvSpPr>
            <p:spPr>
              <a:xfrm>
                <a:off x="2991373" y="5553236"/>
                <a:ext cx="6048672" cy="1080120"/>
              </a:xfrm>
              <a:prstGeom prst="rect">
                <a:avLst/>
              </a:prstGeom>
              <a:blipFill rotWithShape="1">
                <a:blip r:embed="rId2"/>
                <a:stretch>
                  <a:fillRect/>
                </a:stretch>
              </a:blipFill>
            </p:spPr>
            <p:txBody>
              <a:bodyPr/>
              <a:lstStyle/>
              <a:p>
                <a:r>
                  <a:rPr lang="ja-JP" altLang="en-US">
                    <a:noFill/>
                  </a:rPr>
                  <a:t> </a:t>
                </a:r>
              </a:p>
            </p:txBody>
          </p:sp>
        </mc:Fallback>
      </mc:AlternateContent>
      <p:sp>
        <p:nvSpPr>
          <p:cNvPr id="9" name="正方形/長方形 8"/>
          <p:cNvSpPr/>
          <p:nvPr/>
        </p:nvSpPr>
        <p:spPr>
          <a:xfrm>
            <a:off x="2991372" y="4149080"/>
            <a:ext cx="5933663" cy="12304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t>各クラス</a:t>
            </a:r>
            <a:r>
              <a:rPr lang="ja-JP" altLang="en-US" smtClean="0"/>
              <a:t>は、他のクラスの具体的な更新処理を</a:t>
            </a:r>
            <a:endParaRPr lang="en-US" altLang="ja-JP" smtClean="0"/>
          </a:p>
          <a:p>
            <a:pPr algn="ctr"/>
            <a:r>
              <a:rPr kumimoji="1" lang="ja-JP" altLang="en-US" smtClean="0"/>
              <a:t>知っておく必要がある</a:t>
            </a:r>
            <a:endParaRPr kumimoji="1" lang="ja-JP" altLang="en-US"/>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STEP1 </a:t>
            </a:r>
            <a:r>
              <a:rPr kumimoji="1" lang="ja-JP" altLang="en-US" smtClean="0"/>
              <a:t>処理の入り口の共通化</a:t>
            </a:r>
            <a:endParaRPr kumimoji="1" lang="ja-JP" altLang="en-US"/>
          </a:p>
        </p:txBody>
      </p:sp>
      <p:sp>
        <p:nvSpPr>
          <p:cNvPr id="3" name="コンテンツ プレースホルダー 2"/>
          <p:cNvSpPr>
            <a:spLocks noGrp="1"/>
          </p:cNvSpPr>
          <p:nvPr>
            <p:ph idx="1"/>
          </p:nvPr>
        </p:nvSpPr>
        <p:spPr/>
        <p:txBody>
          <a:bodyPr/>
          <a:lstStyle/>
          <a:p>
            <a:r>
              <a:rPr lang="ja-JP" altLang="en-US"/>
              <a:t>データ</a:t>
            </a:r>
            <a:r>
              <a:rPr lang="ja-JP" altLang="en-US" smtClean="0"/>
              <a:t>をアップデートする</a:t>
            </a:r>
            <a:r>
              <a:rPr lang="en-US" altLang="ja-JP" smtClean="0"/>
              <a:t>UpDate</a:t>
            </a:r>
            <a:r>
              <a:rPr lang="ja-JP" altLang="en-US" smtClean="0"/>
              <a:t>インターフェースを用意し、そこに各クラスは自分自身の情報を更新するメソッドを用意しておく</a:t>
            </a:r>
            <a:endParaRPr kumimoji="1" lang="ja-JP" altLang="en-US"/>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44016" y="1306576"/>
            <a:ext cx="2880320" cy="38164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smtClean="0"/>
              <a:t>クラス</a:t>
            </a:r>
            <a:r>
              <a:rPr kumimoji="1" lang="en-US" altLang="ja-JP" sz="2400" smtClean="0"/>
              <a:t>A</a:t>
            </a:r>
            <a:r>
              <a:rPr kumimoji="1" lang="ja-JP" altLang="en-US" sz="2400" smtClean="0"/>
              <a:t>　</a:t>
            </a:r>
            <a:endParaRPr kumimoji="1" lang="en-US" altLang="ja-JP" sz="2400" smtClean="0"/>
          </a:p>
          <a:p>
            <a:r>
              <a:rPr kumimoji="1" lang="en-US" altLang="ja-JP" sz="2400" smtClean="0"/>
              <a:t>Update</a:t>
            </a:r>
            <a:r>
              <a:rPr kumimoji="1" lang="ja-JP" altLang="en-US" sz="2400" smtClean="0"/>
              <a:t>インター</a:t>
            </a:r>
            <a:r>
              <a:rPr lang="ja-JP" altLang="en-US" sz="2400"/>
              <a:t>フ</a:t>
            </a:r>
            <a:r>
              <a:rPr kumimoji="1" lang="ja-JP" altLang="en-US" sz="2400" smtClean="0"/>
              <a:t>ェース継承</a:t>
            </a:r>
            <a:endParaRPr kumimoji="1" lang="en-US" altLang="ja-JP" sz="2400" smtClean="0"/>
          </a:p>
          <a:p>
            <a:r>
              <a:rPr lang="ja-JP" altLang="en-US" sz="2400" smtClean="0"/>
              <a:t>自分のクラスを更新する</a:t>
            </a:r>
            <a:r>
              <a:rPr lang="en-US" altLang="ja-JP" sz="2400" smtClean="0"/>
              <a:t>UpDate</a:t>
            </a:r>
            <a:r>
              <a:rPr lang="ja-JP" altLang="en-US" sz="2400" smtClean="0"/>
              <a:t>メソッド</a:t>
            </a:r>
            <a:endParaRPr lang="en-US" altLang="ja-JP" sz="2400"/>
          </a:p>
          <a:p>
            <a:endParaRPr kumimoji="1" lang="en-US" altLang="ja-JP" sz="2400" smtClean="0"/>
          </a:p>
          <a:p>
            <a:r>
              <a:rPr lang="en-US" altLang="ja-JP" sz="2400" smtClean="0"/>
              <a:t>DB</a:t>
            </a:r>
            <a:r>
              <a:rPr lang="ja-JP" altLang="en-US" sz="2400" smtClean="0"/>
              <a:t>のデータを更新する処理</a:t>
            </a:r>
            <a:endParaRPr lang="en-US" altLang="ja-JP" sz="2400" smtClean="0"/>
          </a:p>
          <a:p>
            <a:r>
              <a:rPr lang="en-US" altLang="ja-JP" sz="2400" smtClean="0"/>
              <a:t>ClassB.UpDate</a:t>
            </a:r>
          </a:p>
          <a:p>
            <a:r>
              <a:rPr kumimoji="1" lang="en-US" altLang="ja-JP" sz="2400" smtClean="0"/>
              <a:t>ClassC.UpDate</a:t>
            </a:r>
            <a:endParaRPr kumimoji="1" lang="ja-JP" altLang="en-US" sz="2400"/>
          </a:p>
        </p:txBody>
      </p:sp>
      <p:sp>
        <p:nvSpPr>
          <p:cNvPr id="5" name="正方形/長方形 4"/>
          <p:cNvSpPr/>
          <p:nvPr/>
        </p:nvSpPr>
        <p:spPr>
          <a:xfrm>
            <a:off x="3168352" y="1306576"/>
            <a:ext cx="2880320" cy="38164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400" smtClean="0"/>
              <a:t>クラス</a:t>
            </a:r>
            <a:r>
              <a:rPr lang="en-US" altLang="ja-JP" sz="2400" smtClean="0"/>
              <a:t>B</a:t>
            </a:r>
            <a:endParaRPr lang="en-US" altLang="ja-JP" sz="2400"/>
          </a:p>
          <a:p>
            <a:r>
              <a:rPr lang="en-US" altLang="ja-JP" sz="2400"/>
              <a:t>Update</a:t>
            </a:r>
            <a:r>
              <a:rPr lang="ja-JP" altLang="en-US" sz="2400"/>
              <a:t>インター</a:t>
            </a:r>
            <a:r>
              <a:rPr lang="ja-JP" altLang="en-US" sz="2400" smtClean="0"/>
              <a:t>フ</a:t>
            </a:r>
            <a:r>
              <a:rPr lang="ja-JP" altLang="en-US" sz="2400"/>
              <a:t>ェース継承</a:t>
            </a:r>
            <a:endParaRPr lang="en-US" altLang="ja-JP" sz="2400"/>
          </a:p>
          <a:p>
            <a:r>
              <a:rPr lang="ja-JP" altLang="en-US" sz="2400" smtClean="0"/>
              <a:t>自分のクラスを更新する</a:t>
            </a:r>
            <a:r>
              <a:rPr lang="en-US" altLang="ja-JP" sz="2400" smtClean="0"/>
              <a:t>UpDate</a:t>
            </a:r>
            <a:r>
              <a:rPr lang="ja-JP" altLang="en-US" sz="2400" smtClean="0"/>
              <a:t>メソッド</a:t>
            </a:r>
            <a:endParaRPr lang="en-US" altLang="ja-JP" sz="2400" smtClean="0"/>
          </a:p>
          <a:p>
            <a:endParaRPr lang="en-US" altLang="ja-JP" sz="2400"/>
          </a:p>
          <a:p>
            <a:r>
              <a:rPr lang="en-US" altLang="ja-JP" sz="2400" smtClean="0"/>
              <a:t>DB</a:t>
            </a:r>
            <a:r>
              <a:rPr lang="ja-JP" altLang="en-US" sz="2400" smtClean="0"/>
              <a:t>のデータを更新する処理</a:t>
            </a:r>
            <a:endParaRPr lang="en-US" altLang="ja-JP" sz="2400" smtClean="0"/>
          </a:p>
          <a:p>
            <a:r>
              <a:rPr lang="en-US" altLang="ja-JP" sz="2400" smtClean="0"/>
              <a:t>ClassA.UpDate</a:t>
            </a:r>
          </a:p>
          <a:p>
            <a:r>
              <a:rPr lang="en-US" altLang="ja-JP" sz="2400"/>
              <a:t>ClassC.UpDate</a:t>
            </a:r>
            <a:endParaRPr lang="ja-JP" altLang="en-US" sz="2400"/>
          </a:p>
        </p:txBody>
      </p:sp>
      <p:sp>
        <p:nvSpPr>
          <p:cNvPr id="6" name="正方形/長方形 5"/>
          <p:cNvSpPr/>
          <p:nvPr/>
        </p:nvSpPr>
        <p:spPr>
          <a:xfrm>
            <a:off x="6156176" y="1285737"/>
            <a:ext cx="2880320" cy="38164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400" smtClean="0"/>
              <a:t>クラス</a:t>
            </a:r>
            <a:r>
              <a:rPr lang="en-US" altLang="ja-JP" sz="2400" smtClean="0"/>
              <a:t>C</a:t>
            </a:r>
            <a:endParaRPr lang="en-US" altLang="ja-JP" sz="2400"/>
          </a:p>
          <a:p>
            <a:r>
              <a:rPr lang="en-US" altLang="ja-JP" sz="2400"/>
              <a:t>Update</a:t>
            </a:r>
            <a:r>
              <a:rPr lang="ja-JP" altLang="en-US" sz="2400"/>
              <a:t>インター</a:t>
            </a:r>
            <a:r>
              <a:rPr lang="ja-JP" altLang="en-US" sz="2400" smtClean="0"/>
              <a:t>フ</a:t>
            </a:r>
            <a:r>
              <a:rPr lang="ja-JP" altLang="en-US" sz="2400"/>
              <a:t>ェース継承</a:t>
            </a:r>
            <a:endParaRPr lang="en-US" altLang="ja-JP" sz="2400"/>
          </a:p>
          <a:p>
            <a:r>
              <a:rPr lang="ja-JP" altLang="en-US" sz="2400" smtClean="0"/>
              <a:t>自分のクラスを更新する</a:t>
            </a:r>
            <a:r>
              <a:rPr lang="en-US" altLang="ja-JP" sz="2400" smtClean="0"/>
              <a:t>UpDate</a:t>
            </a:r>
            <a:r>
              <a:rPr lang="ja-JP" altLang="en-US" sz="2400" smtClean="0"/>
              <a:t>メソッド</a:t>
            </a:r>
            <a:endParaRPr lang="en-US" altLang="ja-JP" sz="2400" smtClean="0"/>
          </a:p>
          <a:p>
            <a:endParaRPr lang="en-US" altLang="ja-JP" sz="2400"/>
          </a:p>
          <a:p>
            <a:r>
              <a:rPr lang="en-US" altLang="ja-JP" sz="2400" smtClean="0"/>
              <a:t>DB</a:t>
            </a:r>
            <a:r>
              <a:rPr lang="ja-JP" altLang="en-US" sz="2400" smtClean="0"/>
              <a:t>のデータを更新する処理</a:t>
            </a:r>
            <a:endParaRPr lang="en-US" altLang="ja-JP" sz="2400" smtClean="0"/>
          </a:p>
          <a:p>
            <a:r>
              <a:rPr lang="en-US" altLang="ja-JP" sz="2400" smtClean="0"/>
              <a:t>ClassA.UpDate</a:t>
            </a:r>
          </a:p>
          <a:p>
            <a:r>
              <a:rPr lang="en-US" altLang="ja-JP" sz="2400" smtClean="0"/>
              <a:t>ClassB.UpDate</a:t>
            </a:r>
            <a:endParaRPr lang="ja-JP" altLang="en-US" sz="2400"/>
          </a:p>
        </p:txBody>
      </p:sp>
      <p:sp>
        <p:nvSpPr>
          <p:cNvPr id="7" name="正方形/長方形 6"/>
          <p:cNvSpPr/>
          <p:nvPr/>
        </p:nvSpPr>
        <p:spPr>
          <a:xfrm>
            <a:off x="323528" y="5102161"/>
            <a:ext cx="8568952" cy="10631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t>各クラス</a:t>
            </a:r>
            <a:r>
              <a:rPr lang="ja-JP" altLang="en-US" smtClean="0"/>
              <a:t>が自立して自分自身の情報を更新するようにすることで、変更が発生したときに他のクラスへの変更の通知と後続の処理を簡単に記述できる</a:t>
            </a:r>
            <a:endParaRPr kumimoji="1" lang="ja-JP" altLang="en-US"/>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STEP2 </a:t>
            </a:r>
            <a:r>
              <a:rPr lang="ja-JP" altLang="en-US" smtClean="0"/>
              <a:t>オブザーバの用意</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UpDate</a:t>
            </a:r>
            <a:r>
              <a:rPr kumimoji="1" lang="ja-JP" altLang="en-US" smtClean="0"/>
              <a:t>インターフェースのリストを持つオブザーバーを用意する</a:t>
            </a:r>
            <a:endParaRPr kumimoji="1" lang="en-US" altLang="ja-JP" smtClean="0"/>
          </a:p>
          <a:p>
            <a:r>
              <a:rPr lang="ja-JP" altLang="en-US"/>
              <a:t>オブザーバー</a:t>
            </a:r>
            <a:r>
              <a:rPr lang="ja-JP" altLang="en-US" smtClean="0"/>
              <a:t>は関連するクラスのリストを持っている</a:t>
            </a:r>
            <a:endParaRPr lang="en-US" altLang="ja-JP" smtClean="0"/>
          </a:p>
          <a:p>
            <a:r>
              <a:rPr kumimoji="1" lang="ja-JP" altLang="en-US"/>
              <a:t>変更</a:t>
            </a:r>
            <a:r>
              <a:rPr kumimoji="1" lang="ja-JP" altLang="en-US" smtClean="0"/>
              <a:t>が行われたときに、オブザーバーは</a:t>
            </a:r>
            <a:r>
              <a:rPr kumimoji="1" lang="en-US" altLang="ja-JP" smtClean="0"/>
              <a:t>UpDate</a:t>
            </a:r>
            <a:r>
              <a:rPr kumimoji="1" lang="ja-JP" altLang="en-US" smtClean="0"/>
              <a:t>インターフェースのリストに登録されているクラスの</a:t>
            </a:r>
            <a:r>
              <a:rPr kumimoji="1" lang="en-US" altLang="ja-JP" smtClean="0"/>
              <a:t>UpDate</a:t>
            </a:r>
            <a:r>
              <a:rPr kumimoji="1" lang="ja-JP" altLang="en-US" smtClean="0"/>
              <a:t>を実行する</a:t>
            </a:r>
            <a:endParaRPr kumimoji="1" lang="ja-JP" altLang="en-US"/>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722015" y="422544"/>
            <a:ext cx="5112568" cy="556981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smtClean="0"/>
              <a:t>オブザーバー</a:t>
            </a:r>
            <a:endParaRPr kumimoji="1" lang="ja-JP" altLang="en-US"/>
          </a:p>
        </p:txBody>
      </p:sp>
      <p:grpSp>
        <p:nvGrpSpPr>
          <p:cNvPr id="11" name="グループ化 10"/>
          <p:cNvGrpSpPr/>
          <p:nvPr/>
        </p:nvGrpSpPr>
        <p:grpSpPr>
          <a:xfrm>
            <a:off x="4306724" y="1023810"/>
            <a:ext cx="2232248" cy="3960440"/>
            <a:chOff x="4139952" y="188640"/>
            <a:chExt cx="2232248" cy="3960440"/>
          </a:xfrm>
        </p:grpSpPr>
        <p:sp>
          <p:nvSpPr>
            <p:cNvPr id="9" name="正方形/長方形 8"/>
            <p:cNvSpPr/>
            <p:nvPr/>
          </p:nvSpPr>
          <p:spPr>
            <a:xfrm>
              <a:off x="4139952" y="188640"/>
              <a:ext cx="2232248" cy="39604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正方形/長方形 4"/>
            <p:cNvSpPr/>
            <p:nvPr/>
          </p:nvSpPr>
          <p:spPr>
            <a:xfrm>
              <a:off x="4716016" y="260648"/>
              <a:ext cx="1080120"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mtClean="0"/>
                <a:t>ClassA</a:t>
              </a:r>
              <a:endParaRPr kumimoji="1" lang="ja-JP" altLang="en-US"/>
            </a:p>
          </p:txBody>
        </p:sp>
        <p:sp>
          <p:nvSpPr>
            <p:cNvPr id="6" name="正方形/長方形 5"/>
            <p:cNvSpPr/>
            <p:nvPr/>
          </p:nvSpPr>
          <p:spPr>
            <a:xfrm>
              <a:off x="4716016" y="1196752"/>
              <a:ext cx="1080120"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mtClean="0"/>
                <a:t>ClassB</a:t>
              </a:r>
              <a:endParaRPr kumimoji="1" lang="ja-JP" altLang="en-US"/>
            </a:p>
          </p:txBody>
        </p:sp>
        <p:sp>
          <p:nvSpPr>
            <p:cNvPr id="7" name="正方形/長方形 6"/>
            <p:cNvSpPr/>
            <p:nvPr/>
          </p:nvSpPr>
          <p:spPr>
            <a:xfrm>
              <a:off x="4716016" y="2060848"/>
              <a:ext cx="1080120"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mtClean="0"/>
                <a:t>ClassC</a:t>
              </a:r>
              <a:endParaRPr kumimoji="1" lang="ja-JP" altLang="en-US"/>
            </a:p>
          </p:txBody>
        </p:sp>
        <p:sp>
          <p:nvSpPr>
            <p:cNvPr id="8" name="正方形/長方形 7"/>
            <p:cNvSpPr/>
            <p:nvPr/>
          </p:nvSpPr>
          <p:spPr>
            <a:xfrm>
              <a:off x="4716016" y="2996952"/>
              <a:ext cx="1080120"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mtClean="0"/>
                <a:t>ClassD</a:t>
              </a:r>
              <a:endParaRPr kumimoji="1" lang="ja-JP" altLang="en-US"/>
            </a:p>
          </p:txBody>
        </p:sp>
      </p:grpSp>
      <p:sp>
        <p:nvSpPr>
          <p:cNvPr id="12" name="正方形/長方形 11"/>
          <p:cNvSpPr/>
          <p:nvPr/>
        </p:nvSpPr>
        <p:spPr>
          <a:xfrm>
            <a:off x="4356940" y="4768226"/>
            <a:ext cx="2131816"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UpDate</a:t>
            </a:r>
            <a:r>
              <a:rPr lang="ja-JP" altLang="en-US" smtClean="0"/>
              <a:t>インターフェースのリスト</a:t>
            </a:r>
            <a:endParaRPr kumimoji="1" lang="ja-JP" altLang="en-US"/>
          </a:p>
        </p:txBody>
      </p:sp>
      <p:sp>
        <p:nvSpPr>
          <p:cNvPr id="13" name="正方形/長方形 12"/>
          <p:cNvSpPr/>
          <p:nvPr/>
        </p:nvSpPr>
        <p:spPr>
          <a:xfrm>
            <a:off x="1866031" y="1279424"/>
            <a:ext cx="1944216" cy="15481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Notice</a:t>
            </a:r>
            <a:r>
              <a:rPr lang="ja-JP" altLang="en-US"/>
              <a:t> </a:t>
            </a:r>
            <a:r>
              <a:rPr lang="en-US" altLang="ja-JP" smtClean="0"/>
              <a:t>UpDate</a:t>
            </a:r>
            <a:endParaRPr kumimoji="1" lang="ja-JP" altLang="en-US"/>
          </a:p>
        </p:txBody>
      </p:sp>
      <p:sp>
        <p:nvSpPr>
          <p:cNvPr id="14" name="左矢印 13"/>
          <p:cNvSpPr/>
          <p:nvPr/>
        </p:nvSpPr>
        <p:spPr>
          <a:xfrm>
            <a:off x="3810247" y="1454266"/>
            <a:ext cx="1397523" cy="361632"/>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a:t>変更</a:t>
            </a:r>
            <a:r>
              <a:rPr lang="ja-JP" altLang="en-US" smtClean="0"/>
              <a:t>を通知</a:t>
            </a:r>
            <a:endParaRPr kumimoji="1" lang="en-US" altLang="ja-JP" smtClean="0"/>
          </a:p>
        </p:txBody>
      </p:sp>
      <p:sp>
        <p:nvSpPr>
          <p:cNvPr id="15" name="下矢印 14"/>
          <p:cNvSpPr/>
          <p:nvPr/>
        </p:nvSpPr>
        <p:spPr>
          <a:xfrm rot="20087906">
            <a:off x="3630226" y="2445090"/>
            <a:ext cx="360040" cy="277406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6" name="正方形/長方形 15"/>
          <p:cNvSpPr/>
          <p:nvPr/>
        </p:nvSpPr>
        <p:spPr>
          <a:xfrm>
            <a:off x="1722015" y="3328066"/>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リストに登録されているクラスの</a:t>
            </a:r>
            <a:r>
              <a:rPr kumimoji="1" lang="en-US" altLang="ja-JP" smtClean="0"/>
              <a:t>UpDate</a:t>
            </a:r>
            <a:r>
              <a:rPr kumimoji="1" lang="ja-JP" altLang="en-US" smtClean="0"/>
              <a:t>メソッドを実行</a:t>
            </a:r>
            <a:endParaRPr kumimoji="1" lang="ja-JP" altLang="en-US"/>
          </a:p>
        </p:txBody>
      </p:sp>
    </p:spTree>
    <p:extLst>
      <p:ext uri="{BB962C8B-B14F-4D97-AF65-F5344CB8AC3E}">
        <p14:creationId xmlns:p14="http://schemas.microsoft.com/office/powerpoint/2010/main" val="420771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494</Words>
  <Application>Microsoft Office PowerPoint</Application>
  <PresentationFormat>画面に合わせる (4:3)</PresentationFormat>
  <Paragraphs>88</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​​テーマ</vt:lpstr>
      <vt:lpstr>デザインパターン勉強会</vt:lpstr>
      <vt:lpstr>オブザーバーパターン</vt:lpstr>
      <vt:lpstr>PowerPoint プレゼンテーション</vt:lpstr>
      <vt:lpstr>PowerPoint プレゼンテーション</vt:lpstr>
      <vt:lpstr>そのままやっちゃう</vt:lpstr>
      <vt:lpstr>STEP1 処理の入り口の共通化</vt:lpstr>
      <vt:lpstr>PowerPoint プレゼンテーション</vt:lpstr>
      <vt:lpstr>STEP2 オブザーバの用意</vt:lpstr>
      <vt:lpstr>PowerPoint プレゼンテーション</vt:lpstr>
      <vt:lpstr>オブザーバーパターンのメリット</vt:lpstr>
      <vt:lpstr>オブザーバーパターンの種類</vt:lpstr>
      <vt:lpstr>オブザーバーパターンによくある機能</vt:lpstr>
      <vt:lpstr>実演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デザインパターン勉強会</dc:title>
  <dc:creator>Jun</dc:creator>
  <cp:lastModifiedBy>Jun</cp:lastModifiedBy>
  <cp:revision>5</cp:revision>
  <dcterms:created xsi:type="dcterms:W3CDTF">2016-05-13T23:03:36Z</dcterms:created>
  <dcterms:modified xsi:type="dcterms:W3CDTF">2016-05-13T23:50:10Z</dcterms:modified>
</cp:coreProperties>
</file>