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27272"/>
              <a:buChar char="●"/>
              <a:defRPr sz="1100"/>
            </a:lvl1pPr>
            <a:lvl2pPr lvl="1">
              <a:spcBef>
                <a:spcPts val="0"/>
              </a:spcBef>
              <a:buSzPct val="127272"/>
              <a:buChar char="○"/>
              <a:defRPr sz="1100"/>
            </a:lvl2pPr>
            <a:lvl3pPr lvl="2">
              <a:spcBef>
                <a:spcPts val="0"/>
              </a:spcBef>
              <a:buSzPct val="127272"/>
              <a:buChar char="■"/>
              <a:defRPr sz="1100"/>
            </a:lvl3pPr>
            <a:lvl4pPr lvl="3">
              <a:spcBef>
                <a:spcPts val="0"/>
              </a:spcBef>
              <a:buSzPct val="127272"/>
              <a:buChar char="●"/>
              <a:defRPr sz="1100"/>
            </a:lvl4pPr>
            <a:lvl5pPr lvl="4">
              <a:spcBef>
                <a:spcPts val="0"/>
              </a:spcBef>
              <a:buSzPct val="127272"/>
              <a:buChar char="○"/>
              <a:defRPr sz="1100"/>
            </a:lvl5pPr>
            <a:lvl6pPr lvl="5">
              <a:spcBef>
                <a:spcPts val="0"/>
              </a:spcBef>
              <a:buSzPct val="127272"/>
              <a:buChar char="■"/>
              <a:defRPr sz="1100"/>
            </a:lvl6pPr>
            <a:lvl7pPr lvl="6">
              <a:spcBef>
                <a:spcPts val="0"/>
              </a:spcBef>
              <a:buSzPct val="127272"/>
              <a:buChar char="●"/>
              <a:defRPr sz="1100"/>
            </a:lvl7pPr>
            <a:lvl8pPr lvl="7">
              <a:spcBef>
                <a:spcPts val="0"/>
              </a:spcBef>
              <a:buSzPct val="127272"/>
              <a:buChar char="○"/>
              <a:defRPr sz="1100"/>
            </a:lvl8pPr>
            <a:lvl9pPr lvl="8">
              <a:spcBef>
                <a:spcPts val="0"/>
              </a:spcBef>
              <a:buSzPct val="127272"/>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50" name="Shape 15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66" name="Shape 16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74" name="Shape 17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80" name="Shape 18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86" name="Shape 18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92" name="Shape 19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98" name="Shape 19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05" name="Shape 20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12" name="Shape 21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24" name="Shape 2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88" name="Shape 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30" name="Shape 23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36" name="Shape 23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42" name="Shape 24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48" name="Shape 24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54" name="Shape 25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60" name="Shape 26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94" name="Shape 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00" name="Shape 1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06" name="Shape 1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19" name="Shape 11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25" name="Shape 12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38" name="Shape 13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44" name="Shape 14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タイトル スライド">
    <p:spTree>
      <p:nvGrpSpPr>
        <p:cNvPr id="11" name="Shape 11"/>
        <p:cNvGrpSpPr/>
        <p:nvPr/>
      </p:nvGrpSpPr>
      <p:grpSpPr>
        <a:xfrm>
          <a:off x="0" y="0"/>
          <a:ext cx="0" cy="0"/>
          <a:chOff x="0" y="0"/>
          <a:chExt cx="0" cy="0"/>
        </a:xfrm>
      </p:grpSpPr>
      <p:sp>
        <p:nvSpPr>
          <p:cNvPr id="12" name="Shape 12"/>
          <p:cNvSpPr txBox="1"/>
          <p:nvPr>
            <p:ph type="ctrTitle"/>
          </p:nvPr>
        </p:nvSpPr>
        <p:spPr>
          <a:xfrm>
            <a:off x="685800" y="2130425"/>
            <a:ext cx="7772400" cy="1470025"/>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13" name="Shape 13"/>
          <p:cNvSpPr txBox="1"/>
          <p:nvPr>
            <p:ph idx="1" type="subTitle"/>
          </p:nvPr>
        </p:nvSpPr>
        <p:spPr>
          <a:xfrm>
            <a:off x="1371600" y="3886200"/>
            <a:ext cx="6400800" cy="1752600"/>
          </a:xfrm>
          <a:prstGeom prst="rect">
            <a:avLst/>
          </a:prstGeom>
          <a:noFill/>
          <a:ln>
            <a:noFill/>
          </a:ln>
        </p:spPr>
        <p:txBody>
          <a:bodyPr anchorCtr="0" anchor="t" bIns="91425" lIns="91425" rIns="91425" wrap="square" tIns="91425"/>
          <a:lstStyle>
            <a:lvl1pPr indent="0" lvl="0" marL="0" marR="0" rtl="0" algn="ctr">
              <a:spcBef>
                <a:spcPts val="640"/>
              </a:spcBef>
              <a:buClr>
                <a:srgbClr val="888888"/>
              </a:buClr>
              <a:buSzPct val="1000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SzPct val="1000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SzPct val="1000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9pPr>
          </a:lstStyle>
          <a:p/>
        </p:txBody>
      </p:sp>
      <p:sp>
        <p:nvSpPr>
          <p:cNvPr id="14" name="Shape 14"/>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ja-JP"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タイトルと 縦書きテキスト">
    <p:spTree>
      <p:nvGrpSpPr>
        <p:cNvPr id="68" name="Shape 68"/>
        <p:cNvGrpSpPr/>
        <p:nvPr/>
      </p:nvGrpSpPr>
      <p:grpSpPr>
        <a:xfrm>
          <a:off x="0" y="0"/>
          <a:ext cx="0" cy="0"/>
          <a:chOff x="0" y="0"/>
          <a:chExt cx="0" cy="0"/>
        </a:xfrm>
      </p:grpSpPr>
      <p:sp>
        <p:nvSpPr>
          <p:cNvPr id="69" name="Shape 69"/>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70" name="Shape 70"/>
          <p:cNvSpPr txBox="1"/>
          <p:nvPr>
            <p:ph idx="1" type="body"/>
          </p:nvPr>
        </p:nvSpPr>
        <p:spPr>
          <a:xfrm rot="5400000">
            <a:off x="2309018" y="-251619"/>
            <a:ext cx="4525963" cy="82296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縦書きタイトルと 縦書きテキスト">
    <p:spTree>
      <p:nvGrpSpPr>
        <p:cNvPr id="74" name="Shape 74"/>
        <p:cNvGrpSpPr/>
        <p:nvPr/>
      </p:nvGrpSpPr>
      <p:grpSpPr>
        <a:xfrm>
          <a:off x="0" y="0"/>
          <a:ext cx="0" cy="0"/>
          <a:chOff x="0" y="0"/>
          <a:chExt cx="0" cy="0"/>
        </a:xfrm>
      </p:grpSpPr>
      <p:sp>
        <p:nvSpPr>
          <p:cNvPr id="75" name="Shape 75"/>
          <p:cNvSpPr txBox="1"/>
          <p:nvPr>
            <p:ph type="title"/>
          </p:nvPr>
        </p:nvSpPr>
        <p:spPr>
          <a:xfrm rot="5400000">
            <a:off x="4732337" y="2171700"/>
            <a:ext cx="5851525" cy="20574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76" name="Shape 76"/>
          <p:cNvSpPr txBox="1"/>
          <p:nvPr>
            <p:ph idx="1" type="body"/>
          </p:nvPr>
        </p:nvSpPr>
        <p:spPr>
          <a:xfrm rot="5400000">
            <a:off x="541338" y="190501"/>
            <a:ext cx="5851525" cy="60198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タイトルとコンテンツ">
    <p:spTree>
      <p:nvGrpSpPr>
        <p:cNvPr id="17" name="Shape 17"/>
        <p:cNvGrpSpPr/>
        <p:nvPr/>
      </p:nvGrpSpPr>
      <p:grpSpPr>
        <a:xfrm>
          <a:off x="0" y="0"/>
          <a:ext cx="0" cy="0"/>
          <a:chOff x="0" y="0"/>
          <a:chExt cx="0" cy="0"/>
        </a:xfrm>
      </p:grpSpPr>
      <p:sp>
        <p:nvSpPr>
          <p:cNvPr id="18" name="Shape 18"/>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19" name="Shape 19"/>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ja-JP"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セクション見出し">
    <p:spTree>
      <p:nvGrpSpPr>
        <p:cNvPr id="23" name="Shape 23"/>
        <p:cNvGrpSpPr/>
        <p:nvPr/>
      </p:nvGrpSpPr>
      <p:grpSpPr>
        <a:xfrm>
          <a:off x="0" y="0"/>
          <a:ext cx="0" cy="0"/>
          <a:chOff x="0" y="0"/>
          <a:chExt cx="0" cy="0"/>
        </a:xfrm>
      </p:grpSpPr>
      <p:sp>
        <p:nvSpPr>
          <p:cNvPr id="24" name="Shape 24"/>
          <p:cNvSpPr txBox="1"/>
          <p:nvPr>
            <p:ph type="title"/>
          </p:nvPr>
        </p:nvSpPr>
        <p:spPr>
          <a:xfrm>
            <a:off x="722313" y="4406900"/>
            <a:ext cx="7772400" cy="1362075"/>
          </a:xfrm>
          <a:prstGeom prst="rect">
            <a:avLst/>
          </a:prstGeom>
          <a:noFill/>
          <a:ln>
            <a:noFill/>
          </a:ln>
        </p:spPr>
        <p:txBody>
          <a:bodyPr anchorCtr="0" anchor="t" bIns="91425" lIns="91425" rIns="91425" wrap="square" tIns="91425"/>
          <a:lstStyle>
            <a:lvl1pPr indent="0" lvl="0" marL="0" marR="0" rtl="0" algn="l">
              <a:spcBef>
                <a:spcPts val="0"/>
              </a:spcBef>
              <a:buClr>
                <a:schemeClr val="dk1"/>
              </a:buClr>
              <a:buSzPct val="35000"/>
              <a:buFont typeface="Calibri"/>
              <a:buNone/>
              <a:defRPr b="1" i="0" sz="40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25" name="Shape 25"/>
          <p:cNvSpPr txBox="1"/>
          <p:nvPr>
            <p:ph idx="1" type="body"/>
          </p:nvPr>
        </p:nvSpPr>
        <p:spPr>
          <a:xfrm>
            <a:off x="722313" y="2906713"/>
            <a:ext cx="7772400" cy="1500187"/>
          </a:xfrm>
          <a:prstGeom prst="rect">
            <a:avLst/>
          </a:prstGeom>
          <a:noFill/>
          <a:ln>
            <a:noFill/>
          </a:ln>
        </p:spPr>
        <p:txBody>
          <a:bodyPr anchorCtr="0" anchor="b" bIns="91425" lIns="91425" rIns="91425" wrap="square" tIns="91425"/>
          <a:lstStyle>
            <a:lvl1pPr indent="0" lvl="0" marL="0" marR="0" rtl="0" algn="l">
              <a:spcBef>
                <a:spcPts val="400"/>
              </a:spcBef>
              <a:buClr>
                <a:srgbClr val="888888"/>
              </a:buClr>
              <a:buSzPct val="160000"/>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SzPct val="155555"/>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SzPct val="150000"/>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2 つのコンテンツ">
    <p:spTree>
      <p:nvGrpSpPr>
        <p:cNvPr id="29" name="Shape 29"/>
        <p:cNvGrpSpPr/>
        <p:nvPr/>
      </p:nvGrpSpPr>
      <p:grpSpPr>
        <a:xfrm>
          <a:off x="0" y="0"/>
          <a:ext cx="0" cy="0"/>
          <a:chOff x="0" y="0"/>
          <a:chExt cx="0" cy="0"/>
        </a:xfrm>
      </p:grpSpPr>
      <p:sp>
        <p:nvSpPr>
          <p:cNvPr id="30" name="Shape 30"/>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31" name="Shape 31"/>
          <p:cNvSpPr txBox="1"/>
          <p:nvPr>
            <p:ph idx="1" type="body"/>
          </p:nvPr>
        </p:nvSpPr>
        <p:spPr>
          <a:xfrm>
            <a:off x="457200" y="1600200"/>
            <a:ext cx="4038600" cy="4525963"/>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4648200" y="1600200"/>
            <a:ext cx="4038600" cy="4525963"/>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比較">
    <p:spTree>
      <p:nvGrpSpPr>
        <p:cNvPr id="36" name="Shape 36"/>
        <p:cNvGrpSpPr/>
        <p:nvPr/>
      </p:nvGrpSpPr>
      <p:grpSpPr>
        <a:xfrm>
          <a:off x="0" y="0"/>
          <a:ext cx="0" cy="0"/>
          <a:chOff x="0" y="0"/>
          <a:chExt cx="0" cy="0"/>
        </a:xfrm>
      </p:grpSpPr>
      <p:sp>
        <p:nvSpPr>
          <p:cNvPr id="37" name="Shape 37"/>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38" name="Shape 38"/>
          <p:cNvSpPr txBox="1"/>
          <p:nvPr>
            <p:ph idx="1" type="body"/>
          </p:nvPr>
        </p:nvSpPr>
        <p:spPr>
          <a:xfrm>
            <a:off x="457200" y="1535113"/>
            <a:ext cx="4040188" cy="639762"/>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SzPct val="133333"/>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SzPct val="140000"/>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SzPct val="133333"/>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57200" y="2174875"/>
            <a:ext cx="4040188" cy="3951288"/>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4645025" y="1535113"/>
            <a:ext cx="4041775" cy="639762"/>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SzPct val="133333"/>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SzPct val="140000"/>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SzPct val="133333"/>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4645025" y="2174875"/>
            <a:ext cx="4041775" cy="3951288"/>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タイトルのみ">
    <p:spTree>
      <p:nvGrpSpPr>
        <p:cNvPr id="45" name="Shape 45"/>
        <p:cNvGrpSpPr/>
        <p:nvPr/>
      </p:nvGrpSpPr>
      <p:grpSpPr>
        <a:xfrm>
          <a:off x="0" y="0"/>
          <a:ext cx="0" cy="0"/>
          <a:chOff x="0" y="0"/>
          <a:chExt cx="0" cy="0"/>
        </a:xfrm>
      </p:grpSpPr>
      <p:sp>
        <p:nvSpPr>
          <p:cNvPr id="46" name="Shape 46"/>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47" name="Shape 47"/>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白紙">
    <p:spTree>
      <p:nvGrpSpPr>
        <p:cNvPr id="50" name="Shape 50"/>
        <p:cNvGrpSpPr/>
        <p:nvPr/>
      </p:nvGrpSpPr>
      <p:grpSpPr>
        <a:xfrm>
          <a:off x="0" y="0"/>
          <a:ext cx="0" cy="0"/>
          <a:chOff x="0" y="0"/>
          <a:chExt cx="0" cy="0"/>
        </a:xfrm>
      </p:grpSpPr>
      <p:sp>
        <p:nvSpPr>
          <p:cNvPr id="51" name="Shape 51"/>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タイトル付きの コンテンツ">
    <p:spTree>
      <p:nvGrpSpPr>
        <p:cNvPr id="54" name="Shape 54"/>
        <p:cNvGrpSpPr/>
        <p:nvPr/>
      </p:nvGrpSpPr>
      <p:grpSpPr>
        <a:xfrm>
          <a:off x="0" y="0"/>
          <a:ext cx="0" cy="0"/>
          <a:chOff x="0" y="0"/>
          <a:chExt cx="0" cy="0"/>
        </a:xfrm>
      </p:grpSpPr>
      <p:sp>
        <p:nvSpPr>
          <p:cNvPr id="55" name="Shape 55"/>
          <p:cNvSpPr txBox="1"/>
          <p:nvPr>
            <p:ph type="title"/>
          </p:nvPr>
        </p:nvSpPr>
        <p:spPr>
          <a:xfrm>
            <a:off x="457200" y="273050"/>
            <a:ext cx="3008313" cy="1162050"/>
          </a:xfrm>
          <a:prstGeom prst="rect">
            <a:avLst/>
          </a:prstGeom>
          <a:noFill/>
          <a:ln>
            <a:noFill/>
          </a:ln>
        </p:spPr>
        <p:txBody>
          <a:bodyPr anchorCtr="0" anchor="b" bIns="91425" lIns="91425" rIns="91425" wrap="square" tIns="91425"/>
          <a:lstStyle>
            <a:lvl1pPr indent="0" lvl="0" marL="0" marR="0" rtl="0" algn="l">
              <a:spcBef>
                <a:spcPts val="0"/>
              </a:spcBef>
              <a:buClr>
                <a:schemeClr val="dk1"/>
              </a:buClr>
              <a:buSzPct val="70000"/>
              <a:buFont typeface="Calibri"/>
              <a:buNone/>
              <a:defRPr b="1" i="0" sz="20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56" name="Shape 56"/>
          <p:cNvSpPr txBox="1"/>
          <p:nvPr>
            <p:ph idx="1" type="body"/>
          </p:nvPr>
        </p:nvSpPr>
        <p:spPr>
          <a:xfrm>
            <a:off x="3575050" y="273050"/>
            <a:ext cx="5111750" cy="585311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457200" y="1435100"/>
            <a:ext cx="3008313" cy="4691063"/>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SzPct val="228571"/>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SzPct val="233333"/>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SzPct val="240000"/>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タイトル付きの図">
    <p:spTree>
      <p:nvGrpSpPr>
        <p:cNvPr id="61" name="Shape 61"/>
        <p:cNvGrpSpPr/>
        <p:nvPr/>
      </p:nvGrpSpPr>
      <p:grpSpPr>
        <a:xfrm>
          <a:off x="0" y="0"/>
          <a:ext cx="0" cy="0"/>
          <a:chOff x="0" y="0"/>
          <a:chExt cx="0" cy="0"/>
        </a:xfrm>
      </p:grpSpPr>
      <p:sp>
        <p:nvSpPr>
          <p:cNvPr id="62" name="Shape 62"/>
          <p:cNvSpPr txBox="1"/>
          <p:nvPr>
            <p:ph type="title"/>
          </p:nvPr>
        </p:nvSpPr>
        <p:spPr>
          <a:xfrm>
            <a:off x="1792288" y="4800600"/>
            <a:ext cx="5486400" cy="566738"/>
          </a:xfrm>
          <a:prstGeom prst="rect">
            <a:avLst/>
          </a:prstGeom>
          <a:noFill/>
          <a:ln>
            <a:noFill/>
          </a:ln>
        </p:spPr>
        <p:txBody>
          <a:bodyPr anchorCtr="0" anchor="b" bIns="91425" lIns="91425" rIns="91425" wrap="square" tIns="91425"/>
          <a:lstStyle>
            <a:lvl1pPr indent="0" lvl="0" marL="0" marR="0" rtl="0" algn="l">
              <a:spcBef>
                <a:spcPts val="0"/>
              </a:spcBef>
              <a:buClr>
                <a:schemeClr val="dk1"/>
              </a:buClr>
              <a:buSzPct val="70000"/>
              <a:buFont typeface="Calibri"/>
              <a:buNone/>
              <a:defRPr b="1" i="0" sz="20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63" name="Shape 63"/>
          <p:cNvSpPr/>
          <p:nvPr>
            <p:ph idx="2" type="pic"/>
          </p:nvPr>
        </p:nvSpPr>
        <p:spPr>
          <a:xfrm>
            <a:off x="1792288" y="612775"/>
            <a:ext cx="5486400" cy="4114800"/>
          </a:xfrm>
          <a:prstGeom prst="rect">
            <a:avLst/>
          </a:prstGeom>
          <a:noFill/>
          <a:ln>
            <a:noFill/>
          </a:ln>
        </p:spPr>
        <p:txBody>
          <a:bodyPr anchorCtr="0" anchor="t" bIns="91425" lIns="91425" rIns="91425" wrap="square" tIns="91425"/>
          <a:lstStyle>
            <a:lvl1pPr indent="0" lvl="0" marL="0" marR="0" rtl="0" algn="l">
              <a:spcBef>
                <a:spcPts val="640"/>
              </a:spcBef>
              <a:buClr>
                <a:schemeClr val="dk1"/>
              </a:buClr>
              <a:buSzPct val="4375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SzPct val="500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SzPct val="58333"/>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1792288" y="5367338"/>
            <a:ext cx="5486400" cy="804862"/>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SzPct val="228571"/>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SzPct val="233333"/>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SzPct val="240000"/>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7" name="Shape 7"/>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ja-JP"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685800" y="2130425"/>
            <a:ext cx="7772400" cy="1470025"/>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デザインパターン勉強会</a:t>
            </a:r>
          </a:p>
        </p:txBody>
      </p:sp>
      <p:sp>
        <p:nvSpPr>
          <p:cNvPr id="85" name="Shape 85"/>
          <p:cNvSpPr txBox="1"/>
          <p:nvPr>
            <p:ph idx="1" type="subTitle"/>
          </p:nvPr>
        </p:nvSpPr>
        <p:spPr>
          <a:xfrm>
            <a:off x="1371600" y="3886200"/>
            <a:ext cx="6400800" cy="1752600"/>
          </a:xfrm>
          <a:prstGeom prst="rect">
            <a:avLst/>
          </a:prstGeom>
          <a:noFill/>
          <a:ln>
            <a:noFill/>
          </a:ln>
        </p:spPr>
        <p:txBody>
          <a:bodyPr anchorCtr="0" anchor="t" bIns="45700" lIns="91425" rIns="91425" wrap="square" tIns="45700">
            <a:noAutofit/>
          </a:bodyPr>
          <a:lstStyle/>
          <a:p>
            <a:pPr indent="0" lvl="0" marL="0" marR="0" rtl="0" algn="ctr">
              <a:spcBef>
                <a:spcPts val="0"/>
              </a:spcBef>
              <a:buClr>
                <a:srgbClr val="888888"/>
              </a:buClr>
              <a:buSzPct val="25000"/>
              <a:buFont typeface="Arial"/>
              <a:buNone/>
            </a:pPr>
            <a:r>
              <a:rPr b="0" i="0" lang="ja-JP" sz="3200" u="none" cap="none" strike="noStrike">
                <a:solidFill>
                  <a:srgbClr val="888888"/>
                </a:solidFill>
                <a:latin typeface="Calibri"/>
                <a:ea typeface="Calibri"/>
                <a:cs typeface="Calibri"/>
                <a:sym typeface="Calibri"/>
              </a:rPr>
              <a:t>16/04/16</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p:nvPr/>
        </p:nvSpPr>
        <p:spPr>
          <a:xfrm>
            <a:off x="539552" y="1160748"/>
            <a:ext cx="3528392" cy="2088232"/>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p:spPr>
        <p:txBody>
          <a:bodyPr anchorCtr="0" anchor="t" bIns="45700" lIns="91425" rIns="91425" wrap="square" tIns="45700">
            <a:noAutofit/>
          </a:bodyPr>
          <a:lstStyle/>
          <a:p>
            <a:pPr indent="0" lvl="0" marL="0" marR="0" rtl="0" algn="ctr">
              <a:spcBef>
                <a:spcPts val="0"/>
              </a:spcBef>
              <a:buSzPct val="25000"/>
              <a:buNone/>
            </a:pPr>
            <a:r>
              <a:rPr b="0" i="0" lang="ja-JP" sz="3600" u="none" cap="none" strike="noStrike">
                <a:solidFill>
                  <a:schemeClr val="dk1"/>
                </a:solidFill>
                <a:latin typeface="Calibri"/>
                <a:ea typeface="Calibri"/>
                <a:cs typeface="Calibri"/>
                <a:sym typeface="Calibri"/>
              </a:rPr>
              <a:t>クラス利用者</a:t>
            </a:r>
          </a:p>
        </p:txBody>
      </p:sp>
      <p:sp>
        <p:nvSpPr>
          <p:cNvPr id="153" name="Shape 153"/>
          <p:cNvSpPr/>
          <p:nvPr/>
        </p:nvSpPr>
        <p:spPr>
          <a:xfrm>
            <a:off x="5508104" y="1988840"/>
            <a:ext cx="3024336" cy="3960440"/>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t" bIns="45700" lIns="91425" rIns="91425" wrap="square" tIns="45700">
            <a:noAutofit/>
          </a:bodyPr>
          <a:lstStyle/>
          <a:p>
            <a:pPr indent="0" lvl="0" marL="0" marR="0" rtl="0" algn="ctr">
              <a:spcBef>
                <a:spcPts val="0"/>
              </a:spcBef>
              <a:buSzPct val="25000"/>
              <a:buNone/>
            </a:pPr>
            <a:r>
              <a:rPr b="0" i="0" lang="ja-JP" sz="3600" u="none" cap="none" strike="noStrike">
                <a:solidFill>
                  <a:schemeClr val="dk1"/>
                </a:solidFill>
                <a:latin typeface="Calibri"/>
                <a:ea typeface="Calibri"/>
                <a:cs typeface="Calibri"/>
                <a:sym typeface="Calibri"/>
              </a:rPr>
              <a:t>複雑な処理</a:t>
            </a:r>
          </a:p>
        </p:txBody>
      </p:sp>
      <p:sp>
        <p:nvSpPr>
          <p:cNvPr id="154" name="Shape 154"/>
          <p:cNvSpPr/>
          <p:nvPr/>
        </p:nvSpPr>
        <p:spPr>
          <a:xfrm>
            <a:off x="5724128" y="2719815"/>
            <a:ext cx="2664296" cy="648072"/>
          </a:xfrm>
          <a:prstGeom prst="rect">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処理A</a:t>
            </a:r>
          </a:p>
        </p:txBody>
      </p:sp>
      <p:sp>
        <p:nvSpPr>
          <p:cNvPr id="155" name="Shape 155"/>
          <p:cNvSpPr/>
          <p:nvPr/>
        </p:nvSpPr>
        <p:spPr>
          <a:xfrm>
            <a:off x="5724128" y="3583911"/>
            <a:ext cx="2664296" cy="648072"/>
          </a:xfrm>
          <a:prstGeom prst="rect">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処理B</a:t>
            </a:r>
          </a:p>
        </p:txBody>
      </p:sp>
      <p:sp>
        <p:nvSpPr>
          <p:cNvPr id="156" name="Shape 156"/>
          <p:cNvSpPr/>
          <p:nvPr/>
        </p:nvSpPr>
        <p:spPr>
          <a:xfrm>
            <a:off x="5724128" y="4381403"/>
            <a:ext cx="2664296" cy="648072"/>
          </a:xfrm>
          <a:prstGeom prst="rect">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処理C</a:t>
            </a:r>
          </a:p>
        </p:txBody>
      </p:sp>
      <p:sp>
        <p:nvSpPr>
          <p:cNvPr id="157" name="Shape 157"/>
          <p:cNvSpPr/>
          <p:nvPr/>
        </p:nvSpPr>
        <p:spPr>
          <a:xfrm>
            <a:off x="5724128" y="5245499"/>
            <a:ext cx="2664296" cy="648072"/>
          </a:xfrm>
          <a:prstGeom prst="rect">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処理D</a:t>
            </a:r>
          </a:p>
        </p:txBody>
      </p:sp>
      <p:sp>
        <p:nvSpPr>
          <p:cNvPr id="158" name="Shape 158"/>
          <p:cNvSpPr/>
          <p:nvPr/>
        </p:nvSpPr>
        <p:spPr>
          <a:xfrm>
            <a:off x="1187624" y="1974810"/>
            <a:ext cx="2016224" cy="1224136"/>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複雑な処理に必要なパラメータをパッケージしたクラス</a:t>
            </a:r>
          </a:p>
        </p:txBody>
      </p:sp>
      <p:sp>
        <p:nvSpPr>
          <p:cNvPr id="159" name="Shape 159"/>
          <p:cNvSpPr/>
          <p:nvPr/>
        </p:nvSpPr>
        <p:spPr>
          <a:xfrm>
            <a:off x="647564" y="4270531"/>
            <a:ext cx="3096344" cy="1224136"/>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2400" u="none" cap="none" strike="noStrike">
                <a:solidFill>
                  <a:schemeClr val="dk1"/>
                </a:solidFill>
                <a:latin typeface="Calibri"/>
                <a:ea typeface="Calibri"/>
                <a:cs typeface="Calibri"/>
                <a:sym typeface="Calibri"/>
              </a:rPr>
              <a:t>各種パラメータを自動で設定してくれるクラス</a:t>
            </a:r>
          </a:p>
        </p:txBody>
      </p:sp>
      <p:sp>
        <p:nvSpPr>
          <p:cNvPr id="160" name="Shape 160"/>
          <p:cNvSpPr/>
          <p:nvPr/>
        </p:nvSpPr>
        <p:spPr>
          <a:xfrm>
            <a:off x="1979712" y="3248980"/>
            <a:ext cx="432048" cy="1021551"/>
          </a:xfrm>
          <a:prstGeom prst="upArrow">
            <a:avLst>
              <a:gd fmla="val 50000" name="adj1"/>
              <a:gd fmla="val 50000" name="adj2"/>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61" name="Shape 161"/>
          <p:cNvSpPr/>
          <p:nvPr/>
        </p:nvSpPr>
        <p:spPr>
          <a:xfrm>
            <a:off x="1709682" y="3645024"/>
            <a:ext cx="972108" cy="432048"/>
          </a:xfrm>
          <a:prstGeom prst="rect">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2400" u="none" cap="none" strike="noStrike">
                <a:solidFill>
                  <a:schemeClr val="dk1"/>
                </a:solidFill>
                <a:latin typeface="Calibri"/>
                <a:ea typeface="Calibri"/>
                <a:cs typeface="Calibri"/>
                <a:sym typeface="Calibri"/>
              </a:rPr>
              <a:t>提供</a:t>
            </a:r>
          </a:p>
        </p:txBody>
      </p:sp>
      <p:sp>
        <p:nvSpPr>
          <p:cNvPr id="162" name="Shape 162"/>
          <p:cNvSpPr/>
          <p:nvPr/>
        </p:nvSpPr>
        <p:spPr>
          <a:xfrm>
            <a:off x="3275856" y="2348880"/>
            <a:ext cx="2232248" cy="694971"/>
          </a:xfrm>
          <a:prstGeom prst="rightArrow">
            <a:avLst>
              <a:gd fmla="val 50000" name="adj1"/>
              <a:gd fmla="val 50000" name="adj2"/>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渡す</a:t>
            </a:r>
          </a:p>
        </p:txBody>
      </p:sp>
      <p:sp>
        <p:nvSpPr>
          <p:cNvPr id="163" name="Shape 163"/>
          <p:cNvSpPr/>
          <p:nvPr/>
        </p:nvSpPr>
        <p:spPr>
          <a:xfrm>
            <a:off x="1835696" y="5245499"/>
            <a:ext cx="3096344" cy="919805"/>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3200" u="none" cap="none" strike="noStrike">
                <a:solidFill>
                  <a:srgbClr val="FF0000"/>
                </a:solidFill>
                <a:latin typeface="Calibri"/>
                <a:ea typeface="Calibri"/>
                <a:cs typeface="Calibri"/>
                <a:sym typeface="Calibri"/>
              </a:rPr>
              <a:t>Façadeパターン</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おまけ：契約による設計</a:t>
            </a:r>
          </a:p>
        </p:txBody>
      </p:sp>
      <p:sp>
        <p:nvSpPr>
          <p:cNvPr id="169" name="Shape 169"/>
          <p:cNvSpPr/>
          <p:nvPr/>
        </p:nvSpPr>
        <p:spPr>
          <a:xfrm>
            <a:off x="2843808" y="2348880"/>
            <a:ext cx="3312368" cy="2664296"/>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b="0" i="0" lang="ja-JP" sz="1800" u="none" cap="none" strike="noStrike">
                <a:solidFill>
                  <a:schemeClr val="dk1"/>
                </a:solidFill>
                <a:latin typeface="Calibri"/>
                <a:ea typeface="Calibri"/>
                <a:cs typeface="Calibri"/>
                <a:sym typeface="Calibri"/>
              </a:rPr>
              <a:t>void FunctionA (int Value)</a:t>
            </a:r>
          </a:p>
          <a:p>
            <a:pPr indent="0" lvl="0" marL="0" marR="0" rtl="0" algn="l">
              <a:spcBef>
                <a:spcPts val="0"/>
              </a:spcBef>
              <a:buSzPct val="25000"/>
              <a:buNone/>
            </a:pPr>
            <a:r>
              <a:rPr lang="ja-JP" sz="1800">
                <a:solidFill>
                  <a:schemeClr val="dk1"/>
                </a:solidFill>
                <a:latin typeface="Calibri"/>
                <a:ea typeface="Calibri"/>
                <a:cs typeface="Calibri"/>
                <a:sym typeface="Calibri"/>
              </a:rPr>
              <a:t>{</a:t>
            </a:r>
          </a:p>
          <a:p>
            <a:pPr indent="0" lvl="0" marL="0" marR="0" rtl="0" algn="l">
              <a:spcBef>
                <a:spcPts val="0"/>
              </a:spcBef>
              <a:buSzPct val="25000"/>
              <a:buNone/>
            </a:pPr>
            <a:r>
              <a:rPr lang="ja-JP" sz="1800">
                <a:solidFill>
                  <a:schemeClr val="dk1"/>
                </a:solidFill>
                <a:latin typeface="Calibri"/>
                <a:ea typeface="Calibri"/>
                <a:cs typeface="Calibri"/>
                <a:sym typeface="Calibri"/>
              </a:rPr>
              <a:t>	if(Value == 0)</a:t>
            </a:r>
          </a:p>
          <a:p>
            <a:pPr indent="0" lvl="0" marL="0" marR="0" rtl="0" algn="l">
              <a:spcBef>
                <a:spcPts val="0"/>
              </a:spcBef>
              <a:buSzPct val="25000"/>
              <a:buNone/>
            </a:pPr>
            <a:r>
              <a:rPr lang="ja-JP" sz="1800">
                <a:solidFill>
                  <a:schemeClr val="dk1"/>
                </a:solidFill>
                <a:latin typeface="Calibri"/>
                <a:ea typeface="Calibri"/>
                <a:cs typeface="Calibri"/>
                <a:sym typeface="Calibri"/>
              </a:rPr>
              <a:t>	Return;</a:t>
            </a:r>
          </a:p>
          <a:p>
            <a:pPr indent="0" lvl="0" marL="0" marR="0" rtl="0" algn="l">
              <a:spcBef>
                <a:spcPts val="0"/>
              </a:spcBef>
              <a:buSzPct val="25000"/>
              <a:buNone/>
            </a:pPr>
            <a:r>
              <a:t/>
            </a:r>
            <a:endParaRPr sz="1800">
              <a:solidFill>
                <a:schemeClr val="dk1"/>
              </a:solidFill>
              <a:latin typeface="Calibri"/>
              <a:ea typeface="Calibri"/>
              <a:cs typeface="Calibri"/>
              <a:sym typeface="Calibri"/>
            </a:endParaRPr>
          </a:p>
          <a:p>
            <a:pPr indent="0" lvl="0" marL="0" marR="0" rtl="0" algn="l">
              <a:spcBef>
                <a:spcPts val="0"/>
              </a:spcBef>
              <a:buSzPct val="25000"/>
              <a:buNone/>
            </a:pPr>
            <a:r>
              <a:rPr lang="ja-JP" sz="1800">
                <a:solidFill>
                  <a:schemeClr val="dk1"/>
                </a:solidFill>
                <a:latin typeface="Calibri"/>
                <a:ea typeface="Calibri"/>
                <a:cs typeface="Calibri"/>
                <a:sym typeface="Calibri"/>
              </a:rPr>
              <a:t>	//処理</a:t>
            </a:r>
          </a:p>
          <a:p>
            <a:pPr indent="0" lvl="0" marL="0" marR="0" rtl="0" algn="l">
              <a:spcBef>
                <a:spcPts val="0"/>
              </a:spcBef>
              <a:buSzPct val="25000"/>
              <a:buNone/>
            </a:pPr>
            <a:r>
              <a:t/>
            </a:r>
            <a:endParaRPr sz="1800">
              <a:solidFill>
                <a:schemeClr val="dk1"/>
              </a:solidFill>
              <a:latin typeface="Calibri"/>
              <a:ea typeface="Calibri"/>
              <a:cs typeface="Calibri"/>
              <a:sym typeface="Calibri"/>
            </a:endParaRPr>
          </a:p>
          <a:p>
            <a:pPr indent="0" lvl="0" marL="0" marR="0" rtl="0" algn="l">
              <a:spcBef>
                <a:spcPts val="0"/>
              </a:spcBef>
              <a:buSzPct val="25000"/>
              <a:buNone/>
            </a:pPr>
            <a:r>
              <a:rPr lang="ja-JP" sz="1800">
                <a:solidFill>
                  <a:schemeClr val="dk1"/>
                </a:solidFill>
                <a:latin typeface="Calibri"/>
                <a:ea typeface="Calibri"/>
                <a:cs typeface="Calibri"/>
                <a:sym typeface="Calibri"/>
              </a:rPr>
              <a:t>}</a:t>
            </a:r>
          </a:p>
        </p:txBody>
      </p:sp>
      <p:sp>
        <p:nvSpPr>
          <p:cNvPr id="170" name="Shape 170"/>
          <p:cNvSpPr/>
          <p:nvPr/>
        </p:nvSpPr>
        <p:spPr>
          <a:xfrm>
            <a:off x="3563888" y="3098381"/>
            <a:ext cx="2016224" cy="582647"/>
          </a:xfrm>
          <a:prstGeom prst="rect">
            <a:avLst/>
          </a:prstGeom>
          <a:noFill/>
          <a:ln cap="flat" cmpd="sng" w="57150">
            <a:solidFill>
              <a:srgbClr val="FF0000"/>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lt1"/>
              </a:solidFill>
              <a:latin typeface="Calibri"/>
              <a:ea typeface="Calibri"/>
              <a:cs typeface="Calibri"/>
              <a:sym typeface="Calibri"/>
            </a:endParaRPr>
          </a:p>
        </p:txBody>
      </p:sp>
      <p:sp>
        <p:nvSpPr>
          <p:cNvPr id="171" name="Shape 171"/>
          <p:cNvSpPr/>
          <p:nvPr/>
        </p:nvSpPr>
        <p:spPr>
          <a:xfrm>
            <a:off x="5580112" y="4221088"/>
            <a:ext cx="3024336" cy="1296144"/>
          </a:xfrm>
          <a:prstGeom prst="rect">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この、エラーとなるような値を弾くコードはどこに書くべき？</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そもそもエラーはなぜ起こる？</a:t>
            </a:r>
          </a:p>
        </p:txBody>
      </p:sp>
      <p:sp>
        <p:nvSpPr>
          <p:cNvPr id="177" name="Shape 177"/>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エラーが起こる要因は以下の3つの条件の内いずれか一つ以上が満たされないことによって起こる</a:t>
            </a:r>
          </a:p>
          <a:p>
            <a:pPr indent="-285750" lvl="1" marL="742950" marR="0" rtl="0" algn="l">
              <a:spcBef>
                <a:spcPts val="560"/>
              </a:spcBef>
              <a:spcAft>
                <a:spcPts val="0"/>
              </a:spcAft>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事前条件</a:t>
            </a:r>
          </a:p>
          <a:p>
            <a:pPr indent="-285750" lvl="1" marL="742950" marR="0" rtl="0" algn="l">
              <a:spcBef>
                <a:spcPts val="560"/>
              </a:spcBef>
              <a:spcAft>
                <a:spcPts val="0"/>
              </a:spcAft>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不変条件</a:t>
            </a:r>
          </a:p>
          <a:p>
            <a:pPr indent="-285750" lvl="1" marL="742950" marR="0" rtl="0" algn="l">
              <a:spcBef>
                <a:spcPts val="560"/>
              </a:spcBef>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事後条件</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ざっくりいうと</a:t>
            </a:r>
          </a:p>
        </p:txBody>
      </p:sp>
      <p:sp>
        <p:nvSpPr>
          <p:cNvPr id="183" name="Shape 183"/>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事前条件</a:t>
            </a:r>
          </a:p>
          <a:p>
            <a:pPr indent="-285750" lvl="1" marL="742950" marR="0" rtl="0" algn="l">
              <a:spcBef>
                <a:spcPts val="560"/>
              </a:spcBef>
              <a:spcAft>
                <a:spcPts val="0"/>
              </a:spcAft>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インプットとして保障されるべきデータの性質</a:t>
            </a:r>
          </a:p>
          <a:p>
            <a:pPr indent="-342900" lvl="0" marL="342900" marR="0" rtl="0" algn="l">
              <a:spcBef>
                <a:spcPts val="64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事後条件</a:t>
            </a:r>
          </a:p>
          <a:p>
            <a:pPr indent="-285750" lvl="1" marL="742950" marR="0" rtl="0" algn="l">
              <a:spcBef>
                <a:spcPts val="560"/>
              </a:spcBef>
              <a:spcAft>
                <a:spcPts val="0"/>
              </a:spcAft>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アウトプットとして保障されるべきデータの性質</a:t>
            </a:r>
          </a:p>
          <a:p>
            <a:pPr indent="-342900" lvl="0" marL="342900" marR="0" rtl="0" algn="l">
              <a:spcBef>
                <a:spcPts val="64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不変条件</a:t>
            </a:r>
          </a:p>
          <a:p>
            <a:pPr indent="-285750" lvl="1" marL="742950" marR="0" rtl="0" algn="l">
              <a:spcBef>
                <a:spcPts val="560"/>
              </a:spcBef>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そのメソッドの最初から最後まで保証されるデータの性質</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契約プログラミングでの考え方</a:t>
            </a:r>
          </a:p>
        </p:txBody>
      </p:sp>
      <p:sp>
        <p:nvSpPr>
          <p:cNvPr id="189" name="Shape 189"/>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事前条件</a:t>
            </a:r>
          </a:p>
          <a:p>
            <a:pPr indent="-285750" lvl="1" marL="742950" marR="0" rtl="0" algn="l">
              <a:spcBef>
                <a:spcPts val="560"/>
              </a:spcBef>
              <a:spcAft>
                <a:spcPts val="0"/>
              </a:spcAft>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メソッドの呼び出し側が責任を負う</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事後条件</a:t>
            </a:r>
          </a:p>
          <a:p>
            <a:pPr indent="-285750" lvl="1" marL="742950" marR="0" rtl="0" algn="l">
              <a:spcBef>
                <a:spcPts val="560"/>
              </a:spcBef>
              <a:spcAft>
                <a:spcPts val="0"/>
              </a:spcAft>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メソッドの実装側が責任を負う</a:t>
            </a:r>
          </a:p>
          <a:p>
            <a:pPr indent="-342900" lvl="0" marL="342900" marR="0" rtl="0" algn="l">
              <a:spcBef>
                <a:spcPts val="64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不変条件</a:t>
            </a:r>
          </a:p>
          <a:p>
            <a:pPr indent="-285750" lvl="1" marL="742950" marR="0" rtl="0" algn="l">
              <a:spcBef>
                <a:spcPts val="560"/>
              </a:spcBef>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メソッドの実装側が責任を負う</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事前条件</a:t>
            </a:r>
          </a:p>
        </p:txBody>
      </p:sp>
      <p:sp>
        <p:nvSpPr>
          <p:cNvPr id="195" name="Shape 195"/>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事前条件の責任はなぜメソッドの呼び出し側にあるのか</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理由①</a:t>
            </a:r>
          </a:p>
        </p:txBody>
      </p:sp>
      <p:sp>
        <p:nvSpPr>
          <p:cNvPr id="201" name="Shape 201"/>
          <p:cNvSpPr/>
          <p:nvPr/>
        </p:nvSpPr>
        <p:spPr>
          <a:xfrm>
            <a:off x="1259632" y="1469029"/>
            <a:ext cx="3312368" cy="4824536"/>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lang="ja-JP" sz="1800">
                <a:solidFill>
                  <a:schemeClr val="dk1"/>
                </a:solidFill>
                <a:latin typeface="Calibri"/>
                <a:ea typeface="Calibri"/>
                <a:cs typeface="Calibri"/>
                <a:sym typeface="Calibri"/>
              </a:rPr>
              <a:t>bool CanRunFunctionA(int Value)</a:t>
            </a:r>
          </a:p>
          <a:p>
            <a:pPr indent="0" lvl="0" marL="0" marR="0" rtl="0" algn="l">
              <a:spcBef>
                <a:spcPts val="0"/>
              </a:spcBef>
              <a:buSzPct val="25000"/>
              <a:buNone/>
            </a:pPr>
            <a:r>
              <a:rPr lang="ja-JP" sz="1800">
                <a:solidFill>
                  <a:schemeClr val="dk1"/>
                </a:solidFill>
                <a:latin typeface="Calibri"/>
                <a:ea typeface="Calibri"/>
                <a:cs typeface="Calibri"/>
                <a:sym typeface="Calibri"/>
              </a:rPr>
              <a:t>{</a:t>
            </a:r>
            <a:br>
              <a:rPr lang="ja-JP" sz="1800">
                <a:solidFill>
                  <a:schemeClr val="dk1"/>
                </a:solidFill>
                <a:latin typeface="Calibri"/>
                <a:ea typeface="Calibri"/>
                <a:cs typeface="Calibri"/>
                <a:sym typeface="Calibri"/>
              </a:rPr>
            </a:br>
            <a:r>
              <a:rPr lang="ja-JP" sz="1800">
                <a:solidFill>
                  <a:schemeClr val="dk1"/>
                </a:solidFill>
                <a:latin typeface="Calibri"/>
                <a:ea typeface="Calibri"/>
                <a:cs typeface="Calibri"/>
                <a:sym typeface="Calibri"/>
              </a:rPr>
              <a:t>	if(Value != 0)</a:t>
            </a:r>
          </a:p>
          <a:p>
            <a:pPr indent="0" lvl="0" marL="0" marR="0" rtl="0" algn="l">
              <a:spcBef>
                <a:spcPts val="0"/>
              </a:spcBef>
              <a:buSzPct val="25000"/>
              <a:buNone/>
            </a:pPr>
            <a:r>
              <a:rPr lang="ja-JP" sz="1800">
                <a:solidFill>
                  <a:schemeClr val="dk1"/>
                </a:solidFill>
                <a:latin typeface="Calibri"/>
                <a:ea typeface="Calibri"/>
                <a:cs typeface="Calibri"/>
                <a:sym typeface="Calibri"/>
              </a:rPr>
              <a:t>	return True;</a:t>
            </a:r>
          </a:p>
          <a:p>
            <a:pPr indent="0" lvl="0" marL="0" marR="0" rtl="0" algn="l">
              <a:spcBef>
                <a:spcPts val="0"/>
              </a:spcBef>
              <a:buSzPct val="25000"/>
              <a:buNone/>
            </a:pPr>
            <a:r>
              <a:rPr lang="ja-JP" sz="1800">
                <a:solidFill>
                  <a:schemeClr val="dk1"/>
                </a:solidFill>
                <a:latin typeface="Calibri"/>
                <a:ea typeface="Calibri"/>
                <a:cs typeface="Calibri"/>
                <a:sym typeface="Calibri"/>
              </a:rPr>
              <a:t>	else</a:t>
            </a:r>
          </a:p>
          <a:p>
            <a:pPr indent="0" lvl="0" marL="0" marR="0" rtl="0" algn="l">
              <a:spcBef>
                <a:spcPts val="0"/>
              </a:spcBef>
              <a:buSzPct val="25000"/>
              <a:buNone/>
            </a:pPr>
            <a:r>
              <a:rPr lang="ja-JP" sz="1800">
                <a:solidFill>
                  <a:schemeClr val="dk1"/>
                </a:solidFill>
                <a:latin typeface="Calibri"/>
                <a:ea typeface="Calibri"/>
                <a:cs typeface="Calibri"/>
                <a:sym typeface="Calibri"/>
              </a:rPr>
              <a:t>	return False;</a:t>
            </a:r>
          </a:p>
          <a:p>
            <a:pPr indent="0" lvl="0" marL="0" marR="0" rtl="0" algn="l">
              <a:spcBef>
                <a:spcPts val="0"/>
              </a:spcBef>
              <a:buSzPct val="25000"/>
              <a:buNone/>
            </a:pPr>
            <a:r>
              <a:rPr lang="ja-JP" sz="1800">
                <a:solidFill>
                  <a:schemeClr val="dk1"/>
                </a:solidFill>
                <a:latin typeface="Calibri"/>
                <a:ea typeface="Calibri"/>
                <a:cs typeface="Calibri"/>
                <a:sym typeface="Calibri"/>
              </a:rPr>
              <a:t>}</a:t>
            </a:r>
          </a:p>
          <a:p>
            <a:pPr indent="0" lvl="0" marL="0" marR="0" rtl="0" algn="l">
              <a:spcBef>
                <a:spcPts val="0"/>
              </a:spcBef>
              <a:buSzPct val="25000"/>
              <a:buNone/>
            </a:pPr>
            <a:r>
              <a:t/>
            </a:r>
            <a:endParaRPr sz="1800">
              <a:solidFill>
                <a:schemeClr val="dk1"/>
              </a:solidFill>
              <a:latin typeface="Calibri"/>
              <a:ea typeface="Calibri"/>
              <a:cs typeface="Calibri"/>
              <a:sym typeface="Calibri"/>
            </a:endParaRPr>
          </a:p>
          <a:p>
            <a:pPr indent="0" lvl="0" marL="0" marR="0" rtl="0" algn="l">
              <a:spcBef>
                <a:spcPts val="0"/>
              </a:spcBef>
              <a:buSzPct val="25000"/>
              <a:buNone/>
            </a:pPr>
            <a:r>
              <a:t/>
            </a:r>
            <a:endParaRPr sz="1800">
              <a:solidFill>
                <a:schemeClr val="dk1"/>
              </a:solidFill>
              <a:latin typeface="Calibri"/>
              <a:ea typeface="Calibri"/>
              <a:cs typeface="Calibri"/>
              <a:sym typeface="Calibri"/>
            </a:endParaRPr>
          </a:p>
          <a:p>
            <a:pPr indent="0" lvl="0" marL="0" marR="0" rtl="0" algn="l">
              <a:spcBef>
                <a:spcPts val="0"/>
              </a:spcBef>
              <a:buSzPct val="25000"/>
              <a:buNone/>
            </a:pPr>
            <a:r>
              <a:rPr lang="ja-JP" sz="1800">
                <a:solidFill>
                  <a:schemeClr val="dk1"/>
                </a:solidFill>
                <a:latin typeface="Calibri"/>
                <a:ea typeface="Calibri"/>
                <a:cs typeface="Calibri"/>
                <a:sym typeface="Calibri"/>
              </a:rPr>
              <a:t>void FunctionA (int Value)</a:t>
            </a:r>
          </a:p>
          <a:p>
            <a:pPr indent="0" lvl="0" marL="0" marR="0" rtl="0" algn="l">
              <a:spcBef>
                <a:spcPts val="0"/>
              </a:spcBef>
              <a:buSzPct val="25000"/>
              <a:buNone/>
            </a:pPr>
            <a:r>
              <a:rPr lang="ja-JP" sz="1800">
                <a:solidFill>
                  <a:schemeClr val="dk1"/>
                </a:solidFill>
                <a:latin typeface="Calibri"/>
                <a:ea typeface="Calibri"/>
                <a:cs typeface="Calibri"/>
                <a:sym typeface="Calibri"/>
              </a:rPr>
              <a:t>{</a:t>
            </a:r>
          </a:p>
          <a:p>
            <a:pPr indent="0" lvl="0" marL="0" marR="0" rtl="0" algn="l">
              <a:spcBef>
                <a:spcPts val="0"/>
              </a:spcBef>
              <a:buSzPct val="25000"/>
              <a:buNone/>
            </a:pPr>
            <a:r>
              <a:t/>
            </a:r>
            <a:endParaRPr sz="1800">
              <a:solidFill>
                <a:schemeClr val="dk1"/>
              </a:solidFill>
              <a:latin typeface="Calibri"/>
              <a:ea typeface="Calibri"/>
              <a:cs typeface="Calibri"/>
              <a:sym typeface="Calibri"/>
            </a:endParaRPr>
          </a:p>
          <a:p>
            <a:pPr indent="0" lvl="0" marL="0" marR="0" rtl="0" algn="l">
              <a:spcBef>
                <a:spcPts val="0"/>
              </a:spcBef>
              <a:buSzPct val="25000"/>
              <a:buNone/>
            </a:pPr>
            <a:r>
              <a:rPr lang="ja-JP" sz="1800">
                <a:solidFill>
                  <a:schemeClr val="dk1"/>
                </a:solidFill>
                <a:latin typeface="Calibri"/>
                <a:ea typeface="Calibri"/>
                <a:cs typeface="Calibri"/>
                <a:sym typeface="Calibri"/>
              </a:rPr>
              <a:t>	//処理</a:t>
            </a:r>
          </a:p>
          <a:p>
            <a:pPr indent="0" lvl="0" marL="0" marR="0" rtl="0" algn="l">
              <a:spcBef>
                <a:spcPts val="0"/>
              </a:spcBef>
              <a:buSzPct val="25000"/>
              <a:buNone/>
            </a:pPr>
            <a:r>
              <a:t/>
            </a:r>
            <a:endParaRPr sz="1800">
              <a:solidFill>
                <a:schemeClr val="dk1"/>
              </a:solidFill>
              <a:latin typeface="Calibri"/>
              <a:ea typeface="Calibri"/>
              <a:cs typeface="Calibri"/>
              <a:sym typeface="Calibri"/>
            </a:endParaRPr>
          </a:p>
          <a:p>
            <a:pPr indent="0" lvl="0" marL="0" marR="0" rtl="0" algn="l">
              <a:spcBef>
                <a:spcPts val="0"/>
              </a:spcBef>
              <a:buSzPct val="25000"/>
              <a:buNone/>
            </a:pPr>
            <a:r>
              <a:rPr lang="ja-JP" sz="1800">
                <a:solidFill>
                  <a:schemeClr val="dk1"/>
                </a:solidFill>
                <a:latin typeface="Calibri"/>
                <a:ea typeface="Calibri"/>
                <a:cs typeface="Calibri"/>
                <a:sym typeface="Calibri"/>
              </a:rPr>
              <a:t>}</a:t>
            </a:r>
          </a:p>
        </p:txBody>
      </p:sp>
      <p:sp>
        <p:nvSpPr>
          <p:cNvPr id="202" name="Shape 202"/>
          <p:cNvSpPr/>
          <p:nvPr/>
        </p:nvSpPr>
        <p:spPr>
          <a:xfrm>
            <a:off x="4355976" y="2852936"/>
            <a:ext cx="3888432" cy="1800200"/>
          </a:xfrm>
          <a:prstGeom prst="rect">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呼び出される側=使用されるクラスは、このようにインプットとして適正なデータであるかどうかを判定するメソッドを提供できるため、呼び出し側でインプットが適正であるかを判定できる</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理由②</a:t>
            </a:r>
          </a:p>
        </p:txBody>
      </p:sp>
      <p:sp>
        <p:nvSpPr>
          <p:cNvPr id="208" name="Shape 208"/>
          <p:cNvSpPr/>
          <p:nvPr/>
        </p:nvSpPr>
        <p:spPr>
          <a:xfrm>
            <a:off x="1264622" y="1462359"/>
            <a:ext cx="3312368" cy="4824536"/>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lang="ja-JP" sz="1800">
                <a:solidFill>
                  <a:schemeClr val="dk1"/>
                </a:solidFill>
                <a:latin typeface="Calibri"/>
                <a:ea typeface="Calibri"/>
                <a:cs typeface="Calibri"/>
                <a:sym typeface="Calibri"/>
              </a:rPr>
              <a:t>For(int i = 1 ; i &lt; 1000000; i++)</a:t>
            </a:r>
          </a:p>
          <a:p>
            <a:pPr indent="0" lvl="0" marL="0" marR="0" rtl="0" algn="l">
              <a:spcBef>
                <a:spcPts val="0"/>
              </a:spcBef>
              <a:buSzPct val="25000"/>
              <a:buNone/>
            </a:pPr>
            <a:r>
              <a:rPr lang="ja-JP" sz="1800">
                <a:solidFill>
                  <a:schemeClr val="dk1"/>
                </a:solidFill>
                <a:latin typeface="Calibri"/>
                <a:ea typeface="Calibri"/>
                <a:cs typeface="Calibri"/>
                <a:sym typeface="Calibri"/>
              </a:rPr>
              <a:t>{</a:t>
            </a:r>
            <a:br>
              <a:rPr lang="ja-JP" sz="1800">
                <a:solidFill>
                  <a:schemeClr val="dk1"/>
                </a:solidFill>
                <a:latin typeface="Calibri"/>
                <a:ea typeface="Calibri"/>
                <a:cs typeface="Calibri"/>
                <a:sym typeface="Calibri"/>
              </a:rPr>
            </a:br>
            <a:r>
              <a:rPr lang="ja-JP" sz="1800">
                <a:solidFill>
                  <a:schemeClr val="dk1"/>
                </a:solidFill>
                <a:latin typeface="Calibri"/>
                <a:ea typeface="Calibri"/>
                <a:cs typeface="Calibri"/>
                <a:sym typeface="Calibri"/>
              </a:rPr>
              <a:t>	FunctionA(i)</a:t>
            </a:r>
            <a:br>
              <a:rPr lang="ja-JP" sz="1800">
                <a:solidFill>
                  <a:schemeClr val="dk1"/>
                </a:solidFill>
                <a:latin typeface="Calibri"/>
                <a:ea typeface="Calibri"/>
                <a:cs typeface="Calibri"/>
                <a:sym typeface="Calibri"/>
              </a:rPr>
            </a:br>
            <a:r>
              <a:rPr lang="ja-JP" sz="1800">
                <a:solidFill>
                  <a:schemeClr val="dk1"/>
                </a:solidFill>
                <a:latin typeface="Calibri"/>
                <a:ea typeface="Calibri"/>
                <a:cs typeface="Calibri"/>
                <a:sym typeface="Calibri"/>
              </a:rPr>
              <a:t>}</a:t>
            </a:r>
          </a:p>
          <a:p>
            <a:pPr indent="0" lvl="0" marL="0" marR="0" rtl="0" algn="l">
              <a:spcBef>
                <a:spcPts val="0"/>
              </a:spcBef>
              <a:buSzPct val="25000"/>
              <a:buNone/>
            </a:pPr>
            <a:r>
              <a:t/>
            </a:r>
            <a:endParaRPr sz="1800">
              <a:solidFill>
                <a:schemeClr val="dk1"/>
              </a:solidFill>
              <a:latin typeface="Calibri"/>
              <a:ea typeface="Calibri"/>
              <a:cs typeface="Calibri"/>
              <a:sym typeface="Calibri"/>
            </a:endParaRPr>
          </a:p>
          <a:p>
            <a:pPr indent="0" lvl="0" marL="0" marR="0" rtl="0" algn="l">
              <a:spcBef>
                <a:spcPts val="0"/>
              </a:spcBef>
              <a:buSzPct val="25000"/>
              <a:buNone/>
            </a:pPr>
            <a:r>
              <a:t/>
            </a:r>
            <a:endParaRPr sz="1800">
              <a:solidFill>
                <a:schemeClr val="dk1"/>
              </a:solidFill>
              <a:latin typeface="Calibri"/>
              <a:ea typeface="Calibri"/>
              <a:cs typeface="Calibri"/>
              <a:sym typeface="Calibri"/>
            </a:endParaRPr>
          </a:p>
          <a:p>
            <a:pPr indent="0" lvl="0" marL="0" marR="0" rtl="0" algn="l">
              <a:spcBef>
                <a:spcPts val="0"/>
              </a:spcBef>
              <a:buSzPct val="25000"/>
              <a:buNone/>
            </a:pPr>
            <a:r>
              <a:rPr lang="ja-JP" sz="1800">
                <a:solidFill>
                  <a:schemeClr val="dk1"/>
                </a:solidFill>
                <a:latin typeface="Calibri"/>
                <a:ea typeface="Calibri"/>
                <a:cs typeface="Calibri"/>
                <a:sym typeface="Calibri"/>
              </a:rPr>
              <a:t>void FunctionA (int Value)</a:t>
            </a:r>
          </a:p>
          <a:p>
            <a:pPr indent="0" lvl="0" marL="0" marR="0" rtl="0" algn="l">
              <a:spcBef>
                <a:spcPts val="0"/>
              </a:spcBef>
              <a:buSzPct val="25000"/>
              <a:buNone/>
            </a:pPr>
            <a:r>
              <a:rPr lang="ja-JP" sz="1800">
                <a:solidFill>
                  <a:schemeClr val="dk1"/>
                </a:solidFill>
                <a:latin typeface="Calibri"/>
                <a:ea typeface="Calibri"/>
                <a:cs typeface="Calibri"/>
                <a:sym typeface="Calibri"/>
              </a:rPr>
              <a:t>{</a:t>
            </a:r>
          </a:p>
          <a:p>
            <a:pPr indent="0" lvl="0" marL="0" marR="0" rtl="0" algn="l">
              <a:spcBef>
                <a:spcPts val="0"/>
              </a:spcBef>
              <a:buSzPct val="25000"/>
              <a:buNone/>
            </a:pPr>
            <a:r>
              <a:rPr lang="ja-JP" sz="1800">
                <a:solidFill>
                  <a:schemeClr val="dk1"/>
                </a:solidFill>
                <a:latin typeface="Calibri"/>
                <a:ea typeface="Calibri"/>
                <a:cs typeface="Calibri"/>
                <a:sym typeface="Calibri"/>
              </a:rPr>
              <a:t>	if(Value == 0)</a:t>
            </a:r>
          </a:p>
          <a:p>
            <a:pPr indent="0" lvl="0" marL="0" marR="0" rtl="0" algn="l">
              <a:spcBef>
                <a:spcPts val="0"/>
              </a:spcBef>
              <a:buSzPct val="25000"/>
              <a:buNone/>
            </a:pPr>
            <a:r>
              <a:rPr lang="ja-JP" sz="1800">
                <a:solidFill>
                  <a:schemeClr val="dk1"/>
                </a:solidFill>
                <a:latin typeface="Calibri"/>
                <a:ea typeface="Calibri"/>
                <a:cs typeface="Calibri"/>
                <a:sym typeface="Calibri"/>
              </a:rPr>
              <a:t>	Return;</a:t>
            </a:r>
          </a:p>
          <a:p>
            <a:pPr indent="0" lvl="0" marL="0" marR="0" rtl="0" algn="l">
              <a:spcBef>
                <a:spcPts val="0"/>
              </a:spcBef>
              <a:buSzPct val="25000"/>
              <a:buNone/>
            </a:pPr>
            <a:r>
              <a:t/>
            </a:r>
            <a:endParaRPr sz="1800">
              <a:solidFill>
                <a:schemeClr val="dk1"/>
              </a:solidFill>
              <a:latin typeface="Calibri"/>
              <a:ea typeface="Calibri"/>
              <a:cs typeface="Calibri"/>
              <a:sym typeface="Calibri"/>
            </a:endParaRPr>
          </a:p>
          <a:p>
            <a:pPr indent="0" lvl="0" marL="0" marR="0" rtl="0" algn="l">
              <a:spcBef>
                <a:spcPts val="0"/>
              </a:spcBef>
              <a:buSzPct val="25000"/>
              <a:buNone/>
            </a:pPr>
            <a:r>
              <a:rPr lang="ja-JP" sz="1800">
                <a:solidFill>
                  <a:schemeClr val="dk1"/>
                </a:solidFill>
                <a:latin typeface="Calibri"/>
                <a:ea typeface="Calibri"/>
                <a:cs typeface="Calibri"/>
                <a:sym typeface="Calibri"/>
              </a:rPr>
              <a:t>	//処理</a:t>
            </a:r>
          </a:p>
          <a:p>
            <a:pPr indent="0" lvl="0" marL="0" marR="0" rtl="0" algn="l">
              <a:spcBef>
                <a:spcPts val="0"/>
              </a:spcBef>
              <a:buSzPct val="25000"/>
              <a:buNone/>
            </a:pPr>
            <a:r>
              <a:t/>
            </a:r>
            <a:endParaRPr sz="1800">
              <a:solidFill>
                <a:schemeClr val="dk1"/>
              </a:solidFill>
              <a:latin typeface="Calibri"/>
              <a:ea typeface="Calibri"/>
              <a:cs typeface="Calibri"/>
              <a:sym typeface="Calibri"/>
            </a:endParaRPr>
          </a:p>
          <a:p>
            <a:pPr indent="0" lvl="0" marL="0" marR="0" rtl="0" algn="l">
              <a:spcBef>
                <a:spcPts val="0"/>
              </a:spcBef>
              <a:buSzPct val="25000"/>
              <a:buNone/>
            </a:pPr>
            <a:r>
              <a:rPr lang="ja-JP" sz="1800">
                <a:solidFill>
                  <a:schemeClr val="dk1"/>
                </a:solidFill>
                <a:latin typeface="Calibri"/>
                <a:ea typeface="Calibri"/>
                <a:cs typeface="Calibri"/>
                <a:sym typeface="Calibri"/>
              </a:rPr>
              <a:t>}</a:t>
            </a:r>
          </a:p>
        </p:txBody>
      </p:sp>
      <p:sp>
        <p:nvSpPr>
          <p:cNvPr id="209" name="Shape 209"/>
          <p:cNvSpPr/>
          <p:nvPr/>
        </p:nvSpPr>
        <p:spPr>
          <a:xfrm>
            <a:off x="4427984" y="2276872"/>
            <a:ext cx="3888432" cy="1800200"/>
          </a:xfrm>
          <a:prstGeom prst="rect">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メソッドを何度も呼び出す処理を書いたときに、たとえそこで事前条件が満たされることが自明であったとしても、チェック処理が走ってしまう。</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理由③</a:t>
            </a:r>
          </a:p>
        </p:txBody>
      </p:sp>
      <p:sp>
        <p:nvSpPr>
          <p:cNvPr id="215" name="Shape 215"/>
          <p:cNvSpPr/>
          <p:nvPr/>
        </p:nvSpPr>
        <p:spPr>
          <a:xfrm>
            <a:off x="971600" y="1124744"/>
            <a:ext cx="3312368" cy="2664296"/>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lang="ja-JP" sz="1800">
                <a:solidFill>
                  <a:schemeClr val="dk1"/>
                </a:solidFill>
                <a:latin typeface="Calibri"/>
                <a:ea typeface="Calibri"/>
                <a:cs typeface="Calibri"/>
                <a:sym typeface="Calibri"/>
              </a:rPr>
              <a:t>void FunctionA (int Value)</a:t>
            </a:r>
          </a:p>
          <a:p>
            <a:pPr indent="0" lvl="0" marL="0" marR="0" rtl="0" algn="l">
              <a:spcBef>
                <a:spcPts val="0"/>
              </a:spcBef>
              <a:buSzPct val="25000"/>
              <a:buNone/>
            </a:pPr>
            <a:r>
              <a:rPr lang="ja-JP" sz="1800">
                <a:solidFill>
                  <a:schemeClr val="dk1"/>
                </a:solidFill>
                <a:latin typeface="Calibri"/>
                <a:ea typeface="Calibri"/>
                <a:cs typeface="Calibri"/>
                <a:sym typeface="Calibri"/>
              </a:rPr>
              <a:t>{</a:t>
            </a:r>
          </a:p>
          <a:p>
            <a:pPr indent="0" lvl="0" marL="0" marR="0" rtl="0" algn="l">
              <a:spcBef>
                <a:spcPts val="0"/>
              </a:spcBef>
              <a:buSzPct val="25000"/>
              <a:buNone/>
            </a:pPr>
            <a:r>
              <a:rPr lang="ja-JP" sz="1800">
                <a:solidFill>
                  <a:schemeClr val="dk1"/>
                </a:solidFill>
                <a:latin typeface="Calibri"/>
                <a:ea typeface="Calibri"/>
                <a:cs typeface="Calibri"/>
                <a:sym typeface="Calibri"/>
              </a:rPr>
              <a:t>	if(Value == 0)</a:t>
            </a:r>
          </a:p>
          <a:p>
            <a:pPr indent="0" lvl="0" marL="0" marR="0" rtl="0" algn="l">
              <a:spcBef>
                <a:spcPts val="0"/>
              </a:spcBef>
              <a:buSzPct val="25000"/>
              <a:buNone/>
            </a:pPr>
            <a:r>
              <a:rPr lang="ja-JP" sz="1800">
                <a:solidFill>
                  <a:schemeClr val="dk1"/>
                </a:solidFill>
                <a:latin typeface="Calibri"/>
                <a:ea typeface="Calibri"/>
                <a:cs typeface="Calibri"/>
                <a:sym typeface="Calibri"/>
              </a:rPr>
              <a:t>	Return;</a:t>
            </a:r>
          </a:p>
          <a:p>
            <a:pPr indent="0" lvl="0" marL="0" marR="0" rtl="0" algn="l">
              <a:spcBef>
                <a:spcPts val="0"/>
              </a:spcBef>
              <a:buSzPct val="25000"/>
              <a:buNone/>
            </a:pPr>
            <a:r>
              <a:t/>
            </a:r>
            <a:endParaRPr sz="1800">
              <a:solidFill>
                <a:schemeClr val="dk1"/>
              </a:solidFill>
              <a:latin typeface="Calibri"/>
              <a:ea typeface="Calibri"/>
              <a:cs typeface="Calibri"/>
              <a:sym typeface="Calibri"/>
            </a:endParaRPr>
          </a:p>
          <a:p>
            <a:pPr indent="0" lvl="0" marL="0" marR="0" rtl="0" algn="l">
              <a:spcBef>
                <a:spcPts val="0"/>
              </a:spcBef>
              <a:buSzPct val="25000"/>
              <a:buNone/>
            </a:pPr>
            <a:r>
              <a:rPr lang="ja-JP" sz="1800">
                <a:solidFill>
                  <a:schemeClr val="dk1"/>
                </a:solidFill>
                <a:latin typeface="Calibri"/>
                <a:ea typeface="Calibri"/>
                <a:cs typeface="Calibri"/>
                <a:sym typeface="Calibri"/>
              </a:rPr>
              <a:t>	//処理</a:t>
            </a:r>
          </a:p>
          <a:p>
            <a:pPr indent="0" lvl="0" marL="0" marR="0" rtl="0" algn="l">
              <a:spcBef>
                <a:spcPts val="0"/>
              </a:spcBef>
              <a:buSzPct val="25000"/>
              <a:buNone/>
            </a:pPr>
            <a:r>
              <a:t/>
            </a:r>
            <a:endParaRPr sz="1800">
              <a:solidFill>
                <a:schemeClr val="dk1"/>
              </a:solidFill>
              <a:latin typeface="Calibri"/>
              <a:ea typeface="Calibri"/>
              <a:cs typeface="Calibri"/>
              <a:sym typeface="Calibri"/>
            </a:endParaRPr>
          </a:p>
          <a:p>
            <a:pPr indent="0" lvl="0" marL="0" marR="0" rtl="0" algn="l">
              <a:spcBef>
                <a:spcPts val="0"/>
              </a:spcBef>
              <a:buSzPct val="25000"/>
              <a:buNone/>
            </a:pPr>
            <a:r>
              <a:rPr lang="ja-JP" sz="1800">
                <a:solidFill>
                  <a:schemeClr val="dk1"/>
                </a:solidFill>
                <a:latin typeface="Calibri"/>
                <a:ea typeface="Calibri"/>
                <a:cs typeface="Calibri"/>
                <a:sym typeface="Calibri"/>
              </a:rPr>
              <a:t>}</a:t>
            </a:r>
          </a:p>
        </p:txBody>
      </p:sp>
      <p:sp>
        <p:nvSpPr>
          <p:cNvPr id="216" name="Shape 216"/>
          <p:cNvSpPr/>
          <p:nvPr/>
        </p:nvSpPr>
        <p:spPr>
          <a:xfrm>
            <a:off x="1835696" y="1874245"/>
            <a:ext cx="2016224" cy="582647"/>
          </a:xfrm>
          <a:prstGeom prst="rect">
            <a:avLst/>
          </a:prstGeom>
          <a:noFill/>
          <a:ln cap="flat" cmpd="sng" w="57150">
            <a:solidFill>
              <a:srgbClr val="FF0000"/>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lt1"/>
              </a:solidFill>
              <a:latin typeface="Calibri"/>
              <a:ea typeface="Calibri"/>
              <a:cs typeface="Calibri"/>
              <a:sym typeface="Calibri"/>
            </a:endParaRPr>
          </a:p>
        </p:txBody>
      </p:sp>
      <p:sp>
        <p:nvSpPr>
          <p:cNvPr id="217" name="Shape 217"/>
          <p:cNvSpPr/>
          <p:nvPr/>
        </p:nvSpPr>
        <p:spPr>
          <a:xfrm>
            <a:off x="3959932" y="2132856"/>
            <a:ext cx="1188132" cy="432048"/>
          </a:xfrm>
          <a:prstGeom prst="rightArrow">
            <a:avLst>
              <a:gd fmla="val 50000" name="adj1"/>
              <a:gd fmla="val 50000" name="adj2"/>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218" name="Shape 218"/>
          <p:cNvSpPr/>
          <p:nvPr/>
        </p:nvSpPr>
        <p:spPr>
          <a:xfrm>
            <a:off x="5148064" y="1808820"/>
            <a:ext cx="3096344" cy="1296144"/>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この部分が実行される</a:t>
            </a:r>
          </a:p>
          <a:p>
            <a:pPr indent="0" lvl="0" marL="0" marR="0" rtl="0" algn="ctr">
              <a:spcBef>
                <a:spcPts val="0"/>
              </a:spcBef>
              <a:buSzPct val="25000"/>
              <a:buNone/>
            </a:pPr>
            <a:r>
              <a:rPr lang="ja-JP" sz="1800">
                <a:solidFill>
                  <a:schemeClr val="dk1"/>
                </a:solidFill>
                <a:latin typeface="Calibri"/>
                <a:ea typeface="Calibri"/>
                <a:cs typeface="Calibri"/>
                <a:sym typeface="Calibri"/>
              </a:rPr>
              <a:t>＝エラーが発生する</a:t>
            </a:r>
          </a:p>
        </p:txBody>
      </p:sp>
      <p:sp>
        <p:nvSpPr>
          <p:cNvPr id="219" name="Shape 219"/>
          <p:cNvSpPr/>
          <p:nvPr/>
        </p:nvSpPr>
        <p:spPr>
          <a:xfrm>
            <a:off x="6444208" y="2924944"/>
            <a:ext cx="648072" cy="1080120"/>
          </a:xfrm>
          <a:prstGeom prst="downArrow">
            <a:avLst>
              <a:gd fmla="val 50000" name="adj1"/>
              <a:gd fmla="val 50000" name="adj2"/>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220" name="Shape 220"/>
          <p:cNvSpPr/>
          <p:nvPr/>
        </p:nvSpPr>
        <p:spPr>
          <a:xfrm>
            <a:off x="5220072" y="4077072"/>
            <a:ext cx="3096344" cy="1296144"/>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エラーが発生したときの対処法は「呼び出し側」毎に異なる</a:t>
            </a:r>
          </a:p>
        </p:txBody>
      </p:sp>
      <p:sp>
        <p:nvSpPr>
          <p:cNvPr id="221" name="Shape 221"/>
          <p:cNvSpPr/>
          <p:nvPr/>
        </p:nvSpPr>
        <p:spPr>
          <a:xfrm>
            <a:off x="827584" y="5517232"/>
            <a:ext cx="7632848" cy="1152128"/>
          </a:xfrm>
          <a:prstGeom prst="rect">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エラーはファンクション内のあらゆる場所で発生しうる。</a:t>
            </a:r>
          </a:p>
          <a:p>
            <a:pPr indent="0" lvl="0" marL="0" marR="0" rtl="0" algn="ctr">
              <a:spcBef>
                <a:spcPts val="0"/>
              </a:spcBef>
              <a:buSzPct val="25000"/>
              <a:buNone/>
            </a:pPr>
            <a:r>
              <a:rPr lang="ja-JP" sz="1800">
                <a:solidFill>
                  <a:schemeClr val="dk1"/>
                </a:solidFill>
                <a:latin typeface="Calibri"/>
                <a:ea typeface="Calibri"/>
                <a:cs typeface="Calibri"/>
                <a:sym typeface="Calibri"/>
              </a:rPr>
              <a:t>そのため事前にエラーとなりうる条件に一致するようなインプットである場合に、呼び出し側でそれに備えた処理を実装できる</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まとめ</a:t>
            </a:r>
          </a:p>
        </p:txBody>
      </p:sp>
      <p:sp>
        <p:nvSpPr>
          <p:cNvPr id="227" name="Shape 227"/>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いちいちエラーチェックするの効率悪いジャン</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エラーになる条件があらかじめきちんと提示されていればそれに応じた対応方法を呼び出し側で書けるジャン</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事前条件の責任は呼び出し側にある</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Times New Roman"/>
              <a:buNone/>
            </a:pPr>
            <a:r>
              <a:rPr b="0" i="0" lang="ja-JP" sz="4400" u="none" cap="none" strike="noStrike">
                <a:solidFill>
                  <a:schemeClr val="dk1"/>
                </a:solidFill>
                <a:latin typeface="Times New Roman"/>
                <a:ea typeface="Times New Roman"/>
                <a:cs typeface="Times New Roman"/>
                <a:sym typeface="Times New Roman"/>
              </a:rPr>
              <a:t>Facade</a:t>
            </a:r>
            <a:r>
              <a:rPr b="0" i="0" lang="ja-JP" sz="4400" u="none" cap="none" strike="noStrike">
                <a:solidFill>
                  <a:schemeClr val="dk1"/>
                </a:solidFill>
                <a:latin typeface="Calibri"/>
                <a:ea typeface="Calibri"/>
                <a:cs typeface="Calibri"/>
                <a:sym typeface="Calibri"/>
              </a:rPr>
              <a:t>パターン</a:t>
            </a:r>
          </a:p>
        </p:txBody>
      </p:sp>
      <p:sp>
        <p:nvSpPr>
          <p:cNvPr id="91" name="Shape 91"/>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数多くのクラスからなる処理に対して窓口を用意することで、取り扱いを容易にする方法</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事後条件</a:t>
            </a:r>
          </a:p>
        </p:txBody>
      </p:sp>
      <p:sp>
        <p:nvSpPr>
          <p:cNvPr id="233" name="Shape 233"/>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事後条件の責任はなぜ呼び出される側(＝実装側)にあるのか。</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理由</a:t>
            </a:r>
          </a:p>
        </p:txBody>
      </p:sp>
      <p:sp>
        <p:nvSpPr>
          <p:cNvPr id="239" name="Shape 239"/>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呼び出し側は、呼びだした処理の具体的な中身にたいして手を加えることが出来ないため</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不変条件</a:t>
            </a:r>
          </a:p>
        </p:txBody>
      </p:sp>
      <p:sp>
        <p:nvSpPr>
          <p:cNvPr id="245" name="Shape 245"/>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例えば、クラス内のあるメンバが常に正の整数を取らなければならないと言った処理の最初から最後まで一貫して満たさなければいけない条件</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不変条件</a:t>
            </a:r>
          </a:p>
        </p:txBody>
      </p:sp>
      <p:sp>
        <p:nvSpPr>
          <p:cNvPr id="251" name="Shape 251"/>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不変条件の責任は、なぜ呼び出される側(=実装側)にあるのか。</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理由</a:t>
            </a:r>
          </a:p>
        </p:txBody>
      </p:sp>
      <p:sp>
        <p:nvSpPr>
          <p:cNvPr id="257" name="Shape 257"/>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クラス内のメンバは、外部から操作に対して堅牢であるべき(カプセル化)で、外部からの操作によって不正な値とならないようにすべきである。したがって、外部からの操作によって不正な値となっても、カプセル化が不十分なことに問題がある。</a:t>
            </a: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内部からの操作によって不正な値となった場合は当然実装側の責任である。</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539552" y="188640"/>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まとめ</a:t>
            </a:r>
          </a:p>
        </p:txBody>
      </p:sp>
      <p:sp>
        <p:nvSpPr>
          <p:cNvPr id="263" name="Shape 263"/>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lnSpc>
                <a:spcPct val="90000"/>
              </a:lnSpc>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各クラスはパブリックなメソッドに対するインプットとして適正な値であるかどうかを判断するメソッドを同時に実装せよ(引数が0のメソッドについても同様)</a:t>
            </a:r>
          </a:p>
          <a:p>
            <a:pPr indent="-342900" lvl="0" marL="342900" marR="0" rtl="0" algn="l">
              <a:lnSpc>
                <a:spcPct val="90000"/>
              </a:lnSpc>
              <a:spcBef>
                <a:spcPts val="64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メソッドの実装者は、アウトプットが不正な値とならないようにせよ</a:t>
            </a:r>
          </a:p>
          <a:p>
            <a:pPr indent="-342900" lvl="0" marL="342900" marR="0" rtl="0" algn="l">
              <a:lnSpc>
                <a:spcPct val="90000"/>
              </a:lnSpc>
              <a:spcBef>
                <a:spcPts val="64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クラス内のメンバが内部からは当然のこと、外部からの操作によって不正な値とならないようにせよ</a:t>
            </a:r>
          </a:p>
          <a:p>
            <a:pPr indent="-342900" lvl="0" marL="342900" marR="0" rtl="0" algn="l">
              <a:lnSpc>
                <a:spcPct val="90000"/>
              </a:lnSpc>
              <a:spcBef>
                <a:spcPts val="64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オブジェクト指向の3大要素</a:t>
            </a:r>
          </a:p>
        </p:txBody>
      </p:sp>
      <p:sp>
        <p:nvSpPr>
          <p:cNvPr id="97" name="Shape 97"/>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カプセル化</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継承</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ポリモーフィズム</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どんなカプセルがいい？</a:t>
            </a:r>
          </a:p>
        </p:txBody>
      </p:sp>
      <p:sp>
        <p:nvSpPr>
          <p:cNvPr id="103" name="Shape 103"/>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固いカプセル</a:t>
            </a:r>
          </a:p>
          <a:p>
            <a:pPr indent="0" lvl="1" marL="457200" marR="0" rtl="0" algn="l">
              <a:spcBef>
                <a:spcPts val="560"/>
              </a:spcBef>
              <a:spcAft>
                <a:spcPts val="0"/>
              </a:spcAft>
              <a:buClr>
                <a:schemeClr val="dk1"/>
              </a:buClr>
              <a:buSzPct val="25000"/>
              <a:buFont typeface="Arial"/>
              <a:buNone/>
            </a:pPr>
            <a:r>
              <a:rPr b="0" i="0" lang="ja-JP" sz="2800" u="none" cap="none" strike="noStrike">
                <a:solidFill>
                  <a:schemeClr val="dk1"/>
                </a:solidFill>
                <a:latin typeface="Calibri"/>
                <a:ea typeface="Calibri"/>
                <a:cs typeface="Calibri"/>
                <a:sym typeface="Calibri"/>
              </a:rPr>
              <a:t>→　堅牢なカプセル。外部からの操作で内部のデータが壊れない</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小さなカプセル</a:t>
            </a:r>
          </a:p>
          <a:p>
            <a:pPr indent="0" lvl="1" marL="457200" marR="0" rtl="0" algn="l">
              <a:spcBef>
                <a:spcPts val="560"/>
              </a:spcBef>
              <a:buClr>
                <a:schemeClr val="dk1"/>
              </a:buClr>
              <a:buSzPct val="25000"/>
              <a:buFont typeface="Arial"/>
              <a:buNone/>
            </a:pPr>
            <a:r>
              <a:rPr b="0" i="0" lang="ja-JP" sz="2800" u="none" cap="none" strike="noStrike">
                <a:solidFill>
                  <a:schemeClr val="dk1"/>
                </a:solidFill>
                <a:latin typeface="Calibri"/>
                <a:ea typeface="Calibri"/>
                <a:cs typeface="Calibri"/>
                <a:sym typeface="Calibri"/>
              </a:rPr>
              <a:t>→　保守が容易、再利用性が高い。</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つまり</a:t>
            </a:r>
          </a:p>
        </p:txBody>
      </p:sp>
      <p:sp>
        <p:nvSpPr>
          <p:cNvPr id="109" name="Shape 109"/>
          <p:cNvSpPr txBox="1"/>
          <p:nvPr>
            <p:ph idx="1" type="body"/>
          </p:nvPr>
        </p:nvSpPr>
        <p:spPr>
          <a:xfrm>
            <a:off x="457200" y="1600201"/>
            <a:ext cx="8229600" cy="676672"/>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複雑な処理はもっと小さい処理の集合とする。</a:t>
            </a:r>
          </a:p>
        </p:txBody>
      </p:sp>
      <p:sp>
        <p:nvSpPr>
          <p:cNvPr id="110" name="Shape 110"/>
          <p:cNvSpPr/>
          <p:nvPr/>
        </p:nvSpPr>
        <p:spPr>
          <a:xfrm>
            <a:off x="539552" y="2492896"/>
            <a:ext cx="3024336" cy="4104456"/>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2800" u="none" cap="none" strike="noStrike">
                <a:solidFill>
                  <a:schemeClr val="dk1"/>
                </a:solidFill>
                <a:latin typeface="Calibri"/>
                <a:ea typeface="Calibri"/>
                <a:cs typeface="Calibri"/>
                <a:sym typeface="Calibri"/>
              </a:rPr>
              <a:t>朝起きたら顔を洗って、パンを焼いて、パンを食べて、歯を磨いて、服を着替えて、髭を剃って、髪の毛を梳いて、靴を履いて家を出る</a:t>
            </a:r>
          </a:p>
        </p:txBody>
      </p:sp>
      <p:sp>
        <p:nvSpPr>
          <p:cNvPr id="111" name="Shape 111"/>
          <p:cNvSpPr/>
          <p:nvPr/>
        </p:nvSpPr>
        <p:spPr>
          <a:xfrm>
            <a:off x="3707904" y="4293096"/>
            <a:ext cx="1800200" cy="648072"/>
          </a:xfrm>
          <a:prstGeom prst="rightArrow">
            <a:avLst>
              <a:gd fmla="val 50000" name="adj1"/>
              <a:gd fmla="val 50000" name="adj2"/>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12" name="Shape 112"/>
          <p:cNvSpPr/>
          <p:nvPr/>
        </p:nvSpPr>
        <p:spPr>
          <a:xfrm>
            <a:off x="5724128" y="2492896"/>
            <a:ext cx="3024336" cy="648072"/>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2800" u="none" cap="none" strike="noStrike">
                <a:solidFill>
                  <a:schemeClr val="dk1"/>
                </a:solidFill>
                <a:latin typeface="Calibri"/>
                <a:ea typeface="Calibri"/>
                <a:cs typeface="Calibri"/>
                <a:sym typeface="Calibri"/>
              </a:rPr>
              <a:t>朝起きる</a:t>
            </a:r>
          </a:p>
        </p:txBody>
      </p:sp>
      <p:sp>
        <p:nvSpPr>
          <p:cNvPr id="113" name="Shape 113"/>
          <p:cNvSpPr/>
          <p:nvPr/>
        </p:nvSpPr>
        <p:spPr>
          <a:xfrm>
            <a:off x="5711602" y="3284984"/>
            <a:ext cx="3024336" cy="648072"/>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2800" u="none" cap="none" strike="noStrike">
                <a:solidFill>
                  <a:schemeClr val="dk1"/>
                </a:solidFill>
                <a:latin typeface="Calibri"/>
                <a:ea typeface="Calibri"/>
                <a:cs typeface="Calibri"/>
                <a:sym typeface="Calibri"/>
              </a:rPr>
              <a:t>顔を洗う</a:t>
            </a:r>
          </a:p>
        </p:txBody>
      </p:sp>
      <p:sp>
        <p:nvSpPr>
          <p:cNvPr id="114" name="Shape 114"/>
          <p:cNvSpPr/>
          <p:nvPr/>
        </p:nvSpPr>
        <p:spPr>
          <a:xfrm>
            <a:off x="5711602" y="4077072"/>
            <a:ext cx="3024336" cy="648072"/>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2800" u="none" cap="none" strike="noStrike">
                <a:solidFill>
                  <a:schemeClr val="dk1"/>
                </a:solidFill>
                <a:latin typeface="Calibri"/>
                <a:ea typeface="Calibri"/>
                <a:cs typeface="Calibri"/>
                <a:sym typeface="Calibri"/>
              </a:rPr>
              <a:t>パンを焼く</a:t>
            </a:r>
          </a:p>
        </p:txBody>
      </p:sp>
      <p:sp>
        <p:nvSpPr>
          <p:cNvPr id="115" name="Shape 115"/>
          <p:cNvSpPr/>
          <p:nvPr/>
        </p:nvSpPr>
        <p:spPr>
          <a:xfrm>
            <a:off x="5699076" y="4941168"/>
            <a:ext cx="3024336" cy="648072"/>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2800" u="none" cap="none" strike="noStrike">
                <a:solidFill>
                  <a:schemeClr val="dk1"/>
                </a:solidFill>
                <a:latin typeface="Calibri"/>
                <a:ea typeface="Calibri"/>
                <a:cs typeface="Calibri"/>
                <a:sym typeface="Calibri"/>
              </a:rPr>
              <a:t>パンを食べる</a:t>
            </a:r>
          </a:p>
        </p:txBody>
      </p:sp>
      <p:sp>
        <p:nvSpPr>
          <p:cNvPr id="116" name="Shape 116"/>
          <p:cNvSpPr/>
          <p:nvPr/>
        </p:nvSpPr>
        <p:spPr>
          <a:xfrm>
            <a:off x="5689547" y="5733256"/>
            <a:ext cx="3024336" cy="648072"/>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2800" u="none" cap="none" strike="noStrike">
                <a:solidFill>
                  <a:schemeClr val="dk1"/>
                </a:solidFill>
                <a:latin typeface="Calibri"/>
                <a:ea typeface="Calibri"/>
                <a:cs typeface="Calibri"/>
                <a:sym typeface="Calibri"/>
              </a:rPr>
              <a:t>歯を磨く</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小さなカプセルにするデメリット</a:t>
            </a:r>
          </a:p>
        </p:txBody>
      </p:sp>
      <p:sp>
        <p:nvSpPr>
          <p:cNvPr id="122" name="Shape 122"/>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利用する側は、たくさんのクラスを使う(=使い方を知る)必要がある</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たくさんのクラスに適切にデータを渡すのは大変</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p:nvPr/>
        </p:nvSpPr>
        <p:spPr>
          <a:xfrm>
            <a:off x="2843808" y="1725371"/>
            <a:ext cx="3528392" cy="4752528"/>
          </a:xfrm>
          <a:prstGeom prst="rect">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t" bIns="45700" lIns="91425" rIns="91425" wrap="square" tIns="45700">
            <a:noAutofit/>
          </a:bodyPr>
          <a:lstStyle/>
          <a:p>
            <a:pPr indent="0" lvl="0" marL="0" marR="0" rtl="0" algn="ctr">
              <a:spcBef>
                <a:spcPts val="0"/>
              </a:spcBef>
              <a:buSzPct val="25000"/>
              <a:buNone/>
            </a:pPr>
            <a:r>
              <a:rPr b="0" i="0" lang="ja-JP" sz="3600" u="none" cap="none" strike="noStrike">
                <a:solidFill>
                  <a:schemeClr val="dk1"/>
                </a:solidFill>
                <a:latin typeface="Calibri"/>
                <a:ea typeface="Calibri"/>
                <a:cs typeface="Calibri"/>
                <a:sym typeface="Calibri"/>
              </a:rPr>
              <a:t>朝の仕度</a:t>
            </a:r>
          </a:p>
        </p:txBody>
      </p:sp>
      <p:sp>
        <p:nvSpPr>
          <p:cNvPr id="128" name="Shape 128"/>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カプセルをまとめる</a:t>
            </a:r>
          </a:p>
        </p:txBody>
      </p:sp>
      <p:sp>
        <p:nvSpPr>
          <p:cNvPr id="129" name="Shape 129"/>
          <p:cNvSpPr/>
          <p:nvPr/>
        </p:nvSpPr>
        <p:spPr>
          <a:xfrm>
            <a:off x="3120888" y="2517459"/>
            <a:ext cx="3024336" cy="648072"/>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2800" u="none" cap="none" strike="noStrike">
                <a:solidFill>
                  <a:schemeClr val="dk1"/>
                </a:solidFill>
                <a:latin typeface="Calibri"/>
                <a:ea typeface="Calibri"/>
                <a:cs typeface="Calibri"/>
                <a:sym typeface="Calibri"/>
              </a:rPr>
              <a:t>朝起きる</a:t>
            </a:r>
          </a:p>
        </p:txBody>
      </p:sp>
      <p:sp>
        <p:nvSpPr>
          <p:cNvPr id="130" name="Shape 130"/>
          <p:cNvSpPr/>
          <p:nvPr/>
        </p:nvSpPr>
        <p:spPr>
          <a:xfrm>
            <a:off x="3108362" y="3309547"/>
            <a:ext cx="3024336" cy="648072"/>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2800" u="none" cap="none" strike="noStrike">
                <a:solidFill>
                  <a:schemeClr val="dk1"/>
                </a:solidFill>
                <a:latin typeface="Calibri"/>
                <a:ea typeface="Calibri"/>
                <a:cs typeface="Calibri"/>
                <a:sym typeface="Calibri"/>
              </a:rPr>
              <a:t>顔を洗う</a:t>
            </a:r>
          </a:p>
        </p:txBody>
      </p:sp>
      <p:sp>
        <p:nvSpPr>
          <p:cNvPr id="131" name="Shape 131"/>
          <p:cNvSpPr/>
          <p:nvPr/>
        </p:nvSpPr>
        <p:spPr>
          <a:xfrm>
            <a:off x="3108362" y="4101635"/>
            <a:ext cx="3024336" cy="648072"/>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2800" u="none" cap="none" strike="noStrike">
                <a:solidFill>
                  <a:schemeClr val="dk1"/>
                </a:solidFill>
                <a:latin typeface="Calibri"/>
                <a:ea typeface="Calibri"/>
                <a:cs typeface="Calibri"/>
                <a:sym typeface="Calibri"/>
              </a:rPr>
              <a:t>パンを焼く</a:t>
            </a:r>
          </a:p>
        </p:txBody>
      </p:sp>
      <p:sp>
        <p:nvSpPr>
          <p:cNvPr id="132" name="Shape 132"/>
          <p:cNvSpPr/>
          <p:nvPr/>
        </p:nvSpPr>
        <p:spPr>
          <a:xfrm>
            <a:off x="3095836" y="4965731"/>
            <a:ext cx="3024336" cy="648072"/>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2800" u="none" cap="none" strike="noStrike">
                <a:solidFill>
                  <a:schemeClr val="dk1"/>
                </a:solidFill>
                <a:latin typeface="Calibri"/>
                <a:ea typeface="Calibri"/>
                <a:cs typeface="Calibri"/>
                <a:sym typeface="Calibri"/>
              </a:rPr>
              <a:t>パンを食べる</a:t>
            </a:r>
          </a:p>
        </p:txBody>
      </p:sp>
      <p:sp>
        <p:nvSpPr>
          <p:cNvPr id="133" name="Shape 133"/>
          <p:cNvSpPr/>
          <p:nvPr/>
        </p:nvSpPr>
        <p:spPr>
          <a:xfrm>
            <a:off x="3086307" y="5757819"/>
            <a:ext cx="3024336" cy="648072"/>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2800" u="none" cap="none" strike="noStrike">
                <a:solidFill>
                  <a:schemeClr val="dk1"/>
                </a:solidFill>
                <a:latin typeface="Calibri"/>
                <a:ea typeface="Calibri"/>
                <a:cs typeface="Calibri"/>
                <a:sym typeface="Calibri"/>
              </a:rPr>
              <a:t>歯を磨く</a:t>
            </a:r>
          </a:p>
        </p:txBody>
      </p:sp>
      <p:sp>
        <p:nvSpPr>
          <p:cNvPr id="134" name="Shape 134"/>
          <p:cNvSpPr/>
          <p:nvPr/>
        </p:nvSpPr>
        <p:spPr>
          <a:xfrm>
            <a:off x="5724128" y="1725371"/>
            <a:ext cx="1440160" cy="623509"/>
          </a:xfrm>
          <a:prstGeom prst="leftArrow">
            <a:avLst>
              <a:gd fmla="val 50000" name="adj1"/>
              <a:gd fmla="val 50000" name="adj2"/>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35" name="Shape 135"/>
          <p:cNvSpPr/>
          <p:nvPr/>
        </p:nvSpPr>
        <p:spPr>
          <a:xfrm>
            <a:off x="6732240" y="1556792"/>
            <a:ext cx="1800200" cy="2592288"/>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利用する側は、この「朝の仕度」クラスの使い方だけ知っていればいい。細かいことは全部このクラスが担ってくれる</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Façadeパターンまとめ</a:t>
            </a:r>
          </a:p>
        </p:txBody>
      </p:sp>
      <p:sp>
        <p:nvSpPr>
          <p:cNvPr id="141" name="Shape 141"/>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長々としたメソッドは、複数の小さなメソッドに分割する</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分割したメソッドをまとめるメソッドを用意する</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まとめたメソッドを使う側は、細かい動作を意識せずに使用することが出来る。</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問題</a:t>
            </a:r>
          </a:p>
        </p:txBody>
      </p:sp>
      <p:sp>
        <p:nvSpPr>
          <p:cNvPr id="147" name="Shape 147"/>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あなたは複雑な処理を分割し、それをFaçadeパターンを用いることでその処理を簡単に行えるようにしました。しかし、その処理には「日時」「場所」「天気」「気温」etc…の100種類を超える情報が必要です。これでは、せっかくFaçadeパターンを使っても負担はほとんど軽減されません。どうすればよいでしょうか。</a:t>
            </a:r>
          </a:p>
        </p:txBody>
      </p:sp>
    </p:spTree>
  </p:cSld>
  <p:clrMapOvr>
    <a:masterClrMapping/>
  </p:clrMapOvr>
</p:sld>
</file>

<file path=ppt/theme/theme1.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