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4" name="Shape 2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0" name="Shape 2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0" name="Shape 2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8" name="Shape 2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5" name="Shape 2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7" name="Shape 3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9" name="Shape 3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0" name="Shape 3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68" name="Shape 3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4" name="Shape 3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0" name="Shape 3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12" name="Shape 4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18" name="Shape 4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24" name="Shape 4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35" name="Shape 4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41" name="Shape 4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53" name="Shape 4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59" name="Shape 4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65" name="Shape 4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75" name="Shape 4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81" name="Shape 4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87" name="Shape 4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4375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5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58333"/>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7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7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7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7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7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70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 縦書きテキスト">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dk1"/>
              </a:buClr>
              <a:buSzPct val="31818"/>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rtl="0" algn="l">
              <a:spcBef>
                <a:spcPts val="640"/>
              </a:spcBef>
              <a:buClr>
                <a:schemeClr val="dk1"/>
              </a:buClr>
              <a:buSzPct val="43750"/>
              <a:buFont typeface="Arial"/>
              <a:buChar char="•"/>
              <a:defRPr sz="3200">
                <a:solidFill>
                  <a:schemeClr val="dk1"/>
                </a:solidFill>
                <a:latin typeface="Calibri"/>
                <a:ea typeface="Calibri"/>
                <a:cs typeface="Calibri"/>
                <a:sym typeface="Calibri"/>
              </a:defRPr>
            </a:lvl1pPr>
            <a:lvl2pPr indent="-107950" lvl="1" marL="742950" rtl="0" algn="l">
              <a:spcBef>
                <a:spcPts val="560"/>
              </a:spcBef>
              <a:buClr>
                <a:schemeClr val="dk1"/>
              </a:buClr>
              <a:buSzPct val="50000"/>
              <a:buFont typeface="Arial"/>
              <a:buChar char="–"/>
              <a:defRPr sz="2800">
                <a:solidFill>
                  <a:schemeClr val="dk1"/>
                </a:solidFill>
                <a:latin typeface="Calibri"/>
                <a:ea typeface="Calibri"/>
                <a:cs typeface="Calibri"/>
                <a:sym typeface="Calibri"/>
              </a:defRPr>
            </a:lvl2pPr>
            <a:lvl3pPr indent="-76200" lvl="2" marL="1143000" rtl="0" algn="l">
              <a:spcBef>
                <a:spcPts val="480"/>
              </a:spcBef>
              <a:buClr>
                <a:schemeClr val="dk1"/>
              </a:buClr>
              <a:buSzPct val="58333"/>
              <a:buFont typeface="Arial"/>
              <a:buChar char="•"/>
              <a:defRPr sz="2400">
                <a:solidFill>
                  <a:schemeClr val="dk1"/>
                </a:solidFill>
                <a:latin typeface="Calibri"/>
                <a:ea typeface="Calibri"/>
                <a:cs typeface="Calibri"/>
                <a:sym typeface="Calibri"/>
              </a:defRPr>
            </a:lvl3pPr>
            <a:lvl4pPr indent="-101600" lvl="3" marL="16002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4pPr>
            <a:lvl5pPr indent="-101600" lvl="4" marL="20574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5pPr>
            <a:lvl6pPr indent="-101600" lvl="5" marL="25146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6pPr>
            <a:lvl7pPr indent="-101600" lvl="6" marL="29718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7pPr>
            <a:lvl8pPr indent="-101600" lvl="7" marL="34290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8pPr>
            <a:lvl9pPr indent="-101600" lvl="8" marL="38862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 縦書きテキスト">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lvl="0" rtl="0" algn="ctr">
              <a:spcBef>
                <a:spcPts val="0"/>
              </a:spcBef>
              <a:buClr>
                <a:schemeClr val="dk1"/>
              </a:buClr>
              <a:buSzPct val="31818"/>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rtl="0" algn="l">
              <a:spcBef>
                <a:spcPts val="640"/>
              </a:spcBef>
              <a:buClr>
                <a:schemeClr val="dk1"/>
              </a:buClr>
              <a:buSzPct val="43750"/>
              <a:buFont typeface="Arial"/>
              <a:buChar char="•"/>
              <a:defRPr sz="3200">
                <a:solidFill>
                  <a:schemeClr val="dk1"/>
                </a:solidFill>
                <a:latin typeface="Calibri"/>
                <a:ea typeface="Calibri"/>
                <a:cs typeface="Calibri"/>
                <a:sym typeface="Calibri"/>
              </a:defRPr>
            </a:lvl1pPr>
            <a:lvl2pPr indent="-107950" lvl="1" marL="742950" rtl="0" algn="l">
              <a:spcBef>
                <a:spcPts val="560"/>
              </a:spcBef>
              <a:buClr>
                <a:schemeClr val="dk1"/>
              </a:buClr>
              <a:buSzPct val="50000"/>
              <a:buFont typeface="Arial"/>
              <a:buChar char="–"/>
              <a:defRPr sz="2800">
                <a:solidFill>
                  <a:schemeClr val="dk1"/>
                </a:solidFill>
                <a:latin typeface="Calibri"/>
                <a:ea typeface="Calibri"/>
                <a:cs typeface="Calibri"/>
                <a:sym typeface="Calibri"/>
              </a:defRPr>
            </a:lvl2pPr>
            <a:lvl3pPr indent="-76200" lvl="2" marL="1143000" rtl="0" algn="l">
              <a:spcBef>
                <a:spcPts val="480"/>
              </a:spcBef>
              <a:buClr>
                <a:schemeClr val="dk1"/>
              </a:buClr>
              <a:buSzPct val="58333"/>
              <a:buFont typeface="Arial"/>
              <a:buChar char="•"/>
              <a:defRPr sz="2400">
                <a:solidFill>
                  <a:schemeClr val="dk1"/>
                </a:solidFill>
                <a:latin typeface="Calibri"/>
                <a:ea typeface="Calibri"/>
                <a:cs typeface="Calibri"/>
                <a:sym typeface="Calibri"/>
              </a:defRPr>
            </a:lvl3pPr>
            <a:lvl4pPr indent="-101600" lvl="3" marL="16002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4pPr>
            <a:lvl5pPr indent="-101600" lvl="4" marL="20574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5pPr>
            <a:lvl6pPr indent="-101600" lvl="5" marL="25146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6pPr>
            <a:lvl7pPr indent="-101600" lvl="6" marL="29718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7pPr>
            <a:lvl8pPr indent="-101600" lvl="7" marL="34290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8pPr>
            <a:lvl9pPr indent="-101600" lvl="8" marL="38862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dk1"/>
              </a:buClr>
              <a:buSzPct val="31818"/>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rtl="0" algn="l">
              <a:spcBef>
                <a:spcPts val="640"/>
              </a:spcBef>
              <a:buClr>
                <a:schemeClr val="dk1"/>
              </a:buClr>
              <a:buSzPct val="43750"/>
              <a:buFont typeface="Arial"/>
              <a:buChar char="•"/>
              <a:defRPr sz="3200">
                <a:solidFill>
                  <a:schemeClr val="dk1"/>
                </a:solidFill>
                <a:latin typeface="Calibri"/>
                <a:ea typeface="Calibri"/>
                <a:cs typeface="Calibri"/>
                <a:sym typeface="Calibri"/>
              </a:defRPr>
            </a:lvl1pPr>
            <a:lvl2pPr indent="-107950" lvl="1" marL="742950" rtl="0" algn="l">
              <a:spcBef>
                <a:spcPts val="560"/>
              </a:spcBef>
              <a:buClr>
                <a:schemeClr val="dk1"/>
              </a:buClr>
              <a:buSzPct val="50000"/>
              <a:buFont typeface="Arial"/>
              <a:buChar char="–"/>
              <a:defRPr sz="2800">
                <a:solidFill>
                  <a:schemeClr val="dk1"/>
                </a:solidFill>
                <a:latin typeface="Calibri"/>
                <a:ea typeface="Calibri"/>
                <a:cs typeface="Calibri"/>
                <a:sym typeface="Calibri"/>
              </a:defRPr>
            </a:lvl2pPr>
            <a:lvl3pPr indent="-76200" lvl="2" marL="1143000" rtl="0" algn="l">
              <a:spcBef>
                <a:spcPts val="480"/>
              </a:spcBef>
              <a:buClr>
                <a:schemeClr val="dk1"/>
              </a:buClr>
              <a:buSzPct val="58333"/>
              <a:buFont typeface="Arial"/>
              <a:buChar char="•"/>
              <a:defRPr sz="2400">
                <a:solidFill>
                  <a:schemeClr val="dk1"/>
                </a:solidFill>
                <a:latin typeface="Calibri"/>
                <a:ea typeface="Calibri"/>
                <a:cs typeface="Calibri"/>
                <a:sym typeface="Calibri"/>
              </a:defRPr>
            </a:lvl3pPr>
            <a:lvl4pPr indent="-101600" lvl="3" marL="16002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4pPr>
            <a:lvl5pPr indent="-101600" lvl="4" marL="20574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5pPr>
            <a:lvl6pPr indent="-101600" lvl="5" marL="25146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6pPr>
            <a:lvl7pPr indent="-101600" lvl="6" marL="29718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7pPr>
            <a:lvl8pPr indent="-101600" lvl="7" marL="34290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8pPr>
            <a:lvl9pPr indent="-101600" lvl="8" marL="3886200" rtl="0" algn="l">
              <a:spcBef>
                <a:spcPts val="400"/>
              </a:spcBef>
              <a:buClr>
                <a:schemeClr val="dk1"/>
              </a:buClr>
              <a:buSzPct val="70000"/>
              <a:buFont typeface="Arial"/>
              <a:buChar char="•"/>
              <a:defRPr sz="2000">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lvl="0" rtl="0" algn="l">
              <a:spcBef>
                <a:spcPts val="0"/>
              </a:spcBef>
              <a:buSzPct val="35000"/>
              <a:defRPr b="1" sz="4000"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rtl="0">
              <a:spcBef>
                <a:spcPts val="0"/>
              </a:spcBef>
              <a:buClr>
                <a:srgbClr val="888888"/>
              </a:buClr>
              <a:buSzPct val="70000"/>
              <a:buFont typeface="Calibri"/>
              <a:buNone/>
              <a:defRPr sz="2000">
                <a:solidFill>
                  <a:srgbClr val="888888"/>
                </a:solidFill>
              </a:defRPr>
            </a:lvl1pPr>
            <a:lvl2pPr indent="0" lvl="1" marL="457200" rtl="0">
              <a:spcBef>
                <a:spcPts val="0"/>
              </a:spcBef>
              <a:buClr>
                <a:srgbClr val="888888"/>
              </a:buClr>
              <a:buSzPct val="77777"/>
              <a:buFont typeface="Calibri"/>
              <a:buNone/>
              <a:defRPr sz="1800">
                <a:solidFill>
                  <a:srgbClr val="888888"/>
                </a:solidFill>
              </a:defRPr>
            </a:lvl2pPr>
            <a:lvl3pPr indent="0" lvl="2" marL="914400" rtl="0">
              <a:spcBef>
                <a:spcPts val="0"/>
              </a:spcBef>
              <a:buClr>
                <a:srgbClr val="888888"/>
              </a:buClr>
              <a:buSzPct val="87500"/>
              <a:buFont typeface="Calibri"/>
              <a:buNone/>
              <a:defRPr sz="1600">
                <a:solidFill>
                  <a:srgbClr val="888888"/>
                </a:solidFill>
              </a:defRPr>
            </a:lvl3pPr>
            <a:lvl4pPr indent="0" lvl="3" marL="1371600" rtl="0">
              <a:spcBef>
                <a:spcPts val="0"/>
              </a:spcBef>
              <a:buClr>
                <a:srgbClr val="888888"/>
              </a:buClr>
              <a:buSzPct val="100000"/>
              <a:buFont typeface="Calibri"/>
              <a:buNone/>
              <a:defRPr sz="1400">
                <a:solidFill>
                  <a:srgbClr val="888888"/>
                </a:solidFill>
              </a:defRPr>
            </a:lvl4pPr>
            <a:lvl5pPr indent="0" lvl="4" marL="1828800" rtl="0">
              <a:spcBef>
                <a:spcPts val="0"/>
              </a:spcBef>
              <a:buClr>
                <a:srgbClr val="888888"/>
              </a:buClr>
              <a:buSzPct val="100000"/>
              <a:buFont typeface="Calibri"/>
              <a:buNone/>
              <a:defRPr sz="1400">
                <a:solidFill>
                  <a:srgbClr val="888888"/>
                </a:solidFill>
              </a:defRPr>
            </a:lvl5pPr>
            <a:lvl6pPr indent="0" lvl="5" marL="2286000" rtl="0">
              <a:spcBef>
                <a:spcPts val="0"/>
              </a:spcBef>
              <a:buClr>
                <a:srgbClr val="888888"/>
              </a:buClr>
              <a:buSzPct val="100000"/>
              <a:buFont typeface="Calibri"/>
              <a:buNone/>
              <a:defRPr sz="1400">
                <a:solidFill>
                  <a:srgbClr val="888888"/>
                </a:solidFill>
              </a:defRPr>
            </a:lvl6pPr>
            <a:lvl7pPr indent="0" lvl="6" marL="2743200" rtl="0">
              <a:spcBef>
                <a:spcPts val="0"/>
              </a:spcBef>
              <a:buClr>
                <a:srgbClr val="888888"/>
              </a:buClr>
              <a:buSzPct val="100000"/>
              <a:buFont typeface="Calibri"/>
              <a:buNone/>
              <a:defRPr sz="1400">
                <a:solidFill>
                  <a:srgbClr val="888888"/>
                </a:solidFill>
              </a:defRPr>
            </a:lvl7pPr>
            <a:lvl8pPr indent="0" lvl="7" marL="3200400" rtl="0">
              <a:spcBef>
                <a:spcPts val="0"/>
              </a:spcBef>
              <a:buClr>
                <a:srgbClr val="888888"/>
              </a:buClr>
              <a:buSzPct val="100000"/>
              <a:buFont typeface="Calibri"/>
              <a:buNone/>
              <a:defRPr sz="1400">
                <a:solidFill>
                  <a:srgbClr val="888888"/>
                </a:solidFill>
              </a:defRPr>
            </a:lvl8pPr>
            <a:lvl9pPr indent="0" lvl="8" marL="3657600" rtl="0">
              <a:spcBef>
                <a:spcPts val="0"/>
              </a:spcBef>
              <a:buClr>
                <a:srgbClr val="888888"/>
              </a:buClr>
              <a:buSzPct val="100000"/>
              <a:buFont typeface="Calibri"/>
              <a:buNone/>
              <a:defRPr sz="1400">
                <a:solidFill>
                  <a:srgbClr val="888888"/>
                </a:solidFill>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dk1"/>
              </a:buClr>
              <a:buSzPct val="31818"/>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lvl="0" rtl="0">
              <a:spcBef>
                <a:spcPts val="0"/>
              </a:spcBef>
              <a:buSzPct val="50000"/>
              <a:defRPr sz="2800"/>
            </a:lvl1pPr>
            <a:lvl2pPr lvl="1" rtl="0">
              <a:spcBef>
                <a:spcPts val="0"/>
              </a:spcBef>
              <a:buSzPct val="58333"/>
              <a:defRPr sz="2400"/>
            </a:lvl2pPr>
            <a:lvl3pPr lvl="2" rtl="0">
              <a:spcBef>
                <a:spcPts val="0"/>
              </a:spcBef>
              <a:buSzPct val="70000"/>
              <a:defRPr sz="2000"/>
            </a:lvl3pPr>
            <a:lvl4pPr lvl="3" rtl="0">
              <a:spcBef>
                <a:spcPts val="0"/>
              </a:spcBef>
              <a:buSzPct val="77777"/>
              <a:defRPr sz="1800"/>
            </a:lvl4pPr>
            <a:lvl5pPr lvl="4" rtl="0">
              <a:spcBef>
                <a:spcPts val="0"/>
              </a:spcBef>
              <a:buSzPct val="77777"/>
              <a:defRPr sz="1800"/>
            </a:lvl5pPr>
            <a:lvl6pPr lvl="5" rtl="0">
              <a:spcBef>
                <a:spcPts val="0"/>
              </a:spcBef>
              <a:buSzPct val="77777"/>
              <a:defRPr sz="1800"/>
            </a:lvl6pPr>
            <a:lvl7pPr lvl="6" rtl="0">
              <a:spcBef>
                <a:spcPts val="0"/>
              </a:spcBef>
              <a:buSzPct val="77777"/>
              <a:defRPr sz="1800"/>
            </a:lvl7pPr>
            <a:lvl8pPr lvl="7" rtl="0">
              <a:spcBef>
                <a:spcPts val="0"/>
              </a:spcBef>
              <a:buSzPct val="77777"/>
              <a:defRPr sz="1800"/>
            </a:lvl8pPr>
            <a:lvl9pPr lvl="8" rtl="0">
              <a:spcBef>
                <a:spcPts val="0"/>
              </a:spcBef>
              <a:buSzPct val="77777"/>
              <a:defRPr sz="1800"/>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lvl="0" rtl="0">
              <a:spcBef>
                <a:spcPts val="0"/>
              </a:spcBef>
              <a:buSzPct val="50000"/>
              <a:defRPr sz="2800"/>
            </a:lvl1pPr>
            <a:lvl2pPr lvl="1" rtl="0">
              <a:spcBef>
                <a:spcPts val="0"/>
              </a:spcBef>
              <a:buSzPct val="58333"/>
              <a:defRPr sz="2400"/>
            </a:lvl2pPr>
            <a:lvl3pPr lvl="2" rtl="0">
              <a:spcBef>
                <a:spcPts val="0"/>
              </a:spcBef>
              <a:buSzPct val="70000"/>
              <a:defRPr sz="2000"/>
            </a:lvl3pPr>
            <a:lvl4pPr lvl="3" rtl="0">
              <a:spcBef>
                <a:spcPts val="0"/>
              </a:spcBef>
              <a:buSzPct val="77777"/>
              <a:defRPr sz="1800"/>
            </a:lvl4pPr>
            <a:lvl5pPr lvl="4" rtl="0">
              <a:spcBef>
                <a:spcPts val="0"/>
              </a:spcBef>
              <a:buSzPct val="77777"/>
              <a:defRPr sz="1800"/>
            </a:lvl5pPr>
            <a:lvl6pPr lvl="5" rtl="0">
              <a:spcBef>
                <a:spcPts val="0"/>
              </a:spcBef>
              <a:buSzPct val="77777"/>
              <a:defRPr sz="1800"/>
            </a:lvl6pPr>
            <a:lvl7pPr lvl="6" rtl="0">
              <a:spcBef>
                <a:spcPts val="0"/>
              </a:spcBef>
              <a:buSzPct val="77777"/>
              <a:defRPr sz="1800"/>
            </a:lvl7pPr>
            <a:lvl8pPr lvl="7" rtl="0">
              <a:spcBef>
                <a:spcPts val="0"/>
              </a:spcBef>
              <a:buSzPct val="77777"/>
              <a:defRPr sz="1800"/>
            </a:lvl8pPr>
            <a:lvl9pPr lvl="8" rtl="0">
              <a:spcBef>
                <a:spcPts val="0"/>
              </a:spcBef>
              <a:buSzPct val="77777"/>
              <a:defRPr sz="1800"/>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rtl="0">
              <a:spcBef>
                <a:spcPts val="0"/>
              </a:spcBef>
              <a:buSzPct val="58333"/>
              <a:buFont typeface="Calibri"/>
              <a:buNone/>
              <a:defRPr b="1" sz="2400"/>
            </a:lvl1pPr>
            <a:lvl2pPr indent="0" lvl="1" marL="457200" rtl="0">
              <a:spcBef>
                <a:spcPts val="0"/>
              </a:spcBef>
              <a:buSzPct val="70000"/>
              <a:buFont typeface="Calibri"/>
              <a:buNone/>
              <a:defRPr b="1" sz="2000"/>
            </a:lvl2pPr>
            <a:lvl3pPr indent="0" lvl="2" marL="914400" rtl="0">
              <a:spcBef>
                <a:spcPts val="0"/>
              </a:spcBef>
              <a:buSzPct val="77777"/>
              <a:buFont typeface="Calibri"/>
              <a:buNone/>
              <a:defRPr b="1" sz="1800"/>
            </a:lvl3pPr>
            <a:lvl4pPr indent="0" lvl="3" marL="1371600" rtl="0">
              <a:spcBef>
                <a:spcPts val="0"/>
              </a:spcBef>
              <a:buSzPct val="87500"/>
              <a:buFont typeface="Calibri"/>
              <a:buNone/>
              <a:defRPr b="1" sz="1600"/>
            </a:lvl4pPr>
            <a:lvl5pPr indent="0" lvl="4" marL="1828800" rtl="0">
              <a:spcBef>
                <a:spcPts val="0"/>
              </a:spcBef>
              <a:buSzPct val="87500"/>
              <a:buFont typeface="Calibri"/>
              <a:buNone/>
              <a:defRPr b="1" sz="1600"/>
            </a:lvl5pPr>
            <a:lvl6pPr indent="0" lvl="5" marL="2286000" rtl="0">
              <a:spcBef>
                <a:spcPts val="0"/>
              </a:spcBef>
              <a:buSzPct val="87500"/>
              <a:buFont typeface="Calibri"/>
              <a:buNone/>
              <a:defRPr b="1" sz="1600"/>
            </a:lvl6pPr>
            <a:lvl7pPr indent="0" lvl="6" marL="2743200" rtl="0">
              <a:spcBef>
                <a:spcPts val="0"/>
              </a:spcBef>
              <a:buSzPct val="87500"/>
              <a:buFont typeface="Calibri"/>
              <a:buNone/>
              <a:defRPr b="1" sz="1600"/>
            </a:lvl7pPr>
            <a:lvl8pPr indent="0" lvl="7" marL="3200400" rtl="0">
              <a:spcBef>
                <a:spcPts val="0"/>
              </a:spcBef>
              <a:buSzPct val="87500"/>
              <a:buFont typeface="Calibri"/>
              <a:buNone/>
              <a:defRPr b="1" sz="1600"/>
            </a:lvl8pPr>
            <a:lvl9pPr indent="0" lvl="8" marL="3657600" rtl="0">
              <a:spcBef>
                <a:spcPts val="0"/>
              </a:spcBef>
              <a:buSzPct val="87500"/>
              <a:buFont typeface="Calibri"/>
              <a:buNone/>
              <a:defRPr b="1" sz="1600"/>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lvl="0" rtl="0">
              <a:spcBef>
                <a:spcPts val="0"/>
              </a:spcBef>
              <a:buSzPct val="58333"/>
              <a:defRPr sz="2400"/>
            </a:lvl1pPr>
            <a:lvl2pPr lvl="1" rtl="0">
              <a:spcBef>
                <a:spcPts val="0"/>
              </a:spcBef>
              <a:buSzPct val="70000"/>
              <a:defRPr sz="2000"/>
            </a:lvl2pPr>
            <a:lvl3pPr lvl="2" rtl="0">
              <a:spcBef>
                <a:spcPts val="0"/>
              </a:spcBef>
              <a:buSzPct val="77777"/>
              <a:defRPr sz="1800"/>
            </a:lvl3pPr>
            <a:lvl4pPr lvl="3" rtl="0">
              <a:spcBef>
                <a:spcPts val="0"/>
              </a:spcBef>
              <a:buSzPct val="87500"/>
              <a:defRPr sz="1600"/>
            </a:lvl4pPr>
            <a:lvl5pPr lvl="4" rtl="0">
              <a:spcBef>
                <a:spcPts val="0"/>
              </a:spcBef>
              <a:buSzPct val="87500"/>
              <a:defRPr sz="1600"/>
            </a:lvl5pPr>
            <a:lvl6pPr lvl="5" rtl="0">
              <a:spcBef>
                <a:spcPts val="0"/>
              </a:spcBef>
              <a:buSzPct val="87500"/>
              <a:defRPr sz="1600"/>
            </a:lvl6pPr>
            <a:lvl7pPr lvl="6" rtl="0">
              <a:spcBef>
                <a:spcPts val="0"/>
              </a:spcBef>
              <a:buSzPct val="87500"/>
              <a:defRPr sz="1600"/>
            </a:lvl7pPr>
            <a:lvl8pPr lvl="7" rtl="0">
              <a:spcBef>
                <a:spcPts val="0"/>
              </a:spcBef>
              <a:buSzPct val="87500"/>
              <a:defRPr sz="1600"/>
            </a:lvl8pPr>
            <a:lvl9pPr lvl="8" rtl="0">
              <a:spcBef>
                <a:spcPts val="0"/>
              </a:spcBef>
              <a:buSzPct val="87500"/>
              <a:defRPr sz="1600"/>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rtl="0">
              <a:spcBef>
                <a:spcPts val="0"/>
              </a:spcBef>
              <a:buSzPct val="58333"/>
              <a:buFont typeface="Calibri"/>
              <a:buNone/>
              <a:defRPr b="1" sz="2400"/>
            </a:lvl1pPr>
            <a:lvl2pPr indent="0" lvl="1" marL="457200" rtl="0">
              <a:spcBef>
                <a:spcPts val="0"/>
              </a:spcBef>
              <a:buSzPct val="70000"/>
              <a:buFont typeface="Calibri"/>
              <a:buNone/>
              <a:defRPr b="1" sz="2000"/>
            </a:lvl2pPr>
            <a:lvl3pPr indent="0" lvl="2" marL="914400" rtl="0">
              <a:spcBef>
                <a:spcPts val="0"/>
              </a:spcBef>
              <a:buSzPct val="77777"/>
              <a:buFont typeface="Calibri"/>
              <a:buNone/>
              <a:defRPr b="1" sz="1800"/>
            </a:lvl3pPr>
            <a:lvl4pPr indent="0" lvl="3" marL="1371600" rtl="0">
              <a:spcBef>
                <a:spcPts val="0"/>
              </a:spcBef>
              <a:buSzPct val="87500"/>
              <a:buFont typeface="Calibri"/>
              <a:buNone/>
              <a:defRPr b="1" sz="1600"/>
            </a:lvl4pPr>
            <a:lvl5pPr indent="0" lvl="4" marL="1828800" rtl="0">
              <a:spcBef>
                <a:spcPts val="0"/>
              </a:spcBef>
              <a:buSzPct val="87500"/>
              <a:buFont typeface="Calibri"/>
              <a:buNone/>
              <a:defRPr b="1" sz="1600"/>
            </a:lvl5pPr>
            <a:lvl6pPr indent="0" lvl="5" marL="2286000" rtl="0">
              <a:spcBef>
                <a:spcPts val="0"/>
              </a:spcBef>
              <a:buSzPct val="87500"/>
              <a:buFont typeface="Calibri"/>
              <a:buNone/>
              <a:defRPr b="1" sz="1600"/>
            </a:lvl6pPr>
            <a:lvl7pPr indent="0" lvl="6" marL="2743200" rtl="0">
              <a:spcBef>
                <a:spcPts val="0"/>
              </a:spcBef>
              <a:buSzPct val="87500"/>
              <a:buFont typeface="Calibri"/>
              <a:buNone/>
              <a:defRPr b="1" sz="1600"/>
            </a:lvl7pPr>
            <a:lvl8pPr indent="0" lvl="7" marL="3200400" rtl="0">
              <a:spcBef>
                <a:spcPts val="0"/>
              </a:spcBef>
              <a:buSzPct val="87500"/>
              <a:buFont typeface="Calibri"/>
              <a:buNone/>
              <a:defRPr b="1" sz="1600"/>
            </a:lvl8pPr>
            <a:lvl9pPr indent="0" lvl="8" marL="3657600" rtl="0">
              <a:spcBef>
                <a:spcPts val="0"/>
              </a:spcBef>
              <a:buSzPct val="87500"/>
              <a:buFont typeface="Calibri"/>
              <a:buNone/>
              <a:defRPr b="1" sz="1600"/>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lvl="0" rtl="0">
              <a:spcBef>
                <a:spcPts val="0"/>
              </a:spcBef>
              <a:buSzPct val="58333"/>
              <a:defRPr sz="2400"/>
            </a:lvl1pPr>
            <a:lvl2pPr lvl="1" rtl="0">
              <a:spcBef>
                <a:spcPts val="0"/>
              </a:spcBef>
              <a:buSzPct val="70000"/>
              <a:defRPr sz="2000"/>
            </a:lvl2pPr>
            <a:lvl3pPr lvl="2" rtl="0">
              <a:spcBef>
                <a:spcPts val="0"/>
              </a:spcBef>
              <a:buSzPct val="77777"/>
              <a:defRPr sz="1800"/>
            </a:lvl3pPr>
            <a:lvl4pPr lvl="3" rtl="0">
              <a:spcBef>
                <a:spcPts val="0"/>
              </a:spcBef>
              <a:buSzPct val="87500"/>
              <a:defRPr sz="1600"/>
            </a:lvl4pPr>
            <a:lvl5pPr lvl="4" rtl="0">
              <a:spcBef>
                <a:spcPts val="0"/>
              </a:spcBef>
              <a:buSzPct val="87500"/>
              <a:defRPr sz="1600"/>
            </a:lvl5pPr>
            <a:lvl6pPr lvl="5" rtl="0">
              <a:spcBef>
                <a:spcPts val="0"/>
              </a:spcBef>
              <a:buSzPct val="87500"/>
              <a:defRPr sz="1600"/>
            </a:lvl6pPr>
            <a:lvl7pPr lvl="6" rtl="0">
              <a:spcBef>
                <a:spcPts val="0"/>
              </a:spcBef>
              <a:buSzPct val="87500"/>
              <a:defRPr sz="1600"/>
            </a:lvl7pPr>
            <a:lvl8pPr lvl="7" rtl="0">
              <a:spcBef>
                <a:spcPts val="0"/>
              </a:spcBef>
              <a:buSzPct val="87500"/>
              <a:defRPr sz="1600"/>
            </a:lvl8pPr>
            <a:lvl9pPr lvl="8" rtl="0">
              <a:spcBef>
                <a:spcPts val="0"/>
              </a:spcBef>
              <a:buSzPct val="87500"/>
              <a:defRPr sz="1600"/>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dk1"/>
              </a:buClr>
              <a:buSzPct val="31818"/>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 コンテンツ">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lvl="0" rtl="0" algn="l">
              <a:spcBef>
                <a:spcPts val="0"/>
              </a:spcBef>
              <a:buSzPct val="70000"/>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lvl="0" rtl="0">
              <a:spcBef>
                <a:spcPts val="0"/>
              </a:spcBef>
              <a:buSzPct val="43750"/>
              <a:defRPr sz="3200"/>
            </a:lvl1pPr>
            <a:lvl2pPr lvl="1" rtl="0">
              <a:spcBef>
                <a:spcPts val="0"/>
              </a:spcBef>
              <a:buSzPct val="50000"/>
              <a:defRPr sz="2800"/>
            </a:lvl2pPr>
            <a:lvl3pPr lvl="2" rtl="0">
              <a:spcBef>
                <a:spcPts val="0"/>
              </a:spcBef>
              <a:buSzPct val="58333"/>
              <a:defRPr sz="2400"/>
            </a:lvl3pPr>
            <a:lvl4pPr lvl="3" rtl="0">
              <a:spcBef>
                <a:spcPts val="0"/>
              </a:spcBef>
              <a:buSzPct val="70000"/>
              <a:defRPr sz="2000"/>
            </a:lvl4pPr>
            <a:lvl5pPr lvl="4" rtl="0">
              <a:spcBef>
                <a:spcPts val="0"/>
              </a:spcBef>
              <a:buSzPct val="70000"/>
              <a:defRPr sz="2000"/>
            </a:lvl5pPr>
            <a:lvl6pPr lvl="5" rtl="0">
              <a:spcBef>
                <a:spcPts val="0"/>
              </a:spcBef>
              <a:buSzPct val="70000"/>
              <a:defRPr sz="2000"/>
            </a:lvl6pPr>
            <a:lvl7pPr lvl="6" rtl="0">
              <a:spcBef>
                <a:spcPts val="0"/>
              </a:spcBef>
              <a:buSzPct val="70000"/>
              <a:defRPr sz="2000"/>
            </a:lvl7pPr>
            <a:lvl8pPr lvl="7" rtl="0">
              <a:spcBef>
                <a:spcPts val="0"/>
              </a:spcBef>
              <a:buSzPct val="70000"/>
              <a:defRPr sz="2000"/>
            </a:lvl8pPr>
            <a:lvl9pPr lvl="8" rtl="0">
              <a:spcBef>
                <a:spcPts val="0"/>
              </a:spcBef>
              <a:buSzPct val="70000"/>
              <a:defRPr sz="2000"/>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rtl="0">
              <a:spcBef>
                <a:spcPts val="0"/>
              </a:spcBef>
              <a:buSzPct val="100000"/>
              <a:buFont typeface="Calibri"/>
              <a:buNone/>
              <a:defRPr sz="1400"/>
            </a:lvl1pPr>
            <a:lvl2pPr indent="0" lvl="1" marL="457200" rtl="0">
              <a:spcBef>
                <a:spcPts val="0"/>
              </a:spcBef>
              <a:buSzPct val="116666"/>
              <a:buFont typeface="Calibri"/>
              <a:buNone/>
              <a:defRPr sz="1200"/>
            </a:lvl2pPr>
            <a:lvl3pPr indent="0" lvl="2" marL="914400" rtl="0">
              <a:spcBef>
                <a:spcPts val="0"/>
              </a:spcBef>
              <a:buSzPct val="140000"/>
              <a:buFont typeface="Calibri"/>
              <a:buNone/>
              <a:defRPr sz="1000"/>
            </a:lvl3pPr>
            <a:lvl4pPr indent="0" lvl="3" marL="1371600" rtl="0">
              <a:spcBef>
                <a:spcPts val="0"/>
              </a:spcBef>
              <a:buSzPct val="155555"/>
              <a:buFont typeface="Calibri"/>
              <a:buNone/>
              <a:defRPr sz="900"/>
            </a:lvl4pPr>
            <a:lvl5pPr indent="0" lvl="4" marL="1828800" rtl="0">
              <a:spcBef>
                <a:spcPts val="0"/>
              </a:spcBef>
              <a:buSzPct val="155555"/>
              <a:buFont typeface="Calibri"/>
              <a:buNone/>
              <a:defRPr sz="900"/>
            </a:lvl5pPr>
            <a:lvl6pPr indent="0" lvl="5" marL="2286000" rtl="0">
              <a:spcBef>
                <a:spcPts val="0"/>
              </a:spcBef>
              <a:buSzPct val="155555"/>
              <a:buFont typeface="Calibri"/>
              <a:buNone/>
              <a:defRPr sz="900"/>
            </a:lvl6pPr>
            <a:lvl7pPr indent="0" lvl="6" marL="2743200" rtl="0">
              <a:spcBef>
                <a:spcPts val="0"/>
              </a:spcBef>
              <a:buSzPct val="155555"/>
              <a:buFont typeface="Calibri"/>
              <a:buNone/>
              <a:defRPr sz="900"/>
            </a:lvl7pPr>
            <a:lvl8pPr indent="0" lvl="7" marL="3200400" rtl="0">
              <a:spcBef>
                <a:spcPts val="0"/>
              </a:spcBef>
              <a:buSzPct val="155555"/>
              <a:buFont typeface="Calibri"/>
              <a:buNone/>
              <a:defRPr sz="900"/>
            </a:lvl8pPr>
            <a:lvl9pPr indent="0" lvl="8" marL="3657600" rtl="0">
              <a:spcBef>
                <a:spcPts val="0"/>
              </a:spcBef>
              <a:buSzPct val="155555"/>
              <a:buFont typeface="Calibri"/>
              <a:buNone/>
              <a:defRPr sz="900"/>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lvl="0" rtl="0" algn="l">
              <a:spcBef>
                <a:spcPts val="0"/>
              </a:spcBef>
              <a:buSzPct val="70000"/>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ctr" bIns="91425" lIns="91425" rIns="91425" wrap="square" tIns="91425"/>
          <a:lstStyle>
            <a:lvl1pPr indent="0" lvl="0" marL="0" marR="0" rtl="0" algn="l">
              <a:spcBef>
                <a:spcPts val="0"/>
              </a:spcBef>
              <a:buClr>
                <a:srgbClr val="888888"/>
              </a:buClr>
              <a:buSzPct val="43750"/>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buClr>
                <a:schemeClr val="dk1"/>
              </a:buClr>
              <a:buSzPct val="50000"/>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SzPct val="58333"/>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SzPct val="70000"/>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SzPct val="70000"/>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SzPct val="70000"/>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SzPct val="70000"/>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SzPct val="70000"/>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SzPct val="70000"/>
              <a:buFont typeface="Calibri"/>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rtl="0">
              <a:spcBef>
                <a:spcPts val="0"/>
              </a:spcBef>
              <a:buSzPct val="100000"/>
              <a:buFont typeface="Calibri"/>
              <a:buNone/>
              <a:defRPr sz="1400"/>
            </a:lvl1pPr>
            <a:lvl2pPr indent="0" lvl="1" marL="457200" rtl="0">
              <a:spcBef>
                <a:spcPts val="0"/>
              </a:spcBef>
              <a:buSzPct val="116666"/>
              <a:buFont typeface="Calibri"/>
              <a:buNone/>
              <a:defRPr sz="1200"/>
            </a:lvl2pPr>
            <a:lvl3pPr indent="0" lvl="2" marL="914400" rtl="0">
              <a:spcBef>
                <a:spcPts val="0"/>
              </a:spcBef>
              <a:buSzPct val="140000"/>
              <a:buFont typeface="Calibri"/>
              <a:buNone/>
              <a:defRPr sz="1000"/>
            </a:lvl3pPr>
            <a:lvl4pPr indent="0" lvl="3" marL="1371600" rtl="0">
              <a:spcBef>
                <a:spcPts val="0"/>
              </a:spcBef>
              <a:buSzPct val="155555"/>
              <a:buFont typeface="Calibri"/>
              <a:buNone/>
              <a:defRPr sz="900"/>
            </a:lvl4pPr>
            <a:lvl5pPr indent="0" lvl="4" marL="1828800" rtl="0">
              <a:spcBef>
                <a:spcPts val="0"/>
              </a:spcBef>
              <a:buSzPct val="155555"/>
              <a:buFont typeface="Calibri"/>
              <a:buNone/>
              <a:defRPr sz="900"/>
            </a:lvl5pPr>
            <a:lvl6pPr indent="0" lvl="5" marL="2286000" rtl="0">
              <a:spcBef>
                <a:spcPts val="0"/>
              </a:spcBef>
              <a:buSzPct val="155555"/>
              <a:buFont typeface="Calibri"/>
              <a:buNone/>
              <a:defRPr sz="900"/>
            </a:lvl6pPr>
            <a:lvl7pPr indent="0" lvl="6" marL="2743200" rtl="0">
              <a:spcBef>
                <a:spcPts val="0"/>
              </a:spcBef>
              <a:buSzPct val="155555"/>
              <a:buFont typeface="Calibri"/>
              <a:buNone/>
              <a:defRPr sz="900"/>
            </a:lvl7pPr>
            <a:lvl8pPr indent="0" lvl="7" marL="3200400" rtl="0">
              <a:spcBef>
                <a:spcPts val="0"/>
              </a:spcBef>
              <a:buSzPct val="155555"/>
              <a:buFont typeface="Calibri"/>
              <a:buNone/>
              <a:defRPr sz="900"/>
            </a:lvl8pPr>
            <a:lvl9pPr indent="0" lvl="8" marL="3657600" rtl="0">
              <a:spcBef>
                <a:spcPts val="0"/>
              </a:spcBef>
              <a:buSzPct val="155555"/>
              <a:buFont typeface="Calibri"/>
              <a:buNone/>
              <a:defRPr sz="900"/>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4375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5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58333"/>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7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7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7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7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7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7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デザインパターン勉強会</a:t>
            </a:r>
          </a:p>
        </p:txBody>
      </p:sp>
      <p:sp>
        <p:nvSpPr>
          <p:cNvPr id="85" name="Shape 85"/>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indent="0" lvl="0" marL="0" marR="0" rtl="0" algn="ctr">
              <a:spcBef>
                <a:spcPts val="0"/>
              </a:spcBef>
              <a:buClr>
                <a:schemeClr val="dk1"/>
              </a:buClr>
              <a:buSzPct val="25000"/>
              <a:buFont typeface="Arial"/>
              <a:buNone/>
            </a:pPr>
            <a:r>
              <a:rPr b="0" i="0" lang="ja-JP" sz="3200" u="none" cap="none" strike="noStrike">
                <a:solidFill>
                  <a:schemeClr val="dk1"/>
                </a:solidFill>
                <a:latin typeface="Calibri"/>
                <a:ea typeface="Calibri"/>
                <a:cs typeface="Calibri"/>
                <a:sym typeface="Calibri"/>
              </a:rPr>
              <a:t>オブジェクト指向</a:t>
            </a:r>
          </a:p>
          <a:p>
            <a:pPr indent="0" lvl="0" marL="0" marR="0" rtl="0" algn="ctr">
              <a:spcBef>
                <a:spcPts val="640"/>
              </a:spcBef>
              <a:buClr>
                <a:schemeClr val="dk1"/>
              </a:buClr>
              <a:buSzPct val="25000"/>
              <a:buFont typeface="Arial"/>
              <a:buNone/>
            </a:pPr>
            <a:r>
              <a:rPr b="0" i="0" lang="ja-JP" sz="3200" u="none" cap="none" strike="noStrike">
                <a:solidFill>
                  <a:schemeClr val="dk1"/>
                </a:solidFill>
                <a:latin typeface="Calibri"/>
                <a:ea typeface="Calibri"/>
                <a:cs typeface="Calibri"/>
                <a:sym typeface="Calibri"/>
              </a:rPr>
              <a:t>2015/10/31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オブジェクト指向の3大要素</a:t>
            </a:r>
          </a:p>
        </p:txBody>
      </p:sp>
      <p:sp>
        <p:nvSpPr>
          <p:cNvPr id="210" name="Shape 21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カプセル化</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継承</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ポリモーフィズム</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カプセル化</a:t>
            </a:r>
          </a:p>
        </p:txBody>
      </p:sp>
      <p:sp>
        <p:nvSpPr>
          <p:cNvPr id="216" name="Shape 21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オブジェクトの独立性を高めるための手法</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メンバ変数へのアクセス権限の設定</a:t>
            </a:r>
          </a:p>
        </p:txBody>
      </p:sp>
      <p:sp>
        <p:nvSpPr>
          <p:cNvPr id="217" name="Shape 217"/>
          <p:cNvSpPr/>
          <p:nvPr/>
        </p:nvSpPr>
        <p:spPr>
          <a:xfrm>
            <a:off x="1118249" y="4725144"/>
            <a:ext cx="6768752" cy="144016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なぜ社内の金庫に鍵をかけるのか</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理由</a:t>
            </a:r>
          </a:p>
        </p:txBody>
      </p:sp>
      <p:sp>
        <p:nvSpPr>
          <p:cNvPr id="223" name="Shape 22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誰でも書類や経費を扱えるようにしてしまうと、書類の記入ミスや、経費の誤った使用が発生してしまう</a:t>
            </a: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　書類や経費の扱いはプロフェッショナルに任せて、他の人達はそのプロフェッショナルを経由して取り扱う必要がある</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229" name="Shape 229"/>
          <p:cNvSpPr/>
          <p:nvPr/>
        </p:nvSpPr>
        <p:spPr>
          <a:xfrm>
            <a:off x="2231740" y="1345808"/>
            <a:ext cx="4896544" cy="468052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class safe</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private:</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int many;</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public :</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int SetMany(int value)</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many = value;</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a:t>
            </a:r>
          </a:p>
        </p:txBody>
      </p:sp>
      <p:sp>
        <p:nvSpPr>
          <p:cNvPr id="230" name="Shape 230"/>
          <p:cNvSpPr/>
          <p:nvPr/>
        </p:nvSpPr>
        <p:spPr>
          <a:xfrm>
            <a:off x="4680012" y="5445224"/>
            <a:ext cx="3564396" cy="129614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ファンクション経由でアクセスできるのなら、無意味なのでは？</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不正な入力から守る</a:t>
            </a:r>
          </a:p>
        </p:txBody>
      </p:sp>
      <p:sp>
        <p:nvSpPr>
          <p:cNvPr id="236" name="Shape 236"/>
          <p:cNvSpPr/>
          <p:nvPr/>
        </p:nvSpPr>
        <p:spPr>
          <a:xfrm>
            <a:off x="179512" y="1345808"/>
            <a:ext cx="4896544" cy="539556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class safe</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private:</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int many;</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public :</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int SetMany(int value)</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if(value &lt; 0)</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value = 0</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many = value;</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a:t>
            </a:r>
          </a:p>
        </p:txBody>
      </p:sp>
      <p:sp>
        <p:nvSpPr>
          <p:cNvPr id="237" name="Shape 237"/>
          <p:cNvSpPr/>
          <p:nvPr/>
        </p:nvSpPr>
        <p:spPr>
          <a:xfrm>
            <a:off x="5148064" y="1345808"/>
            <a:ext cx="3744416" cy="1296144"/>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負の値が入力された場合は0にする</a:t>
            </a:r>
          </a:p>
        </p:txBody>
      </p:sp>
      <p:sp>
        <p:nvSpPr>
          <p:cNvPr id="238" name="Shape 238"/>
          <p:cNvSpPr/>
          <p:nvPr/>
        </p:nvSpPr>
        <p:spPr>
          <a:xfrm>
            <a:off x="5148064" y="3284984"/>
            <a:ext cx="3744416" cy="129614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そのクラスの作成者(プロフェッショナル)が金額を設定する際のルールを記述できる</a:t>
            </a:r>
          </a:p>
        </p:txBody>
      </p:sp>
      <p:sp>
        <p:nvSpPr>
          <p:cNvPr id="239" name="Shape 239"/>
          <p:cNvSpPr/>
          <p:nvPr/>
        </p:nvSpPr>
        <p:spPr>
          <a:xfrm>
            <a:off x="5148064" y="5301208"/>
            <a:ext cx="3744416" cy="1296144"/>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金額を設定するためにファンクションを経由させることによって、ルールを守るように出来る</a:t>
            </a:r>
          </a:p>
        </p:txBody>
      </p:sp>
      <p:sp>
        <p:nvSpPr>
          <p:cNvPr id="240" name="Shape 240"/>
          <p:cNvSpPr/>
          <p:nvPr/>
        </p:nvSpPr>
        <p:spPr>
          <a:xfrm>
            <a:off x="6660232" y="2708920"/>
            <a:ext cx="720080" cy="504056"/>
          </a:xfrm>
          <a:prstGeom prst="down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41" name="Shape 241"/>
          <p:cNvSpPr/>
          <p:nvPr/>
        </p:nvSpPr>
        <p:spPr>
          <a:xfrm>
            <a:off x="6693471" y="4628122"/>
            <a:ext cx="720080" cy="57606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責任</a:t>
            </a:r>
          </a:p>
        </p:txBody>
      </p:sp>
      <p:sp>
        <p:nvSpPr>
          <p:cNvPr id="247" name="Shape 24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前述のプログラムで金額が不正な値になっていた場合、SetManyファンクションに問題があると考えられる</a:t>
            </a: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金額の設定と言う行為に対する責任をSetManyに集中させる=他のクラスと分離させることによって、問題が発生したときにそのファンクション(あるいはそれをコールしている部分）のみチェックするだけで原因を特定できるようになる</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情報を隠すということ</a:t>
            </a:r>
          </a:p>
        </p:txBody>
      </p:sp>
      <p:sp>
        <p:nvSpPr>
          <p:cNvPr id="253" name="Shape 253"/>
          <p:cNvSpPr txBox="1"/>
          <p:nvPr>
            <p:ph idx="1" type="body"/>
          </p:nvPr>
        </p:nvSpPr>
        <p:spPr>
          <a:xfrm>
            <a:off x="457200" y="1600201"/>
            <a:ext cx="8229600" cy="2836912"/>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情報を隠蔽し、公開するファンクションを取り扱う際に必要な情報を抽象化することで、変更に強くなり安全なクラスを作成することが出来る。</a:t>
            </a:r>
          </a:p>
        </p:txBody>
      </p:sp>
      <p:sp>
        <p:nvSpPr>
          <p:cNvPr id="254" name="Shape 254"/>
          <p:cNvSpPr/>
          <p:nvPr/>
        </p:nvSpPr>
        <p:spPr>
          <a:xfrm>
            <a:off x="1475656" y="4365104"/>
            <a:ext cx="6480720" cy="18002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経費として交通費を要求する場合にどのような手続きが必要か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p:nvPr/>
        </p:nvSpPr>
        <p:spPr>
          <a:xfrm>
            <a:off x="1259632" y="2132856"/>
            <a:ext cx="504056" cy="13681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60" name="Shape 260"/>
          <p:cNvSpPr/>
          <p:nvPr/>
        </p:nvSpPr>
        <p:spPr>
          <a:xfrm>
            <a:off x="1043608" y="1340768"/>
            <a:ext cx="936104" cy="936104"/>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61" name="Shape 261"/>
          <p:cNvSpPr/>
          <p:nvPr/>
        </p:nvSpPr>
        <p:spPr>
          <a:xfrm>
            <a:off x="6948264" y="2132856"/>
            <a:ext cx="504056" cy="13681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62" name="Shape 262"/>
          <p:cNvSpPr/>
          <p:nvPr/>
        </p:nvSpPr>
        <p:spPr>
          <a:xfrm>
            <a:off x="6732240" y="1340768"/>
            <a:ext cx="936104" cy="936104"/>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63" name="Shape 263"/>
          <p:cNvSpPr/>
          <p:nvPr/>
        </p:nvSpPr>
        <p:spPr>
          <a:xfrm>
            <a:off x="2339752" y="2148836"/>
            <a:ext cx="4032448" cy="792088"/>
          </a:xfrm>
          <a:prstGeom prst="lef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交通費の請求</a:t>
            </a:r>
          </a:p>
        </p:txBody>
      </p:sp>
      <p:sp>
        <p:nvSpPr>
          <p:cNvPr id="264" name="Shape 264"/>
          <p:cNvSpPr/>
          <p:nvPr/>
        </p:nvSpPr>
        <p:spPr>
          <a:xfrm>
            <a:off x="2483768" y="3501008"/>
            <a:ext cx="5904656" cy="309634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先週の月曜日に渋谷駅から新大阪まで新幹線で行ったんだ。その時の費用が15000円、水曜日まで大阪にいたんだけど、その後東京に戻って成田からアメリカまで出張に行ったの。その時の費用が計5万円、そんでもって空港から現地までに230ドルかかってさ、そん時のドル/円レートは1ドル125円。</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よって合計は88750円、これと同じ金額を金庫から引き出して、私の講座○○銀行××支店、口座番号1234567にまで振り込んでおいてくれない。これに関しては所得には含めないから、非課税所得として処理してね。処理の仕方はまずこの書類に△△って書いて、そのあと～～</a:t>
            </a:r>
          </a:p>
        </p:txBody>
      </p:sp>
      <p:sp>
        <p:nvSpPr>
          <p:cNvPr id="265" name="Shape 265"/>
          <p:cNvSpPr/>
          <p:nvPr/>
        </p:nvSpPr>
        <p:spPr>
          <a:xfrm>
            <a:off x="683568" y="548680"/>
            <a:ext cx="1584176" cy="43204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経理</a:t>
            </a:r>
          </a:p>
        </p:txBody>
      </p:sp>
      <p:sp>
        <p:nvSpPr>
          <p:cNvPr id="266" name="Shape 266"/>
          <p:cNvSpPr/>
          <p:nvPr/>
        </p:nvSpPr>
        <p:spPr>
          <a:xfrm>
            <a:off x="6372200" y="476672"/>
            <a:ext cx="1584176" cy="43204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他部署</a:t>
            </a:r>
          </a:p>
        </p:txBody>
      </p:sp>
      <p:sp>
        <p:nvSpPr>
          <p:cNvPr id="267" name="Shape 267"/>
          <p:cNvSpPr/>
          <p:nvPr/>
        </p:nvSpPr>
        <p:spPr>
          <a:xfrm>
            <a:off x="827584" y="4653136"/>
            <a:ext cx="792088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5400" u="none" cap="none" strike="noStrike">
                <a:solidFill>
                  <a:schemeClr val="dk1"/>
                </a:solidFill>
                <a:latin typeface="Calibri"/>
                <a:ea typeface="Calibri"/>
                <a:cs typeface="Calibri"/>
                <a:sym typeface="Calibri"/>
              </a:rPr>
              <a:t>めんどくさい！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p:nvPr/>
        </p:nvSpPr>
        <p:spPr>
          <a:xfrm>
            <a:off x="1259632" y="2132856"/>
            <a:ext cx="504056" cy="13681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73" name="Shape 273"/>
          <p:cNvSpPr/>
          <p:nvPr/>
        </p:nvSpPr>
        <p:spPr>
          <a:xfrm>
            <a:off x="1043608" y="1340768"/>
            <a:ext cx="936104" cy="936104"/>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74" name="Shape 274"/>
          <p:cNvSpPr/>
          <p:nvPr/>
        </p:nvSpPr>
        <p:spPr>
          <a:xfrm>
            <a:off x="6948264" y="2132856"/>
            <a:ext cx="504056" cy="13681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75" name="Shape 275"/>
          <p:cNvSpPr/>
          <p:nvPr/>
        </p:nvSpPr>
        <p:spPr>
          <a:xfrm>
            <a:off x="6732240" y="1340768"/>
            <a:ext cx="936104" cy="936104"/>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76" name="Shape 276"/>
          <p:cNvSpPr/>
          <p:nvPr/>
        </p:nvSpPr>
        <p:spPr>
          <a:xfrm>
            <a:off x="2339752" y="2148836"/>
            <a:ext cx="4032448" cy="792088"/>
          </a:xfrm>
          <a:prstGeom prst="lef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交通費の請求</a:t>
            </a:r>
          </a:p>
        </p:txBody>
      </p:sp>
      <p:sp>
        <p:nvSpPr>
          <p:cNvPr id="277" name="Shape 277"/>
          <p:cNvSpPr/>
          <p:nvPr/>
        </p:nvSpPr>
        <p:spPr>
          <a:xfrm>
            <a:off x="683568" y="548680"/>
            <a:ext cx="1584176" cy="43204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経理</a:t>
            </a:r>
          </a:p>
        </p:txBody>
      </p:sp>
      <p:sp>
        <p:nvSpPr>
          <p:cNvPr id="278" name="Shape 278"/>
          <p:cNvSpPr/>
          <p:nvPr/>
        </p:nvSpPr>
        <p:spPr>
          <a:xfrm>
            <a:off x="6372200" y="476672"/>
            <a:ext cx="1584176" cy="43204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他部署</a:t>
            </a:r>
          </a:p>
        </p:txBody>
      </p:sp>
      <p:sp>
        <p:nvSpPr>
          <p:cNvPr id="279" name="Shape 279"/>
          <p:cNvSpPr/>
          <p:nvPr/>
        </p:nvSpPr>
        <p:spPr>
          <a:xfrm>
            <a:off x="3347864" y="3501008"/>
            <a:ext cx="5472608" cy="93610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領収書渡すから、登録している口座に振り込んどいて</a:t>
            </a:r>
          </a:p>
        </p:txBody>
      </p:sp>
      <p:sp>
        <p:nvSpPr>
          <p:cNvPr id="280" name="Shape 280"/>
          <p:cNvSpPr/>
          <p:nvPr/>
        </p:nvSpPr>
        <p:spPr>
          <a:xfrm>
            <a:off x="41678" y="4557976"/>
            <a:ext cx="3960440" cy="79208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交通費を請求する人は税制やドル/円レートについて精通する必要が無い</a:t>
            </a:r>
          </a:p>
        </p:txBody>
      </p:sp>
      <p:sp>
        <p:nvSpPr>
          <p:cNvPr id="281" name="Shape 281"/>
          <p:cNvSpPr/>
          <p:nvPr/>
        </p:nvSpPr>
        <p:spPr>
          <a:xfrm>
            <a:off x="34594" y="5733256"/>
            <a:ext cx="3960440"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今後税制やドル/円レートに変動があっても、請求する人は今までと同じ手続きで請求が可能</a:t>
            </a:r>
          </a:p>
        </p:txBody>
      </p:sp>
      <p:sp>
        <p:nvSpPr>
          <p:cNvPr id="282" name="Shape 282"/>
          <p:cNvSpPr/>
          <p:nvPr/>
        </p:nvSpPr>
        <p:spPr>
          <a:xfrm>
            <a:off x="4211960" y="4651698"/>
            <a:ext cx="1656184" cy="62492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83" name="Shape 283"/>
          <p:cNvSpPr/>
          <p:nvPr/>
        </p:nvSpPr>
        <p:spPr>
          <a:xfrm>
            <a:off x="4211960" y="5852844"/>
            <a:ext cx="1656184" cy="62492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84" name="Shape 284"/>
          <p:cNvSpPr/>
          <p:nvPr/>
        </p:nvSpPr>
        <p:spPr>
          <a:xfrm>
            <a:off x="6012160" y="4568114"/>
            <a:ext cx="2736304" cy="79208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利用しやすいクラス</a:t>
            </a:r>
          </a:p>
        </p:txBody>
      </p:sp>
      <p:sp>
        <p:nvSpPr>
          <p:cNvPr id="285" name="Shape 285"/>
          <p:cNvSpPr/>
          <p:nvPr/>
        </p:nvSpPr>
        <p:spPr>
          <a:xfrm>
            <a:off x="6012160" y="5769260"/>
            <a:ext cx="2736304" cy="79208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変更に強いクラス</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カプセル化のもう一つの意味</a:t>
            </a:r>
          </a:p>
        </p:txBody>
      </p:sp>
      <p:sp>
        <p:nvSpPr>
          <p:cNvPr id="291" name="Shape 291"/>
          <p:cNvSpPr txBox="1"/>
          <p:nvPr>
            <p:ph idx="1" type="body"/>
          </p:nvPr>
        </p:nvSpPr>
        <p:spPr>
          <a:xfrm>
            <a:off x="457200" y="1600201"/>
            <a:ext cx="8229600" cy="1684784"/>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単にメンバ変数をprivateにして不正な値とならないようにするだけでは「カプセル化した」とは言えない</a:t>
            </a:r>
          </a:p>
        </p:txBody>
      </p:sp>
      <p:sp>
        <p:nvSpPr>
          <p:cNvPr id="292" name="Shape 292"/>
          <p:cNvSpPr/>
          <p:nvPr/>
        </p:nvSpPr>
        <p:spPr>
          <a:xfrm>
            <a:off x="1043608" y="4437112"/>
            <a:ext cx="6912768" cy="1584176"/>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頻繁にミスをする部署を信用できるか？</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歴史</a:t>
            </a:r>
          </a:p>
        </p:txBody>
      </p:sp>
      <p:sp>
        <p:nvSpPr>
          <p:cNvPr id="91" name="Shape 91"/>
          <p:cNvSpPr txBox="1"/>
          <p:nvPr>
            <p:ph idx="1" type="body"/>
          </p:nvPr>
        </p:nvSpPr>
        <p:spPr>
          <a:xfrm>
            <a:off x="457200" y="1600201"/>
            <a:ext cx="8229600" cy="3773016"/>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ソフトウェアの複雑化</a:t>
            </a: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　構造化プログラミングの登場</a:t>
            </a:r>
          </a:p>
        </p:txBody>
      </p:sp>
      <p:sp>
        <p:nvSpPr>
          <p:cNvPr id="92" name="Shape 92"/>
          <p:cNvSpPr/>
          <p:nvPr/>
        </p:nvSpPr>
        <p:spPr>
          <a:xfrm>
            <a:off x="1259632" y="3645024"/>
            <a:ext cx="6624736" cy="2088232"/>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構造化プログラミング</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順次処理・分岐・繰り返しを基本構造としたプログラミング手法</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これに加えて処理の抽象化、階層化 </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によって大規模なシステムを構築できるようになる</a:t>
            </a:r>
          </a:p>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rot="5220948">
            <a:off x="5868144" y="3830862"/>
            <a:ext cx="2304256"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98" name="Shape 298"/>
          <p:cNvSpPr/>
          <p:nvPr/>
        </p:nvSpPr>
        <p:spPr>
          <a:xfrm rot="7110269">
            <a:off x="2768475" y="2008736"/>
            <a:ext cx="2304256"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99" name="Shape 299"/>
          <p:cNvSpPr/>
          <p:nvPr/>
        </p:nvSpPr>
        <p:spPr>
          <a:xfrm rot="1953546">
            <a:off x="4260096" y="1809697"/>
            <a:ext cx="2876193"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0" name="Shape 300"/>
          <p:cNvSpPr/>
          <p:nvPr/>
        </p:nvSpPr>
        <p:spPr>
          <a:xfrm>
            <a:off x="3779912" y="2744924"/>
            <a:ext cx="3024336"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1" name="Shape 301"/>
          <p:cNvSpPr/>
          <p:nvPr/>
        </p:nvSpPr>
        <p:spPr>
          <a:xfrm rot="-2975657">
            <a:off x="1475656" y="3861048"/>
            <a:ext cx="2304256"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2" name="Shape 302"/>
          <p:cNvSpPr/>
          <p:nvPr/>
        </p:nvSpPr>
        <p:spPr>
          <a:xfrm>
            <a:off x="1799692" y="4725385"/>
            <a:ext cx="4788532"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3" name="Shape 303"/>
          <p:cNvSpPr/>
          <p:nvPr/>
        </p:nvSpPr>
        <p:spPr>
          <a:xfrm>
            <a:off x="3657850" y="506996"/>
            <a:ext cx="2088232" cy="93610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4" name="Shape 304"/>
          <p:cNvSpPr/>
          <p:nvPr/>
        </p:nvSpPr>
        <p:spPr>
          <a:xfrm>
            <a:off x="2951820" y="2276872"/>
            <a:ext cx="1152128" cy="1152128"/>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5" name="Shape 305"/>
          <p:cNvSpPr/>
          <p:nvPr/>
        </p:nvSpPr>
        <p:spPr>
          <a:xfrm>
            <a:off x="1043608" y="3933056"/>
            <a:ext cx="1368152" cy="1152128"/>
          </a:xfrm>
          <a:prstGeom prst="triangle">
            <a:avLst>
              <a:gd fmla="val 50000"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6" name="Shape 306"/>
          <p:cNvSpPr/>
          <p:nvPr/>
        </p:nvSpPr>
        <p:spPr>
          <a:xfrm>
            <a:off x="5580112" y="4077072"/>
            <a:ext cx="3024336" cy="122413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7" name="Shape 307"/>
          <p:cNvSpPr/>
          <p:nvPr/>
        </p:nvSpPr>
        <p:spPr>
          <a:xfrm>
            <a:off x="6300192" y="2384884"/>
            <a:ext cx="1440160" cy="936104"/>
          </a:xfrm>
          <a:prstGeom prst="trapezoid">
            <a:avLst>
              <a:gd fmla="val 25000"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8" name="Shape 308"/>
          <p:cNvSpPr/>
          <p:nvPr/>
        </p:nvSpPr>
        <p:spPr>
          <a:xfrm>
            <a:off x="286564" y="362980"/>
            <a:ext cx="2989293" cy="122413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オブジェクト指向では、クラスとクラスの相互作用でシステムが構築されている</a:t>
            </a:r>
          </a:p>
        </p:txBody>
      </p:sp>
      <p:sp>
        <p:nvSpPr>
          <p:cNvPr id="309" name="Shape 309"/>
          <p:cNvSpPr/>
          <p:nvPr/>
        </p:nvSpPr>
        <p:spPr>
          <a:xfrm>
            <a:off x="4674457" y="1617766"/>
            <a:ext cx="2989293" cy="122413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相互作用の種類は非常に多くなるので、それを全て管理することは不可能</a:t>
            </a:r>
          </a:p>
        </p:txBody>
      </p:sp>
      <p:sp>
        <p:nvSpPr>
          <p:cNvPr id="310" name="Shape 310"/>
          <p:cNvSpPr/>
          <p:nvPr/>
        </p:nvSpPr>
        <p:spPr>
          <a:xfrm>
            <a:off x="3996389" y="5340283"/>
            <a:ext cx="5147611" cy="122413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クラスはソレ単体で完成されており、外部との相互作用に対して堅牢でなければならない</a:t>
            </a:r>
          </a:p>
        </p:txBody>
      </p:sp>
      <p:sp>
        <p:nvSpPr>
          <p:cNvPr id="311" name="Shape 311"/>
          <p:cNvSpPr/>
          <p:nvPr/>
        </p:nvSpPr>
        <p:spPr>
          <a:xfrm>
            <a:off x="1262142" y="3810199"/>
            <a:ext cx="2989293" cy="122413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どんなクラスとの相互作用でも問題なく動作する必要がある</a:t>
            </a:r>
          </a:p>
        </p:txBody>
      </p:sp>
      <p:sp>
        <p:nvSpPr>
          <p:cNvPr id="312" name="Shape 312"/>
          <p:cNvSpPr/>
          <p:nvPr/>
        </p:nvSpPr>
        <p:spPr>
          <a:xfrm rot="2009203">
            <a:off x="3442368" y="1119964"/>
            <a:ext cx="1540426" cy="781054"/>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13" name="Shape 313"/>
          <p:cNvSpPr/>
          <p:nvPr/>
        </p:nvSpPr>
        <p:spPr>
          <a:xfrm rot="8067272">
            <a:off x="3432472" y="2995212"/>
            <a:ext cx="1554021" cy="781054"/>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14" name="Shape 314"/>
          <p:cNvSpPr/>
          <p:nvPr/>
        </p:nvSpPr>
        <p:spPr>
          <a:xfrm rot="2009203">
            <a:off x="4352268" y="4549496"/>
            <a:ext cx="1682651" cy="781054"/>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カプセル化</a:t>
            </a:r>
          </a:p>
        </p:txBody>
      </p:sp>
      <p:sp>
        <p:nvSpPr>
          <p:cNvPr id="320" name="Shape 320"/>
          <p:cNvSpPr txBox="1"/>
          <p:nvPr>
            <p:ph idx="1" type="body"/>
          </p:nvPr>
        </p:nvSpPr>
        <p:spPr>
          <a:xfrm>
            <a:off x="457200" y="1600200"/>
            <a:ext cx="8229600" cy="4853136"/>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buClr>
                <a:schemeClr val="dk1"/>
              </a:buClr>
              <a:buSzPct val="100000"/>
              <a:buFont typeface="Arial"/>
              <a:buChar char="•"/>
            </a:pPr>
            <a:r>
              <a:rPr b="0" i="0" lang="ja-JP" sz="2960" u="none" cap="none" strike="noStrike">
                <a:solidFill>
                  <a:schemeClr val="dk1"/>
                </a:solidFill>
                <a:latin typeface="Calibri"/>
                <a:ea typeface="Calibri"/>
                <a:cs typeface="Calibri"/>
                <a:sym typeface="Calibri"/>
              </a:rPr>
              <a:t>クラスの持つメンバ変数へのアクセスを制限することでメンバ変数を守ることが出来る</a:t>
            </a:r>
          </a:p>
          <a:p>
            <a:pPr indent="-342900" lvl="0" marL="342900" marR="0" rtl="0" algn="l">
              <a:lnSpc>
                <a:spcPct val="90000"/>
              </a:lnSpc>
              <a:spcBef>
                <a:spcPts val="592"/>
              </a:spcBef>
              <a:buClr>
                <a:schemeClr val="dk1"/>
              </a:buClr>
              <a:buSzPct val="100000"/>
              <a:buFont typeface="Arial"/>
              <a:buChar char="•"/>
            </a:pPr>
            <a:r>
              <a:rPr b="0" i="0" lang="ja-JP" sz="2960" u="none" cap="none" strike="noStrike">
                <a:solidFill>
                  <a:schemeClr val="dk1"/>
                </a:solidFill>
                <a:latin typeface="Calibri"/>
                <a:ea typeface="Calibri"/>
                <a:cs typeface="Calibri"/>
                <a:sym typeface="Calibri"/>
              </a:rPr>
              <a:t>各クラスの責任を明確にしておくことで、バグの原因を特定しやすくなる</a:t>
            </a:r>
          </a:p>
          <a:p>
            <a:pPr indent="-342900" lvl="0" marL="342900" marR="0" rtl="0" algn="l">
              <a:lnSpc>
                <a:spcPct val="90000"/>
              </a:lnSpc>
              <a:spcBef>
                <a:spcPts val="592"/>
              </a:spcBef>
              <a:buClr>
                <a:schemeClr val="dk1"/>
              </a:buClr>
              <a:buSzPct val="100000"/>
              <a:buFont typeface="Arial"/>
              <a:buChar char="•"/>
            </a:pPr>
            <a:r>
              <a:rPr b="0" i="0" lang="ja-JP" sz="2960" u="none" cap="none" strike="noStrike">
                <a:solidFill>
                  <a:schemeClr val="dk1"/>
                </a:solidFill>
                <a:latin typeface="Calibri"/>
                <a:ea typeface="Calibri"/>
                <a:cs typeface="Calibri"/>
                <a:sym typeface="Calibri"/>
              </a:rPr>
              <a:t>クラスの持つ情報を隠蔽することで、手続きを抽象化し、使いやすく変更に強いクラスを作ることが出来る</a:t>
            </a:r>
          </a:p>
          <a:p>
            <a:pPr indent="-342900" lvl="0" marL="342900" marR="0" rtl="0" algn="l">
              <a:lnSpc>
                <a:spcPct val="90000"/>
              </a:lnSpc>
              <a:spcBef>
                <a:spcPts val="592"/>
              </a:spcBef>
              <a:buClr>
                <a:schemeClr val="dk1"/>
              </a:buClr>
              <a:buSzPct val="100000"/>
              <a:buFont typeface="Arial"/>
              <a:buChar char="•"/>
            </a:pPr>
            <a:r>
              <a:rPr b="0" i="0" lang="ja-JP" sz="2960" u="none" cap="none" strike="noStrike">
                <a:solidFill>
                  <a:schemeClr val="dk1"/>
                </a:solidFill>
                <a:latin typeface="Calibri"/>
                <a:ea typeface="Calibri"/>
                <a:cs typeface="Calibri"/>
                <a:sym typeface="Calibri"/>
              </a:rPr>
              <a:t>1つのクラスを完璧なクラスとすることでそれの組み合わせであるシステム全体も完璧なものになる</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継承</a:t>
            </a:r>
          </a:p>
        </p:txBody>
      </p:sp>
      <p:sp>
        <p:nvSpPr>
          <p:cNvPr id="326" name="Shape 32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既に作ったクラスの機能を共有するクラスを作るための仕組み</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クラスAを継承して作られたクラスBはクラスAのメンバを持つ</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概念を共有する</a:t>
            </a:r>
          </a:p>
        </p:txBody>
      </p:sp>
      <p:sp>
        <p:nvSpPr>
          <p:cNvPr id="332" name="Shape 33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複数のクラス間で共通する概念をまとめることで、そのクラスの理解、取り扱いが容易になる。</a:t>
            </a:r>
          </a:p>
        </p:txBody>
      </p:sp>
      <p:grpSp>
        <p:nvGrpSpPr>
          <p:cNvPr id="333" name="Shape 333"/>
          <p:cNvGrpSpPr/>
          <p:nvPr/>
        </p:nvGrpSpPr>
        <p:grpSpPr>
          <a:xfrm>
            <a:off x="523587" y="3501008"/>
            <a:ext cx="4424417" cy="3215521"/>
            <a:chOff x="2411760" y="3501008"/>
            <a:chExt cx="4424417" cy="3215521"/>
          </a:xfrm>
        </p:grpSpPr>
        <p:grpSp>
          <p:nvGrpSpPr>
            <p:cNvPr id="334" name="Shape 334"/>
            <p:cNvGrpSpPr/>
            <p:nvPr/>
          </p:nvGrpSpPr>
          <p:grpSpPr>
            <a:xfrm>
              <a:off x="2411760" y="5157192"/>
              <a:ext cx="648072" cy="1559337"/>
              <a:chOff x="1115616" y="4893999"/>
              <a:chExt cx="648072" cy="1559337"/>
            </a:xfrm>
          </p:grpSpPr>
          <p:sp>
            <p:nvSpPr>
              <p:cNvPr id="335" name="Shape 335"/>
              <p:cNvSpPr/>
              <p:nvPr/>
            </p:nvSpPr>
            <p:spPr>
              <a:xfrm>
                <a:off x="1259632" y="5373216"/>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子供</a:t>
                </a:r>
              </a:p>
            </p:txBody>
          </p:sp>
          <p:sp>
            <p:nvSpPr>
              <p:cNvPr id="336" name="Shape 336"/>
              <p:cNvSpPr/>
              <p:nvPr/>
            </p:nvSpPr>
            <p:spPr>
              <a:xfrm>
                <a:off x="1115616" y="4893999"/>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337" name="Shape 337"/>
            <p:cNvGrpSpPr/>
            <p:nvPr/>
          </p:nvGrpSpPr>
          <p:grpSpPr>
            <a:xfrm>
              <a:off x="6188105" y="5157192"/>
              <a:ext cx="648072" cy="1559337"/>
              <a:chOff x="1115616" y="4893999"/>
              <a:chExt cx="648072" cy="1559337"/>
            </a:xfrm>
          </p:grpSpPr>
          <p:sp>
            <p:nvSpPr>
              <p:cNvPr id="338" name="Shape 338"/>
              <p:cNvSpPr/>
              <p:nvPr/>
            </p:nvSpPr>
            <p:spPr>
              <a:xfrm>
                <a:off x="1259632" y="5373216"/>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老人</a:t>
                </a:r>
              </a:p>
            </p:txBody>
          </p:sp>
          <p:sp>
            <p:nvSpPr>
              <p:cNvPr id="339" name="Shape 339"/>
              <p:cNvSpPr/>
              <p:nvPr/>
            </p:nvSpPr>
            <p:spPr>
              <a:xfrm>
                <a:off x="1115616" y="4893999"/>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340" name="Shape 340"/>
            <p:cNvGrpSpPr/>
            <p:nvPr/>
          </p:nvGrpSpPr>
          <p:grpSpPr>
            <a:xfrm>
              <a:off x="4211960" y="5157192"/>
              <a:ext cx="648072" cy="1559337"/>
              <a:chOff x="1115616" y="4893999"/>
              <a:chExt cx="648072" cy="1559337"/>
            </a:xfrm>
          </p:grpSpPr>
          <p:sp>
            <p:nvSpPr>
              <p:cNvPr id="341" name="Shape 341"/>
              <p:cNvSpPr/>
              <p:nvPr/>
            </p:nvSpPr>
            <p:spPr>
              <a:xfrm>
                <a:off x="1259632" y="5373216"/>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大人</a:t>
                </a:r>
              </a:p>
            </p:txBody>
          </p:sp>
          <p:sp>
            <p:nvSpPr>
              <p:cNvPr id="342" name="Shape 342"/>
              <p:cNvSpPr/>
              <p:nvPr/>
            </p:nvSpPr>
            <p:spPr>
              <a:xfrm>
                <a:off x="1115616" y="4893999"/>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sp>
          <p:nvSpPr>
            <p:cNvPr id="343" name="Shape 343"/>
            <p:cNvSpPr/>
            <p:nvPr/>
          </p:nvSpPr>
          <p:spPr>
            <a:xfrm>
              <a:off x="3131840" y="3501008"/>
              <a:ext cx="2736304" cy="100811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人間</a:t>
              </a:r>
            </a:p>
          </p:txBody>
        </p:sp>
        <p:sp>
          <p:nvSpPr>
            <p:cNvPr id="344" name="Shape 344"/>
            <p:cNvSpPr/>
            <p:nvPr/>
          </p:nvSpPr>
          <p:spPr>
            <a:xfrm flipH="1" rot="10800000">
              <a:off x="4391980" y="4573367"/>
              <a:ext cx="216024" cy="57606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45" name="Shape 345"/>
            <p:cNvSpPr/>
            <p:nvPr/>
          </p:nvSpPr>
          <p:spPr>
            <a:xfrm rot="-8105049">
              <a:off x="2989951" y="4498529"/>
              <a:ext cx="216024" cy="684077"/>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46" name="Shape 346"/>
            <p:cNvSpPr/>
            <p:nvPr/>
          </p:nvSpPr>
          <p:spPr>
            <a:xfrm flipH="1" rot="8105049">
              <a:off x="6025520" y="4485558"/>
              <a:ext cx="216024" cy="684077"/>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sp>
        <p:nvSpPr>
          <p:cNvPr id="347" name="Shape 347"/>
          <p:cNvSpPr/>
          <p:nvPr/>
        </p:nvSpPr>
        <p:spPr>
          <a:xfrm>
            <a:off x="5508104" y="3501008"/>
            <a:ext cx="3528392" cy="321552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子供、大人、老人といった小さなクラス(サブクラス)の共通する概念「人間」を一つのクラス(スーパークラス)にすることで各サブクラスで「すべての人間が持っている事項」を記述する必要がなくなる。また「すべての人間に共通する操作」を定義することで異なるサブクラスに対して同一の手続きで同一の操作が可能にな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p:nvPr/>
        </p:nvSpPr>
        <p:spPr>
          <a:xfrm>
            <a:off x="467544" y="476672"/>
            <a:ext cx="2520280" cy="18002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Children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string name;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age;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etc…</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353" name="Shape 353"/>
          <p:cNvSpPr/>
          <p:nvPr/>
        </p:nvSpPr>
        <p:spPr>
          <a:xfrm>
            <a:off x="3491880" y="476672"/>
            <a:ext cx="2520280" cy="18002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Adult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string name;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age;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etc…</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354" name="Shape 354"/>
          <p:cNvSpPr/>
          <p:nvPr/>
        </p:nvSpPr>
        <p:spPr>
          <a:xfrm>
            <a:off x="6444208" y="476672"/>
            <a:ext cx="2520280" cy="18002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Senior</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string name;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age;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etc…</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355" name="Shape 355"/>
          <p:cNvSpPr/>
          <p:nvPr/>
        </p:nvSpPr>
        <p:spPr>
          <a:xfrm>
            <a:off x="3023828" y="4509120"/>
            <a:ext cx="3456384" cy="165618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同じコードがたくさんある</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＝コード量が増える</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＝統一した取り扱いが出来ない&amp;保守性が下がる</a:t>
            </a:r>
          </a:p>
        </p:txBody>
      </p:sp>
      <p:sp>
        <p:nvSpPr>
          <p:cNvPr id="356" name="Shape 356"/>
          <p:cNvSpPr/>
          <p:nvPr/>
        </p:nvSpPr>
        <p:spPr>
          <a:xfrm>
            <a:off x="4283968" y="2852936"/>
            <a:ext cx="792088" cy="1368152"/>
          </a:xfrm>
          <a:prstGeom prst="downArrow">
            <a:avLst>
              <a:gd fmla="val 50000" name="adj1"/>
              <a:gd fmla="val 50000" name="adj2"/>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p:nvPr/>
        </p:nvSpPr>
        <p:spPr>
          <a:xfrm>
            <a:off x="2699792" y="188640"/>
            <a:ext cx="3744416" cy="2304256"/>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name;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age;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public:</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AnswerMyName();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362" name="Shape 362"/>
          <p:cNvSpPr/>
          <p:nvPr/>
        </p:nvSpPr>
        <p:spPr>
          <a:xfrm>
            <a:off x="437490" y="2780928"/>
            <a:ext cx="2622342" cy="223224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Children :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public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子供特有の	情報や振る	舞い</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363" name="Shape 363"/>
          <p:cNvSpPr/>
          <p:nvPr/>
        </p:nvSpPr>
        <p:spPr>
          <a:xfrm>
            <a:off x="3461826" y="2780928"/>
            <a:ext cx="2520280" cy="223224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Adult: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public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大人特有の	情報や振る	舞い</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364" name="Shape 364"/>
          <p:cNvSpPr/>
          <p:nvPr/>
        </p:nvSpPr>
        <p:spPr>
          <a:xfrm>
            <a:off x="6414154" y="2780928"/>
            <a:ext cx="2520280" cy="223224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Senior: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public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老人特有の	情報や振る	舞い</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365" name="Shape 365"/>
          <p:cNvSpPr/>
          <p:nvPr/>
        </p:nvSpPr>
        <p:spPr>
          <a:xfrm>
            <a:off x="755576" y="5301208"/>
            <a:ext cx="7992888" cy="1152128"/>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共通の情報や振る舞いを継承させることによって記述する必要がなくなる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インターフェース</a:t>
            </a:r>
          </a:p>
        </p:txBody>
      </p:sp>
      <p:sp>
        <p:nvSpPr>
          <p:cNvPr id="371" name="Shape 37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各オブジェクト毎に「行動は異なるが、概念は等しい」振る舞いについてインターフェースとして登録することで、統一的に扱かったり、使用する側がその差異を気にすることなく使用することが出来る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C++にはインターフェースと言う機能は無い(実装自体は可)</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p:nvPr/>
        </p:nvSpPr>
        <p:spPr>
          <a:xfrm>
            <a:off x="1403648"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77" name="Shape 377"/>
          <p:cNvSpPr/>
          <p:nvPr/>
        </p:nvSpPr>
        <p:spPr>
          <a:xfrm>
            <a:off x="1259632"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A</a:t>
            </a:r>
          </a:p>
        </p:txBody>
      </p:sp>
      <p:sp>
        <p:nvSpPr>
          <p:cNvPr id="378" name="Shape 378"/>
          <p:cNvSpPr/>
          <p:nvPr/>
        </p:nvSpPr>
        <p:spPr>
          <a:xfrm>
            <a:off x="7668344"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79" name="Shape 379"/>
          <p:cNvSpPr/>
          <p:nvPr/>
        </p:nvSpPr>
        <p:spPr>
          <a:xfrm>
            <a:off x="7524328"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C</a:t>
            </a:r>
          </a:p>
        </p:txBody>
      </p:sp>
      <p:sp>
        <p:nvSpPr>
          <p:cNvPr id="380" name="Shape 380"/>
          <p:cNvSpPr/>
          <p:nvPr/>
        </p:nvSpPr>
        <p:spPr>
          <a:xfrm>
            <a:off x="4355976"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81" name="Shape 381"/>
          <p:cNvSpPr/>
          <p:nvPr/>
        </p:nvSpPr>
        <p:spPr>
          <a:xfrm>
            <a:off x="4211960"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B</a:t>
            </a:r>
          </a:p>
        </p:txBody>
      </p:sp>
      <p:sp>
        <p:nvSpPr>
          <p:cNvPr id="382" name="Shape 382"/>
          <p:cNvSpPr/>
          <p:nvPr/>
        </p:nvSpPr>
        <p:spPr>
          <a:xfrm>
            <a:off x="899592" y="2336297"/>
            <a:ext cx="1368152"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本を読む</a:t>
            </a:r>
          </a:p>
        </p:txBody>
      </p:sp>
      <p:sp>
        <p:nvSpPr>
          <p:cNvPr id="383" name="Shape 383"/>
          <p:cNvSpPr/>
          <p:nvPr/>
        </p:nvSpPr>
        <p:spPr>
          <a:xfrm>
            <a:off x="3707904" y="2336297"/>
            <a:ext cx="1584176"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ゲームをする</a:t>
            </a:r>
          </a:p>
        </p:txBody>
      </p:sp>
      <p:sp>
        <p:nvSpPr>
          <p:cNvPr id="384" name="Shape 384"/>
          <p:cNvSpPr/>
          <p:nvPr/>
        </p:nvSpPr>
        <p:spPr>
          <a:xfrm>
            <a:off x="7056276" y="2336297"/>
            <a:ext cx="1584176"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ドライブする</a:t>
            </a:r>
          </a:p>
        </p:txBody>
      </p:sp>
      <p:sp>
        <p:nvSpPr>
          <p:cNvPr id="385" name="Shape 385"/>
          <p:cNvSpPr/>
          <p:nvPr/>
        </p:nvSpPr>
        <p:spPr>
          <a:xfrm>
            <a:off x="800581" y="3212976"/>
            <a:ext cx="2934326" cy="3168352"/>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void UseTime()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A.readBook();</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B.playGame();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C.driveCar();</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386" name="Shape 386"/>
          <p:cNvSpPr/>
          <p:nvPr/>
        </p:nvSpPr>
        <p:spPr>
          <a:xfrm>
            <a:off x="3995936" y="4365104"/>
            <a:ext cx="1512168" cy="864096"/>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87" name="Shape 387"/>
          <p:cNvSpPr/>
          <p:nvPr/>
        </p:nvSpPr>
        <p:spPr>
          <a:xfrm>
            <a:off x="5724128" y="3861048"/>
            <a:ext cx="3132348" cy="18002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一人一人に次に行う行動を指示するためには各人の暇つぶしの方法を知っておく必要がある。</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p:nvPr/>
        </p:nvSpPr>
        <p:spPr>
          <a:xfrm>
            <a:off x="539552" y="2204864"/>
            <a:ext cx="2088232" cy="100811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393" name="Shape 393"/>
          <p:cNvSpPr/>
          <p:nvPr/>
        </p:nvSpPr>
        <p:spPr>
          <a:xfrm>
            <a:off x="3455876" y="2156277"/>
            <a:ext cx="2088232" cy="100811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394" name="Shape 394"/>
          <p:cNvSpPr/>
          <p:nvPr/>
        </p:nvSpPr>
        <p:spPr>
          <a:xfrm>
            <a:off x="6804248" y="2156277"/>
            <a:ext cx="2088232" cy="100811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395" name="Shape 395"/>
          <p:cNvSpPr/>
          <p:nvPr/>
        </p:nvSpPr>
        <p:spPr>
          <a:xfrm>
            <a:off x="1403648"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96" name="Shape 396"/>
          <p:cNvSpPr/>
          <p:nvPr/>
        </p:nvSpPr>
        <p:spPr>
          <a:xfrm>
            <a:off x="1259632"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A</a:t>
            </a:r>
          </a:p>
        </p:txBody>
      </p:sp>
      <p:sp>
        <p:nvSpPr>
          <p:cNvPr id="397" name="Shape 397"/>
          <p:cNvSpPr/>
          <p:nvPr/>
        </p:nvSpPr>
        <p:spPr>
          <a:xfrm>
            <a:off x="7668344"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98" name="Shape 398"/>
          <p:cNvSpPr/>
          <p:nvPr/>
        </p:nvSpPr>
        <p:spPr>
          <a:xfrm>
            <a:off x="7524328"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C</a:t>
            </a:r>
          </a:p>
        </p:txBody>
      </p:sp>
      <p:sp>
        <p:nvSpPr>
          <p:cNvPr id="399" name="Shape 399"/>
          <p:cNvSpPr/>
          <p:nvPr/>
        </p:nvSpPr>
        <p:spPr>
          <a:xfrm>
            <a:off x="4355976"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400" name="Shape 400"/>
          <p:cNvSpPr/>
          <p:nvPr/>
        </p:nvSpPr>
        <p:spPr>
          <a:xfrm>
            <a:off x="4211960"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B</a:t>
            </a:r>
          </a:p>
        </p:txBody>
      </p:sp>
      <p:sp>
        <p:nvSpPr>
          <p:cNvPr id="401" name="Shape 401"/>
          <p:cNvSpPr/>
          <p:nvPr/>
        </p:nvSpPr>
        <p:spPr>
          <a:xfrm>
            <a:off x="899592" y="2336297"/>
            <a:ext cx="1368152"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本を読む</a:t>
            </a:r>
          </a:p>
        </p:txBody>
      </p:sp>
      <p:sp>
        <p:nvSpPr>
          <p:cNvPr id="402" name="Shape 402"/>
          <p:cNvSpPr/>
          <p:nvPr/>
        </p:nvSpPr>
        <p:spPr>
          <a:xfrm>
            <a:off x="3707904" y="2336297"/>
            <a:ext cx="1584176"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ゲームをする</a:t>
            </a:r>
          </a:p>
        </p:txBody>
      </p:sp>
      <p:sp>
        <p:nvSpPr>
          <p:cNvPr id="403" name="Shape 403"/>
          <p:cNvSpPr/>
          <p:nvPr/>
        </p:nvSpPr>
        <p:spPr>
          <a:xfrm>
            <a:off x="7056276" y="2336297"/>
            <a:ext cx="1584176"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ドライブする</a:t>
            </a:r>
          </a:p>
        </p:txBody>
      </p:sp>
      <p:sp>
        <p:nvSpPr>
          <p:cNvPr id="404" name="Shape 404"/>
          <p:cNvSpPr/>
          <p:nvPr/>
        </p:nvSpPr>
        <p:spPr>
          <a:xfrm>
            <a:off x="899592" y="3068960"/>
            <a:ext cx="1368152" cy="360040"/>
          </a:xfrm>
          <a:prstGeom prst="roundRect">
            <a:avLst>
              <a:gd fmla="val 16667" name="adj"/>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暇つぶし</a:t>
            </a:r>
          </a:p>
        </p:txBody>
      </p:sp>
      <p:sp>
        <p:nvSpPr>
          <p:cNvPr id="405" name="Shape 405"/>
          <p:cNvSpPr/>
          <p:nvPr/>
        </p:nvSpPr>
        <p:spPr>
          <a:xfrm>
            <a:off x="3815916" y="3068960"/>
            <a:ext cx="1368152" cy="360040"/>
          </a:xfrm>
          <a:prstGeom prst="roundRect">
            <a:avLst>
              <a:gd fmla="val 16667" name="adj"/>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暇つぶし</a:t>
            </a:r>
          </a:p>
        </p:txBody>
      </p:sp>
      <p:sp>
        <p:nvSpPr>
          <p:cNvPr id="406" name="Shape 406"/>
          <p:cNvSpPr/>
          <p:nvPr/>
        </p:nvSpPr>
        <p:spPr>
          <a:xfrm>
            <a:off x="7164288" y="3068960"/>
            <a:ext cx="1368152" cy="360040"/>
          </a:xfrm>
          <a:prstGeom prst="roundRect">
            <a:avLst>
              <a:gd fmla="val 16667" name="adj"/>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暇つぶし</a:t>
            </a:r>
          </a:p>
        </p:txBody>
      </p:sp>
      <p:sp>
        <p:nvSpPr>
          <p:cNvPr id="407" name="Shape 407"/>
          <p:cNvSpPr/>
          <p:nvPr/>
        </p:nvSpPr>
        <p:spPr>
          <a:xfrm>
            <a:off x="440541" y="3573016"/>
            <a:ext cx="2934326" cy="3168352"/>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void UseTime()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A.killngTIme();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B.killngTIme();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C.killngTIme();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408" name="Shape 408"/>
          <p:cNvSpPr/>
          <p:nvPr/>
        </p:nvSpPr>
        <p:spPr>
          <a:xfrm>
            <a:off x="3815916" y="4797152"/>
            <a:ext cx="1260140" cy="720080"/>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409" name="Shape 409"/>
          <p:cNvSpPr/>
          <p:nvPr/>
        </p:nvSpPr>
        <p:spPr>
          <a:xfrm>
            <a:off x="5508104" y="4257092"/>
            <a:ext cx="3132348" cy="18002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各人の暇つぶしの方法を知らなくても一人一人に次に行う行動を指示できる。</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415" name="Shape 415"/>
          <p:cNvSpPr txBox="1"/>
          <p:nvPr>
            <p:ph idx="1" type="body"/>
          </p:nvPr>
        </p:nvSpPr>
        <p:spPr>
          <a:xfrm>
            <a:off x="457200" y="1600200"/>
            <a:ext cx="8229600" cy="3340967"/>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宣言のみを行い定義を記述していないファンクションを用いたクラスを抽象クラスという</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宣言のみを行い定義を記述していないファンクションを「純粋仮想関数」と言う</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C++ではこの抽象クラスを継承することでインターフェースを実装することが出来る</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歴史</a:t>
            </a:r>
          </a:p>
        </p:txBody>
      </p:sp>
      <p:sp>
        <p:nvSpPr>
          <p:cNvPr id="98" name="Shape 9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ムーアの法則</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マシンパワーは2年ごとに2倍になる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パーキンソンの法則</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システムの規模はリソース限界まで増大する</a:t>
            </a:r>
          </a:p>
        </p:txBody>
      </p:sp>
      <p:sp>
        <p:nvSpPr>
          <p:cNvPr id="99" name="Shape 99"/>
          <p:cNvSpPr/>
          <p:nvPr/>
        </p:nvSpPr>
        <p:spPr>
          <a:xfrm>
            <a:off x="539552" y="4437112"/>
            <a:ext cx="8136904" cy="2016224"/>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肥大化・複雑化を続けるシステムに対して、</a:t>
            </a:r>
          </a:p>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構造化プログラミングではもはや人間の能力が追い付かない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仮想関数</a:t>
            </a:r>
          </a:p>
        </p:txBody>
      </p:sp>
      <p:sp>
        <p:nvSpPr>
          <p:cNvPr id="421" name="Shape 42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スーパークラスのファンクションの宣言の際に「virtual」とつけることで、サブクラスでそのファンクションの定義を書き換えることが出来る。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この書き換えを「オーバー“ライド”」と言う</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このような書き換え(上書き)可能なファンクションを「仮想関数」と言う</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p:nvPr/>
        </p:nvSpPr>
        <p:spPr>
          <a:xfrm>
            <a:off x="1409598" y="0"/>
            <a:ext cx="6624736" cy="29440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name;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age;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public:</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virtual string answerMyInfo()</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cout &lt;&lt; “名前は” &lt;&lt; name &lt;&lt; “です” &lt;&lt; endl;</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427" name="Shape 427"/>
          <p:cNvSpPr/>
          <p:nvPr/>
        </p:nvSpPr>
        <p:spPr>
          <a:xfrm>
            <a:off x="0" y="3474176"/>
            <a:ext cx="2622342" cy="189904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Children :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public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a:t>
            </a:r>
          </a:p>
        </p:txBody>
      </p:sp>
      <p:sp>
        <p:nvSpPr>
          <p:cNvPr id="428" name="Shape 428"/>
          <p:cNvSpPr/>
          <p:nvPr/>
        </p:nvSpPr>
        <p:spPr>
          <a:xfrm>
            <a:off x="2873862" y="3114136"/>
            <a:ext cx="6018618" cy="261912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Adult: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public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answerMyInfo()</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cout &lt;&lt; “私の名前は” &lt;&lt; name &lt;&lt; “で、		年齢は” &lt;&lt; age &lt;&lt; “です” &lt;&lt; endl;</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429" name="Shape 429"/>
          <p:cNvSpPr/>
          <p:nvPr/>
        </p:nvSpPr>
        <p:spPr>
          <a:xfrm>
            <a:off x="1043608" y="5013176"/>
            <a:ext cx="504056" cy="93610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430" name="Shape 430"/>
          <p:cNvSpPr/>
          <p:nvPr/>
        </p:nvSpPr>
        <p:spPr>
          <a:xfrm>
            <a:off x="5631143" y="5301208"/>
            <a:ext cx="504056" cy="642900"/>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431" name="Shape 431"/>
          <p:cNvSpPr/>
          <p:nvPr/>
        </p:nvSpPr>
        <p:spPr>
          <a:xfrm>
            <a:off x="146229" y="5959449"/>
            <a:ext cx="2298814"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私の名前は○○です</a:t>
            </a:r>
          </a:p>
        </p:txBody>
      </p:sp>
      <p:sp>
        <p:nvSpPr>
          <p:cNvPr id="432" name="Shape 432"/>
          <p:cNvSpPr/>
          <p:nvPr/>
        </p:nvSpPr>
        <p:spPr>
          <a:xfrm>
            <a:off x="4721966" y="5993904"/>
            <a:ext cx="2298814"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私の名前は○○で、年齢は××です</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純粋仮想関数</a:t>
            </a:r>
          </a:p>
        </p:txBody>
      </p:sp>
      <p:sp>
        <p:nvSpPr>
          <p:cNvPr id="438" name="Shape 438"/>
          <p:cNvSpPr txBox="1"/>
          <p:nvPr>
            <p:ph idx="1" type="body"/>
          </p:nvPr>
        </p:nvSpPr>
        <p:spPr>
          <a:xfrm>
            <a:off x="457200" y="1600200"/>
            <a:ext cx="8229600" cy="5141168"/>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仮想関数の宣言の最後に「＝0」とつけることで、宣言のみ存在し、定義のない関数とすることが出来る。これを「純粋仮想関数」と言う</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純粋仮想関数を含むクラスのインスタンスは生成することが出来なくなる。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したがって、純粋仮想関数を含むクラス＝抽象クラスを継承したサブクラスはその定義を記述する必要が発生する＝インターフェースの実装</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p:nvPr/>
        </p:nvSpPr>
        <p:spPr>
          <a:xfrm>
            <a:off x="1409598" y="0"/>
            <a:ext cx="6624736" cy="2132856"/>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public:</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name;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age;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virtual string answerMyInfo()=0;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444" name="Shape 444"/>
          <p:cNvSpPr/>
          <p:nvPr/>
        </p:nvSpPr>
        <p:spPr>
          <a:xfrm>
            <a:off x="323528" y="2132856"/>
            <a:ext cx="4067945" cy="3473361"/>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Children :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public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ansewerMyInfo()</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cout &lt;&lt; “私の名		前は” &lt;&lt; name &lt;&lt; 		“です” &lt;&lt; endl;</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a:t>
            </a:r>
          </a:p>
        </p:txBody>
      </p:sp>
      <p:sp>
        <p:nvSpPr>
          <p:cNvPr id="445" name="Shape 445"/>
          <p:cNvSpPr/>
          <p:nvPr/>
        </p:nvSpPr>
        <p:spPr>
          <a:xfrm>
            <a:off x="5044734" y="2136969"/>
            <a:ext cx="4079479" cy="346924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Adult: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public Human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answerMyInfo()</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cout &lt;&lt; “私の名		前は” &lt;&lt; name &lt;&lt; 		“で、年齢は” &lt;&lt; 		age &lt;&lt; “です” &lt;&lt; 		endl;</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446" name="Shape 446"/>
          <p:cNvSpPr/>
          <p:nvPr/>
        </p:nvSpPr>
        <p:spPr>
          <a:xfrm>
            <a:off x="2196507" y="4980620"/>
            <a:ext cx="504056" cy="93610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447" name="Shape 447"/>
          <p:cNvSpPr/>
          <p:nvPr/>
        </p:nvSpPr>
        <p:spPr>
          <a:xfrm>
            <a:off x="1299128" y="5926893"/>
            <a:ext cx="2298814"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私の名前は○○です</a:t>
            </a:r>
          </a:p>
        </p:txBody>
      </p:sp>
      <p:sp>
        <p:nvSpPr>
          <p:cNvPr id="448" name="Shape 448"/>
          <p:cNvSpPr/>
          <p:nvPr/>
        </p:nvSpPr>
        <p:spPr>
          <a:xfrm>
            <a:off x="6206617" y="5966520"/>
            <a:ext cx="2298814"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私の名前は○○で、年齢は××です</a:t>
            </a:r>
          </a:p>
        </p:txBody>
      </p:sp>
      <p:sp>
        <p:nvSpPr>
          <p:cNvPr id="449" name="Shape 449"/>
          <p:cNvSpPr/>
          <p:nvPr/>
        </p:nvSpPr>
        <p:spPr>
          <a:xfrm>
            <a:off x="7115794" y="4980620"/>
            <a:ext cx="504056" cy="93610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450" name="Shape 450"/>
          <p:cNvSpPr/>
          <p:nvPr/>
        </p:nvSpPr>
        <p:spPr>
          <a:xfrm>
            <a:off x="2196507" y="2851387"/>
            <a:ext cx="4848050" cy="2597285"/>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純粋仮想関数を宣言することで、その抽象クラスは定義のないファンクションを持つこととなるため、インスタンスを生成できなくなる。</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それを継承したサブクラスは、そのファンクションを定義する必要がある</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インターフェース</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ポリモーフィズム</a:t>
            </a:r>
          </a:p>
        </p:txBody>
      </p:sp>
      <p:sp>
        <p:nvSpPr>
          <p:cNvPr id="456" name="Shape 45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異なる振る舞いに対して、同じ名前を割り当てるによってファンクションをオブジェクトの型に応じて使い分けること</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オーバーライドもポリモーフィズムの一種</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オーバーロード</a:t>
            </a:r>
          </a:p>
        </p:txBody>
      </p:sp>
      <p:sp>
        <p:nvSpPr>
          <p:cNvPr id="462" name="Shape 46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引数の“型の組み合わせ”が異なるファンクション群に同じ名前を割り当てること</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オーバーロードはクラス内で同じ名前を使い分ける。</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468" name="Shape 468"/>
          <p:cNvSpPr/>
          <p:nvPr/>
        </p:nvSpPr>
        <p:spPr>
          <a:xfrm>
            <a:off x="611560" y="1196751"/>
            <a:ext cx="8208912" cy="3503065"/>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robot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answer(date today)</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cout &lt;&lt; “今日の日付は” &lt;&lt; today &lt;&lt; “です” &lt;&lt; endl;</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string answer(weather nowWeather)</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cout &lt;&lt; “今日の天気は” &lt;&lt; nowWeather &lt;&lt; “です” &lt;&lt; endl;</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469" name="Shape 469"/>
          <p:cNvSpPr/>
          <p:nvPr/>
        </p:nvSpPr>
        <p:spPr>
          <a:xfrm>
            <a:off x="179512" y="4869160"/>
            <a:ext cx="3168352" cy="187220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robot obj;</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obj.answer(todayDate);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obj.answer(todayWeather);</a:t>
            </a:r>
          </a:p>
        </p:txBody>
      </p:sp>
      <p:sp>
        <p:nvSpPr>
          <p:cNvPr id="470" name="Shape 470"/>
          <p:cNvSpPr/>
          <p:nvPr/>
        </p:nvSpPr>
        <p:spPr>
          <a:xfrm>
            <a:off x="4166834" y="4977172"/>
            <a:ext cx="4680520" cy="165618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今日の日付は11/2です</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今日の天気は晴れです</a:t>
            </a:r>
          </a:p>
        </p:txBody>
      </p:sp>
      <p:sp>
        <p:nvSpPr>
          <p:cNvPr id="471" name="Shape 471"/>
          <p:cNvSpPr/>
          <p:nvPr/>
        </p:nvSpPr>
        <p:spPr>
          <a:xfrm>
            <a:off x="2987824" y="5697252"/>
            <a:ext cx="2304256" cy="216024"/>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472" name="Shape 472"/>
          <p:cNvSpPr/>
          <p:nvPr/>
        </p:nvSpPr>
        <p:spPr>
          <a:xfrm>
            <a:off x="2987824" y="5949280"/>
            <a:ext cx="2304256" cy="216024"/>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ポリモーフィズムの注意</a:t>
            </a:r>
          </a:p>
        </p:txBody>
      </p:sp>
      <p:sp>
        <p:nvSpPr>
          <p:cNvPr id="478" name="Shape 47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ポリモーフィズムは異なる動作に同じ名前を割り当てているだけなので、記述量自体が減少しているわけではない</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継承</a:t>
            </a:r>
          </a:p>
        </p:txBody>
      </p:sp>
      <p:sp>
        <p:nvSpPr>
          <p:cNvPr id="484" name="Shape 484"/>
          <p:cNvSpPr txBox="1"/>
          <p:nvPr>
            <p:ph idx="1" type="body"/>
          </p:nvPr>
        </p:nvSpPr>
        <p:spPr>
          <a:xfrm>
            <a:off x="467544" y="1196753"/>
            <a:ext cx="8229600" cy="2376264"/>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スーパークラスの変数にサブクラスの変数を代入することが出来る。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これによって、別々のサブクラスのインスタンスを一つにまとめ上げることが可能</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457200" y="274638"/>
            <a:ext cx="8229600" cy="77809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490" name="Shape 490"/>
          <p:cNvSpPr/>
          <p:nvPr/>
        </p:nvSpPr>
        <p:spPr>
          <a:xfrm>
            <a:off x="251520" y="1052736"/>
            <a:ext cx="2737846" cy="2232248"/>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class super</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public:</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virtual string message()</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return "スーパー";</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a:t>
            </a:r>
          </a:p>
        </p:txBody>
      </p:sp>
      <p:sp>
        <p:nvSpPr>
          <p:cNvPr id="491" name="Shape 491"/>
          <p:cNvSpPr/>
          <p:nvPr/>
        </p:nvSpPr>
        <p:spPr>
          <a:xfrm>
            <a:off x="3275856" y="1052736"/>
            <a:ext cx="2737846" cy="2232248"/>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class sub1 : public super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public:</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string message()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return "サブ1";</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a:t>
            </a:r>
          </a:p>
        </p:txBody>
      </p:sp>
      <p:sp>
        <p:nvSpPr>
          <p:cNvPr id="492" name="Shape 492"/>
          <p:cNvSpPr/>
          <p:nvPr/>
        </p:nvSpPr>
        <p:spPr>
          <a:xfrm>
            <a:off x="6300192" y="1085198"/>
            <a:ext cx="2737846" cy="2232248"/>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class sub2 : public super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public:</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string message()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return "サブ2";</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400" u="none" cap="none" strike="noStrike">
                <a:solidFill>
                  <a:schemeClr val="dk1"/>
                </a:solidFill>
                <a:latin typeface="Calibri"/>
                <a:ea typeface="Calibri"/>
                <a:cs typeface="Calibri"/>
                <a:sym typeface="Calibri"/>
              </a:rPr>
              <a:t>};</a:t>
            </a:r>
          </a:p>
        </p:txBody>
      </p:sp>
      <p:sp>
        <p:nvSpPr>
          <p:cNvPr id="493" name="Shape 493"/>
          <p:cNvSpPr/>
          <p:nvPr/>
        </p:nvSpPr>
        <p:spPr>
          <a:xfrm>
            <a:off x="467544" y="3645024"/>
            <a:ext cx="8136904" cy="3024336"/>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sub1 ob1;</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sub2 ob2;</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vector&lt;super*&gt; vec1;</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vec1.push_back(&amp;ob1);</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vec1.push_back(&amp;ob2);</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for (int i = 0; i &lt; vec1.size(); i++)</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cout &lt;&lt; vec1[i]-&gt;message() &lt;&lt; endl;</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pic>
        <p:nvPicPr>
          <p:cNvPr descr="C:\Users\Jun\Desktop\testete.png" id="494" name="Shape 494"/>
          <p:cNvPicPr preferRelativeResize="0"/>
          <p:nvPr/>
        </p:nvPicPr>
        <p:blipFill rotWithShape="1">
          <a:blip r:embed="rId3">
            <a:alphaModFix/>
          </a:blip>
          <a:srcRect b="0" l="0" r="0" t="0"/>
          <a:stretch/>
        </p:blipFill>
        <p:spPr>
          <a:xfrm>
            <a:off x="981089" y="1556792"/>
            <a:ext cx="6688026" cy="4503092"/>
          </a:xfrm>
          <a:prstGeom prst="rect">
            <a:avLst/>
          </a:prstGeom>
          <a:noFill/>
          <a:ln>
            <a:noFill/>
          </a:ln>
        </p:spPr>
      </p:pic>
      <p:pic>
        <p:nvPicPr>
          <p:cNvPr descr="C:\Users\Jun\Desktop\testete.png" id="495" name="Shape 495"/>
          <p:cNvPicPr preferRelativeResize="0"/>
          <p:nvPr/>
        </p:nvPicPr>
        <p:blipFill rotWithShape="1">
          <a:blip r:embed="rId3">
            <a:alphaModFix/>
          </a:blip>
          <a:srcRect b="65005" l="20328" r="39836" t="16832"/>
          <a:stretch/>
        </p:blipFill>
        <p:spPr>
          <a:xfrm>
            <a:off x="2661707" y="3933056"/>
            <a:ext cx="6446521" cy="19788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疑問</a:t>
            </a:r>
          </a:p>
        </p:txBody>
      </p:sp>
      <p:sp>
        <p:nvSpPr>
          <p:cNvPr id="105" name="Shape 105"/>
          <p:cNvSpPr txBox="1"/>
          <p:nvPr>
            <p:ph idx="1" type="body"/>
          </p:nvPr>
        </p:nvSpPr>
        <p:spPr>
          <a:xfrm>
            <a:off x="457200" y="1600201"/>
            <a:ext cx="8229600" cy="1900808"/>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そもそも人間が複雑なシステムを管理・構築することは可能なのだろうか？</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106" name="Shape 106"/>
          <p:cNvSpPr/>
          <p:nvPr/>
        </p:nvSpPr>
        <p:spPr>
          <a:xfrm>
            <a:off x="2267744" y="3316631"/>
            <a:ext cx="3960440" cy="1048473"/>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この世には非常に複雑なシステムや</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組織がありふれている</a:t>
            </a:r>
          </a:p>
        </p:txBody>
      </p:sp>
      <p:sp>
        <p:nvSpPr>
          <p:cNvPr id="107" name="Shape 107"/>
          <p:cNvSpPr/>
          <p:nvPr/>
        </p:nvSpPr>
        <p:spPr>
          <a:xfrm>
            <a:off x="3851920" y="2669374"/>
            <a:ext cx="792088" cy="57606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08" name="Shape 108"/>
          <p:cNvSpPr/>
          <p:nvPr/>
        </p:nvSpPr>
        <p:spPr>
          <a:xfrm>
            <a:off x="1943708" y="5245412"/>
            <a:ext cx="4608512" cy="1048473"/>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複雑なシステムを管理・構築すること自体は不可能ではない＝良い手法が存在する</a:t>
            </a:r>
          </a:p>
        </p:txBody>
      </p:sp>
      <p:sp>
        <p:nvSpPr>
          <p:cNvPr id="109" name="Shape 109"/>
          <p:cNvSpPr/>
          <p:nvPr/>
        </p:nvSpPr>
        <p:spPr>
          <a:xfrm>
            <a:off x="3851920" y="4581943"/>
            <a:ext cx="792088" cy="576064"/>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オブジェクト指向</a:t>
            </a:r>
          </a:p>
        </p:txBody>
      </p:sp>
      <p:sp>
        <p:nvSpPr>
          <p:cNvPr id="115" name="Shape 11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社会にある組織・システム(そして社会そのもの)をよく観察すると、オブジェクト指向の概念に類似したものがたくさんある。</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なぜ社会の組織やシステムが上手く構築・管理・運営されているのかを観察することでオブジェクト指向の考え方が理解できるようになる。</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p:nvPr/>
        </p:nvSpPr>
        <p:spPr>
          <a:xfrm rot="-3868108">
            <a:off x="571658" y="3189295"/>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1" name="Shape 12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組織の基本構造</a:t>
            </a:r>
          </a:p>
        </p:txBody>
      </p:sp>
      <p:sp>
        <p:nvSpPr>
          <p:cNvPr id="122" name="Shape 122"/>
          <p:cNvSpPr/>
          <p:nvPr/>
        </p:nvSpPr>
        <p:spPr>
          <a:xfrm rot="2648302">
            <a:off x="797495" y="5132427"/>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3" name="Shape 123"/>
          <p:cNvSpPr/>
          <p:nvPr/>
        </p:nvSpPr>
        <p:spPr>
          <a:xfrm rot="-3868108">
            <a:off x="2679131" y="3711868"/>
            <a:ext cx="1905731" cy="19829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4" name="Shape 124"/>
          <p:cNvSpPr/>
          <p:nvPr/>
        </p:nvSpPr>
        <p:spPr>
          <a:xfrm rot="1425733">
            <a:off x="2049672" y="2504438"/>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5" name="Shape 125"/>
          <p:cNvSpPr/>
          <p:nvPr/>
        </p:nvSpPr>
        <p:spPr>
          <a:xfrm>
            <a:off x="2467054" y="5800999"/>
            <a:ext cx="2392978" cy="21776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6" name="Shape 126"/>
          <p:cNvSpPr/>
          <p:nvPr/>
        </p:nvSpPr>
        <p:spPr>
          <a:xfrm rot="10800000">
            <a:off x="999924" y="4360064"/>
            <a:ext cx="2347940" cy="177500"/>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7" name="Shape 127"/>
          <p:cNvSpPr/>
          <p:nvPr/>
        </p:nvSpPr>
        <p:spPr>
          <a:xfrm rot="-7959029">
            <a:off x="3081374" y="5100254"/>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8" name="Shape 128"/>
          <p:cNvSpPr/>
          <p:nvPr/>
        </p:nvSpPr>
        <p:spPr>
          <a:xfrm rot="-4096304">
            <a:off x="4015451" y="4838623"/>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9" name="Shape 129"/>
          <p:cNvSpPr/>
          <p:nvPr/>
        </p:nvSpPr>
        <p:spPr>
          <a:xfrm rot="1732808">
            <a:off x="3822601" y="3220275"/>
            <a:ext cx="1708421" cy="195927"/>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0" name="Shape 130"/>
          <p:cNvSpPr/>
          <p:nvPr/>
        </p:nvSpPr>
        <p:spPr>
          <a:xfrm rot="-3582500">
            <a:off x="4857047" y="3222884"/>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1" name="Shape 131"/>
          <p:cNvSpPr/>
          <p:nvPr/>
        </p:nvSpPr>
        <p:spPr>
          <a:xfrm rot="436753">
            <a:off x="5343327" y="4056402"/>
            <a:ext cx="2026614" cy="198796"/>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2" name="Shape 132"/>
          <p:cNvSpPr/>
          <p:nvPr/>
        </p:nvSpPr>
        <p:spPr>
          <a:xfrm rot="-926790">
            <a:off x="4775735" y="5502528"/>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3" name="Shape 133"/>
          <p:cNvSpPr/>
          <p:nvPr/>
        </p:nvSpPr>
        <p:spPr>
          <a:xfrm rot="-4096304">
            <a:off x="6461160" y="4786279"/>
            <a:ext cx="1136814" cy="187093"/>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4" name="Shape 134"/>
          <p:cNvSpPr/>
          <p:nvPr/>
        </p:nvSpPr>
        <p:spPr>
          <a:xfrm rot="-7479457">
            <a:off x="5874793" y="3061084"/>
            <a:ext cx="1756706" cy="180545"/>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grpSp>
        <p:nvGrpSpPr>
          <p:cNvPr id="135" name="Shape 135"/>
          <p:cNvGrpSpPr/>
          <p:nvPr/>
        </p:nvGrpSpPr>
        <p:grpSpPr>
          <a:xfrm>
            <a:off x="827584" y="1484784"/>
            <a:ext cx="6624736" cy="4894024"/>
            <a:chOff x="827584" y="1484784"/>
            <a:chExt cx="6624736" cy="4894024"/>
          </a:xfrm>
        </p:grpSpPr>
        <p:grpSp>
          <p:nvGrpSpPr>
            <p:cNvPr id="136" name="Shape 136"/>
            <p:cNvGrpSpPr/>
            <p:nvPr/>
          </p:nvGrpSpPr>
          <p:grpSpPr>
            <a:xfrm>
              <a:off x="827584" y="3645024"/>
              <a:ext cx="504056" cy="1075080"/>
              <a:chOff x="899592" y="1700808"/>
              <a:chExt cx="504056" cy="1075080"/>
            </a:xfrm>
          </p:grpSpPr>
          <p:sp>
            <p:nvSpPr>
              <p:cNvPr id="137" name="Shape 137"/>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38" name="Shape 138"/>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39" name="Shape 139"/>
            <p:cNvGrpSpPr/>
            <p:nvPr/>
          </p:nvGrpSpPr>
          <p:grpSpPr>
            <a:xfrm>
              <a:off x="6084168" y="1736812"/>
              <a:ext cx="504056" cy="1075080"/>
              <a:chOff x="899592" y="1700808"/>
              <a:chExt cx="504056" cy="1075080"/>
            </a:xfrm>
          </p:grpSpPr>
          <p:sp>
            <p:nvSpPr>
              <p:cNvPr id="140" name="Shape 140"/>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41" name="Shape 141"/>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42" name="Shape 142"/>
            <p:cNvGrpSpPr/>
            <p:nvPr/>
          </p:nvGrpSpPr>
          <p:grpSpPr>
            <a:xfrm>
              <a:off x="4535996" y="5018216"/>
              <a:ext cx="504056" cy="1075080"/>
              <a:chOff x="899592" y="1700808"/>
              <a:chExt cx="504056" cy="1075080"/>
            </a:xfrm>
          </p:grpSpPr>
          <p:sp>
            <p:nvSpPr>
              <p:cNvPr id="143" name="Shape 143"/>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44" name="Shape 144"/>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45" name="Shape 145"/>
            <p:cNvGrpSpPr/>
            <p:nvPr/>
          </p:nvGrpSpPr>
          <p:grpSpPr>
            <a:xfrm>
              <a:off x="2370985" y="5303728"/>
              <a:ext cx="504056" cy="1075080"/>
              <a:chOff x="899592" y="1700808"/>
              <a:chExt cx="504056" cy="1075080"/>
            </a:xfrm>
          </p:grpSpPr>
          <p:sp>
            <p:nvSpPr>
              <p:cNvPr id="146" name="Shape 146"/>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47" name="Shape 147"/>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48" name="Shape 148"/>
            <p:cNvGrpSpPr/>
            <p:nvPr/>
          </p:nvGrpSpPr>
          <p:grpSpPr>
            <a:xfrm>
              <a:off x="3779548" y="2196602"/>
              <a:ext cx="504056" cy="1075080"/>
              <a:chOff x="899592" y="1700808"/>
              <a:chExt cx="504056" cy="1075080"/>
            </a:xfrm>
          </p:grpSpPr>
          <p:sp>
            <p:nvSpPr>
              <p:cNvPr id="149" name="Shape 149"/>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0" name="Shape 150"/>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51" name="Shape 151"/>
            <p:cNvGrpSpPr/>
            <p:nvPr/>
          </p:nvGrpSpPr>
          <p:grpSpPr>
            <a:xfrm>
              <a:off x="1841612" y="1484784"/>
              <a:ext cx="504056" cy="1075080"/>
              <a:chOff x="899592" y="1700808"/>
              <a:chExt cx="504056" cy="1075080"/>
            </a:xfrm>
          </p:grpSpPr>
          <p:sp>
            <p:nvSpPr>
              <p:cNvPr id="152" name="Shape 152"/>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3" name="Shape 153"/>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54" name="Shape 154"/>
            <p:cNvGrpSpPr/>
            <p:nvPr/>
          </p:nvGrpSpPr>
          <p:grpSpPr>
            <a:xfrm>
              <a:off x="3059832" y="3822524"/>
              <a:ext cx="504056" cy="1075080"/>
              <a:chOff x="899592" y="1700808"/>
              <a:chExt cx="504056" cy="1075080"/>
            </a:xfrm>
          </p:grpSpPr>
          <p:sp>
            <p:nvSpPr>
              <p:cNvPr id="155" name="Shape 155"/>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6" name="Shape 156"/>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57" name="Shape 157"/>
            <p:cNvGrpSpPr/>
            <p:nvPr/>
          </p:nvGrpSpPr>
          <p:grpSpPr>
            <a:xfrm>
              <a:off x="6948264" y="3553018"/>
              <a:ext cx="504056" cy="1075080"/>
              <a:chOff x="899592" y="1700808"/>
              <a:chExt cx="504056" cy="1075080"/>
            </a:xfrm>
          </p:grpSpPr>
          <p:sp>
            <p:nvSpPr>
              <p:cNvPr id="158" name="Shape 158"/>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9" name="Shape 159"/>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60" name="Shape 160"/>
            <p:cNvGrpSpPr/>
            <p:nvPr/>
          </p:nvGrpSpPr>
          <p:grpSpPr>
            <a:xfrm>
              <a:off x="5220072" y="3245454"/>
              <a:ext cx="504056" cy="1075080"/>
              <a:chOff x="899592" y="1700808"/>
              <a:chExt cx="504056" cy="1075080"/>
            </a:xfrm>
          </p:grpSpPr>
          <p:sp>
            <p:nvSpPr>
              <p:cNvPr id="161" name="Shape 161"/>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2" name="Shape 162"/>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63" name="Shape 163"/>
            <p:cNvGrpSpPr/>
            <p:nvPr/>
          </p:nvGrpSpPr>
          <p:grpSpPr>
            <a:xfrm>
              <a:off x="6588224" y="4690347"/>
              <a:ext cx="504056" cy="1075080"/>
              <a:chOff x="899592" y="1700808"/>
              <a:chExt cx="504056" cy="1075080"/>
            </a:xfrm>
          </p:grpSpPr>
          <p:sp>
            <p:nvSpPr>
              <p:cNvPr id="164" name="Shape 164"/>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5" name="Shape 165"/>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grpSp>
        <p:nvGrpSpPr>
          <p:cNvPr id="166" name="Shape 166"/>
          <p:cNvGrpSpPr/>
          <p:nvPr/>
        </p:nvGrpSpPr>
        <p:grpSpPr>
          <a:xfrm>
            <a:off x="633459" y="1798942"/>
            <a:ext cx="7055865" cy="4607179"/>
            <a:chOff x="633459" y="1798942"/>
            <a:chExt cx="7055865" cy="4607179"/>
          </a:xfrm>
        </p:grpSpPr>
        <p:sp>
          <p:nvSpPr>
            <p:cNvPr id="167" name="Shape 167"/>
            <p:cNvSpPr/>
            <p:nvPr/>
          </p:nvSpPr>
          <p:spPr>
            <a:xfrm>
              <a:off x="1701115" y="1798942"/>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8" name="Shape 168"/>
            <p:cNvSpPr/>
            <p:nvPr/>
          </p:nvSpPr>
          <p:spPr>
            <a:xfrm>
              <a:off x="633459" y="4013755"/>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9" name="Shape 169"/>
            <p:cNvSpPr/>
            <p:nvPr/>
          </p:nvSpPr>
          <p:spPr>
            <a:xfrm>
              <a:off x="2182556" y="5522272"/>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0" name="Shape 170"/>
            <p:cNvSpPr/>
            <p:nvPr/>
          </p:nvSpPr>
          <p:spPr>
            <a:xfrm>
              <a:off x="2875041" y="3940863"/>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1" name="Shape 171"/>
            <p:cNvSpPr/>
            <p:nvPr/>
          </p:nvSpPr>
          <p:spPr>
            <a:xfrm>
              <a:off x="3582858" y="2544926"/>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2" name="Shape 172"/>
            <p:cNvSpPr/>
            <p:nvPr/>
          </p:nvSpPr>
          <p:spPr>
            <a:xfrm>
              <a:off x="4283604" y="5373216"/>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3" name="Shape 173"/>
            <p:cNvSpPr/>
            <p:nvPr/>
          </p:nvSpPr>
          <p:spPr>
            <a:xfrm>
              <a:off x="5040052" y="3454706"/>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4" name="Shape 174"/>
            <p:cNvSpPr/>
            <p:nvPr/>
          </p:nvSpPr>
          <p:spPr>
            <a:xfrm>
              <a:off x="5819141" y="2117939"/>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5" name="Shape 175"/>
            <p:cNvSpPr/>
            <p:nvPr/>
          </p:nvSpPr>
          <p:spPr>
            <a:xfrm>
              <a:off x="6797019" y="3713875"/>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6" name="Shape 176"/>
            <p:cNvSpPr/>
            <p:nvPr/>
          </p:nvSpPr>
          <p:spPr>
            <a:xfrm>
              <a:off x="6394099" y="4882301"/>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sp>
        <p:nvSpPr>
          <p:cNvPr id="177" name="Shape 177"/>
          <p:cNvSpPr/>
          <p:nvPr/>
        </p:nvSpPr>
        <p:spPr>
          <a:xfrm>
            <a:off x="364477" y="4823016"/>
            <a:ext cx="4811431" cy="139851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2400" u="none" cap="none" strike="noStrike">
                <a:solidFill>
                  <a:schemeClr val="dk1"/>
                </a:solidFill>
                <a:latin typeface="Calibri"/>
                <a:ea typeface="Calibri"/>
                <a:cs typeface="Calibri"/>
                <a:sym typeface="Calibri"/>
              </a:rPr>
              <a:t>組織		＝ システム</a:t>
            </a:r>
          </a:p>
          <a:p>
            <a:pPr indent="0" lvl="0" marL="0" marR="0" rtl="0" algn="l">
              <a:spcBef>
                <a:spcPts val="0"/>
              </a:spcBef>
              <a:buSzPct val="25000"/>
              <a:buNone/>
            </a:pPr>
            <a:r>
              <a:rPr b="0" i="0" lang="ja-JP" sz="2400" u="none" cap="none" strike="noStrike">
                <a:solidFill>
                  <a:schemeClr val="dk1"/>
                </a:solidFill>
                <a:latin typeface="Calibri"/>
                <a:ea typeface="Calibri"/>
                <a:cs typeface="Calibri"/>
                <a:sym typeface="Calibri"/>
              </a:rPr>
              <a:t>人や物	＝ オブジェクト</a:t>
            </a:r>
          </a:p>
          <a:p>
            <a:pPr indent="0" lvl="0" marL="0" marR="0" rtl="0" algn="l">
              <a:spcBef>
                <a:spcPts val="0"/>
              </a:spcBef>
              <a:buSzPct val="25000"/>
              <a:buNone/>
            </a:pPr>
            <a:r>
              <a:rPr b="0" i="0" lang="ja-JP" sz="2400" u="none" cap="none" strike="noStrike">
                <a:solidFill>
                  <a:schemeClr val="dk1"/>
                </a:solidFill>
                <a:latin typeface="Calibri"/>
                <a:ea typeface="Calibri"/>
                <a:cs typeface="Calibri"/>
                <a:sym typeface="Calibri"/>
              </a:rPr>
              <a:t>相互作用	＝ メッセージ</a:t>
            </a:r>
          </a:p>
        </p:txBody>
      </p:sp>
      <p:sp>
        <p:nvSpPr>
          <p:cNvPr id="178" name="Shape 178"/>
          <p:cNvSpPr/>
          <p:nvPr/>
        </p:nvSpPr>
        <p:spPr>
          <a:xfrm rot="8399829">
            <a:off x="4417395" y="4361942"/>
            <a:ext cx="971446" cy="82809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9" name="Shape 179"/>
          <p:cNvSpPr/>
          <p:nvPr/>
        </p:nvSpPr>
        <p:spPr>
          <a:xfrm>
            <a:off x="4676811" y="3173129"/>
            <a:ext cx="4243526" cy="1398511"/>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人や物の相互作用によって</a:t>
            </a:r>
          </a:p>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組織が構築される</a:t>
            </a:r>
          </a:p>
        </p:txBody>
      </p:sp>
      <p:sp>
        <p:nvSpPr>
          <p:cNvPr id="180" name="Shape 180"/>
          <p:cNvSpPr/>
          <p:nvPr/>
        </p:nvSpPr>
        <p:spPr>
          <a:xfrm rot="2901004">
            <a:off x="4133390" y="2494420"/>
            <a:ext cx="971446" cy="82809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81" name="Shape 181"/>
          <p:cNvSpPr/>
          <p:nvPr/>
        </p:nvSpPr>
        <p:spPr>
          <a:xfrm>
            <a:off x="249222" y="1284280"/>
            <a:ext cx="4243526" cy="1398511"/>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コミュニケーション</a:t>
            </a:r>
          </a:p>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でつながっている！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クラス</a:t>
            </a:r>
          </a:p>
        </p:txBody>
      </p:sp>
      <p:sp>
        <p:nvSpPr>
          <p:cNvPr id="187" name="Shape 18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クラスとは、変数(フィールド)と関数(ファンクション、メソッド)の集合</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このクラスの相互作用(メッセージのやり取り)によってシステムを構築する</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クラスとインスタンス</a:t>
            </a:r>
          </a:p>
        </p:txBody>
      </p:sp>
      <p:sp>
        <p:nvSpPr>
          <p:cNvPr id="193" name="Shape 19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クラスは設計図、インスタンスは実際に出来たオブジェクト(実体)</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設計図が存在していても実体がなければ動作しないように、クラス内のメンバを使用するにはインスタンスが必要になる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オブジェクト指向では、インスタンスを生成してから、そのインスタンスに対して動作や作用を行う</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grpSp>
        <p:nvGrpSpPr>
          <p:cNvPr id="198" name="Shape 198"/>
          <p:cNvGrpSpPr/>
          <p:nvPr/>
        </p:nvGrpSpPr>
        <p:grpSpPr>
          <a:xfrm>
            <a:off x="179512" y="260648"/>
            <a:ext cx="7848872" cy="2952328"/>
            <a:chOff x="179512" y="260648"/>
            <a:chExt cx="7848872" cy="2952328"/>
          </a:xfrm>
        </p:grpSpPr>
        <p:sp>
          <p:nvSpPr>
            <p:cNvPr id="199" name="Shape 199"/>
            <p:cNvSpPr/>
            <p:nvPr/>
          </p:nvSpPr>
          <p:spPr>
            <a:xfrm>
              <a:off x="179512" y="260648"/>
              <a:ext cx="3816424" cy="2952328"/>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class sampleClass</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int a;</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int b;</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int sampleFunc(int value)</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return value +1;</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200" name="Shape 200"/>
            <p:cNvSpPr/>
            <p:nvPr/>
          </p:nvSpPr>
          <p:spPr>
            <a:xfrm>
              <a:off x="2987824" y="848881"/>
              <a:ext cx="5040560" cy="86409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クラスを記述しただけではメモリは確保されない</a:t>
              </a:r>
            </a:p>
          </p:txBody>
        </p:sp>
      </p:grpSp>
      <p:grpSp>
        <p:nvGrpSpPr>
          <p:cNvPr id="201" name="Shape 201"/>
          <p:cNvGrpSpPr/>
          <p:nvPr/>
        </p:nvGrpSpPr>
        <p:grpSpPr>
          <a:xfrm>
            <a:off x="3779912" y="3429000"/>
            <a:ext cx="5076564" cy="2880320"/>
            <a:chOff x="3779912" y="3429000"/>
            <a:chExt cx="5076564" cy="2880320"/>
          </a:xfrm>
        </p:grpSpPr>
        <p:sp>
          <p:nvSpPr>
            <p:cNvPr id="202" name="Shape 202"/>
            <p:cNvSpPr/>
            <p:nvPr/>
          </p:nvSpPr>
          <p:spPr>
            <a:xfrm>
              <a:off x="3779912" y="3429000"/>
              <a:ext cx="4536504" cy="1656184"/>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int main()</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br>
                <a:rPr b="0" i="0" lang="ja-JP" sz="1800" u="none" cap="none" strike="noStrike">
                  <a:solidFill>
                    <a:schemeClr val="dk1"/>
                  </a:solidFill>
                  <a:latin typeface="Calibri"/>
                  <a:ea typeface="Calibri"/>
                  <a:cs typeface="Calibri"/>
                  <a:sym typeface="Calibri"/>
                </a:rPr>
              </a:br>
              <a:r>
                <a:rPr b="0" i="0" lang="ja-JP" sz="1800" u="none" cap="none" strike="noStrike">
                  <a:solidFill>
                    <a:schemeClr val="dk1"/>
                  </a:solidFill>
                  <a:latin typeface="Calibri"/>
                  <a:ea typeface="Calibri"/>
                  <a:cs typeface="Calibri"/>
                  <a:sym typeface="Calibri"/>
                </a:rPr>
                <a:t>	sampleClass object;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sampleClass * pobject;</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	pobject = new sampleClass();</a:t>
              </a:r>
            </a:p>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a:t>
              </a:r>
            </a:p>
          </p:txBody>
        </p:sp>
        <p:sp>
          <p:nvSpPr>
            <p:cNvPr id="203" name="Shape 203"/>
            <p:cNvSpPr/>
            <p:nvPr/>
          </p:nvSpPr>
          <p:spPr>
            <a:xfrm>
              <a:off x="4427984" y="4869160"/>
              <a:ext cx="4428492" cy="144016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宣言されたりNewされるなど、プログラマが明示的に記述することで初めてメモリ上にそのクラスの領域が確保される</a:t>
              </a:r>
            </a:p>
          </p:txBody>
        </p:sp>
      </p:grpSp>
      <p:sp>
        <p:nvSpPr>
          <p:cNvPr id="204" name="Shape 204"/>
          <p:cNvSpPr/>
          <p:nvPr/>
        </p:nvSpPr>
        <p:spPr>
          <a:xfrm>
            <a:off x="1674791" y="2960948"/>
            <a:ext cx="5904656" cy="936104"/>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このように、プログラマの明示的な記述によってメモリ上に確保された「実体」をインスタンスと呼ぶ</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