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8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403829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28042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45315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125891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16313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3046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412947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405343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175968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378039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D1E405-4A8D-46E6-9EAB-97475AA06557}" type="datetimeFigureOut">
              <a:rPr kumimoji="1" lang="ja-JP" altLang="en-US" smtClean="0"/>
              <a:t>2015/7/11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83389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1E405-4A8D-46E6-9EAB-97475AA06557}" type="datetimeFigureOut">
              <a:rPr kumimoji="1" lang="ja-JP" altLang="en-US" smtClean="0"/>
              <a:t>2015/7/11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202DB-E7EC-4630-8BB2-FDB5BE5AC185}" type="slidenum">
              <a:rPr kumimoji="1" lang="ja-JP" altLang="en-US" smtClean="0"/>
              <a:t>‹#›</a:t>
            </a:fld>
            <a:endParaRPr kumimoji="1" lang="ja-JP" altLang="en-US"/>
          </a:p>
        </p:txBody>
      </p:sp>
    </p:spTree>
    <p:extLst>
      <p:ext uri="{BB962C8B-B14F-4D97-AF65-F5344CB8AC3E}">
        <p14:creationId xmlns:p14="http://schemas.microsoft.com/office/powerpoint/2010/main" val="19363791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プロコンを始めよう</a:t>
            </a:r>
            <a:endParaRPr kumimoji="1" lang="ja-JP" altLang="en-US"/>
          </a:p>
        </p:txBody>
      </p:sp>
      <p:sp>
        <p:nvSpPr>
          <p:cNvPr id="3" name="サブタイトル 2"/>
          <p:cNvSpPr>
            <a:spLocks noGrp="1"/>
          </p:cNvSpPr>
          <p:nvPr>
            <p:ph type="subTitle" idx="1"/>
          </p:nvPr>
        </p:nvSpPr>
        <p:spPr/>
        <p:txBody>
          <a:bodyPr/>
          <a:lstStyle/>
          <a:p>
            <a:r>
              <a:rPr kumimoji="1" lang="ja-JP" altLang="en-US" smtClean="0">
                <a:solidFill>
                  <a:schemeClr val="tx1"/>
                </a:solidFill>
              </a:rPr>
              <a:t>大久保順平</a:t>
            </a:r>
            <a:endParaRPr kumimoji="1" lang="ja-JP" altLang="en-US">
              <a:solidFill>
                <a:schemeClr val="tx1"/>
              </a:solidFill>
            </a:endParaRPr>
          </a:p>
        </p:txBody>
      </p:sp>
    </p:spTree>
    <p:extLst>
      <p:ext uri="{BB962C8B-B14F-4D97-AF65-F5344CB8AC3E}">
        <p14:creationId xmlns:p14="http://schemas.microsoft.com/office/powerpoint/2010/main" val="2828022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4" name="正方形/長方形 3"/>
          <p:cNvSpPr/>
          <p:nvPr/>
        </p:nvSpPr>
        <p:spPr>
          <a:xfrm>
            <a:off x="683568" y="1412776"/>
            <a:ext cx="7560840"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smtClean="0"/>
              <a:t>あるところに大きなリンゴの木がなっています</a:t>
            </a:r>
            <a:endParaRPr kumimoji="1" lang="en-US" altLang="ja-JP" sz="2400" b="1" smtClean="0"/>
          </a:p>
          <a:p>
            <a:r>
              <a:rPr kumimoji="1" lang="ja-JP" altLang="en-US" sz="2400" b="1" smtClean="0"/>
              <a:t>リンゴの木はとても大きくて手ではリンゴがもぎ取れそうにありません</a:t>
            </a:r>
            <a:endParaRPr kumimoji="1" lang="en-US" altLang="ja-JP" sz="2400" b="1" smtClean="0"/>
          </a:p>
          <a:p>
            <a:r>
              <a:rPr lang="ja-JP" altLang="en-US" sz="2400" b="1" smtClean="0"/>
              <a:t>とあるベテランハンターは鉄砲を使って枝をうち落とし</a:t>
            </a:r>
            <a:r>
              <a:rPr lang="en-US" altLang="ja-JP" sz="2400" b="1" smtClean="0"/>
              <a:t>,</a:t>
            </a:r>
            <a:r>
              <a:rPr lang="ja-JP" altLang="en-US" sz="2400" b="1"/>
              <a:t>枝</a:t>
            </a:r>
            <a:r>
              <a:rPr lang="ja-JP" altLang="en-US" sz="2400" b="1" smtClean="0"/>
              <a:t>に</a:t>
            </a:r>
            <a:r>
              <a:rPr lang="ja-JP" altLang="en-US" sz="2400" b="1"/>
              <a:t>ついて</a:t>
            </a:r>
            <a:r>
              <a:rPr lang="ja-JP" altLang="en-US" sz="2400" b="1" smtClean="0"/>
              <a:t>いるリンゴを手に入れようと考えました</a:t>
            </a:r>
            <a:r>
              <a:rPr lang="en-US" altLang="ja-JP" sz="2400" b="1" smtClean="0"/>
              <a:t>.</a:t>
            </a:r>
          </a:p>
          <a:p>
            <a:r>
              <a:rPr lang="ja-JP" altLang="en-US" sz="2400" b="1" smtClean="0"/>
              <a:t>各枝になっているリンゴの数はばらばらなのでたくさんのリンゴがなっている枝を打ち落としたいと考えています</a:t>
            </a:r>
            <a:endParaRPr lang="en-US" altLang="ja-JP" sz="2400" b="1" smtClean="0"/>
          </a:p>
          <a:p>
            <a:r>
              <a:rPr lang="ja-JP" altLang="en-US" sz="2400" b="1" smtClean="0"/>
              <a:t>枝から枝が生えている場合もあり</a:t>
            </a:r>
            <a:r>
              <a:rPr lang="en-US" altLang="ja-JP" sz="2400" b="1" smtClean="0"/>
              <a:t>,</a:t>
            </a:r>
            <a:r>
              <a:rPr lang="ja-JP" altLang="en-US" sz="2400" b="1" smtClean="0"/>
              <a:t>うまく打ち落とせば一度に複数の枝になったリンゴが手に入りそうです</a:t>
            </a:r>
            <a:r>
              <a:rPr lang="en-US" altLang="ja-JP" sz="2400" b="1" smtClean="0"/>
              <a:t>.</a:t>
            </a:r>
          </a:p>
          <a:p>
            <a:r>
              <a:rPr lang="ja-JP" altLang="en-US" sz="2400" b="1"/>
              <a:t>ベテランハンター</a:t>
            </a:r>
            <a:r>
              <a:rPr lang="ja-JP" altLang="en-US" sz="2400" b="1" smtClean="0"/>
              <a:t>はベテランなので何発撃ち込めばその枝が折れるか一目でわかります</a:t>
            </a:r>
            <a:endParaRPr lang="en-US" altLang="ja-JP" sz="2400" b="1" smtClean="0"/>
          </a:p>
          <a:p>
            <a:r>
              <a:rPr lang="ja-JP" altLang="en-US" sz="2400" b="1" smtClean="0"/>
              <a:t>限られた球数で最も多くのリンゴを入手できる打ち落とし方を求めなさい</a:t>
            </a:r>
            <a:endParaRPr lang="en-US" altLang="ja-JP" sz="2400" b="1" smtClean="0"/>
          </a:p>
        </p:txBody>
      </p:sp>
      <p:sp>
        <p:nvSpPr>
          <p:cNvPr id="5" name="円/楕円 4"/>
          <p:cNvSpPr/>
          <p:nvPr/>
        </p:nvSpPr>
        <p:spPr>
          <a:xfrm>
            <a:off x="899592" y="2420888"/>
            <a:ext cx="7128792" cy="28803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smtClean="0">
                <a:solidFill>
                  <a:schemeClr val="tx1">
                    <a:lumMod val="85000"/>
                    <a:lumOff val="15000"/>
                  </a:schemeClr>
                </a:solidFill>
              </a:rPr>
              <a:t>長い！わかりにくい！</a:t>
            </a:r>
            <a:endParaRPr kumimoji="1" lang="ja-JP" altLang="en-US" sz="4000">
              <a:solidFill>
                <a:schemeClr val="tx1">
                  <a:lumMod val="85000"/>
                  <a:lumOff val="15000"/>
                </a:schemeClr>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311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すっきりと</a:t>
            </a:r>
            <a:endParaRPr kumimoji="1" lang="ja-JP" altLang="en-US"/>
          </a:p>
        </p:txBody>
      </p:sp>
      <p:sp>
        <p:nvSpPr>
          <p:cNvPr id="3" name="コンテンツ プレースホルダー 2"/>
          <p:cNvSpPr>
            <a:spLocks noGrp="1"/>
          </p:cNvSpPr>
          <p:nvPr>
            <p:ph idx="1"/>
          </p:nvPr>
        </p:nvSpPr>
        <p:spPr>
          <a:xfrm>
            <a:off x="457200" y="1600201"/>
            <a:ext cx="8229600" cy="3484984"/>
          </a:xfrm>
        </p:spPr>
        <p:txBody>
          <a:bodyPr/>
          <a:lstStyle/>
          <a:p>
            <a:pPr marL="0" indent="0">
              <a:buNone/>
            </a:pPr>
            <a:r>
              <a:rPr lang="ja-JP" altLang="en-US" smtClean="0"/>
              <a:t>ノード</a:t>
            </a:r>
            <a:r>
              <a:rPr lang="en-US" altLang="ja-JP" smtClean="0"/>
              <a:t>i</a:t>
            </a:r>
            <a:r>
              <a:rPr lang="ja-JP" altLang="en-US" smtClean="0"/>
              <a:t>の値が</a:t>
            </a:r>
            <a:r>
              <a:rPr lang="en-US" altLang="ja-JP" smtClean="0"/>
              <a:t>[a</a:t>
            </a:r>
            <a:r>
              <a:rPr lang="en-US" altLang="ja-JP" baseline="-25000" smtClean="0"/>
              <a:t>i</a:t>
            </a:r>
            <a:r>
              <a:rPr lang="en-US" altLang="ja-JP" smtClean="0"/>
              <a:t>, b</a:t>
            </a:r>
            <a:r>
              <a:rPr lang="en-US" altLang="ja-JP" baseline="-25000" smtClean="0"/>
              <a:t>i</a:t>
            </a:r>
            <a:r>
              <a:rPr lang="en-US" altLang="ja-JP" smtClean="0"/>
              <a:t> ]</a:t>
            </a:r>
            <a:r>
              <a:rPr lang="ja-JP" altLang="en-US" smtClean="0"/>
              <a:t>の木がある</a:t>
            </a:r>
            <a:endParaRPr lang="en-US" altLang="ja-JP" smtClean="0"/>
          </a:p>
          <a:p>
            <a:pPr marL="0" indent="0">
              <a:buNone/>
            </a:pPr>
            <a:r>
              <a:rPr lang="ja-JP" altLang="en-US"/>
              <a:t>ここ</a:t>
            </a:r>
            <a:r>
              <a:rPr lang="ja-JP" altLang="en-US" smtClean="0"/>
              <a:t>から任意のノードを選択し</a:t>
            </a:r>
            <a:endParaRPr lang="en-US" altLang="ja-JP" smtClean="0"/>
          </a:p>
          <a:p>
            <a:pPr marL="0" indent="0">
              <a:buNone/>
            </a:pPr>
            <a:r>
              <a:rPr lang="en-US" altLang="ja-JP" smtClean="0"/>
              <a:t>Σa’</a:t>
            </a:r>
            <a:r>
              <a:rPr lang="en-US" altLang="ja-JP" baseline="-25000" smtClean="0"/>
              <a:t>i</a:t>
            </a:r>
            <a:r>
              <a:rPr lang="en-US" altLang="ja-JP" smtClean="0"/>
              <a:t> &lt; N </a:t>
            </a:r>
            <a:r>
              <a:rPr lang="ja-JP" altLang="en-US" smtClean="0"/>
              <a:t>となるノードの集合の内</a:t>
            </a:r>
            <a:r>
              <a:rPr lang="en-US" altLang="ja-JP" smtClean="0"/>
              <a:t>Σb’</a:t>
            </a:r>
            <a:r>
              <a:rPr lang="en-US" altLang="ja-JP" baseline="-25000" smtClean="0"/>
              <a:t>i</a:t>
            </a:r>
            <a:r>
              <a:rPr lang="en-US" altLang="ja-JP" smtClean="0"/>
              <a:t> </a:t>
            </a:r>
            <a:r>
              <a:rPr lang="ja-JP" altLang="en-US" smtClean="0"/>
              <a:t>が最大となるノードの選択の仕方を求めよ</a:t>
            </a:r>
            <a:endParaRPr lang="en-US" altLang="ja-JP" smtClean="0"/>
          </a:p>
          <a:p>
            <a:pPr marL="0" indent="0">
              <a:buNone/>
            </a:pPr>
            <a:r>
              <a:rPr lang="ja-JP" altLang="en-US" smtClean="0"/>
              <a:t>ただし</a:t>
            </a:r>
            <a:r>
              <a:rPr lang="en-US" altLang="ja-JP" smtClean="0"/>
              <a:t>,</a:t>
            </a:r>
            <a:r>
              <a:rPr lang="ja-JP" altLang="en-US" smtClean="0"/>
              <a:t>あるノードを選択したとき</a:t>
            </a:r>
            <a:r>
              <a:rPr lang="en-US" altLang="ja-JP" smtClean="0"/>
              <a:t>,</a:t>
            </a:r>
            <a:r>
              <a:rPr lang="ja-JP" altLang="en-US" smtClean="0"/>
              <a:t>その子ノードは選択できない</a:t>
            </a:r>
            <a:endParaRPr lang="en-US" altLang="ja-JP" smtClean="0"/>
          </a:p>
          <a:p>
            <a:pPr marL="0" indent="0">
              <a:buNone/>
            </a:pPr>
            <a:endParaRPr kumimoji="1" lang="ja-JP" altLang="en-US"/>
          </a:p>
        </p:txBody>
      </p:sp>
      <p:sp>
        <p:nvSpPr>
          <p:cNvPr id="4" name="角丸四角形 3"/>
          <p:cNvSpPr/>
          <p:nvPr/>
        </p:nvSpPr>
        <p:spPr>
          <a:xfrm>
            <a:off x="611560" y="1484784"/>
            <a:ext cx="8280920" cy="3888432"/>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smtClean="0">
                <a:solidFill>
                  <a:schemeClr val="tx1">
                    <a:lumMod val="85000"/>
                    <a:lumOff val="15000"/>
                  </a:schemeClr>
                </a:solidFill>
              </a:rPr>
              <a:t>定式化できる</a:t>
            </a:r>
            <a:endParaRPr lang="en-US" altLang="ja-JP" sz="4000" smtClean="0">
              <a:solidFill>
                <a:schemeClr val="tx1">
                  <a:lumMod val="85000"/>
                  <a:lumOff val="15000"/>
                </a:schemeClr>
              </a:solidFill>
            </a:endParaRPr>
          </a:p>
          <a:p>
            <a:r>
              <a:rPr lang="ja-JP" altLang="en-US" sz="4000" smtClean="0">
                <a:solidFill>
                  <a:schemeClr val="tx1">
                    <a:lumMod val="85000"/>
                    <a:lumOff val="15000"/>
                  </a:schemeClr>
                </a:solidFill>
              </a:rPr>
              <a:t>＝共通の表現で伝えることが出来る</a:t>
            </a:r>
            <a:endParaRPr lang="en-US" altLang="ja-JP" sz="4000" smtClean="0">
              <a:solidFill>
                <a:schemeClr val="tx1">
                  <a:lumMod val="85000"/>
                  <a:lumOff val="15000"/>
                </a:schemeClr>
              </a:solidFill>
            </a:endParaRPr>
          </a:p>
          <a:p>
            <a:r>
              <a:rPr lang="ja-JP" altLang="en-US" sz="4000" smtClean="0">
                <a:solidFill>
                  <a:schemeClr val="tx1">
                    <a:lumMod val="85000"/>
                    <a:lumOff val="15000"/>
                  </a:schemeClr>
                </a:solidFill>
              </a:rPr>
              <a:t>＝問題を共有しやすい</a:t>
            </a:r>
            <a:endParaRPr lang="en-US" altLang="ja-JP" sz="4000" smtClean="0">
              <a:solidFill>
                <a:schemeClr val="tx1">
                  <a:lumMod val="85000"/>
                  <a:lumOff val="15000"/>
                </a:schemeClr>
              </a:solidFill>
            </a:endParaRPr>
          </a:p>
          <a:p>
            <a:r>
              <a:rPr lang="ja-JP" altLang="en-US" sz="4000" smtClean="0">
                <a:solidFill>
                  <a:schemeClr val="tx1">
                    <a:lumMod val="85000"/>
                    <a:lumOff val="15000"/>
                  </a:schemeClr>
                </a:solidFill>
              </a:rPr>
              <a:t>＝類型問題を探しやすい</a:t>
            </a: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4" name="正方形/長方形 3"/>
          <p:cNvSpPr/>
          <p:nvPr/>
        </p:nvSpPr>
        <p:spPr>
          <a:xfrm>
            <a:off x="989965" y="1412776"/>
            <a:ext cx="712879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a:t>a</a:t>
            </a:r>
            <a:r>
              <a:rPr kumimoji="1" lang="ja-JP" altLang="en-US" sz="3200" smtClean="0"/>
              <a:t>の</a:t>
            </a:r>
            <a:r>
              <a:rPr lang="en-US" altLang="ja-JP" sz="3200"/>
              <a:t>N</a:t>
            </a:r>
            <a:r>
              <a:rPr kumimoji="1" lang="ja-JP" altLang="en-US" sz="3200" smtClean="0"/>
              <a:t>乗を求めるプログラムを書きなさい</a:t>
            </a:r>
            <a:endParaRPr kumimoji="1" lang="en-US" altLang="ja-JP" sz="3200" smtClean="0"/>
          </a:p>
          <a:p>
            <a:pPr algn="ctr"/>
            <a:r>
              <a:rPr kumimoji="1" lang="en-US" altLang="ja-JP" sz="3200" smtClean="0"/>
              <a:t>(a</a:t>
            </a:r>
            <a:r>
              <a:rPr lang="ja-JP" altLang="en-US" sz="3200" smtClean="0"/>
              <a:t> ≧ </a:t>
            </a:r>
            <a:r>
              <a:rPr lang="en-US" altLang="ja-JP" sz="3200" smtClean="0"/>
              <a:t>0, N </a:t>
            </a:r>
            <a:r>
              <a:rPr lang="ja-JP" altLang="en-US" sz="3200" smtClean="0"/>
              <a:t>≧ </a:t>
            </a:r>
            <a:r>
              <a:rPr lang="en-US" altLang="ja-JP" sz="3200" smtClean="0"/>
              <a:t>0)</a:t>
            </a:r>
            <a:endParaRPr kumimoji="1" lang="en-US" altLang="ja-JP" sz="3200" smtClean="0"/>
          </a:p>
        </p:txBody>
      </p:sp>
      <p:sp>
        <p:nvSpPr>
          <p:cNvPr id="5" name="角丸四角形 4"/>
          <p:cNvSpPr/>
          <p:nvPr/>
        </p:nvSpPr>
        <p:spPr>
          <a:xfrm>
            <a:off x="1331640" y="3861048"/>
            <a:ext cx="6192688" cy="23762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int </a:t>
            </a:r>
            <a:r>
              <a:rPr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answer </a:t>
            </a:r>
            <a:r>
              <a:rPr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 1;</a:t>
            </a:r>
          </a:p>
          <a:p>
            <a:r>
              <a:rPr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for ( i = 1; i &lt; N; i++)</a:t>
            </a:r>
          </a:p>
          <a:p>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t>
            </a:r>
          </a:p>
          <a:p>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answer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answer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 </a:t>
            </a:r>
            <a:r>
              <a:rPr kumimoji="1" lang="en-US" altLang="ja-JP" sz="2400" smtClean="0">
                <a:solidFill>
                  <a:schemeClr val="tx1">
                    <a:lumMod val="85000"/>
                    <a:lumOff val="15000"/>
                  </a:schemeClr>
                </a:solidFill>
                <a:latin typeface="BatangChe" panose="02030609000101010101" pitchFamily="49" charset="-127"/>
                <a:ea typeface="BatangChe" panose="02030609000101010101" pitchFamily="49" charset="-127"/>
              </a:rPr>
              <a:t>;</a:t>
            </a:r>
          </a:p>
          <a:p>
            <a:r>
              <a:rPr lang="en-US" altLang="ja-JP" sz="2400">
                <a:solidFill>
                  <a:schemeClr val="tx1">
                    <a:lumMod val="85000"/>
                    <a:lumOff val="15000"/>
                  </a:schemeClr>
                </a:solidFill>
                <a:latin typeface="BatangChe" panose="02030609000101010101" pitchFamily="49" charset="-127"/>
                <a:ea typeface="BatangChe" panose="02030609000101010101" pitchFamily="49" charset="-127"/>
              </a:rPr>
              <a:t>}</a:t>
            </a:r>
            <a:endParaRPr kumimoji="1" lang="ja-JP" altLang="en-US" sz="2400">
              <a:solidFill>
                <a:schemeClr val="tx1">
                  <a:lumMod val="85000"/>
                  <a:lumOff val="15000"/>
                </a:schemeClr>
              </a:solidFill>
              <a:latin typeface="BatangChe" panose="02030609000101010101" pitchFamily="49" charset="-127"/>
              <a:ea typeface="BatangChe" panose="02030609000101010101" pitchFamily="49" charset="-127"/>
            </a:endParaRPr>
          </a:p>
        </p:txBody>
      </p:sp>
      <p:sp>
        <p:nvSpPr>
          <p:cNvPr id="6" name="正方形/長方形 5"/>
          <p:cNvSpPr/>
          <p:nvPr/>
        </p:nvSpPr>
        <p:spPr>
          <a:xfrm>
            <a:off x="5292080" y="5589240"/>
            <a:ext cx="2826677"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smtClean="0"/>
              <a:t>0</a:t>
            </a:r>
            <a:r>
              <a:rPr lang="ja-JP" altLang="en-US" sz="3200" smtClean="0"/>
              <a:t>の</a:t>
            </a:r>
            <a:r>
              <a:rPr lang="en-US" altLang="ja-JP" sz="3200" smtClean="0"/>
              <a:t>0</a:t>
            </a:r>
            <a:r>
              <a:rPr lang="ja-JP" altLang="en-US" sz="3200" smtClean="0"/>
              <a:t>乗は？</a:t>
            </a:r>
            <a:endParaRPr kumimoji="1" lang="ja-JP" altLang="en-US" sz="3200"/>
          </a:p>
        </p:txBody>
      </p:sp>
      <p:sp>
        <p:nvSpPr>
          <p:cNvPr id="9" name="角丸四角形 8"/>
          <p:cNvSpPr/>
          <p:nvPr/>
        </p:nvSpPr>
        <p:spPr>
          <a:xfrm>
            <a:off x="827584" y="5805264"/>
            <a:ext cx="7560840" cy="8640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rgbClr val="FF0000"/>
                </a:solidFill>
              </a:rPr>
              <a:t>エッジケースを意識できるようになる</a:t>
            </a:r>
            <a:endParaRPr kumimoji="1" lang="ja-JP" altLang="en-US" sz="3200">
              <a:solidFill>
                <a:srgbClr val="FF0000"/>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4" name="正方形/長方形 3"/>
          <p:cNvSpPr/>
          <p:nvPr/>
        </p:nvSpPr>
        <p:spPr>
          <a:xfrm>
            <a:off x="2483768" y="2276872"/>
            <a:ext cx="4032448"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smtClean="0"/>
              <a:t>営業マン</a:t>
            </a:r>
            <a:endParaRPr kumimoji="1" lang="en-US" altLang="ja-JP" sz="2000" smtClean="0"/>
          </a:p>
          <a:p>
            <a:r>
              <a:rPr lang="ja-JP" altLang="en-US" sz="2000"/>
              <a:t>私</a:t>
            </a:r>
            <a:r>
              <a:rPr lang="ja-JP" altLang="en-US" sz="2000" smtClean="0"/>
              <a:t>は毎日会社がアポを取った人に宝石を売りに行っています</a:t>
            </a:r>
            <a:r>
              <a:rPr lang="en-US" altLang="ja-JP" sz="2000" smtClean="0"/>
              <a:t>.</a:t>
            </a:r>
            <a:endParaRPr lang="en-US" altLang="ja-JP" sz="2000"/>
          </a:p>
          <a:p>
            <a:r>
              <a:rPr lang="ja-JP" altLang="en-US" sz="2000"/>
              <a:t>お金持ち</a:t>
            </a:r>
            <a:r>
              <a:rPr lang="ja-JP" altLang="en-US" sz="2000" smtClean="0"/>
              <a:t>の家に売りに行っているわけではないので</a:t>
            </a:r>
            <a:r>
              <a:rPr lang="en-US" altLang="ja-JP" sz="2000" smtClean="0"/>
              <a:t>,</a:t>
            </a:r>
            <a:r>
              <a:rPr lang="ja-JP" altLang="en-US" sz="2000" smtClean="0"/>
              <a:t>毎日会社がアポを取った家</a:t>
            </a:r>
            <a:r>
              <a:rPr lang="en-US" altLang="ja-JP" sz="2000" smtClean="0"/>
              <a:t>10</a:t>
            </a:r>
            <a:r>
              <a:rPr lang="ja-JP" altLang="en-US" sz="2000" smtClean="0"/>
              <a:t>軒を訪問しないといけないのです</a:t>
            </a:r>
            <a:r>
              <a:rPr lang="en-US" altLang="ja-JP" sz="2000" smtClean="0"/>
              <a:t>.</a:t>
            </a:r>
          </a:p>
          <a:p>
            <a:r>
              <a:rPr lang="ja-JP" altLang="en-US" sz="2000"/>
              <a:t>出来ること</a:t>
            </a:r>
            <a:r>
              <a:rPr lang="ja-JP" altLang="en-US" sz="2000" smtClean="0"/>
              <a:t>なら移動する距離を減らしたいと考えています</a:t>
            </a:r>
            <a:endParaRPr lang="en-US" altLang="ja-JP" sz="2000" smtClean="0"/>
          </a:p>
          <a:p>
            <a:r>
              <a:rPr lang="en-US" altLang="ja-JP" sz="2000" smtClean="0"/>
              <a:t>10</a:t>
            </a:r>
            <a:r>
              <a:rPr lang="ja-JP" altLang="en-US" sz="2000" smtClean="0"/>
              <a:t>軒の家を訪問する際に移動距離が最短となる順番を求めるプログラムを作ってほしいです</a:t>
            </a:r>
            <a:endParaRPr lang="en-US" altLang="ja-JP" sz="2000" smtClean="0"/>
          </a:p>
        </p:txBody>
      </p:sp>
      <p:sp>
        <p:nvSpPr>
          <p:cNvPr id="5" name="コンテンツ プレースホルダー 2"/>
          <p:cNvSpPr>
            <a:spLocks noGrp="1"/>
          </p:cNvSpPr>
          <p:nvPr>
            <p:ph idx="1"/>
          </p:nvPr>
        </p:nvSpPr>
        <p:spPr>
          <a:xfrm>
            <a:off x="467544" y="1124744"/>
            <a:ext cx="8229600" cy="1108720"/>
          </a:xfrm>
        </p:spPr>
        <p:txBody>
          <a:bodyPr/>
          <a:lstStyle/>
          <a:p>
            <a:pPr marL="0" indent="0">
              <a:buNone/>
            </a:pPr>
            <a:r>
              <a:rPr kumimoji="1" lang="ja-JP" altLang="en-US" smtClean="0"/>
              <a:t>あなたの元に</a:t>
            </a:r>
            <a:r>
              <a:rPr kumimoji="1" lang="en-US" altLang="ja-JP" smtClean="0"/>
              <a:t>1</a:t>
            </a:r>
            <a:r>
              <a:rPr kumimoji="1" lang="ja-JP" altLang="en-US" smtClean="0"/>
              <a:t>人の営業マンが依頼に来ましたどちらの依頼を受けるべきでしょうか</a:t>
            </a: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kumimoji="1" lang="ja-JP" altLang="en-US" smtClean="0"/>
              <a:t>この問題では訪問する家の軒数 </a:t>
            </a:r>
            <a:r>
              <a:rPr kumimoji="1" lang="en-US" altLang="ja-JP" smtClean="0"/>
              <a:t>N </a:t>
            </a:r>
            <a:r>
              <a:rPr kumimoji="1" lang="ja-JP" altLang="en-US" smtClean="0"/>
              <a:t>と計算時間 </a:t>
            </a:r>
            <a:r>
              <a:rPr kumimoji="1" lang="en-US" altLang="ja-JP" smtClean="0"/>
              <a:t>T </a:t>
            </a:r>
            <a:r>
              <a:rPr kumimoji="1" lang="ja-JP" altLang="en-US" smtClean="0"/>
              <a:t>との間に</a:t>
            </a:r>
            <a:endParaRPr kumimoji="1" lang="en-US" altLang="ja-JP" smtClean="0"/>
          </a:p>
          <a:p>
            <a:pPr marL="0" indent="0">
              <a:buNone/>
            </a:pPr>
            <a:r>
              <a:rPr lang="en-US" altLang="ja-JP" smtClean="0"/>
              <a:t>	T</a:t>
            </a:r>
            <a:r>
              <a:rPr lang="ja-JP" altLang="en-US" smtClean="0"/>
              <a:t>∝</a:t>
            </a:r>
            <a:r>
              <a:rPr lang="en-US" altLang="ja-JP" smtClean="0"/>
              <a:t>N!</a:t>
            </a:r>
          </a:p>
          <a:p>
            <a:pPr marL="0" indent="0">
              <a:buNone/>
            </a:pPr>
            <a:r>
              <a:rPr lang="ja-JP" altLang="en-US" smtClean="0"/>
              <a:t>の関係が成り立ちます</a:t>
            </a:r>
            <a:r>
              <a:rPr lang="en-US" altLang="ja-JP" smtClean="0"/>
              <a:t>.</a:t>
            </a:r>
          </a:p>
          <a:p>
            <a:pPr marL="0" indent="0">
              <a:buNone/>
            </a:pPr>
            <a:endParaRPr kumimoji="1" lang="en-US" altLang="ja-JP" smtClean="0"/>
          </a:p>
          <a:p>
            <a:pPr marL="0" indent="0">
              <a:buNone/>
            </a:pPr>
            <a:r>
              <a:rPr kumimoji="1" lang="en-US" altLang="ja-JP" smtClean="0"/>
              <a:t>10! </a:t>
            </a:r>
            <a:r>
              <a:rPr kumimoji="1" lang="ja-JP" altLang="en-US" smtClean="0"/>
              <a:t>≒</a:t>
            </a:r>
            <a:r>
              <a:rPr kumimoji="1" lang="en-US" altLang="ja-JP" smtClean="0"/>
              <a:t> 400</a:t>
            </a:r>
            <a:r>
              <a:rPr kumimoji="1" lang="ja-JP" altLang="en-US" smtClean="0"/>
              <a:t>万 </a:t>
            </a:r>
            <a:r>
              <a:rPr kumimoji="1" lang="en-US" altLang="ja-JP" smtClean="0"/>
              <a:t>= 4 E +6</a:t>
            </a:r>
          </a:p>
          <a:p>
            <a:pPr marL="0" indent="0">
              <a:buNone/>
            </a:pPr>
            <a:r>
              <a:rPr lang="en-US" altLang="ja-JP" smtClean="0"/>
              <a:t>100! </a:t>
            </a:r>
            <a:r>
              <a:rPr lang="ja-JP" altLang="en-US" smtClean="0"/>
              <a:t>≒</a:t>
            </a:r>
            <a:r>
              <a:rPr lang="en-US" altLang="ja-JP" smtClean="0"/>
              <a:t> 9.33 E +157</a:t>
            </a:r>
            <a:endParaRPr kumimoji="1" lang="ja-JP" altLang="en-US"/>
          </a:p>
        </p:txBody>
      </p:sp>
      <p:sp>
        <p:nvSpPr>
          <p:cNvPr id="5" name="円形吹き出し 4"/>
          <p:cNvSpPr/>
          <p:nvPr/>
        </p:nvSpPr>
        <p:spPr>
          <a:xfrm>
            <a:off x="4499992" y="2708920"/>
            <a:ext cx="4176464" cy="2376264"/>
          </a:xfrm>
          <a:prstGeom prst="wedgeEllipseCallout">
            <a:avLst>
              <a:gd name="adj1" fmla="val -53235"/>
              <a:gd name="adj2" fmla="val 58089"/>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solidFill>
                  <a:schemeClr val="tx1"/>
                </a:solidFill>
              </a:rPr>
              <a:t>3</a:t>
            </a:r>
            <a:r>
              <a:rPr kumimoji="1" lang="ja-JP" altLang="en-US" sz="2000" smtClean="0">
                <a:solidFill>
                  <a:schemeClr val="tx1"/>
                </a:solidFill>
              </a:rPr>
              <a:t>兆年の</a:t>
            </a:r>
            <a:r>
              <a:rPr kumimoji="1" lang="en-US" altLang="ja-JP" sz="2000" smtClean="0">
                <a:solidFill>
                  <a:schemeClr val="tx1"/>
                </a:solidFill>
              </a:rPr>
              <a:t>1000</a:t>
            </a:r>
            <a:r>
              <a:rPr kumimoji="1" lang="ja-JP" altLang="en-US" sz="2000" smtClean="0">
                <a:solidFill>
                  <a:schemeClr val="tx1"/>
                </a:solidFill>
              </a:rPr>
              <a:t>兆倍の</a:t>
            </a:r>
            <a:endParaRPr kumimoji="1" lang="en-US" altLang="ja-JP" sz="2000" smtClean="0">
              <a:solidFill>
                <a:schemeClr val="tx1"/>
              </a:solidFill>
            </a:endParaRPr>
          </a:p>
          <a:p>
            <a:pPr algn="ctr"/>
            <a:r>
              <a:rPr lang="en-US" altLang="ja-JP" sz="2000" smtClean="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兆倍</a:t>
            </a:r>
            <a:r>
              <a:rPr lang="ja-JP" altLang="en-US" sz="2000" smtClean="0">
                <a:solidFill>
                  <a:schemeClr val="tx1"/>
                </a:solidFill>
              </a:rPr>
              <a:t>の</a:t>
            </a:r>
            <a:r>
              <a:rPr lang="en-US" altLang="ja-JP" sz="2000">
                <a:solidFill>
                  <a:schemeClr val="tx1"/>
                </a:solidFill>
              </a:rPr>
              <a:t>1000</a:t>
            </a:r>
            <a:r>
              <a:rPr lang="ja-JP" altLang="en-US" sz="2000">
                <a:solidFill>
                  <a:schemeClr val="tx1"/>
                </a:solidFill>
              </a:rPr>
              <a:t>兆</a:t>
            </a:r>
            <a:r>
              <a:rPr lang="ja-JP" altLang="en-US" sz="2000" smtClean="0">
                <a:solidFill>
                  <a:schemeClr val="tx1"/>
                </a:solidFill>
              </a:rPr>
              <a:t>倍</a:t>
            </a:r>
            <a:endParaRPr kumimoji="1" lang="ja-JP" altLang="en-US" sz="2000">
              <a:solidFill>
                <a:schemeClr val="tx1"/>
              </a:solidFill>
            </a:endParaRPr>
          </a:p>
        </p:txBody>
      </p:sp>
      <p:sp>
        <p:nvSpPr>
          <p:cNvPr id="6" name="角丸四角形 5"/>
          <p:cNvSpPr/>
          <p:nvPr/>
        </p:nvSpPr>
        <p:spPr>
          <a:xfrm>
            <a:off x="323528" y="4437112"/>
            <a:ext cx="8352928" cy="21602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同じ問題</a:t>
            </a:r>
            <a:r>
              <a:rPr lang="ja-JP" altLang="en-US" sz="2000" smtClean="0">
                <a:solidFill>
                  <a:schemeClr val="tx1"/>
                </a:solidFill>
              </a:rPr>
              <a:t>でもデータの数や条件などから解決可能かどうかが判断できる</a:t>
            </a:r>
            <a:endParaRPr lang="en-US" altLang="ja-JP" sz="2000" smtClean="0">
              <a:solidFill>
                <a:schemeClr val="tx1"/>
              </a:solidFill>
            </a:endParaRPr>
          </a:p>
          <a:p>
            <a:pPr algn="ctr"/>
            <a:r>
              <a:rPr lang="ja-JP" altLang="en-US" sz="2000" smtClean="0">
                <a:solidFill>
                  <a:schemeClr val="tx1"/>
                </a:solidFill>
              </a:rPr>
              <a:t>「データの数が</a:t>
            </a:r>
            <a:r>
              <a:rPr lang="en-US" altLang="ja-JP" sz="2000" smtClean="0">
                <a:solidFill>
                  <a:schemeClr val="tx1"/>
                </a:solidFill>
              </a:rPr>
              <a:t>10</a:t>
            </a:r>
            <a:r>
              <a:rPr lang="ja-JP" altLang="en-US" sz="2000" smtClean="0">
                <a:solidFill>
                  <a:schemeClr val="tx1"/>
                </a:solidFill>
              </a:rPr>
              <a:t>個までなら出来ますけど</a:t>
            </a:r>
            <a:r>
              <a:rPr lang="en-US" altLang="ja-JP" sz="2000" smtClean="0">
                <a:solidFill>
                  <a:schemeClr val="tx1"/>
                </a:solidFill>
              </a:rPr>
              <a:t>,100</a:t>
            </a:r>
            <a:r>
              <a:rPr lang="ja-JP" altLang="en-US" sz="2000" smtClean="0">
                <a:solidFill>
                  <a:schemeClr val="tx1"/>
                </a:solidFill>
              </a:rPr>
              <a:t>個なら無理です」</a:t>
            </a:r>
            <a:endParaRPr lang="en-US" altLang="ja-JP" sz="2000" smtClean="0">
              <a:solidFill>
                <a:schemeClr val="tx1"/>
              </a:solidFill>
            </a:endParaRPr>
          </a:p>
          <a:p>
            <a:pPr algn="ctr"/>
            <a:r>
              <a:rPr lang="ja-JP" altLang="en-US" sz="2000" smtClean="0">
                <a:solidFill>
                  <a:schemeClr val="tx1"/>
                </a:solidFill>
              </a:rPr>
              <a:t>と具体的に説明できる</a:t>
            </a:r>
            <a:endParaRPr kumimoji="1" lang="ja-JP" altLang="en-US" sz="2000">
              <a:solidFill>
                <a:schemeClr val="tx1"/>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プロコンって難しそう</a:t>
            </a:r>
            <a:endParaRPr kumimoji="1" lang="ja-JP" altLang="en-US"/>
          </a:p>
        </p:txBody>
      </p:sp>
      <p:sp>
        <p:nvSpPr>
          <p:cNvPr id="4" name="角丸四角形 3"/>
          <p:cNvSpPr/>
          <p:nvPr/>
        </p:nvSpPr>
        <p:spPr>
          <a:xfrm>
            <a:off x="467544" y="2040767"/>
            <a:ext cx="3600400" cy="1800200"/>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問題を読む</a:t>
            </a:r>
            <a:endParaRPr kumimoji="1" lang="ja-JP" altLang="en-US" sz="3200">
              <a:solidFill>
                <a:schemeClr val="tx1"/>
              </a:solidFill>
            </a:endParaRPr>
          </a:p>
        </p:txBody>
      </p:sp>
      <p:sp>
        <p:nvSpPr>
          <p:cNvPr id="5" name="角丸四角形 4"/>
          <p:cNvSpPr/>
          <p:nvPr/>
        </p:nvSpPr>
        <p:spPr>
          <a:xfrm>
            <a:off x="5065364" y="5005402"/>
            <a:ext cx="3600400" cy="1800200"/>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理解できる</a:t>
            </a:r>
            <a:endParaRPr kumimoji="1" lang="ja-JP" altLang="en-US" sz="3200">
              <a:solidFill>
                <a:schemeClr val="tx1"/>
              </a:solidFill>
            </a:endParaRPr>
          </a:p>
        </p:txBody>
      </p:sp>
      <p:sp>
        <p:nvSpPr>
          <p:cNvPr id="6" name="角丸四角形 5"/>
          <p:cNvSpPr/>
          <p:nvPr/>
        </p:nvSpPr>
        <p:spPr>
          <a:xfrm>
            <a:off x="467544" y="5005402"/>
            <a:ext cx="3600400" cy="1800200"/>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解説を読む</a:t>
            </a:r>
            <a:endParaRPr kumimoji="1" lang="ja-JP" altLang="en-US" sz="3200">
              <a:solidFill>
                <a:schemeClr val="tx1"/>
              </a:solidFill>
            </a:endParaRPr>
          </a:p>
        </p:txBody>
      </p:sp>
      <p:sp>
        <p:nvSpPr>
          <p:cNvPr id="7" name="角丸四角形 6"/>
          <p:cNvSpPr/>
          <p:nvPr/>
        </p:nvSpPr>
        <p:spPr>
          <a:xfrm>
            <a:off x="5076056" y="2040767"/>
            <a:ext cx="3600400" cy="1800200"/>
          </a:xfrm>
          <a:prstGeom prst="round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難しすぎて</a:t>
            </a:r>
            <a:endParaRPr kumimoji="1" lang="en-US" altLang="ja-JP" sz="3200" smtClean="0">
              <a:solidFill>
                <a:schemeClr val="tx1"/>
              </a:solidFill>
            </a:endParaRPr>
          </a:p>
          <a:p>
            <a:pPr algn="ctr"/>
            <a:r>
              <a:rPr kumimoji="1" lang="ja-JP" altLang="en-US" sz="3200" smtClean="0">
                <a:solidFill>
                  <a:schemeClr val="tx1"/>
                </a:solidFill>
              </a:rPr>
              <a:t>わからない</a:t>
            </a:r>
            <a:endParaRPr kumimoji="1" lang="ja-JP" altLang="en-US" sz="3200">
              <a:solidFill>
                <a:schemeClr val="tx1"/>
              </a:solidFill>
            </a:endParaRPr>
          </a:p>
        </p:txBody>
      </p:sp>
      <p:sp>
        <p:nvSpPr>
          <p:cNvPr id="8" name="右矢印 7"/>
          <p:cNvSpPr/>
          <p:nvPr/>
        </p:nvSpPr>
        <p:spPr>
          <a:xfrm>
            <a:off x="4283968" y="2708920"/>
            <a:ext cx="720080" cy="5760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4211960" y="5617470"/>
            <a:ext cx="792088" cy="5760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8293733">
            <a:off x="3874449" y="4110825"/>
            <a:ext cx="1332450" cy="5760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705283" y="2843460"/>
            <a:ext cx="5184576" cy="2908550"/>
          </a:xfrm>
          <a:prstGeom prst="roundRect">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chemeClr val="tx1"/>
                </a:solidFill>
              </a:rPr>
              <a:t>前提知識を押さえればとりあえず解説は理解できる</a:t>
            </a:r>
            <a:endParaRPr kumimoji="1" lang="en-US" altLang="ja-JP" sz="3200" smtClean="0">
              <a:solidFill>
                <a:schemeClr val="tx1"/>
              </a:solidFill>
            </a:endParaRPr>
          </a:p>
          <a:p>
            <a:pPr algn="ctr"/>
            <a:endParaRPr lang="en-US" altLang="ja-JP">
              <a:solidFill>
                <a:schemeClr val="tx1"/>
              </a:solidFill>
            </a:endParaRPr>
          </a:p>
          <a:p>
            <a:pPr algn="ctr"/>
            <a:r>
              <a:rPr kumimoji="1" lang="ja-JP" altLang="en-US" sz="3600" smtClean="0">
                <a:solidFill>
                  <a:srgbClr val="FF0000"/>
                </a:solidFill>
              </a:rPr>
              <a:t>前提となる知識はそれほど難しくない</a:t>
            </a:r>
            <a:endParaRPr kumimoji="1" lang="ja-JP" altLang="en-US" sz="3600">
              <a:solidFill>
                <a:srgbClr val="FF0000"/>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前提知識</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競技プロコンで使われ</a:t>
            </a:r>
            <a:r>
              <a:rPr lang="ja-JP" altLang="en-US"/>
              <a:t>る</a:t>
            </a:r>
            <a:r>
              <a:rPr kumimoji="1" lang="ja-JP" altLang="en-US" smtClean="0"/>
              <a:t>知識</a:t>
            </a:r>
            <a:endParaRPr kumimoji="1" lang="en-US" altLang="ja-JP" smtClean="0"/>
          </a:p>
          <a:p>
            <a:pPr lvl="1"/>
            <a:r>
              <a:rPr lang="ja-JP" altLang="en-US" smtClean="0"/>
              <a:t>標準入出力</a:t>
            </a:r>
            <a:endParaRPr lang="en-US" altLang="ja-JP" smtClean="0"/>
          </a:p>
          <a:p>
            <a:pPr lvl="1"/>
            <a:r>
              <a:rPr lang="ja-JP" altLang="en-US"/>
              <a:t>データ</a:t>
            </a:r>
            <a:r>
              <a:rPr lang="ja-JP" altLang="en-US" smtClean="0"/>
              <a:t>構造</a:t>
            </a:r>
            <a:endParaRPr lang="en-US" altLang="ja-JP" smtClean="0"/>
          </a:p>
          <a:p>
            <a:pPr lvl="1"/>
            <a:r>
              <a:rPr lang="ja-JP" altLang="en-US"/>
              <a:t>動的計</a:t>
            </a:r>
            <a:r>
              <a:rPr lang="ja-JP" altLang="en-US" smtClean="0"/>
              <a:t>画法</a:t>
            </a:r>
            <a:endParaRPr lang="en-US" altLang="ja-JP" smtClean="0"/>
          </a:p>
          <a:p>
            <a:pPr lvl="1"/>
            <a:r>
              <a:rPr lang="ja-JP" altLang="en-US" smtClean="0"/>
              <a:t>枝刈り</a:t>
            </a:r>
            <a:endParaRPr lang="en-US" altLang="ja-JP" smtClean="0"/>
          </a:p>
          <a:p>
            <a:pPr lvl="1"/>
            <a:r>
              <a:rPr lang="ja-JP" altLang="en-US"/>
              <a:t>各種</a:t>
            </a:r>
            <a:r>
              <a:rPr lang="ja-JP" altLang="en-US" smtClean="0"/>
              <a:t>典型アルゴリズム</a:t>
            </a:r>
            <a:endParaRPr lang="en-US" altLang="ja-JP" smtClean="0"/>
          </a:p>
          <a:p>
            <a:pPr lvl="1"/>
            <a:r>
              <a:rPr lang="ja-JP" altLang="en-US"/>
              <a:t>グラフ</a:t>
            </a:r>
            <a:r>
              <a:rPr lang="ja-JP" altLang="en-US" smtClean="0"/>
              <a:t>理論</a:t>
            </a:r>
            <a:endParaRPr lang="en-US" altLang="ja-JP" smtClean="0"/>
          </a:p>
          <a:p>
            <a:pPr lvl="1"/>
            <a:r>
              <a:rPr lang="en-US" altLang="ja-JP" smtClean="0"/>
              <a:t>etc</a:t>
            </a:r>
          </a:p>
          <a:p>
            <a:pPr marL="457200" lvl="1" indent="0">
              <a:buNone/>
            </a:pPr>
            <a:endParaRPr lang="en-US" altLang="ja-JP"/>
          </a:p>
          <a:p>
            <a:pPr lvl="1"/>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本日の内容</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データ構造を理解する</a:t>
            </a:r>
            <a:endParaRPr kumimoji="1" lang="en-US" altLang="ja-JP" smtClean="0"/>
          </a:p>
          <a:p>
            <a:pPr marL="0" indent="0">
              <a:buNone/>
            </a:pPr>
            <a:r>
              <a:rPr lang="en-US" altLang="ja-JP"/>
              <a:t>	</a:t>
            </a:r>
            <a:r>
              <a:rPr kumimoji="1" lang="en-US" altLang="ja-JP" smtClean="0"/>
              <a:t>(</a:t>
            </a:r>
            <a:r>
              <a:rPr kumimoji="1" lang="ja-JP" altLang="en-US" smtClean="0"/>
              <a:t>列挙</a:t>
            </a:r>
            <a:r>
              <a:rPr kumimoji="1" lang="en-US" altLang="ja-JP" smtClean="0"/>
              <a:t>,</a:t>
            </a:r>
            <a:r>
              <a:rPr kumimoji="1" lang="ja-JP" altLang="en-US" smtClean="0"/>
              <a:t> データ</a:t>
            </a:r>
            <a:r>
              <a:rPr kumimoji="1" lang="ja-JP" altLang="en-US" smtClean="0"/>
              <a:t>追加</a:t>
            </a:r>
            <a:r>
              <a:rPr lang="en-US" altLang="ja-JP" smtClean="0"/>
              <a:t>&amp;</a:t>
            </a:r>
            <a:r>
              <a:rPr lang="ja-JP" altLang="en-US" smtClean="0"/>
              <a:t>削除</a:t>
            </a:r>
            <a:r>
              <a:rPr lang="en-US" altLang="ja-JP" smtClean="0"/>
              <a:t>,</a:t>
            </a:r>
            <a:r>
              <a:rPr lang="ja-JP" altLang="en-US"/>
              <a:t>ソート</a:t>
            </a:r>
            <a:r>
              <a:rPr lang="en-US" altLang="ja-JP"/>
              <a:t>,</a:t>
            </a:r>
            <a:r>
              <a:rPr lang="ja-JP" altLang="en-US" smtClean="0"/>
              <a:t>探索</a:t>
            </a:r>
            <a:r>
              <a:rPr lang="en-US" altLang="ja-JP" smtClean="0"/>
              <a:t>)</a:t>
            </a:r>
            <a:endParaRPr kumimoji="1" lang="en-US" altLang="ja-JP" smtClean="0"/>
          </a:p>
          <a:p>
            <a:pPr lvl="1"/>
            <a:r>
              <a:rPr kumimoji="1" lang="ja-JP" altLang="en-US" smtClean="0"/>
              <a:t>配列</a:t>
            </a:r>
            <a:endParaRPr kumimoji="1" lang="en-US" altLang="ja-JP" smtClean="0"/>
          </a:p>
          <a:p>
            <a:pPr lvl="1"/>
            <a:r>
              <a:rPr lang="ja-JP" altLang="en-US" smtClean="0"/>
              <a:t>スタック</a:t>
            </a:r>
            <a:endParaRPr lang="en-US" altLang="ja-JP" smtClean="0"/>
          </a:p>
          <a:p>
            <a:pPr lvl="1"/>
            <a:r>
              <a:rPr kumimoji="1" lang="ja-JP" altLang="en-US" smtClean="0"/>
              <a:t>キュー</a:t>
            </a:r>
            <a:endParaRPr kumimoji="1" lang="en-US" altLang="ja-JP" smtClean="0"/>
          </a:p>
          <a:p>
            <a:pPr lvl="1"/>
            <a:r>
              <a:rPr lang="ja-JP" altLang="en-US" smtClean="0"/>
              <a:t>リスト</a:t>
            </a:r>
            <a:endParaRPr lang="en-US" altLang="ja-JP" smtClean="0"/>
          </a:p>
          <a:p>
            <a:pPr lvl="1"/>
            <a:r>
              <a:rPr kumimoji="1" lang="ja-JP" altLang="en-US" smtClean="0"/>
              <a:t>配列</a:t>
            </a:r>
            <a:r>
              <a:rPr lang="en-US" altLang="ja-JP" smtClean="0"/>
              <a:t>(2)</a:t>
            </a:r>
          </a:p>
          <a:p>
            <a:pPr lvl="1"/>
            <a:r>
              <a:rPr kumimoji="1" lang="ja-JP" altLang="en-US" smtClean="0"/>
              <a:t>木</a:t>
            </a:r>
            <a:endParaRPr kumimoji="1" lang="en-US" altLang="ja-JP" smtClean="0"/>
          </a:p>
          <a:p>
            <a:pPr marL="457200" lvl="1" indent="0">
              <a:buNone/>
            </a:pP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その前に</a:t>
            </a:r>
            <a:endParaRPr kumimoji="1" lang="ja-JP" altLang="en-US"/>
          </a:p>
        </p:txBody>
      </p:sp>
      <p:sp>
        <p:nvSpPr>
          <p:cNvPr id="3" name="コンテンツ プレースホルダー 2"/>
          <p:cNvSpPr>
            <a:spLocks noGrp="1"/>
          </p:cNvSpPr>
          <p:nvPr>
            <p:ph idx="1"/>
          </p:nvPr>
        </p:nvSpPr>
        <p:spPr>
          <a:xfrm>
            <a:off x="457200" y="1600200"/>
            <a:ext cx="8229600" cy="5257799"/>
          </a:xfrm>
        </p:spPr>
        <p:txBody>
          <a:bodyPr>
            <a:normAutofit/>
          </a:bodyPr>
          <a:lstStyle/>
          <a:p>
            <a:pPr marL="0" indent="0">
              <a:buNone/>
            </a:pPr>
            <a:r>
              <a:rPr kumimoji="1" lang="ja-JP" altLang="en-US" smtClean="0"/>
              <a:t>プログラミングコンテストで重要な考え方・概念</a:t>
            </a:r>
            <a:endParaRPr kumimoji="1" lang="en-US" altLang="ja-JP" smtClean="0"/>
          </a:p>
          <a:p>
            <a:pPr marL="0" indent="0">
              <a:buNone/>
            </a:pPr>
            <a:endParaRPr lang="en-US" altLang="ja-JP"/>
          </a:p>
          <a:p>
            <a:pPr marL="0" indent="0">
              <a:buNone/>
            </a:pPr>
            <a:endParaRPr kumimoji="1" lang="en-US" altLang="ja-JP" smtClean="0"/>
          </a:p>
          <a:p>
            <a:pPr marL="0" indent="0">
              <a:buNone/>
            </a:pPr>
            <a:endParaRPr lang="en-US" altLang="ja-JP"/>
          </a:p>
          <a:p>
            <a:pPr marL="0" indent="0">
              <a:buNone/>
            </a:pPr>
            <a:endParaRPr kumimoji="1" lang="en-US" altLang="ja-JP" smtClean="0"/>
          </a:p>
          <a:p>
            <a:pPr marL="0" indent="0">
              <a:buNone/>
            </a:pPr>
            <a:endParaRPr kumimoji="1" lang="en-US" altLang="ja-JP" smtClean="0"/>
          </a:p>
          <a:p>
            <a:pPr marL="0" indent="0" algn="ctr">
              <a:buNone/>
            </a:pPr>
            <a:r>
              <a:rPr lang="ja-JP" altLang="en-US" smtClean="0"/>
              <a:t>とは？</a:t>
            </a:r>
            <a:endParaRPr lang="en-US" altLang="ja-JP"/>
          </a:p>
          <a:p>
            <a:pPr marL="0" indent="0">
              <a:buNone/>
            </a:pPr>
            <a:endParaRPr kumimoji="1" lang="en-US" altLang="ja-JP" smtClean="0"/>
          </a:p>
        </p:txBody>
      </p:sp>
      <p:sp>
        <p:nvSpPr>
          <p:cNvPr id="4" name="テキスト ボックス 3"/>
          <p:cNvSpPr txBox="1"/>
          <p:nvPr/>
        </p:nvSpPr>
        <p:spPr>
          <a:xfrm>
            <a:off x="2555776" y="2924944"/>
            <a:ext cx="4248472" cy="1323439"/>
          </a:xfrm>
          <a:prstGeom prst="rect">
            <a:avLst/>
          </a:prstGeom>
          <a:noFill/>
        </p:spPr>
        <p:txBody>
          <a:bodyPr wrap="square" rtlCol="0">
            <a:spAutoFit/>
          </a:bodyPr>
          <a:lstStyle/>
          <a:p>
            <a:r>
              <a:rPr kumimoji="1" lang="ja-JP" altLang="en-US" sz="8000" smtClean="0"/>
              <a:t>オーダー</a:t>
            </a:r>
            <a:endParaRPr kumimoji="1" lang="ja-JP" altLang="en-US" sz="800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プロコンとは</a:t>
            </a:r>
            <a:endParaRPr kumimoji="1" lang="ja-JP" altLang="en-US"/>
          </a:p>
        </p:txBody>
      </p:sp>
      <p:sp>
        <p:nvSpPr>
          <p:cNvPr id="4" name="コンテンツ プレースホルダー 2"/>
          <p:cNvSpPr txBox="1">
            <a:spLocks/>
          </p:cNvSpPr>
          <p:nvPr/>
        </p:nvSpPr>
        <p:spPr>
          <a:xfrm>
            <a:off x="609600" y="1412776"/>
            <a:ext cx="8229600" cy="1252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「プログラミングコンテスト」の略で</a:t>
            </a:r>
            <a:r>
              <a:rPr lang="en-US" altLang="ja-JP" smtClean="0"/>
              <a:t>,</a:t>
            </a:r>
            <a:r>
              <a:rPr lang="ja-JP" altLang="en-US" smtClean="0"/>
              <a:t>決められたテーマに沿ったプログラムを作成するコンテスト</a:t>
            </a:r>
            <a:endParaRPr lang="ja-JP" altLang="en-US"/>
          </a:p>
        </p:txBody>
      </p:sp>
      <p:sp>
        <p:nvSpPr>
          <p:cNvPr id="5" name="コンテンツ プレースホルダー 2"/>
          <p:cNvSpPr txBox="1">
            <a:spLocks/>
          </p:cNvSpPr>
          <p:nvPr/>
        </p:nvSpPr>
        <p:spPr>
          <a:xfrm>
            <a:off x="453694" y="2420888"/>
            <a:ext cx="8229600" cy="204803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a:t>課題</a:t>
            </a:r>
            <a:r>
              <a:rPr lang="ja-JP" altLang="en-US" smtClean="0"/>
              <a:t>系</a:t>
            </a:r>
            <a:endParaRPr lang="en-US" altLang="ja-JP" smtClean="0"/>
          </a:p>
          <a:p>
            <a:pPr marL="0" indent="0">
              <a:buNone/>
            </a:pPr>
            <a:r>
              <a:rPr lang="en-US" altLang="ja-JP" smtClean="0"/>
              <a:t>	</a:t>
            </a:r>
            <a:r>
              <a:rPr lang="ja-JP" altLang="en-US" smtClean="0"/>
              <a:t>「旅行者を増やすソフトウェア」等</a:t>
            </a:r>
            <a:r>
              <a:rPr lang="en-US" altLang="ja-JP" smtClean="0"/>
              <a:t>,</a:t>
            </a:r>
            <a:r>
              <a:rPr lang="ja-JP" altLang="en-US" smtClean="0"/>
              <a:t>ある</a:t>
            </a:r>
            <a:r>
              <a:rPr lang="en-US" altLang="ja-JP" smtClean="0"/>
              <a:t>	</a:t>
            </a:r>
            <a:r>
              <a:rPr lang="ja-JP" altLang="en-US" smtClean="0"/>
              <a:t>テーマを達成するアプリを作成するような</a:t>
            </a:r>
            <a:r>
              <a:rPr lang="en-US" altLang="ja-JP" smtClean="0"/>
              <a:t>	</a:t>
            </a:r>
            <a:r>
              <a:rPr lang="ja-JP" altLang="en-US" smtClean="0"/>
              <a:t>コンテスト</a:t>
            </a:r>
            <a:endParaRPr lang="ja-JP" altLang="en-US"/>
          </a:p>
        </p:txBody>
      </p:sp>
      <p:sp>
        <p:nvSpPr>
          <p:cNvPr id="6" name="コンテンツ プレースホルダー 2"/>
          <p:cNvSpPr txBox="1">
            <a:spLocks/>
          </p:cNvSpPr>
          <p:nvPr/>
        </p:nvSpPr>
        <p:spPr>
          <a:xfrm>
            <a:off x="456786" y="4468924"/>
            <a:ext cx="8229600" cy="20480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競技系</a:t>
            </a:r>
            <a:endParaRPr lang="en-US" altLang="ja-JP" smtClean="0"/>
          </a:p>
          <a:p>
            <a:pPr marL="0" indent="0">
              <a:buFont typeface="Arial" panose="020B0604020202020204" pitchFamily="34" charset="0"/>
              <a:buNone/>
            </a:pPr>
            <a:r>
              <a:rPr lang="en-US" altLang="ja-JP" smtClean="0"/>
              <a:t>	</a:t>
            </a:r>
            <a:r>
              <a:rPr lang="ja-JP" altLang="en-US"/>
              <a:t>特定</a:t>
            </a:r>
            <a:r>
              <a:rPr lang="ja-JP" altLang="en-US" smtClean="0"/>
              <a:t>の</a:t>
            </a:r>
            <a:r>
              <a:rPr lang="ja-JP" altLang="en-US"/>
              <a:t>問題</a:t>
            </a:r>
            <a:r>
              <a:rPr lang="ja-JP" altLang="en-US" smtClean="0"/>
              <a:t>を解く速さや精度を競うコンテ</a:t>
            </a:r>
            <a:r>
              <a:rPr lang="en-US" altLang="ja-JP" smtClean="0"/>
              <a:t>	</a:t>
            </a:r>
            <a:r>
              <a:rPr lang="ja-JP" altLang="en-US" smtClean="0"/>
              <a:t>スト</a:t>
            </a:r>
            <a:r>
              <a:rPr lang="en-US" altLang="ja-JP" smtClean="0"/>
              <a:t>.(</a:t>
            </a:r>
            <a:r>
              <a:rPr lang="ja-JP" altLang="en-US" smtClean="0"/>
              <a:t>私が参加しているのはこっち</a:t>
            </a:r>
            <a:r>
              <a:rPr lang="en-US" altLang="ja-JP" smtClean="0"/>
              <a:t>)</a:t>
            </a:r>
            <a:endParaRPr lang="ja-JP" altLang="en-US"/>
          </a:p>
        </p:txBody>
      </p:sp>
    </p:spTree>
    <p:extLst>
      <p:ext uri="{BB962C8B-B14F-4D97-AF65-F5344CB8AC3E}">
        <p14:creationId xmlns:p14="http://schemas.microsoft.com/office/powerpoint/2010/main" val="15332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オーダーの定義</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smtClean="0"/>
                  <a:t>関数</a:t>
                </a:r>
                <a14:m>
                  <m:oMath xmlns:m="http://schemas.openxmlformats.org/officeDocument/2006/math">
                    <m:r>
                      <a:rPr kumimoji="1" lang="en-US" altLang="ja-JP" b="0" i="0" smtClean="0">
                        <a:latin typeface="Cambria Math"/>
                      </a:rPr>
                      <m:t> </m:t>
                    </m:r>
                    <m:r>
                      <a:rPr kumimoji="1" lang="pt-BR" altLang="ja-JP" i="1" smtClean="0">
                        <a:latin typeface="Cambria Math"/>
                      </a:rPr>
                      <m:t>𝑓</m:t>
                    </m:r>
                    <m:d>
                      <m:dPr>
                        <m:ctrlPr>
                          <a:rPr kumimoji="1" lang="pt-BR" altLang="ja-JP" i="1" smtClean="0">
                            <a:latin typeface="Cambria Math"/>
                          </a:rPr>
                        </m:ctrlPr>
                      </m:dPr>
                      <m:e>
                        <m:r>
                          <a:rPr kumimoji="1" lang="pt-BR" altLang="ja-JP" i="1" smtClean="0">
                            <a:latin typeface="Cambria Math"/>
                          </a:rPr>
                          <m:t>𝑥</m:t>
                        </m:r>
                      </m:e>
                    </m:d>
                  </m:oMath>
                </a14:m>
                <a:r>
                  <a:rPr kumimoji="1" lang="ja-JP" altLang="en-US" smtClean="0"/>
                  <a:t> </a:t>
                </a:r>
                <a:r>
                  <a:rPr lang="ja-JP" altLang="en-US" smtClean="0"/>
                  <a:t>と </a:t>
                </a:r>
                <a14:m>
                  <m:oMath xmlns:m="http://schemas.openxmlformats.org/officeDocument/2006/math">
                    <m:r>
                      <a:rPr lang="en-US" altLang="ja-JP" b="0" i="1" smtClean="0">
                        <a:latin typeface="Cambria Math"/>
                      </a:rPr>
                      <m:t>𝑔</m:t>
                    </m:r>
                    <m:d>
                      <m:dPr>
                        <m:ctrlPr>
                          <a:rPr lang="pt-BR" altLang="ja-JP" i="1">
                            <a:latin typeface="Cambria Math"/>
                          </a:rPr>
                        </m:ctrlPr>
                      </m:dPr>
                      <m:e>
                        <m:r>
                          <a:rPr lang="pt-BR" altLang="ja-JP" i="1">
                            <a:latin typeface="Cambria Math"/>
                          </a:rPr>
                          <m:t>𝑥</m:t>
                        </m:r>
                      </m:e>
                    </m:d>
                  </m:oMath>
                </a14:m>
                <a:r>
                  <a:rPr kumimoji="1" lang="ja-JP" altLang="en-US" smtClean="0"/>
                  <a:t> を考えたとき</a:t>
                </a:r>
                <a:r>
                  <a:rPr kumimoji="1" lang="en-US" altLang="ja-JP" smtClean="0"/>
                  <a:t>,</a:t>
                </a:r>
                <a:r>
                  <a:rPr kumimoji="1" lang="ja-JP" altLang="en-US" smtClean="0"/>
                  <a:t> </a:t>
                </a:r>
                <a:r>
                  <a:rPr lang="en-US" altLang="ja-JP" smtClean="0"/>
                  <a:t>x &gt; N</a:t>
                </a:r>
                <a:r>
                  <a:rPr lang="ja-JP" altLang="en-US" smtClean="0"/>
                  <a:t>の時</a:t>
                </a:r>
                <a:endParaRPr lang="en-US" altLang="ja-JP" smtClean="0"/>
              </a:p>
              <a:p>
                <a:pPr marL="0" indent="0">
                  <a:buNone/>
                </a:pPr>
                <a14:m>
                  <m:oMath xmlns:m="http://schemas.openxmlformats.org/officeDocument/2006/math">
                    <m:r>
                      <a:rPr lang="en-US" altLang="ja-JP" b="0" i="1" smtClean="0">
                        <a:latin typeface="Cambria Math"/>
                      </a:rPr>
                      <m:t>𝑐</m:t>
                    </m:r>
                    <m:r>
                      <a:rPr lang="pt-BR" altLang="ja-JP" i="1">
                        <a:latin typeface="Cambria Math"/>
                      </a:rPr>
                      <m:t>𝑓</m:t>
                    </m:r>
                    <m:d>
                      <m:dPr>
                        <m:ctrlPr>
                          <a:rPr lang="pt-BR" altLang="ja-JP" i="1">
                            <a:latin typeface="Cambria Math"/>
                          </a:rPr>
                        </m:ctrlPr>
                      </m:dPr>
                      <m:e>
                        <m:r>
                          <a:rPr lang="pt-BR" altLang="ja-JP" i="1">
                            <a:latin typeface="Cambria Math"/>
                          </a:rPr>
                          <m:t>𝑥</m:t>
                        </m:r>
                      </m:e>
                    </m:d>
                    <m:r>
                      <a:rPr lang="en-US" altLang="ja-JP" i="1">
                        <a:latin typeface="Cambria Math"/>
                        <a:ea typeface="Cambria Math"/>
                      </a:rPr>
                      <m:t>≥</m:t>
                    </m:r>
                  </m:oMath>
                </a14:m>
                <a:r>
                  <a:rPr kumimoji="1" lang="ja-JP" altLang="en-US" smtClean="0"/>
                  <a:t> </a:t>
                </a:r>
                <a14:m>
                  <m:oMath xmlns:m="http://schemas.openxmlformats.org/officeDocument/2006/math">
                    <m:r>
                      <a:rPr lang="en-US" altLang="ja-JP" b="0" i="1" smtClean="0">
                        <a:latin typeface="Cambria Math"/>
                      </a:rPr>
                      <m:t>𝑔</m:t>
                    </m:r>
                    <m:d>
                      <m:dPr>
                        <m:ctrlPr>
                          <a:rPr lang="pt-BR" altLang="ja-JP" i="1">
                            <a:latin typeface="Cambria Math"/>
                          </a:rPr>
                        </m:ctrlPr>
                      </m:dPr>
                      <m:e>
                        <m:r>
                          <a:rPr lang="pt-BR" altLang="ja-JP" i="1">
                            <a:latin typeface="Cambria Math"/>
                          </a:rPr>
                          <m:t>𝑥</m:t>
                        </m:r>
                      </m:e>
                    </m:d>
                  </m:oMath>
                </a14:m>
                <a:endParaRPr lang="en-US" altLang="ja-JP" smtClean="0"/>
              </a:p>
              <a:p>
                <a:pPr marL="0" indent="0">
                  <a:buNone/>
                </a:pPr>
                <a:r>
                  <a:rPr lang="ja-JP" altLang="en-US" smtClean="0"/>
                  <a:t>が成立する</a:t>
                </a:r>
                <a:r>
                  <a:rPr lang="en-US" altLang="ja-JP" smtClean="0"/>
                  <a:t>N,c</a:t>
                </a:r>
                <a:r>
                  <a:rPr lang="ja-JP" altLang="en-US" smtClean="0"/>
                  <a:t>が存在するならば</a:t>
                </a:r>
                <a:endParaRPr lang="en-US" altLang="ja-JP" smtClean="0"/>
              </a:p>
              <a:p>
                <a:pPr marL="0" indent="0">
                  <a:buNone/>
                </a:pPr>
                <a:endParaRPr lang="en-US" altLang="ja-JP" smtClean="0"/>
              </a:p>
              <a:p>
                <a:pPr marL="0" indent="0" algn="ctr">
                  <a:buNone/>
                </a:pPr>
                <a14:m>
                  <m:oMath xmlns:m="http://schemas.openxmlformats.org/officeDocument/2006/math">
                    <m:r>
                      <a:rPr lang="en-US" altLang="ja-JP" sz="4800" i="1">
                        <a:latin typeface="Cambria Math"/>
                      </a:rPr>
                      <m:t>𝑔</m:t>
                    </m:r>
                    <m:d>
                      <m:dPr>
                        <m:ctrlPr>
                          <a:rPr lang="pt-BR" altLang="ja-JP" sz="4800" i="1">
                            <a:latin typeface="Cambria Math"/>
                          </a:rPr>
                        </m:ctrlPr>
                      </m:dPr>
                      <m:e>
                        <m:r>
                          <a:rPr lang="pt-BR" altLang="ja-JP" sz="4800" i="1">
                            <a:latin typeface="Cambria Math"/>
                          </a:rPr>
                          <m:t>𝑥</m:t>
                        </m:r>
                      </m:e>
                    </m:d>
                  </m:oMath>
                </a14:m>
                <a:r>
                  <a:rPr kumimoji="1" lang="ja-JP" altLang="en-US" sz="4800" smtClean="0"/>
                  <a:t>のオーダー</a:t>
                </a:r>
                <a:r>
                  <a:rPr lang="ja-JP" altLang="en-US" sz="4800"/>
                  <a:t>は</a:t>
                </a:r>
                <a14:m>
                  <m:oMath xmlns:m="http://schemas.openxmlformats.org/officeDocument/2006/math">
                    <m:r>
                      <a:rPr lang="pt-BR" altLang="ja-JP" sz="4800" i="1">
                        <a:latin typeface="Cambria Math"/>
                      </a:rPr>
                      <m:t>𝑓</m:t>
                    </m:r>
                    <m:d>
                      <m:dPr>
                        <m:ctrlPr>
                          <a:rPr lang="pt-BR" altLang="ja-JP" sz="4800" i="1">
                            <a:latin typeface="Cambria Math"/>
                          </a:rPr>
                        </m:ctrlPr>
                      </m:dPr>
                      <m:e>
                        <m:r>
                          <a:rPr lang="pt-BR" altLang="ja-JP" sz="4800" i="1">
                            <a:latin typeface="Cambria Math"/>
                          </a:rPr>
                          <m:t>𝑥</m:t>
                        </m:r>
                      </m:e>
                    </m:d>
                  </m:oMath>
                </a14:m>
                <a:endParaRPr kumimoji="1" lang="en-US" altLang="ja-JP" sz="4800" smtClean="0"/>
              </a:p>
              <a:p>
                <a:pPr marL="0" indent="0">
                  <a:buNone/>
                </a:pPr>
                <a:endParaRPr lang="en-US" altLang="ja-JP" smtClean="0"/>
              </a:p>
              <a:p>
                <a:pPr marL="0" indent="0">
                  <a:buNone/>
                </a:pPr>
                <a:r>
                  <a:rPr lang="ja-JP" altLang="en-US" smtClean="0"/>
                  <a:t>という</a:t>
                </a:r>
                <a:endParaRPr kumimoji="1" lang="ja-JP" altLang="en-US"/>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852" t="-2426" b="-539"/>
                </a:stretch>
              </a:blipFill>
            </p:spPr>
            <p:txBody>
              <a:bodyPr/>
              <a:lstStyle/>
              <a:p>
                <a:r>
                  <a:rPr lang="ja-JP" altLang="en-US">
                    <a:noFill/>
                  </a:rPr>
                  <a:t> </a:t>
                </a:r>
              </a:p>
            </p:txBody>
          </p:sp>
        </mc:Fallback>
      </mc:AlternateContent>
      <p:sp>
        <p:nvSpPr>
          <p:cNvPr id="4" name="角丸四角形 3"/>
          <p:cNvSpPr/>
          <p:nvPr/>
        </p:nvSpPr>
        <p:spPr>
          <a:xfrm>
            <a:off x="467544" y="2276872"/>
            <a:ext cx="7632848" cy="26642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smtClean="0"/>
              <a:t>わからん！</a:t>
            </a:r>
            <a:endParaRPr kumimoji="1" lang="ja-JP" altLang="en-US" sz="800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オーダーの定義</a:t>
            </a:r>
            <a:endParaRPr kumimoji="1" lang="ja-JP" altLang="en-US"/>
          </a:p>
        </p:txBody>
      </p:sp>
      <p:sp>
        <p:nvSpPr>
          <p:cNvPr id="3" name="コンテンツ プレースホルダー 2"/>
          <p:cNvSpPr>
            <a:spLocks noGrp="1"/>
          </p:cNvSpPr>
          <p:nvPr>
            <p:ph idx="1"/>
          </p:nvPr>
        </p:nvSpPr>
        <p:spPr>
          <a:xfrm>
            <a:off x="457200" y="1600200"/>
            <a:ext cx="8229600" cy="5861248"/>
          </a:xfrm>
        </p:spPr>
        <p:txBody>
          <a:bodyPr>
            <a:normAutofit/>
          </a:bodyPr>
          <a:lstStyle/>
          <a:p>
            <a:r>
              <a:rPr kumimoji="1" lang="ja-JP" altLang="en-US" smtClean="0"/>
              <a:t>ざっくりいうとデータ数と計算量の関係</a:t>
            </a:r>
            <a:endParaRPr kumimoji="1" lang="en-US" altLang="ja-JP" smtClean="0"/>
          </a:p>
          <a:p>
            <a:endParaRPr lang="en-US" altLang="ja-JP"/>
          </a:p>
          <a:p>
            <a:pPr marL="0" indent="0">
              <a:buNone/>
            </a:pPr>
            <a:r>
              <a:rPr kumimoji="1" lang="ja-JP" altLang="en-US" smtClean="0"/>
              <a:t>例えばデータ数が</a:t>
            </a:r>
            <a:r>
              <a:rPr kumimoji="1" lang="en-US" altLang="ja-JP" smtClean="0"/>
              <a:t>10</a:t>
            </a:r>
            <a:r>
              <a:rPr kumimoji="1" lang="ja-JP" altLang="en-US" smtClean="0"/>
              <a:t>倍になった時に計算量が</a:t>
            </a:r>
            <a:r>
              <a:rPr kumimoji="1" lang="en-US" altLang="ja-JP" smtClean="0"/>
              <a:t>100</a:t>
            </a:r>
            <a:r>
              <a:rPr kumimoji="1" lang="ja-JP" altLang="en-US" smtClean="0"/>
              <a:t>倍になるのなら</a:t>
            </a:r>
            <a:endParaRPr kumimoji="1" lang="en-US" altLang="ja-JP" smtClean="0"/>
          </a:p>
          <a:p>
            <a:pPr marL="0" indent="0">
              <a:buNone/>
            </a:pPr>
            <a:r>
              <a:rPr kumimoji="1" lang="ja-JP" altLang="en-US" smtClean="0"/>
              <a:t>計算量　∝　データ数</a:t>
            </a:r>
            <a:r>
              <a:rPr kumimoji="1" lang="en-US" altLang="ja-JP" sz="4400" baseline="30000" smtClean="0"/>
              <a:t>2</a:t>
            </a:r>
          </a:p>
          <a:p>
            <a:pPr marL="0" indent="0">
              <a:buNone/>
            </a:pPr>
            <a:r>
              <a:rPr lang="ja-JP" altLang="en-US" smtClean="0"/>
              <a:t>になるので</a:t>
            </a:r>
            <a:endParaRPr lang="en-US" altLang="ja-JP" smtClean="0"/>
          </a:p>
          <a:p>
            <a:pPr marL="0" indent="0">
              <a:buNone/>
            </a:pPr>
            <a:r>
              <a:rPr lang="ja-JP" altLang="en-US" smtClean="0"/>
              <a:t>「このアルゴリズムは</a:t>
            </a:r>
            <a:r>
              <a:rPr lang="en-US" altLang="ja-JP" smtClean="0"/>
              <a:t>n</a:t>
            </a:r>
            <a:r>
              <a:rPr lang="en-US" altLang="ja-JP" baseline="30000" smtClean="0"/>
              <a:t>2</a:t>
            </a:r>
            <a:r>
              <a:rPr lang="ja-JP" altLang="en-US" smtClean="0"/>
              <a:t>オーダーだ」</a:t>
            </a:r>
            <a:endParaRPr lang="en-US" altLang="ja-JP" smtClean="0"/>
          </a:p>
          <a:p>
            <a:pPr marL="0" indent="0">
              <a:buNone/>
            </a:pPr>
            <a:r>
              <a:rPr lang="ja-JP" altLang="en-US"/>
              <a:t>など</a:t>
            </a:r>
            <a:r>
              <a:rPr lang="ja-JP" altLang="en-US" smtClean="0"/>
              <a:t>と言ったりします</a:t>
            </a:r>
            <a:endParaRPr lang="en-US" altLang="ja-JP" smtClean="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データ構造</a:t>
            </a:r>
            <a:endParaRPr kumimoji="1" lang="ja-JP" altLang="en-US"/>
          </a:p>
        </p:txBody>
      </p:sp>
      <p:sp>
        <p:nvSpPr>
          <p:cNvPr id="3" name="コンテンツ プレースホルダー 2"/>
          <p:cNvSpPr>
            <a:spLocks noGrp="1"/>
          </p:cNvSpPr>
          <p:nvPr>
            <p:ph idx="1"/>
          </p:nvPr>
        </p:nvSpPr>
        <p:spPr>
          <a:xfrm>
            <a:off x="467435" y="1268760"/>
            <a:ext cx="8229600" cy="604664"/>
          </a:xfrm>
        </p:spPr>
        <p:txBody>
          <a:bodyPr/>
          <a:lstStyle/>
          <a:p>
            <a:r>
              <a:rPr kumimoji="1" lang="ja-JP" altLang="en-US" smtClean="0"/>
              <a:t>データとは？</a:t>
            </a:r>
            <a:endParaRPr kumimoji="1" lang="en-US" altLang="ja-JP" smtClean="0"/>
          </a:p>
          <a:p>
            <a:pPr marL="0" indent="0">
              <a:buNone/>
            </a:pPr>
            <a:endParaRPr kumimoji="1" lang="ja-JP" altLang="en-US"/>
          </a:p>
        </p:txBody>
      </p:sp>
      <p:sp>
        <p:nvSpPr>
          <p:cNvPr id="4" name="角丸四角形 3"/>
          <p:cNvSpPr/>
          <p:nvPr/>
        </p:nvSpPr>
        <p:spPr>
          <a:xfrm>
            <a:off x="549787" y="1916832"/>
            <a:ext cx="4032448" cy="3816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200" err="1"/>
              <a:t>i</a:t>
            </a:r>
            <a:r>
              <a:rPr kumimoji="1" lang="en-US" altLang="ja-JP" sz="3200" err="1" smtClean="0"/>
              <a:t>nt</a:t>
            </a:r>
            <a:r>
              <a:rPr kumimoji="1" lang="en-US" altLang="ja-JP" sz="3200" smtClean="0"/>
              <a:t> </a:t>
            </a:r>
            <a:r>
              <a:rPr kumimoji="1" lang="en-US" altLang="ja-JP" sz="3200" err="1" smtClean="0"/>
              <a:t>i</a:t>
            </a:r>
            <a:r>
              <a:rPr kumimoji="1" lang="en-US" altLang="ja-JP" sz="3200" smtClean="0"/>
              <a:t>;</a:t>
            </a:r>
          </a:p>
          <a:p>
            <a:r>
              <a:rPr lang="en-US" altLang="ja-JP" sz="3200" err="1" smtClean="0"/>
              <a:t>i</a:t>
            </a:r>
            <a:r>
              <a:rPr lang="en-US" altLang="ja-JP" sz="3200" smtClean="0"/>
              <a:t> = 5;</a:t>
            </a:r>
          </a:p>
          <a:p>
            <a:endParaRPr kumimoji="1" lang="en-US" altLang="ja-JP" sz="3200"/>
          </a:p>
          <a:p>
            <a:r>
              <a:rPr lang="en-US" altLang="ja-JP" sz="3200" err="1" smtClean="0"/>
              <a:t>printf</a:t>
            </a:r>
            <a:r>
              <a:rPr lang="en-US" altLang="ja-JP" sz="3200" smtClean="0"/>
              <a:t>( “%d” , </a:t>
            </a:r>
            <a:r>
              <a:rPr lang="en-US" altLang="ja-JP" sz="3200" err="1" smtClean="0"/>
              <a:t>i</a:t>
            </a:r>
            <a:r>
              <a:rPr lang="en-US" altLang="ja-JP" sz="3200" smtClean="0"/>
              <a:t>);</a:t>
            </a:r>
          </a:p>
          <a:p>
            <a:r>
              <a:rPr kumimoji="1" lang="en-US" altLang="ja-JP" sz="3200" err="1" smtClean="0"/>
              <a:t>printf</a:t>
            </a:r>
            <a:r>
              <a:rPr kumimoji="1" lang="en-US" altLang="ja-JP" sz="3200" smtClean="0"/>
              <a:t>(“5”);</a:t>
            </a:r>
          </a:p>
        </p:txBody>
      </p:sp>
      <p:sp>
        <p:nvSpPr>
          <p:cNvPr id="5" name="円/楕円 4"/>
          <p:cNvSpPr/>
          <p:nvPr/>
        </p:nvSpPr>
        <p:spPr>
          <a:xfrm>
            <a:off x="3680284" y="4077072"/>
            <a:ext cx="504056" cy="5040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t>A</a:t>
            </a:r>
            <a:endParaRPr kumimoji="1" lang="ja-JP" altLang="en-US" sz="2800"/>
          </a:p>
        </p:txBody>
      </p:sp>
      <p:sp>
        <p:nvSpPr>
          <p:cNvPr id="6" name="円/楕円 5"/>
          <p:cNvSpPr/>
          <p:nvPr/>
        </p:nvSpPr>
        <p:spPr>
          <a:xfrm>
            <a:off x="3680284" y="4581128"/>
            <a:ext cx="504056" cy="50405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a:t>B</a:t>
            </a:r>
            <a:endParaRPr kumimoji="1" lang="ja-JP" altLang="en-US" sz="2800"/>
          </a:p>
        </p:txBody>
      </p:sp>
      <p:sp>
        <p:nvSpPr>
          <p:cNvPr id="7" name="角丸四角形 6"/>
          <p:cNvSpPr/>
          <p:nvPr/>
        </p:nvSpPr>
        <p:spPr>
          <a:xfrm>
            <a:off x="4940605" y="1916832"/>
            <a:ext cx="4032448" cy="95528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tx1">
                    <a:lumMod val="95000"/>
                    <a:lumOff val="5000"/>
                  </a:schemeClr>
                </a:solidFill>
              </a:rPr>
              <a:t>A</a:t>
            </a:r>
            <a:r>
              <a:rPr kumimoji="1" lang="ja-JP" altLang="en-US" sz="3200" smtClean="0">
                <a:solidFill>
                  <a:schemeClr val="tx1">
                    <a:lumMod val="95000"/>
                    <a:lumOff val="5000"/>
                  </a:schemeClr>
                </a:solidFill>
              </a:rPr>
              <a:t>と</a:t>
            </a:r>
            <a:r>
              <a:rPr kumimoji="1" lang="en-US" altLang="ja-JP" sz="3200" smtClean="0">
                <a:solidFill>
                  <a:schemeClr val="tx1">
                    <a:lumMod val="95000"/>
                    <a:lumOff val="5000"/>
                  </a:schemeClr>
                </a:solidFill>
              </a:rPr>
              <a:t>B</a:t>
            </a:r>
            <a:r>
              <a:rPr kumimoji="1" lang="ja-JP" altLang="en-US" sz="3200" smtClean="0">
                <a:solidFill>
                  <a:schemeClr val="tx1">
                    <a:lumMod val="95000"/>
                    <a:lumOff val="5000"/>
                  </a:schemeClr>
                </a:solidFill>
              </a:rPr>
              <a:t>の違いは何か？</a:t>
            </a:r>
            <a:endParaRPr kumimoji="1" lang="ja-JP" altLang="en-US" sz="3200">
              <a:solidFill>
                <a:schemeClr val="tx1">
                  <a:lumMod val="95000"/>
                  <a:lumOff val="5000"/>
                </a:schemeClr>
              </a:solidFill>
            </a:endParaRPr>
          </a:p>
        </p:txBody>
      </p:sp>
      <p:sp>
        <p:nvSpPr>
          <p:cNvPr id="8" name="角丸四角形 7"/>
          <p:cNvSpPr/>
          <p:nvPr/>
        </p:nvSpPr>
        <p:spPr>
          <a:xfrm>
            <a:off x="4839068" y="4329100"/>
            <a:ext cx="4032448" cy="205222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smtClean="0">
                <a:solidFill>
                  <a:schemeClr val="tx1">
                    <a:lumMod val="95000"/>
                    <a:lumOff val="5000"/>
                  </a:schemeClr>
                </a:solidFill>
              </a:rPr>
              <a:t>A</a:t>
            </a:r>
            <a:r>
              <a:rPr kumimoji="1" lang="ja-JP" altLang="en-US" sz="3200" smtClean="0">
                <a:solidFill>
                  <a:schemeClr val="tx1">
                    <a:lumMod val="95000"/>
                    <a:lumOff val="5000"/>
                  </a:schemeClr>
                </a:solidFill>
              </a:rPr>
              <a:t>は</a:t>
            </a:r>
            <a:r>
              <a:rPr lang="ja-JP" altLang="en-US" sz="3200" smtClean="0">
                <a:solidFill>
                  <a:schemeClr val="tx1">
                    <a:lumMod val="95000"/>
                    <a:lumOff val="5000"/>
                  </a:schemeClr>
                </a:solidFill>
              </a:rPr>
              <a:t>「</a:t>
            </a:r>
            <a:r>
              <a:rPr lang="en-US" altLang="ja-JP" sz="3200" err="1" smtClean="0">
                <a:solidFill>
                  <a:schemeClr val="tx1">
                    <a:lumMod val="95000"/>
                    <a:lumOff val="5000"/>
                  </a:schemeClr>
                </a:solidFill>
              </a:rPr>
              <a:t>i</a:t>
            </a:r>
            <a:r>
              <a:rPr lang="ja-JP" altLang="en-US" sz="3200" smtClean="0">
                <a:solidFill>
                  <a:schemeClr val="tx1">
                    <a:lumMod val="95000"/>
                    <a:lumOff val="5000"/>
                  </a:schemeClr>
                </a:solidFill>
              </a:rPr>
              <a:t>」という名前と「</a:t>
            </a:r>
            <a:r>
              <a:rPr lang="en-US" altLang="ja-JP" sz="3200" smtClean="0">
                <a:solidFill>
                  <a:schemeClr val="tx1">
                    <a:lumMod val="95000"/>
                    <a:lumOff val="5000"/>
                  </a:schemeClr>
                </a:solidFill>
              </a:rPr>
              <a:t>5</a:t>
            </a:r>
            <a:r>
              <a:rPr lang="ja-JP" altLang="en-US" sz="3200" smtClean="0">
                <a:solidFill>
                  <a:schemeClr val="tx1">
                    <a:lumMod val="95000"/>
                    <a:lumOff val="5000"/>
                  </a:schemeClr>
                </a:solidFill>
              </a:rPr>
              <a:t>」という値が</a:t>
            </a:r>
            <a:endParaRPr lang="en-US" altLang="ja-JP" sz="3200" smtClean="0">
              <a:solidFill>
                <a:schemeClr val="tx1">
                  <a:lumMod val="95000"/>
                  <a:lumOff val="5000"/>
                </a:schemeClr>
              </a:solidFill>
            </a:endParaRPr>
          </a:p>
          <a:p>
            <a:pPr algn="ctr"/>
            <a:r>
              <a:rPr lang="ja-JP" altLang="en-US" sz="3200" smtClean="0">
                <a:solidFill>
                  <a:schemeClr val="tx1">
                    <a:lumMod val="95000"/>
                    <a:lumOff val="5000"/>
                  </a:schemeClr>
                </a:solidFill>
              </a:rPr>
              <a:t>セットになっている</a:t>
            </a:r>
            <a:endParaRPr kumimoji="1" lang="ja-JP" altLang="en-US" sz="3200">
              <a:solidFill>
                <a:schemeClr val="tx1">
                  <a:lumMod val="95000"/>
                  <a:lumOff val="5000"/>
                </a:schemeClr>
              </a:solidFill>
            </a:endParaRPr>
          </a:p>
        </p:txBody>
      </p:sp>
      <p:sp>
        <p:nvSpPr>
          <p:cNvPr id="9" name="下矢印 8"/>
          <p:cNvSpPr/>
          <p:nvPr/>
        </p:nvSpPr>
        <p:spPr>
          <a:xfrm>
            <a:off x="6588224" y="2872121"/>
            <a:ext cx="576064" cy="134896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データ構造</a:t>
            </a:r>
            <a:endParaRPr kumimoji="1" lang="ja-JP" altLang="en-US"/>
          </a:p>
        </p:txBody>
      </p:sp>
      <p:sp>
        <p:nvSpPr>
          <p:cNvPr id="4" name="コンテンツ プレースホルダー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前述のデータを特定の形に並べたもの</a:t>
            </a:r>
            <a:endParaRPr lang="en-US" altLang="ja-JP" smtClean="0"/>
          </a:p>
          <a:p>
            <a:pPr lvl="1"/>
            <a:r>
              <a:rPr lang="ja-JP" altLang="en-US" smtClean="0"/>
              <a:t>データが一定の形（構造）をとるように格納</a:t>
            </a:r>
            <a:endParaRPr lang="en-US" altLang="ja-JP" smtClean="0"/>
          </a:p>
          <a:p>
            <a:pPr marL="457200" lvl="1" indent="0">
              <a:buFont typeface="Arial" panose="020B0604020202020204" pitchFamily="34" charset="0"/>
              <a:buNone/>
            </a:pPr>
            <a:endParaRPr lang="en-US" altLang="ja-JP" smtClean="0"/>
          </a:p>
          <a:p>
            <a:pPr marL="457200" lvl="1" indent="0">
              <a:buFont typeface="Arial" panose="020B0604020202020204" pitchFamily="34" charset="0"/>
              <a:buNone/>
            </a:pPr>
            <a:endParaRPr lang="en-US" altLang="ja-JP" smtClean="0"/>
          </a:p>
          <a:p>
            <a:pPr marL="457200" lvl="1" indent="0">
              <a:buFont typeface="Arial" panose="020B0604020202020204" pitchFamily="34" charset="0"/>
              <a:buNone/>
            </a:pPr>
            <a:endParaRPr lang="ja-JP" altLang="en-US"/>
          </a:p>
        </p:txBody>
      </p:sp>
      <p:sp>
        <p:nvSpPr>
          <p:cNvPr id="5" name="角丸四角形 4"/>
          <p:cNvSpPr/>
          <p:nvPr/>
        </p:nvSpPr>
        <p:spPr>
          <a:xfrm>
            <a:off x="1115616" y="3140968"/>
            <a:ext cx="6768752" cy="266429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smtClean="0">
                <a:solidFill>
                  <a:srgbClr val="FF0000"/>
                </a:solidFill>
              </a:rPr>
              <a:t>この構造＝データの形</a:t>
            </a:r>
            <a:r>
              <a:rPr kumimoji="1" lang="en-US" altLang="ja-JP" sz="3200" smtClean="0">
                <a:solidFill>
                  <a:srgbClr val="FF0000"/>
                </a:solidFill>
              </a:rPr>
              <a:t>(</a:t>
            </a:r>
            <a:r>
              <a:rPr lang="ja-JP" altLang="en-US" sz="3200">
                <a:solidFill>
                  <a:srgbClr val="FF0000"/>
                </a:solidFill>
              </a:rPr>
              <a:t>格納</a:t>
            </a:r>
            <a:r>
              <a:rPr lang="ja-JP" altLang="en-US" sz="3200" smtClean="0">
                <a:solidFill>
                  <a:srgbClr val="FF0000"/>
                </a:solidFill>
              </a:rPr>
              <a:t>方法</a:t>
            </a:r>
            <a:r>
              <a:rPr lang="en-US" altLang="ja-JP" sz="3200" smtClean="0">
                <a:solidFill>
                  <a:srgbClr val="FF0000"/>
                </a:solidFill>
              </a:rPr>
              <a:t>)</a:t>
            </a:r>
            <a:r>
              <a:rPr lang="ja-JP" altLang="en-US" sz="3200" smtClean="0">
                <a:solidFill>
                  <a:srgbClr val="FF0000"/>
                </a:solidFill>
              </a:rPr>
              <a:t>を工夫することで難しそうな処理も簡単に実装することが出来るようになる！</a:t>
            </a:r>
            <a:endParaRPr kumimoji="1" lang="ja-JP" altLang="en-US" sz="3200">
              <a:solidFill>
                <a:srgbClr val="FF0000"/>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データ構造への基本操作</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データ構造への基本操作</a:t>
            </a:r>
            <a:r>
              <a:rPr kumimoji="1" lang="en-US" altLang="ja-JP" smtClean="0"/>
              <a:t>5</a:t>
            </a:r>
            <a:r>
              <a:rPr lang="ja-JP" altLang="en-US" smtClean="0"/>
              <a:t>項目</a:t>
            </a:r>
            <a:endParaRPr lang="en-US" altLang="ja-JP" smtClean="0"/>
          </a:p>
          <a:p>
            <a:pPr lvl="1"/>
            <a:r>
              <a:rPr kumimoji="1" lang="ja-JP" altLang="en-US" smtClean="0"/>
              <a:t>列挙</a:t>
            </a:r>
            <a:endParaRPr kumimoji="1" lang="en-US" altLang="ja-JP" smtClean="0"/>
          </a:p>
          <a:p>
            <a:pPr lvl="1"/>
            <a:r>
              <a:rPr lang="ja-JP" altLang="en-US" smtClean="0"/>
              <a:t>追加</a:t>
            </a:r>
            <a:endParaRPr lang="en-US" altLang="ja-JP" smtClean="0"/>
          </a:p>
          <a:p>
            <a:pPr lvl="1"/>
            <a:r>
              <a:rPr kumimoji="1" lang="ja-JP" altLang="en-US" smtClean="0"/>
              <a:t>削除</a:t>
            </a:r>
            <a:endParaRPr kumimoji="1" lang="en-US" altLang="ja-JP" smtClean="0"/>
          </a:p>
          <a:p>
            <a:pPr lvl="1"/>
            <a:r>
              <a:rPr lang="ja-JP" altLang="en-US" smtClean="0"/>
              <a:t>並び替え</a:t>
            </a:r>
            <a:endParaRPr lang="en-US" altLang="ja-JP" smtClean="0"/>
          </a:p>
          <a:p>
            <a:pPr lvl="1"/>
            <a:r>
              <a:rPr kumimoji="1" lang="ja-JP" altLang="en-US"/>
              <a:t>探索</a:t>
            </a: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競技プロコンの分類</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非マラソン系</a:t>
            </a:r>
            <a:endParaRPr kumimoji="1" lang="en-US" altLang="ja-JP" smtClean="0"/>
          </a:p>
          <a:p>
            <a:pPr marL="0" indent="0">
              <a:buNone/>
            </a:pPr>
            <a:r>
              <a:rPr lang="en-US" altLang="ja-JP"/>
              <a:t>	</a:t>
            </a:r>
            <a:r>
              <a:rPr lang="ja-JP" altLang="en-US" smtClean="0"/>
              <a:t>時間：</a:t>
            </a:r>
            <a:r>
              <a:rPr lang="en-US" altLang="ja-JP" smtClean="0"/>
              <a:t>3</a:t>
            </a:r>
            <a:r>
              <a:rPr lang="ja-JP" altLang="en-US" smtClean="0"/>
              <a:t>時間ぐらい</a:t>
            </a:r>
            <a:endParaRPr lang="en-US" altLang="ja-JP" smtClean="0"/>
          </a:p>
          <a:p>
            <a:pPr marL="0" indent="0">
              <a:buNone/>
            </a:pPr>
            <a:r>
              <a:rPr kumimoji="1" lang="ja-JP" altLang="en-US"/>
              <a:t>マラソン</a:t>
            </a:r>
            <a:r>
              <a:rPr kumimoji="1" lang="ja-JP" altLang="en-US" smtClean="0"/>
              <a:t>系</a:t>
            </a:r>
            <a:endParaRPr kumimoji="1" lang="en-US" altLang="ja-JP" smtClean="0"/>
          </a:p>
          <a:p>
            <a:pPr marL="0" indent="0">
              <a:buNone/>
            </a:pPr>
            <a:r>
              <a:rPr lang="en-US" altLang="ja-JP"/>
              <a:t>	</a:t>
            </a:r>
            <a:r>
              <a:rPr lang="ja-JP" altLang="en-US" smtClean="0"/>
              <a:t>時間：</a:t>
            </a:r>
            <a:r>
              <a:rPr lang="en-US" altLang="ja-JP"/>
              <a:t>1</a:t>
            </a:r>
            <a:r>
              <a:rPr lang="ja-JP" altLang="en-US" smtClean="0"/>
              <a:t>週間～数か月</a:t>
            </a: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mtClean="0"/>
              <a:t>プログラミング歴</a:t>
            </a:r>
            <a:endParaRPr lang="en-US" altLang="ja-JP" smtClean="0"/>
          </a:p>
          <a:p>
            <a:pPr marL="0" indent="0">
              <a:buNone/>
            </a:pPr>
            <a:r>
              <a:rPr kumimoji="1" lang="en-US" altLang="ja-JP"/>
              <a:t>	</a:t>
            </a:r>
            <a:r>
              <a:rPr kumimoji="1" lang="en-US" altLang="ja-JP" smtClean="0"/>
              <a:t>6</a:t>
            </a:r>
            <a:r>
              <a:rPr kumimoji="1" lang="ja-JP" altLang="en-US" smtClean="0"/>
              <a:t>年</a:t>
            </a:r>
            <a:endParaRPr kumimoji="1" lang="en-US" altLang="ja-JP" smtClean="0"/>
          </a:p>
          <a:p>
            <a:pPr marL="0" indent="0">
              <a:buNone/>
            </a:pPr>
            <a:r>
              <a:rPr lang="ja-JP" altLang="en-US" smtClean="0"/>
              <a:t>メイン</a:t>
            </a:r>
            <a:endParaRPr lang="en-US" altLang="ja-JP" smtClean="0"/>
          </a:p>
          <a:p>
            <a:pPr marL="0" indent="0">
              <a:buNone/>
            </a:pPr>
            <a:r>
              <a:rPr kumimoji="1" lang="en-US" altLang="ja-JP"/>
              <a:t>	</a:t>
            </a:r>
            <a:r>
              <a:rPr lang="en-US" altLang="ja-JP" smtClean="0"/>
              <a:t>C/C++</a:t>
            </a:r>
          </a:p>
          <a:p>
            <a:pPr marL="0" indent="0">
              <a:buNone/>
            </a:pPr>
            <a:r>
              <a:rPr kumimoji="1" lang="ja-JP" altLang="en-US"/>
              <a:t>競技</a:t>
            </a:r>
            <a:r>
              <a:rPr kumimoji="1" lang="ja-JP" altLang="en-US" smtClean="0"/>
              <a:t>プログラミング歴</a:t>
            </a:r>
            <a:endParaRPr kumimoji="1" lang="en-US" altLang="ja-JP" smtClean="0"/>
          </a:p>
          <a:p>
            <a:pPr marL="0" indent="0">
              <a:buNone/>
            </a:pPr>
            <a:r>
              <a:rPr lang="en-US" altLang="ja-JP"/>
              <a:t>	</a:t>
            </a:r>
            <a:r>
              <a:rPr lang="ja-JP" altLang="en-US" smtClean="0"/>
              <a:t>非マラソン系：</a:t>
            </a:r>
            <a:r>
              <a:rPr lang="en-US" altLang="ja-JP" smtClean="0"/>
              <a:t>1</a:t>
            </a:r>
            <a:r>
              <a:rPr lang="ja-JP" altLang="en-US" smtClean="0"/>
              <a:t>年</a:t>
            </a:r>
            <a:endParaRPr lang="en-US" altLang="ja-JP" smtClean="0"/>
          </a:p>
          <a:p>
            <a:pPr marL="0" indent="0">
              <a:buNone/>
            </a:pPr>
            <a:r>
              <a:rPr kumimoji="1" lang="en-US" altLang="ja-JP"/>
              <a:t>	</a:t>
            </a:r>
            <a:r>
              <a:rPr kumimoji="1" lang="ja-JP" altLang="en-US" smtClean="0"/>
              <a:t>マラソン系：高専時代から細々と</a:t>
            </a:r>
            <a:endParaRPr kumimoji="1" lang="en-US" altLang="ja-JP" smtClean="0"/>
          </a:p>
          <a:p>
            <a:pPr marL="0" indent="0">
              <a:buNone/>
            </a:pPr>
            <a:endParaRPr kumimoji="1" lang="ja-JP" altLang="en-US"/>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実力</a:t>
            </a:r>
            <a:endParaRPr kumimoji="1" lang="en-US" altLang="ja-JP" smtClean="0"/>
          </a:p>
          <a:p>
            <a:pPr marL="0" indent="0">
              <a:buNone/>
            </a:pPr>
            <a:r>
              <a:rPr lang="en-US" altLang="ja-JP"/>
              <a:t>	</a:t>
            </a:r>
            <a:r>
              <a:rPr lang="ja-JP" altLang="en-US" smtClean="0"/>
              <a:t>アットコーダ</a:t>
            </a:r>
            <a:r>
              <a:rPr lang="en-US" altLang="ja-JP" smtClean="0"/>
              <a:t>RC</a:t>
            </a:r>
            <a:r>
              <a:rPr lang="ja-JP" altLang="en-US" smtClean="0"/>
              <a:t>：</a:t>
            </a:r>
            <a:r>
              <a:rPr lang="en-US" altLang="ja-JP" smtClean="0"/>
              <a:t>2</a:t>
            </a:r>
            <a:r>
              <a:rPr lang="ja-JP" altLang="en-US" smtClean="0"/>
              <a:t>完～</a:t>
            </a:r>
            <a:r>
              <a:rPr lang="en-US" altLang="ja-JP" smtClean="0"/>
              <a:t>3</a:t>
            </a:r>
            <a:r>
              <a:rPr lang="ja-JP" altLang="en-US" smtClean="0"/>
              <a:t>完</a:t>
            </a:r>
            <a:endParaRPr lang="en-US" altLang="ja-JP" smtClean="0"/>
          </a:p>
          <a:p>
            <a:pPr marL="0" indent="0">
              <a:buNone/>
            </a:pPr>
            <a:r>
              <a:rPr kumimoji="1" lang="en-US" altLang="ja-JP"/>
              <a:t>	</a:t>
            </a:r>
            <a:r>
              <a:rPr kumimoji="1" lang="ja-JP" altLang="en-US" smtClean="0"/>
              <a:t>トップコーダー：</a:t>
            </a:r>
            <a:r>
              <a:rPr kumimoji="1" lang="en-US" altLang="ja-JP" smtClean="0"/>
              <a:t>Div2 </a:t>
            </a:r>
            <a:r>
              <a:rPr kumimoji="1" lang="ja-JP" altLang="en-US" smtClean="0"/>
              <a:t>で</a:t>
            </a:r>
            <a:r>
              <a:rPr kumimoji="1" lang="en-US" altLang="ja-JP" smtClean="0"/>
              <a:t>1</a:t>
            </a:r>
            <a:r>
              <a:rPr kumimoji="1" lang="ja-JP" altLang="en-US" smtClean="0"/>
              <a:t>完～</a:t>
            </a:r>
            <a:r>
              <a:rPr lang="en-US" altLang="ja-JP" smtClean="0"/>
              <a:t>2</a:t>
            </a:r>
            <a:r>
              <a:rPr lang="ja-JP" altLang="en-US" smtClean="0"/>
              <a:t>完</a:t>
            </a:r>
            <a:endParaRPr lang="en-US" altLang="ja-JP" smtClean="0"/>
          </a:p>
          <a:p>
            <a:pPr marL="0" indent="0">
              <a:buNone/>
            </a:pPr>
            <a:endParaRPr kumimoji="1" lang="en-US" altLang="ja-JP"/>
          </a:p>
          <a:p>
            <a:pPr marL="0" indent="0">
              <a:buNone/>
            </a:pPr>
            <a:r>
              <a:rPr lang="ja-JP" altLang="en-US" smtClean="0"/>
              <a:t>へぼへぼです</a:t>
            </a:r>
            <a:endParaRPr kumimoji="1" lang="en-US" altLang="ja-JP" smtClean="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プロコンは役立つの？</a:t>
            </a:r>
            <a:endParaRPr kumimoji="1" lang="ja-JP" altLang="en-US"/>
          </a:p>
        </p:txBody>
      </p:sp>
      <p:sp>
        <p:nvSpPr>
          <p:cNvPr id="3" name="コンテンツ プレースホルダー 2"/>
          <p:cNvSpPr>
            <a:spLocks noGrp="1"/>
          </p:cNvSpPr>
          <p:nvPr>
            <p:ph idx="1"/>
          </p:nvPr>
        </p:nvSpPr>
        <p:spPr>
          <a:xfrm>
            <a:off x="1763688" y="2564904"/>
            <a:ext cx="6851104" cy="2188839"/>
          </a:xfrm>
        </p:spPr>
        <p:txBody>
          <a:bodyPr>
            <a:normAutofit/>
          </a:bodyPr>
          <a:lstStyle/>
          <a:p>
            <a:pPr marL="0" indent="0">
              <a:buNone/>
            </a:pPr>
            <a:r>
              <a:rPr lang="ja-JP" altLang="en-US" sz="8000" smtClean="0"/>
              <a:t>役立ちます！</a:t>
            </a:r>
            <a:endParaRPr lang="en-US" altLang="ja-JP" sz="800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3" name="コンテンツ プレースホルダー 2"/>
          <p:cNvSpPr>
            <a:spLocks noGrp="1"/>
          </p:cNvSpPr>
          <p:nvPr>
            <p:ph idx="1"/>
          </p:nvPr>
        </p:nvSpPr>
        <p:spPr>
          <a:xfrm>
            <a:off x="467544" y="1124744"/>
            <a:ext cx="8229600" cy="1108720"/>
          </a:xfrm>
        </p:spPr>
        <p:txBody>
          <a:bodyPr/>
          <a:lstStyle/>
          <a:p>
            <a:pPr marL="0" indent="0">
              <a:buNone/>
            </a:pPr>
            <a:r>
              <a:rPr kumimoji="1" lang="ja-JP" altLang="en-US" smtClean="0"/>
              <a:t>あなたの元に２人の営業マンが依頼に来ましたどちらの依頼を受けるべきでしょうか</a:t>
            </a:r>
            <a:endParaRPr kumimoji="1" lang="ja-JP" altLang="en-US"/>
          </a:p>
        </p:txBody>
      </p:sp>
      <p:sp>
        <p:nvSpPr>
          <p:cNvPr id="4" name="正方形/長方形 3"/>
          <p:cNvSpPr/>
          <p:nvPr/>
        </p:nvSpPr>
        <p:spPr>
          <a:xfrm>
            <a:off x="323528" y="2492896"/>
            <a:ext cx="4032448"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smtClean="0"/>
              <a:t>営業マン</a:t>
            </a:r>
            <a:r>
              <a:rPr kumimoji="1" lang="en-US" altLang="ja-JP" sz="2000" smtClean="0"/>
              <a:t>A</a:t>
            </a:r>
          </a:p>
          <a:p>
            <a:r>
              <a:rPr lang="ja-JP" altLang="en-US" sz="2000"/>
              <a:t>私</a:t>
            </a:r>
            <a:r>
              <a:rPr lang="ja-JP" altLang="en-US" sz="2000" smtClean="0"/>
              <a:t>は毎日会社がアポを取った人に宝石を売りに行ってます</a:t>
            </a:r>
            <a:r>
              <a:rPr lang="en-US" altLang="ja-JP" sz="2000" smtClean="0"/>
              <a:t>.</a:t>
            </a:r>
          </a:p>
          <a:p>
            <a:r>
              <a:rPr kumimoji="1" lang="ja-JP" altLang="en-US" sz="2000" smtClean="0"/>
              <a:t>大半の人がお金持ちなので</a:t>
            </a:r>
            <a:r>
              <a:rPr kumimoji="1" lang="en-US" altLang="ja-JP" sz="2000" smtClean="0"/>
              <a:t>,</a:t>
            </a:r>
            <a:r>
              <a:rPr kumimoji="1" lang="ja-JP" altLang="en-US" sz="2000" smtClean="0"/>
              <a:t>バッグに詰めた宝石は全部売れてしまいます</a:t>
            </a:r>
            <a:r>
              <a:rPr kumimoji="1" lang="en-US" altLang="ja-JP" sz="2000" smtClean="0"/>
              <a:t>.</a:t>
            </a:r>
          </a:p>
          <a:p>
            <a:r>
              <a:rPr lang="ja-JP" altLang="en-US" sz="2000" smtClean="0"/>
              <a:t>ですから</a:t>
            </a:r>
            <a:r>
              <a:rPr lang="en-US" altLang="ja-JP" sz="2000" smtClean="0"/>
              <a:t>,</a:t>
            </a:r>
            <a:r>
              <a:rPr lang="ja-JP" altLang="en-US" sz="2000" smtClean="0"/>
              <a:t>バッグに詰める宝石の価値を最大にしたいのです</a:t>
            </a:r>
            <a:r>
              <a:rPr lang="en-US" altLang="ja-JP" sz="2000" smtClean="0"/>
              <a:t>.</a:t>
            </a:r>
          </a:p>
          <a:p>
            <a:r>
              <a:rPr kumimoji="1" lang="ja-JP" altLang="en-US" sz="2000" smtClean="0"/>
              <a:t>しかし</a:t>
            </a:r>
            <a:r>
              <a:rPr kumimoji="1" lang="en-US" altLang="ja-JP" sz="2000" smtClean="0"/>
              <a:t>,</a:t>
            </a:r>
            <a:r>
              <a:rPr lang="ja-JP" altLang="en-US" sz="2000"/>
              <a:t>宝石</a:t>
            </a:r>
            <a:r>
              <a:rPr lang="ja-JP" altLang="en-US" sz="2000" smtClean="0"/>
              <a:t>は重さも価値もてんでバラバラ</a:t>
            </a:r>
            <a:endParaRPr lang="en-US" altLang="ja-JP" sz="2000" smtClean="0"/>
          </a:p>
          <a:p>
            <a:r>
              <a:rPr lang="ja-JP" altLang="en-US" sz="2000"/>
              <a:t>最適</a:t>
            </a:r>
            <a:r>
              <a:rPr lang="ja-JP" altLang="en-US" sz="2000" smtClean="0"/>
              <a:t>な宝石の詰め方を求めるプログラムを作ってほしいです</a:t>
            </a:r>
            <a:endParaRPr kumimoji="1" lang="ja-JP" altLang="en-US" sz="2000"/>
          </a:p>
        </p:txBody>
      </p:sp>
      <p:sp>
        <p:nvSpPr>
          <p:cNvPr id="5" name="正方形/長方形 4"/>
          <p:cNvSpPr/>
          <p:nvPr/>
        </p:nvSpPr>
        <p:spPr>
          <a:xfrm>
            <a:off x="4788024" y="2499396"/>
            <a:ext cx="4032448"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smtClean="0"/>
              <a:t>営業マン</a:t>
            </a:r>
            <a:r>
              <a:rPr kumimoji="1" lang="en-US" altLang="ja-JP" sz="2000" smtClean="0"/>
              <a:t>B</a:t>
            </a:r>
          </a:p>
          <a:p>
            <a:r>
              <a:rPr lang="ja-JP" altLang="en-US" sz="2000"/>
              <a:t>私</a:t>
            </a:r>
            <a:r>
              <a:rPr lang="ja-JP" altLang="en-US" sz="2000" smtClean="0"/>
              <a:t>は毎日会社がアポを取った人に宝石を売りに行っています</a:t>
            </a:r>
            <a:r>
              <a:rPr lang="en-US" altLang="ja-JP" sz="2000" smtClean="0"/>
              <a:t>.</a:t>
            </a:r>
            <a:endParaRPr lang="en-US" altLang="ja-JP" sz="2000"/>
          </a:p>
          <a:p>
            <a:r>
              <a:rPr lang="ja-JP" altLang="en-US" sz="2000"/>
              <a:t>お金持ち</a:t>
            </a:r>
            <a:r>
              <a:rPr lang="ja-JP" altLang="en-US" sz="2000" smtClean="0"/>
              <a:t>の家に売りに行っているわけではないので</a:t>
            </a:r>
            <a:r>
              <a:rPr lang="en-US" altLang="ja-JP" sz="2000" smtClean="0"/>
              <a:t>,</a:t>
            </a:r>
            <a:r>
              <a:rPr lang="ja-JP" altLang="en-US" sz="2000" smtClean="0"/>
              <a:t>毎日会社がアポを取った家</a:t>
            </a:r>
            <a:r>
              <a:rPr lang="en-US" altLang="ja-JP" sz="2000" smtClean="0"/>
              <a:t>100</a:t>
            </a:r>
            <a:r>
              <a:rPr lang="ja-JP" altLang="en-US" sz="2000" smtClean="0"/>
              <a:t>軒を訪問しないといけないのです</a:t>
            </a:r>
            <a:r>
              <a:rPr lang="en-US" altLang="ja-JP" sz="2000" smtClean="0"/>
              <a:t>.</a:t>
            </a:r>
          </a:p>
          <a:p>
            <a:r>
              <a:rPr lang="ja-JP" altLang="en-US" sz="2000"/>
              <a:t>出来ること</a:t>
            </a:r>
            <a:r>
              <a:rPr lang="ja-JP" altLang="en-US" sz="2000" smtClean="0"/>
              <a:t>なら移動する距離を減らしたいと考えています</a:t>
            </a:r>
            <a:endParaRPr lang="en-US" altLang="ja-JP" sz="2000" smtClean="0"/>
          </a:p>
          <a:p>
            <a:r>
              <a:rPr lang="en-US" altLang="ja-JP" sz="2000" smtClean="0"/>
              <a:t>100</a:t>
            </a:r>
            <a:r>
              <a:rPr lang="ja-JP" altLang="en-US" sz="2000" smtClean="0"/>
              <a:t>軒の家を訪問する際に移動距離が最短となる順番を求めるプログラムを作ってほしいです</a:t>
            </a:r>
            <a:endParaRPr lang="en-US" altLang="ja-JP" sz="2000" smtClean="0"/>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21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答え</a:t>
            </a:r>
            <a:endParaRPr kumimoji="1" lang="ja-JP" altLang="en-US"/>
          </a:p>
        </p:txBody>
      </p:sp>
      <p:sp>
        <p:nvSpPr>
          <p:cNvPr id="3" name="コンテンツ プレースホルダー 2"/>
          <p:cNvSpPr>
            <a:spLocks noGrp="1"/>
          </p:cNvSpPr>
          <p:nvPr>
            <p:ph idx="1"/>
          </p:nvPr>
        </p:nvSpPr>
        <p:spPr>
          <a:xfrm>
            <a:off x="457200" y="1600201"/>
            <a:ext cx="8229600" cy="3052936"/>
          </a:xfrm>
        </p:spPr>
        <p:txBody>
          <a:bodyPr/>
          <a:lstStyle/>
          <a:p>
            <a:pPr marL="0" indent="0">
              <a:buNone/>
            </a:pPr>
            <a:r>
              <a:rPr lang="ja-JP" altLang="en-US"/>
              <a:t>営業</a:t>
            </a:r>
            <a:r>
              <a:rPr lang="ja-JP" altLang="en-US" smtClean="0"/>
              <a:t>マン</a:t>
            </a:r>
            <a:r>
              <a:rPr lang="en-US" altLang="ja-JP" smtClean="0"/>
              <a:t>A</a:t>
            </a:r>
            <a:r>
              <a:rPr lang="ja-JP" altLang="en-US" smtClean="0"/>
              <a:t>の依頼</a:t>
            </a:r>
            <a:endParaRPr lang="en-US" altLang="ja-JP"/>
          </a:p>
          <a:p>
            <a:pPr marL="0" indent="0">
              <a:buNone/>
            </a:pPr>
            <a:r>
              <a:rPr kumimoji="1" lang="en-US" altLang="ja-JP" smtClean="0"/>
              <a:t>	</a:t>
            </a:r>
            <a:r>
              <a:rPr kumimoji="1" lang="ja-JP" altLang="en-US" smtClean="0"/>
              <a:t>ナップザック問題</a:t>
            </a:r>
            <a:endParaRPr kumimoji="1" lang="en-US" altLang="ja-JP" smtClean="0"/>
          </a:p>
          <a:p>
            <a:pPr marL="0" indent="0">
              <a:buNone/>
            </a:pPr>
            <a:endParaRPr lang="en-US" altLang="ja-JP"/>
          </a:p>
          <a:p>
            <a:pPr marL="0" indent="0">
              <a:buNone/>
            </a:pPr>
            <a:r>
              <a:rPr kumimoji="1" lang="ja-JP" altLang="en-US" smtClean="0"/>
              <a:t>営業マン</a:t>
            </a:r>
            <a:r>
              <a:rPr kumimoji="1" lang="en-US" altLang="ja-JP" smtClean="0"/>
              <a:t>B</a:t>
            </a:r>
            <a:r>
              <a:rPr kumimoji="1" lang="ja-JP" altLang="en-US" smtClean="0"/>
              <a:t>の依頼</a:t>
            </a:r>
            <a:endParaRPr kumimoji="1" lang="en-US" altLang="ja-JP" smtClean="0"/>
          </a:p>
          <a:p>
            <a:pPr marL="0" indent="0">
              <a:buNone/>
            </a:pPr>
            <a:r>
              <a:rPr lang="en-US" altLang="ja-JP"/>
              <a:t>	</a:t>
            </a:r>
            <a:r>
              <a:rPr lang="ja-JP" altLang="en-US"/>
              <a:t>巡回セールスマン</a:t>
            </a:r>
            <a:r>
              <a:rPr lang="ja-JP" altLang="en-US" smtClean="0"/>
              <a:t>問題</a:t>
            </a:r>
            <a:endParaRPr lang="en-US" altLang="ja-JP" smtClean="0"/>
          </a:p>
          <a:p>
            <a:pPr marL="0" indent="0">
              <a:buNone/>
            </a:pPr>
            <a:endParaRPr kumimoji="1" lang="en-US" altLang="ja-JP"/>
          </a:p>
          <a:p>
            <a:pPr marL="0" indent="0">
              <a:buNone/>
            </a:pPr>
            <a:endParaRPr kumimoji="1" lang="ja-JP" altLang="en-US"/>
          </a:p>
        </p:txBody>
      </p:sp>
      <p:sp>
        <p:nvSpPr>
          <p:cNvPr id="5" name="コンテンツ プレースホルダー 2"/>
          <p:cNvSpPr txBox="1">
            <a:spLocks/>
          </p:cNvSpPr>
          <p:nvPr/>
        </p:nvSpPr>
        <p:spPr>
          <a:xfrm>
            <a:off x="467544" y="4408977"/>
            <a:ext cx="8229600" cy="21888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endParaRPr lang="en-US" altLang="ja-JP" smtClean="0"/>
          </a:p>
          <a:p>
            <a:pPr marL="0" indent="0">
              <a:buFont typeface="Arial" panose="020B0604020202020204" pitchFamily="34" charset="0"/>
              <a:buNone/>
            </a:pPr>
            <a:r>
              <a:rPr lang="ja-JP" altLang="en-US" smtClean="0"/>
              <a:t>競技プログラミングをしている人なら知っている問題！　→　</a:t>
            </a:r>
            <a:r>
              <a:rPr lang="ja-JP" altLang="en-US" smtClean="0">
                <a:solidFill>
                  <a:srgbClr val="FF0000"/>
                </a:solidFill>
              </a:rPr>
              <a:t>類型問題から解決できる</a:t>
            </a:r>
            <a:endParaRPr lang="ja-JP" altLang="en-US">
              <a:solidFill>
                <a:srgbClr val="FF0000"/>
              </a:solidFill>
            </a:endParaRPr>
          </a:p>
        </p:txBody>
      </p:sp>
    </p:spTree>
    <p:extLst>
      <p:ext uri="{BB962C8B-B14F-4D97-AF65-F5344CB8AC3E}">
        <p14:creationId xmlns:p14="http://schemas.microsoft.com/office/powerpoint/2010/main" val="17312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テーマ">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TotalTime>
  <Words>993</Words>
  <Application>Microsoft Office PowerPoint</Application>
  <PresentationFormat>画面に合わせる (4:3)</PresentationFormat>
  <Paragraphs>174</Paragraphs>
  <Slides>28</Slides>
  <Notes>0</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Office ​​テーマ</vt:lpstr>
      <vt:lpstr>プロコンを始めよう</vt:lpstr>
      <vt:lpstr>プロコンとは</vt:lpstr>
      <vt:lpstr>競技プロコンの分類</vt:lpstr>
      <vt:lpstr>自己紹介</vt:lpstr>
      <vt:lpstr>自己紹介</vt:lpstr>
      <vt:lpstr>プロコンは役立つの？</vt:lpstr>
      <vt:lpstr>問題</vt:lpstr>
      <vt:lpstr>PowerPoint プレゼンテーション</vt:lpstr>
      <vt:lpstr>答え</vt:lpstr>
      <vt:lpstr>問題</vt:lpstr>
      <vt:lpstr>PowerPoint プレゼンテーション</vt:lpstr>
      <vt:lpstr>すっきりと</vt:lpstr>
      <vt:lpstr>問題</vt:lpstr>
      <vt:lpstr>問題</vt:lpstr>
      <vt:lpstr>問題</vt:lpstr>
      <vt:lpstr>プロコンって難しそう</vt:lpstr>
      <vt:lpstr>前提知識</vt:lpstr>
      <vt:lpstr>本日の内容</vt:lpstr>
      <vt:lpstr>その前に</vt:lpstr>
      <vt:lpstr>オーダーの定義</vt:lpstr>
      <vt:lpstr>オーダーの定義</vt:lpstr>
      <vt:lpstr>データ構造</vt:lpstr>
      <vt:lpstr>データ構造</vt:lpstr>
      <vt:lpstr>データ構造への基本操作</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プロコンを始めよう</dc:title>
  <dc:creator>JJJ</dc:creator>
  <cp:lastModifiedBy>JJJ</cp:lastModifiedBy>
  <cp:revision>19</cp:revision>
  <dcterms:created xsi:type="dcterms:W3CDTF">2015-07-10T10:00:44Z</dcterms:created>
  <dcterms:modified xsi:type="dcterms:W3CDTF">2015-07-11T04:10:46Z</dcterms:modified>
</cp:coreProperties>
</file>