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11" name="Shape 3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データ構造</a:t>
            </a:r>
          </a:p>
        </p:txBody>
      </p:sp>
      <p:sp>
        <p:nvSpPr>
          <p:cNvPr id="85" name="Shape 8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データを構造化する意味</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データの取り扱いを容易にするため</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86" name="Shape 86"/>
          <p:cNvSpPr/>
          <p:nvPr/>
        </p:nvSpPr>
        <p:spPr>
          <a:xfrm>
            <a:off x="5148064" y="3284984"/>
            <a:ext cx="3571089" cy="2808312"/>
          </a:xfrm>
          <a:prstGeom prst="roundRect">
            <a:avLst>
              <a:gd fmla="val 16667" name="adj"/>
            </a:avLst>
          </a:prstGeom>
          <a:solidFill>
            <a:srgbClr val="FFC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rgbClr val="000000"/>
                </a:solidFill>
                <a:latin typeface="Calibri"/>
                <a:ea typeface="Calibri"/>
                <a:cs typeface="Calibri"/>
                <a:sym typeface="Calibri"/>
              </a:rPr>
              <a:t>以降,各データ構造に対するこれらの操作について説明する</a:t>
            </a:r>
          </a:p>
        </p:txBody>
      </p:sp>
      <p:sp>
        <p:nvSpPr>
          <p:cNvPr id="87" name="Shape 87"/>
          <p:cNvSpPr/>
          <p:nvPr/>
        </p:nvSpPr>
        <p:spPr>
          <a:xfrm>
            <a:off x="611560" y="2780928"/>
            <a:ext cx="4176464" cy="3816424"/>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b="0" i="0" lang="ja-JP" sz="2800" u="none" cap="none" strike="noStrike">
                <a:solidFill>
                  <a:srgbClr val="FFFFFF"/>
                </a:solidFill>
                <a:latin typeface="Calibri"/>
                <a:ea typeface="Calibri"/>
                <a:cs typeface="Calibri"/>
                <a:sym typeface="Calibri"/>
              </a:rPr>
              <a:t>データ構造に対する操作は主に以下の5通り</a:t>
            </a:r>
          </a:p>
          <a:p>
            <a:pPr indent="0" lvl="0" marL="0" marR="0" rtl="0" algn="l">
              <a:spcBef>
                <a:spcPts val="0"/>
              </a:spcBef>
              <a:buSzPct val="25000"/>
              <a:buNone/>
            </a:pPr>
            <a:r>
              <a:rPr lang="ja-JP" sz="2800">
                <a:solidFill>
                  <a:srgbClr val="FFFFFF"/>
                </a:solidFill>
                <a:latin typeface="Calibri"/>
                <a:ea typeface="Calibri"/>
                <a:cs typeface="Calibri"/>
                <a:sym typeface="Calibri"/>
              </a:rPr>
              <a:t>1：列挙</a:t>
            </a:r>
          </a:p>
          <a:p>
            <a:pPr indent="0" lvl="0" marL="0" marR="0" rtl="0" algn="l">
              <a:spcBef>
                <a:spcPts val="0"/>
              </a:spcBef>
              <a:buSzPct val="25000"/>
              <a:buNone/>
            </a:pPr>
            <a:r>
              <a:rPr lang="ja-JP" sz="2800">
                <a:solidFill>
                  <a:srgbClr val="FFFFFF"/>
                </a:solidFill>
                <a:latin typeface="Calibri"/>
                <a:ea typeface="Calibri"/>
                <a:cs typeface="Calibri"/>
                <a:sym typeface="Calibri"/>
              </a:rPr>
              <a:t>2：追加</a:t>
            </a:r>
          </a:p>
          <a:p>
            <a:pPr indent="0" lvl="0" marL="0" marR="0" rtl="0" algn="l">
              <a:spcBef>
                <a:spcPts val="0"/>
              </a:spcBef>
              <a:buSzPct val="25000"/>
              <a:buNone/>
            </a:pPr>
            <a:r>
              <a:rPr lang="ja-JP" sz="2800">
                <a:solidFill>
                  <a:srgbClr val="FFFFFF"/>
                </a:solidFill>
                <a:latin typeface="Calibri"/>
                <a:ea typeface="Calibri"/>
                <a:cs typeface="Calibri"/>
                <a:sym typeface="Calibri"/>
              </a:rPr>
              <a:t>3：削除</a:t>
            </a:r>
          </a:p>
          <a:p>
            <a:pPr indent="0" lvl="0" marL="0" marR="0" rtl="0" algn="l">
              <a:spcBef>
                <a:spcPts val="0"/>
              </a:spcBef>
              <a:buSzPct val="25000"/>
              <a:buNone/>
            </a:pPr>
            <a:r>
              <a:rPr lang="ja-JP" sz="2800">
                <a:solidFill>
                  <a:srgbClr val="FFFFFF"/>
                </a:solidFill>
                <a:latin typeface="Calibri"/>
                <a:ea typeface="Calibri"/>
                <a:cs typeface="Calibri"/>
                <a:sym typeface="Calibri"/>
              </a:rPr>
              <a:t>4：並び替え(ソート)</a:t>
            </a:r>
          </a:p>
          <a:p>
            <a:pPr indent="0" lvl="0" marL="0" marR="0" rtl="0" algn="l">
              <a:spcBef>
                <a:spcPts val="0"/>
              </a:spcBef>
              <a:buSzPct val="25000"/>
              <a:buNone/>
            </a:pPr>
            <a:r>
              <a:rPr lang="ja-JP" sz="2800">
                <a:solidFill>
                  <a:srgbClr val="FFFFFF"/>
                </a:solidFill>
                <a:latin typeface="Calibri"/>
                <a:ea typeface="Calibri"/>
                <a:cs typeface="Calibri"/>
                <a:sym typeface="Calibri"/>
              </a:rPr>
              <a:t>5：探索</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ソート</a:t>
            </a:r>
          </a:p>
        </p:txBody>
      </p:sp>
      <p:sp>
        <p:nvSpPr>
          <p:cNvPr id="150" name="Shape 150"/>
          <p:cNvSpPr txBox="1"/>
          <p:nvPr>
            <p:ph idx="1" type="body"/>
          </p:nvPr>
        </p:nvSpPr>
        <p:spPr>
          <a:xfrm>
            <a:off x="467544" y="1556792"/>
            <a:ext cx="8229600" cy="496855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クイックソート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1:配列のある地点の値を取得する(この値をピポットとする)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2:配列の左端からピポットよりも大きな値が見つかるまで探索する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3:配列の右端からピポットよりも小さな値が見つかるまで探索し、2のデータと入れ替える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4:2,3での探索箇所が交差したら、その地点を基準に領域を分割し、各領域に対して1~3をもう一度行う</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ソート</a:t>
            </a:r>
          </a:p>
        </p:txBody>
      </p:sp>
      <p:sp>
        <p:nvSpPr>
          <p:cNvPr id="156" name="Shape 15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クイックソート</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再帰関数を用いて実装できる</a:t>
            </a:r>
          </a:p>
        </p:txBody>
      </p:sp>
      <p:sp>
        <p:nvSpPr>
          <p:cNvPr id="157" name="Shape 157"/>
          <p:cNvSpPr/>
          <p:nvPr/>
        </p:nvSpPr>
        <p:spPr>
          <a:xfrm>
            <a:off x="5615608" y="2749594"/>
            <a:ext cx="3528392" cy="3919766"/>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rgbClr val="000000"/>
                </a:solidFill>
                <a:latin typeface="Calibri"/>
                <a:ea typeface="Calibri"/>
                <a:cs typeface="Calibri"/>
                <a:sym typeface="Calibri"/>
              </a:rPr>
              <a:t>Q</a:t>
            </a:r>
          </a:p>
          <a:p>
            <a:pPr indent="0" lvl="0" marL="0" marR="0" rtl="0" algn="ctr">
              <a:spcBef>
                <a:spcPts val="0"/>
              </a:spcBef>
              <a:buSzPct val="25000"/>
              <a:buNone/>
            </a:pPr>
            <a:r>
              <a:rPr lang="ja-JP" sz="1800">
                <a:solidFill>
                  <a:srgbClr val="000000"/>
                </a:solidFill>
                <a:latin typeface="Calibri"/>
                <a:ea typeface="Calibri"/>
                <a:cs typeface="Calibri"/>
                <a:sym typeface="Calibri"/>
              </a:rPr>
              <a:t>クイックソートを実装せよ</a:t>
            </a:r>
          </a:p>
          <a:p>
            <a:pPr indent="0" lvl="0" marL="0" marR="0" rtl="0" algn="ctr">
              <a:spcBef>
                <a:spcPts val="0"/>
              </a:spcBef>
              <a:buSzPct val="25000"/>
              <a:buNone/>
            </a:pPr>
            <a:r>
              <a:t/>
            </a:r>
            <a:endParaRPr sz="1800">
              <a:solidFill>
                <a:srgbClr val="000000"/>
              </a:solidFill>
              <a:latin typeface="Calibri"/>
              <a:ea typeface="Calibri"/>
              <a:cs typeface="Calibri"/>
              <a:sym typeface="Calibri"/>
            </a:endParaRPr>
          </a:p>
          <a:p>
            <a:pPr indent="0" lvl="0" marL="0" marR="0" rtl="0" algn="ctr">
              <a:spcBef>
                <a:spcPts val="0"/>
              </a:spcBef>
              <a:buSzPct val="25000"/>
              <a:buNone/>
            </a:pPr>
            <a:r>
              <a:rPr lang="ja-JP" sz="1800">
                <a:solidFill>
                  <a:srgbClr val="000000"/>
                </a:solidFill>
                <a:latin typeface="Calibri"/>
                <a:ea typeface="Calibri"/>
                <a:cs typeface="Calibri"/>
                <a:sym typeface="Calibri"/>
              </a:rPr>
              <a:t>ヒント</a:t>
            </a:r>
          </a:p>
          <a:p>
            <a:pPr indent="0" lvl="0" marL="0" marR="0" rtl="0" algn="ctr">
              <a:spcBef>
                <a:spcPts val="0"/>
              </a:spcBef>
              <a:buSzPct val="25000"/>
              <a:buNone/>
            </a:pPr>
            <a:r>
              <a:rPr lang="ja-JP" sz="1800">
                <a:solidFill>
                  <a:srgbClr val="000000"/>
                </a:solidFill>
                <a:latin typeface="Calibri"/>
                <a:ea typeface="Calibri"/>
                <a:cs typeface="Calibri"/>
                <a:sym typeface="Calibri"/>
              </a:rPr>
              <a:t>左端と右端の探索箇所の交点が、領域を分割する地点である</a:t>
            </a:r>
          </a:p>
          <a:p>
            <a:pPr indent="0" lvl="0" marL="0" marR="0" rtl="0" algn="ctr">
              <a:spcBef>
                <a:spcPts val="0"/>
              </a:spcBef>
              <a:buSzPct val="25000"/>
              <a:buNone/>
            </a:pPr>
            <a:r>
              <a:rPr lang="ja-JP" sz="1800">
                <a:solidFill>
                  <a:srgbClr val="000000"/>
                </a:solidFill>
                <a:latin typeface="Calibri"/>
                <a:ea typeface="Calibri"/>
                <a:cs typeface="Calibri"/>
                <a:sym typeface="Calibri"/>
              </a:rPr>
              <a:t>したがって、分割地点が</a:t>
            </a:r>
          </a:p>
          <a:p>
            <a:pPr indent="0" lvl="0" marL="0" marR="0" rtl="0" algn="ctr">
              <a:spcBef>
                <a:spcPts val="0"/>
              </a:spcBef>
              <a:buSzPct val="25000"/>
              <a:buNone/>
            </a:pPr>
            <a:r>
              <a:rPr lang="ja-JP" sz="1800">
                <a:solidFill>
                  <a:srgbClr val="000000"/>
                </a:solidFill>
                <a:latin typeface="Calibri"/>
                <a:ea typeface="Calibri"/>
                <a:cs typeface="Calibri"/>
                <a:sym typeface="Calibri"/>
              </a:rPr>
              <a:t>a[n]とa[n+1]の間ならば</a:t>
            </a:r>
          </a:p>
          <a:p>
            <a:pPr indent="0" lvl="0" marL="0" marR="0" rtl="0" algn="ctr">
              <a:spcBef>
                <a:spcPts val="0"/>
              </a:spcBef>
              <a:buSzPct val="25000"/>
              <a:buNone/>
            </a:pPr>
            <a:r>
              <a:rPr lang="ja-JP" sz="1800">
                <a:solidFill>
                  <a:srgbClr val="000000"/>
                </a:solidFill>
                <a:latin typeface="Calibri"/>
                <a:ea typeface="Calibri"/>
                <a:cs typeface="Calibri"/>
                <a:sym typeface="Calibri"/>
              </a:rPr>
              <a:t>q_sort(left,n);</a:t>
            </a:r>
          </a:p>
          <a:p>
            <a:pPr indent="0" lvl="0" marL="0" marR="0" rtl="0" algn="ctr">
              <a:spcBef>
                <a:spcPts val="0"/>
              </a:spcBef>
              <a:buSzPct val="25000"/>
              <a:buNone/>
            </a:pPr>
            <a:r>
              <a:rPr lang="ja-JP" sz="1800">
                <a:solidFill>
                  <a:srgbClr val="000000"/>
                </a:solidFill>
                <a:latin typeface="Calibri"/>
                <a:ea typeface="Calibri"/>
                <a:cs typeface="Calibri"/>
                <a:sym typeface="Calibri"/>
              </a:rPr>
              <a:t>q_sort(n+1,right);</a:t>
            </a:r>
          </a:p>
          <a:p>
            <a:pPr indent="0" lvl="0" marL="0" marR="0" rtl="0" algn="ctr">
              <a:spcBef>
                <a:spcPts val="0"/>
              </a:spcBef>
              <a:buSzPct val="25000"/>
              <a:buNone/>
            </a:pPr>
            <a:r>
              <a:rPr lang="ja-JP" sz="1800">
                <a:solidFill>
                  <a:srgbClr val="000000"/>
                </a:solidFill>
                <a:latin typeface="Calibri"/>
                <a:ea typeface="Calibri"/>
                <a:cs typeface="Calibri"/>
                <a:sym typeface="Calibri"/>
              </a:rPr>
              <a:t>となる</a:t>
            </a:r>
          </a:p>
          <a:p>
            <a:pPr indent="0" lvl="0" marL="0" marR="0" rtl="0" algn="ctr">
              <a:spcBef>
                <a:spcPts val="0"/>
              </a:spcBef>
              <a:buSzPct val="25000"/>
              <a:buNone/>
            </a:pPr>
            <a:r>
              <a:t/>
            </a:r>
            <a:endParaRPr sz="1800">
              <a:solidFill>
                <a:srgbClr val="000000"/>
              </a:solidFill>
              <a:latin typeface="Calibri"/>
              <a:ea typeface="Calibri"/>
              <a:cs typeface="Calibri"/>
              <a:sym typeface="Calibri"/>
            </a:endParaRPr>
          </a:p>
          <a:p>
            <a:pPr indent="0" lvl="0" marL="0" marR="0" rtl="0" algn="ctr">
              <a:spcBef>
                <a:spcPts val="0"/>
              </a:spcBef>
              <a:buSzPct val="25000"/>
              <a:buNone/>
            </a:pPr>
            <a:r>
              <a:t/>
            </a:r>
            <a:endParaRPr sz="1800">
              <a:solidFill>
                <a:srgbClr val="000000"/>
              </a:solidFill>
              <a:latin typeface="Calibri"/>
              <a:ea typeface="Calibri"/>
              <a:cs typeface="Calibri"/>
              <a:sym typeface="Calibri"/>
            </a:endParaRPr>
          </a:p>
        </p:txBody>
      </p:sp>
      <p:sp>
        <p:nvSpPr>
          <p:cNvPr id="158" name="Shape 158"/>
          <p:cNvSpPr/>
          <p:nvPr/>
        </p:nvSpPr>
        <p:spPr>
          <a:xfrm>
            <a:off x="251332" y="2780928"/>
            <a:ext cx="5328592" cy="388843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rgbClr val="FFFFFF"/>
                </a:solidFill>
                <a:latin typeface="Calibri"/>
                <a:ea typeface="Calibri"/>
                <a:cs typeface="Calibri"/>
                <a:sym typeface="Calibri"/>
              </a:rPr>
              <a:t>void q_sort(int left, int right)</a:t>
            </a:r>
          </a:p>
          <a:p>
            <a:pPr indent="0" lvl="0" marL="0" marR="0" rtl="0" algn="l">
              <a:spcBef>
                <a:spcPts val="0"/>
              </a:spcBef>
              <a:buSzPct val="25000"/>
              <a:buNone/>
            </a:pPr>
            <a:r>
              <a:rPr lang="ja-JP" sz="1800">
                <a:solidFill>
                  <a:srgbClr val="FFFFFF"/>
                </a:solidFill>
                <a:latin typeface="Calibri"/>
                <a:ea typeface="Calibri"/>
                <a:cs typeface="Calibri"/>
                <a:sym typeface="Calibri"/>
              </a:rPr>
              <a:t>{</a:t>
            </a:r>
          </a:p>
          <a:p>
            <a:pPr indent="0" lvl="0" marL="0" marR="0" rtl="0" algn="l">
              <a:spcBef>
                <a:spcPts val="0"/>
              </a:spcBef>
              <a:buSzPct val="25000"/>
              <a:buNone/>
            </a:pPr>
            <a:r>
              <a:rPr lang="ja-JP" sz="1800">
                <a:solidFill>
                  <a:srgbClr val="FFFFFF"/>
                </a:solidFill>
                <a:latin typeface="Calibri"/>
                <a:ea typeface="Calibri"/>
                <a:cs typeface="Calibri"/>
                <a:sym typeface="Calibri"/>
              </a:rPr>
              <a:t>	if(left &gt;= right)</a:t>
            </a:r>
          </a:p>
          <a:p>
            <a:pPr indent="0" lvl="0" marL="0" marR="0" rtl="0" algn="l">
              <a:spcBef>
                <a:spcPts val="0"/>
              </a:spcBef>
              <a:buSzPct val="25000"/>
              <a:buNone/>
            </a:pPr>
            <a:r>
              <a:rPr lang="ja-JP" sz="1800">
                <a:solidFill>
                  <a:srgbClr val="FFFFFF"/>
                </a:solidFill>
                <a:latin typeface="Calibri"/>
                <a:ea typeface="Calibri"/>
                <a:cs typeface="Calibri"/>
                <a:sym typeface="Calibri"/>
              </a:rPr>
              <a:t>	return;</a:t>
            </a:r>
          </a:p>
          <a:p>
            <a:pPr indent="0" lvl="0" marL="0" marR="0" rtl="0" algn="l">
              <a:spcBef>
                <a:spcPts val="0"/>
              </a:spcBef>
              <a:buSzPct val="25000"/>
              <a:buNone/>
            </a:pPr>
            <a:br>
              <a:rPr lang="ja-JP" sz="1800">
                <a:solidFill>
                  <a:srgbClr val="FFFFFF"/>
                </a:solidFill>
                <a:latin typeface="Calibri"/>
                <a:ea typeface="Calibri"/>
                <a:cs typeface="Calibri"/>
                <a:sym typeface="Calibri"/>
              </a:rPr>
            </a:br>
            <a:r>
              <a:rPr lang="ja-JP" sz="1800">
                <a:solidFill>
                  <a:srgbClr val="FFFFFF"/>
                </a:solidFill>
                <a:latin typeface="Calibri"/>
                <a:ea typeface="Calibri"/>
                <a:cs typeface="Calibri"/>
                <a:sym typeface="Calibri"/>
              </a:rPr>
              <a:t>	int pipot = ( left + right)/2;</a:t>
            </a:r>
          </a:p>
          <a:p>
            <a:pPr indent="0" lvl="0" marL="0" marR="0" rtl="0" algn="l">
              <a:spcBef>
                <a:spcPts val="0"/>
              </a:spcBef>
              <a:buSzPct val="25000"/>
              <a:buNone/>
            </a:pPr>
            <a:r>
              <a:t/>
            </a:r>
            <a:endParaRPr sz="1800">
              <a:solidFill>
                <a:srgbClr val="FFFFFF"/>
              </a:solidFill>
              <a:latin typeface="Calibri"/>
              <a:ea typeface="Calibri"/>
              <a:cs typeface="Calibri"/>
              <a:sym typeface="Calibri"/>
            </a:endParaRPr>
          </a:p>
          <a:p>
            <a:pPr indent="0" lvl="0" marL="0" marR="0" rtl="0" algn="l">
              <a:spcBef>
                <a:spcPts val="0"/>
              </a:spcBef>
              <a:buSzPct val="25000"/>
              <a:buNone/>
            </a:pPr>
            <a:r>
              <a:rPr lang="ja-JP" sz="1800">
                <a:solidFill>
                  <a:srgbClr val="FFFFFF"/>
                </a:solidFill>
                <a:latin typeface="Calibri"/>
                <a:ea typeface="Calibri"/>
                <a:cs typeface="Calibri"/>
                <a:sym typeface="Calibri"/>
              </a:rPr>
              <a:t>	1~3の処理</a:t>
            </a:r>
          </a:p>
          <a:p>
            <a:pPr indent="0" lvl="0" marL="0" marR="0" rtl="0" algn="l">
              <a:spcBef>
                <a:spcPts val="0"/>
              </a:spcBef>
              <a:buSzPct val="25000"/>
              <a:buNone/>
            </a:pPr>
            <a:r>
              <a:t/>
            </a:r>
            <a:endParaRPr sz="1800">
              <a:solidFill>
                <a:srgbClr val="FFFFFF"/>
              </a:solidFill>
              <a:latin typeface="Calibri"/>
              <a:ea typeface="Calibri"/>
              <a:cs typeface="Calibri"/>
              <a:sym typeface="Calibri"/>
            </a:endParaRPr>
          </a:p>
          <a:p>
            <a:pPr indent="0" lvl="0" marL="0" marR="0" rtl="0" algn="l">
              <a:spcBef>
                <a:spcPts val="0"/>
              </a:spcBef>
              <a:buSzPct val="25000"/>
              <a:buNone/>
            </a:pPr>
            <a:r>
              <a:rPr lang="ja-JP" sz="1800">
                <a:solidFill>
                  <a:srgbClr val="FFFFFF"/>
                </a:solidFill>
                <a:latin typeface="Calibri"/>
                <a:ea typeface="Calibri"/>
                <a:cs typeface="Calibri"/>
                <a:sym typeface="Calibri"/>
              </a:rPr>
              <a:t>	q_sort( left, ---);</a:t>
            </a:r>
          </a:p>
          <a:p>
            <a:pPr indent="0" lvl="0" marL="0" marR="0" rtl="0" algn="l">
              <a:spcBef>
                <a:spcPts val="0"/>
              </a:spcBef>
              <a:buSzPct val="25000"/>
              <a:buNone/>
            </a:pPr>
            <a:r>
              <a:rPr lang="ja-JP" sz="1800">
                <a:solidFill>
                  <a:srgbClr val="FFFFFF"/>
                </a:solidFill>
                <a:latin typeface="Calibri"/>
                <a:ea typeface="Calibri"/>
                <a:cs typeface="Calibri"/>
                <a:sym typeface="Calibri"/>
              </a:rPr>
              <a:t>	q_sort( ---,right);</a:t>
            </a:r>
          </a:p>
          <a:p>
            <a:pPr indent="0" lvl="0" marL="0" marR="0" rtl="0" algn="l">
              <a:spcBef>
                <a:spcPts val="0"/>
              </a:spcBef>
              <a:buSzPct val="25000"/>
              <a:buNone/>
            </a:pPr>
            <a:r>
              <a:rPr lang="ja-JP" sz="1800">
                <a:solidFill>
                  <a:srgbClr val="FFFFFF"/>
                </a:solidFill>
                <a:latin typeface="Calibri"/>
                <a:ea typeface="Calibri"/>
                <a:cs typeface="Calibri"/>
                <a:sym typeface="Calibri"/>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164" name="Shape 1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探索</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線形探索</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二分探索</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探索</a:t>
            </a:r>
          </a:p>
        </p:txBody>
      </p:sp>
      <p:sp>
        <p:nvSpPr>
          <p:cNvPr id="170" name="Shape 17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線形探索</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n=0から初めてa[n]を順に参照し目的の値を探す手法。</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71" name="Shape 171"/>
          <p:cNvSpPr/>
          <p:nvPr/>
        </p:nvSpPr>
        <p:spPr>
          <a:xfrm>
            <a:off x="2123728" y="3284984"/>
            <a:ext cx="4680520" cy="316835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800">
                <a:solidFill>
                  <a:schemeClr val="lt1"/>
                </a:solidFill>
                <a:latin typeface="Calibri"/>
                <a:ea typeface="Calibri"/>
                <a:cs typeface="Calibri"/>
                <a:sym typeface="Calibri"/>
              </a:rPr>
              <a:t>for(i = 0;i &lt; DataVolume; i++)</a:t>
            </a:r>
          </a:p>
          <a:p>
            <a:pPr indent="0" lvl="0" marL="0" marR="0" rtl="0" algn="l">
              <a:spcBef>
                <a:spcPts val="0"/>
              </a:spcBef>
              <a:buSzPct val="25000"/>
              <a:buNone/>
            </a:pPr>
            <a:r>
              <a:rPr lang="ja-JP" sz="2800">
                <a:solidFill>
                  <a:schemeClr val="lt1"/>
                </a:solidFill>
                <a:latin typeface="Calibri"/>
                <a:ea typeface="Calibri"/>
                <a:cs typeface="Calibri"/>
                <a:sym typeface="Calibri"/>
              </a:rPr>
              <a:t>{</a:t>
            </a:r>
            <a:br>
              <a:rPr lang="ja-JP" sz="2800">
                <a:solidFill>
                  <a:schemeClr val="lt1"/>
                </a:solidFill>
                <a:latin typeface="Calibri"/>
                <a:ea typeface="Calibri"/>
                <a:cs typeface="Calibri"/>
                <a:sym typeface="Calibri"/>
              </a:rPr>
            </a:br>
            <a:r>
              <a:rPr lang="ja-JP" sz="2800">
                <a:solidFill>
                  <a:schemeClr val="lt1"/>
                </a:solidFill>
                <a:latin typeface="Calibri"/>
                <a:ea typeface="Calibri"/>
                <a:cs typeface="Calibri"/>
                <a:sym typeface="Calibri"/>
              </a:rPr>
              <a:t>	if(a[i] == p_data)</a:t>
            </a:r>
          </a:p>
          <a:p>
            <a:pPr indent="0" lvl="0" marL="0" marR="0" rtl="0" algn="l">
              <a:spcBef>
                <a:spcPts val="0"/>
              </a:spcBef>
              <a:buSzPct val="25000"/>
              <a:buNone/>
            </a:pPr>
            <a:r>
              <a:rPr lang="ja-JP" sz="2800">
                <a:solidFill>
                  <a:schemeClr val="lt1"/>
                </a:solidFill>
                <a:latin typeface="Calibri"/>
                <a:ea typeface="Calibri"/>
                <a:cs typeface="Calibri"/>
                <a:sym typeface="Calibri"/>
              </a:rPr>
              <a:t>	break;</a:t>
            </a:r>
          </a:p>
          <a:p>
            <a:pPr indent="0" lvl="0" marL="0" marR="0" rtl="0" algn="l">
              <a:spcBef>
                <a:spcPts val="0"/>
              </a:spcBef>
              <a:buSzPct val="25000"/>
              <a:buNone/>
            </a:pPr>
            <a:r>
              <a:rPr lang="ja-JP" sz="2800">
                <a:solidFill>
                  <a:schemeClr val="lt1"/>
                </a:solidFill>
                <a:latin typeface="Calibri"/>
                <a:ea typeface="Calibri"/>
                <a:cs typeface="Calibri"/>
                <a:sym typeface="Calibri"/>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探索</a:t>
            </a:r>
          </a:p>
        </p:txBody>
      </p:sp>
      <p:sp>
        <p:nvSpPr>
          <p:cNvPr id="177" name="Shape 17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二分探索</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ソートされた配列で使用される探索手法</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1:配列の中央のデータを参照し目的の値が中央の値より小さければそれより左を、大きければそれより右を新たな探索範囲として設定する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2:1を繰り返す</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探索</a:t>
            </a:r>
          </a:p>
        </p:txBody>
      </p:sp>
      <p:sp>
        <p:nvSpPr>
          <p:cNvPr id="183" name="Shape 183"/>
          <p:cNvSpPr/>
          <p:nvPr/>
        </p:nvSpPr>
        <p:spPr>
          <a:xfrm>
            <a:off x="2483768" y="1393479"/>
            <a:ext cx="4320480" cy="532859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lt1"/>
                </a:solidFill>
                <a:latin typeface="Calibri"/>
                <a:ea typeface="Calibri"/>
                <a:cs typeface="Calibri"/>
                <a:sym typeface="Calibri"/>
              </a:rPr>
              <a:t>int left = 0;</a:t>
            </a:r>
          </a:p>
          <a:p>
            <a:pPr indent="0" lvl="0" marL="0" marR="0" rtl="0" algn="l">
              <a:spcBef>
                <a:spcPts val="0"/>
              </a:spcBef>
              <a:buSzPct val="25000"/>
              <a:buNone/>
            </a:pPr>
            <a:r>
              <a:rPr lang="ja-JP" sz="1800">
                <a:solidFill>
                  <a:schemeClr val="lt1"/>
                </a:solidFill>
                <a:latin typeface="Calibri"/>
                <a:ea typeface="Calibri"/>
                <a:cs typeface="Calibri"/>
                <a:sym typeface="Calibri"/>
              </a:rPr>
              <a:t>int right = DataVolume;</a:t>
            </a:r>
          </a:p>
          <a:p>
            <a:pPr indent="0" lvl="0" marL="0" marR="0" rtl="0" algn="l">
              <a:spcBef>
                <a:spcPts val="0"/>
              </a:spcBef>
              <a:buSzPct val="25000"/>
              <a:buNone/>
            </a:pPr>
            <a:r>
              <a:rPr lang="ja-JP" sz="1800">
                <a:solidFill>
                  <a:schemeClr val="lt1"/>
                </a:solidFill>
                <a:latin typeface="Calibri"/>
                <a:ea typeface="Calibri"/>
                <a:cs typeface="Calibri"/>
                <a:sym typeface="Calibri"/>
              </a:rPr>
              <a:t>while()</a:t>
            </a:r>
          </a:p>
          <a:p>
            <a:pPr indent="0" lvl="0" marL="0" marR="0" rtl="0" algn="l">
              <a:spcBef>
                <a:spcPts val="0"/>
              </a:spcBef>
              <a:buSzPct val="25000"/>
              <a:buNone/>
            </a:pPr>
            <a:r>
              <a:rPr lang="ja-JP" sz="1800">
                <a:solidFill>
                  <a:schemeClr val="lt1"/>
                </a:solidFill>
                <a:latin typeface="Calibri"/>
                <a:ea typeface="Calibri"/>
                <a:cs typeface="Calibri"/>
                <a:sym typeface="Calibri"/>
              </a:rPr>
              <a:t>{</a:t>
            </a:r>
          </a:p>
          <a:p>
            <a:pPr indent="0" lvl="0" marL="0" marR="0" rtl="0" algn="l">
              <a:spcBef>
                <a:spcPts val="0"/>
              </a:spcBef>
              <a:buSzPct val="25000"/>
              <a:buNone/>
            </a:pPr>
            <a:r>
              <a:rPr lang="ja-JP" sz="1800">
                <a:solidFill>
                  <a:schemeClr val="lt1"/>
                </a:solidFill>
                <a:latin typeface="Calibri"/>
                <a:ea typeface="Calibri"/>
                <a:cs typeface="Calibri"/>
                <a:sym typeface="Calibri"/>
              </a:rPr>
              <a:t>	if(left == right)</a:t>
            </a:r>
          </a:p>
          <a:p>
            <a:pPr indent="0" lvl="0" marL="0" marR="0" rtl="0" algn="l">
              <a:spcBef>
                <a:spcPts val="0"/>
              </a:spcBef>
              <a:buSzPct val="25000"/>
              <a:buNone/>
            </a:pPr>
            <a:r>
              <a:rPr lang="ja-JP" sz="1800">
                <a:solidFill>
                  <a:schemeClr val="lt1"/>
                </a:solidFill>
                <a:latin typeface="Calibri"/>
                <a:ea typeface="Calibri"/>
                <a:cs typeface="Calibri"/>
                <a:sym typeface="Calibri"/>
              </a:rPr>
              <a:t>	{</a:t>
            </a:r>
          </a:p>
          <a:p>
            <a:pPr indent="0" lvl="0" marL="0" marR="0" rtl="0" algn="l">
              <a:spcBef>
                <a:spcPts val="0"/>
              </a:spcBef>
              <a:buSzPct val="25000"/>
              <a:buNone/>
            </a:pPr>
            <a:r>
              <a:rPr lang="ja-JP" sz="1800">
                <a:solidFill>
                  <a:schemeClr val="lt1"/>
                </a:solidFill>
                <a:latin typeface="Calibri"/>
                <a:ea typeface="Calibri"/>
                <a:cs typeface="Calibri"/>
                <a:sym typeface="Calibri"/>
              </a:rPr>
              <a:t>		central = -1;</a:t>
            </a:r>
          </a:p>
          <a:p>
            <a:pPr indent="0" lvl="0" marL="0" marR="0" rtl="0" algn="l">
              <a:spcBef>
                <a:spcPts val="0"/>
              </a:spcBef>
              <a:buSzPct val="25000"/>
              <a:buNone/>
            </a:pPr>
            <a:r>
              <a:rPr lang="ja-JP" sz="1800">
                <a:solidFill>
                  <a:schemeClr val="lt1"/>
                </a:solidFill>
                <a:latin typeface="Calibri"/>
                <a:ea typeface="Calibri"/>
                <a:cs typeface="Calibri"/>
                <a:sym typeface="Calibri"/>
              </a:rPr>
              <a:t>		break;</a:t>
            </a:r>
          </a:p>
          <a:p>
            <a:pPr indent="0" lvl="0" marL="0" marR="0" rtl="0" algn="l">
              <a:spcBef>
                <a:spcPts val="0"/>
              </a:spcBef>
              <a:buSzPct val="25000"/>
              <a:buNone/>
            </a:pPr>
            <a:r>
              <a:rPr lang="ja-JP" sz="1800">
                <a:solidFill>
                  <a:schemeClr val="lt1"/>
                </a:solidFill>
                <a:latin typeface="Calibri"/>
                <a:ea typeface="Calibri"/>
                <a:cs typeface="Calibri"/>
                <a:sym typeface="Calibri"/>
              </a:rPr>
              <a:t>	}</a:t>
            </a:r>
          </a:p>
          <a:p>
            <a:pPr indent="0" lvl="0" marL="0" marR="0" rtl="0" algn="l">
              <a:spcBef>
                <a:spcPts val="0"/>
              </a:spcBef>
              <a:buSzPct val="25000"/>
              <a:buNone/>
            </a:pPr>
            <a:r>
              <a:rPr lang="ja-JP" sz="1800">
                <a:solidFill>
                  <a:schemeClr val="lt1"/>
                </a:solidFill>
                <a:latin typeface="Calibri"/>
                <a:ea typeface="Calibri"/>
                <a:cs typeface="Calibri"/>
                <a:sym typeface="Calibri"/>
              </a:rPr>
              <a:t>	central = (left + right ) / 2;</a:t>
            </a:r>
          </a:p>
          <a:p>
            <a:pPr indent="0" lvl="0" marL="0" marR="0" rtl="0" algn="l">
              <a:spcBef>
                <a:spcPts val="0"/>
              </a:spcBef>
              <a:buSzPct val="25000"/>
              <a:buNone/>
            </a:pPr>
            <a:r>
              <a:rPr lang="ja-JP" sz="1800">
                <a:solidFill>
                  <a:schemeClr val="lt1"/>
                </a:solidFill>
                <a:latin typeface="Calibri"/>
                <a:ea typeface="Calibri"/>
                <a:cs typeface="Calibri"/>
                <a:sym typeface="Calibri"/>
              </a:rPr>
              <a:t>	if(a[central] == p_data)</a:t>
            </a:r>
          </a:p>
          <a:p>
            <a:pPr indent="0" lvl="0" marL="0" marR="0" rtl="0" algn="l">
              <a:spcBef>
                <a:spcPts val="0"/>
              </a:spcBef>
              <a:buSzPct val="25000"/>
              <a:buNone/>
            </a:pPr>
            <a:r>
              <a:rPr lang="ja-JP" sz="1800">
                <a:solidFill>
                  <a:schemeClr val="lt1"/>
                </a:solidFill>
                <a:latin typeface="Calibri"/>
                <a:ea typeface="Calibri"/>
                <a:cs typeface="Calibri"/>
                <a:sym typeface="Calibri"/>
              </a:rPr>
              <a:t>	break;</a:t>
            </a:r>
          </a:p>
          <a:p>
            <a:pPr indent="0" lvl="0" marL="0" marR="0" rtl="0" algn="l">
              <a:spcBef>
                <a:spcPts val="0"/>
              </a:spcBef>
              <a:buSzPct val="25000"/>
              <a:buNone/>
            </a:pPr>
            <a:r>
              <a:rPr lang="ja-JP" sz="1800">
                <a:solidFill>
                  <a:schemeClr val="lt1"/>
                </a:solidFill>
                <a:latin typeface="Calibri"/>
                <a:ea typeface="Calibri"/>
                <a:cs typeface="Calibri"/>
                <a:sym typeface="Calibri"/>
              </a:rPr>
              <a:t>	if(a[central] &gt; p_data)</a:t>
            </a:r>
          </a:p>
          <a:p>
            <a:pPr indent="0" lvl="0" marL="0" marR="0" rtl="0" algn="l">
              <a:spcBef>
                <a:spcPts val="0"/>
              </a:spcBef>
              <a:buSzPct val="25000"/>
              <a:buNone/>
            </a:pPr>
            <a:r>
              <a:rPr lang="ja-JP" sz="1800">
                <a:solidFill>
                  <a:schemeClr val="lt1"/>
                </a:solidFill>
                <a:latin typeface="Calibri"/>
                <a:ea typeface="Calibri"/>
                <a:cs typeface="Calibri"/>
                <a:sym typeface="Calibri"/>
              </a:rPr>
              <a:t>	right = central – 1;</a:t>
            </a:r>
          </a:p>
          <a:p>
            <a:pPr indent="0" lvl="0" marL="0" marR="0" rtl="0" algn="l">
              <a:spcBef>
                <a:spcPts val="0"/>
              </a:spcBef>
              <a:buSzPct val="25000"/>
              <a:buNone/>
            </a:pPr>
            <a:r>
              <a:rPr lang="ja-JP" sz="1800">
                <a:solidFill>
                  <a:schemeClr val="lt1"/>
                </a:solidFill>
                <a:latin typeface="Calibri"/>
                <a:ea typeface="Calibri"/>
                <a:cs typeface="Calibri"/>
                <a:sym typeface="Calibri"/>
              </a:rPr>
              <a:t>	else if(a[central] &lt; p_data)</a:t>
            </a:r>
          </a:p>
          <a:p>
            <a:pPr indent="0" lvl="0" marL="0" marR="0" rtl="0" algn="l">
              <a:spcBef>
                <a:spcPts val="0"/>
              </a:spcBef>
              <a:buSzPct val="25000"/>
              <a:buNone/>
            </a:pPr>
            <a:r>
              <a:rPr lang="ja-JP" sz="1800">
                <a:solidFill>
                  <a:schemeClr val="lt1"/>
                </a:solidFill>
                <a:latin typeface="Calibri"/>
                <a:ea typeface="Calibri"/>
                <a:cs typeface="Calibri"/>
                <a:sym typeface="Calibri"/>
              </a:rPr>
              <a:t>	left = central + 1;</a:t>
            </a:r>
          </a:p>
          <a:p>
            <a:pPr indent="0" lvl="0" marL="0" marR="0" rtl="0" algn="l">
              <a:spcBef>
                <a:spcPts val="0"/>
              </a:spcBef>
              <a:buSzPct val="25000"/>
              <a:buNone/>
            </a:pPr>
            <a:r>
              <a:rPr lang="ja-JP" sz="1800">
                <a:solidFill>
                  <a:schemeClr val="lt1"/>
                </a:solidFill>
                <a:latin typeface="Calibri"/>
                <a:ea typeface="Calibri"/>
                <a:cs typeface="Calibri"/>
                <a:sym typeface="Calibri"/>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データ構造</a:t>
            </a:r>
          </a:p>
        </p:txBody>
      </p:sp>
      <p:sp>
        <p:nvSpPr>
          <p:cNvPr id="189" name="Shape 18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スタック</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データの追加(push),取り出しor削除（pop）に一定の制約が課された構造</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push操作を行うともっとも新しく追加されたデータが取り出される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扱いが単純で,データ操作が一貫している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一部のアルゴリズムは「操作」をデータとしてスタックにすることで実装される</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スタック</a:t>
            </a:r>
          </a:p>
        </p:txBody>
      </p:sp>
      <p:sp>
        <p:nvSpPr>
          <p:cNvPr id="195" name="Shape 19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データの追加＆取り出し(削除)</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データの追加と取り出しは一つの関数,push(data)とpop()で行われ,特にpopは引数を持たない</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スタックの一番上のデータのアドレスを管理するポインタをpushとpopは参照し,データ操作を行う</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スタック</a:t>
            </a:r>
          </a:p>
        </p:txBody>
      </p:sp>
      <p:pic>
        <p:nvPicPr>
          <p:cNvPr id="201" name="Shape 201"/>
          <p:cNvPicPr preferRelativeResize="0"/>
          <p:nvPr/>
        </p:nvPicPr>
        <p:blipFill rotWithShape="1">
          <a:blip r:embed="rId3">
            <a:alphaModFix/>
          </a:blip>
          <a:srcRect b="0" l="0" r="0" t="0"/>
          <a:stretch/>
        </p:blipFill>
        <p:spPr>
          <a:xfrm>
            <a:off x="467544" y="1556792"/>
            <a:ext cx="1368152" cy="5097772"/>
          </a:xfrm>
          <a:prstGeom prst="rect">
            <a:avLst/>
          </a:prstGeom>
          <a:noFill/>
          <a:ln>
            <a:noFill/>
          </a:ln>
        </p:spPr>
      </p:pic>
      <p:sp>
        <p:nvSpPr>
          <p:cNvPr id="202" name="Shape 202"/>
          <p:cNvSpPr/>
          <p:nvPr/>
        </p:nvSpPr>
        <p:spPr>
          <a:xfrm>
            <a:off x="2051720" y="3573016"/>
            <a:ext cx="1440160" cy="532662"/>
          </a:xfrm>
          <a:prstGeom prs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pic>
        <p:nvPicPr>
          <p:cNvPr id="203" name="Shape 203"/>
          <p:cNvPicPr preferRelativeResize="0"/>
          <p:nvPr/>
        </p:nvPicPr>
        <p:blipFill rotWithShape="1">
          <a:blip r:embed="rId3">
            <a:alphaModFix/>
          </a:blip>
          <a:srcRect b="0" l="0" r="0" t="0"/>
          <a:stretch/>
        </p:blipFill>
        <p:spPr>
          <a:xfrm>
            <a:off x="3670927" y="1556792"/>
            <a:ext cx="1368152" cy="5097772"/>
          </a:xfrm>
          <a:prstGeom prst="rect">
            <a:avLst/>
          </a:prstGeom>
          <a:noFill/>
          <a:ln>
            <a:noFill/>
          </a:ln>
        </p:spPr>
      </p:pic>
      <p:pic>
        <p:nvPicPr>
          <p:cNvPr id="204" name="Shape 204"/>
          <p:cNvPicPr preferRelativeResize="0"/>
          <p:nvPr/>
        </p:nvPicPr>
        <p:blipFill rotWithShape="1">
          <a:blip r:embed="rId3">
            <a:alphaModFix/>
          </a:blip>
          <a:srcRect b="0" l="0" r="0" t="0"/>
          <a:stretch/>
        </p:blipFill>
        <p:spPr>
          <a:xfrm>
            <a:off x="6948264" y="1556792"/>
            <a:ext cx="1368152" cy="5097772"/>
          </a:xfrm>
          <a:prstGeom prst="rect">
            <a:avLst/>
          </a:prstGeom>
          <a:noFill/>
          <a:ln>
            <a:noFill/>
          </a:ln>
        </p:spPr>
      </p:pic>
      <p:sp>
        <p:nvSpPr>
          <p:cNvPr id="205" name="Shape 205"/>
          <p:cNvSpPr/>
          <p:nvPr/>
        </p:nvSpPr>
        <p:spPr>
          <a:xfrm>
            <a:off x="5292080" y="3573016"/>
            <a:ext cx="1440160" cy="532662"/>
          </a:xfrm>
          <a:prstGeom prs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06" name="Shape 206"/>
          <p:cNvSpPr/>
          <p:nvPr/>
        </p:nvSpPr>
        <p:spPr>
          <a:xfrm>
            <a:off x="2123728" y="4221088"/>
            <a:ext cx="1296144" cy="720080"/>
          </a:xfrm>
          <a:prstGeom prst="roundRect">
            <a:avLst>
              <a:gd fmla="val 16667" name="adj"/>
            </a:avLst>
          </a:prstGeom>
          <a:solidFill>
            <a:srgbClr val="FFC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push(85)</a:t>
            </a:r>
          </a:p>
        </p:txBody>
      </p:sp>
      <p:sp>
        <p:nvSpPr>
          <p:cNvPr id="207" name="Shape 207"/>
          <p:cNvSpPr/>
          <p:nvPr/>
        </p:nvSpPr>
        <p:spPr>
          <a:xfrm>
            <a:off x="5364088" y="4221088"/>
            <a:ext cx="1296144" cy="720080"/>
          </a:xfrm>
          <a:prstGeom prst="roundRect">
            <a:avLst>
              <a:gd fmla="val 16667" name="adj"/>
            </a:avLst>
          </a:prstGeom>
          <a:solidFill>
            <a:srgbClr val="FFC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pop()</a:t>
            </a:r>
          </a:p>
        </p:txBody>
      </p:sp>
      <p:sp>
        <p:nvSpPr>
          <p:cNvPr id="208" name="Shape 208"/>
          <p:cNvSpPr txBox="1"/>
          <p:nvPr/>
        </p:nvSpPr>
        <p:spPr>
          <a:xfrm>
            <a:off x="3646596" y="2852936"/>
            <a:ext cx="1368151" cy="461665"/>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85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スタック</a:t>
            </a:r>
          </a:p>
        </p:txBody>
      </p:sp>
      <p:sp>
        <p:nvSpPr>
          <p:cNvPr id="214" name="Shape 214"/>
          <p:cNvSpPr/>
          <p:nvPr/>
        </p:nvSpPr>
        <p:spPr>
          <a:xfrm>
            <a:off x="5733216" y="1412776"/>
            <a:ext cx="3146648" cy="5256584"/>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Q1</a:t>
            </a:r>
          </a:p>
          <a:p>
            <a:pPr indent="0" lvl="0" marL="0" marR="0" rtl="0" algn="ctr">
              <a:spcBef>
                <a:spcPts val="0"/>
              </a:spcBef>
              <a:buSzPct val="25000"/>
              <a:buNone/>
            </a:pPr>
            <a:r>
              <a:rPr lang="ja-JP" sz="1800">
                <a:solidFill>
                  <a:schemeClr val="lt1"/>
                </a:solidFill>
                <a:latin typeface="Calibri"/>
                <a:ea typeface="Calibri"/>
                <a:cs typeface="Calibri"/>
                <a:sym typeface="Calibri"/>
              </a:rPr>
              <a:t>配列を用いてスタックに対するpush関数とpop関数を実装しなさい.</a:t>
            </a:r>
          </a:p>
          <a:p>
            <a:pPr indent="0" lvl="0" marL="0" marR="0" rtl="0" algn="ctr">
              <a:spcBef>
                <a:spcPts val="0"/>
              </a:spcBef>
              <a:buSzPct val="25000"/>
              <a:buNone/>
            </a:pPr>
            <a:r>
              <a:rPr lang="ja-JP" sz="1800">
                <a:solidFill>
                  <a:schemeClr val="lt1"/>
                </a:solidFill>
                <a:latin typeface="Calibri"/>
                <a:ea typeface="Calibri"/>
                <a:cs typeface="Calibri"/>
                <a:sym typeface="Calibri"/>
              </a:rPr>
              <a:t>Q2</a:t>
            </a:r>
          </a:p>
          <a:p>
            <a:pPr indent="0" lvl="0" marL="0" marR="0" rtl="0" algn="ctr">
              <a:spcBef>
                <a:spcPts val="0"/>
              </a:spcBef>
              <a:buSzPct val="25000"/>
              <a:buNone/>
            </a:pPr>
            <a:r>
              <a:rPr lang="ja-JP" sz="1800">
                <a:solidFill>
                  <a:schemeClr val="lt1"/>
                </a:solidFill>
                <a:latin typeface="Calibri"/>
                <a:ea typeface="Calibri"/>
                <a:cs typeface="Calibri"/>
                <a:sym typeface="Calibri"/>
              </a:rPr>
              <a:t>深さ優先探索はスタックである.この意味を考えなさい</a:t>
            </a:r>
          </a:p>
        </p:txBody>
      </p:sp>
      <p:sp>
        <p:nvSpPr>
          <p:cNvPr id="215" name="Shape 215"/>
          <p:cNvSpPr/>
          <p:nvPr/>
        </p:nvSpPr>
        <p:spPr>
          <a:xfrm>
            <a:off x="539552" y="1412776"/>
            <a:ext cx="5184576" cy="5256584"/>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chemeClr val="lt1"/>
                </a:solidFill>
                <a:latin typeface="Calibri"/>
                <a:ea typeface="Calibri"/>
                <a:cs typeface="Calibri"/>
                <a:sym typeface="Calibri"/>
              </a:rPr>
              <a:t>int main()</a:t>
            </a:r>
          </a:p>
          <a:p>
            <a:pPr indent="0" lvl="0" marL="0" marR="0" rtl="0" algn="l">
              <a:spcBef>
                <a:spcPts val="0"/>
              </a:spcBef>
              <a:buSzPct val="25000"/>
              <a:buNone/>
            </a:pPr>
            <a:r>
              <a:rPr lang="ja-JP" sz="1800">
                <a:solidFill>
                  <a:schemeClr val="lt1"/>
                </a:solidFill>
                <a:latin typeface="Calibri"/>
                <a:ea typeface="Calibri"/>
                <a:cs typeface="Calibri"/>
                <a:sym typeface="Calibri"/>
              </a:rPr>
              <a:t>{</a:t>
            </a:r>
            <a:br>
              <a:rPr lang="ja-JP" sz="1800">
                <a:solidFill>
                  <a:schemeClr val="lt1"/>
                </a:solidFill>
                <a:latin typeface="Calibri"/>
                <a:ea typeface="Calibri"/>
                <a:cs typeface="Calibri"/>
                <a:sym typeface="Calibri"/>
              </a:rPr>
            </a:br>
            <a:r>
              <a:rPr lang="ja-JP" sz="1800">
                <a:solidFill>
                  <a:schemeClr val="lt1"/>
                </a:solidFill>
                <a:latin typeface="Calibri"/>
                <a:ea typeface="Calibri"/>
                <a:cs typeface="Calibri"/>
                <a:sym typeface="Calibri"/>
              </a:rPr>
              <a:t>	int stack[SIZE];</a:t>
            </a:r>
          </a:p>
          <a:p>
            <a:pPr indent="0" lvl="0" marL="0" marR="0" rtl="0" algn="l">
              <a:spcBef>
                <a:spcPts val="0"/>
              </a:spcBef>
              <a:buSzPct val="25000"/>
              <a:buNone/>
            </a:pPr>
            <a:r>
              <a:rPr lang="ja-JP" sz="1800">
                <a:solidFill>
                  <a:schemeClr val="lt1"/>
                </a:solidFill>
                <a:latin typeface="Calibri"/>
                <a:ea typeface="Calibri"/>
                <a:cs typeface="Calibri"/>
                <a:sym typeface="Calibri"/>
              </a:rPr>
              <a:t>	int mode;</a:t>
            </a:r>
          </a:p>
          <a:p>
            <a:pPr indent="0" lvl="0" marL="0" marR="0" rtl="0" algn="l">
              <a:spcBef>
                <a:spcPts val="0"/>
              </a:spcBef>
              <a:buSzPct val="25000"/>
              <a:buNone/>
            </a:pPr>
            <a:r>
              <a:rPr lang="ja-JP" sz="1800">
                <a:solidFill>
                  <a:schemeClr val="lt1"/>
                </a:solidFill>
                <a:latin typeface="Calibri"/>
                <a:ea typeface="Calibri"/>
                <a:cs typeface="Calibri"/>
                <a:sym typeface="Calibri"/>
              </a:rPr>
              <a:t>	int head = 0;</a:t>
            </a:r>
          </a:p>
          <a:p>
            <a:pPr indent="0" lvl="0" marL="0" marR="0" rtl="0" algn="l">
              <a:spcBef>
                <a:spcPts val="0"/>
              </a:spcBef>
              <a:buSzPct val="25000"/>
              <a:buNone/>
            </a:pPr>
            <a:r>
              <a:rPr lang="ja-JP" sz="1800">
                <a:solidFill>
                  <a:schemeClr val="lt1"/>
                </a:solidFill>
                <a:latin typeface="Calibri"/>
                <a:ea typeface="Calibri"/>
                <a:cs typeface="Calibri"/>
                <a:sym typeface="Calibri"/>
              </a:rPr>
              <a:t>	while()</a:t>
            </a:r>
          </a:p>
          <a:p>
            <a:pPr indent="0" lvl="0" marL="0" marR="0" rtl="0" algn="l">
              <a:spcBef>
                <a:spcPts val="0"/>
              </a:spcBef>
              <a:buSzPct val="25000"/>
              <a:buNone/>
            </a:pPr>
            <a:r>
              <a:rPr lang="ja-JP" sz="1800">
                <a:solidFill>
                  <a:schemeClr val="lt1"/>
                </a:solidFill>
                <a:latin typeface="Calibri"/>
                <a:ea typeface="Calibri"/>
                <a:cs typeface="Calibri"/>
                <a:sym typeface="Calibri"/>
              </a:rPr>
              <a:t>	{</a:t>
            </a:r>
          </a:p>
          <a:p>
            <a:pPr indent="0" lvl="0" marL="0" marR="0" rtl="0" algn="l">
              <a:spcBef>
                <a:spcPts val="0"/>
              </a:spcBef>
              <a:buSzPct val="25000"/>
              <a:buNone/>
            </a:pPr>
            <a:r>
              <a:rPr lang="ja-JP" sz="1800">
                <a:solidFill>
                  <a:schemeClr val="lt1"/>
                </a:solidFill>
                <a:latin typeface="Calibri"/>
                <a:ea typeface="Calibri"/>
                <a:cs typeface="Calibri"/>
                <a:sym typeface="Calibri"/>
              </a:rPr>
              <a:t>		scanf(“%d”,&amp;mode);</a:t>
            </a:r>
          </a:p>
          <a:p>
            <a:pPr indent="0" lvl="0" marL="0" marR="0" rtl="0" algn="l">
              <a:spcBef>
                <a:spcPts val="0"/>
              </a:spcBef>
              <a:buSzPct val="25000"/>
              <a:buNone/>
            </a:pPr>
            <a:r>
              <a:rPr lang="ja-JP" sz="1800">
                <a:solidFill>
                  <a:schemeClr val="lt1"/>
                </a:solidFill>
                <a:latin typeface="Calibri"/>
                <a:ea typeface="Calibri"/>
                <a:cs typeface="Calibri"/>
                <a:sym typeface="Calibri"/>
              </a:rPr>
              <a:t>		if(mode == 0)</a:t>
            </a:r>
          </a:p>
          <a:p>
            <a:pPr indent="0" lvl="0" marL="0" marR="0" rtl="0" algn="l">
              <a:spcBef>
                <a:spcPts val="0"/>
              </a:spcBef>
              <a:buSzPct val="25000"/>
              <a:buNone/>
            </a:pPr>
            <a:r>
              <a:rPr lang="ja-JP" sz="1800">
                <a:solidFill>
                  <a:schemeClr val="lt1"/>
                </a:solidFill>
                <a:latin typeface="Calibri"/>
                <a:ea typeface="Calibri"/>
                <a:cs typeface="Calibri"/>
                <a:sym typeface="Calibri"/>
              </a:rPr>
              <a:t>		{</a:t>
            </a:r>
            <a:br>
              <a:rPr lang="ja-JP" sz="1800">
                <a:solidFill>
                  <a:schemeClr val="lt1"/>
                </a:solidFill>
                <a:latin typeface="Calibri"/>
                <a:ea typeface="Calibri"/>
                <a:cs typeface="Calibri"/>
                <a:sym typeface="Calibri"/>
              </a:rPr>
            </a:br>
            <a:r>
              <a:rPr lang="ja-JP" sz="1800">
                <a:solidFill>
                  <a:schemeClr val="lt1"/>
                </a:solidFill>
                <a:latin typeface="Calibri"/>
                <a:ea typeface="Calibri"/>
                <a:cs typeface="Calibri"/>
                <a:sym typeface="Calibri"/>
              </a:rPr>
              <a:t>			scanf(“%d”,data);</a:t>
            </a:r>
          </a:p>
          <a:p>
            <a:pPr indent="0" lvl="0" marL="0" marR="0" rtl="0" algn="l">
              <a:spcBef>
                <a:spcPts val="0"/>
              </a:spcBef>
              <a:buSzPct val="25000"/>
              <a:buNone/>
            </a:pPr>
            <a:r>
              <a:rPr lang="ja-JP" sz="1800">
                <a:solidFill>
                  <a:schemeClr val="lt1"/>
                </a:solidFill>
                <a:latin typeface="Calibri"/>
                <a:ea typeface="Calibri"/>
                <a:cs typeface="Calibri"/>
                <a:sym typeface="Calibri"/>
              </a:rPr>
              <a:t>			push(head,data);</a:t>
            </a:r>
          </a:p>
          <a:p>
            <a:pPr indent="0" lvl="0" marL="0" marR="0" rtl="0" algn="l">
              <a:spcBef>
                <a:spcPts val="0"/>
              </a:spcBef>
              <a:buSzPct val="25000"/>
              <a:buNone/>
            </a:pPr>
            <a:r>
              <a:rPr lang="ja-JP" sz="1800">
                <a:solidFill>
                  <a:schemeClr val="lt1"/>
                </a:solidFill>
                <a:latin typeface="Calibri"/>
                <a:ea typeface="Calibri"/>
                <a:cs typeface="Calibri"/>
                <a:sym typeface="Calibri"/>
              </a:rPr>
              <a:t>			head++;</a:t>
            </a:r>
          </a:p>
          <a:p>
            <a:pPr indent="0" lvl="0" marL="0" marR="0" rtl="0" algn="l">
              <a:spcBef>
                <a:spcPts val="0"/>
              </a:spcBef>
              <a:buSzPct val="25000"/>
              <a:buNone/>
            </a:pPr>
            <a:r>
              <a:rPr lang="ja-JP" sz="1800">
                <a:solidFill>
                  <a:schemeClr val="lt1"/>
                </a:solidFill>
                <a:latin typeface="Calibri"/>
                <a:ea typeface="Calibri"/>
                <a:cs typeface="Calibri"/>
                <a:sym typeface="Calibri"/>
              </a:rPr>
              <a:t>		}else if(mode == 1)</a:t>
            </a:r>
          </a:p>
          <a:p>
            <a:pPr indent="0" lvl="0" marL="0" marR="0" rtl="0" algn="l">
              <a:spcBef>
                <a:spcPts val="0"/>
              </a:spcBef>
              <a:buSzPct val="25000"/>
              <a:buNone/>
            </a:pPr>
            <a:r>
              <a:rPr lang="ja-JP" sz="1800">
                <a:solidFill>
                  <a:schemeClr val="lt1"/>
                </a:solidFill>
                <a:latin typeface="Calibri"/>
                <a:ea typeface="Calibri"/>
                <a:cs typeface="Calibri"/>
                <a:sym typeface="Calibri"/>
              </a:rPr>
              <a:t>			pop();</a:t>
            </a:r>
          </a:p>
          <a:p>
            <a:pPr indent="0" lvl="0" marL="0" marR="0" rtl="0" algn="l">
              <a:spcBef>
                <a:spcPts val="0"/>
              </a:spcBef>
              <a:buSzPct val="25000"/>
              <a:buNone/>
            </a:pPr>
            <a:r>
              <a:rPr lang="ja-JP" sz="1800">
                <a:solidFill>
                  <a:schemeClr val="lt1"/>
                </a:solidFill>
                <a:latin typeface="Calibri"/>
                <a:ea typeface="Calibri"/>
                <a:cs typeface="Calibri"/>
                <a:sym typeface="Calibri"/>
              </a:rPr>
              <a:t>	}</a:t>
            </a:r>
          </a:p>
          <a:p>
            <a:pPr indent="0" lvl="0" marL="0" marR="0" rtl="0" algn="l">
              <a:spcBef>
                <a:spcPts val="0"/>
              </a:spcBef>
              <a:buSzPct val="25000"/>
              <a:buNone/>
            </a:pPr>
            <a:r>
              <a:rPr lang="ja-JP" sz="1800">
                <a:solidFill>
                  <a:schemeClr val="lt1"/>
                </a:solidFill>
                <a:latin typeface="Calibri"/>
                <a:ea typeface="Calibri"/>
                <a:cs typeface="Calibri"/>
                <a:sym typeface="Calibri"/>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93" name="Shape 9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n+1番目の値がn番目の値の場所(アドレス)の次の場所に存在する構造</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もっとも基本的かつ頻出のデータ構造</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取り扱いが容易</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データ構造</a:t>
            </a:r>
          </a:p>
        </p:txBody>
      </p:sp>
      <p:sp>
        <p:nvSpPr>
          <p:cNvPr id="221" name="Shape 22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キュー</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スタックに類似した構造でpop操作を行うと,スタックとは異なりもっとも古くpushされたデータが取り出される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スタック「後入れ先出し」,キュー「先入れ先出し」</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キュー</a:t>
            </a:r>
          </a:p>
        </p:txBody>
      </p:sp>
      <p:grpSp>
        <p:nvGrpSpPr>
          <p:cNvPr id="227" name="Shape 227"/>
          <p:cNvGrpSpPr/>
          <p:nvPr/>
        </p:nvGrpSpPr>
        <p:grpSpPr>
          <a:xfrm>
            <a:off x="539552" y="1323383"/>
            <a:ext cx="7848872" cy="5097772"/>
            <a:chOff x="467544" y="1556792"/>
            <a:chExt cx="7848872" cy="5097772"/>
          </a:xfrm>
        </p:grpSpPr>
        <p:pic>
          <p:nvPicPr>
            <p:cNvPr id="228" name="Shape 228"/>
            <p:cNvPicPr preferRelativeResize="0"/>
            <p:nvPr/>
          </p:nvPicPr>
          <p:blipFill rotWithShape="1">
            <a:blip r:embed="rId3">
              <a:alphaModFix/>
            </a:blip>
            <a:srcRect b="0" l="0" r="0" t="0"/>
            <a:stretch/>
          </p:blipFill>
          <p:spPr>
            <a:xfrm>
              <a:off x="467544" y="1556792"/>
              <a:ext cx="1368152" cy="5097772"/>
            </a:xfrm>
            <a:prstGeom prst="rect">
              <a:avLst/>
            </a:prstGeom>
            <a:noFill/>
            <a:ln>
              <a:noFill/>
            </a:ln>
          </p:spPr>
        </p:pic>
        <p:sp>
          <p:nvSpPr>
            <p:cNvPr id="229" name="Shape 229"/>
            <p:cNvSpPr/>
            <p:nvPr/>
          </p:nvSpPr>
          <p:spPr>
            <a:xfrm>
              <a:off x="2051720" y="3573016"/>
              <a:ext cx="1440160" cy="532662"/>
            </a:xfrm>
            <a:prstGeom prs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pic>
          <p:nvPicPr>
            <p:cNvPr id="230" name="Shape 230"/>
            <p:cNvPicPr preferRelativeResize="0"/>
            <p:nvPr/>
          </p:nvPicPr>
          <p:blipFill rotWithShape="1">
            <a:blip r:embed="rId3">
              <a:alphaModFix/>
            </a:blip>
            <a:srcRect b="0" l="0" r="0" t="0"/>
            <a:stretch/>
          </p:blipFill>
          <p:spPr>
            <a:xfrm>
              <a:off x="3670927" y="1556792"/>
              <a:ext cx="1368152" cy="5097772"/>
            </a:xfrm>
            <a:prstGeom prst="rect">
              <a:avLst/>
            </a:prstGeom>
            <a:noFill/>
            <a:ln>
              <a:noFill/>
            </a:ln>
          </p:spPr>
        </p:pic>
        <p:pic>
          <p:nvPicPr>
            <p:cNvPr id="231" name="Shape 231"/>
            <p:cNvPicPr preferRelativeResize="0"/>
            <p:nvPr/>
          </p:nvPicPr>
          <p:blipFill rotWithShape="1">
            <a:blip r:embed="rId3">
              <a:alphaModFix/>
            </a:blip>
            <a:srcRect b="0" l="0" r="0" t="0"/>
            <a:stretch/>
          </p:blipFill>
          <p:spPr>
            <a:xfrm>
              <a:off x="6948264" y="1556792"/>
              <a:ext cx="1368152" cy="5097772"/>
            </a:xfrm>
            <a:prstGeom prst="rect">
              <a:avLst/>
            </a:prstGeom>
            <a:noFill/>
            <a:ln>
              <a:noFill/>
            </a:ln>
          </p:spPr>
        </p:pic>
        <p:sp>
          <p:nvSpPr>
            <p:cNvPr id="232" name="Shape 232"/>
            <p:cNvSpPr/>
            <p:nvPr/>
          </p:nvSpPr>
          <p:spPr>
            <a:xfrm>
              <a:off x="5292080" y="3573016"/>
              <a:ext cx="1440160" cy="532662"/>
            </a:xfrm>
            <a:prstGeom prst="rightArrow">
              <a:avLst>
                <a:gd fmla="val 50000" name="adj1"/>
                <a:gd fmla="val 50000" name="adj2"/>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33" name="Shape 233"/>
            <p:cNvSpPr/>
            <p:nvPr/>
          </p:nvSpPr>
          <p:spPr>
            <a:xfrm>
              <a:off x="2123728" y="4221088"/>
              <a:ext cx="1296144" cy="720080"/>
            </a:xfrm>
            <a:prstGeom prst="roundRect">
              <a:avLst>
                <a:gd fmla="val 16667" name="adj"/>
              </a:avLst>
            </a:prstGeom>
            <a:solidFill>
              <a:srgbClr val="FFC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push(85)</a:t>
              </a:r>
            </a:p>
          </p:txBody>
        </p:sp>
        <p:sp>
          <p:nvSpPr>
            <p:cNvPr id="234" name="Shape 234"/>
            <p:cNvSpPr/>
            <p:nvPr/>
          </p:nvSpPr>
          <p:spPr>
            <a:xfrm>
              <a:off x="5364088" y="4221088"/>
              <a:ext cx="1296144" cy="720080"/>
            </a:xfrm>
            <a:prstGeom prst="roundRect">
              <a:avLst>
                <a:gd fmla="val 16667" name="adj"/>
              </a:avLst>
            </a:prstGeom>
            <a:solidFill>
              <a:srgbClr val="FFC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pop()</a:t>
              </a:r>
            </a:p>
          </p:txBody>
        </p:sp>
        <p:sp>
          <p:nvSpPr>
            <p:cNvPr id="235" name="Shape 235"/>
            <p:cNvSpPr txBox="1"/>
            <p:nvPr/>
          </p:nvSpPr>
          <p:spPr>
            <a:xfrm>
              <a:off x="3670928" y="2863254"/>
              <a:ext cx="1368151" cy="461665"/>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lang="ja-JP" sz="2400">
                  <a:solidFill>
                    <a:schemeClr val="lt1"/>
                  </a:solidFill>
                  <a:latin typeface="Calibri"/>
                  <a:ea typeface="Calibri"/>
                  <a:cs typeface="Calibri"/>
                  <a:sym typeface="Calibri"/>
                </a:rPr>
                <a:t>85</a:t>
              </a:r>
            </a:p>
          </p:txBody>
        </p:sp>
      </p:grpSp>
      <p:sp>
        <p:nvSpPr>
          <p:cNvPr id="236" name="Shape 236"/>
          <p:cNvSpPr/>
          <p:nvPr/>
        </p:nvSpPr>
        <p:spPr>
          <a:xfrm>
            <a:off x="7407039" y="6061679"/>
            <a:ext cx="540060" cy="312659"/>
          </a:xfrm>
          <a:prstGeom prst="rect">
            <a:avLst/>
          </a:prstGeom>
          <a:solidFill>
            <a:schemeClr val="lt1"/>
          </a:solid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37" name="Shape 237"/>
          <p:cNvSpPr/>
          <p:nvPr/>
        </p:nvSpPr>
        <p:spPr>
          <a:xfrm>
            <a:off x="2195736" y="3717033"/>
            <a:ext cx="4536504" cy="2571484"/>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chemeClr val="lt1"/>
                </a:solidFill>
                <a:latin typeface="Calibri"/>
                <a:ea typeface="Calibri"/>
                <a:cs typeface="Calibri"/>
                <a:sym typeface="Calibri"/>
              </a:rPr>
              <a:t>Q</a:t>
            </a:r>
          </a:p>
          <a:p>
            <a:pPr indent="0" lvl="0" marL="0" marR="0" rtl="0" algn="ctr">
              <a:spcBef>
                <a:spcPts val="0"/>
              </a:spcBef>
              <a:buSzPct val="25000"/>
              <a:buNone/>
            </a:pPr>
            <a:r>
              <a:rPr lang="ja-JP" sz="1800">
                <a:solidFill>
                  <a:schemeClr val="lt1"/>
                </a:solidFill>
                <a:latin typeface="Calibri"/>
                <a:ea typeface="Calibri"/>
                <a:cs typeface="Calibri"/>
                <a:sym typeface="Calibri"/>
              </a:rPr>
              <a:t>幅優先探索はキューである.</a:t>
            </a:r>
          </a:p>
          <a:p>
            <a:pPr indent="0" lvl="0" marL="0" marR="0" rtl="0" algn="ctr">
              <a:spcBef>
                <a:spcPts val="0"/>
              </a:spcBef>
              <a:buSzPct val="25000"/>
              <a:buNone/>
            </a:pPr>
            <a:r>
              <a:rPr lang="ja-JP" sz="1800">
                <a:solidFill>
                  <a:schemeClr val="lt1"/>
                </a:solidFill>
                <a:latin typeface="Calibri"/>
                <a:ea typeface="Calibri"/>
                <a:cs typeface="Calibri"/>
                <a:sym typeface="Calibri"/>
              </a:rPr>
              <a:t>この意味を考えなさい</a:t>
            </a:r>
          </a:p>
        </p:txBody>
      </p:sp>
      <p:sp>
        <p:nvSpPr>
          <p:cNvPr id="238" name="Shape 238"/>
          <p:cNvSpPr txBox="1"/>
          <p:nvPr/>
        </p:nvSpPr>
        <p:spPr>
          <a:xfrm>
            <a:off x="3746274" y="2606645"/>
            <a:ext cx="1368151" cy="461665"/>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85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データ構造</a:t>
            </a:r>
          </a:p>
        </p:txBody>
      </p:sp>
      <p:sp>
        <p:nvSpPr>
          <p:cNvPr id="244" name="Shape 24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リスト</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データに次(and前)のデータのアドレスが含まれており,データが数珠つなぎになっている構造</a:t>
            </a:r>
          </a:p>
        </p:txBody>
      </p:sp>
      <p:sp>
        <p:nvSpPr>
          <p:cNvPr id="245" name="Shape 245"/>
          <p:cNvSpPr/>
          <p:nvPr/>
        </p:nvSpPr>
        <p:spPr>
          <a:xfrm>
            <a:off x="395536" y="3861048"/>
            <a:ext cx="1224136" cy="10801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600">
                <a:solidFill>
                  <a:schemeClr val="lt1"/>
                </a:solidFill>
                <a:latin typeface="Calibri"/>
                <a:ea typeface="Calibri"/>
                <a:cs typeface="Calibri"/>
                <a:sym typeface="Calibri"/>
              </a:rPr>
              <a:t>data</a:t>
            </a:r>
          </a:p>
        </p:txBody>
      </p:sp>
      <p:sp>
        <p:nvSpPr>
          <p:cNvPr id="246" name="Shape 246"/>
          <p:cNvSpPr/>
          <p:nvPr/>
        </p:nvSpPr>
        <p:spPr>
          <a:xfrm>
            <a:off x="6372200" y="3978544"/>
            <a:ext cx="1224136" cy="10801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600">
                <a:solidFill>
                  <a:schemeClr val="lt1"/>
                </a:solidFill>
                <a:latin typeface="Calibri"/>
                <a:ea typeface="Calibri"/>
                <a:cs typeface="Calibri"/>
                <a:sym typeface="Calibri"/>
              </a:rPr>
              <a:t>data</a:t>
            </a:r>
          </a:p>
        </p:txBody>
      </p:sp>
      <p:sp>
        <p:nvSpPr>
          <p:cNvPr id="247" name="Shape 247"/>
          <p:cNvSpPr/>
          <p:nvPr/>
        </p:nvSpPr>
        <p:spPr>
          <a:xfrm>
            <a:off x="4427984" y="4401108"/>
            <a:ext cx="1224136" cy="10801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600">
                <a:solidFill>
                  <a:schemeClr val="lt1"/>
                </a:solidFill>
                <a:latin typeface="Calibri"/>
                <a:ea typeface="Calibri"/>
                <a:cs typeface="Calibri"/>
                <a:sym typeface="Calibri"/>
              </a:rPr>
              <a:t>data</a:t>
            </a:r>
          </a:p>
        </p:txBody>
      </p:sp>
      <p:sp>
        <p:nvSpPr>
          <p:cNvPr id="248" name="Shape 248"/>
          <p:cNvSpPr/>
          <p:nvPr/>
        </p:nvSpPr>
        <p:spPr>
          <a:xfrm>
            <a:off x="2555776" y="5058664"/>
            <a:ext cx="1224136" cy="10801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600">
                <a:solidFill>
                  <a:schemeClr val="lt1"/>
                </a:solidFill>
                <a:latin typeface="Calibri"/>
                <a:ea typeface="Calibri"/>
                <a:cs typeface="Calibri"/>
                <a:sym typeface="Calibri"/>
              </a:rPr>
              <a:t>data</a:t>
            </a:r>
          </a:p>
        </p:txBody>
      </p:sp>
      <p:sp>
        <p:nvSpPr>
          <p:cNvPr id="249" name="Shape 249"/>
          <p:cNvSpPr/>
          <p:nvPr/>
        </p:nvSpPr>
        <p:spPr>
          <a:xfrm>
            <a:off x="2229272" y="3625788"/>
            <a:ext cx="1224136" cy="10801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3600">
                <a:solidFill>
                  <a:schemeClr val="lt1"/>
                </a:solidFill>
                <a:latin typeface="Calibri"/>
                <a:ea typeface="Calibri"/>
                <a:cs typeface="Calibri"/>
                <a:sym typeface="Calibri"/>
              </a:rPr>
              <a:t>data</a:t>
            </a:r>
          </a:p>
        </p:txBody>
      </p:sp>
      <p:cxnSp>
        <p:nvCxnSpPr>
          <p:cNvPr id="250" name="Shape 250"/>
          <p:cNvCxnSpPr>
            <a:stCxn id="245" idx="3"/>
            <a:endCxn id="249" idx="1"/>
          </p:cNvCxnSpPr>
          <p:nvPr/>
        </p:nvCxnSpPr>
        <p:spPr>
          <a:xfrm flipH="1" rot="10800000">
            <a:off x="1619672" y="4165908"/>
            <a:ext cx="609600" cy="235200"/>
          </a:xfrm>
          <a:prstGeom prst="straightConnector1">
            <a:avLst/>
          </a:prstGeom>
          <a:noFill/>
          <a:ln cap="flat" cmpd="sng" w="31750">
            <a:solidFill>
              <a:schemeClr val="dk1"/>
            </a:solidFill>
            <a:prstDash val="solid"/>
            <a:round/>
            <a:headEnd len="med" w="med" type="none"/>
            <a:tailEnd len="lg" w="lg" type="stealth"/>
          </a:ln>
        </p:spPr>
      </p:cxnSp>
      <p:cxnSp>
        <p:nvCxnSpPr>
          <p:cNvPr id="251" name="Shape 251"/>
          <p:cNvCxnSpPr>
            <a:stCxn id="247" idx="3"/>
            <a:endCxn id="246" idx="1"/>
          </p:cNvCxnSpPr>
          <p:nvPr/>
        </p:nvCxnSpPr>
        <p:spPr>
          <a:xfrm flipH="1" rot="10800000">
            <a:off x="5652120" y="4518468"/>
            <a:ext cx="720000" cy="422700"/>
          </a:xfrm>
          <a:prstGeom prst="straightConnector1">
            <a:avLst/>
          </a:prstGeom>
          <a:noFill/>
          <a:ln cap="flat" cmpd="sng" w="31750">
            <a:solidFill>
              <a:schemeClr val="dk1"/>
            </a:solidFill>
            <a:prstDash val="solid"/>
            <a:round/>
            <a:headEnd len="med" w="med" type="none"/>
            <a:tailEnd len="lg" w="lg" type="stealth"/>
          </a:ln>
        </p:spPr>
      </p:cxnSp>
      <p:cxnSp>
        <p:nvCxnSpPr>
          <p:cNvPr id="252" name="Shape 252"/>
          <p:cNvCxnSpPr>
            <a:stCxn id="248" idx="3"/>
            <a:endCxn id="247" idx="1"/>
          </p:cNvCxnSpPr>
          <p:nvPr/>
        </p:nvCxnSpPr>
        <p:spPr>
          <a:xfrm flipH="1" rot="10800000">
            <a:off x="3779912" y="4941124"/>
            <a:ext cx="648000" cy="657600"/>
          </a:xfrm>
          <a:prstGeom prst="straightConnector1">
            <a:avLst/>
          </a:prstGeom>
          <a:noFill/>
          <a:ln cap="flat" cmpd="sng" w="31750">
            <a:solidFill>
              <a:schemeClr val="dk1"/>
            </a:solidFill>
            <a:prstDash val="solid"/>
            <a:round/>
            <a:headEnd len="med" w="med" type="none"/>
            <a:tailEnd len="lg" w="lg" type="stealth"/>
          </a:ln>
        </p:spPr>
      </p:cxnSp>
      <p:cxnSp>
        <p:nvCxnSpPr>
          <p:cNvPr id="253" name="Shape 253"/>
          <p:cNvCxnSpPr>
            <a:stCxn id="249" idx="2"/>
            <a:endCxn id="248" idx="0"/>
          </p:cNvCxnSpPr>
          <p:nvPr/>
        </p:nvCxnSpPr>
        <p:spPr>
          <a:xfrm>
            <a:off x="2841340" y="4705908"/>
            <a:ext cx="326400" cy="352800"/>
          </a:xfrm>
          <a:prstGeom prst="straightConnector1">
            <a:avLst/>
          </a:prstGeom>
          <a:noFill/>
          <a:ln cap="flat" cmpd="sng" w="31750">
            <a:solidFill>
              <a:schemeClr val="dk1"/>
            </a:solidFill>
            <a:prstDash val="solid"/>
            <a:round/>
            <a:headEnd len="med" w="med" type="none"/>
            <a:tailEnd len="lg" w="lg"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259" name="Shape 25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列挙</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リストのnextAddressを順にたどっていく</a:t>
            </a:r>
          </a:p>
        </p:txBody>
      </p:sp>
      <p:sp>
        <p:nvSpPr>
          <p:cNvPr id="260" name="Shape 260"/>
          <p:cNvSpPr/>
          <p:nvPr/>
        </p:nvSpPr>
        <p:spPr>
          <a:xfrm>
            <a:off x="1403648" y="3212976"/>
            <a:ext cx="5400600" cy="3312368"/>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400">
                <a:solidFill>
                  <a:schemeClr val="lt1"/>
                </a:solidFill>
                <a:latin typeface="Calibri"/>
                <a:ea typeface="Calibri"/>
                <a:cs typeface="Calibri"/>
                <a:sym typeface="Calibri"/>
              </a:rPr>
              <a:t>DataType *pData = &amp;firstdata;</a:t>
            </a:r>
          </a:p>
          <a:p>
            <a:pPr indent="0" lvl="0" marL="0" marR="0" rtl="0" algn="l">
              <a:spcBef>
                <a:spcPts val="0"/>
              </a:spcBef>
              <a:buSzPct val="25000"/>
              <a:buNone/>
            </a:pPr>
            <a:r>
              <a:rPr lang="ja-JP" sz="2400">
                <a:solidFill>
                  <a:schemeClr val="lt1"/>
                </a:solidFill>
                <a:latin typeface="Calibri"/>
                <a:ea typeface="Calibri"/>
                <a:cs typeface="Calibri"/>
                <a:sym typeface="Calibri"/>
              </a:rPr>
              <a:t>while()</a:t>
            </a:r>
          </a:p>
          <a:p>
            <a:pPr indent="0" lvl="0" marL="0" marR="0" rtl="0" algn="l">
              <a:spcBef>
                <a:spcPts val="0"/>
              </a:spcBef>
              <a:buSzPct val="25000"/>
              <a:buNone/>
            </a:pPr>
            <a:r>
              <a:rPr lang="ja-JP" sz="2400">
                <a:solidFill>
                  <a:schemeClr val="lt1"/>
                </a:solidFill>
                <a:latin typeface="Calibri"/>
                <a:ea typeface="Calibri"/>
                <a:cs typeface="Calibri"/>
                <a:sym typeface="Calibri"/>
              </a:rPr>
              <a:t>{</a:t>
            </a:r>
          </a:p>
          <a:p>
            <a:pPr indent="0" lvl="0" marL="0" marR="0" rtl="0" algn="l">
              <a:spcBef>
                <a:spcPts val="0"/>
              </a:spcBef>
              <a:buSzPct val="25000"/>
              <a:buNone/>
            </a:pPr>
            <a:r>
              <a:rPr lang="ja-JP" sz="2400">
                <a:solidFill>
                  <a:schemeClr val="lt1"/>
                </a:solidFill>
                <a:latin typeface="Calibri"/>
                <a:ea typeface="Calibri"/>
                <a:cs typeface="Calibri"/>
                <a:sym typeface="Calibri"/>
              </a:rPr>
              <a:t>	printf(“%d\n”,pData-&gt;data);</a:t>
            </a:r>
          </a:p>
          <a:p>
            <a:pPr indent="0" lvl="0" marL="0" marR="0" rtl="0" algn="l">
              <a:spcBef>
                <a:spcPts val="0"/>
              </a:spcBef>
              <a:buSzPct val="25000"/>
              <a:buNone/>
            </a:pPr>
            <a:r>
              <a:rPr lang="ja-JP" sz="2400">
                <a:solidFill>
                  <a:schemeClr val="lt1"/>
                </a:solidFill>
                <a:latin typeface="Calibri"/>
                <a:ea typeface="Calibri"/>
                <a:cs typeface="Calibri"/>
                <a:sym typeface="Calibri"/>
              </a:rPr>
              <a:t>	pData = pData-&gt;nextAddress;</a:t>
            </a:r>
          </a:p>
          <a:p>
            <a:pPr indent="0" lvl="0" marL="0" marR="0" rtl="0" algn="l">
              <a:spcBef>
                <a:spcPts val="0"/>
              </a:spcBef>
              <a:buSzPct val="25000"/>
              <a:buNone/>
            </a:pPr>
            <a:r>
              <a:rPr lang="ja-JP" sz="2400">
                <a:solidFill>
                  <a:schemeClr val="lt1"/>
                </a:solidFill>
                <a:latin typeface="Calibri"/>
                <a:ea typeface="Calibri"/>
                <a:cs typeface="Calibri"/>
                <a:sym typeface="Calibri"/>
              </a:rPr>
              <a:t>	if(pData == NULL)</a:t>
            </a:r>
          </a:p>
          <a:p>
            <a:pPr indent="0" lvl="0" marL="0" marR="0" rtl="0" algn="l">
              <a:spcBef>
                <a:spcPts val="0"/>
              </a:spcBef>
              <a:buSzPct val="25000"/>
              <a:buNone/>
            </a:pPr>
            <a:r>
              <a:rPr lang="ja-JP" sz="2400">
                <a:solidFill>
                  <a:schemeClr val="lt1"/>
                </a:solidFill>
                <a:latin typeface="Calibri"/>
                <a:ea typeface="Calibri"/>
                <a:cs typeface="Calibri"/>
                <a:sym typeface="Calibri"/>
              </a:rPr>
              <a:t>	break;</a:t>
            </a:r>
          </a:p>
          <a:p>
            <a:pPr indent="0" lvl="0" marL="0" marR="0" rtl="0" algn="l">
              <a:spcBef>
                <a:spcPts val="0"/>
              </a:spcBef>
              <a:buSzPct val="25000"/>
              <a:buNone/>
            </a:pPr>
            <a:r>
              <a:rPr lang="ja-JP" sz="2400">
                <a:solidFill>
                  <a:schemeClr val="lt1"/>
                </a:solidFill>
                <a:latin typeface="Calibri"/>
                <a:ea typeface="Calibri"/>
                <a:cs typeface="Calibri"/>
                <a:sym typeface="Calibri"/>
              </a:rPr>
              <a: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266" name="Shape 26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データの追加</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追加したい場所のnextAddressを追加したいデータのアドレスに変更し,追加したいデータのnextAddressを追加したい場所のnextAddress(一時的に保存しておく)に変更する</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272" name="Shape 272"/>
          <p:cNvSpPr/>
          <p:nvPr/>
        </p:nvSpPr>
        <p:spPr>
          <a:xfrm>
            <a:off x="758422" y="1916832"/>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name:apple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next:orange</a:t>
            </a:r>
          </a:p>
        </p:txBody>
      </p:sp>
      <p:sp>
        <p:nvSpPr>
          <p:cNvPr id="273" name="Shape 273"/>
          <p:cNvSpPr/>
          <p:nvPr/>
        </p:nvSpPr>
        <p:spPr>
          <a:xfrm>
            <a:off x="4784932" y="1916832"/>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name:grape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next:NULL</a:t>
            </a:r>
          </a:p>
        </p:txBody>
      </p:sp>
      <p:sp>
        <p:nvSpPr>
          <p:cNvPr id="274" name="Shape 274"/>
          <p:cNvSpPr/>
          <p:nvPr/>
        </p:nvSpPr>
        <p:spPr>
          <a:xfrm>
            <a:off x="2771800" y="1916407"/>
            <a:ext cx="1728192" cy="15136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name:orange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next:grape</a:t>
            </a:r>
          </a:p>
        </p:txBody>
      </p:sp>
      <p:sp>
        <p:nvSpPr>
          <p:cNvPr id="275" name="Shape 275"/>
          <p:cNvSpPr/>
          <p:nvPr/>
        </p:nvSpPr>
        <p:spPr>
          <a:xfrm>
            <a:off x="6660232" y="116632"/>
            <a:ext cx="1701015" cy="1512168"/>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name:berry</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next:NULL</a:t>
            </a:r>
          </a:p>
        </p:txBody>
      </p:sp>
      <p:cxnSp>
        <p:nvCxnSpPr>
          <p:cNvPr id="276" name="Shape 276"/>
          <p:cNvCxnSpPr/>
          <p:nvPr/>
        </p:nvCxnSpPr>
        <p:spPr>
          <a:xfrm flipH="1">
            <a:off x="3779912" y="548680"/>
            <a:ext cx="3096344" cy="2376264"/>
          </a:xfrm>
          <a:prstGeom prst="straightConnector1">
            <a:avLst/>
          </a:prstGeom>
          <a:noFill/>
          <a:ln cap="flat" cmpd="sng" w="25400">
            <a:solidFill>
              <a:srgbClr val="FF0000"/>
            </a:solidFill>
            <a:prstDash val="solid"/>
            <a:round/>
            <a:headEnd len="med" w="med" type="none"/>
            <a:tailEnd len="lg" w="lg" type="stealth"/>
          </a:ln>
        </p:spPr>
      </p:cxnSp>
      <p:cxnSp>
        <p:nvCxnSpPr>
          <p:cNvPr id="277" name="Shape 277"/>
          <p:cNvCxnSpPr/>
          <p:nvPr/>
        </p:nvCxnSpPr>
        <p:spPr>
          <a:xfrm flipH="1" rot="10800000">
            <a:off x="4139952" y="1196752"/>
            <a:ext cx="3168352" cy="1728192"/>
          </a:xfrm>
          <a:prstGeom prst="straightConnector1">
            <a:avLst/>
          </a:prstGeom>
          <a:noFill/>
          <a:ln cap="flat" cmpd="sng" w="25400">
            <a:solidFill>
              <a:srgbClr val="FF0000"/>
            </a:solidFill>
            <a:prstDash val="solid"/>
            <a:round/>
            <a:headEnd len="med" w="med" type="none"/>
            <a:tailEnd len="lg" w="lg" type="stealth"/>
          </a:ln>
        </p:spPr>
      </p:cxnSp>
      <p:sp>
        <p:nvSpPr>
          <p:cNvPr id="278" name="Shape 278"/>
          <p:cNvSpPr/>
          <p:nvPr/>
        </p:nvSpPr>
        <p:spPr>
          <a:xfrm>
            <a:off x="758422" y="4442258"/>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name:apple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next:orange</a:t>
            </a:r>
          </a:p>
        </p:txBody>
      </p:sp>
      <p:sp>
        <p:nvSpPr>
          <p:cNvPr id="279" name="Shape 279"/>
          <p:cNvSpPr/>
          <p:nvPr/>
        </p:nvSpPr>
        <p:spPr>
          <a:xfrm>
            <a:off x="6948264" y="4436085"/>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name:grape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next:NULL</a:t>
            </a:r>
          </a:p>
        </p:txBody>
      </p:sp>
      <p:sp>
        <p:nvSpPr>
          <p:cNvPr id="280" name="Shape 280"/>
          <p:cNvSpPr/>
          <p:nvPr/>
        </p:nvSpPr>
        <p:spPr>
          <a:xfrm>
            <a:off x="2771800" y="4441833"/>
            <a:ext cx="1728192" cy="15136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name:orange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next:berry</a:t>
            </a:r>
          </a:p>
        </p:txBody>
      </p:sp>
      <p:sp>
        <p:nvSpPr>
          <p:cNvPr id="281" name="Shape 281"/>
          <p:cNvSpPr/>
          <p:nvPr/>
        </p:nvSpPr>
        <p:spPr>
          <a:xfrm>
            <a:off x="4873620" y="4443285"/>
            <a:ext cx="1701015" cy="1512168"/>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name:berry</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next:grape</a:t>
            </a:r>
          </a:p>
        </p:txBody>
      </p:sp>
      <p:sp>
        <p:nvSpPr>
          <p:cNvPr id="282" name="Shape 282"/>
          <p:cNvSpPr/>
          <p:nvPr/>
        </p:nvSpPr>
        <p:spPr>
          <a:xfrm>
            <a:off x="4139952" y="3573016"/>
            <a:ext cx="1008112" cy="736092"/>
          </a:xfrm>
          <a:prstGeom prst="downArrow">
            <a:avLst>
              <a:gd fmla="val 50000" name="adj1"/>
              <a:gd fmla="val 50000" name="adj2"/>
            </a:avLst>
          </a:prstGeom>
          <a:solidFill>
            <a:srgbClr val="FF0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288" name="Shape 28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データの削除</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削除したいデータの一つ前のデータのnextAddressを削除したいデータのnextAddressにする</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294" name="Shape 294"/>
          <p:cNvSpPr/>
          <p:nvPr/>
        </p:nvSpPr>
        <p:spPr>
          <a:xfrm>
            <a:off x="614406" y="1555765"/>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name:apple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next:orange</a:t>
            </a:r>
          </a:p>
        </p:txBody>
      </p:sp>
      <p:sp>
        <p:nvSpPr>
          <p:cNvPr id="295" name="Shape 295"/>
          <p:cNvSpPr/>
          <p:nvPr/>
        </p:nvSpPr>
        <p:spPr>
          <a:xfrm>
            <a:off x="6804248" y="1549592"/>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name:grape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next:NULL</a:t>
            </a:r>
          </a:p>
        </p:txBody>
      </p:sp>
      <p:sp>
        <p:nvSpPr>
          <p:cNvPr id="296" name="Shape 296"/>
          <p:cNvSpPr/>
          <p:nvPr/>
        </p:nvSpPr>
        <p:spPr>
          <a:xfrm>
            <a:off x="2627784" y="1555340"/>
            <a:ext cx="1728192" cy="15136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name:orange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next:berry</a:t>
            </a:r>
          </a:p>
        </p:txBody>
      </p:sp>
      <p:sp>
        <p:nvSpPr>
          <p:cNvPr id="297" name="Shape 297"/>
          <p:cNvSpPr/>
          <p:nvPr/>
        </p:nvSpPr>
        <p:spPr>
          <a:xfrm>
            <a:off x="4729604" y="1556792"/>
            <a:ext cx="1701015" cy="1512168"/>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name:berry</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next:grape</a:t>
            </a:r>
          </a:p>
        </p:txBody>
      </p:sp>
      <p:cxnSp>
        <p:nvCxnSpPr>
          <p:cNvPr id="298" name="Shape 298"/>
          <p:cNvCxnSpPr/>
          <p:nvPr/>
        </p:nvCxnSpPr>
        <p:spPr>
          <a:xfrm>
            <a:off x="4139952" y="2636912"/>
            <a:ext cx="792088" cy="0"/>
          </a:xfrm>
          <a:prstGeom prst="straightConnector1">
            <a:avLst/>
          </a:prstGeom>
          <a:noFill/>
          <a:ln cap="flat" cmpd="sng" w="25400">
            <a:solidFill>
              <a:srgbClr val="FF0000"/>
            </a:solidFill>
            <a:prstDash val="solid"/>
            <a:round/>
            <a:headEnd len="med" w="med" type="none"/>
            <a:tailEnd len="lg" w="lg" type="stealth"/>
          </a:ln>
        </p:spPr>
      </p:cxnSp>
      <p:sp>
        <p:nvSpPr>
          <p:cNvPr id="299" name="Shape 299"/>
          <p:cNvSpPr/>
          <p:nvPr/>
        </p:nvSpPr>
        <p:spPr>
          <a:xfrm>
            <a:off x="1593423" y="4242873"/>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name:apple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next:orange</a:t>
            </a:r>
          </a:p>
        </p:txBody>
      </p:sp>
      <p:sp>
        <p:nvSpPr>
          <p:cNvPr id="300" name="Shape 300"/>
          <p:cNvSpPr/>
          <p:nvPr/>
        </p:nvSpPr>
        <p:spPr>
          <a:xfrm>
            <a:off x="5580111" y="4230090"/>
            <a:ext cx="1728192" cy="1513195"/>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name:grape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next:NULL</a:t>
            </a:r>
          </a:p>
        </p:txBody>
      </p:sp>
      <p:sp>
        <p:nvSpPr>
          <p:cNvPr id="301" name="Shape 301"/>
          <p:cNvSpPr/>
          <p:nvPr/>
        </p:nvSpPr>
        <p:spPr>
          <a:xfrm>
            <a:off x="3606801" y="4242448"/>
            <a:ext cx="1728192" cy="1513620"/>
          </a:xfrm>
          <a:prstGeom prst="roundRect">
            <a:avLst>
              <a:gd fmla="val 16667" name="adj"/>
            </a:avLst>
          </a:prstGeom>
          <a:solidFill>
            <a:srgbClr val="00B0F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000">
                <a:solidFill>
                  <a:schemeClr val="lt1"/>
                </a:solidFill>
                <a:latin typeface="Calibri"/>
                <a:ea typeface="Calibri"/>
                <a:cs typeface="Calibri"/>
                <a:sym typeface="Calibri"/>
              </a:rPr>
              <a:t>name:orange</a:t>
            </a:r>
          </a:p>
          <a:p>
            <a:pPr indent="0" lvl="0" marL="0" marR="0" rtl="0" algn="ctr">
              <a:spcBef>
                <a:spcPts val="0"/>
              </a:spcBef>
              <a:buSzPct val="25000"/>
              <a:buNone/>
            </a:pPr>
            <a:r>
              <a:rPr lang="ja-JP" sz="2000">
                <a:solidFill>
                  <a:schemeClr val="lt1"/>
                </a:solidFill>
                <a:latin typeface="Calibri"/>
                <a:ea typeface="Calibri"/>
                <a:cs typeface="Calibri"/>
                <a:sym typeface="Calibri"/>
              </a:rPr>
              <a:t>data</a:t>
            </a:r>
          </a:p>
          <a:p>
            <a:pPr indent="0" lvl="0" marL="0" marR="0" rtl="0" algn="ctr">
              <a:spcBef>
                <a:spcPts val="0"/>
              </a:spcBef>
              <a:buSzPct val="25000"/>
              <a:buNone/>
            </a:pPr>
            <a:r>
              <a:rPr lang="ja-JP" sz="2000">
                <a:solidFill>
                  <a:schemeClr val="lt1"/>
                </a:solidFill>
                <a:latin typeface="Calibri"/>
                <a:ea typeface="Calibri"/>
                <a:cs typeface="Calibri"/>
                <a:sym typeface="Calibri"/>
              </a:rPr>
              <a:t>next:grape</a:t>
            </a:r>
          </a:p>
        </p:txBody>
      </p:sp>
      <p:sp>
        <p:nvSpPr>
          <p:cNvPr id="302" name="Shape 302"/>
          <p:cNvSpPr/>
          <p:nvPr/>
        </p:nvSpPr>
        <p:spPr>
          <a:xfrm>
            <a:off x="4031940" y="3277417"/>
            <a:ext cx="1008112" cy="736092"/>
          </a:xfrm>
          <a:prstGeom prst="downArrow">
            <a:avLst>
              <a:gd fmla="val 50000" name="adj1"/>
              <a:gd fmla="val 50000" name="adj2"/>
            </a:avLst>
          </a:prstGeom>
          <a:solidFill>
            <a:srgbClr val="FF000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リスト</a:t>
            </a:r>
          </a:p>
        </p:txBody>
      </p:sp>
      <p:sp>
        <p:nvSpPr>
          <p:cNvPr id="308" name="Shape 30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基本的には配列と同様のソート手法でソートされる</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探索</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ソートと同様に配列同様の探索手法が用いられる.</a:t>
            </a:r>
          </a:p>
          <a:p>
            <a:pPr indent="-285750" lvl="1" marL="742950" marR="0" rtl="0" algn="l">
              <a:spcBef>
                <a:spcPts val="56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314" name="Shape 31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99" name="Shape 9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列挙</a:t>
            </a:r>
          </a:p>
        </p:txBody>
      </p:sp>
      <p:sp>
        <p:nvSpPr>
          <p:cNvPr id="100" name="Shape 100"/>
          <p:cNvSpPr/>
          <p:nvPr/>
        </p:nvSpPr>
        <p:spPr>
          <a:xfrm>
            <a:off x="539552" y="2492896"/>
            <a:ext cx="4608512" cy="2736304"/>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800">
                <a:solidFill>
                  <a:srgbClr val="FFFFFF"/>
                </a:solidFill>
                <a:latin typeface="Calibri"/>
                <a:ea typeface="Calibri"/>
                <a:cs typeface="Calibri"/>
                <a:sym typeface="Calibri"/>
              </a:rPr>
              <a:t>for (i = 0; ; i++)</a:t>
            </a:r>
          </a:p>
          <a:p>
            <a:pPr indent="0" lvl="0" marL="0" marR="0" rtl="0" algn="l">
              <a:spcBef>
                <a:spcPts val="0"/>
              </a:spcBef>
              <a:buSzPct val="25000"/>
              <a:buNone/>
            </a:pPr>
            <a:r>
              <a:rPr lang="ja-JP" sz="2800">
                <a:solidFill>
                  <a:srgbClr val="FFFFFF"/>
                </a:solidFill>
                <a:latin typeface="Calibri"/>
                <a:ea typeface="Calibri"/>
                <a:cs typeface="Calibri"/>
                <a:sym typeface="Calibri"/>
              </a:rPr>
              <a:t>{</a:t>
            </a:r>
          </a:p>
          <a:p>
            <a:pPr indent="0" lvl="0" marL="0" marR="0" rtl="0" algn="l">
              <a:spcBef>
                <a:spcPts val="0"/>
              </a:spcBef>
              <a:buSzPct val="25000"/>
              <a:buNone/>
            </a:pPr>
            <a:r>
              <a:rPr lang="ja-JP" sz="2800">
                <a:solidFill>
                  <a:srgbClr val="FFFFFF"/>
                </a:solidFill>
                <a:latin typeface="Calibri"/>
                <a:ea typeface="Calibri"/>
                <a:cs typeface="Calibri"/>
                <a:sym typeface="Calibri"/>
              </a:rPr>
              <a:t>	printf("%d",a[i]);</a:t>
            </a:r>
          </a:p>
          <a:p>
            <a:pPr indent="0" lvl="0" marL="0" marR="0" rtl="0" algn="l">
              <a:spcBef>
                <a:spcPts val="0"/>
              </a:spcBef>
              <a:buSzPct val="25000"/>
              <a:buNone/>
            </a:pPr>
            <a:r>
              <a:rPr lang="ja-JP" sz="2800">
                <a:solidFill>
                  <a:srgbClr val="FFFFFF"/>
                </a:solidFill>
                <a:latin typeface="Calibri"/>
                <a:ea typeface="Calibri"/>
                <a:cs typeface="Calibri"/>
                <a:sym typeface="Calibri"/>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106" name="Shape 10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追加</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指定された場所より後ろにあるデータをすべて一つずつ後ろへずらし,空いた場所へデータを格納する</a:t>
            </a:r>
          </a:p>
        </p:txBody>
      </p:sp>
      <p:sp>
        <p:nvSpPr>
          <p:cNvPr id="107" name="Shape 107"/>
          <p:cNvSpPr/>
          <p:nvPr/>
        </p:nvSpPr>
        <p:spPr>
          <a:xfrm>
            <a:off x="1115616" y="3717032"/>
            <a:ext cx="6696744" cy="2880320"/>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2800">
                <a:solidFill>
                  <a:srgbClr val="FFFFFF"/>
                </a:solidFill>
                <a:latin typeface="Calibri"/>
                <a:ea typeface="Calibri"/>
                <a:cs typeface="Calibri"/>
                <a:sym typeface="Calibri"/>
              </a:rPr>
              <a:t>for (i = finish_place; i &gt;= add_place ; i--)</a:t>
            </a:r>
          </a:p>
          <a:p>
            <a:pPr indent="0" lvl="0" marL="0" marR="0" rtl="0" algn="l">
              <a:spcBef>
                <a:spcPts val="0"/>
              </a:spcBef>
              <a:buSzPct val="25000"/>
              <a:buNone/>
            </a:pPr>
            <a:r>
              <a:rPr lang="ja-JP" sz="2800">
                <a:solidFill>
                  <a:srgbClr val="FFFFFF"/>
                </a:solidFill>
                <a:latin typeface="Calibri"/>
                <a:ea typeface="Calibri"/>
                <a:cs typeface="Calibri"/>
                <a:sym typeface="Calibri"/>
              </a:rPr>
              <a:t>{</a:t>
            </a:r>
          </a:p>
          <a:p>
            <a:pPr indent="0" lvl="0" marL="0" marR="0" rtl="0" algn="l">
              <a:spcBef>
                <a:spcPts val="0"/>
              </a:spcBef>
              <a:buSzPct val="25000"/>
              <a:buNone/>
            </a:pPr>
            <a:r>
              <a:rPr lang="ja-JP" sz="2800">
                <a:solidFill>
                  <a:srgbClr val="FFFFFF"/>
                </a:solidFill>
                <a:latin typeface="Calibri"/>
                <a:ea typeface="Calibri"/>
                <a:cs typeface="Calibri"/>
                <a:sym typeface="Calibri"/>
              </a:rPr>
              <a:t>	a[i + 1] = a[i];</a:t>
            </a:r>
          </a:p>
          <a:p>
            <a:pPr indent="0" lvl="0" marL="0" marR="0" rtl="0" algn="l">
              <a:spcBef>
                <a:spcPts val="0"/>
              </a:spcBef>
              <a:buSzPct val="25000"/>
              <a:buNone/>
            </a:pPr>
            <a:r>
              <a:rPr lang="ja-JP" sz="2800">
                <a:solidFill>
                  <a:srgbClr val="FFFFFF"/>
                </a:solidFill>
                <a:latin typeface="Calibri"/>
                <a:ea typeface="Calibri"/>
                <a:cs typeface="Calibri"/>
                <a:sym typeface="Calibri"/>
              </a:rPr>
              <a:t>}</a:t>
            </a:r>
          </a:p>
          <a:p>
            <a:pPr indent="0" lvl="0" marL="0" marR="0" rtl="0" algn="l">
              <a:spcBef>
                <a:spcPts val="0"/>
              </a:spcBef>
              <a:buSzPct val="25000"/>
              <a:buNone/>
            </a:pPr>
            <a:r>
              <a:rPr lang="ja-JP" sz="2800">
                <a:solidFill>
                  <a:srgbClr val="FFFFFF"/>
                </a:solidFill>
                <a:latin typeface="Calibri"/>
                <a:ea typeface="Calibri"/>
                <a:cs typeface="Calibri"/>
                <a:sym typeface="Calibri"/>
              </a:rPr>
              <a:t>a[add_place] = add_data;</a:t>
            </a:r>
          </a:p>
          <a:p>
            <a:pPr indent="0" lvl="0" marL="0" marR="0" rtl="0" algn="l">
              <a:spcBef>
                <a:spcPts val="0"/>
              </a:spcBef>
              <a:buSzPct val="25000"/>
              <a:buNone/>
            </a:pPr>
            <a:r>
              <a:rPr lang="ja-JP" sz="2800">
                <a:solidFill>
                  <a:srgbClr val="FFFFFF"/>
                </a:solidFill>
                <a:latin typeface="Calibri"/>
                <a:ea typeface="Calibri"/>
                <a:cs typeface="Calibri"/>
                <a:sym typeface="Calibri"/>
              </a:rPr>
              <a:t>finish_place++;</a:t>
            </a:r>
          </a:p>
        </p:txBody>
      </p:sp>
      <p:sp>
        <p:nvSpPr>
          <p:cNvPr id="108" name="Shape 108"/>
          <p:cNvSpPr/>
          <p:nvPr/>
        </p:nvSpPr>
        <p:spPr>
          <a:xfrm>
            <a:off x="1115616" y="863465"/>
            <a:ext cx="6696744" cy="2880320"/>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rgbClr val="000000"/>
                </a:solidFill>
                <a:latin typeface="Calibri"/>
                <a:ea typeface="Calibri"/>
                <a:cs typeface="Calibri"/>
                <a:sym typeface="Calibri"/>
              </a:rPr>
              <a:t>Q</a:t>
            </a:r>
          </a:p>
          <a:p>
            <a:pPr indent="0" lvl="0" marL="0" marR="0" rtl="0" algn="ctr">
              <a:spcBef>
                <a:spcPts val="0"/>
              </a:spcBef>
              <a:buSzPct val="25000"/>
              <a:buNone/>
            </a:pPr>
            <a:r>
              <a:rPr lang="ja-JP" sz="1800">
                <a:solidFill>
                  <a:srgbClr val="000000"/>
                </a:solidFill>
                <a:latin typeface="Calibri"/>
                <a:ea typeface="Calibri"/>
                <a:cs typeface="Calibri"/>
                <a:sym typeface="Calibri"/>
              </a:rPr>
              <a:t>配列のデータ末端の位置が不明な際の</a:t>
            </a:r>
          </a:p>
          <a:p>
            <a:pPr indent="0" lvl="0" marL="0" marR="0" rtl="0" algn="ctr">
              <a:spcBef>
                <a:spcPts val="0"/>
              </a:spcBef>
              <a:buSzPct val="25000"/>
              <a:buNone/>
            </a:pPr>
            <a:r>
              <a:rPr lang="ja-JP" sz="1800">
                <a:solidFill>
                  <a:srgbClr val="000000"/>
                </a:solidFill>
                <a:latin typeface="Calibri"/>
                <a:ea typeface="Calibri"/>
                <a:cs typeface="Calibri"/>
                <a:sym typeface="Calibri"/>
              </a:rPr>
              <a:t>データ追加のプログラムを作成せよ.</a:t>
            </a:r>
          </a:p>
          <a:p>
            <a:pPr indent="0" lvl="0" marL="0" marR="0" rtl="0" algn="ctr">
              <a:spcBef>
                <a:spcPts val="0"/>
              </a:spcBef>
              <a:buSzPct val="25000"/>
              <a:buNone/>
            </a:pPr>
            <a:r>
              <a:rPr lang="ja-JP" sz="1800">
                <a:solidFill>
                  <a:srgbClr val="000000"/>
                </a:solidFill>
                <a:latin typeface="Calibri"/>
                <a:ea typeface="Calibri"/>
                <a:cs typeface="Calibri"/>
                <a:sym typeface="Calibri"/>
              </a:rPr>
              <a:t>データ末端の次のアドレスにはNULLが格納されているとする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114" name="Shape 11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削除</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削除したいデータの場所より後ろにあるデータを一つずつ前に詰める</a:t>
            </a:r>
          </a:p>
        </p:txBody>
      </p:sp>
      <p:sp>
        <p:nvSpPr>
          <p:cNvPr id="115" name="Shape 115"/>
          <p:cNvSpPr/>
          <p:nvPr/>
        </p:nvSpPr>
        <p:spPr>
          <a:xfrm>
            <a:off x="2936917" y="4005064"/>
            <a:ext cx="3270165" cy="1944216"/>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2800">
                <a:solidFill>
                  <a:srgbClr val="FFFFFF"/>
                </a:solidFill>
                <a:latin typeface="Calibri"/>
                <a:ea typeface="Calibri"/>
                <a:cs typeface="Calibri"/>
                <a:sym typeface="Calibri"/>
              </a:rPr>
              <a:t>省略</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121" name="Shape 121"/>
          <p:cNvSpPr txBox="1"/>
          <p:nvPr>
            <p:ph idx="1" type="body"/>
          </p:nvPr>
        </p:nvSpPr>
        <p:spPr>
          <a:xfrm>
            <a:off x="457200" y="1600200"/>
            <a:ext cx="8229600" cy="4525963"/>
          </a:xfrm>
          <a:prstGeom prst="rect">
            <a:avLst/>
          </a:prstGeom>
          <a:blipFill rotWithShape="1">
            <a:blip r:embed="rId3">
              <a:alphaModFix/>
            </a:blip>
            <a:stretch>
              <a:fillRect b="0" l="-1629" r="0" t="-2425"/>
            </a:stretch>
          </a:blip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配列</a:t>
            </a:r>
          </a:p>
        </p:txBody>
      </p:sp>
      <p:sp>
        <p:nvSpPr>
          <p:cNvPr id="127" name="Shape 12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挿入ソート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バブルソート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クイックソート</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ソート</a:t>
            </a:r>
          </a:p>
        </p:txBody>
      </p:sp>
      <p:sp>
        <p:nvSpPr>
          <p:cNvPr id="133" name="Shape 13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挿入ソート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n = 1からはじめ、a[n]の値がa[n-1]の値よりも小さい場合、適切な場所に置く手法</a:t>
            </a:r>
          </a:p>
          <a:p>
            <a:pPr indent="0" lvl="1" marL="457200" marR="0" rtl="0" algn="l">
              <a:spcBef>
                <a:spcPts val="560"/>
              </a:spcBef>
              <a:spcAft>
                <a:spcPts val="0"/>
              </a:spcAft>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grpSp>
        <p:nvGrpSpPr>
          <p:cNvPr id="134" name="Shape 134"/>
          <p:cNvGrpSpPr/>
          <p:nvPr/>
        </p:nvGrpSpPr>
        <p:grpSpPr>
          <a:xfrm>
            <a:off x="683568" y="3669323"/>
            <a:ext cx="8322510" cy="2736304"/>
            <a:chOff x="2339752" y="3691704"/>
            <a:chExt cx="8322510" cy="2736304"/>
          </a:xfrm>
        </p:grpSpPr>
        <p:sp>
          <p:nvSpPr>
            <p:cNvPr id="135" name="Shape 135"/>
            <p:cNvSpPr/>
            <p:nvPr/>
          </p:nvSpPr>
          <p:spPr>
            <a:xfrm>
              <a:off x="2339752" y="3691704"/>
              <a:ext cx="4104456" cy="2736304"/>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rgbClr val="FFFFFF"/>
                  </a:solidFill>
                  <a:latin typeface="Calibri"/>
                  <a:ea typeface="Calibri"/>
                  <a:cs typeface="Calibri"/>
                  <a:sym typeface="Calibri"/>
                </a:rPr>
                <a:t>for(n = 1;n &lt; DataVolume ; n++)</a:t>
              </a:r>
            </a:p>
            <a:p>
              <a:pPr indent="0" lvl="0" marL="0" marR="0" rtl="0" algn="l">
                <a:spcBef>
                  <a:spcPts val="0"/>
                </a:spcBef>
                <a:buSzPct val="25000"/>
                <a:buNone/>
              </a:pPr>
              <a:r>
                <a:rPr lang="ja-JP" sz="1800">
                  <a:solidFill>
                    <a:srgbClr val="FFFFFF"/>
                  </a:solidFill>
                  <a:latin typeface="Calibri"/>
                  <a:ea typeface="Calibri"/>
                  <a:cs typeface="Calibri"/>
                  <a:sym typeface="Calibri"/>
                </a:rPr>
                <a:t>{</a:t>
              </a:r>
              <a:br>
                <a:rPr lang="ja-JP" sz="1800">
                  <a:solidFill>
                    <a:srgbClr val="FFFFFF"/>
                  </a:solidFill>
                  <a:latin typeface="Calibri"/>
                  <a:ea typeface="Calibri"/>
                  <a:cs typeface="Calibri"/>
                  <a:sym typeface="Calibri"/>
                </a:rPr>
              </a:br>
              <a:r>
                <a:rPr lang="ja-JP" sz="1800">
                  <a:solidFill>
                    <a:srgbClr val="FFFFFF"/>
                  </a:solidFill>
                  <a:latin typeface="Calibri"/>
                  <a:ea typeface="Calibri"/>
                  <a:cs typeface="Calibri"/>
                  <a:sym typeface="Calibri"/>
                </a:rPr>
                <a:t>	if( a[n] &lt; a[n-1] )</a:t>
              </a:r>
            </a:p>
            <a:p>
              <a:pPr indent="0" lvl="0" marL="0" marR="0" rtl="0" algn="l">
                <a:spcBef>
                  <a:spcPts val="0"/>
                </a:spcBef>
                <a:buSzPct val="25000"/>
                <a:buNone/>
              </a:pPr>
              <a:r>
                <a:rPr lang="ja-JP" sz="1800">
                  <a:solidFill>
                    <a:srgbClr val="FFFFFF"/>
                  </a:solidFill>
                  <a:latin typeface="Calibri"/>
                  <a:ea typeface="Calibri"/>
                  <a:cs typeface="Calibri"/>
                  <a:sym typeface="Calibri"/>
                </a:rPr>
                <a:t>	{	</a:t>
              </a:r>
            </a:p>
            <a:p>
              <a:pPr indent="0" lvl="0" marL="0" marR="0" rtl="0" algn="l">
                <a:spcBef>
                  <a:spcPts val="0"/>
                </a:spcBef>
                <a:buSzPct val="25000"/>
                <a:buNone/>
              </a:pPr>
              <a:r>
                <a:rPr lang="ja-JP" sz="1800">
                  <a:solidFill>
                    <a:srgbClr val="FFFFFF"/>
                  </a:solidFill>
                  <a:latin typeface="Calibri"/>
                  <a:ea typeface="Calibri"/>
                  <a:cs typeface="Calibri"/>
                  <a:sym typeface="Calibri"/>
                </a:rPr>
                <a:t>	適切な場所に挿入する処理</a:t>
              </a:r>
            </a:p>
            <a:p>
              <a:pPr indent="0" lvl="0" marL="0" marR="0" rtl="0" algn="l">
                <a:spcBef>
                  <a:spcPts val="0"/>
                </a:spcBef>
                <a:buSzPct val="25000"/>
                <a:buNone/>
              </a:pPr>
              <a:r>
                <a:rPr lang="ja-JP" sz="1800">
                  <a:solidFill>
                    <a:srgbClr val="FFFFFF"/>
                  </a:solidFill>
                  <a:latin typeface="Calibri"/>
                  <a:ea typeface="Calibri"/>
                  <a:cs typeface="Calibri"/>
                  <a:sym typeface="Calibri"/>
                </a:rPr>
                <a:t>	}</a:t>
              </a:r>
            </a:p>
            <a:p>
              <a:pPr indent="0" lvl="0" marL="0" marR="0" rtl="0" algn="l">
                <a:spcBef>
                  <a:spcPts val="0"/>
                </a:spcBef>
                <a:buSzPct val="25000"/>
                <a:buNone/>
              </a:pPr>
              <a:r>
                <a:rPr lang="ja-JP" sz="1800">
                  <a:solidFill>
                    <a:srgbClr val="FFFFFF"/>
                  </a:solidFill>
                  <a:latin typeface="Calibri"/>
                  <a:ea typeface="Calibri"/>
                  <a:cs typeface="Calibri"/>
                  <a:sym typeface="Calibri"/>
                </a:rPr>
                <a:t>}</a:t>
              </a:r>
            </a:p>
          </p:txBody>
        </p:sp>
        <p:sp>
          <p:nvSpPr>
            <p:cNvPr id="136" name="Shape 136"/>
            <p:cNvSpPr/>
            <p:nvPr/>
          </p:nvSpPr>
          <p:spPr>
            <a:xfrm>
              <a:off x="6485798" y="3691704"/>
              <a:ext cx="4176464" cy="2736304"/>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rgbClr val="000000"/>
                  </a:solidFill>
                  <a:latin typeface="Calibri"/>
                  <a:ea typeface="Calibri"/>
                  <a:cs typeface="Calibri"/>
                  <a:sym typeface="Calibri"/>
                </a:rPr>
                <a:t>Q</a:t>
              </a:r>
            </a:p>
            <a:p>
              <a:pPr indent="0" lvl="0" marL="0" marR="0" rtl="0" algn="ctr">
                <a:spcBef>
                  <a:spcPts val="0"/>
                </a:spcBef>
                <a:buSzPct val="25000"/>
                <a:buNone/>
              </a:pPr>
              <a:r>
                <a:rPr lang="ja-JP" sz="1800">
                  <a:solidFill>
                    <a:srgbClr val="000000"/>
                  </a:solidFill>
                  <a:latin typeface="Calibri"/>
                  <a:ea typeface="Calibri"/>
                  <a:cs typeface="Calibri"/>
                  <a:sym typeface="Calibri"/>
                </a:rPr>
                <a:t>適切な場所に置く処理を記述しなさい</a:t>
              </a:r>
            </a:p>
            <a:p>
              <a:pPr indent="0" lvl="0" marL="0" marR="0" rtl="0" algn="ctr">
                <a:spcBef>
                  <a:spcPts val="0"/>
                </a:spcBef>
                <a:buSzPct val="25000"/>
                <a:buNone/>
              </a:pPr>
              <a:r>
                <a:rPr lang="ja-JP" sz="1800">
                  <a:solidFill>
                    <a:srgbClr val="000000"/>
                  </a:solidFill>
                  <a:latin typeface="Calibri"/>
                  <a:ea typeface="Calibri"/>
                  <a:cs typeface="Calibri"/>
                  <a:sym typeface="Calibri"/>
                </a:rPr>
                <a:t>ヒント</a:t>
              </a:r>
            </a:p>
            <a:p>
              <a:pPr indent="0" lvl="0" marL="0" marR="0" rtl="0" algn="ctr">
                <a:spcBef>
                  <a:spcPts val="0"/>
                </a:spcBef>
                <a:buSzPct val="25000"/>
                <a:buNone/>
              </a:pPr>
              <a:r>
                <a:rPr lang="ja-JP" sz="1800">
                  <a:solidFill>
                    <a:srgbClr val="000000"/>
                  </a:solidFill>
                  <a:latin typeface="Calibri"/>
                  <a:ea typeface="Calibri"/>
                  <a:cs typeface="Calibri"/>
                  <a:sym typeface="Calibri"/>
                </a:rPr>
                <a:t>a[n]の値を一時的にtempに格納する。</a:t>
              </a:r>
            </a:p>
            <a:p>
              <a:pPr indent="0" lvl="0" marL="0" marR="0" rtl="0" algn="ctr">
                <a:spcBef>
                  <a:spcPts val="0"/>
                </a:spcBef>
                <a:buSzPct val="25000"/>
                <a:buNone/>
              </a:pPr>
              <a:r>
                <a:rPr lang="ja-JP" sz="1800">
                  <a:solidFill>
                    <a:srgbClr val="000000"/>
                  </a:solidFill>
                  <a:latin typeface="Calibri"/>
                  <a:ea typeface="Calibri"/>
                  <a:cs typeface="Calibri"/>
                  <a:sym typeface="Calibri"/>
                </a:rPr>
                <a:t>a[n-1]からa[0]へ向かってtempと比較していき、tempより小さな値が見つかったら、そこが挿入されるべき場所となる</a:t>
              </a:r>
            </a:p>
            <a:p>
              <a:pPr indent="0" lvl="0" marL="0" marR="0" rtl="0" algn="ctr">
                <a:spcBef>
                  <a:spcPts val="0"/>
                </a:spcBef>
                <a:buSzPct val="25000"/>
                <a:buNone/>
              </a:pPr>
              <a:r>
                <a:t/>
              </a:r>
              <a:endParaRPr sz="1800">
                <a:solidFill>
                  <a:srgbClr val="FFFFFF"/>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ソート</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バブルソート</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n = 0から初めてa[n] とa[n+1]を比較し,順序が不正であればその要素を入れ替える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この操作を行えば配列の一番右の要素にはもっとも大きな値が格納される</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これらを繰り返すことでソートが行われる</a:t>
            </a:r>
          </a:p>
          <a:p>
            <a:pPr indent="0" lvl="1" marL="457200" marR="0" rtl="0" algn="l">
              <a:spcBef>
                <a:spcPts val="560"/>
              </a:spcBef>
              <a:buClr>
                <a:schemeClr val="dk1"/>
              </a:buClr>
              <a:buSzPct val="25000"/>
              <a:buFont typeface="Arial"/>
              <a:buNone/>
            </a:pPr>
            <a:r>
              <a:t/>
            </a:r>
            <a:endParaRPr b="0" i="0" sz="2800" u="none" cap="none" strike="noStrike">
              <a:solidFill>
                <a:schemeClr val="dk1"/>
              </a:solidFill>
              <a:latin typeface="Calibri"/>
              <a:ea typeface="Calibri"/>
              <a:cs typeface="Calibri"/>
              <a:sym typeface="Calibri"/>
            </a:endParaRPr>
          </a:p>
        </p:txBody>
      </p:sp>
      <p:sp>
        <p:nvSpPr>
          <p:cNvPr id="143" name="Shape 143"/>
          <p:cNvSpPr/>
          <p:nvPr/>
        </p:nvSpPr>
        <p:spPr>
          <a:xfrm>
            <a:off x="179512" y="3383459"/>
            <a:ext cx="5004048" cy="3168352"/>
          </a:xfrm>
          <a:prstGeom prst="roundRect">
            <a:avLst>
              <a:gd fmla="val 16667" name="adj"/>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l">
              <a:spcBef>
                <a:spcPts val="0"/>
              </a:spcBef>
              <a:buSzPct val="25000"/>
              <a:buNone/>
            </a:pPr>
            <a:r>
              <a:rPr lang="ja-JP" sz="1800">
                <a:solidFill>
                  <a:srgbClr val="FFFFFF"/>
                </a:solidFill>
                <a:latin typeface="Calibri"/>
                <a:ea typeface="Calibri"/>
                <a:cs typeface="Calibri"/>
                <a:sym typeface="Calibri"/>
              </a:rPr>
              <a:t>for(i = 0;i &lt; DataVolume;i++)</a:t>
            </a:r>
          </a:p>
          <a:p>
            <a:pPr indent="0" lvl="0" marL="0" marR="0" rtl="0" algn="l">
              <a:spcBef>
                <a:spcPts val="0"/>
              </a:spcBef>
              <a:buSzPct val="25000"/>
              <a:buNone/>
            </a:pPr>
            <a:r>
              <a:rPr lang="ja-JP" sz="1800">
                <a:solidFill>
                  <a:srgbClr val="FFFFFF"/>
                </a:solidFill>
                <a:latin typeface="Calibri"/>
                <a:ea typeface="Calibri"/>
                <a:cs typeface="Calibri"/>
                <a:sym typeface="Calibri"/>
              </a:rPr>
              <a:t>{</a:t>
            </a:r>
          </a:p>
          <a:p>
            <a:pPr indent="0" lvl="0" marL="0" marR="0" rtl="0" algn="l">
              <a:spcBef>
                <a:spcPts val="0"/>
              </a:spcBef>
              <a:buSzPct val="25000"/>
              <a:buNone/>
            </a:pPr>
            <a:r>
              <a:rPr lang="ja-JP" sz="1800">
                <a:solidFill>
                  <a:srgbClr val="FFFFFF"/>
                </a:solidFill>
                <a:latin typeface="Calibri"/>
                <a:ea typeface="Calibri"/>
                <a:cs typeface="Calibri"/>
                <a:sym typeface="Calibri"/>
              </a:rPr>
              <a:t>	for(n = 0; n &lt; DataVolume – i ; n++)</a:t>
            </a:r>
          </a:p>
          <a:p>
            <a:pPr indent="0" lvl="0" marL="0" marR="0" rtl="0" algn="l">
              <a:spcBef>
                <a:spcPts val="0"/>
              </a:spcBef>
              <a:buSzPct val="25000"/>
              <a:buNone/>
            </a:pPr>
            <a:r>
              <a:rPr lang="ja-JP" sz="1800">
                <a:solidFill>
                  <a:srgbClr val="FFFFFF"/>
                </a:solidFill>
                <a:latin typeface="Calibri"/>
                <a:ea typeface="Calibri"/>
                <a:cs typeface="Calibri"/>
                <a:sym typeface="Calibri"/>
              </a:rPr>
              <a:t>	{</a:t>
            </a:r>
          </a:p>
          <a:p>
            <a:pPr indent="0" lvl="0" marL="0" marR="0" rtl="0" algn="l">
              <a:spcBef>
                <a:spcPts val="0"/>
              </a:spcBef>
              <a:buSzPct val="25000"/>
              <a:buNone/>
            </a:pPr>
            <a:r>
              <a:rPr lang="ja-JP" sz="1800">
                <a:solidFill>
                  <a:srgbClr val="FFFFFF"/>
                </a:solidFill>
                <a:latin typeface="Calibri"/>
                <a:ea typeface="Calibri"/>
                <a:cs typeface="Calibri"/>
                <a:sym typeface="Calibri"/>
              </a:rPr>
              <a:t>	隣り合った要素を比較して不正な</a:t>
            </a:r>
          </a:p>
          <a:p>
            <a:pPr indent="0" lvl="0" marL="0" marR="0" rtl="0" algn="l">
              <a:spcBef>
                <a:spcPts val="0"/>
              </a:spcBef>
              <a:buSzPct val="25000"/>
              <a:buNone/>
            </a:pPr>
            <a:r>
              <a:rPr lang="ja-JP" sz="1800">
                <a:solidFill>
                  <a:srgbClr val="FFFFFF"/>
                </a:solidFill>
                <a:latin typeface="Calibri"/>
                <a:ea typeface="Calibri"/>
                <a:cs typeface="Calibri"/>
                <a:sym typeface="Calibri"/>
              </a:rPr>
              <a:t>	順番であれば入れ替える処理</a:t>
            </a:r>
          </a:p>
          <a:p>
            <a:pPr indent="0" lvl="0" marL="0" marR="0" rtl="0" algn="l">
              <a:spcBef>
                <a:spcPts val="0"/>
              </a:spcBef>
              <a:buSzPct val="25000"/>
              <a:buNone/>
            </a:pPr>
            <a:r>
              <a:rPr lang="ja-JP" sz="1800">
                <a:solidFill>
                  <a:srgbClr val="FFFFFF"/>
                </a:solidFill>
                <a:latin typeface="Calibri"/>
                <a:ea typeface="Calibri"/>
                <a:cs typeface="Calibri"/>
                <a:sym typeface="Calibri"/>
              </a:rPr>
              <a:t>	}</a:t>
            </a:r>
          </a:p>
          <a:p>
            <a:pPr indent="0" lvl="0" marL="0" marR="0" rtl="0" algn="l">
              <a:spcBef>
                <a:spcPts val="0"/>
              </a:spcBef>
              <a:buSzPct val="25000"/>
              <a:buNone/>
            </a:pPr>
            <a:r>
              <a:rPr lang="ja-JP" sz="1800">
                <a:solidFill>
                  <a:srgbClr val="FFFFFF"/>
                </a:solidFill>
                <a:latin typeface="Calibri"/>
                <a:ea typeface="Calibri"/>
                <a:cs typeface="Calibri"/>
                <a:sym typeface="Calibri"/>
              </a:rPr>
              <a:t>}</a:t>
            </a:r>
          </a:p>
        </p:txBody>
      </p:sp>
      <p:sp>
        <p:nvSpPr>
          <p:cNvPr id="144" name="Shape 144"/>
          <p:cNvSpPr/>
          <p:nvPr/>
        </p:nvSpPr>
        <p:spPr>
          <a:xfrm>
            <a:off x="5183560" y="3379231"/>
            <a:ext cx="3888432" cy="3120994"/>
          </a:xfrm>
          <a:prstGeom prst="roundRect">
            <a:avLst>
              <a:gd fmla="val 16667" name="adj"/>
            </a:avLst>
          </a:prstGeom>
          <a:solidFill>
            <a:srgbClr val="92D050"/>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ja-JP" sz="1800">
                <a:solidFill>
                  <a:srgbClr val="000000"/>
                </a:solidFill>
                <a:latin typeface="Calibri"/>
                <a:ea typeface="Calibri"/>
                <a:cs typeface="Calibri"/>
                <a:sym typeface="Calibri"/>
              </a:rPr>
              <a:t>Q</a:t>
            </a:r>
          </a:p>
          <a:p>
            <a:pPr indent="0" lvl="0" marL="0" marR="0" rtl="0" algn="ctr">
              <a:spcBef>
                <a:spcPts val="0"/>
              </a:spcBef>
              <a:buSzPct val="25000"/>
              <a:buNone/>
            </a:pPr>
            <a:r>
              <a:rPr lang="ja-JP" sz="1800">
                <a:solidFill>
                  <a:srgbClr val="000000"/>
                </a:solidFill>
                <a:latin typeface="Calibri"/>
                <a:ea typeface="Calibri"/>
                <a:cs typeface="Calibri"/>
                <a:sym typeface="Calibri"/>
              </a:rPr>
              <a:t>左のバブルソートを完成させなさい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