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57" r:id="rId4"/>
    <p:sldId id="258" r:id="rId5"/>
    <p:sldId id="293" r:id="rId6"/>
    <p:sldId id="261" r:id="rId7"/>
    <p:sldId id="294" r:id="rId8"/>
    <p:sldId id="295" r:id="rId9"/>
    <p:sldId id="259" r:id="rId10"/>
    <p:sldId id="260" r:id="rId11"/>
    <p:sldId id="302" r:id="rId12"/>
    <p:sldId id="303" r:id="rId13"/>
    <p:sldId id="304" r:id="rId14"/>
    <p:sldId id="297" r:id="rId15"/>
    <p:sldId id="298" r:id="rId16"/>
    <p:sldId id="299" r:id="rId17"/>
    <p:sldId id="300" r:id="rId18"/>
    <p:sldId id="301" r:id="rId19"/>
    <p:sldId id="262" r:id="rId20"/>
    <p:sldId id="263" r:id="rId21"/>
    <p:sldId id="264" r:id="rId22"/>
    <p:sldId id="308" r:id="rId23"/>
    <p:sldId id="310" r:id="rId24"/>
    <p:sldId id="265" r:id="rId25"/>
    <p:sldId id="307" r:id="rId26"/>
    <p:sldId id="311" r:id="rId27"/>
    <p:sldId id="266" r:id="rId28"/>
    <p:sldId id="267" r:id="rId29"/>
    <p:sldId id="268" r:id="rId30"/>
    <p:sldId id="269" r:id="rId31"/>
    <p:sldId id="270" r:id="rId32"/>
    <p:sldId id="271" r:id="rId33"/>
    <p:sldId id="272" r:id="rId34"/>
    <p:sldId id="273" r:id="rId35"/>
    <p:sldId id="274" r:id="rId36"/>
    <p:sldId id="275" r:id="rId37"/>
    <p:sldId id="276" r:id="rId38"/>
    <p:sldId id="309" r:id="rId3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21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7399394843086475E-2"/>
          <c:y val="3.3682270334367041E-2"/>
          <c:w val="0.88397968732169352"/>
          <c:h val="0.90506782295727195"/>
        </c:manualLayout>
      </c:layout>
      <c:lineChart>
        <c:grouping val="standard"/>
        <c:varyColors val="0"/>
        <c:ser>
          <c:idx val="0"/>
          <c:order val="0"/>
          <c:tx>
            <c:v>0</c:v>
          </c:tx>
          <c:spPr>
            <a:ln>
              <a:noFill/>
            </a:ln>
          </c:spPr>
          <c:marker>
            <c:symbol val="none"/>
          </c:marker>
          <c:trendline>
            <c:spPr>
              <a:ln w="19050">
                <a:solidFill>
                  <a:srgbClr val="FF0000"/>
                </a:solidFill>
              </a:ln>
            </c:spPr>
            <c:trendlineType val="exp"/>
            <c:dispRSqr val="0"/>
            <c:dispEq val="0"/>
          </c:trendline>
          <c:cat>
            <c:numRef>
              <c:f>Sheet1!$I$13:$I$72</c:f>
              <c:numCache>
                <c:formatCode>General</c:formatCode>
                <c:ptCount val="60"/>
                <c:pt idx="0">
                  <c:v>0</c:v>
                </c:pt>
                <c:pt idx="1">
                  <c:v>1</c:v>
                </c:pt>
                <c:pt idx="2">
                  <c:v>1.5</c:v>
                </c:pt>
                <c:pt idx="3">
                  <c:v>2</c:v>
                </c:pt>
                <c:pt idx="4">
                  <c:v>2.5</c:v>
                </c:pt>
                <c:pt idx="5">
                  <c:v>3</c:v>
                </c:pt>
                <c:pt idx="6">
                  <c:v>3.5</c:v>
                </c:pt>
                <c:pt idx="7">
                  <c:v>4</c:v>
                </c:pt>
                <c:pt idx="8">
                  <c:v>4.5</c:v>
                </c:pt>
                <c:pt idx="9">
                  <c:v>5</c:v>
                </c:pt>
                <c:pt idx="10">
                  <c:v>5.5</c:v>
                </c:pt>
                <c:pt idx="11">
                  <c:v>6</c:v>
                </c:pt>
                <c:pt idx="12">
                  <c:v>6.5</c:v>
                </c:pt>
                <c:pt idx="13">
                  <c:v>7</c:v>
                </c:pt>
                <c:pt idx="14">
                  <c:v>7.5</c:v>
                </c:pt>
                <c:pt idx="15">
                  <c:v>8</c:v>
                </c:pt>
                <c:pt idx="16">
                  <c:v>8.5</c:v>
                </c:pt>
                <c:pt idx="17">
                  <c:v>9</c:v>
                </c:pt>
                <c:pt idx="18">
                  <c:v>9.5</c:v>
                </c:pt>
                <c:pt idx="19">
                  <c:v>10</c:v>
                </c:pt>
                <c:pt idx="20">
                  <c:v>10.5</c:v>
                </c:pt>
                <c:pt idx="21">
                  <c:v>11</c:v>
                </c:pt>
                <c:pt idx="22">
                  <c:v>11.5</c:v>
                </c:pt>
                <c:pt idx="23">
                  <c:v>12</c:v>
                </c:pt>
                <c:pt idx="24">
                  <c:v>12.5</c:v>
                </c:pt>
                <c:pt idx="25">
                  <c:v>13</c:v>
                </c:pt>
                <c:pt idx="26">
                  <c:v>13.5</c:v>
                </c:pt>
                <c:pt idx="27">
                  <c:v>14</c:v>
                </c:pt>
                <c:pt idx="28">
                  <c:v>14.5</c:v>
                </c:pt>
                <c:pt idx="29">
                  <c:v>15</c:v>
                </c:pt>
                <c:pt idx="30">
                  <c:v>15.5</c:v>
                </c:pt>
                <c:pt idx="31">
                  <c:v>16</c:v>
                </c:pt>
                <c:pt idx="32">
                  <c:v>16.5</c:v>
                </c:pt>
                <c:pt idx="33">
                  <c:v>17</c:v>
                </c:pt>
                <c:pt idx="34">
                  <c:v>17.5</c:v>
                </c:pt>
                <c:pt idx="35">
                  <c:v>18</c:v>
                </c:pt>
                <c:pt idx="36">
                  <c:v>18.5</c:v>
                </c:pt>
                <c:pt idx="37">
                  <c:v>19</c:v>
                </c:pt>
                <c:pt idx="38">
                  <c:v>19.5</c:v>
                </c:pt>
                <c:pt idx="39">
                  <c:v>20</c:v>
                </c:pt>
                <c:pt idx="40">
                  <c:v>20.5</c:v>
                </c:pt>
                <c:pt idx="41">
                  <c:v>21</c:v>
                </c:pt>
                <c:pt idx="42">
                  <c:v>21.5</c:v>
                </c:pt>
                <c:pt idx="43">
                  <c:v>22</c:v>
                </c:pt>
                <c:pt idx="44">
                  <c:v>22.5</c:v>
                </c:pt>
                <c:pt idx="45">
                  <c:v>23</c:v>
                </c:pt>
                <c:pt idx="46">
                  <c:v>23.5</c:v>
                </c:pt>
                <c:pt idx="47">
                  <c:v>24</c:v>
                </c:pt>
                <c:pt idx="48">
                  <c:v>24.5</c:v>
                </c:pt>
                <c:pt idx="49">
                  <c:v>25</c:v>
                </c:pt>
                <c:pt idx="50">
                  <c:v>25.5</c:v>
                </c:pt>
                <c:pt idx="51">
                  <c:v>26</c:v>
                </c:pt>
                <c:pt idx="52">
                  <c:v>26.5</c:v>
                </c:pt>
                <c:pt idx="53">
                  <c:v>27</c:v>
                </c:pt>
                <c:pt idx="54">
                  <c:v>27.5</c:v>
                </c:pt>
                <c:pt idx="55">
                  <c:v>28</c:v>
                </c:pt>
                <c:pt idx="56">
                  <c:v>28.5</c:v>
                </c:pt>
                <c:pt idx="57">
                  <c:v>29</c:v>
                </c:pt>
                <c:pt idx="58">
                  <c:v>29.5</c:v>
                </c:pt>
                <c:pt idx="59">
                  <c:v>30</c:v>
                </c:pt>
              </c:numCache>
            </c:numRef>
          </c:cat>
          <c:val>
            <c:numRef>
              <c:f>Sheet1!$J$13:$J$72</c:f>
              <c:numCache>
                <c:formatCode>General</c:formatCode>
                <c:ptCount val="60"/>
                <c:pt idx="0">
                  <c:v>1</c:v>
                </c:pt>
                <c:pt idx="1">
                  <c:v>2</c:v>
                </c:pt>
                <c:pt idx="2">
                  <c:v>2.8284271247461898</c:v>
                </c:pt>
                <c:pt idx="3">
                  <c:v>4</c:v>
                </c:pt>
                <c:pt idx="4">
                  <c:v>5.6568542494923806</c:v>
                </c:pt>
                <c:pt idx="5">
                  <c:v>8</c:v>
                </c:pt>
                <c:pt idx="6">
                  <c:v>11.313708498984759</c:v>
                </c:pt>
                <c:pt idx="7">
                  <c:v>16</c:v>
                </c:pt>
                <c:pt idx="8">
                  <c:v>22.627416997969519</c:v>
                </c:pt>
                <c:pt idx="9">
                  <c:v>32</c:v>
                </c:pt>
                <c:pt idx="10">
                  <c:v>45.254833995939045</c:v>
                </c:pt>
                <c:pt idx="11">
                  <c:v>64</c:v>
                </c:pt>
                <c:pt idx="12">
                  <c:v>90.509667991878061</c:v>
                </c:pt>
                <c:pt idx="13">
                  <c:v>128</c:v>
                </c:pt>
                <c:pt idx="14">
                  <c:v>181.01933598375612</c:v>
                </c:pt>
                <c:pt idx="15">
                  <c:v>256</c:v>
                </c:pt>
                <c:pt idx="16">
                  <c:v>362.0386719675123</c:v>
                </c:pt>
                <c:pt idx="17">
                  <c:v>512</c:v>
                </c:pt>
                <c:pt idx="18">
                  <c:v>724.0773439350246</c:v>
                </c:pt>
                <c:pt idx="19">
                  <c:v>1024</c:v>
                </c:pt>
                <c:pt idx="20">
                  <c:v>1448.1546878700494</c:v>
                </c:pt>
                <c:pt idx="21">
                  <c:v>2048</c:v>
                </c:pt>
                <c:pt idx="22">
                  <c:v>2896.3093757400989</c:v>
                </c:pt>
                <c:pt idx="23">
                  <c:v>4096</c:v>
                </c:pt>
                <c:pt idx="24">
                  <c:v>5792.6187514801986</c:v>
                </c:pt>
                <c:pt idx="25">
                  <c:v>8192</c:v>
                </c:pt>
                <c:pt idx="26">
                  <c:v>11585.237502960397</c:v>
                </c:pt>
                <c:pt idx="27">
                  <c:v>16384</c:v>
                </c:pt>
                <c:pt idx="28">
                  <c:v>23170.475005920798</c:v>
                </c:pt>
                <c:pt idx="29">
                  <c:v>32768</c:v>
                </c:pt>
                <c:pt idx="30">
                  <c:v>46340.950011841604</c:v>
                </c:pt>
                <c:pt idx="31">
                  <c:v>65536</c:v>
                </c:pt>
                <c:pt idx="32">
                  <c:v>92681.900023683047</c:v>
                </c:pt>
                <c:pt idx="33">
                  <c:v>131072</c:v>
                </c:pt>
                <c:pt idx="34">
                  <c:v>185363.80004736609</c:v>
                </c:pt>
                <c:pt idx="35">
                  <c:v>262144</c:v>
                </c:pt>
                <c:pt idx="36">
                  <c:v>370727.60009473225</c:v>
                </c:pt>
                <c:pt idx="37">
                  <c:v>524288</c:v>
                </c:pt>
                <c:pt idx="38">
                  <c:v>741455.20018946461</c:v>
                </c:pt>
                <c:pt idx="39">
                  <c:v>1048576</c:v>
                </c:pt>
                <c:pt idx="40">
                  <c:v>1482910.4003789292</c:v>
                </c:pt>
                <c:pt idx="41">
                  <c:v>2097152</c:v>
                </c:pt>
                <c:pt idx="42">
                  <c:v>2965820.8007578589</c:v>
                </c:pt>
                <c:pt idx="43">
                  <c:v>4194304</c:v>
                </c:pt>
                <c:pt idx="44">
                  <c:v>5931641.6015157178</c:v>
                </c:pt>
                <c:pt idx="45">
                  <c:v>8388608</c:v>
                </c:pt>
                <c:pt idx="46">
                  <c:v>11863283.203031458</c:v>
                </c:pt>
                <c:pt idx="47">
                  <c:v>16777216</c:v>
                </c:pt>
                <c:pt idx="48">
                  <c:v>23726566.406062875</c:v>
                </c:pt>
                <c:pt idx="49">
                  <c:v>33554432</c:v>
                </c:pt>
                <c:pt idx="50">
                  <c:v>47453132.812125675</c:v>
                </c:pt>
                <c:pt idx="51">
                  <c:v>67108864</c:v>
                </c:pt>
                <c:pt idx="52">
                  <c:v>94906265.624251515</c:v>
                </c:pt>
                <c:pt idx="53">
                  <c:v>134217728</c:v>
                </c:pt>
                <c:pt idx="54">
                  <c:v>189812531.24850273</c:v>
                </c:pt>
                <c:pt idx="55">
                  <c:v>268435456</c:v>
                </c:pt>
                <c:pt idx="56">
                  <c:v>379625062.49700618</c:v>
                </c:pt>
                <c:pt idx="57">
                  <c:v>536870912</c:v>
                </c:pt>
                <c:pt idx="58">
                  <c:v>759250124.99401104</c:v>
                </c:pt>
                <c:pt idx="59">
                  <c:v>1073741824</c:v>
                </c:pt>
              </c:numCache>
            </c:numRef>
          </c:val>
          <c:smooth val="0"/>
        </c:ser>
        <c:ser>
          <c:idx val="1"/>
          <c:order val="1"/>
          <c:spPr>
            <a:ln>
              <a:noFill/>
            </a:ln>
          </c:spPr>
          <c:marker>
            <c:symbol val="none"/>
          </c:marker>
          <c:trendline>
            <c:spPr>
              <a:ln w="19050">
                <a:solidFill>
                  <a:srgbClr val="0070C0"/>
                </a:solidFill>
              </a:ln>
            </c:spPr>
            <c:trendlineType val="log"/>
            <c:dispRSqr val="0"/>
            <c:dispEq val="0"/>
          </c:trendline>
          <c:cat>
            <c:numRef>
              <c:f>Sheet1!$I$13:$I$72</c:f>
              <c:numCache>
                <c:formatCode>General</c:formatCode>
                <c:ptCount val="60"/>
                <c:pt idx="0">
                  <c:v>0</c:v>
                </c:pt>
                <c:pt idx="1">
                  <c:v>1</c:v>
                </c:pt>
                <c:pt idx="2">
                  <c:v>1.5</c:v>
                </c:pt>
                <c:pt idx="3">
                  <c:v>2</c:v>
                </c:pt>
                <c:pt idx="4">
                  <c:v>2.5</c:v>
                </c:pt>
                <c:pt idx="5">
                  <c:v>3</c:v>
                </c:pt>
                <c:pt idx="6">
                  <c:v>3.5</c:v>
                </c:pt>
                <c:pt idx="7">
                  <c:v>4</c:v>
                </c:pt>
                <c:pt idx="8">
                  <c:v>4.5</c:v>
                </c:pt>
                <c:pt idx="9">
                  <c:v>5</c:v>
                </c:pt>
                <c:pt idx="10">
                  <c:v>5.5</c:v>
                </c:pt>
                <c:pt idx="11">
                  <c:v>6</c:v>
                </c:pt>
                <c:pt idx="12">
                  <c:v>6.5</c:v>
                </c:pt>
                <c:pt idx="13">
                  <c:v>7</c:v>
                </c:pt>
                <c:pt idx="14">
                  <c:v>7.5</c:v>
                </c:pt>
                <c:pt idx="15">
                  <c:v>8</c:v>
                </c:pt>
                <c:pt idx="16">
                  <c:v>8.5</c:v>
                </c:pt>
                <c:pt idx="17">
                  <c:v>9</c:v>
                </c:pt>
                <c:pt idx="18">
                  <c:v>9.5</c:v>
                </c:pt>
                <c:pt idx="19">
                  <c:v>10</c:v>
                </c:pt>
                <c:pt idx="20">
                  <c:v>10.5</c:v>
                </c:pt>
                <c:pt idx="21">
                  <c:v>11</c:v>
                </c:pt>
                <c:pt idx="22">
                  <c:v>11.5</c:v>
                </c:pt>
                <c:pt idx="23">
                  <c:v>12</c:v>
                </c:pt>
                <c:pt idx="24">
                  <c:v>12.5</c:v>
                </c:pt>
                <c:pt idx="25">
                  <c:v>13</c:v>
                </c:pt>
                <c:pt idx="26">
                  <c:v>13.5</c:v>
                </c:pt>
                <c:pt idx="27">
                  <c:v>14</c:v>
                </c:pt>
                <c:pt idx="28">
                  <c:v>14.5</c:v>
                </c:pt>
                <c:pt idx="29">
                  <c:v>15</c:v>
                </c:pt>
                <c:pt idx="30">
                  <c:v>15.5</c:v>
                </c:pt>
                <c:pt idx="31">
                  <c:v>16</c:v>
                </c:pt>
                <c:pt idx="32">
                  <c:v>16.5</c:v>
                </c:pt>
                <c:pt idx="33">
                  <c:v>17</c:v>
                </c:pt>
                <c:pt idx="34">
                  <c:v>17.5</c:v>
                </c:pt>
                <c:pt idx="35">
                  <c:v>18</c:v>
                </c:pt>
                <c:pt idx="36">
                  <c:v>18.5</c:v>
                </c:pt>
                <c:pt idx="37">
                  <c:v>19</c:v>
                </c:pt>
                <c:pt idx="38">
                  <c:v>19.5</c:v>
                </c:pt>
                <c:pt idx="39">
                  <c:v>20</c:v>
                </c:pt>
                <c:pt idx="40">
                  <c:v>20.5</c:v>
                </c:pt>
                <c:pt idx="41">
                  <c:v>21</c:v>
                </c:pt>
                <c:pt idx="42">
                  <c:v>21.5</c:v>
                </c:pt>
                <c:pt idx="43">
                  <c:v>22</c:v>
                </c:pt>
                <c:pt idx="44">
                  <c:v>22.5</c:v>
                </c:pt>
                <c:pt idx="45">
                  <c:v>23</c:v>
                </c:pt>
                <c:pt idx="46">
                  <c:v>23.5</c:v>
                </c:pt>
                <c:pt idx="47">
                  <c:v>24</c:v>
                </c:pt>
                <c:pt idx="48">
                  <c:v>24.5</c:v>
                </c:pt>
                <c:pt idx="49">
                  <c:v>25</c:v>
                </c:pt>
                <c:pt idx="50">
                  <c:v>25.5</c:v>
                </c:pt>
                <c:pt idx="51">
                  <c:v>26</c:v>
                </c:pt>
                <c:pt idx="52">
                  <c:v>26.5</c:v>
                </c:pt>
                <c:pt idx="53">
                  <c:v>27</c:v>
                </c:pt>
                <c:pt idx="54">
                  <c:v>27.5</c:v>
                </c:pt>
                <c:pt idx="55">
                  <c:v>28</c:v>
                </c:pt>
                <c:pt idx="56">
                  <c:v>28.5</c:v>
                </c:pt>
                <c:pt idx="57">
                  <c:v>29</c:v>
                </c:pt>
                <c:pt idx="58">
                  <c:v>29.5</c:v>
                </c:pt>
                <c:pt idx="59">
                  <c:v>30</c:v>
                </c:pt>
              </c:numCache>
            </c:numRef>
          </c:cat>
          <c:val>
            <c:numRef>
              <c:f>Sheet1!$K$13:$K$72</c:f>
              <c:numCache>
                <c:formatCode>General</c:formatCode>
                <c:ptCount val="60"/>
                <c:pt idx="1">
                  <c:v>0</c:v>
                </c:pt>
                <c:pt idx="2">
                  <c:v>0.58496250072115619</c:v>
                </c:pt>
                <c:pt idx="3">
                  <c:v>1</c:v>
                </c:pt>
                <c:pt idx="4">
                  <c:v>1.3219280948873624</c:v>
                </c:pt>
                <c:pt idx="5">
                  <c:v>1.5849625007211563</c:v>
                </c:pt>
                <c:pt idx="6">
                  <c:v>1.8073549220576042</c:v>
                </c:pt>
                <c:pt idx="7">
                  <c:v>2</c:v>
                </c:pt>
                <c:pt idx="8">
                  <c:v>2.1699250014423126</c:v>
                </c:pt>
                <c:pt idx="9">
                  <c:v>2.3219280948873622</c:v>
                </c:pt>
                <c:pt idx="10">
                  <c:v>2.4594316186372973</c:v>
                </c:pt>
                <c:pt idx="11">
                  <c:v>2.5849625007211561</c:v>
                </c:pt>
                <c:pt idx="12">
                  <c:v>2.7004397181410922</c:v>
                </c:pt>
                <c:pt idx="13">
                  <c:v>2.8073549220576042</c:v>
                </c:pt>
                <c:pt idx="14">
                  <c:v>2.9068905956085187</c:v>
                </c:pt>
                <c:pt idx="15">
                  <c:v>3</c:v>
                </c:pt>
                <c:pt idx="16">
                  <c:v>3.0874628412503395</c:v>
                </c:pt>
                <c:pt idx="17">
                  <c:v>3.1699250014423126</c:v>
                </c:pt>
                <c:pt idx="18">
                  <c:v>3.2479275134435857</c:v>
                </c:pt>
                <c:pt idx="19">
                  <c:v>3.3219280948873626</c:v>
                </c:pt>
                <c:pt idx="20">
                  <c:v>3.3923174227787602</c:v>
                </c:pt>
                <c:pt idx="21">
                  <c:v>3.4594316186372978</c:v>
                </c:pt>
                <c:pt idx="22">
                  <c:v>3.5235619560570131</c:v>
                </c:pt>
                <c:pt idx="23">
                  <c:v>3.5849625007211565</c:v>
                </c:pt>
                <c:pt idx="24">
                  <c:v>3.6438561897747253</c:v>
                </c:pt>
                <c:pt idx="25">
                  <c:v>3.7004397181410922</c:v>
                </c:pt>
                <c:pt idx="26">
                  <c:v>3.7548875021634687</c:v>
                </c:pt>
                <c:pt idx="27">
                  <c:v>3.8073549220576037</c:v>
                </c:pt>
                <c:pt idx="28">
                  <c:v>3.8579809951275723</c:v>
                </c:pt>
                <c:pt idx="29">
                  <c:v>3.9068905956085187</c:v>
                </c:pt>
                <c:pt idx="30">
                  <c:v>3.9541963103868754</c:v>
                </c:pt>
                <c:pt idx="31">
                  <c:v>4</c:v>
                </c:pt>
                <c:pt idx="32">
                  <c:v>4.0443941193584534</c:v>
                </c:pt>
                <c:pt idx="33">
                  <c:v>4.08746284125034</c:v>
                </c:pt>
                <c:pt idx="34">
                  <c:v>4.1292830169449672</c:v>
                </c:pt>
                <c:pt idx="35">
                  <c:v>4.1699250014423122</c:v>
                </c:pt>
                <c:pt idx="36">
                  <c:v>4.2094533656289492</c:v>
                </c:pt>
                <c:pt idx="37">
                  <c:v>4.2479275134435852</c:v>
                </c:pt>
                <c:pt idx="38">
                  <c:v>4.2854022188622478</c:v>
                </c:pt>
                <c:pt idx="39">
                  <c:v>4.3219280948873626</c:v>
                </c:pt>
                <c:pt idx="40">
                  <c:v>4.3575520046180838</c:v>
                </c:pt>
                <c:pt idx="41">
                  <c:v>4.3923174227787607</c:v>
                </c:pt>
                <c:pt idx="42">
                  <c:v>4.4262647547020979</c:v>
                </c:pt>
                <c:pt idx="43">
                  <c:v>4.4594316186372973</c:v>
                </c:pt>
                <c:pt idx="44">
                  <c:v>4.4918530963296748</c:v>
                </c:pt>
                <c:pt idx="45">
                  <c:v>4.5235619560570131</c:v>
                </c:pt>
                <c:pt idx="46">
                  <c:v>4.5545888516776376</c:v>
                </c:pt>
                <c:pt idx="47">
                  <c:v>4.584962500721157</c:v>
                </c:pt>
                <c:pt idx="48">
                  <c:v>4.6147098441152083</c:v>
                </c:pt>
                <c:pt idx="49">
                  <c:v>4.6438561897747244</c:v>
                </c:pt>
                <c:pt idx="50">
                  <c:v>4.6724253419714952</c:v>
                </c:pt>
                <c:pt idx="51">
                  <c:v>4.7004397181410926</c:v>
                </c:pt>
                <c:pt idx="52">
                  <c:v>4.7279204545631996</c:v>
                </c:pt>
                <c:pt idx="53">
                  <c:v>4.7548875021634691</c:v>
                </c:pt>
                <c:pt idx="54">
                  <c:v>4.7813597135246599</c:v>
                </c:pt>
                <c:pt idx="55">
                  <c:v>4.8073549220576037</c:v>
                </c:pt>
                <c:pt idx="56">
                  <c:v>4.8328900141647422</c:v>
                </c:pt>
                <c:pt idx="57">
                  <c:v>4.8579809951275728</c:v>
                </c:pt>
                <c:pt idx="58">
                  <c:v>4.8826430493618416</c:v>
                </c:pt>
                <c:pt idx="59">
                  <c:v>4.9068905956085187</c:v>
                </c:pt>
              </c:numCache>
            </c:numRef>
          </c:val>
          <c:smooth val="0"/>
        </c:ser>
        <c:ser>
          <c:idx val="2"/>
          <c:order val="2"/>
          <c:spPr>
            <a:ln>
              <a:noFill/>
            </a:ln>
          </c:spPr>
          <c:marker>
            <c:symbol val="none"/>
          </c:marker>
          <c:trendline>
            <c:trendlineType val="linear"/>
            <c:dispRSqr val="0"/>
            <c:dispEq val="0"/>
          </c:trendline>
          <c:cat>
            <c:numRef>
              <c:f>Sheet1!$I$13:$I$72</c:f>
              <c:numCache>
                <c:formatCode>General</c:formatCode>
                <c:ptCount val="60"/>
                <c:pt idx="0">
                  <c:v>0</c:v>
                </c:pt>
                <c:pt idx="1">
                  <c:v>1</c:v>
                </c:pt>
                <c:pt idx="2">
                  <c:v>1.5</c:v>
                </c:pt>
                <c:pt idx="3">
                  <c:v>2</c:v>
                </c:pt>
                <c:pt idx="4">
                  <c:v>2.5</c:v>
                </c:pt>
                <c:pt idx="5">
                  <c:v>3</c:v>
                </c:pt>
                <c:pt idx="6">
                  <c:v>3.5</c:v>
                </c:pt>
                <c:pt idx="7">
                  <c:v>4</c:v>
                </c:pt>
                <c:pt idx="8">
                  <c:v>4.5</c:v>
                </c:pt>
                <c:pt idx="9">
                  <c:v>5</c:v>
                </c:pt>
                <c:pt idx="10">
                  <c:v>5.5</c:v>
                </c:pt>
                <c:pt idx="11">
                  <c:v>6</c:v>
                </c:pt>
                <c:pt idx="12">
                  <c:v>6.5</c:v>
                </c:pt>
                <c:pt idx="13">
                  <c:v>7</c:v>
                </c:pt>
                <c:pt idx="14">
                  <c:v>7.5</c:v>
                </c:pt>
                <c:pt idx="15">
                  <c:v>8</c:v>
                </c:pt>
                <c:pt idx="16">
                  <c:v>8.5</c:v>
                </c:pt>
                <c:pt idx="17">
                  <c:v>9</c:v>
                </c:pt>
                <c:pt idx="18">
                  <c:v>9.5</c:v>
                </c:pt>
                <c:pt idx="19">
                  <c:v>10</c:v>
                </c:pt>
                <c:pt idx="20">
                  <c:v>10.5</c:v>
                </c:pt>
                <c:pt idx="21">
                  <c:v>11</c:v>
                </c:pt>
                <c:pt idx="22">
                  <c:v>11.5</c:v>
                </c:pt>
                <c:pt idx="23">
                  <c:v>12</c:v>
                </c:pt>
                <c:pt idx="24">
                  <c:v>12.5</c:v>
                </c:pt>
                <c:pt idx="25">
                  <c:v>13</c:v>
                </c:pt>
                <c:pt idx="26">
                  <c:v>13.5</c:v>
                </c:pt>
                <c:pt idx="27">
                  <c:v>14</c:v>
                </c:pt>
                <c:pt idx="28">
                  <c:v>14.5</c:v>
                </c:pt>
                <c:pt idx="29">
                  <c:v>15</c:v>
                </c:pt>
                <c:pt idx="30">
                  <c:v>15.5</c:v>
                </c:pt>
                <c:pt idx="31">
                  <c:v>16</c:v>
                </c:pt>
                <c:pt idx="32">
                  <c:v>16.5</c:v>
                </c:pt>
                <c:pt idx="33">
                  <c:v>17</c:v>
                </c:pt>
                <c:pt idx="34">
                  <c:v>17.5</c:v>
                </c:pt>
                <c:pt idx="35">
                  <c:v>18</c:v>
                </c:pt>
                <c:pt idx="36">
                  <c:v>18.5</c:v>
                </c:pt>
                <c:pt idx="37">
                  <c:v>19</c:v>
                </c:pt>
                <c:pt idx="38">
                  <c:v>19.5</c:v>
                </c:pt>
                <c:pt idx="39">
                  <c:v>20</c:v>
                </c:pt>
                <c:pt idx="40">
                  <c:v>20.5</c:v>
                </c:pt>
                <c:pt idx="41">
                  <c:v>21</c:v>
                </c:pt>
                <c:pt idx="42">
                  <c:v>21.5</c:v>
                </c:pt>
                <c:pt idx="43">
                  <c:v>22</c:v>
                </c:pt>
                <c:pt idx="44">
                  <c:v>22.5</c:v>
                </c:pt>
                <c:pt idx="45">
                  <c:v>23</c:v>
                </c:pt>
                <c:pt idx="46">
                  <c:v>23.5</c:v>
                </c:pt>
                <c:pt idx="47">
                  <c:v>24</c:v>
                </c:pt>
                <c:pt idx="48">
                  <c:v>24.5</c:v>
                </c:pt>
                <c:pt idx="49">
                  <c:v>25</c:v>
                </c:pt>
                <c:pt idx="50">
                  <c:v>25.5</c:v>
                </c:pt>
                <c:pt idx="51">
                  <c:v>26</c:v>
                </c:pt>
                <c:pt idx="52">
                  <c:v>26.5</c:v>
                </c:pt>
                <c:pt idx="53">
                  <c:v>27</c:v>
                </c:pt>
                <c:pt idx="54">
                  <c:v>27.5</c:v>
                </c:pt>
                <c:pt idx="55">
                  <c:v>28</c:v>
                </c:pt>
                <c:pt idx="56">
                  <c:v>28.5</c:v>
                </c:pt>
                <c:pt idx="57">
                  <c:v>29</c:v>
                </c:pt>
                <c:pt idx="58">
                  <c:v>29.5</c:v>
                </c:pt>
                <c:pt idx="59">
                  <c:v>30</c:v>
                </c:pt>
              </c:numCache>
            </c:numRef>
          </c:cat>
          <c:val>
            <c:numRef>
              <c:f>Sheet1!$I$13:$I$72</c:f>
              <c:numCache>
                <c:formatCode>General</c:formatCode>
                <c:ptCount val="60"/>
                <c:pt idx="0">
                  <c:v>0</c:v>
                </c:pt>
                <c:pt idx="1">
                  <c:v>1</c:v>
                </c:pt>
                <c:pt idx="2">
                  <c:v>1.5</c:v>
                </c:pt>
                <c:pt idx="3">
                  <c:v>2</c:v>
                </c:pt>
                <c:pt idx="4">
                  <c:v>2.5</c:v>
                </c:pt>
                <c:pt idx="5">
                  <c:v>3</c:v>
                </c:pt>
                <c:pt idx="6">
                  <c:v>3.5</c:v>
                </c:pt>
                <c:pt idx="7">
                  <c:v>4</c:v>
                </c:pt>
                <c:pt idx="8">
                  <c:v>4.5</c:v>
                </c:pt>
                <c:pt idx="9">
                  <c:v>5</c:v>
                </c:pt>
                <c:pt idx="10">
                  <c:v>5.5</c:v>
                </c:pt>
                <c:pt idx="11">
                  <c:v>6</c:v>
                </c:pt>
                <c:pt idx="12">
                  <c:v>6.5</c:v>
                </c:pt>
                <c:pt idx="13">
                  <c:v>7</c:v>
                </c:pt>
                <c:pt idx="14">
                  <c:v>7.5</c:v>
                </c:pt>
                <c:pt idx="15">
                  <c:v>8</c:v>
                </c:pt>
                <c:pt idx="16">
                  <c:v>8.5</c:v>
                </c:pt>
                <c:pt idx="17">
                  <c:v>9</c:v>
                </c:pt>
                <c:pt idx="18">
                  <c:v>9.5</c:v>
                </c:pt>
                <c:pt idx="19">
                  <c:v>10</c:v>
                </c:pt>
                <c:pt idx="20">
                  <c:v>10.5</c:v>
                </c:pt>
                <c:pt idx="21">
                  <c:v>11</c:v>
                </c:pt>
                <c:pt idx="22">
                  <c:v>11.5</c:v>
                </c:pt>
                <c:pt idx="23">
                  <c:v>12</c:v>
                </c:pt>
                <c:pt idx="24">
                  <c:v>12.5</c:v>
                </c:pt>
                <c:pt idx="25">
                  <c:v>13</c:v>
                </c:pt>
                <c:pt idx="26">
                  <c:v>13.5</c:v>
                </c:pt>
                <c:pt idx="27">
                  <c:v>14</c:v>
                </c:pt>
                <c:pt idx="28">
                  <c:v>14.5</c:v>
                </c:pt>
                <c:pt idx="29">
                  <c:v>15</c:v>
                </c:pt>
                <c:pt idx="30">
                  <c:v>15.5</c:v>
                </c:pt>
                <c:pt idx="31">
                  <c:v>16</c:v>
                </c:pt>
                <c:pt idx="32">
                  <c:v>16.5</c:v>
                </c:pt>
                <c:pt idx="33">
                  <c:v>17</c:v>
                </c:pt>
                <c:pt idx="34">
                  <c:v>17.5</c:v>
                </c:pt>
                <c:pt idx="35">
                  <c:v>18</c:v>
                </c:pt>
                <c:pt idx="36">
                  <c:v>18.5</c:v>
                </c:pt>
                <c:pt idx="37">
                  <c:v>19</c:v>
                </c:pt>
                <c:pt idx="38">
                  <c:v>19.5</c:v>
                </c:pt>
                <c:pt idx="39">
                  <c:v>20</c:v>
                </c:pt>
                <c:pt idx="40">
                  <c:v>20.5</c:v>
                </c:pt>
                <c:pt idx="41">
                  <c:v>21</c:v>
                </c:pt>
                <c:pt idx="42">
                  <c:v>21.5</c:v>
                </c:pt>
                <c:pt idx="43">
                  <c:v>22</c:v>
                </c:pt>
                <c:pt idx="44">
                  <c:v>22.5</c:v>
                </c:pt>
                <c:pt idx="45">
                  <c:v>23</c:v>
                </c:pt>
                <c:pt idx="46">
                  <c:v>23.5</c:v>
                </c:pt>
                <c:pt idx="47">
                  <c:v>24</c:v>
                </c:pt>
                <c:pt idx="48">
                  <c:v>24.5</c:v>
                </c:pt>
                <c:pt idx="49">
                  <c:v>25</c:v>
                </c:pt>
                <c:pt idx="50">
                  <c:v>25.5</c:v>
                </c:pt>
                <c:pt idx="51">
                  <c:v>26</c:v>
                </c:pt>
                <c:pt idx="52">
                  <c:v>26.5</c:v>
                </c:pt>
                <c:pt idx="53">
                  <c:v>27</c:v>
                </c:pt>
                <c:pt idx="54">
                  <c:v>27.5</c:v>
                </c:pt>
                <c:pt idx="55">
                  <c:v>28</c:v>
                </c:pt>
                <c:pt idx="56">
                  <c:v>28.5</c:v>
                </c:pt>
                <c:pt idx="57">
                  <c:v>29</c:v>
                </c:pt>
                <c:pt idx="58">
                  <c:v>29.5</c:v>
                </c:pt>
                <c:pt idx="59">
                  <c:v>30</c:v>
                </c:pt>
              </c:numCache>
            </c:numRef>
          </c:val>
          <c:smooth val="0"/>
        </c:ser>
        <c:dLbls>
          <c:showLegendKey val="0"/>
          <c:showVal val="0"/>
          <c:showCatName val="0"/>
          <c:showSerName val="0"/>
          <c:showPercent val="0"/>
          <c:showBubbleSize val="0"/>
        </c:dLbls>
        <c:marker val="1"/>
        <c:smooth val="0"/>
        <c:axId val="83569280"/>
        <c:axId val="83591552"/>
      </c:lineChart>
      <c:catAx>
        <c:axId val="83569280"/>
        <c:scaling>
          <c:orientation val="minMax"/>
        </c:scaling>
        <c:delete val="0"/>
        <c:axPos val="b"/>
        <c:numFmt formatCode="General" sourceLinked="1"/>
        <c:majorTickMark val="out"/>
        <c:minorTickMark val="none"/>
        <c:tickLblPos val="nextTo"/>
        <c:crossAx val="83591552"/>
        <c:crossesAt val="0"/>
        <c:auto val="1"/>
        <c:lblAlgn val="ctr"/>
        <c:lblOffset val="100"/>
        <c:tickLblSkip val="9"/>
        <c:tickMarkSkip val="5"/>
        <c:noMultiLvlLbl val="0"/>
      </c:catAx>
      <c:valAx>
        <c:axId val="83591552"/>
        <c:scaling>
          <c:orientation val="minMax"/>
          <c:max val="30"/>
          <c:min val="0"/>
        </c:scaling>
        <c:delete val="0"/>
        <c:axPos val="l"/>
        <c:majorGridlines>
          <c:spPr>
            <a:ln>
              <a:noFill/>
            </a:ln>
          </c:spPr>
        </c:majorGridlines>
        <c:numFmt formatCode="General" sourceLinked="1"/>
        <c:majorTickMark val="out"/>
        <c:minorTickMark val="none"/>
        <c:tickLblPos val="nextTo"/>
        <c:crossAx val="83569280"/>
        <c:crosses val="autoZero"/>
        <c:crossBetween val="between"/>
      </c:valAx>
      <c:spPr>
        <a:ln>
          <a:solidFill>
            <a:schemeClr val="tx1"/>
          </a:solidFill>
        </a:ln>
      </c:spPr>
    </c:plotArea>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CC21B2A-9340-4B34-A150-A0E578F7165F}" type="datetimeFigureOut">
              <a:rPr kumimoji="1" lang="ja-JP" altLang="en-US" smtClean="0"/>
              <a:t>2015/7/26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372122-50D1-4343-89AB-A197AF7937C4}" type="slidenum">
              <a:rPr kumimoji="1" lang="ja-JP" altLang="en-US" smtClean="0"/>
              <a:t>‹#›</a:t>
            </a:fld>
            <a:endParaRPr kumimoji="1" lang="ja-JP" altLang="en-US"/>
          </a:p>
        </p:txBody>
      </p:sp>
    </p:spTree>
    <p:extLst>
      <p:ext uri="{BB962C8B-B14F-4D97-AF65-F5344CB8AC3E}">
        <p14:creationId xmlns:p14="http://schemas.microsoft.com/office/powerpoint/2010/main" val="2619428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CC21B2A-9340-4B34-A150-A0E578F7165F}" type="datetimeFigureOut">
              <a:rPr kumimoji="1" lang="ja-JP" altLang="en-US" smtClean="0"/>
              <a:t>2015/7/26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372122-50D1-4343-89AB-A197AF7937C4}" type="slidenum">
              <a:rPr kumimoji="1" lang="ja-JP" altLang="en-US" smtClean="0"/>
              <a:t>‹#›</a:t>
            </a:fld>
            <a:endParaRPr kumimoji="1" lang="ja-JP" altLang="en-US"/>
          </a:p>
        </p:txBody>
      </p:sp>
    </p:spTree>
    <p:extLst>
      <p:ext uri="{BB962C8B-B14F-4D97-AF65-F5344CB8AC3E}">
        <p14:creationId xmlns:p14="http://schemas.microsoft.com/office/powerpoint/2010/main" val="3049741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CC21B2A-9340-4B34-A150-A0E578F7165F}" type="datetimeFigureOut">
              <a:rPr kumimoji="1" lang="ja-JP" altLang="en-US" smtClean="0"/>
              <a:t>2015/7/26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372122-50D1-4343-89AB-A197AF7937C4}" type="slidenum">
              <a:rPr kumimoji="1" lang="ja-JP" altLang="en-US" smtClean="0"/>
              <a:t>‹#›</a:t>
            </a:fld>
            <a:endParaRPr kumimoji="1" lang="ja-JP" altLang="en-US"/>
          </a:p>
        </p:txBody>
      </p:sp>
    </p:spTree>
    <p:extLst>
      <p:ext uri="{BB962C8B-B14F-4D97-AF65-F5344CB8AC3E}">
        <p14:creationId xmlns:p14="http://schemas.microsoft.com/office/powerpoint/2010/main" val="2062365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CC21B2A-9340-4B34-A150-A0E578F7165F}" type="datetimeFigureOut">
              <a:rPr kumimoji="1" lang="ja-JP" altLang="en-US" smtClean="0"/>
              <a:t>2015/7/26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372122-50D1-4343-89AB-A197AF7937C4}" type="slidenum">
              <a:rPr kumimoji="1" lang="ja-JP" altLang="en-US" smtClean="0"/>
              <a:t>‹#›</a:t>
            </a:fld>
            <a:endParaRPr kumimoji="1" lang="ja-JP" altLang="en-US"/>
          </a:p>
        </p:txBody>
      </p:sp>
    </p:spTree>
    <p:extLst>
      <p:ext uri="{BB962C8B-B14F-4D97-AF65-F5344CB8AC3E}">
        <p14:creationId xmlns:p14="http://schemas.microsoft.com/office/powerpoint/2010/main" val="1364358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CC21B2A-9340-4B34-A150-A0E578F7165F}" type="datetimeFigureOut">
              <a:rPr kumimoji="1" lang="ja-JP" altLang="en-US" smtClean="0"/>
              <a:t>2015/7/26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372122-50D1-4343-89AB-A197AF7937C4}" type="slidenum">
              <a:rPr kumimoji="1" lang="ja-JP" altLang="en-US" smtClean="0"/>
              <a:t>‹#›</a:t>
            </a:fld>
            <a:endParaRPr kumimoji="1" lang="ja-JP" altLang="en-US"/>
          </a:p>
        </p:txBody>
      </p:sp>
    </p:spTree>
    <p:extLst>
      <p:ext uri="{BB962C8B-B14F-4D97-AF65-F5344CB8AC3E}">
        <p14:creationId xmlns:p14="http://schemas.microsoft.com/office/powerpoint/2010/main" val="3724173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CC21B2A-9340-4B34-A150-A0E578F7165F}" type="datetimeFigureOut">
              <a:rPr kumimoji="1" lang="ja-JP" altLang="en-US" smtClean="0"/>
              <a:t>2015/7/26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372122-50D1-4343-89AB-A197AF7937C4}" type="slidenum">
              <a:rPr kumimoji="1" lang="ja-JP" altLang="en-US" smtClean="0"/>
              <a:t>‹#›</a:t>
            </a:fld>
            <a:endParaRPr kumimoji="1" lang="ja-JP" altLang="en-US"/>
          </a:p>
        </p:txBody>
      </p:sp>
    </p:spTree>
    <p:extLst>
      <p:ext uri="{BB962C8B-B14F-4D97-AF65-F5344CB8AC3E}">
        <p14:creationId xmlns:p14="http://schemas.microsoft.com/office/powerpoint/2010/main" val="1910625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CC21B2A-9340-4B34-A150-A0E578F7165F}" type="datetimeFigureOut">
              <a:rPr kumimoji="1" lang="ja-JP" altLang="en-US" smtClean="0"/>
              <a:t>2015/7/26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B372122-50D1-4343-89AB-A197AF7937C4}" type="slidenum">
              <a:rPr kumimoji="1" lang="ja-JP" altLang="en-US" smtClean="0"/>
              <a:t>‹#›</a:t>
            </a:fld>
            <a:endParaRPr kumimoji="1" lang="ja-JP" altLang="en-US"/>
          </a:p>
        </p:txBody>
      </p:sp>
    </p:spTree>
    <p:extLst>
      <p:ext uri="{BB962C8B-B14F-4D97-AF65-F5344CB8AC3E}">
        <p14:creationId xmlns:p14="http://schemas.microsoft.com/office/powerpoint/2010/main" val="2005440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CC21B2A-9340-4B34-A150-A0E578F7165F}" type="datetimeFigureOut">
              <a:rPr kumimoji="1" lang="ja-JP" altLang="en-US" smtClean="0"/>
              <a:t>2015/7/26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B372122-50D1-4343-89AB-A197AF7937C4}" type="slidenum">
              <a:rPr kumimoji="1" lang="ja-JP" altLang="en-US" smtClean="0"/>
              <a:t>‹#›</a:t>
            </a:fld>
            <a:endParaRPr kumimoji="1" lang="ja-JP" altLang="en-US"/>
          </a:p>
        </p:txBody>
      </p:sp>
    </p:spTree>
    <p:extLst>
      <p:ext uri="{BB962C8B-B14F-4D97-AF65-F5344CB8AC3E}">
        <p14:creationId xmlns:p14="http://schemas.microsoft.com/office/powerpoint/2010/main" val="355146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CC21B2A-9340-4B34-A150-A0E578F7165F}" type="datetimeFigureOut">
              <a:rPr kumimoji="1" lang="ja-JP" altLang="en-US" smtClean="0"/>
              <a:t>2015/7/26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B372122-50D1-4343-89AB-A197AF7937C4}" type="slidenum">
              <a:rPr kumimoji="1" lang="ja-JP" altLang="en-US" smtClean="0"/>
              <a:t>‹#›</a:t>
            </a:fld>
            <a:endParaRPr kumimoji="1" lang="ja-JP" altLang="en-US"/>
          </a:p>
        </p:txBody>
      </p:sp>
    </p:spTree>
    <p:extLst>
      <p:ext uri="{BB962C8B-B14F-4D97-AF65-F5344CB8AC3E}">
        <p14:creationId xmlns:p14="http://schemas.microsoft.com/office/powerpoint/2010/main" val="688575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CC21B2A-9340-4B34-A150-A0E578F7165F}" type="datetimeFigureOut">
              <a:rPr kumimoji="1" lang="ja-JP" altLang="en-US" smtClean="0"/>
              <a:t>2015/7/26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372122-50D1-4343-89AB-A197AF7937C4}" type="slidenum">
              <a:rPr kumimoji="1" lang="ja-JP" altLang="en-US" smtClean="0"/>
              <a:t>‹#›</a:t>
            </a:fld>
            <a:endParaRPr kumimoji="1" lang="ja-JP" altLang="en-US"/>
          </a:p>
        </p:txBody>
      </p:sp>
    </p:spTree>
    <p:extLst>
      <p:ext uri="{BB962C8B-B14F-4D97-AF65-F5344CB8AC3E}">
        <p14:creationId xmlns:p14="http://schemas.microsoft.com/office/powerpoint/2010/main" val="586320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CC21B2A-9340-4B34-A150-A0E578F7165F}" type="datetimeFigureOut">
              <a:rPr kumimoji="1" lang="ja-JP" altLang="en-US" smtClean="0"/>
              <a:t>2015/7/26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372122-50D1-4343-89AB-A197AF7937C4}" type="slidenum">
              <a:rPr kumimoji="1" lang="ja-JP" altLang="en-US" smtClean="0"/>
              <a:t>‹#›</a:t>
            </a:fld>
            <a:endParaRPr kumimoji="1" lang="ja-JP" altLang="en-US"/>
          </a:p>
        </p:txBody>
      </p:sp>
    </p:spTree>
    <p:extLst>
      <p:ext uri="{BB962C8B-B14F-4D97-AF65-F5344CB8AC3E}">
        <p14:creationId xmlns:p14="http://schemas.microsoft.com/office/powerpoint/2010/main" val="73752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C21B2A-9340-4B34-A150-A0E578F7165F}" type="datetimeFigureOut">
              <a:rPr kumimoji="1" lang="ja-JP" altLang="en-US" smtClean="0"/>
              <a:t>2015/7/26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372122-50D1-4343-89AB-A197AF7937C4}" type="slidenum">
              <a:rPr kumimoji="1" lang="ja-JP" altLang="en-US" smtClean="0"/>
              <a:t>‹#›</a:t>
            </a:fld>
            <a:endParaRPr kumimoji="1" lang="ja-JP" altLang="en-US"/>
          </a:p>
        </p:txBody>
      </p:sp>
    </p:spTree>
    <p:extLst>
      <p:ext uri="{BB962C8B-B14F-4D97-AF65-F5344CB8AC3E}">
        <p14:creationId xmlns:p14="http://schemas.microsoft.com/office/powerpoint/2010/main" val="1953869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プロコン勉強会</a:t>
            </a:r>
            <a:endParaRPr kumimoji="1" lang="ja-JP" altLang="en-US"/>
          </a:p>
        </p:txBody>
      </p:sp>
      <p:sp>
        <p:nvSpPr>
          <p:cNvPr id="3" name="サブタイトル 2"/>
          <p:cNvSpPr>
            <a:spLocks noGrp="1"/>
          </p:cNvSpPr>
          <p:nvPr>
            <p:ph type="subTitle" idx="1"/>
          </p:nvPr>
        </p:nvSpPr>
        <p:spPr/>
        <p:txBody>
          <a:bodyPr/>
          <a:lstStyle/>
          <a:p>
            <a:r>
              <a:rPr kumimoji="1" lang="ja-JP" altLang="en-US" smtClean="0"/>
              <a:t>第</a:t>
            </a:r>
            <a:r>
              <a:rPr kumimoji="1" lang="en-US" altLang="ja-JP" smtClean="0"/>
              <a:t>2</a:t>
            </a:r>
            <a:r>
              <a:rPr kumimoji="1" lang="ja-JP" altLang="en-US" smtClean="0"/>
              <a:t>回</a:t>
            </a:r>
            <a:endParaRPr kumimoji="1" lang="en-US" altLang="ja-JP" smtClean="0"/>
          </a:p>
          <a:p>
            <a:r>
              <a:rPr lang="en-US" altLang="ja-JP" smtClean="0"/>
              <a:t>15/07/26</a:t>
            </a:r>
          </a:p>
          <a:p>
            <a:r>
              <a:rPr lang="ja-JP" altLang="en-US" smtClean="0"/>
              <a:t>大久保順平</a:t>
            </a:r>
            <a:endParaRPr lang="en-US" altLang="ja-JP" smtClean="0"/>
          </a:p>
          <a:p>
            <a:endParaRPr kumimoji="1" lang="ja-JP" altLang="en-US"/>
          </a:p>
        </p:txBody>
      </p:sp>
    </p:spTree>
    <p:extLst>
      <p:ext uri="{BB962C8B-B14F-4D97-AF65-F5344CB8AC3E}">
        <p14:creationId xmlns:p14="http://schemas.microsoft.com/office/powerpoint/2010/main" val="22983145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mtClean="0"/>
              <a:t>演習</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lnSpcReduction="10000"/>
              </a:bodyPr>
              <a:lstStyle/>
              <a:p>
                <a:pPr marL="0" indent="0">
                  <a:buNone/>
                </a:pPr>
                <a:r>
                  <a:rPr lang="en-US" altLang="ja-JP" sz="2800" smtClean="0"/>
                  <a:t>3</a:t>
                </a:r>
                <a:r>
                  <a:rPr lang="ja-JP" altLang="en-US" sz="2800" smtClean="0"/>
                  <a:t>・</a:t>
                </a:r>
                <a:r>
                  <a:rPr lang="ja-JP" altLang="en-US" sz="2800"/>
                  <a:t>関数</a:t>
                </a:r>
                <a14:m>
                  <m:oMath xmlns:m="http://schemas.openxmlformats.org/officeDocument/2006/math">
                    <m:r>
                      <a:rPr lang="en-US" altLang="ja-JP" sz="2800" i="1">
                        <a:latin typeface="Cambria Math"/>
                      </a:rPr>
                      <m:t>𝑓</m:t>
                    </m:r>
                    <m:d>
                      <m:dPr>
                        <m:ctrlPr>
                          <a:rPr lang="en-US" altLang="ja-JP" sz="2800" i="1">
                            <a:latin typeface="Cambria Math"/>
                          </a:rPr>
                        </m:ctrlPr>
                      </m:dPr>
                      <m:e>
                        <m:r>
                          <a:rPr lang="en-US" altLang="ja-JP" sz="2800" i="1">
                            <a:latin typeface="Cambria Math"/>
                          </a:rPr>
                          <m:t>𝑥</m:t>
                        </m:r>
                      </m:e>
                    </m:d>
                    <m:r>
                      <a:rPr lang="ja-JP" altLang="en-US" sz="2800" i="1">
                        <a:latin typeface="Cambria Math"/>
                      </a:rPr>
                      <m:t>に対して</m:t>
                    </m:r>
                  </m:oMath>
                </a14:m>
                <a:endParaRPr lang="en-US" altLang="ja-JP" sz="2800" i="1" smtClean="0">
                  <a:latin typeface="Cambria Math"/>
                </a:endParaRPr>
              </a:p>
              <a:p>
                <a:pPr marL="0" indent="0">
                  <a:buNone/>
                </a:pPr>
                <a14:m>
                  <m:oMath xmlns:m="http://schemas.openxmlformats.org/officeDocument/2006/math">
                    <m:nary>
                      <m:naryPr>
                        <m:chr m:val="∑"/>
                        <m:subHide m:val="on"/>
                        <m:supHide m:val="on"/>
                        <m:ctrlPr>
                          <a:rPr lang="ja-JP" altLang="en-US" sz="2800" i="1" smtClean="0">
                            <a:latin typeface="Cambria Math"/>
                          </a:rPr>
                        </m:ctrlPr>
                      </m:naryPr>
                      <m:sub/>
                      <m:sup/>
                      <m:e>
                        <m:f>
                          <m:fPr>
                            <m:ctrlPr>
                              <a:rPr lang="en-US" altLang="ja-JP" sz="2800" i="1" smtClean="0">
                                <a:latin typeface="Cambria Math"/>
                              </a:rPr>
                            </m:ctrlPr>
                          </m:fPr>
                          <m:num>
                            <m:sSup>
                              <m:sSupPr>
                                <m:ctrlPr>
                                  <a:rPr lang="en-US" altLang="ja-JP" sz="2800" i="1" smtClean="0">
                                    <a:latin typeface="Cambria Math"/>
                                  </a:rPr>
                                </m:ctrlPr>
                              </m:sSupPr>
                              <m:e>
                                <m:r>
                                  <a:rPr lang="en-US" altLang="ja-JP" sz="2800" b="0" i="1" smtClean="0">
                                    <a:latin typeface="Cambria Math"/>
                                  </a:rPr>
                                  <m:t>𝑓</m:t>
                                </m:r>
                              </m:e>
                              <m:sup>
                                <m:d>
                                  <m:dPr>
                                    <m:ctrlPr>
                                      <a:rPr lang="en-US" altLang="ja-JP" sz="2800" b="0" i="1" smtClean="0">
                                        <a:latin typeface="Cambria Math"/>
                                      </a:rPr>
                                    </m:ctrlPr>
                                  </m:dPr>
                                  <m:e>
                                    <m:r>
                                      <a:rPr lang="en-US" altLang="ja-JP" sz="2800" b="0" i="1" smtClean="0">
                                        <a:latin typeface="Cambria Math"/>
                                      </a:rPr>
                                      <m:t>𝑛</m:t>
                                    </m:r>
                                  </m:e>
                                </m:d>
                              </m:sup>
                            </m:sSup>
                            <m:r>
                              <a:rPr lang="en-US" altLang="ja-JP" sz="2800" b="0" i="1" smtClean="0">
                                <a:latin typeface="Cambria Math"/>
                              </a:rPr>
                              <m:t>(0)</m:t>
                            </m:r>
                          </m:num>
                          <m:den>
                            <m:r>
                              <a:rPr lang="en-US" altLang="ja-JP" sz="2800" b="0" i="1" smtClean="0">
                                <a:latin typeface="Cambria Math"/>
                              </a:rPr>
                              <m:t>𝑛</m:t>
                            </m:r>
                            <m:r>
                              <a:rPr lang="en-US" altLang="ja-JP" sz="2800" b="0" i="1" smtClean="0">
                                <a:latin typeface="Cambria Math"/>
                              </a:rPr>
                              <m:t>!</m:t>
                            </m:r>
                          </m:den>
                        </m:f>
                        <m:r>
                          <a:rPr lang="en-US" altLang="ja-JP" sz="2800" b="0" i="1" smtClean="0">
                            <a:latin typeface="Cambria Math"/>
                          </a:rPr>
                          <m:t> </m:t>
                        </m:r>
                        <m:sSup>
                          <m:sSupPr>
                            <m:ctrlPr>
                              <a:rPr lang="en-US" altLang="ja-JP" sz="2800" b="0" i="1" smtClean="0">
                                <a:latin typeface="Cambria Math"/>
                              </a:rPr>
                            </m:ctrlPr>
                          </m:sSupPr>
                          <m:e>
                            <m:r>
                              <a:rPr lang="en-US" altLang="ja-JP" sz="2800" b="0" i="1" smtClean="0">
                                <a:latin typeface="Cambria Math"/>
                              </a:rPr>
                              <m:t>𝑥</m:t>
                            </m:r>
                          </m:e>
                          <m:sup>
                            <m:r>
                              <a:rPr lang="en-US" altLang="ja-JP" sz="2800" b="0" i="1" smtClean="0">
                                <a:latin typeface="Cambria Math"/>
                              </a:rPr>
                              <m:t>𝑛</m:t>
                            </m:r>
                          </m:sup>
                        </m:sSup>
                      </m:e>
                    </m:nary>
                    <m:r>
                      <a:rPr lang="ja-JP" altLang="en-US" sz="2800" b="0" i="1" smtClean="0">
                        <a:latin typeface="Cambria Math"/>
                      </a:rPr>
                      <m:t>を</m:t>
                    </m:r>
                    <m:r>
                      <a:rPr lang="ja-JP" altLang="en-US" sz="2800" i="1" smtClean="0">
                        <a:latin typeface="Cambria Math"/>
                      </a:rPr>
                      <m:t>特に</m:t>
                    </m:r>
                    <m:r>
                      <a:rPr lang="ja-JP" altLang="en-US" sz="2800" i="1">
                        <a:latin typeface="Cambria Math"/>
                      </a:rPr>
                      <m:t>マクローリン展開と言う</m:t>
                    </m:r>
                  </m:oMath>
                </a14:m>
                <a:r>
                  <a:rPr lang="ja-JP" altLang="en-US" sz="2800" i="1" smtClean="0">
                    <a:latin typeface="Cambria Math"/>
                  </a:rPr>
                  <a:t>　</a:t>
                </a:r>
                <a:endParaRPr lang="en-US" altLang="ja-JP" sz="2800" i="1" smtClean="0">
                  <a:latin typeface="Cambria Math"/>
                </a:endParaRPr>
              </a:p>
              <a:p>
                <a:pPr marL="0" indent="0">
                  <a:buNone/>
                </a:pPr>
                <a14:m>
                  <m:oMathPara xmlns:m="http://schemas.openxmlformats.org/officeDocument/2006/math">
                    <m:oMathParaPr>
                      <m:jc m:val="left"/>
                    </m:oMathParaPr>
                    <m:oMath xmlns:m="http://schemas.openxmlformats.org/officeDocument/2006/math">
                      <m:sSup>
                        <m:sSupPr>
                          <m:ctrlPr>
                            <a:rPr lang="en-US" altLang="ja-JP" sz="2800" i="1">
                              <a:latin typeface="Cambria Math"/>
                            </a:rPr>
                          </m:ctrlPr>
                        </m:sSupPr>
                        <m:e>
                          <m:r>
                            <a:rPr lang="en-US" altLang="ja-JP" sz="2800" i="1">
                              <a:latin typeface="Cambria Math"/>
                            </a:rPr>
                            <m:t>𝑒</m:t>
                          </m:r>
                        </m:e>
                        <m:sup>
                          <m:r>
                            <a:rPr lang="en-US" altLang="ja-JP" sz="2800" i="1">
                              <a:latin typeface="Cambria Math"/>
                            </a:rPr>
                            <m:t>𝑥</m:t>
                          </m:r>
                        </m:sup>
                      </m:sSup>
                      <m:r>
                        <a:rPr lang="en-US" altLang="ja-JP" sz="2800" i="1">
                          <a:latin typeface="Cambria Math"/>
                        </a:rPr>
                        <m:t>,</m:t>
                      </m:r>
                      <m:func>
                        <m:funcPr>
                          <m:ctrlPr>
                            <a:rPr lang="en-US" altLang="ja-JP" sz="2800" i="1">
                              <a:latin typeface="Cambria Math"/>
                            </a:rPr>
                          </m:ctrlPr>
                        </m:funcPr>
                        <m:fName>
                          <m:r>
                            <m:rPr>
                              <m:sty m:val="p"/>
                            </m:rPr>
                            <a:rPr lang="en-US" altLang="ja-JP" sz="2800">
                              <a:latin typeface="Cambria Math"/>
                            </a:rPr>
                            <m:t>sin</m:t>
                          </m:r>
                        </m:fName>
                        <m:e>
                          <m:r>
                            <a:rPr lang="en-US" altLang="ja-JP" sz="2800" i="1">
                              <a:latin typeface="Cambria Math"/>
                            </a:rPr>
                            <m:t>𝑥</m:t>
                          </m:r>
                          <m:r>
                            <a:rPr lang="en-US" altLang="ja-JP" sz="2800" i="1">
                              <a:latin typeface="Cambria Math"/>
                            </a:rPr>
                            <m:t>,</m:t>
                          </m:r>
                        </m:e>
                      </m:func>
                      <m:func>
                        <m:funcPr>
                          <m:ctrlPr>
                            <a:rPr lang="en-US" altLang="ja-JP" sz="2800" i="1">
                              <a:latin typeface="Cambria Math"/>
                            </a:rPr>
                          </m:ctrlPr>
                        </m:funcPr>
                        <m:fName>
                          <m:r>
                            <m:rPr>
                              <m:sty m:val="p"/>
                            </m:rPr>
                            <a:rPr lang="en-US" altLang="ja-JP" sz="2800">
                              <a:latin typeface="Cambria Math"/>
                            </a:rPr>
                            <m:t>cos</m:t>
                          </m:r>
                        </m:fName>
                        <m:e>
                          <m:r>
                            <a:rPr lang="en-US" altLang="ja-JP" sz="2800" i="1">
                              <a:latin typeface="Cambria Math"/>
                            </a:rPr>
                            <m:t>𝑥</m:t>
                          </m:r>
                        </m:e>
                      </m:func>
                      <m:r>
                        <a:rPr lang="en-US" altLang="ja-JP" sz="2800" i="1">
                          <a:latin typeface="Cambria Math"/>
                        </a:rPr>
                        <m:t> </m:t>
                      </m:r>
                      <m:r>
                        <a:rPr lang="ja-JP" altLang="en-US" sz="2800" i="1">
                          <a:latin typeface="Cambria Math"/>
                        </a:rPr>
                        <m:t>を各々</m:t>
                      </m:r>
                      <m:r>
                        <a:rPr lang="ja-JP" altLang="en-US" sz="2800" i="1" smtClean="0">
                          <a:latin typeface="Cambria Math"/>
                        </a:rPr>
                        <m:t>マクローリン展開し、</m:t>
                      </m:r>
                    </m:oMath>
                  </m:oMathPara>
                </a14:m>
                <a:endParaRPr lang="en-US" altLang="ja-JP" sz="2800" i="1" smtClean="0">
                  <a:latin typeface="Cambria Math"/>
                </a:endParaRPr>
              </a:p>
              <a:p>
                <a:pPr marL="0" indent="0">
                  <a:buNone/>
                </a:pPr>
                <a14:m>
                  <m:oMath xmlns:m="http://schemas.openxmlformats.org/officeDocument/2006/math">
                    <m:r>
                      <a:rPr lang="ja-JP" altLang="en-US" sz="2800" i="1">
                        <a:latin typeface="Cambria Math"/>
                      </a:rPr>
                      <m:t>オイラーの公式</m:t>
                    </m:r>
                    <m:r>
                      <a:rPr lang="ja-JP" altLang="en-US" sz="2800" b="0" i="1" smtClean="0">
                        <a:latin typeface="Cambria Math"/>
                      </a:rPr>
                      <m:t>を</m:t>
                    </m:r>
                    <m:r>
                      <a:rPr lang="ja-JP" altLang="en-US" sz="2800" i="1">
                        <a:latin typeface="Cambria Math"/>
                      </a:rPr>
                      <m:t>導出せよ</m:t>
                    </m:r>
                  </m:oMath>
                </a14:m>
                <a:r>
                  <a:rPr lang="ja-JP" altLang="en-US" sz="2800" smtClean="0"/>
                  <a:t>。</a:t>
                </a:r>
                <a:endParaRPr lang="en-US" altLang="ja-JP" sz="2800" smtClean="0"/>
              </a:p>
              <a:p>
                <a:pPr marL="0" indent="0">
                  <a:buNone/>
                </a:pPr>
                <a:endParaRPr lang="en-US" altLang="ja-JP" sz="2800" smtClean="0"/>
              </a:p>
              <a:p>
                <a:pPr marL="0" indent="0">
                  <a:buNone/>
                </a:pPr>
                <a:r>
                  <a:rPr lang="en-US" altLang="ja-JP" sz="2800"/>
                  <a:t>4</a:t>
                </a:r>
                <a:r>
                  <a:rPr lang="ja-JP" altLang="en-US" sz="2800" smtClean="0"/>
                  <a:t>・計算尺と呼ばれる道具がある。これは数値と長さを対応付けた道具であるが、コレを利用することで巨大数の乗除の概算値を得ることが出来る。具体的にどのようにして概算値を得ることが出来るか考察せよ。</a:t>
                </a:r>
                <a:endParaRPr lang="en-US" altLang="ja-JP" sz="2800"/>
              </a:p>
              <a:p>
                <a:endParaRPr kumimoji="1" lang="ja-JP" altLang="en-US"/>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1481" t="-28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06397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96" y="259758"/>
            <a:ext cx="8229600" cy="1143000"/>
          </a:xfrm>
        </p:spPr>
        <p:txBody>
          <a:bodyPr/>
          <a:lstStyle/>
          <a:p>
            <a:r>
              <a:rPr kumimoji="1" lang="ja-JP" altLang="en-US" smtClean="0"/>
              <a:t>木</a:t>
            </a:r>
            <a:endParaRPr kumimoji="1" lang="ja-JP" altLang="en-US"/>
          </a:p>
        </p:txBody>
      </p:sp>
      <p:sp>
        <p:nvSpPr>
          <p:cNvPr id="4" name="角丸四角形 3"/>
          <p:cNvSpPr/>
          <p:nvPr/>
        </p:nvSpPr>
        <p:spPr>
          <a:xfrm>
            <a:off x="2557638" y="1335189"/>
            <a:ext cx="4536504" cy="51125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円/楕円 4"/>
          <p:cNvSpPr/>
          <p:nvPr/>
        </p:nvSpPr>
        <p:spPr>
          <a:xfrm>
            <a:off x="4429846" y="1623221"/>
            <a:ext cx="792088" cy="7920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6" name="円/楕円 5"/>
          <p:cNvSpPr/>
          <p:nvPr/>
        </p:nvSpPr>
        <p:spPr>
          <a:xfrm>
            <a:off x="3587222" y="2919365"/>
            <a:ext cx="792088" cy="7920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7" name="円/楕円 6"/>
          <p:cNvSpPr/>
          <p:nvPr/>
        </p:nvSpPr>
        <p:spPr>
          <a:xfrm>
            <a:off x="5213601" y="2919365"/>
            <a:ext cx="792088" cy="7920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8" name="円/楕円 7"/>
          <p:cNvSpPr/>
          <p:nvPr/>
        </p:nvSpPr>
        <p:spPr>
          <a:xfrm>
            <a:off x="2989686" y="4647557"/>
            <a:ext cx="792088" cy="7920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円/楕円 8"/>
          <p:cNvSpPr/>
          <p:nvPr/>
        </p:nvSpPr>
        <p:spPr>
          <a:xfrm>
            <a:off x="3983266" y="4689335"/>
            <a:ext cx="792088" cy="7920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12" name="円/楕円 11"/>
          <p:cNvSpPr/>
          <p:nvPr/>
        </p:nvSpPr>
        <p:spPr>
          <a:xfrm>
            <a:off x="4877414" y="4698692"/>
            <a:ext cx="792088" cy="7920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13" name="円/楕円 12"/>
          <p:cNvSpPr/>
          <p:nvPr/>
        </p:nvSpPr>
        <p:spPr>
          <a:xfrm>
            <a:off x="5870994" y="4740470"/>
            <a:ext cx="792088" cy="7920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cxnSp>
        <p:nvCxnSpPr>
          <p:cNvPr id="15" name="直線コネクタ 14"/>
          <p:cNvCxnSpPr>
            <a:stCxn id="5" idx="3"/>
            <a:endCxn id="6" idx="7"/>
          </p:cNvCxnSpPr>
          <p:nvPr/>
        </p:nvCxnSpPr>
        <p:spPr>
          <a:xfrm flipH="1">
            <a:off x="4263311" y="2299310"/>
            <a:ext cx="282534" cy="736054"/>
          </a:xfrm>
          <a:prstGeom prst="line">
            <a:avLst/>
          </a:prstGeom>
          <a:ln w="317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6" idx="3"/>
            <a:endCxn id="8" idx="0"/>
          </p:cNvCxnSpPr>
          <p:nvPr/>
        </p:nvCxnSpPr>
        <p:spPr>
          <a:xfrm flipH="1">
            <a:off x="3385730" y="3595454"/>
            <a:ext cx="317491" cy="1052103"/>
          </a:xfrm>
          <a:prstGeom prst="line">
            <a:avLst/>
          </a:prstGeom>
          <a:ln w="317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stCxn id="9" idx="0"/>
            <a:endCxn id="6" idx="5"/>
          </p:cNvCxnSpPr>
          <p:nvPr/>
        </p:nvCxnSpPr>
        <p:spPr>
          <a:xfrm flipH="1" flipV="1">
            <a:off x="4263311" y="3595454"/>
            <a:ext cx="115999" cy="1093881"/>
          </a:xfrm>
          <a:prstGeom prst="line">
            <a:avLst/>
          </a:prstGeom>
          <a:ln w="317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5" idx="5"/>
            <a:endCxn id="7" idx="1"/>
          </p:cNvCxnSpPr>
          <p:nvPr/>
        </p:nvCxnSpPr>
        <p:spPr>
          <a:xfrm>
            <a:off x="5105935" y="2299310"/>
            <a:ext cx="223665" cy="736054"/>
          </a:xfrm>
          <a:prstGeom prst="line">
            <a:avLst/>
          </a:prstGeom>
          <a:ln w="317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a:stCxn id="7" idx="3"/>
            <a:endCxn id="12" idx="0"/>
          </p:cNvCxnSpPr>
          <p:nvPr/>
        </p:nvCxnSpPr>
        <p:spPr>
          <a:xfrm flipH="1">
            <a:off x="5273458" y="3595454"/>
            <a:ext cx="56142" cy="1103238"/>
          </a:xfrm>
          <a:prstGeom prst="line">
            <a:avLst/>
          </a:prstGeom>
          <a:ln w="317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7" idx="5"/>
            <a:endCxn id="13" idx="0"/>
          </p:cNvCxnSpPr>
          <p:nvPr/>
        </p:nvCxnSpPr>
        <p:spPr>
          <a:xfrm>
            <a:off x="5889690" y="3595454"/>
            <a:ext cx="377348" cy="1145016"/>
          </a:xfrm>
          <a:prstGeom prst="line">
            <a:avLst/>
          </a:prstGeom>
          <a:ln w="317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1" name="角丸四角形 40"/>
          <p:cNvSpPr/>
          <p:nvPr/>
        </p:nvSpPr>
        <p:spPr>
          <a:xfrm>
            <a:off x="1636282" y="1384910"/>
            <a:ext cx="914400" cy="9144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smtClean="0">
                <a:solidFill>
                  <a:schemeClr val="tx1"/>
                </a:solidFill>
              </a:rPr>
              <a:t>根</a:t>
            </a:r>
            <a:endParaRPr kumimoji="1" lang="ja-JP" altLang="en-US" sz="2800">
              <a:solidFill>
                <a:schemeClr val="tx1"/>
              </a:solidFill>
            </a:endParaRPr>
          </a:p>
        </p:txBody>
      </p:sp>
      <p:sp>
        <p:nvSpPr>
          <p:cNvPr id="42" name="角丸四角形 41"/>
          <p:cNvSpPr/>
          <p:nvPr/>
        </p:nvSpPr>
        <p:spPr>
          <a:xfrm>
            <a:off x="3056874" y="5998920"/>
            <a:ext cx="3442944" cy="9144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smtClean="0">
                <a:solidFill>
                  <a:schemeClr val="tx1"/>
                </a:solidFill>
              </a:rPr>
              <a:t>ノード </a:t>
            </a:r>
            <a:r>
              <a:rPr kumimoji="1" lang="en-US" altLang="ja-JP" sz="2800" smtClean="0">
                <a:solidFill>
                  <a:schemeClr val="tx1"/>
                </a:solidFill>
              </a:rPr>
              <a:t>: </a:t>
            </a:r>
            <a:r>
              <a:rPr kumimoji="1" lang="ja-JP" altLang="en-US" sz="2800" smtClean="0">
                <a:solidFill>
                  <a:schemeClr val="tx1"/>
                </a:solidFill>
              </a:rPr>
              <a:t>各要素</a:t>
            </a:r>
            <a:endParaRPr kumimoji="1" lang="ja-JP" altLang="en-US" sz="2800">
              <a:solidFill>
                <a:schemeClr val="tx1"/>
              </a:solidFill>
            </a:endParaRPr>
          </a:p>
        </p:txBody>
      </p:sp>
      <p:sp>
        <p:nvSpPr>
          <p:cNvPr id="43" name="角丸四角形 42"/>
          <p:cNvSpPr/>
          <p:nvPr/>
        </p:nvSpPr>
        <p:spPr>
          <a:xfrm>
            <a:off x="1643238" y="5075358"/>
            <a:ext cx="914400" cy="9144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smtClean="0">
                <a:solidFill>
                  <a:schemeClr val="tx1"/>
                </a:solidFill>
              </a:rPr>
              <a:t>葉</a:t>
            </a:r>
            <a:endParaRPr kumimoji="1" lang="ja-JP" altLang="en-US" sz="2800">
              <a:solidFill>
                <a:schemeClr val="tx1"/>
              </a:solidFill>
            </a:endParaRPr>
          </a:p>
        </p:txBody>
      </p:sp>
      <p:sp>
        <p:nvSpPr>
          <p:cNvPr id="44" name="角丸四角形 43"/>
          <p:cNvSpPr/>
          <p:nvPr/>
        </p:nvSpPr>
        <p:spPr>
          <a:xfrm>
            <a:off x="1643238" y="3138254"/>
            <a:ext cx="914400" cy="9144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smtClean="0">
                <a:solidFill>
                  <a:schemeClr val="tx1"/>
                </a:solidFill>
              </a:rPr>
              <a:t>辺</a:t>
            </a:r>
            <a:endParaRPr kumimoji="1" lang="ja-JP" altLang="en-US" sz="2800">
              <a:solidFill>
                <a:schemeClr val="tx1"/>
              </a:solidFill>
            </a:endParaRPr>
          </a:p>
        </p:txBody>
      </p:sp>
      <p:cxnSp>
        <p:nvCxnSpPr>
          <p:cNvPr id="46" name="直線矢印コネクタ 45"/>
          <p:cNvCxnSpPr>
            <a:stCxn id="41" idx="3"/>
            <a:endCxn id="5" idx="2"/>
          </p:cNvCxnSpPr>
          <p:nvPr/>
        </p:nvCxnSpPr>
        <p:spPr>
          <a:xfrm>
            <a:off x="2550682" y="1842110"/>
            <a:ext cx="1879164" cy="17715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44" idx="3"/>
          </p:cNvCxnSpPr>
          <p:nvPr/>
        </p:nvCxnSpPr>
        <p:spPr>
          <a:xfrm flipV="1">
            <a:off x="2557638" y="2667337"/>
            <a:ext cx="1763672" cy="928117"/>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44" idx="3"/>
          </p:cNvCxnSpPr>
          <p:nvPr/>
        </p:nvCxnSpPr>
        <p:spPr>
          <a:xfrm>
            <a:off x="2557638" y="3595454"/>
            <a:ext cx="986837" cy="57250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43" idx="3"/>
          </p:cNvCxnSpPr>
          <p:nvPr/>
        </p:nvCxnSpPr>
        <p:spPr>
          <a:xfrm flipV="1">
            <a:off x="2557638" y="5075358"/>
            <a:ext cx="432048" cy="4572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43" idx="3"/>
            <a:endCxn id="9" idx="2"/>
          </p:cNvCxnSpPr>
          <p:nvPr/>
        </p:nvCxnSpPr>
        <p:spPr>
          <a:xfrm flipV="1">
            <a:off x="2557638" y="5085379"/>
            <a:ext cx="1425628" cy="447179"/>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4545845" y="1740270"/>
            <a:ext cx="560090" cy="584775"/>
          </a:xfrm>
          <a:prstGeom prst="rect">
            <a:avLst/>
          </a:prstGeom>
          <a:noFill/>
        </p:spPr>
        <p:txBody>
          <a:bodyPr wrap="square" rtlCol="0">
            <a:spAutoFit/>
          </a:bodyPr>
          <a:lstStyle/>
          <a:p>
            <a:r>
              <a:rPr kumimoji="1" lang="ja-JP" altLang="en-US" sz="3200" smtClean="0">
                <a:solidFill>
                  <a:schemeClr val="bg1"/>
                </a:solidFill>
              </a:rPr>
              <a:t>親</a:t>
            </a:r>
            <a:endParaRPr kumimoji="1" lang="ja-JP" altLang="en-US" sz="3200">
              <a:solidFill>
                <a:schemeClr val="bg1"/>
              </a:solidFill>
            </a:endParaRPr>
          </a:p>
        </p:txBody>
      </p:sp>
      <p:sp>
        <p:nvSpPr>
          <p:cNvPr id="62" name="テキスト ボックス 61"/>
          <p:cNvSpPr txBox="1"/>
          <p:nvPr/>
        </p:nvSpPr>
        <p:spPr>
          <a:xfrm>
            <a:off x="3703221" y="3010679"/>
            <a:ext cx="560090" cy="584775"/>
          </a:xfrm>
          <a:prstGeom prst="rect">
            <a:avLst/>
          </a:prstGeom>
          <a:noFill/>
        </p:spPr>
        <p:txBody>
          <a:bodyPr wrap="square" rtlCol="0">
            <a:spAutoFit/>
          </a:bodyPr>
          <a:lstStyle/>
          <a:p>
            <a:r>
              <a:rPr kumimoji="1" lang="ja-JP" altLang="en-US" sz="3200" smtClean="0">
                <a:solidFill>
                  <a:schemeClr val="bg1"/>
                </a:solidFill>
              </a:rPr>
              <a:t>子</a:t>
            </a:r>
            <a:endParaRPr kumimoji="1" lang="ja-JP" altLang="en-US" sz="3200">
              <a:solidFill>
                <a:schemeClr val="bg1"/>
              </a:solidFill>
            </a:endParaRPr>
          </a:p>
        </p:txBody>
      </p:sp>
      <p:sp>
        <p:nvSpPr>
          <p:cNvPr id="63" name="テキスト ボックス 62"/>
          <p:cNvSpPr txBox="1"/>
          <p:nvPr/>
        </p:nvSpPr>
        <p:spPr>
          <a:xfrm>
            <a:off x="5329600" y="3035364"/>
            <a:ext cx="560090" cy="584775"/>
          </a:xfrm>
          <a:prstGeom prst="rect">
            <a:avLst/>
          </a:prstGeom>
          <a:noFill/>
        </p:spPr>
        <p:txBody>
          <a:bodyPr wrap="square" rtlCol="0">
            <a:spAutoFit/>
          </a:bodyPr>
          <a:lstStyle/>
          <a:p>
            <a:r>
              <a:rPr kumimoji="1" lang="ja-JP" altLang="en-US" sz="3200" smtClean="0">
                <a:solidFill>
                  <a:schemeClr val="bg1"/>
                </a:solidFill>
              </a:rPr>
              <a:t>子</a:t>
            </a:r>
            <a:endParaRPr kumimoji="1" lang="ja-JP" altLang="en-US" sz="3200">
              <a:solidFill>
                <a:schemeClr val="bg1"/>
              </a:solidFill>
            </a:endParaRPr>
          </a:p>
        </p:txBody>
      </p:sp>
      <p:sp>
        <p:nvSpPr>
          <p:cNvPr id="64" name="テキスト ボックス 63"/>
          <p:cNvSpPr txBox="1"/>
          <p:nvPr/>
        </p:nvSpPr>
        <p:spPr>
          <a:xfrm>
            <a:off x="3105685" y="4782970"/>
            <a:ext cx="560090" cy="584775"/>
          </a:xfrm>
          <a:prstGeom prst="rect">
            <a:avLst/>
          </a:prstGeom>
          <a:noFill/>
        </p:spPr>
        <p:txBody>
          <a:bodyPr wrap="square" rtlCol="0">
            <a:spAutoFit/>
          </a:bodyPr>
          <a:lstStyle/>
          <a:p>
            <a:r>
              <a:rPr kumimoji="1" lang="ja-JP" altLang="en-US" sz="3200" smtClean="0">
                <a:solidFill>
                  <a:schemeClr val="bg1"/>
                </a:solidFill>
              </a:rPr>
              <a:t>孫</a:t>
            </a:r>
            <a:endParaRPr kumimoji="1" lang="ja-JP" altLang="en-US" sz="3200">
              <a:solidFill>
                <a:schemeClr val="bg1"/>
              </a:solidFill>
            </a:endParaRPr>
          </a:p>
        </p:txBody>
      </p:sp>
      <p:sp>
        <p:nvSpPr>
          <p:cNvPr id="65" name="テキスト ボックス 64"/>
          <p:cNvSpPr txBox="1"/>
          <p:nvPr/>
        </p:nvSpPr>
        <p:spPr>
          <a:xfrm>
            <a:off x="4099265" y="4792991"/>
            <a:ext cx="560090" cy="584775"/>
          </a:xfrm>
          <a:prstGeom prst="rect">
            <a:avLst/>
          </a:prstGeom>
          <a:noFill/>
        </p:spPr>
        <p:txBody>
          <a:bodyPr wrap="square" rtlCol="0">
            <a:spAutoFit/>
          </a:bodyPr>
          <a:lstStyle/>
          <a:p>
            <a:r>
              <a:rPr kumimoji="1" lang="ja-JP" altLang="en-US" sz="3200" smtClean="0">
                <a:solidFill>
                  <a:schemeClr val="bg1"/>
                </a:solidFill>
              </a:rPr>
              <a:t>孫</a:t>
            </a:r>
            <a:endParaRPr kumimoji="1" lang="ja-JP" altLang="en-US" sz="3200">
              <a:solidFill>
                <a:schemeClr val="bg1"/>
              </a:solidFill>
            </a:endParaRPr>
          </a:p>
        </p:txBody>
      </p:sp>
      <p:sp>
        <p:nvSpPr>
          <p:cNvPr id="66" name="テキスト ボックス 65"/>
          <p:cNvSpPr txBox="1"/>
          <p:nvPr/>
        </p:nvSpPr>
        <p:spPr>
          <a:xfrm>
            <a:off x="4958204" y="4835734"/>
            <a:ext cx="560090" cy="584775"/>
          </a:xfrm>
          <a:prstGeom prst="rect">
            <a:avLst/>
          </a:prstGeom>
          <a:noFill/>
        </p:spPr>
        <p:txBody>
          <a:bodyPr wrap="square" rtlCol="0">
            <a:spAutoFit/>
          </a:bodyPr>
          <a:lstStyle/>
          <a:p>
            <a:r>
              <a:rPr kumimoji="1" lang="ja-JP" altLang="en-US" sz="3200" smtClean="0">
                <a:solidFill>
                  <a:schemeClr val="bg1"/>
                </a:solidFill>
              </a:rPr>
              <a:t>孫</a:t>
            </a:r>
            <a:endParaRPr kumimoji="1" lang="ja-JP" altLang="en-US" sz="3200">
              <a:solidFill>
                <a:schemeClr val="bg1"/>
              </a:solidFill>
            </a:endParaRPr>
          </a:p>
        </p:txBody>
      </p:sp>
      <p:sp>
        <p:nvSpPr>
          <p:cNvPr id="67" name="テキスト ボックス 66"/>
          <p:cNvSpPr txBox="1"/>
          <p:nvPr/>
        </p:nvSpPr>
        <p:spPr>
          <a:xfrm>
            <a:off x="5986993" y="4835733"/>
            <a:ext cx="560090" cy="584775"/>
          </a:xfrm>
          <a:prstGeom prst="rect">
            <a:avLst/>
          </a:prstGeom>
          <a:noFill/>
        </p:spPr>
        <p:txBody>
          <a:bodyPr wrap="square" rtlCol="0">
            <a:spAutoFit/>
          </a:bodyPr>
          <a:lstStyle/>
          <a:p>
            <a:r>
              <a:rPr kumimoji="1" lang="ja-JP" altLang="en-US" sz="3200" smtClean="0">
                <a:solidFill>
                  <a:schemeClr val="bg1"/>
                </a:solidFill>
              </a:rPr>
              <a:t>孫</a:t>
            </a:r>
            <a:endParaRPr kumimoji="1" lang="ja-JP" altLang="en-US" sz="3200">
              <a:solidFill>
                <a:schemeClr val="bg1"/>
              </a:solidFill>
            </a:endParaRPr>
          </a:p>
        </p:txBody>
      </p:sp>
    </p:spTree>
    <p:extLst>
      <p:ext uri="{BB962C8B-B14F-4D97-AF65-F5344CB8AC3E}">
        <p14:creationId xmlns:p14="http://schemas.microsoft.com/office/powerpoint/2010/main" val="2512578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木構造</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列挙</a:t>
            </a:r>
            <a:endParaRPr kumimoji="1" lang="en-US" altLang="ja-JP" smtClean="0"/>
          </a:p>
          <a:p>
            <a:pPr lvl="1"/>
            <a:r>
              <a:rPr lang="ja-JP" altLang="en-US"/>
              <a:t>全探索</a:t>
            </a:r>
            <a:r>
              <a:rPr lang="ja-JP" altLang="en-US" smtClean="0"/>
              <a:t>に等しく</a:t>
            </a:r>
            <a:r>
              <a:rPr lang="en-US" altLang="ja-JP" smtClean="0"/>
              <a:t>,</a:t>
            </a:r>
            <a:r>
              <a:rPr lang="ja-JP" altLang="en-US" smtClean="0"/>
              <a:t>深さ優先探索と幅優先探索の両方が使える</a:t>
            </a:r>
            <a:endParaRPr kumimoji="1" lang="ja-JP" altLang="en-US"/>
          </a:p>
        </p:txBody>
      </p:sp>
    </p:spTree>
    <p:extLst>
      <p:ext uri="{BB962C8B-B14F-4D97-AF65-F5344CB8AC3E}">
        <p14:creationId xmlns:p14="http://schemas.microsoft.com/office/powerpoint/2010/main" val="42579064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列挙</a:t>
            </a:r>
            <a:endParaRPr kumimoji="1" lang="ja-JP" altLang="en-US"/>
          </a:p>
        </p:txBody>
      </p:sp>
      <p:sp>
        <p:nvSpPr>
          <p:cNvPr id="4" name="角丸四角形 3"/>
          <p:cNvSpPr/>
          <p:nvPr/>
        </p:nvSpPr>
        <p:spPr>
          <a:xfrm>
            <a:off x="2051720" y="1484784"/>
            <a:ext cx="5040560" cy="51845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smtClean="0">
                <a:solidFill>
                  <a:srgbClr val="FFFF00"/>
                </a:solidFill>
              </a:rPr>
              <a:t>push.(root);</a:t>
            </a:r>
          </a:p>
          <a:p>
            <a:r>
              <a:rPr kumimoji="1" lang="en-US" altLang="ja-JP" sz="2400" smtClean="0">
                <a:solidFill>
                  <a:srgbClr val="FFFF00"/>
                </a:solidFill>
              </a:rPr>
              <a:t>while()</a:t>
            </a:r>
          </a:p>
          <a:p>
            <a:r>
              <a:rPr lang="en-US" altLang="ja-JP" sz="2400" smtClean="0">
                <a:solidFill>
                  <a:srgbClr val="FFFF00"/>
                </a:solidFill>
              </a:rPr>
              <a:t>{</a:t>
            </a:r>
          </a:p>
          <a:p>
            <a:r>
              <a:rPr lang="en-US" altLang="ja-JP" sz="2400" smtClean="0">
                <a:solidFill>
                  <a:srgbClr val="FFFF00"/>
                </a:solidFill>
              </a:rPr>
              <a:t>	tree = pop();</a:t>
            </a:r>
          </a:p>
          <a:p>
            <a:r>
              <a:rPr lang="en-US" altLang="ja-JP" sz="2400" smtClean="0">
                <a:solidFill>
                  <a:srgbClr val="FFFF00"/>
                </a:solidFill>
              </a:rPr>
              <a:t>	cout &lt;&lt; tree.data;</a:t>
            </a:r>
          </a:p>
          <a:p>
            <a:r>
              <a:rPr lang="en-US" altLang="ja-JP" sz="2400" smtClean="0">
                <a:solidFill>
                  <a:srgbClr val="FFFF00"/>
                </a:solidFill>
              </a:rPr>
              <a:t>	tree.call()</a:t>
            </a:r>
          </a:p>
          <a:p>
            <a:r>
              <a:rPr lang="en-US" altLang="ja-JP" sz="2400">
                <a:solidFill>
                  <a:srgbClr val="FFFF00"/>
                </a:solidFill>
              </a:rPr>
              <a:t>	</a:t>
            </a:r>
            <a:r>
              <a:rPr lang="en-US" altLang="ja-JP" sz="2400" smtClean="0">
                <a:solidFill>
                  <a:srgbClr val="FFFF00"/>
                </a:solidFill>
              </a:rPr>
              <a:t> // </a:t>
            </a:r>
            <a:r>
              <a:rPr lang="ja-JP" altLang="en-US" sz="2400" smtClean="0">
                <a:solidFill>
                  <a:srgbClr val="FFFF00"/>
                </a:solidFill>
              </a:rPr>
              <a:t>スタックに子ノードの</a:t>
            </a:r>
            <a:r>
              <a:rPr lang="en-US" altLang="ja-JP" sz="2400" smtClean="0">
                <a:solidFill>
                  <a:srgbClr val="FFFF00"/>
                </a:solidFill>
              </a:rPr>
              <a:t>	</a:t>
            </a:r>
            <a:r>
              <a:rPr lang="ja-JP" altLang="en-US" sz="2400" smtClean="0">
                <a:solidFill>
                  <a:srgbClr val="FFFF00"/>
                </a:solidFill>
              </a:rPr>
              <a:t>     データを</a:t>
            </a:r>
            <a:r>
              <a:rPr lang="en-US" altLang="ja-JP" sz="2400" smtClean="0">
                <a:solidFill>
                  <a:srgbClr val="FFFF00"/>
                </a:solidFill>
              </a:rPr>
              <a:t>push</a:t>
            </a:r>
            <a:r>
              <a:rPr lang="ja-JP" altLang="en-US" sz="2400" smtClean="0">
                <a:solidFill>
                  <a:srgbClr val="FFFF00"/>
                </a:solidFill>
              </a:rPr>
              <a:t>する</a:t>
            </a:r>
            <a:endParaRPr lang="en-US" altLang="ja-JP" sz="2400" smtClean="0">
              <a:solidFill>
                <a:srgbClr val="FFFF00"/>
              </a:solidFill>
            </a:endParaRPr>
          </a:p>
          <a:p>
            <a:r>
              <a:rPr lang="en-US" altLang="ja-JP" sz="2400" smtClean="0">
                <a:solidFill>
                  <a:srgbClr val="FFFF00"/>
                </a:solidFill>
              </a:rPr>
              <a:t>}</a:t>
            </a:r>
            <a:endParaRPr kumimoji="1" lang="ja-JP" altLang="en-US" sz="2400">
              <a:solidFill>
                <a:srgbClr val="FFFF00"/>
              </a:solidFill>
            </a:endParaRPr>
          </a:p>
        </p:txBody>
      </p:sp>
    </p:spTree>
    <p:extLst>
      <p:ext uri="{BB962C8B-B14F-4D97-AF65-F5344CB8AC3E}">
        <p14:creationId xmlns:p14="http://schemas.microsoft.com/office/powerpoint/2010/main" val="1466512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二分探索木</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親ノードより大きい値は</a:t>
            </a:r>
            <a:r>
              <a:rPr lang="en-US" altLang="ja-JP" smtClean="0"/>
              <a:t>right,</a:t>
            </a:r>
            <a:r>
              <a:rPr lang="ja-JP" altLang="en-US" smtClean="0"/>
              <a:t>親ノードより小さい値は</a:t>
            </a:r>
            <a:r>
              <a:rPr lang="en-US" altLang="ja-JP" smtClean="0"/>
              <a:t>left</a:t>
            </a:r>
            <a:r>
              <a:rPr lang="ja-JP" altLang="en-US" smtClean="0"/>
              <a:t>になるように配置した木構造</a:t>
            </a:r>
            <a:endParaRPr lang="en-US" altLang="ja-JP" smtClean="0"/>
          </a:p>
          <a:p>
            <a:pPr lvl="1"/>
            <a:r>
              <a:rPr kumimoji="1" lang="ja-JP" altLang="en-US"/>
              <a:t>探索</a:t>
            </a:r>
            <a:r>
              <a:rPr kumimoji="1" lang="ja-JP" altLang="en-US" smtClean="0"/>
              <a:t>が容易である</a:t>
            </a:r>
            <a:r>
              <a:rPr kumimoji="1" lang="en-US" altLang="ja-JP" smtClean="0"/>
              <a:t>.</a:t>
            </a:r>
            <a:endParaRPr kumimoji="1" lang="ja-JP" altLang="en-US"/>
          </a:p>
        </p:txBody>
      </p:sp>
    </p:spTree>
    <p:extLst>
      <p:ext uri="{BB962C8B-B14F-4D97-AF65-F5344CB8AC3E}">
        <p14:creationId xmlns:p14="http://schemas.microsoft.com/office/powerpoint/2010/main" val="1715536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二分探索木</a:t>
            </a:r>
            <a:endParaRPr kumimoji="1" lang="ja-JP" altLang="en-US"/>
          </a:p>
        </p:txBody>
      </p:sp>
      <p:sp>
        <p:nvSpPr>
          <p:cNvPr id="4" name="角丸四角形 3"/>
          <p:cNvSpPr/>
          <p:nvPr/>
        </p:nvSpPr>
        <p:spPr>
          <a:xfrm>
            <a:off x="2027289" y="1359024"/>
            <a:ext cx="4536504" cy="511256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5" name="円/楕円 4"/>
          <p:cNvSpPr/>
          <p:nvPr/>
        </p:nvSpPr>
        <p:spPr>
          <a:xfrm>
            <a:off x="3899497" y="1647056"/>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5</a:t>
            </a:r>
            <a:endParaRPr kumimoji="1" lang="ja-JP" altLang="en-US" sz="3200"/>
          </a:p>
        </p:txBody>
      </p:sp>
      <p:sp>
        <p:nvSpPr>
          <p:cNvPr id="6" name="円/楕円 5"/>
          <p:cNvSpPr/>
          <p:nvPr/>
        </p:nvSpPr>
        <p:spPr>
          <a:xfrm>
            <a:off x="3056873" y="2943200"/>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2</a:t>
            </a:r>
            <a:endParaRPr kumimoji="1" lang="ja-JP" altLang="en-US" sz="3200"/>
          </a:p>
        </p:txBody>
      </p:sp>
      <p:sp>
        <p:nvSpPr>
          <p:cNvPr id="7" name="円/楕円 6"/>
          <p:cNvSpPr/>
          <p:nvPr/>
        </p:nvSpPr>
        <p:spPr>
          <a:xfrm>
            <a:off x="4683252" y="2943200"/>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9</a:t>
            </a:r>
            <a:endParaRPr kumimoji="1" lang="ja-JP" altLang="en-US" sz="3200"/>
          </a:p>
        </p:txBody>
      </p:sp>
      <p:sp>
        <p:nvSpPr>
          <p:cNvPr id="8" name="円/楕円 7"/>
          <p:cNvSpPr/>
          <p:nvPr/>
        </p:nvSpPr>
        <p:spPr>
          <a:xfrm>
            <a:off x="2459337" y="4671392"/>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0</a:t>
            </a:r>
            <a:endParaRPr kumimoji="1" lang="ja-JP" altLang="en-US" sz="3200"/>
          </a:p>
        </p:txBody>
      </p:sp>
      <p:sp>
        <p:nvSpPr>
          <p:cNvPr id="9" name="円/楕円 8"/>
          <p:cNvSpPr/>
          <p:nvPr/>
        </p:nvSpPr>
        <p:spPr>
          <a:xfrm>
            <a:off x="3452917" y="4713170"/>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3</a:t>
            </a:r>
            <a:endParaRPr kumimoji="1" lang="ja-JP" altLang="en-US" sz="3200"/>
          </a:p>
        </p:txBody>
      </p:sp>
      <p:sp>
        <p:nvSpPr>
          <p:cNvPr id="10" name="円/楕円 9"/>
          <p:cNvSpPr/>
          <p:nvPr/>
        </p:nvSpPr>
        <p:spPr>
          <a:xfrm>
            <a:off x="4347065" y="4722527"/>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6</a:t>
            </a:r>
            <a:endParaRPr kumimoji="1" lang="ja-JP" altLang="en-US" sz="3200"/>
          </a:p>
        </p:txBody>
      </p:sp>
      <p:sp>
        <p:nvSpPr>
          <p:cNvPr id="11" name="円/楕円 10"/>
          <p:cNvSpPr/>
          <p:nvPr/>
        </p:nvSpPr>
        <p:spPr>
          <a:xfrm>
            <a:off x="5340645" y="4764305"/>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2800" smtClean="0"/>
              <a:t>15</a:t>
            </a:r>
            <a:endParaRPr kumimoji="1" lang="ja-JP" altLang="en-US" sz="2800"/>
          </a:p>
        </p:txBody>
      </p:sp>
      <p:cxnSp>
        <p:nvCxnSpPr>
          <p:cNvPr id="12" name="直線コネクタ 11"/>
          <p:cNvCxnSpPr>
            <a:stCxn id="5" idx="3"/>
            <a:endCxn id="6" idx="7"/>
          </p:cNvCxnSpPr>
          <p:nvPr/>
        </p:nvCxnSpPr>
        <p:spPr>
          <a:xfrm flipH="1">
            <a:off x="3732962" y="2323145"/>
            <a:ext cx="282534" cy="736054"/>
          </a:xfrm>
          <a:prstGeom prst="line">
            <a:avLst/>
          </a:prstGeom>
          <a:ln/>
        </p:spPr>
        <p:style>
          <a:lnRef idx="2">
            <a:schemeClr val="dk1"/>
          </a:lnRef>
          <a:fillRef idx="0">
            <a:schemeClr val="dk1"/>
          </a:fillRef>
          <a:effectRef idx="1">
            <a:schemeClr val="dk1"/>
          </a:effectRef>
          <a:fontRef idx="minor">
            <a:schemeClr val="tx1"/>
          </a:fontRef>
        </p:style>
      </p:cxnSp>
      <p:cxnSp>
        <p:nvCxnSpPr>
          <p:cNvPr id="13" name="直線コネクタ 12"/>
          <p:cNvCxnSpPr>
            <a:stCxn id="6" idx="3"/>
            <a:endCxn id="8" idx="0"/>
          </p:cNvCxnSpPr>
          <p:nvPr/>
        </p:nvCxnSpPr>
        <p:spPr>
          <a:xfrm flipH="1">
            <a:off x="2855381" y="3619289"/>
            <a:ext cx="317491" cy="1052103"/>
          </a:xfrm>
          <a:prstGeom prst="line">
            <a:avLst/>
          </a:prstGeom>
          <a:ln/>
        </p:spPr>
        <p:style>
          <a:lnRef idx="2">
            <a:schemeClr val="dk1"/>
          </a:lnRef>
          <a:fillRef idx="0">
            <a:schemeClr val="dk1"/>
          </a:fillRef>
          <a:effectRef idx="1">
            <a:schemeClr val="dk1"/>
          </a:effectRef>
          <a:fontRef idx="minor">
            <a:schemeClr val="tx1"/>
          </a:fontRef>
        </p:style>
      </p:cxnSp>
      <p:cxnSp>
        <p:nvCxnSpPr>
          <p:cNvPr id="14" name="直線コネクタ 13"/>
          <p:cNvCxnSpPr>
            <a:stCxn id="9" idx="0"/>
            <a:endCxn id="6" idx="5"/>
          </p:cNvCxnSpPr>
          <p:nvPr/>
        </p:nvCxnSpPr>
        <p:spPr>
          <a:xfrm flipH="1" flipV="1">
            <a:off x="3732962" y="3619289"/>
            <a:ext cx="115999" cy="1093881"/>
          </a:xfrm>
          <a:prstGeom prst="line">
            <a:avLst/>
          </a:prstGeom>
          <a:ln/>
        </p:spPr>
        <p:style>
          <a:lnRef idx="2">
            <a:schemeClr val="dk1"/>
          </a:lnRef>
          <a:fillRef idx="0">
            <a:schemeClr val="dk1"/>
          </a:fillRef>
          <a:effectRef idx="1">
            <a:schemeClr val="dk1"/>
          </a:effectRef>
          <a:fontRef idx="minor">
            <a:schemeClr val="tx1"/>
          </a:fontRef>
        </p:style>
      </p:cxnSp>
      <p:cxnSp>
        <p:nvCxnSpPr>
          <p:cNvPr id="15" name="直線コネクタ 14"/>
          <p:cNvCxnSpPr>
            <a:stCxn id="5" idx="5"/>
            <a:endCxn id="7" idx="1"/>
          </p:cNvCxnSpPr>
          <p:nvPr/>
        </p:nvCxnSpPr>
        <p:spPr>
          <a:xfrm>
            <a:off x="4575586" y="2323145"/>
            <a:ext cx="223665" cy="736054"/>
          </a:xfrm>
          <a:prstGeom prst="line">
            <a:avLst/>
          </a:prstGeom>
          <a:ln/>
        </p:spPr>
        <p:style>
          <a:lnRef idx="2">
            <a:schemeClr val="dk1"/>
          </a:lnRef>
          <a:fillRef idx="0">
            <a:schemeClr val="dk1"/>
          </a:fillRef>
          <a:effectRef idx="1">
            <a:schemeClr val="dk1"/>
          </a:effectRef>
          <a:fontRef idx="minor">
            <a:schemeClr val="tx1"/>
          </a:fontRef>
        </p:style>
      </p:cxnSp>
      <p:cxnSp>
        <p:nvCxnSpPr>
          <p:cNvPr id="16" name="直線コネクタ 15"/>
          <p:cNvCxnSpPr>
            <a:stCxn id="7" idx="3"/>
            <a:endCxn id="10" idx="0"/>
          </p:cNvCxnSpPr>
          <p:nvPr/>
        </p:nvCxnSpPr>
        <p:spPr>
          <a:xfrm flipH="1">
            <a:off x="4743109" y="3619289"/>
            <a:ext cx="56142" cy="1103238"/>
          </a:xfrm>
          <a:prstGeom prst="line">
            <a:avLst/>
          </a:prstGeom>
          <a:ln/>
        </p:spPr>
        <p:style>
          <a:lnRef idx="2">
            <a:schemeClr val="dk1"/>
          </a:lnRef>
          <a:fillRef idx="0">
            <a:schemeClr val="dk1"/>
          </a:fillRef>
          <a:effectRef idx="1">
            <a:schemeClr val="dk1"/>
          </a:effectRef>
          <a:fontRef idx="minor">
            <a:schemeClr val="tx1"/>
          </a:fontRef>
        </p:style>
      </p:cxnSp>
      <p:cxnSp>
        <p:nvCxnSpPr>
          <p:cNvPr id="17" name="直線コネクタ 16"/>
          <p:cNvCxnSpPr>
            <a:stCxn id="7" idx="5"/>
            <a:endCxn id="11" idx="0"/>
          </p:cNvCxnSpPr>
          <p:nvPr/>
        </p:nvCxnSpPr>
        <p:spPr>
          <a:xfrm>
            <a:off x="5359341" y="3619289"/>
            <a:ext cx="377348" cy="1145016"/>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81040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二分探索木</a:t>
            </a:r>
            <a:endParaRPr kumimoji="1" lang="ja-JP" altLang="en-US"/>
          </a:p>
        </p:txBody>
      </p:sp>
      <p:sp>
        <p:nvSpPr>
          <p:cNvPr id="3" name="コンテンツ プレースホルダー 2"/>
          <p:cNvSpPr>
            <a:spLocks noGrp="1"/>
          </p:cNvSpPr>
          <p:nvPr>
            <p:ph idx="1"/>
          </p:nvPr>
        </p:nvSpPr>
        <p:spPr/>
        <p:txBody>
          <a:bodyPr/>
          <a:lstStyle/>
          <a:p>
            <a:r>
              <a:rPr lang="ja-JP" altLang="en-US"/>
              <a:t>データ</a:t>
            </a:r>
            <a:r>
              <a:rPr lang="ja-JP" altLang="en-US" smtClean="0"/>
              <a:t>の追加</a:t>
            </a:r>
            <a:endParaRPr lang="en-US" altLang="ja-JP" smtClean="0"/>
          </a:p>
          <a:p>
            <a:pPr lvl="1"/>
            <a:r>
              <a:rPr lang="ja-JP" altLang="en-US" smtClean="0"/>
              <a:t>ルートからスタートし</a:t>
            </a:r>
            <a:r>
              <a:rPr lang="en-US" altLang="ja-JP" smtClean="0"/>
              <a:t>,</a:t>
            </a:r>
            <a:r>
              <a:rPr lang="ja-JP" altLang="en-US" smtClean="0"/>
              <a:t>親ノードより小さければ</a:t>
            </a:r>
            <a:r>
              <a:rPr lang="en-US" altLang="ja-JP" smtClean="0"/>
              <a:t>left,</a:t>
            </a:r>
            <a:r>
              <a:rPr lang="ja-JP" altLang="en-US" smtClean="0"/>
              <a:t>親ノードより小さければ</a:t>
            </a:r>
            <a:r>
              <a:rPr lang="en-US" altLang="ja-JP" smtClean="0"/>
              <a:t>right</a:t>
            </a:r>
            <a:r>
              <a:rPr lang="ja-JP" altLang="en-US" smtClean="0"/>
              <a:t>とたどっていき</a:t>
            </a:r>
            <a:r>
              <a:rPr lang="en-US" altLang="ja-JP" smtClean="0"/>
              <a:t>,</a:t>
            </a:r>
            <a:r>
              <a:rPr lang="ja-JP" altLang="en-US" smtClean="0"/>
              <a:t>一番適切な末端にデータを追加する</a:t>
            </a:r>
            <a:endParaRPr lang="en-US" altLang="ja-JP" smtClean="0"/>
          </a:p>
          <a:p>
            <a:pPr lvl="1"/>
            <a:r>
              <a:rPr kumimoji="1" lang="ja-JP" altLang="en-US"/>
              <a:t>二分探索木で</a:t>
            </a:r>
            <a:r>
              <a:rPr kumimoji="1" lang="ja-JP" altLang="en-US" smtClean="0"/>
              <a:t>はデータは末端に追加される</a:t>
            </a:r>
            <a:endParaRPr kumimoji="1" lang="ja-JP" altLang="en-US"/>
          </a:p>
        </p:txBody>
      </p:sp>
    </p:spTree>
    <p:extLst>
      <p:ext uri="{BB962C8B-B14F-4D97-AF65-F5344CB8AC3E}">
        <p14:creationId xmlns:p14="http://schemas.microsoft.com/office/powerpoint/2010/main" val="1111665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二分探索木</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データの削除</a:t>
            </a:r>
            <a:r>
              <a:rPr kumimoji="1" lang="en-US" altLang="ja-JP" smtClean="0"/>
              <a:t>(</a:t>
            </a:r>
            <a:r>
              <a:rPr lang="en-US" altLang="ja-JP" smtClean="0"/>
              <a:t>left[</a:t>
            </a:r>
            <a:r>
              <a:rPr lang="ja-JP" altLang="en-US" smtClean="0"/>
              <a:t>子</a:t>
            </a:r>
            <a:r>
              <a:rPr lang="ja-JP" altLang="en-US"/>
              <a:t>≦</a:t>
            </a:r>
            <a:r>
              <a:rPr lang="ja-JP" altLang="en-US" smtClean="0"/>
              <a:t>親</a:t>
            </a:r>
            <a:r>
              <a:rPr lang="en-US" altLang="ja-JP" smtClean="0"/>
              <a:t>],right[</a:t>
            </a:r>
            <a:r>
              <a:rPr lang="ja-JP" altLang="en-US" smtClean="0"/>
              <a:t>親</a:t>
            </a:r>
            <a:r>
              <a:rPr lang="en-US" altLang="ja-JP" smtClean="0"/>
              <a:t>&lt;</a:t>
            </a:r>
            <a:r>
              <a:rPr lang="ja-JP" altLang="en-US" smtClean="0"/>
              <a:t>子</a:t>
            </a:r>
            <a:r>
              <a:rPr lang="en-US" altLang="ja-JP" smtClean="0"/>
              <a:t>]</a:t>
            </a:r>
            <a:r>
              <a:rPr kumimoji="1" lang="en-US" altLang="ja-JP" smtClean="0"/>
              <a:t>)</a:t>
            </a:r>
          </a:p>
          <a:p>
            <a:pPr lvl="1"/>
            <a:r>
              <a:rPr lang="en-US" altLang="ja-JP" smtClean="0"/>
              <a:t>1</a:t>
            </a:r>
            <a:r>
              <a:rPr lang="ja-JP" altLang="en-US" smtClean="0"/>
              <a:t>：削除したいデータ</a:t>
            </a:r>
            <a:r>
              <a:rPr lang="en-US" altLang="ja-JP" smtClean="0"/>
              <a:t>(</a:t>
            </a:r>
            <a:r>
              <a:rPr lang="ja-JP" altLang="en-US" smtClean="0"/>
              <a:t>値</a:t>
            </a:r>
            <a:r>
              <a:rPr lang="en-US" altLang="ja-JP" smtClean="0"/>
              <a:t>)</a:t>
            </a:r>
            <a:r>
              <a:rPr lang="ja-JP" altLang="en-US" smtClean="0"/>
              <a:t>を決定する</a:t>
            </a:r>
            <a:endParaRPr lang="en-US" altLang="ja-JP" smtClean="0"/>
          </a:p>
          <a:p>
            <a:pPr lvl="1"/>
            <a:r>
              <a:rPr kumimoji="1" lang="en-US" altLang="ja-JP" smtClean="0"/>
              <a:t>2</a:t>
            </a:r>
            <a:r>
              <a:rPr kumimoji="1" lang="ja-JP" altLang="en-US" smtClean="0"/>
              <a:t>：削除したいデータの子ノードを探索し</a:t>
            </a:r>
            <a:r>
              <a:rPr kumimoji="1" lang="en-US" altLang="ja-JP" smtClean="0"/>
              <a:t>,</a:t>
            </a:r>
            <a:r>
              <a:rPr kumimoji="1" lang="ja-JP" altLang="en-US" smtClean="0"/>
              <a:t>それ以下の値の中で最大の値</a:t>
            </a:r>
            <a:r>
              <a:rPr kumimoji="1" lang="en-US" altLang="ja-JP" smtClean="0"/>
              <a:t>(MaxData)</a:t>
            </a:r>
            <a:r>
              <a:rPr kumimoji="1" lang="ja-JP" altLang="en-US" smtClean="0"/>
              <a:t>を探索する</a:t>
            </a:r>
            <a:r>
              <a:rPr kumimoji="1" lang="en-US" altLang="ja-JP" smtClean="0"/>
              <a:t>(</a:t>
            </a:r>
            <a:r>
              <a:rPr kumimoji="1" lang="ja-JP" altLang="en-US" smtClean="0"/>
              <a:t>最大値が複数ある場合</a:t>
            </a:r>
            <a:r>
              <a:rPr kumimoji="1" lang="en-US" altLang="ja-JP" smtClean="0"/>
              <a:t>,</a:t>
            </a:r>
            <a:r>
              <a:rPr kumimoji="1" lang="ja-JP" altLang="en-US" smtClean="0"/>
              <a:t>最も末端</a:t>
            </a:r>
            <a:r>
              <a:rPr kumimoji="1" lang="en-US" altLang="ja-JP" smtClean="0"/>
              <a:t>(right</a:t>
            </a:r>
            <a:r>
              <a:rPr kumimoji="1" lang="ja-JP" altLang="en-US" smtClean="0"/>
              <a:t>の子ノードが存在しない</a:t>
            </a:r>
            <a:r>
              <a:rPr kumimoji="1" lang="en-US" altLang="ja-JP" smtClean="0"/>
              <a:t>)</a:t>
            </a:r>
            <a:r>
              <a:rPr kumimoji="1" lang="ja-JP" altLang="en-US" smtClean="0"/>
              <a:t>データを選択する</a:t>
            </a:r>
            <a:r>
              <a:rPr kumimoji="1" lang="en-US" altLang="ja-JP" smtClean="0"/>
              <a:t>)</a:t>
            </a:r>
          </a:p>
          <a:p>
            <a:pPr lvl="1"/>
            <a:r>
              <a:rPr lang="en-US" altLang="ja-JP" smtClean="0"/>
              <a:t>3:</a:t>
            </a:r>
            <a:r>
              <a:rPr lang="ja-JP" altLang="en-US" smtClean="0"/>
              <a:t>削除したいデータの位置に</a:t>
            </a:r>
            <a:r>
              <a:rPr lang="en-US" altLang="ja-JP" smtClean="0"/>
              <a:t>MaxData</a:t>
            </a:r>
            <a:r>
              <a:rPr lang="ja-JP" altLang="en-US" smtClean="0"/>
              <a:t>を配置する</a:t>
            </a:r>
            <a:endParaRPr lang="en-US" altLang="ja-JP" smtClean="0"/>
          </a:p>
          <a:p>
            <a:pPr lvl="1"/>
            <a:r>
              <a:rPr kumimoji="1" lang="en-US" altLang="ja-JP" smtClean="0"/>
              <a:t>4:MaxData</a:t>
            </a:r>
            <a:r>
              <a:rPr kumimoji="1" lang="ja-JP" altLang="en-US" smtClean="0"/>
              <a:t>に子ノードが存在する場合</a:t>
            </a:r>
            <a:r>
              <a:rPr kumimoji="1" lang="en-US" altLang="ja-JP" smtClean="0"/>
              <a:t>,</a:t>
            </a:r>
            <a:r>
              <a:rPr kumimoji="1" lang="ja-JP" altLang="en-US" smtClean="0"/>
              <a:t>その子ノードを</a:t>
            </a:r>
            <a:r>
              <a:rPr kumimoji="1" lang="en-US" altLang="ja-JP" smtClean="0"/>
              <a:t>MaxData</a:t>
            </a:r>
            <a:r>
              <a:rPr kumimoji="1" lang="ja-JP" altLang="en-US" smtClean="0"/>
              <a:t>が元々いた位置に配置する</a:t>
            </a:r>
            <a:r>
              <a:rPr kumimoji="1" lang="en-US" altLang="ja-JP" smtClean="0"/>
              <a:t>.</a:t>
            </a:r>
          </a:p>
          <a:p>
            <a:pPr lvl="1"/>
            <a:endParaRPr kumimoji="1" lang="ja-JP" altLang="en-US"/>
          </a:p>
        </p:txBody>
      </p:sp>
    </p:spTree>
    <p:extLst>
      <p:ext uri="{BB962C8B-B14F-4D97-AF65-F5344CB8AC3E}">
        <p14:creationId xmlns:p14="http://schemas.microsoft.com/office/powerpoint/2010/main" val="1425559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二分探索木</a:t>
            </a:r>
            <a:endParaRPr kumimoji="1" lang="ja-JP" altLang="en-US"/>
          </a:p>
        </p:txBody>
      </p:sp>
      <p:sp>
        <p:nvSpPr>
          <p:cNvPr id="3" name="コンテンツ プレースホルダー 2"/>
          <p:cNvSpPr>
            <a:spLocks noGrp="1"/>
          </p:cNvSpPr>
          <p:nvPr>
            <p:ph idx="1"/>
          </p:nvPr>
        </p:nvSpPr>
        <p:spPr/>
        <p:txBody>
          <a:bodyPr/>
          <a:lstStyle/>
          <a:p>
            <a:r>
              <a:rPr lang="ja-JP" altLang="en-US" smtClean="0"/>
              <a:t>ソート</a:t>
            </a:r>
            <a:endParaRPr lang="en-US" altLang="ja-JP"/>
          </a:p>
          <a:p>
            <a:pPr lvl="1"/>
            <a:r>
              <a:rPr kumimoji="1" lang="ja-JP" altLang="en-US" smtClean="0"/>
              <a:t>省略</a:t>
            </a:r>
            <a:endParaRPr kumimoji="1" lang="en-US" altLang="ja-JP" smtClean="0"/>
          </a:p>
          <a:p>
            <a:pPr lvl="1"/>
            <a:endParaRPr kumimoji="1" lang="en-US" altLang="ja-JP" smtClean="0"/>
          </a:p>
          <a:p>
            <a:r>
              <a:rPr kumimoji="1" lang="ja-JP" altLang="en-US" smtClean="0"/>
              <a:t>探索</a:t>
            </a:r>
            <a:endParaRPr kumimoji="1" lang="en-US" altLang="ja-JP" smtClean="0"/>
          </a:p>
          <a:p>
            <a:pPr lvl="1"/>
            <a:r>
              <a:rPr lang="ja-JP" altLang="en-US"/>
              <a:t>順番</a:t>
            </a:r>
            <a:r>
              <a:rPr lang="ja-JP" altLang="en-US" smtClean="0"/>
              <a:t>にたどっていけばよい</a:t>
            </a:r>
            <a:endParaRPr kumimoji="1" lang="ja-JP" altLang="en-US"/>
          </a:p>
        </p:txBody>
      </p:sp>
    </p:spTree>
    <p:extLst>
      <p:ext uri="{BB962C8B-B14F-4D97-AF65-F5344CB8AC3E}">
        <p14:creationId xmlns:p14="http://schemas.microsoft.com/office/powerpoint/2010/main" val="3997512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演習</a:t>
            </a:r>
            <a:endParaRPr kumimoji="1" lang="ja-JP" altLang="en-US"/>
          </a:p>
        </p:txBody>
      </p:sp>
      <p:sp>
        <p:nvSpPr>
          <p:cNvPr id="3" name="コンテンツ プレースホルダー 2"/>
          <p:cNvSpPr>
            <a:spLocks noGrp="1"/>
          </p:cNvSpPr>
          <p:nvPr>
            <p:ph idx="1"/>
          </p:nvPr>
        </p:nvSpPr>
        <p:spPr/>
        <p:txBody>
          <a:bodyPr/>
          <a:lstStyle/>
          <a:p>
            <a:r>
              <a:rPr kumimoji="1" lang="en-US" altLang="ja-JP" smtClean="0"/>
              <a:t>Tree</a:t>
            </a:r>
            <a:r>
              <a:rPr kumimoji="1" lang="ja-JP" altLang="en-US" smtClean="0"/>
              <a:t>クラスを作成し、適当なデータを挿入しそれらの列挙を行いなさい。</a:t>
            </a:r>
            <a:endParaRPr kumimoji="1" lang="en-US" altLang="ja-JP" smtClean="0"/>
          </a:p>
          <a:p>
            <a:pPr marL="0" indent="0">
              <a:buNone/>
            </a:pPr>
            <a:r>
              <a:rPr lang="en-US" altLang="ja-JP" smtClean="0"/>
              <a:t>Tree</a:t>
            </a:r>
            <a:r>
              <a:rPr lang="ja-JP" altLang="en-US" smtClean="0"/>
              <a:t>クラス</a:t>
            </a:r>
            <a:endParaRPr lang="en-US" altLang="ja-JP" smtClean="0"/>
          </a:p>
          <a:p>
            <a:pPr marL="0" indent="0">
              <a:buNone/>
            </a:pPr>
            <a:r>
              <a:rPr kumimoji="1" lang="en-US" altLang="ja-JP"/>
              <a:t>	</a:t>
            </a:r>
            <a:r>
              <a:rPr lang="en-US" altLang="ja-JP" smtClean="0"/>
              <a:t>int data;</a:t>
            </a:r>
          </a:p>
          <a:p>
            <a:pPr marL="0" indent="0">
              <a:buNone/>
            </a:pPr>
            <a:r>
              <a:rPr kumimoji="1" lang="en-US" altLang="ja-JP"/>
              <a:t>	</a:t>
            </a:r>
            <a:r>
              <a:rPr lang="en-US" altLang="ja-JP"/>
              <a:t>l</a:t>
            </a:r>
            <a:r>
              <a:rPr kumimoji="1" lang="en-US" altLang="ja-JP" smtClean="0"/>
              <a:t>ist&lt;Tree&gt;</a:t>
            </a:r>
            <a:r>
              <a:rPr lang="en-US" altLang="ja-JP"/>
              <a:t> </a:t>
            </a:r>
            <a:r>
              <a:rPr lang="en-US" altLang="ja-JP" smtClean="0"/>
              <a:t>child;</a:t>
            </a:r>
          </a:p>
          <a:p>
            <a:pPr marL="0" indent="0">
              <a:buNone/>
            </a:pPr>
            <a:r>
              <a:rPr kumimoji="1" lang="en-US" altLang="ja-JP"/>
              <a:t>	</a:t>
            </a:r>
            <a:r>
              <a:rPr kumimoji="1" lang="en-US" altLang="ja-JP" smtClean="0"/>
              <a:t>void call(stack&lt;Tree&gt; stk);</a:t>
            </a:r>
          </a:p>
        </p:txBody>
      </p:sp>
    </p:spTree>
    <p:extLst>
      <p:ext uri="{BB962C8B-B14F-4D97-AF65-F5344CB8AC3E}">
        <p14:creationId xmlns:p14="http://schemas.microsoft.com/office/powerpoint/2010/main" val="3706397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初めに</a:t>
            </a:r>
            <a:endParaRPr kumimoji="1" lang="ja-JP" altLang="en-US"/>
          </a:p>
        </p:txBody>
      </p:sp>
      <p:sp>
        <p:nvSpPr>
          <p:cNvPr id="3" name="コンテンツ プレースホルダー 2"/>
          <p:cNvSpPr>
            <a:spLocks noGrp="1"/>
          </p:cNvSpPr>
          <p:nvPr>
            <p:ph idx="1"/>
          </p:nvPr>
        </p:nvSpPr>
        <p:spPr/>
        <p:txBody>
          <a:bodyPr>
            <a:normAutofit lnSpcReduction="10000"/>
          </a:bodyPr>
          <a:lstStyle/>
          <a:p>
            <a:r>
              <a:rPr kumimoji="1" lang="ja-JP" altLang="en-US" smtClean="0"/>
              <a:t>今回から言語を</a:t>
            </a:r>
            <a:r>
              <a:rPr kumimoji="1" lang="en-US" altLang="ja-JP" smtClean="0"/>
              <a:t>C++</a:t>
            </a:r>
            <a:r>
              <a:rPr kumimoji="1" lang="ja-JP" altLang="en-US" smtClean="0"/>
              <a:t>に統一します。</a:t>
            </a:r>
            <a:endParaRPr kumimoji="1" lang="en-US" altLang="ja-JP" smtClean="0"/>
          </a:p>
          <a:p>
            <a:pPr lvl="1"/>
            <a:r>
              <a:rPr lang="en-US" altLang="ja-JP" smtClean="0"/>
              <a:t>STL</a:t>
            </a:r>
            <a:r>
              <a:rPr lang="ja-JP" altLang="en-US" smtClean="0"/>
              <a:t>が使えれば問題ありません。</a:t>
            </a:r>
            <a:r>
              <a:rPr lang="en-US" altLang="ja-JP" smtClean="0"/>
              <a:t>(</a:t>
            </a:r>
            <a:r>
              <a:rPr lang="ja-JP" altLang="en-US" smtClean="0"/>
              <a:t>一応、</a:t>
            </a:r>
            <a:r>
              <a:rPr lang="en-US" altLang="ja-JP" smtClean="0"/>
              <a:t>C++11</a:t>
            </a:r>
            <a:r>
              <a:rPr lang="ja-JP" altLang="en-US" smtClean="0"/>
              <a:t>以降を推奨とします。</a:t>
            </a:r>
            <a:r>
              <a:rPr lang="en-US" altLang="ja-JP" smtClean="0"/>
              <a:t>)</a:t>
            </a:r>
          </a:p>
          <a:p>
            <a:pPr lvl="1"/>
            <a:r>
              <a:rPr lang="ja-JP" altLang="en-US" smtClean="0"/>
              <a:t>コンパイラ依存のコードなどは極力排すので開発環境は任意とします。</a:t>
            </a:r>
            <a:endParaRPr lang="en-US" altLang="ja-JP" smtClean="0"/>
          </a:p>
          <a:p>
            <a:r>
              <a:rPr lang="en-US" altLang="ja-JP" smtClean="0"/>
              <a:t>2</a:t>
            </a:r>
            <a:r>
              <a:rPr lang="ja-JP" altLang="en-US" smtClean="0"/>
              <a:t>部構成にします。</a:t>
            </a:r>
            <a:endParaRPr lang="en-US" altLang="ja-JP"/>
          </a:p>
          <a:p>
            <a:pPr lvl="1"/>
            <a:r>
              <a:rPr lang="ja-JP" altLang="en-US" smtClean="0"/>
              <a:t>前半は基本的な数学</a:t>
            </a:r>
            <a:r>
              <a:rPr lang="en-US" altLang="ja-JP" smtClean="0"/>
              <a:t>&amp;</a:t>
            </a:r>
            <a:r>
              <a:rPr lang="ja-JP" altLang="en-US" smtClean="0"/>
              <a:t>演習</a:t>
            </a:r>
            <a:endParaRPr lang="en-US" altLang="ja-JP" smtClean="0"/>
          </a:p>
          <a:p>
            <a:pPr lvl="1"/>
            <a:r>
              <a:rPr lang="ja-JP" altLang="en-US"/>
              <a:t>後半</a:t>
            </a:r>
            <a:r>
              <a:rPr lang="ja-JP" altLang="en-US" smtClean="0"/>
              <a:t>はプロコンの内容</a:t>
            </a:r>
            <a:r>
              <a:rPr lang="en-US" altLang="ja-JP" smtClean="0"/>
              <a:t>&amp;</a:t>
            </a:r>
            <a:r>
              <a:rPr lang="ja-JP" altLang="en-US" smtClean="0"/>
              <a:t>演習</a:t>
            </a:r>
            <a:endParaRPr lang="en-US" altLang="ja-JP" smtClean="0"/>
          </a:p>
          <a:p>
            <a:pPr lvl="1"/>
            <a:r>
              <a:rPr lang="ja-JP" altLang="en-US" smtClean="0"/>
              <a:t>演習の内容は難しめなので解説を入れます。</a:t>
            </a:r>
            <a:endParaRPr lang="en-US" altLang="ja-JP"/>
          </a:p>
        </p:txBody>
      </p:sp>
    </p:spTree>
    <p:extLst>
      <p:ext uri="{BB962C8B-B14F-4D97-AF65-F5344CB8AC3E}">
        <p14:creationId xmlns:p14="http://schemas.microsoft.com/office/powerpoint/2010/main" val="27110853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探索</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本日の内容</a:t>
            </a:r>
            <a:endParaRPr kumimoji="1" lang="en-US" altLang="ja-JP" smtClean="0"/>
          </a:p>
          <a:p>
            <a:pPr lvl="1"/>
            <a:r>
              <a:rPr lang="ja-JP" altLang="en-US"/>
              <a:t>深さ優先</a:t>
            </a:r>
            <a:r>
              <a:rPr lang="ja-JP" altLang="en-US" smtClean="0"/>
              <a:t>探索</a:t>
            </a:r>
            <a:endParaRPr lang="en-US" altLang="ja-JP" smtClean="0"/>
          </a:p>
          <a:p>
            <a:pPr lvl="1"/>
            <a:r>
              <a:rPr kumimoji="1" lang="ja-JP" altLang="en-US" smtClean="0"/>
              <a:t>幅</a:t>
            </a:r>
            <a:r>
              <a:rPr kumimoji="1" lang="ja-JP" altLang="en-US"/>
              <a:t>優先</a:t>
            </a:r>
            <a:r>
              <a:rPr kumimoji="1" lang="ja-JP" altLang="en-US" smtClean="0"/>
              <a:t>探索</a:t>
            </a:r>
            <a:endParaRPr kumimoji="1" lang="en-US" altLang="ja-JP" smtClean="0"/>
          </a:p>
          <a:p>
            <a:pPr marL="457200" lvl="1" indent="0">
              <a:buNone/>
            </a:pPr>
            <a:endParaRPr kumimoji="1" lang="en-US" altLang="ja-JP" smtClean="0"/>
          </a:p>
        </p:txBody>
      </p:sp>
    </p:spTree>
    <p:extLst>
      <p:ext uri="{BB962C8B-B14F-4D97-AF65-F5344CB8AC3E}">
        <p14:creationId xmlns:p14="http://schemas.microsoft.com/office/powerpoint/2010/main" val="3706397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深さ優先探索</a:t>
            </a:r>
            <a:endParaRPr kumimoji="1" lang="ja-JP" altLang="en-US"/>
          </a:p>
        </p:txBody>
      </p:sp>
      <p:sp>
        <p:nvSpPr>
          <p:cNvPr id="3" name="コンテンツ プレースホルダー 2"/>
          <p:cNvSpPr>
            <a:spLocks noGrp="1"/>
          </p:cNvSpPr>
          <p:nvPr>
            <p:ph idx="1"/>
          </p:nvPr>
        </p:nvSpPr>
        <p:spPr>
          <a:xfrm>
            <a:off x="457200" y="1600200"/>
            <a:ext cx="8507288" cy="4525963"/>
          </a:xfrm>
        </p:spPr>
        <p:txBody>
          <a:bodyPr>
            <a:normAutofit/>
          </a:bodyPr>
          <a:lstStyle/>
          <a:p>
            <a:r>
              <a:rPr kumimoji="1" lang="en-US" altLang="ja-JP" smtClean="0"/>
              <a:t>DFS(Depth First Search)</a:t>
            </a:r>
            <a:r>
              <a:rPr kumimoji="1" lang="ja-JP" altLang="en-US" smtClean="0"/>
              <a:t>とも呼ばれる探索手法</a:t>
            </a:r>
            <a:endParaRPr kumimoji="1" lang="en-US" altLang="ja-JP" smtClean="0"/>
          </a:p>
          <a:p>
            <a:pPr lvl="1"/>
            <a:r>
              <a:rPr lang="ja-JP" altLang="en-US" smtClean="0"/>
              <a:t>合法な</a:t>
            </a:r>
            <a:r>
              <a:rPr lang="ja-JP" altLang="en-US"/>
              <a:t>操作を適当に行い</a:t>
            </a:r>
            <a:r>
              <a:rPr lang="en-US" altLang="ja-JP"/>
              <a:t>,n+1</a:t>
            </a:r>
            <a:r>
              <a:rPr lang="ja-JP" altLang="en-US"/>
              <a:t>手目が違法な操作しか存在しない場合</a:t>
            </a:r>
            <a:r>
              <a:rPr lang="en-US" altLang="ja-JP" smtClean="0"/>
              <a:t>,n</a:t>
            </a:r>
            <a:r>
              <a:rPr lang="ja-JP" altLang="en-US" smtClean="0"/>
              <a:t>手目をやり直す</a:t>
            </a:r>
            <a:r>
              <a:rPr lang="en-US" altLang="ja-JP"/>
              <a:t>.</a:t>
            </a:r>
          </a:p>
          <a:p>
            <a:pPr lvl="1"/>
            <a:r>
              <a:rPr lang="ja-JP" altLang="en-US" smtClean="0"/>
              <a:t>再帰</a:t>
            </a:r>
            <a:r>
              <a:rPr lang="ja-JP" altLang="en-US"/>
              <a:t>関数を用いて実装できることが多い</a:t>
            </a:r>
            <a:endParaRPr lang="en-US" altLang="ja-JP" dirty="0"/>
          </a:p>
        </p:txBody>
      </p:sp>
    </p:spTree>
    <p:extLst>
      <p:ext uri="{BB962C8B-B14F-4D97-AF65-F5344CB8AC3E}">
        <p14:creationId xmlns:p14="http://schemas.microsoft.com/office/powerpoint/2010/main" val="37063971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深さ優先探索</a:t>
            </a:r>
            <a:endParaRPr kumimoji="1" lang="ja-JP" altLang="en-US"/>
          </a:p>
        </p:txBody>
      </p:sp>
      <p:sp>
        <p:nvSpPr>
          <p:cNvPr id="4" name="角丸四角形 3"/>
          <p:cNvSpPr/>
          <p:nvPr/>
        </p:nvSpPr>
        <p:spPr>
          <a:xfrm>
            <a:off x="2027289" y="1359024"/>
            <a:ext cx="4536504" cy="511256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5" name="円/楕円 4"/>
          <p:cNvSpPr/>
          <p:nvPr/>
        </p:nvSpPr>
        <p:spPr>
          <a:xfrm>
            <a:off x="3899497" y="1647056"/>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1</a:t>
            </a:r>
            <a:endParaRPr kumimoji="1" lang="ja-JP" altLang="en-US" sz="3200"/>
          </a:p>
        </p:txBody>
      </p:sp>
      <p:sp>
        <p:nvSpPr>
          <p:cNvPr id="6" name="円/楕円 5"/>
          <p:cNvSpPr/>
          <p:nvPr/>
        </p:nvSpPr>
        <p:spPr>
          <a:xfrm>
            <a:off x="3056873" y="2943200"/>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2</a:t>
            </a:r>
            <a:endParaRPr kumimoji="1" lang="ja-JP" altLang="en-US" sz="3200"/>
          </a:p>
        </p:txBody>
      </p:sp>
      <p:sp>
        <p:nvSpPr>
          <p:cNvPr id="7" name="円/楕円 6"/>
          <p:cNvSpPr/>
          <p:nvPr/>
        </p:nvSpPr>
        <p:spPr>
          <a:xfrm>
            <a:off x="4683252" y="2943200"/>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5</a:t>
            </a:r>
            <a:endParaRPr kumimoji="1" lang="ja-JP" altLang="en-US" sz="3200"/>
          </a:p>
        </p:txBody>
      </p:sp>
      <p:sp>
        <p:nvSpPr>
          <p:cNvPr id="8" name="円/楕円 7"/>
          <p:cNvSpPr/>
          <p:nvPr/>
        </p:nvSpPr>
        <p:spPr>
          <a:xfrm>
            <a:off x="2459337" y="4671392"/>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3</a:t>
            </a:r>
            <a:endParaRPr kumimoji="1" lang="ja-JP" altLang="en-US" sz="3200"/>
          </a:p>
        </p:txBody>
      </p:sp>
      <p:sp>
        <p:nvSpPr>
          <p:cNvPr id="9" name="円/楕円 8"/>
          <p:cNvSpPr/>
          <p:nvPr/>
        </p:nvSpPr>
        <p:spPr>
          <a:xfrm>
            <a:off x="3452917" y="4713170"/>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4</a:t>
            </a:r>
            <a:endParaRPr kumimoji="1" lang="ja-JP" altLang="en-US" sz="3200"/>
          </a:p>
        </p:txBody>
      </p:sp>
      <p:sp>
        <p:nvSpPr>
          <p:cNvPr id="10" name="円/楕円 9"/>
          <p:cNvSpPr/>
          <p:nvPr/>
        </p:nvSpPr>
        <p:spPr>
          <a:xfrm>
            <a:off x="4347065" y="4722527"/>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6</a:t>
            </a:r>
            <a:endParaRPr kumimoji="1" lang="ja-JP" altLang="en-US" sz="3200"/>
          </a:p>
        </p:txBody>
      </p:sp>
      <p:sp>
        <p:nvSpPr>
          <p:cNvPr id="11" name="円/楕円 10"/>
          <p:cNvSpPr/>
          <p:nvPr/>
        </p:nvSpPr>
        <p:spPr>
          <a:xfrm>
            <a:off x="5340645" y="4764305"/>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7</a:t>
            </a:r>
            <a:endParaRPr kumimoji="1" lang="ja-JP" altLang="en-US" sz="3200"/>
          </a:p>
        </p:txBody>
      </p:sp>
      <p:cxnSp>
        <p:nvCxnSpPr>
          <p:cNvPr id="12" name="直線コネクタ 11"/>
          <p:cNvCxnSpPr>
            <a:stCxn id="5" idx="3"/>
            <a:endCxn id="6" idx="7"/>
          </p:cNvCxnSpPr>
          <p:nvPr/>
        </p:nvCxnSpPr>
        <p:spPr>
          <a:xfrm flipH="1">
            <a:off x="3732962" y="2323145"/>
            <a:ext cx="282534" cy="736054"/>
          </a:xfrm>
          <a:prstGeom prst="line">
            <a:avLst/>
          </a:prstGeom>
          <a:ln/>
        </p:spPr>
        <p:style>
          <a:lnRef idx="1">
            <a:schemeClr val="dk1"/>
          </a:lnRef>
          <a:fillRef idx="2">
            <a:schemeClr val="dk1"/>
          </a:fillRef>
          <a:effectRef idx="1">
            <a:schemeClr val="dk1"/>
          </a:effectRef>
          <a:fontRef idx="minor">
            <a:schemeClr val="dk1"/>
          </a:fontRef>
        </p:style>
      </p:cxnSp>
      <p:cxnSp>
        <p:nvCxnSpPr>
          <p:cNvPr id="13" name="直線コネクタ 12"/>
          <p:cNvCxnSpPr>
            <a:stCxn id="6" idx="3"/>
            <a:endCxn id="8" idx="0"/>
          </p:cNvCxnSpPr>
          <p:nvPr/>
        </p:nvCxnSpPr>
        <p:spPr>
          <a:xfrm flipH="1">
            <a:off x="2855381" y="3619289"/>
            <a:ext cx="317491" cy="1052103"/>
          </a:xfrm>
          <a:prstGeom prst="line">
            <a:avLst/>
          </a:prstGeom>
          <a:ln/>
        </p:spPr>
        <p:style>
          <a:lnRef idx="1">
            <a:schemeClr val="dk1"/>
          </a:lnRef>
          <a:fillRef idx="2">
            <a:schemeClr val="dk1"/>
          </a:fillRef>
          <a:effectRef idx="1">
            <a:schemeClr val="dk1"/>
          </a:effectRef>
          <a:fontRef idx="minor">
            <a:schemeClr val="dk1"/>
          </a:fontRef>
        </p:style>
      </p:cxnSp>
      <p:cxnSp>
        <p:nvCxnSpPr>
          <p:cNvPr id="14" name="直線コネクタ 13"/>
          <p:cNvCxnSpPr>
            <a:stCxn id="9" idx="0"/>
            <a:endCxn id="6" idx="5"/>
          </p:cNvCxnSpPr>
          <p:nvPr/>
        </p:nvCxnSpPr>
        <p:spPr>
          <a:xfrm flipH="1" flipV="1">
            <a:off x="3732962" y="3619289"/>
            <a:ext cx="115999" cy="1093881"/>
          </a:xfrm>
          <a:prstGeom prst="line">
            <a:avLst/>
          </a:prstGeom>
          <a:ln/>
        </p:spPr>
        <p:style>
          <a:lnRef idx="1">
            <a:schemeClr val="dk1"/>
          </a:lnRef>
          <a:fillRef idx="2">
            <a:schemeClr val="dk1"/>
          </a:fillRef>
          <a:effectRef idx="1">
            <a:schemeClr val="dk1"/>
          </a:effectRef>
          <a:fontRef idx="minor">
            <a:schemeClr val="dk1"/>
          </a:fontRef>
        </p:style>
      </p:cxnSp>
      <p:cxnSp>
        <p:nvCxnSpPr>
          <p:cNvPr id="15" name="直線コネクタ 14"/>
          <p:cNvCxnSpPr>
            <a:stCxn id="5" idx="5"/>
            <a:endCxn id="7" idx="1"/>
          </p:cNvCxnSpPr>
          <p:nvPr/>
        </p:nvCxnSpPr>
        <p:spPr>
          <a:xfrm>
            <a:off x="4575586" y="2323145"/>
            <a:ext cx="223665" cy="736054"/>
          </a:xfrm>
          <a:prstGeom prst="line">
            <a:avLst/>
          </a:prstGeom>
          <a:ln/>
        </p:spPr>
        <p:style>
          <a:lnRef idx="1">
            <a:schemeClr val="dk1"/>
          </a:lnRef>
          <a:fillRef idx="2">
            <a:schemeClr val="dk1"/>
          </a:fillRef>
          <a:effectRef idx="1">
            <a:schemeClr val="dk1"/>
          </a:effectRef>
          <a:fontRef idx="minor">
            <a:schemeClr val="dk1"/>
          </a:fontRef>
        </p:style>
      </p:cxnSp>
      <p:cxnSp>
        <p:nvCxnSpPr>
          <p:cNvPr id="16" name="直線コネクタ 15"/>
          <p:cNvCxnSpPr>
            <a:stCxn id="7" idx="3"/>
            <a:endCxn id="10" idx="0"/>
          </p:cNvCxnSpPr>
          <p:nvPr/>
        </p:nvCxnSpPr>
        <p:spPr>
          <a:xfrm flipH="1">
            <a:off x="4743109" y="3619289"/>
            <a:ext cx="56142" cy="1103238"/>
          </a:xfrm>
          <a:prstGeom prst="line">
            <a:avLst/>
          </a:prstGeom>
          <a:ln/>
        </p:spPr>
        <p:style>
          <a:lnRef idx="1">
            <a:schemeClr val="dk1"/>
          </a:lnRef>
          <a:fillRef idx="2">
            <a:schemeClr val="dk1"/>
          </a:fillRef>
          <a:effectRef idx="1">
            <a:schemeClr val="dk1"/>
          </a:effectRef>
          <a:fontRef idx="minor">
            <a:schemeClr val="dk1"/>
          </a:fontRef>
        </p:style>
      </p:cxnSp>
      <p:cxnSp>
        <p:nvCxnSpPr>
          <p:cNvPr id="17" name="直線コネクタ 16"/>
          <p:cNvCxnSpPr>
            <a:stCxn id="7" idx="5"/>
            <a:endCxn id="11" idx="0"/>
          </p:cNvCxnSpPr>
          <p:nvPr/>
        </p:nvCxnSpPr>
        <p:spPr>
          <a:xfrm>
            <a:off x="5359341" y="3619289"/>
            <a:ext cx="377348" cy="1145016"/>
          </a:xfrm>
          <a:prstGeom prst="line">
            <a:avLst/>
          </a:prstGeom>
          <a:ln/>
        </p:spPr>
        <p:style>
          <a:lnRef idx="1">
            <a:schemeClr val="dk1"/>
          </a:lnRef>
          <a:fillRef idx="2">
            <a:schemeClr val="dk1"/>
          </a:fillRef>
          <a:effectRef idx="1">
            <a:schemeClr val="dk1"/>
          </a:effectRef>
          <a:fontRef idx="minor">
            <a:schemeClr val="dk1"/>
          </a:fontRef>
        </p:style>
      </p:cxnSp>
    </p:spTree>
    <p:extLst>
      <p:ext uri="{BB962C8B-B14F-4D97-AF65-F5344CB8AC3E}">
        <p14:creationId xmlns:p14="http://schemas.microsoft.com/office/powerpoint/2010/main" val="35578827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正方形/長方形 29"/>
          <p:cNvSpPr/>
          <p:nvPr/>
        </p:nvSpPr>
        <p:spPr>
          <a:xfrm>
            <a:off x="4968770" y="335793"/>
            <a:ext cx="1656184" cy="52565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 name="円/楕円 3"/>
          <p:cNvSpPr/>
          <p:nvPr/>
        </p:nvSpPr>
        <p:spPr>
          <a:xfrm>
            <a:off x="1507987" y="101103"/>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1</a:t>
            </a:r>
            <a:endParaRPr kumimoji="1" lang="ja-JP" altLang="en-US" sz="3200"/>
          </a:p>
        </p:txBody>
      </p:sp>
      <p:sp>
        <p:nvSpPr>
          <p:cNvPr id="5" name="円/楕円 4"/>
          <p:cNvSpPr/>
          <p:nvPr/>
        </p:nvSpPr>
        <p:spPr>
          <a:xfrm>
            <a:off x="665363" y="1397247"/>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2</a:t>
            </a:r>
            <a:endParaRPr kumimoji="1" lang="ja-JP" altLang="en-US" sz="3200"/>
          </a:p>
        </p:txBody>
      </p:sp>
      <p:sp>
        <p:nvSpPr>
          <p:cNvPr id="6" name="円/楕円 5"/>
          <p:cNvSpPr/>
          <p:nvPr/>
        </p:nvSpPr>
        <p:spPr>
          <a:xfrm>
            <a:off x="2291742" y="1397247"/>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5</a:t>
            </a:r>
            <a:endParaRPr kumimoji="1" lang="ja-JP" altLang="en-US" sz="3200"/>
          </a:p>
        </p:txBody>
      </p:sp>
      <p:sp>
        <p:nvSpPr>
          <p:cNvPr id="7" name="円/楕円 6"/>
          <p:cNvSpPr/>
          <p:nvPr/>
        </p:nvSpPr>
        <p:spPr>
          <a:xfrm>
            <a:off x="67827" y="3125439"/>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3</a:t>
            </a:r>
            <a:endParaRPr kumimoji="1" lang="ja-JP" altLang="en-US" sz="3200"/>
          </a:p>
        </p:txBody>
      </p:sp>
      <p:sp>
        <p:nvSpPr>
          <p:cNvPr id="8" name="円/楕円 7"/>
          <p:cNvSpPr/>
          <p:nvPr/>
        </p:nvSpPr>
        <p:spPr>
          <a:xfrm>
            <a:off x="1061407" y="3167217"/>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4</a:t>
            </a:r>
            <a:endParaRPr kumimoji="1" lang="ja-JP" altLang="en-US" sz="3200"/>
          </a:p>
        </p:txBody>
      </p:sp>
      <p:sp>
        <p:nvSpPr>
          <p:cNvPr id="9" name="円/楕円 8"/>
          <p:cNvSpPr/>
          <p:nvPr/>
        </p:nvSpPr>
        <p:spPr>
          <a:xfrm>
            <a:off x="1955555" y="3176574"/>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6</a:t>
            </a:r>
            <a:endParaRPr kumimoji="1" lang="ja-JP" altLang="en-US" sz="3200"/>
          </a:p>
        </p:txBody>
      </p:sp>
      <p:sp>
        <p:nvSpPr>
          <p:cNvPr id="10" name="円/楕円 9"/>
          <p:cNvSpPr/>
          <p:nvPr/>
        </p:nvSpPr>
        <p:spPr>
          <a:xfrm>
            <a:off x="2949135" y="3218352"/>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7</a:t>
            </a:r>
            <a:endParaRPr kumimoji="1" lang="ja-JP" altLang="en-US" sz="3200"/>
          </a:p>
        </p:txBody>
      </p:sp>
      <p:cxnSp>
        <p:nvCxnSpPr>
          <p:cNvPr id="11" name="直線コネクタ 10"/>
          <p:cNvCxnSpPr>
            <a:stCxn id="4" idx="3"/>
            <a:endCxn id="5" idx="7"/>
          </p:cNvCxnSpPr>
          <p:nvPr/>
        </p:nvCxnSpPr>
        <p:spPr>
          <a:xfrm flipH="1">
            <a:off x="1341452" y="777192"/>
            <a:ext cx="282534" cy="736054"/>
          </a:xfrm>
          <a:prstGeom prst="line">
            <a:avLst/>
          </a:prstGeom>
          <a:ln/>
        </p:spPr>
        <p:style>
          <a:lnRef idx="1">
            <a:schemeClr val="dk1"/>
          </a:lnRef>
          <a:fillRef idx="2">
            <a:schemeClr val="dk1"/>
          </a:fillRef>
          <a:effectRef idx="1">
            <a:schemeClr val="dk1"/>
          </a:effectRef>
          <a:fontRef idx="minor">
            <a:schemeClr val="dk1"/>
          </a:fontRef>
        </p:style>
      </p:cxnSp>
      <p:cxnSp>
        <p:nvCxnSpPr>
          <p:cNvPr id="12" name="直線コネクタ 11"/>
          <p:cNvCxnSpPr>
            <a:stCxn id="5" idx="3"/>
            <a:endCxn id="7" idx="0"/>
          </p:cNvCxnSpPr>
          <p:nvPr/>
        </p:nvCxnSpPr>
        <p:spPr>
          <a:xfrm flipH="1">
            <a:off x="463871" y="2073336"/>
            <a:ext cx="317491" cy="1052103"/>
          </a:xfrm>
          <a:prstGeom prst="line">
            <a:avLst/>
          </a:prstGeom>
          <a:ln/>
        </p:spPr>
        <p:style>
          <a:lnRef idx="1">
            <a:schemeClr val="dk1"/>
          </a:lnRef>
          <a:fillRef idx="2">
            <a:schemeClr val="dk1"/>
          </a:fillRef>
          <a:effectRef idx="1">
            <a:schemeClr val="dk1"/>
          </a:effectRef>
          <a:fontRef idx="minor">
            <a:schemeClr val="dk1"/>
          </a:fontRef>
        </p:style>
      </p:cxnSp>
      <p:cxnSp>
        <p:nvCxnSpPr>
          <p:cNvPr id="13" name="直線コネクタ 12"/>
          <p:cNvCxnSpPr>
            <a:stCxn id="8" idx="0"/>
            <a:endCxn id="5" idx="5"/>
          </p:cNvCxnSpPr>
          <p:nvPr/>
        </p:nvCxnSpPr>
        <p:spPr>
          <a:xfrm flipH="1" flipV="1">
            <a:off x="1341452" y="2073336"/>
            <a:ext cx="115999" cy="1093881"/>
          </a:xfrm>
          <a:prstGeom prst="line">
            <a:avLst/>
          </a:prstGeom>
          <a:ln/>
        </p:spPr>
        <p:style>
          <a:lnRef idx="1">
            <a:schemeClr val="dk1"/>
          </a:lnRef>
          <a:fillRef idx="2">
            <a:schemeClr val="dk1"/>
          </a:fillRef>
          <a:effectRef idx="1">
            <a:schemeClr val="dk1"/>
          </a:effectRef>
          <a:fontRef idx="minor">
            <a:schemeClr val="dk1"/>
          </a:fontRef>
        </p:style>
      </p:cxnSp>
      <p:cxnSp>
        <p:nvCxnSpPr>
          <p:cNvPr id="14" name="直線コネクタ 13"/>
          <p:cNvCxnSpPr>
            <a:stCxn id="4" idx="5"/>
            <a:endCxn id="6" idx="1"/>
          </p:cNvCxnSpPr>
          <p:nvPr/>
        </p:nvCxnSpPr>
        <p:spPr>
          <a:xfrm>
            <a:off x="2184076" y="777192"/>
            <a:ext cx="223665" cy="736054"/>
          </a:xfrm>
          <a:prstGeom prst="line">
            <a:avLst/>
          </a:prstGeom>
          <a:ln/>
        </p:spPr>
        <p:style>
          <a:lnRef idx="1">
            <a:schemeClr val="dk1"/>
          </a:lnRef>
          <a:fillRef idx="2">
            <a:schemeClr val="dk1"/>
          </a:fillRef>
          <a:effectRef idx="1">
            <a:schemeClr val="dk1"/>
          </a:effectRef>
          <a:fontRef idx="minor">
            <a:schemeClr val="dk1"/>
          </a:fontRef>
        </p:style>
      </p:cxnSp>
      <p:cxnSp>
        <p:nvCxnSpPr>
          <p:cNvPr id="15" name="直線コネクタ 14"/>
          <p:cNvCxnSpPr>
            <a:stCxn id="6" idx="3"/>
            <a:endCxn id="9" idx="0"/>
          </p:cNvCxnSpPr>
          <p:nvPr/>
        </p:nvCxnSpPr>
        <p:spPr>
          <a:xfrm flipH="1">
            <a:off x="2351599" y="2073336"/>
            <a:ext cx="56142" cy="1103238"/>
          </a:xfrm>
          <a:prstGeom prst="line">
            <a:avLst/>
          </a:prstGeom>
          <a:ln/>
        </p:spPr>
        <p:style>
          <a:lnRef idx="1">
            <a:schemeClr val="dk1"/>
          </a:lnRef>
          <a:fillRef idx="2">
            <a:schemeClr val="dk1"/>
          </a:fillRef>
          <a:effectRef idx="1">
            <a:schemeClr val="dk1"/>
          </a:effectRef>
          <a:fontRef idx="minor">
            <a:schemeClr val="dk1"/>
          </a:fontRef>
        </p:style>
      </p:cxnSp>
      <p:cxnSp>
        <p:nvCxnSpPr>
          <p:cNvPr id="16" name="直線コネクタ 15"/>
          <p:cNvCxnSpPr>
            <a:stCxn id="6" idx="5"/>
            <a:endCxn id="10" idx="0"/>
          </p:cNvCxnSpPr>
          <p:nvPr/>
        </p:nvCxnSpPr>
        <p:spPr>
          <a:xfrm>
            <a:off x="2967831" y="2073336"/>
            <a:ext cx="377348" cy="1145016"/>
          </a:xfrm>
          <a:prstGeom prst="line">
            <a:avLst/>
          </a:prstGeom>
          <a:ln/>
        </p:spPr>
        <p:style>
          <a:lnRef idx="1">
            <a:schemeClr val="dk1"/>
          </a:lnRef>
          <a:fillRef idx="2">
            <a:schemeClr val="dk1"/>
          </a:fillRef>
          <a:effectRef idx="1">
            <a:schemeClr val="dk1"/>
          </a:effectRef>
          <a:fontRef idx="minor">
            <a:schemeClr val="dk1"/>
          </a:fontRef>
        </p:style>
      </p:cxnSp>
      <p:sp>
        <p:nvSpPr>
          <p:cNvPr id="17" name="円/楕円 16"/>
          <p:cNvSpPr/>
          <p:nvPr/>
        </p:nvSpPr>
        <p:spPr>
          <a:xfrm>
            <a:off x="8161468" y="353131"/>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1</a:t>
            </a:r>
            <a:endParaRPr kumimoji="1" lang="ja-JP" altLang="en-US" sz="3200"/>
          </a:p>
        </p:txBody>
      </p:sp>
      <p:sp>
        <p:nvSpPr>
          <p:cNvPr id="18" name="円/楕円 17"/>
          <p:cNvSpPr/>
          <p:nvPr/>
        </p:nvSpPr>
        <p:spPr>
          <a:xfrm>
            <a:off x="8161468" y="1397247"/>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2</a:t>
            </a:r>
            <a:endParaRPr kumimoji="1" lang="ja-JP" altLang="en-US" sz="3200"/>
          </a:p>
        </p:txBody>
      </p:sp>
      <p:sp>
        <p:nvSpPr>
          <p:cNvPr id="19" name="円/楕円 18"/>
          <p:cNvSpPr/>
          <p:nvPr/>
        </p:nvSpPr>
        <p:spPr>
          <a:xfrm>
            <a:off x="8161468" y="4257092"/>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5</a:t>
            </a:r>
            <a:endParaRPr kumimoji="1" lang="ja-JP" altLang="en-US" sz="3200"/>
          </a:p>
        </p:txBody>
      </p:sp>
      <p:sp>
        <p:nvSpPr>
          <p:cNvPr id="20" name="円/楕円 19"/>
          <p:cNvSpPr/>
          <p:nvPr/>
        </p:nvSpPr>
        <p:spPr>
          <a:xfrm>
            <a:off x="8161468" y="2386061"/>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3</a:t>
            </a:r>
            <a:endParaRPr kumimoji="1" lang="ja-JP" altLang="en-US" sz="3200"/>
          </a:p>
        </p:txBody>
      </p:sp>
      <p:sp>
        <p:nvSpPr>
          <p:cNvPr id="21" name="円/楕円 20"/>
          <p:cNvSpPr/>
          <p:nvPr/>
        </p:nvSpPr>
        <p:spPr>
          <a:xfrm>
            <a:off x="8100392" y="3356992"/>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4</a:t>
            </a:r>
            <a:endParaRPr kumimoji="1" lang="ja-JP" altLang="en-US" sz="3200"/>
          </a:p>
        </p:txBody>
      </p:sp>
      <p:sp>
        <p:nvSpPr>
          <p:cNvPr id="22" name="円/楕円 21"/>
          <p:cNvSpPr/>
          <p:nvPr/>
        </p:nvSpPr>
        <p:spPr>
          <a:xfrm>
            <a:off x="8161468" y="5445224"/>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6</a:t>
            </a:r>
            <a:endParaRPr kumimoji="1" lang="ja-JP" altLang="en-US" sz="3200"/>
          </a:p>
        </p:txBody>
      </p:sp>
      <p:sp>
        <p:nvSpPr>
          <p:cNvPr id="23" name="円/楕円 22"/>
          <p:cNvSpPr/>
          <p:nvPr/>
        </p:nvSpPr>
        <p:spPr>
          <a:xfrm>
            <a:off x="8327362" y="6309320"/>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7</a:t>
            </a:r>
            <a:endParaRPr kumimoji="1" lang="ja-JP" altLang="en-US" sz="3200"/>
          </a:p>
        </p:txBody>
      </p:sp>
    </p:spTree>
    <p:extLst>
      <p:ext uri="{BB962C8B-B14F-4D97-AF65-F5344CB8AC3E}">
        <p14:creationId xmlns:p14="http://schemas.microsoft.com/office/powerpoint/2010/main" val="2953406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幅優先</a:t>
            </a:r>
            <a:r>
              <a:rPr lang="ja-JP" altLang="en-US" smtClean="0"/>
              <a:t>探索</a:t>
            </a:r>
            <a:endParaRPr kumimoji="1" lang="ja-JP" altLang="en-US"/>
          </a:p>
        </p:txBody>
      </p:sp>
      <p:sp>
        <p:nvSpPr>
          <p:cNvPr id="5" name="コンテンツ プレースホルダー 2"/>
          <p:cNvSpPr>
            <a:spLocks noGrp="1"/>
          </p:cNvSpPr>
          <p:nvPr>
            <p:ph idx="1"/>
          </p:nvPr>
        </p:nvSpPr>
        <p:spPr>
          <a:xfrm>
            <a:off x="251520" y="1628800"/>
            <a:ext cx="8795320" cy="4525963"/>
          </a:xfrm>
        </p:spPr>
        <p:txBody>
          <a:bodyPr/>
          <a:lstStyle/>
          <a:p>
            <a:r>
              <a:rPr kumimoji="1" lang="en-US" altLang="ja-JP" smtClean="0"/>
              <a:t>BFS(Breadth First Search)</a:t>
            </a:r>
            <a:r>
              <a:rPr kumimoji="1" lang="ja-JP" altLang="en-US" smtClean="0"/>
              <a:t>とも呼ばれる探索手法</a:t>
            </a:r>
            <a:endParaRPr kumimoji="1" lang="en-US" altLang="ja-JP" dirty="0" smtClean="0"/>
          </a:p>
          <a:p>
            <a:pPr lvl="1"/>
            <a:r>
              <a:rPr lang="ja-JP" altLang="en-US" smtClean="0"/>
              <a:t>深さ</a:t>
            </a:r>
            <a:r>
              <a:rPr lang="ja-JP" altLang="en-US" dirty="0"/>
              <a:t>優先</a:t>
            </a:r>
            <a:r>
              <a:rPr lang="ja-JP" altLang="en-US" dirty="0" smtClean="0"/>
              <a:t>探索の逆手法</a:t>
            </a:r>
            <a:endParaRPr lang="en-US" altLang="ja-JP" dirty="0" smtClean="0"/>
          </a:p>
          <a:p>
            <a:pPr lvl="1"/>
            <a:r>
              <a:rPr lang="ja-JP" altLang="en-US" dirty="0"/>
              <a:t>合法</a:t>
            </a:r>
            <a:r>
              <a:rPr lang="ja-JP" altLang="en-US" dirty="0" smtClean="0"/>
              <a:t>な</a:t>
            </a:r>
            <a:r>
              <a:rPr lang="en-US" altLang="ja-JP" dirty="0" smtClean="0"/>
              <a:t>n</a:t>
            </a:r>
            <a:r>
              <a:rPr lang="ja-JP" altLang="en-US" dirty="0" smtClean="0"/>
              <a:t>手目を全列挙したあと</a:t>
            </a:r>
            <a:r>
              <a:rPr lang="en-US" altLang="ja-JP" dirty="0" smtClean="0"/>
              <a:t>,</a:t>
            </a:r>
            <a:r>
              <a:rPr lang="ja-JP" altLang="en-US" dirty="0" smtClean="0"/>
              <a:t>合法な</a:t>
            </a:r>
            <a:r>
              <a:rPr lang="en-US" altLang="ja-JP" dirty="0" smtClean="0"/>
              <a:t>(n, n+1)</a:t>
            </a:r>
            <a:r>
              <a:rPr lang="ja-JP" altLang="en-US" dirty="0" smtClean="0"/>
              <a:t>の組み合わせを全列挙する</a:t>
            </a:r>
            <a:endParaRPr lang="en-US" altLang="ja-JP" dirty="0" smtClean="0"/>
          </a:p>
          <a:p>
            <a:pPr lvl="1"/>
            <a:r>
              <a:rPr lang="ja-JP" altLang="en-US" dirty="0"/>
              <a:t>効率的</a:t>
            </a:r>
            <a:r>
              <a:rPr lang="ja-JP" altLang="en-US" dirty="0" smtClean="0"/>
              <a:t>な枝刈を要求する場合が多い</a:t>
            </a:r>
            <a:endParaRPr lang="en-US" altLang="ja-JP" dirty="0" smtClean="0"/>
          </a:p>
        </p:txBody>
      </p:sp>
      <p:sp>
        <p:nvSpPr>
          <p:cNvPr id="6" name="角丸四角形 5"/>
          <p:cNvSpPr/>
          <p:nvPr/>
        </p:nvSpPr>
        <p:spPr>
          <a:xfrm>
            <a:off x="1043608" y="4509120"/>
            <a:ext cx="6984776" cy="208823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深さ優先探索と幅優先探索は全探索の仲間</a:t>
            </a:r>
            <a:endParaRPr kumimoji="1" lang="en-US" altLang="ja-JP" dirty="0" smtClean="0">
              <a:solidFill>
                <a:schemeClr val="tx1"/>
              </a:solidFill>
            </a:endParaRPr>
          </a:p>
          <a:p>
            <a:pPr algn="ctr"/>
            <a:r>
              <a:rPr kumimoji="1" lang="ja-JP" altLang="en-US" dirty="0" smtClean="0">
                <a:solidFill>
                  <a:schemeClr val="tx1"/>
                </a:solidFill>
              </a:rPr>
              <a:t> </a:t>
            </a:r>
            <a:r>
              <a:rPr lang="en-US" altLang="ja-JP" dirty="0" smtClean="0">
                <a:solidFill>
                  <a:schemeClr val="tx1"/>
                </a:solidFill>
              </a:rPr>
              <a:t>(</a:t>
            </a:r>
            <a:r>
              <a:rPr lang="ja-JP" altLang="en-US" dirty="0" smtClean="0">
                <a:solidFill>
                  <a:schemeClr val="tx1"/>
                </a:solidFill>
              </a:rPr>
              <a:t>全探索における手の選択手法の一つ</a:t>
            </a:r>
            <a:r>
              <a:rPr lang="en-US" altLang="ja-JP" dirty="0" smtClean="0">
                <a:solidFill>
                  <a:schemeClr val="tx1"/>
                </a:solidFill>
              </a:rPr>
              <a:t>)</a:t>
            </a:r>
            <a:endParaRPr kumimoji="1" lang="ja-JP" altLang="en-US" dirty="0">
              <a:solidFill>
                <a:schemeClr val="tx1"/>
              </a:solidFill>
            </a:endParaRPr>
          </a:p>
        </p:txBody>
      </p:sp>
    </p:spTree>
    <p:extLst>
      <p:ext uri="{BB962C8B-B14F-4D97-AF65-F5344CB8AC3E}">
        <p14:creationId xmlns:p14="http://schemas.microsoft.com/office/powerpoint/2010/main" val="37063971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幅優先探索</a:t>
            </a:r>
            <a:endParaRPr kumimoji="1" lang="ja-JP" altLang="en-US"/>
          </a:p>
        </p:txBody>
      </p:sp>
      <p:sp>
        <p:nvSpPr>
          <p:cNvPr id="4" name="角丸四角形 3"/>
          <p:cNvSpPr/>
          <p:nvPr/>
        </p:nvSpPr>
        <p:spPr>
          <a:xfrm>
            <a:off x="2027289" y="1359024"/>
            <a:ext cx="4536504" cy="511256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5" name="円/楕円 4"/>
          <p:cNvSpPr/>
          <p:nvPr/>
        </p:nvSpPr>
        <p:spPr>
          <a:xfrm>
            <a:off x="3899497" y="1647056"/>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1</a:t>
            </a:r>
            <a:endParaRPr kumimoji="1" lang="ja-JP" altLang="en-US" sz="3200"/>
          </a:p>
        </p:txBody>
      </p:sp>
      <p:sp>
        <p:nvSpPr>
          <p:cNvPr id="6" name="円/楕円 5"/>
          <p:cNvSpPr/>
          <p:nvPr/>
        </p:nvSpPr>
        <p:spPr>
          <a:xfrm>
            <a:off x="3056873" y="2943200"/>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2</a:t>
            </a:r>
            <a:endParaRPr kumimoji="1" lang="ja-JP" altLang="en-US" sz="3200"/>
          </a:p>
        </p:txBody>
      </p:sp>
      <p:sp>
        <p:nvSpPr>
          <p:cNvPr id="7" name="円/楕円 6"/>
          <p:cNvSpPr/>
          <p:nvPr/>
        </p:nvSpPr>
        <p:spPr>
          <a:xfrm>
            <a:off x="4683252" y="2943200"/>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3</a:t>
            </a:r>
            <a:endParaRPr kumimoji="1" lang="ja-JP" altLang="en-US" sz="3200"/>
          </a:p>
        </p:txBody>
      </p:sp>
      <p:sp>
        <p:nvSpPr>
          <p:cNvPr id="8" name="円/楕円 7"/>
          <p:cNvSpPr/>
          <p:nvPr/>
        </p:nvSpPr>
        <p:spPr>
          <a:xfrm>
            <a:off x="2459337" y="4671392"/>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3200" smtClean="0"/>
              <a:t>4</a:t>
            </a:r>
            <a:endParaRPr kumimoji="1" lang="ja-JP" altLang="en-US" sz="3200"/>
          </a:p>
        </p:txBody>
      </p:sp>
      <p:sp>
        <p:nvSpPr>
          <p:cNvPr id="9" name="円/楕円 8"/>
          <p:cNvSpPr/>
          <p:nvPr/>
        </p:nvSpPr>
        <p:spPr>
          <a:xfrm>
            <a:off x="3452917" y="4713170"/>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5</a:t>
            </a:r>
            <a:endParaRPr kumimoji="1" lang="ja-JP" altLang="en-US" sz="3200"/>
          </a:p>
        </p:txBody>
      </p:sp>
      <p:sp>
        <p:nvSpPr>
          <p:cNvPr id="10" name="円/楕円 9"/>
          <p:cNvSpPr/>
          <p:nvPr/>
        </p:nvSpPr>
        <p:spPr>
          <a:xfrm>
            <a:off x="4347065" y="4722527"/>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6</a:t>
            </a:r>
            <a:endParaRPr kumimoji="1" lang="ja-JP" altLang="en-US" sz="3200"/>
          </a:p>
        </p:txBody>
      </p:sp>
      <p:sp>
        <p:nvSpPr>
          <p:cNvPr id="11" name="円/楕円 10"/>
          <p:cNvSpPr/>
          <p:nvPr/>
        </p:nvSpPr>
        <p:spPr>
          <a:xfrm>
            <a:off x="5340645" y="4764305"/>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7</a:t>
            </a:r>
            <a:endParaRPr kumimoji="1" lang="ja-JP" altLang="en-US" sz="3200"/>
          </a:p>
        </p:txBody>
      </p:sp>
      <p:cxnSp>
        <p:nvCxnSpPr>
          <p:cNvPr id="12" name="直線コネクタ 11"/>
          <p:cNvCxnSpPr>
            <a:stCxn id="5" idx="3"/>
            <a:endCxn id="6" idx="7"/>
          </p:cNvCxnSpPr>
          <p:nvPr/>
        </p:nvCxnSpPr>
        <p:spPr>
          <a:xfrm flipH="1">
            <a:off x="3732962" y="2323145"/>
            <a:ext cx="282534" cy="736054"/>
          </a:xfrm>
          <a:prstGeom prst="line">
            <a:avLst/>
          </a:prstGeom>
          <a:ln/>
        </p:spPr>
        <p:style>
          <a:lnRef idx="1">
            <a:schemeClr val="dk1"/>
          </a:lnRef>
          <a:fillRef idx="2">
            <a:schemeClr val="dk1"/>
          </a:fillRef>
          <a:effectRef idx="1">
            <a:schemeClr val="dk1"/>
          </a:effectRef>
          <a:fontRef idx="minor">
            <a:schemeClr val="dk1"/>
          </a:fontRef>
        </p:style>
      </p:cxnSp>
      <p:cxnSp>
        <p:nvCxnSpPr>
          <p:cNvPr id="13" name="直線コネクタ 12"/>
          <p:cNvCxnSpPr>
            <a:stCxn id="6" idx="3"/>
            <a:endCxn id="8" idx="0"/>
          </p:cNvCxnSpPr>
          <p:nvPr/>
        </p:nvCxnSpPr>
        <p:spPr>
          <a:xfrm flipH="1">
            <a:off x="2855381" y="3619289"/>
            <a:ext cx="317491" cy="1052103"/>
          </a:xfrm>
          <a:prstGeom prst="line">
            <a:avLst/>
          </a:prstGeom>
          <a:ln/>
        </p:spPr>
        <p:style>
          <a:lnRef idx="1">
            <a:schemeClr val="dk1"/>
          </a:lnRef>
          <a:fillRef idx="2">
            <a:schemeClr val="dk1"/>
          </a:fillRef>
          <a:effectRef idx="1">
            <a:schemeClr val="dk1"/>
          </a:effectRef>
          <a:fontRef idx="minor">
            <a:schemeClr val="dk1"/>
          </a:fontRef>
        </p:style>
      </p:cxnSp>
      <p:cxnSp>
        <p:nvCxnSpPr>
          <p:cNvPr id="14" name="直線コネクタ 13"/>
          <p:cNvCxnSpPr>
            <a:stCxn id="9" idx="0"/>
            <a:endCxn id="6" idx="5"/>
          </p:cNvCxnSpPr>
          <p:nvPr/>
        </p:nvCxnSpPr>
        <p:spPr>
          <a:xfrm flipH="1" flipV="1">
            <a:off x="3732962" y="3619289"/>
            <a:ext cx="115999" cy="1093881"/>
          </a:xfrm>
          <a:prstGeom prst="line">
            <a:avLst/>
          </a:prstGeom>
          <a:ln/>
        </p:spPr>
        <p:style>
          <a:lnRef idx="1">
            <a:schemeClr val="dk1"/>
          </a:lnRef>
          <a:fillRef idx="2">
            <a:schemeClr val="dk1"/>
          </a:fillRef>
          <a:effectRef idx="1">
            <a:schemeClr val="dk1"/>
          </a:effectRef>
          <a:fontRef idx="minor">
            <a:schemeClr val="dk1"/>
          </a:fontRef>
        </p:style>
      </p:cxnSp>
      <p:cxnSp>
        <p:nvCxnSpPr>
          <p:cNvPr id="15" name="直線コネクタ 14"/>
          <p:cNvCxnSpPr>
            <a:stCxn id="5" idx="5"/>
            <a:endCxn id="7" idx="1"/>
          </p:cNvCxnSpPr>
          <p:nvPr/>
        </p:nvCxnSpPr>
        <p:spPr>
          <a:xfrm>
            <a:off x="4575586" y="2323145"/>
            <a:ext cx="223665" cy="736054"/>
          </a:xfrm>
          <a:prstGeom prst="line">
            <a:avLst/>
          </a:prstGeom>
          <a:ln/>
        </p:spPr>
        <p:style>
          <a:lnRef idx="1">
            <a:schemeClr val="dk1"/>
          </a:lnRef>
          <a:fillRef idx="2">
            <a:schemeClr val="dk1"/>
          </a:fillRef>
          <a:effectRef idx="1">
            <a:schemeClr val="dk1"/>
          </a:effectRef>
          <a:fontRef idx="minor">
            <a:schemeClr val="dk1"/>
          </a:fontRef>
        </p:style>
      </p:cxnSp>
      <p:cxnSp>
        <p:nvCxnSpPr>
          <p:cNvPr id="16" name="直線コネクタ 15"/>
          <p:cNvCxnSpPr>
            <a:stCxn id="7" idx="3"/>
            <a:endCxn id="10" idx="0"/>
          </p:cNvCxnSpPr>
          <p:nvPr/>
        </p:nvCxnSpPr>
        <p:spPr>
          <a:xfrm flipH="1">
            <a:off x="4743109" y="3619289"/>
            <a:ext cx="56142" cy="1103238"/>
          </a:xfrm>
          <a:prstGeom prst="line">
            <a:avLst/>
          </a:prstGeom>
          <a:ln/>
        </p:spPr>
        <p:style>
          <a:lnRef idx="1">
            <a:schemeClr val="dk1"/>
          </a:lnRef>
          <a:fillRef idx="2">
            <a:schemeClr val="dk1"/>
          </a:fillRef>
          <a:effectRef idx="1">
            <a:schemeClr val="dk1"/>
          </a:effectRef>
          <a:fontRef idx="minor">
            <a:schemeClr val="dk1"/>
          </a:fontRef>
        </p:style>
      </p:cxnSp>
      <p:cxnSp>
        <p:nvCxnSpPr>
          <p:cNvPr id="17" name="直線コネクタ 16"/>
          <p:cNvCxnSpPr>
            <a:stCxn id="7" idx="5"/>
            <a:endCxn id="11" idx="0"/>
          </p:cNvCxnSpPr>
          <p:nvPr/>
        </p:nvCxnSpPr>
        <p:spPr>
          <a:xfrm>
            <a:off x="5359341" y="3619289"/>
            <a:ext cx="377348" cy="1145016"/>
          </a:xfrm>
          <a:prstGeom prst="line">
            <a:avLst/>
          </a:prstGeom>
          <a:ln/>
        </p:spPr>
        <p:style>
          <a:lnRef idx="1">
            <a:schemeClr val="dk1"/>
          </a:lnRef>
          <a:fillRef idx="2">
            <a:schemeClr val="dk1"/>
          </a:fillRef>
          <a:effectRef idx="1">
            <a:schemeClr val="dk1"/>
          </a:effectRef>
          <a:fontRef idx="minor">
            <a:schemeClr val="dk1"/>
          </a:fontRef>
        </p:style>
      </p:cxnSp>
    </p:spTree>
    <p:extLst>
      <p:ext uri="{BB962C8B-B14F-4D97-AF65-F5344CB8AC3E}">
        <p14:creationId xmlns:p14="http://schemas.microsoft.com/office/powerpoint/2010/main" val="29152272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正方形/長方形 29"/>
          <p:cNvSpPr/>
          <p:nvPr/>
        </p:nvSpPr>
        <p:spPr>
          <a:xfrm>
            <a:off x="5508104" y="1268760"/>
            <a:ext cx="1656184" cy="52565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7" name="円/楕円 16"/>
          <p:cNvSpPr/>
          <p:nvPr/>
        </p:nvSpPr>
        <p:spPr>
          <a:xfrm>
            <a:off x="9540552" y="279792"/>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1</a:t>
            </a:r>
            <a:endParaRPr kumimoji="1" lang="ja-JP" altLang="en-US" sz="3200"/>
          </a:p>
        </p:txBody>
      </p:sp>
      <p:sp>
        <p:nvSpPr>
          <p:cNvPr id="18" name="円/楕円 17"/>
          <p:cNvSpPr/>
          <p:nvPr/>
        </p:nvSpPr>
        <p:spPr>
          <a:xfrm>
            <a:off x="9631172" y="1292682"/>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2</a:t>
            </a:r>
            <a:endParaRPr kumimoji="1" lang="ja-JP" altLang="en-US" sz="3200"/>
          </a:p>
        </p:txBody>
      </p:sp>
      <p:sp>
        <p:nvSpPr>
          <p:cNvPr id="19" name="円/楕円 18"/>
          <p:cNvSpPr/>
          <p:nvPr/>
        </p:nvSpPr>
        <p:spPr>
          <a:xfrm>
            <a:off x="9936596" y="4098830"/>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5</a:t>
            </a:r>
            <a:endParaRPr kumimoji="1" lang="ja-JP" altLang="en-US" sz="3200"/>
          </a:p>
        </p:txBody>
      </p:sp>
      <p:sp>
        <p:nvSpPr>
          <p:cNvPr id="20" name="円/楕円 19"/>
          <p:cNvSpPr/>
          <p:nvPr/>
        </p:nvSpPr>
        <p:spPr>
          <a:xfrm>
            <a:off x="9756576" y="2272772"/>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3</a:t>
            </a:r>
            <a:endParaRPr kumimoji="1" lang="ja-JP" altLang="en-US" sz="3200"/>
          </a:p>
        </p:txBody>
      </p:sp>
      <p:sp>
        <p:nvSpPr>
          <p:cNvPr id="21" name="円/楕円 20"/>
          <p:cNvSpPr/>
          <p:nvPr/>
        </p:nvSpPr>
        <p:spPr>
          <a:xfrm>
            <a:off x="9936596" y="3065211"/>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4</a:t>
            </a:r>
            <a:endParaRPr kumimoji="1" lang="ja-JP" altLang="en-US" sz="3200"/>
          </a:p>
        </p:txBody>
      </p:sp>
      <p:sp>
        <p:nvSpPr>
          <p:cNvPr id="22" name="円/楕円 21"/>
          <p:cNvSpPr/>
          <p:nvPr/>
        </p:nvSpPr>
        <p:spPr>
          <a:xfrm>
            <a:off x="9756576" y="5142093"/>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6</a:t>
            </a:r>
            <a:endParaRPr kumimoji="1" lang="ja-JP" altLang="en-US" sz="3200"/>
          </a:p>
        </p:txBody>
      </p:sp>
      <p:sp>
        <p:nvSpPr>
          <p:cNvPr id="23" name="円/楕円 22"/>
          <p:cNvSpPr/>
          <p:nvPr/>
        </p:nvSpPr>
        <p:spPr>
          <a:xfrm>
            <a:off x="10027216" y="6309320"/>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7</a:t>
            </a:r>
            <a:endParaRPr kumimoji="1" lang="ja-JP" altLang="en-US" sz="3200"/>
          </a:p>
        </p:txBody>
      </p:sp>
      <p:sp>
        <p:nvSpPr>
          <p:cNvPr id="24" name="円/楕円 23"/>
          <p:cNvSpPr/>
          <p:nvPr/>
        </p:nvSpPr>
        <p:spPr>
          <a:xfrm>
            <a:off x="1693695" y="2420888"/>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1</a:t>
            </a:r>
            <a:endParaRPr kumimoji="1" lang="ja-JP" altLang="en-US" sz="3200"/>
          </a:p>
        </p:txBody>
      </p:sp>
      <p:sp>
        <p:nvSpPr>
          <p:cNvPr id="25" name="円/楕円 24"/>
          <p:cNvSpPr/>
          <p:nvPr/>
        </p:nvSpPr>
        <p:spPr>
          <a:xfrm>
            <a:off x="851071" y="3717032"/>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2</a:t>
            </a:r>
            <a:endParaRPr kumimoji="1" lang="ja-JP" altLang="en-US" sz="3200"/>
          </a:p>
        </p:txBody>
      </p:sp>
      <p:sp>
        <p:nvSpPr>
          <p:cNvPr id="26" name="円/楕円 25"/>
          <p:cNvSpPr/>
          <p:nvPr/>
        </p:nvSpPr>
        <p:spPr>
          <a:xfrm>
            <a:off x="2477450" y="3717032"/>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3</a:t>
            </a:r>
            <a:endParaRPr kumimoji="1" lang="ja-JP" altLang="en-US" sz="3200"/>
          </a:p>
        </p:txBody>
      </p:sp>
      <p:sp>
        <p:nvSpPr>
          <p:cNvPr id="27" name="円/楕円 26"/>
          <p:cNvSpPr/>
          <p:nvPr/>
        </p:nvSpPr>
        <p:spPr>
          <a:xfrm>
            <a:off x="253535" y="5445224"/>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3200" smtClean="0"/>
              <a:t>4</a:t>
            </a:r>
            <a:endParaRPr kumimoji="1" lang="ja-JP" altLang="en-US" sz="3200"/>
          </a:p>
        </p:txBody>
      </p:sp>
      <p:sp>
        <p:nvSpPr>
          <p:cNvPr id="28" name="円/楕円 27"/>
          <p:cNvSpPr/>
          <p:nvPr/>
        </p:nvSpPr>
        <p:spPr>
          <a:xfrm>
            <a:off x="1247115" y="5487002"/>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5</a:t>
            </a:r>
            <a:endParaRPr kumimoji="1" lang="ja-JP" altLang="en-US" sz="3200"/>
          </a:p>
        </p:txBody>
      </p:sp>
      <p:sp>
        <p:nvSpPr>
          <p:cNvPr id="29" name="円/楕円 28"/>
          <p:cNvSpPr/>
          <p:nvPr/>
        </p:nvSpPr>
        <p:spPr>
          <a:xfrm>
            <a:off x="2141263" y="5496359"/>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6</a:t>
            </a:r>
            <a:endParaRPr kumimoji="1" lang="ja-JP" altLang="en-US" sz="3200"/>
          </a:p>
        </p:txBody>
      </p:sp>
      <p:sp>
        <p:nvSpPr>
          <p:cNvPr id="31" name="円/楕円 30"/>
          <p:cNvSpPr/>
          <p:nvPr/>
        </p:nvSpPr>
        <p:spPr>
          <a:xfrm>
            <a:off x="3134843" y="5538137"/>
            <a:ext cx="792088" cy="792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3200" smtClean="0"/>
              <a:t>7</a:t>
            </a:r>
            <a:endParaRPr kumimoji="1" lang="ja-JP" altLang="en-US" sz="3200"/>
          </a:p>
        </p:txBody>
      </p:sp>
      <p:cxnSp>
        <p:nvCxnSpPr>
          <p:cNvPr id="32" name="直線コネクタ 31"/>
          <p:cNvCxnSpPr>
            <a:stCxn id="24" idx="3"/>
            <a:endCxn id="25" idx="7"/>
          </p:cNvCxnSpPr>
          <p:nvPr/>
        </p:nvCxnSpPr>
        <p:spPr>
          <a:xfrm flipH="1">
            <a:off x="1527160" y="3096977"/>
            <a:ext cx="282534" cy="736054"/>
          </a:xfrm>
          <a:prstGeom prst="line">
            <a:avLst/>
          </a:prstGeom>
          <a:ln/>
        </p:spPr>
        <p:style>
          <a:lnRef idx="1">
            <a:schemeClr val="dk1"/>
          </a:lnRef>
          <a:fillRef idx="2">
            <a:schemeClr val="dk1"/>
          </a:fillRef>
          <a:effectRef idx="1">
            <a:schemeClr val="dk1"/>
          </a:effectRef>
          <a:fontRef idx="minor">
            <a:schemeClr val="dk1"/>
          </a:fontRef>
        </p:style>
      </p:cxnSp>
      <p:cxnSp>
        <p:nvCxnSpPr>
          <p:cNvPr id="33" name="直線コネクタ 32"/>
          <p:cNvCxnSpPr>
            <a:stCxn id="25" idx="3"/>
            <a:endCxn id="27" idx="0"/>
          </p:cNvCxnSpPr>
          <p:nvPr/>
        </p:nvCxnSpPr>
        <p:spPr>
          <a:xfrm flipH="1">
            <a:off x="649579" y="4393121"/>
            <a:ext cx="317491" cy="1052103"/>
          </a:xfrm>
          <a:prstGeom prst="line">
            <a:avLst/>
          </a:prstGeom>
          <a:ln/>
        </p:spPr>
        <p:style>
          <a:lnRef idx="1">
            <a:schemeClr val="dk1"/>
          </a:lnRef>
          <a:fillRef idx="2">
            <a:schemeClr val="dk1"/>
          </a:fillRef>
          <a:effectRef idx="1">
            <a:schemeClr val="dk1"/>
          </a:effectRef>
          <a:fontRef idx="minor">
            <a:schemeClr val="dk1"/>
          </a:fontRef>
        </p:style>
      </p:cxnSp>
      <p:cxnSp>
        <p:nvCxnSpPr>
          <p:cNvPr id="34" name="直線コネクタ 33"/>
          <p:cNvCxnSpPr>
            <a:stCxn id="28" idx="0"/>
            <a:endCxn id="25" idx="5"/>
          </p:cNvCxnSpPr>
          <p:nvPr/>
        </p:nvCxnSpPr>
        <p:spPr>
          <a:xfrm flipH="1" flipV="1">
            <a:off x="1527160" y="4393121"/>
            <a:ext cx="115999" cy="1093881"/>
          </a:xfrm>
          <a:prstGeom prst="line">
            <a:avLst/>
          </a:prstGeom>
          <a:ln/>
        </p:spPr>
        <p:style>
          <a:lnRef idx="1">
            <a:schemeClr val="dk1"/>
          </a:lnRef>
          <a:fillRef idx="2">
            <a:schemeClr val="dk1"/>
          </a:fillRef>
          <a:effectRef idx="1">
            <a:schemeClr val="dk1"/>
          </a:effectRef>
          <a:fontRef idx="minor">
            <a:schemeClr val="dk1"/>
          </a:fontRef>
        </p:style>
      </p:cxnSp>
      <p:cxnSp>
        <p:nvCxnSpPr>
          <p:cNvPr id="35" name="直線コネクタ 34"/>
          <p:cNvCxnSpPr>
            <a:stCxn id="24" idx="5"/>
            <a:endCxn id="26" idx="1"/>
          </p:cNvCxnSpPr>
          <p:nvPr/>
        </p:nvCxnSpPr>
        <p:spPr>
          <a:xfrm>
            <a:off x="2369784" y="3096977"/>
            <a:ext cx="223665" cy="736054"/>
          </a:xfrm>
          <a:prstGeom prst="line">
            <a:avLst/>
          </a:prstGeom>
          <a:ln/>
        </p:spPr>
        <p:style>
          <a:lnRef idx="1">
            <a:schemeClr val="dk1"/>
          </a:lnRef>
          <a:fillRef idx="2">
            <a:schemeClr val="dk1"/>
          </a:fillRef>
          <a:effectRef idx="1">
            <a:schemeClr val="dk1"/>
          </a:effectRef>
          <a:fontRef idx="minor">
            <a:schemeClr val="dk1"/>
          </a:fontRef>
        </p:style>
      </p:cxnSp>
      <p:cxnSp>
        <p:nvCxnSpPr>
          <p:cNvPr id="36" name="直線コネクタ 35"/>
          <p:cNvCxnSpPr>
            <a:stCxn id="26" idx="3"/>
            <a:endCxn id="29" idx="0"/>
          </p:cNvCxnSpPr>
          <p:nvPr/>
        </p:nvCxnSpPr>
        <p:spPr>
          <a:xfrm flipH="1">
            <a:off x="2537307" y="4393121"/>
            <a:ext cx="56142" cy="1103238"/>
          </a:xfrm>
          <a:prstGeom prst="line">
            <a:avLst/>
          </a:prstGeom>
          <a:ln/>
        </p:spPr>
        <p:style>
          <a:lnRef idx="1">
            <a:schemeClr val="dk1"/>
          </a:lnRef>
          <a:fillRef idx="2">
            <a:schemeClr val="dk1"/>
          </a:fillRef>
          <a:effectRef idx="1">
            <a:schemeClr val="dk1"/>
          </a:effectRef>
          <a:fontRef idx="minor">
            <a:schemeClr val="dk1"/>
          </a:fontRef>
        </p:style>
      </p:cxnSp>
      <p:cxnSp>
        <p:nvCxnSpPr>
          <p:cNvPr id="37" name="直線コネクタ 36"/>
          <p:cNvCxnSpPr>
            <a:stCxn id="26" idx="5"/>
            <a:endCxn id="31" idx="0"/>
          </p:cNvCxnSpPr>
          <p:nvPr/>
        </p:nvCxnSpPr>
        <p:spPr>
          <a:xfrm>
            <a:off x="3153539" y="4393121"/>
            <a:ext cx="377348" cy="1145016"/>
          </a:xfrm>
          <a:prstGeom prst="line">
            <a:avLst/>
          </a:prstGeom>
          <a:ln/>
        </p:spPr>
        <p:style>
          <a:lnRef idx="1">
            <a:schemeClr val="dk1"/>
          </a:lnRef>
          <a:fillRef idx="2">
            <a:schemeClr val="dk1"/>
          </a:fillRef>
          <a:effectRef idx="1">
            <a:schemeClr val="dk1"/>
          </a:effectRef>
          <a:fontRef idx="minor">
            <a:schemeClr val="dk1"/>
          </a:fontRef>
        </p:style>
      </p:cxnSp>
    </p:spTree>
    <p:extLst>
      <p:ext uri="{BB962C8B-B14F-4D97-AF65-F5344CB8AC3E}">
        <p14:creationId xmlns:p14="http://schemas.microsoft.com/office/powerpoint/2010/main" val="818343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演習</a:t>
            </a:r>
            <a:endParaRPr kumimoji="1" lang="ja-JP" altLang="en-US"/>
          </a:p>
        </p:txBody>
      </p:sp>
      <p:sp>
        <p:nvSpPr>
          <p:cNvPr id="12" name="コンテンツ プレースホルダー 2"/>
          <p:cNvSpPr>
            <a:spLocks noGrp="1"/>
          </p:cNvSpPr>
          <p:nvPr>
            <p:ph idx="1"/>
          </p:nvPr>
        </p:nvSpPr>
        <p:spPr>
          <a:xfrm>
            <a:off x="457200" y="1600200"/>
            <a:ext cx="8229600" cy="4525963"/>
          </a:xfrm>
        </p:spPr>
        <p:txBody>
          <a:bodyPr/>
          <a:lstStyle/>
          <a:p>
            <a:pPr marL="0" indent="0">
              <a:buNone/>
            </a:pPr>
            <a:r>
              <a:rPr kumimoji="1" lang="en-US" altLang="ja-JP" smtClean="0"/>
              <a:t>1</a:t>
            </a:r>
            <a:r>
              <a:rPr kumimoji="1" lang="ja-JP" altLang="en-US" smtClean="0"/>
              <a:t>・魔</a:t>
            </a:r>
            <a:r>
              <a:rPr kumimoji="1" lang="ja-JP" altLang="en-US" dirty="0" smtClean="0"/>
              <a:t>方陣を一つ</a:t>
            </a:r>
            <a:r>
              <a:rPr kumimoji="1" lang="ja-JP" altLang="en-US" smtClean="0"/>
              <a:t>作成しなさい。</a:t>
            </a:r>
            <a:endParaRPr kumimoji="1" lang="en-US" altLang="ja-JP" dirty="0" smtClean="0"/>
          </a:p>
          <a:p>
            <a:pPr lvl="1"/>
            <a:r>
              <a:rPr kumimoji="1" lang="en-US" altLang="ja-JP" dirty="0" smtClean="0"/>
              <a:t>3×</a:t>
            </a:r>
            <a:r>
              <a:rPr lang="en-US" altLang="ja-JP" dirty="0" smtClean="0"/>
              <a:t>3</a:t>
            </a:r>
            <a:r>
              <a:rPr lang="ja-JP" altLang="en-US" dirty="0" smtClean="0"/>
              <a:t>のマスに</a:t>
            </a:r>
            <a:r>
              <a:rPr lang="en-US" altLang="ja-JP" dirty="0" smtClean="0"/>
              <a:t>1~9</a:t>
            </a:r>
            <a:r>
              <a:rPr lang="ja-JP" altLang="en-US" dirty="0" smtClean="0"/>
              <a:t>の数を一つずつ</a:t>
            </a:r>
            <a:r>
              <a:rPr lang="ja-JP" altLang="en-US" smtClean="0"/>
              <a:t>置くこと。</a:t>
            </a:r>
            <a:endParaRPr kumimoji="1" lang="en-US" altLang="ja-JP" dirty="0" smtClean="0"/>
          </a:p>
        </p:txBody>
      </p:sp>
      <p:grpSp>
        <p:nvGrpSpPr>
          <p:cNvPr id="13" name="グループ化 12"/>
          <p:cNvGrpSpPr/>
          <p:nvPr/>
        </p:nvGrpSpPr>
        <p:grpSpPr>
          <a:xfrm>
            <a:off x="806797" y="2924944"/>
            <a:ext cx="7560840" cy="3672408"/>
            <a:chOff x="806797" y="2924944"/>
            <a:chExt cx="7560840" cy="3672408"/>
          </a:xfrm>
        </p:grpSpPr>
        <p:grpSp>
          <p:nvGrpSpPr>
            <p:cNvPr id="14" name="グループ化 13"/>
            <p:cNvGrpSpPr/>
            <p:nvPr/>
          </p:nvGrpSpPr>
          <p:grpSpPr>
            <a:xfrm>
              <a:off x="806797" y="2924944"/>
              <a:ext cx="7560840" cy="3672408"/>
              <a:chOff x="806797" y="2924944"/>
              <a:chExt cx="7560840" cy="3672408"/>
            </a:xfrm>
          </p:grpSpPr>
          <p:grpSp>
            <p:nvGrpSpPr>
              <p:cNvPr id="16" name="グループ化 15"/>
              <p:cNvGrpSpPr/>
              <p:nvPr/>
            </p:nvGrpSpPr>
            <p:grpSpPr>
              <a:xfrm>
                <a:off x="806797" y="2924944"/>
                <a:ext cx="7560840" cy="3672408"/>
                <a:chOff x="971600" y="2778316"/>
                <a:chExt cx="7560840" cy="3672408"/>
              </a:xfrm>
            </p:grpSpPr>
            <p:sp>
              <p:nvSpPr>
                <p:cNvPr id="18" name="角丸四角形 17"/>
                <p:cNvSpPr/>
                <p:nvPr/>
              </p:nvSpPr>
              <p:spPr>
                <a:xfrm>
                  <a:off x="971600" y="2778316"/>
                  <a:ext cx="7560840" cy="367240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4499992" y="3426388"/>
                  <a:ext cx="3888432" cy="2246769"/>
                </a:xfrm>
                <a:prstGeom prst="rect">
                  <a:avLst/>
                </a:prstGeom>
                <a:noFill/>
              </p:spPr>
              <p:txBody>
                <a:bodyPr wrap="square" rtlCol="0">
                  <a:spAutoFit/>
                </a:bodyPr>
                <a:lstStyle/>
                <a:p>
                  <a:r>
                    <a:rPr kumimoji="1" lang="ja-JP" altLang="en-US" sz="2000" dirty="0" smtClean="0"/>
                    <a:t>魔方陣</a:t>
                  </a:r>
                  <a:endParaRPr kumimoji="1" lang="en-US" altLang="ja-JP" sz="2000" dirty="0" smtClean="0"/>
                </a:p>
                <a:p>
                  <a:r>
                    <a:rPr kumimoji="1" lang="ja-JP" altLang="en-US" sz="2000" dirty="0" smtClean="0"/>
                    <a:t>与えられた正方のマスの縦</a:t>
                  </a:r>
                  <a:r>
                    <a:rPr kumimoji="1" lang="en-US" altLang="ja-JP" sz="2000" dirty="0" smtClean="0"/>
                    <a:t>,</a:t>
                  </a:r>
                  <a:r>
                    <a:rPr kumimoji="1" lang="ja-JP" altLang="en-US" sz="2000" dirty="0" smtClean="0"/>
                    <a:t>横</a:t>
                  </a:r>
                  <a:r>
                    <a:rPr kumimoji="1" lang="en-US" altLang="ja-JP" sz="2000" dirty="0" smtClean="0"/>
                    <a:t>,</a:t>
                  </a:r>
                  <a:r>
                    <a:rPr kumimoji="1" lang="ja-JP" altLang="en-US" sz="2000" dirty="0" smtClean="0"/>
                    <a:t>斜めの合計がすべて等しくなるように数値が配置されたもの</a:t>
                  </a:r>
                  <a:r>
                    <a:rPr kumimoji="1" lang="en-US" altLang="ja-JP" sz="2000" dirty="0" smtClean="0"/>
                    <a:t>.</a:t>
                  </a:r>
                </a:p>
                <a:p>
                  <a:r>
                    <a:rPr kumimoji="1" lang="ja-JP" altLang="en-US" sz="2000" dirty="0" smtClean="0"/>
                    <a:t>マスの大きさ</a:t>
                  </a:r>
                  <a:r>
                    <a:rPr kumimoji="1" lang="en-US" altLang="ja-JP" sz="2000" dirty="0" smtClean="0"/>
                    <a:t>,</a:t>
                  </a:r>
                  <a:r>
                    <a:rPr kumimoji="1" lang="ja-JP" altLang="en-US" sz="2000" dirty="0" smtClean="0"/>
                    <a:t>おける数などが違う様々なバリエーションがある</a:t>
                  </a:r>
                  <a:r>
                    <a:rPr kumimoji="1" lang="en-US" altLang="ja-JP" sz="2000" dirty="0" smtClean="0"/>
                    <a:t>.</a:t>
                  </a:r>
                </a:p>
                <a:p>
                  <a:r>
                    <a:rPr kumimoji="1" lang="en-US" altLang="ja-JP" sz="2000" dirty="0" smtClean="0"/>
                    <a:t>3×3,1~9</a:t>
                  </a:r>
                  <a:r>
                    <a:rPr kumimoji="1" lang="ja-JP" altLang="en-US" sz="2000" dirty="0" smtClean="0"/>
                    <a:t>の魔方陣はこの形のみ</a:t>
                  </a:r>
                  <a:endParaRPr kumimoji="1" lang="ja-JP" altLang="en-US" sz="2000" dirty="0"/>
                </a:p>
              </p:txBody>
            </p:sp>
          </p:grpSp>
          <p:sp>
            <p:nvSpPr>
              <p:cNvPr id="17" name="正方形/長方形 16"/>
              <p:cNvSpPr/>
              <p:nvPr/>
            </p:nvSpPr>
            <p:spPr>
              <a:xfrm>
                <a:off x="1763688" y="3663719"/>
                <a:ext cx="2066925" cy="20669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663719"/>
              <a:ext cx="2066925" cy="2066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199" y="3663719"/>
            <a:ext cx="206692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角丸四角形 21"/>
          <p:cNvSpPr/>
          <p:nvPr/>
        </p:nvSpPr>
        <p:spPr>
          <a:xfrm>
            <a:off x="1382861" y="3248980"/>
            <a:ext cx="6840760" cy="30243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smtClean="0">
                <a:solidFill>
                  <a:schemeClr val="tx1"/>
                </a:solidFill>
              </a:rPr>
              <a:t>n</a:t>
            </a:r>
            <a:r>
              <a:rPr kumimoji="1" lang="en-US" altLang="ja-JP" sz="4800" smtClean="0">
                <a:solidFill>
                  <a:schemeClr val="tx1"/>
                </a:solidFill>
              </a:rPr>
              <a:t>ext_permutation</a:t>
            </a:r>
          </a:p>
          <a:p>
            <a:pPr algn="ctr"/>
            <a:r>
              <a:rPr kumimoji="1" lang="ja-JP" altLang="en-US" sz="4800" smtClean="0">
                <a:solidFill>
                  <a:schemeClr val="tx1"/>
                </a:solidFill>
              </a:rPr>
              <a:t>使用禁止！</a:t>
            </a:r>
            <a:endParaRPr kumimoji="1" lang="ja-JP" altLang="en-US" sz="4800">
              <a:solidFill>
                <a:schemeClr val="tx1"/>
              </a:solidFill>
            </a:endParaRPr>
          </a:p>
        </p:txBody>
      </p:sp>
    </p:spTree>
    <p:extLst>
      <p:ext uri="{BB962C8B-B14F-4D97-AF65-F5344CB8AC3E}">
        <p14:creationId xmlns:p14="http://schemas.microsoft.com/office/powerpoint/2010/main" val="370639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演習</a:t>
            </a:r>
            <a:endParaRPr kumimoji="1" lang="ja-JP" altLang="en-US"/>
          </a:p>
        </p:txBody>
      </p:sp>
      <p:sp>
        <p:nvSpPr>
          <p:cNvPr id="3" name="コンテンツ プレースホルダー 2"/>
          <p:cNvSpPr>
            <a:spLocks noGrp="1"/>
          </p:cNvSpPr>
          <p:nvPr>
            <p:ph idx="1"/>
          </p:nvPr>
        </p:nvSpPr>
        <p:spPr/>
        <p:txBody>
          <a:bodyPr/>
          <a:lstStyle/>
          <a:p>
            <a:pPr marL="0" indent="0">
              <a:buNone/>
            </a:pPr>
            <a:r>
              <a:rPr lang="en-US" altLang="ja-JP" smtClean="0"/>
              <a:t>2</a:t>
            </a:r>
            <a:r>
              <a:rPr lang="ja-JP" altLang="en-US" smtClean="0"/>
              <a:t>・</a:t>
            </a:r>
            <a:r>
              <a:rPr lang="en-US" altLang="ja-JP" smtClean="0"/>
              <a:t>1</a:t>
            </a:r>
            <a:r>
              <a:rPr lang="ja-JP" altLang="en-US" smtClean="0"/>
              <a:t>と同様の問題を考える。ただし、マスのサイズは</a:t>
            </a:r>
            <a:r>
              <a:rPr lang="en-US" altLang="ja-JP" smtClean="0"/>
              <a:t>10×10</a:t>
            </a:r>
            <a:r>
              <a:rPr lang="ja-JP" altLang="en-US" smtClean="0"/>
              <a:t>とする。この時深さ優先探索と幅優先探索におけるメモリの使用量について考察せよ。</a:t>
            </a:r>
            <a:endParaRPr lang="en-US" altLang="ja-JP" smtClean="0"/>
          </a:p>
          <a:p>
            <a:pPr marL="0" indent="0">
              <a:buNone/>
            </a:pPr>
            <a:endParaRPr kumimoji="1" lang="en-US" altLang="ja-JP"/>
          </a:p>
          <a:p>
            <a:pPr marL="0" indent="0">
              <a:buNone/>
            </a:pPr>
            <a:endParaRPr kumimoji="1" lang="ja-JP" altLang="en-US"/>
          </a:p>
        </p:txBody>
      </p:sp>
    </p:spTree>
    <p:extLst>
      <p:ext uri="{BB962C8B-B14F-4D97-AF65-F5344CB8AC3E}">
        <p14:creationId xmlns:p14="http://schemas.microsoft.com/office/powerpoint/2010/main" val="37063971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演習</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lnSpcReduction="10000"/>
              </a:bodyPr>
              <a:lstStyle/>
              <a:p>
                <a:pPr marL="0" indent="0">
                  <a:buNone/>
                </a:pPr>
                <a:r>
                  <a:rPr kumimoji="1" lang="en-US" altLang="ja-JP" smtClean="0"/>
                  <a:t>3</a:t>
                </a:r>
                <a:r>
                  <a:rPr kumimoji="1" lang="ja-JP" altLang="en-US" smtClean="0"/>
                  <a:t>・座標</a:t>
                </a:r>
                <a14:m>
                  <m:oMath xmlns:m="http://schemas.openxmlformats.org/officeDocument/2006/math">
                    <m:d>
                      <m:dPr>
                        <m:ctrlPr>
                          <a:rPr kumimoji="1" lang="en-US" altLang="ja-JP" b="0" i="1" smtClean="0">
                            <a:latin typeface="Cambria Math"/>
                          </a:rPr>
                        </m:ctrlPr>
                      </m:dPr>
                      <m:e>
                        <m:sSub>
                          <m:sSubPr>
                            <m:ctrlPr>
                              <a:rPr kumimoji="1" lang="en-US" altLang="ja-JP" b="0" i="1" smtClean="0">
                                <a:latin typeface="Cambria Math"/>
                              </a:rPr>
                            </m:ctrlPr>
                          </m:sSubPr>
                          <m:e>
                            <m:r>
                              <a:rPr kumimoji="1" lang="en-US" altLang="ja-JP" b="0" i="1" smtClean="0">
                                <a:latin typeface="Cambria Math"/>
                              </a:rPr>
                              <m:t>𝑥</m:t>
                            </m:r>
                          </m:e>
                          <m:sub>
                            <m:r>
                              <a:rPr kumimoji="1" lang="en-US" altLang="ja-JP" b="0" i="1" smtClean="0">
                                <a:latin typeface="Cambria Math"/>
                              </a:rPr>
                              <m:t>1</m:t>
                            </m:r>
                          </m:sub>
                        </m:sSub>
                        <m:r>
                          <a:rPr kumimoji="1" lang="en-US" altLang="ja-JP" b="0" i="1" smtClean="0">
                            <a:latin typeface="Cambria Math"/>
                          </a:rPr>
                          <m:t>, </m:t>
                        </m:r>
                        <m:sSub>
                          <m:sSubPr>
                            <m:ctrlPr>
                              <a:rPr kumimoji="1" lang="en-US" altLang="ja-JP" b="0" i="1" smtClean="0">
                                <a:latin typeface="Cambria Math"/>
                              </a:rPr>
                            </m:ctrlPr>
                          </m:sSubPr>
                          <m:e>
                            <m:r>
                              <a:rPr kumimoji="1" lang="en-US" altLang="ja-JP" b="0" i="1" smtClean="0">
                                <a:latin typeface="Cambria Math"/>
                              </a:rPr>
                              <m:t>𝑦</m:t>
                            </m:r>
                          </m:e>
                          <m:sub>
                            <m:r>
                              <a:rPr kumimoji="1" lang="en-US" altLang="ja-JP" b="0" i="1" smtClean="0">
                                <a:latin typeface="Cambria Math"/>
                              </a:rPr>
                              <m:t>1</m:t>
                            </m:r>
                          </m:sub>
                        </m:sSub>
                      </m:e>
                    </m:d>
                    <m:r>
                      <a:rPr kumimoji="1" lang="en-US" altLang="ja-JP" b="0" i="1" smtClean="0">
                        <a:latin typeface="Cambria Math"/>
                      </a:rPr>
                      <m:t>, </m:t>
                    </m:r>
                    <m:d>
                      <m:dPr>
                        <m:ctrlPr>
                          <a:rPr lang="en-US" altLang="ja-JP" i="1">
                            <a:latin typeface="Cambria Math"/>
                          </a:rPr>
                        </m:ctrlPr>
                      </m:dPr>
                      <m:e>
                        <m:sSub>
                          <m:sSubPr>
                            <m:ctrlPr>
                              <a:rPr lang="en-US" altLang="ja-JP" i="1">
                                <a:latin typeface="Cambria Math"/>
                              </a:rPr>
                            </m:ctrlPr>
                          </m:sSubPr>
                          <m:e>
                            <m:r>
                              <a:rPr lang="en-US" altLang="ja-JP" i="1">
                                <a:latin typeface="Cambria Math"/>
                              </a:rPr>
                              <m:t>𝑥</m:t>
                            </m:r>
                          </m:e>
                          <m:sub>
                            <m:r>
                              <a:rPr lang="en-US" altLang="ja-JP" b="0" i="1" smtClean="0">
                                <a:latin typeface="Cambria Math"/>
                              </a:rPr>
                              <m:t>2</m:t>
                            </m:r>
                          </m:sub>
                        </m:sSub>
                        <m:r>
                          <a:rPr lang="en-US" altLang="ja-JP" i="1">
                            <a:latin typeface="Cambria Math"/>
                          </a:rPr>
                          <m:t>, </m:t>
                        </m:r>
                        <m:sSub>
                          <m:sSubPr>
                            <m:ctrlPr>
                              <a:rPr lang="en-US" altLang="ja-JP" i="1">
                                <a:latin typeface="Cambria Math"/>
                              </a:rPr>
                            </m:ctrlPr>
                          </m:sSubPr>
                          <m:e>
                            <m:r>
                              <a:rPr lang="en-US" altLang="ja-JP" i="1">
                                <a:latin typeface="Cambria Math"/>
                              </a:rPr>
                              <m:t>𝑦</m:t>
                            </m:r>
                          </m:e>
                          <m:sub>
                            <m:r>
                              <a:rPr lang="en-US" altLang="ja-JP" b="0" i="1" smtClean="0">
                                <a:latin typeface="Cambria Math"/>
                              </a:rPr>
                              <m:t>2</m:t>
                            </m:r>
                          </m:sub>
                        </m:sSub>
                      </m:e>
                    </m:d>
                    <m:r>
                      <a:rPr lang="en-US" altLang="ja-JP" i="1">
                        <a:latin typeface="Cambria Math"/>
                      </a:rPr>
                      <m:t>, </m:t>
                    </m:r>
                    <m:d>
                      <m:dPr>
                        <m:ctrlPr>
                          <a:rPr lang="en-US" altLang="ja-JP" i="1">
                            <a:latin typeface="Cambria Math"/>
                          </a:rPr>
                        </m:ctrlPr>
                      </m:dPr>
                      <m:e>
                        <m:sSub>
                          <m:sSubPr>
                            <m:ctrlPr>
                              <a:rPr lang="en-US" altLang="ja-JP" i="1">
                                <a:latin typeface="Cambria Math"/>
                              </a:rPr>
                            </m:ctrlPr>
                          </m:sSubPr>
                          <m:e>
                            <m:r>
                              <a:rPr lang="en-US" altLang="ja-JP" i="1">
                                <a:latin typeface="Cambria Math"/>
                              </a:rPr>
                              <m:t>𝑥</m:t>
                            </m:r>
                          </m:e>
                          <m:sub>
                            <m:r>
                              <a:rPr lang="en-US" altLang="ja-JP" b="0" i="1" smtClean="0">
                                <a:latin typeface="Cambria Math"/>
                              </a:rPr>
                              <m:t>3</m:t>
                            </m:r>
                          </m:sub>
                        </m:sSub>
                        <m:r>
                          <a:rPr lang="en-US" altLang="ja-JP" i="1">
                            <a:latin typeface="Cambria Math"/>
                          </a:rPr>
                          <m:t>, </m:t>
                        </m:r>
                        <m:sSub>
                          <m:sSubPr>
                            <m:ctrlPr>
                              <a:rPr lang="en-US" altLang="ja-JP" i="1">
                                <a:latin typeface="Cambria Math"/>
                              </a:rPr>
                            </m:ctrlPr>
                          </m:sSubPr>
                          <m:e>
                            <m:r>
                              <a:rPr lang="en-US" altLang="ja-JP" i="1">
                                <a:latin typeface="Cambria Math"/>
                              </a:rPr>
                              <m:t>𝑦</m:t>
                            </m:r>
                          </m:e>
                          <m:sub>
                            <m:r>
                              <a:rPr lang="en-US" altLang="ja-JP" b="0" i="1" smtClean="0">
                                <a:latin typeface="Cambria Math"/>
                              </a:rPr>
                              <m:t>3</m:t>
                            </m:r>
                          </m:sub>
                        </m:sSub>
                      </m:e>
                    </m:d>
                  </m:oMath>
                </a14:m>
                <a:r>
                  <a:rPr kumimoji="1" lang="ja-JP" altLang="en-US" smtClean="0"/>
                  <a:t>の</a:t>
                </a:r>
                <a:r>
                  <a:rPr kumimoji="1" lang="en-US" altLang="ja-JP" smtClean="0"/>
                  <a:t>3</a:t>
                </a:r>
                <a:r>
                  <a:rPr kumimoji="1" lang="ja-JP" altLang="en-US" smtClean="0"/>
                  <a:t>点から各々長さ</a:t>
                </a:r>
                <a14:m>
                  <m:oMath xmlns:m="http://schemas.openxmlformats.org/officeDocument/2006/math">
                    <m:sSub>
                      <m:sSubPr>
                        <m:ctrlPr>
                          <a:rPr kumimoji="1" lang="en-US" altLang="ja-JP" i="1" smtClean="0">
                            <a:latin typeface="Cambria Math"/>
                          </a:rPr>
                        </m:ctrlPr>
                      </m:sSubPr>
                      <m:e>
                        <m:r>
                          <a:rPr kumimoji="1" lang="en-US" altLang="ja-JP" b="0" i="1" smtClean="0">
                            <a:latin typeface="Cambria Math"/>
                          </a:rPr>
                          <m:t>𝑙</m:t>
                        </m:r>
                      </m:e>
                      <m:sub>
                        <m:r>
                          <a:rPr kumimoji="1" lang="en-US" altLang="ja-JP" b="0" i="1" smtClean="0">
                            <a:latin typeface="Cambria Math"/>
                          </a:rPr>
                          <m:t>1</m:t>
                        </m:r>
                      </m:sub>
                    </m:sSub>
                    <m:r>
                      <a:rPr kumimoji="1" lang="en-US" altLang="ja-JP" b="0" i="1" smtClean="0">
                        <a:latin typeface="Cambria Math"/>
                      </a:rPr>
                      <m:t>, </m:t>
                    </m:r>
                    <m:sSub>
                      <m:sSubPr>
                        <m:ctrlPr>
                          <a:rPr kumimoji="1" lang="en-US" altLang="ja-JP" b="0" i="1" smtClean="0">
                            <a:latin typeface="Cambria Math"/>
                          </a:rPr>
                        </m:ctrlPr>
                      </m:sSubPr>
                      <m:e>
                        <m:r>
                          <a:rPr kumimoji="1" lang="en-US" altLang="ja-JP" b="0" i="1" smtClean="0">
                            <a:latin typeface="Cambria Math"/>
                          </a:rPr>
                          <m:t>𝑙</m:t>
                        </m:r>
                      </m:e>
                      <m:sub>
                        <m:r>
                          <a:rPr kumimoji="1" lang="en-US" altLang="ja-JP" b="0" i="1" smtClean="0">
                            <a:latin typeface="Cambria Math"/>
                          </a:rPr>
                          <m:t>2</m:t>
                        </m:r>
                      </m:sub>
                    </m:sSub>
                    <m:r>
                      <a:rPr kumimoji="1" lang="en-US" altLang="ja-JP" b="0" i="1" smtClean="0">
                        <a:latin typeface="Cambria Math"/>
                      </a:rPr>
                      <m:t>, </m:t>
                    </m:r>
                    <m:sSub>
                      <m:sSubPr>
                        <m:ctrlPr>
                          <a:rPr kumimoji="1" lang="en-US" altLang="ja-JP" b="0" i="1" smtClean="0">
                            <a:latin typeface="Cambria Math"/>
                          </a:rPr>
                        </m:ctrlPr>
                      </m:sSubPr>
                      <m:e>
                        <m:r>
                          <a:rPr kumimoji="1" lang="en-US" altLang="ja-JP" b="0" i="1" smtClean="0">
                            <a:latin typeface="Cambria Math"/>
                          </a:rPr>
                          <m:t>𝑙</m:t>
                        </m:r>
                      </m:e>
                      <m:sub>
                        <m:r>
                          <a:rPr kumimoji="1" lang="en-US" altLang="ja-JP" b="0" i="1" smtClean="0">
                            <a:latin typeface="Cambria Math"/>
                          </a:rPr>
                          <m:t>3</m:t>
                        </m:r>
                      </m:sub>
                    </m:sSub>
                  </m:oMath>
                </a14:m>
                <a:r>
                  <a:rPr kumimoji="1" lang="ja-JP" altLang="en-US" smtClean="0"/>
                  <a:t>のロープが伸びており、それらはすべて気球へつながっている。この気球が上昇することの出来る最大高さをもとめよ。回答は少数第</a:t>
                </a:r>
                <a:r>
                  <a:rPr kumimoji="1" lang="en-US" altLang="ja-JP" smtClean="0"/>
                  <a:t>4</a:t>
                </a:r>
                <a:r>
                  <a:rPr kumimoji="1" lang="ja-JP" altLang="en-US" smtClean="0"/>
                  <a:t>位で四捨五入した値を提出すること</a:t>
                </a:r>
                <a:r>
                  <a:rPr lang="ja-JP" altLang="en-US" smtClean="0"/>
                  <a:t>。</a:t>
                </a:r>
                <a:endParaRPr lang="en-US" altLang="ja-JP" smtClean="0"/>
              </a:p>
              <a:p>
                <a:pPr marL="0" indent="0">
                  <a:buNone/>
                </a:pPr>
                <a:r>
                  <a:rPr lang="en-US" altLang="ja-JP" smtClean="0"/>
                  <a:t>(ACM/ICPC 2013 Problem.E)</a:t>
                </a:r>
              </a:p>
              <a:p>
                <a:pPr marL="0" indent="0">
                  <a:buNone/>
                </a:pPr>
                <a:endParaRPr kumimoji="1" lang="en-US" altLang="ja-JP"/>
              </a:p>
              <a:p>
                <a:pPr marL="0" indent="0">
                  <a:buNone/>
                </a:pPr>
                <a:r>
                  <a:rPr lang="ja-JP" altLang="en-US"/>
                  <a:t>この問題</a:t>
                </a:r>
                <a:r>
                  <a:rPr lang="ja-JP" altLang="en-US" smtClean="0"/>
                  <a:t>はコーディング不要とする。どのような探索手法を用いるかを考察すればよい。</a:t>
                </a:r>
                <a:endParaRPr kumimoji="1" lang="en-US" altLang="ja-JP"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1852" t="-3504" r="-15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06397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本日</a:t>
            </a:r>
            <a:r>
              <a:rPr lang="ja-JP" altLang="en-US" smtClean="0"/>
              <a:t>の</a:t>
            </a:r>
            <a:r>
              <a:rPr lang="ja-JP" altLang="en-US"/>
              <a:t>内容</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前半</a:t>
            </a:r>
            <a:endParaRPr kumimoji="1" lang="en-US" altLang="ja-JP" smtClean="0"/>
          </a:p>
          <a:p>
            <a:pPr lvl="1"/>
            <a:r>
              <a:rPr lang="ja-JP" altLang="en-US" smtClean="0"/>
              <a:t>指数関数</a:t>
            </a:r>
            <a:endParaRPr lang="en-US" altLang="ja-JP" smtClean="0"/>
          </a:p>
          <a:p>
            <a:pPr lvl="1"/>
            <a:r>
              <a:rPr lang="ja-JP" altLang="en-US" smtClean="0"/>
              <a:t>対数関数</a:t>
            </a:r>
            <a:endParaRPr lang="en-US" altLang="ja-JP" smtClean="0"/>
          </a:p>
          <a:p>
            <a:r>
              <a:rPr lang="ja-JP" altLang="en-US" smtClean="0"/>
              <a:t>後半</a:t>
            </a:r>
            <a:endParaRPr lang="en-US" altLang="ja-JP"/>
          </a:p>
          <a:p>
            <a:pPr lvl="1"/>
            <a:r>
              <a:rPr lang="ja-JP" altLang="en-US" smtClean="0"/>
              <a:t>木構造→</a:t>
            </a:r>
            <a:r>
              <a:rPr lang="ja-JP" altLang="en-US"/>
              <a:t>二分探索木</a:t>
            </a:r>
            <a:endParaRPr lang="en-US" altLang="ja-JP" smtClean="0"/>
          </a:p>
          <a:p>
            <a:pPr lvl="1"/>
            <a:r>
              <a:rPr lang="ja-JP" altLang="en-US"/>
              <a:t>オーダー</a:t>
            </a:r>
            <a:endParaRPr lang="en-US" altLang="ja-JP" smtClean="0"/>
          </a:p>
          <a:p>
            <a:pPr lvl="1"/>
            <a:endParaRPr lang="en-US" altLang="ja-JP" smtClean="0"/>
          </a:p>
          <a:p>
            <a:pPr marL="457200" lvl="1" indent="0">
              <a:buNone/>
            </a:pPr>
            <a:endParaRPr kumimoji="1" lang="en-US" altLang="ja-JP" smtClean="0"/>
          </a:p>
          <a:p>
            <a:pPr lvl="2"/>
            <a:endParaRPr kumimoji="1" lang="ja-JP" altLang="en-US"/>
          </a:p>
        </p:txBody>
      </p:sp>
    </p:spTree>
    <p:extLst>
      <p:ext uri="{BB962C8B-B14F-4D97-AF65-F5344CB8AC3E}">
        <p14:creationId xmlns:p14="http://schemas.microsoft.com/office/powerpoint/2010/main" val="15009848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flipV="1">
            <a:off x="1619672" y="1772816"/>
            <a:ext cx="4824536" cy="3096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1115616" y="4149080"/>
            <a:ext cx="64003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円/楕円 7"/>
          <p:cNvSpPr/>
          <p:nvPr/>
        </p:nvSpPr>
        <p:spPr>
          <a:xfrm>
            <a:off x="6041124" y="2961901"/>
            <a:ext cx="288032" cy="1080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761374" y="4455114"/>
            <a:ext cx="288032" cy="1080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4427984" y="5157192"/>
            <a:ext cx="288032" cy="1080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リーフォーム 12"/>
          <p:cNvSpPr/>
          <p:nvPr/>
        </p:nvSpPr>
        <p:spPr>
          <a:xfrm>
            <a:off x="905390" y="1802921"/>
            <a:ext cx="2036218" cy="2717321"/>
          </a:xfrm>
          <a:custGeom>
            <a:avLst/>
            <a:gdLst>
              <a:gd name="connsiteX0" fmla="*/ 9010 w 2036218"/>
              <a:gd name="connsiteY0" fmla="*/ 2717321 h 2717321"/>
              <a:gd name="connsiteX1" fmla="*/ 384 w 2036218"/>
              <a:gd name="connsiteY1" fmla="*/ 2631056 h 2717321"/>
              <a:gd name="connsiteX2" fmla="*/ 26263 w 2036218"/>
              <a:gd name="connsiteY2" fmla="*/ 2493034 h 2717321"/>
              <a:gd name="connsiteX3" fmla="*/ 95274 w 2036218"/>
              <a:gd name="connsiteY3" fmla="*/ 2337758 h 2717321"/>
              <a:gd name="connsiteX4" fmla="*/ 181538 w 2036218"/>
              <a:gd name="connsiteY4" fmla="*/ 2139351 h 2717321"/>
              <a:gd name="connsiteX5" fmla="*/ 198791 w 2036218"/>
              <a:gd name="connsiteY5" fmla="*/ 2096219 h 2717321"/>
              <a:gd name="connsiteX6" fmla="*/ 233297 w 2036218"/>
              <a:gd name="connsiteY6" fmla="*/ 2061713 h 2717321"/>
              <a:gd name="connsiteX7" fmla="*/ 259176 w 2036218"/>
              <a:gd name="connsiteY7" fmla="*/ 2027207 h 2717321"/>
              <a:gd name="connsiteX8" fmla="*/ 302308 w 2036218"/>
              <a:gd name="connsiteY8" fmla="*/ 1975449 h 2717321"/>
              <a:gd name="connsiteX9" fmla="*/ 362693 w 2036218"/>
              <a:gd name="connsiteY9" fmla="*/ 1889185 h 2717321"/>
              <a:gd name="connsiteX10" fmla="*/ 423078 w 2036218"/>
              <a:gd name="connsiteY10" fmla="*/ 1846053 h 2717321"/>
              <a:gd name="connsiteX11" fmla="*/ 474836 w 2036218"/>
              <a:gd name="connsiteY11" fmla="*/ 1785668 h 2717321"/>
              <a:gd name="connsiteX12" fmla="*/ 535221 w 2036218"/>
              <a:gd name="connsiteY12" fmla="*/ 1751162 h 2717321"/>
              <a:gd name="connsiteX13" fmla="*/ 647365 w 2036218"/>
              <a:gd name="connsiteY13" fmla="*/ 1673524 h 2717321"/>
              <a:gd name="connsiteX14" fmla="*/ 733629 w 2036218"/>
              <a:gd name="connsiteY14" fmla="*/ 1613139 h 2717321"/>
              <a:gd name="connsiteX15" fmla="*/ 794014 w 2036218"/>
              <a:gd name="connsiteY15" fmla="*/ 1587260 h 2717321"/>
              <a:gd name="connsiteX16" fmla="*/ 819893 w 2036218"/>
              <a:gd name="connsiteY16" fmla="*/ 1570007 h 2717321"/>
              <a:gd name="connsiteX17" fmla="*/ 863025 w 2036218"/>
              <a:gd name="connsiteY17" fmla="*/ 1544128 h 2717321"/>
              <a:gd name="connsiteX18" fmla="*/ 888904 w 2036218"/>
              <a:gd name="connsiteY18" fmla="*/ 1535502 h 2717321"/>
              <a:gd name="connsiteX19" fmla="*/ 975168 w 2036218"/>
              <a:gd name="connsiteY19" fmla="*/ 1466490 h 2717321"/>
              <a:gd name="connsiteX20" fmla="*/ 1095938 w 2036218"/>
              <a:gd name="connsiteY20" fmla="*/ 1380226 h 2717321"/>
              <a:gd name="connsiteX21" fmla="*/ 1164950 w 2036218"/>
              <a:gd name="connsiteY21" fmla="*/ 1337094 h 2717321"/>
              <a:gd name="connsiteX22" fmla="*/ 1216708 w 2036218"/>
              <a:gd name="connsiteY22" fmla="*/ 1285336 h 2717321"/>
              <a:gd name="connsiteX23" fmla="*/ 1337478 w 2036218"/>
              <a:gd name="connsiteY23" fmla="*/ 1207698 h 2717321"/>
              <a:gd name="connsiteX24" fmla="*/ 1380610 w 2036218"/>
              <a:gd name="connsiteY24" fmla="*/ 1173192 h 2717321"/>
              <a:gd name="connsiteX25" fmla="*/ 1406489 w 2036218"/>
              <a:gd name="connsiteY25" fmla="*/ 1155939 h 2717321"/>
              <a:gd name="connsiteX26" fmla="*/ 1458248 w 2036218"/>
              <a:gd name="connsiteY26" fmla="*/ 1121434 h 2717321"/>
              <a:gd name="connsiteX27" fmla="*/ 1527259 w 2036218"/>
              <a:gd name="connsiteY27" fmla="*/ 1052422 h 2717321"/>
              <a:gd name="connsiteX28" fmla="*/ 1561765 w 2036218"/>
              <a:gd name="connsiteY28" fmla="*/ 1009290 h 2717321"/>
              <a:gd name="connsiteX29" fmla="*/ 1613523 w 2036218"/>
              <a:gd name="connsiteY29" fmla="*/ 931653 h 2717321"/>
              <a:gd name="connsiteX30" fmla="*/ 1656655 w 2036218"/>
              <a:gd name="connsiteY30" fmla="*/ 879894 h 2717321"/>
              <a:gd name="connsiteX31" fmla="*/ 1673908 w 2036218"/>
              <a:gd name="connsiteY31" fmla="*/ 828136 h 2717321"/>
              <a:gd name="connsiteX32" fmla="*/ 1768799 w 2036218"/>
              <a:gd name="connsiteY32" fmla="*/ 724619 h 2717321"/>
              <a:gd name="connsiteX33" fmla="*/ 1829184 w 2036218"/>
              <a:gd name="connsiteY33" fmla="*/ 612475 h 2717321"/>
              <a:gd name="connsiteX34" fmla="*/ 1855063 w 2036218"/>
              <a:gd name="connsiteY34" fmla="*/ 534837 h 2717321"/>
              <a:gd name="connsiteX35" fmla="*/ 1872316 w 2036218"/>
              <a:gd name="connsiteY35" fmla="*/ 491705 h 2717321"/>
              <a:gd name="connsiteX36" fmla="*/ 1880942 w 2036218"/>
              <a:gd name="connsiteY36" fmla="*/ 457200 h 2717321"/>
              <a:gd name="connsiteX37" fmla="*/ 1906821 w 2036218"/>
              <a:gd name="connsiteY37" fmla="*/ 431321 h 2717321"/>
              <a:gd name="connsiteX38" fmla="*/ 1949953 w 2036218"/>
              <a:gd name="connsiteY38" fmla="*/ 293298 h 2717321"/>
              <a:gd name="connsiteX39" fmla="*/ 1967206 w 2036218"/>
              <a:gd name="connsiteY39" fmla="*/ 267419 h 2717321"/>
              <a:gd name="connsiteX40" fmla="*/ 1975833 w 2036218"/>
              <a:gd name="connsiteY40" fmla="*/ 232913 h 2717321"/>
              <a:gd name="connsiteX41" fmla="*/ 1984459 w 2036218"/>
              <a:gd name="connsiteY41" fmla="*/ 163902 h 2717321"/>
              <a:gd name="connsiteX42" fmla="*/ 2001712 w 2036218"/>
              <a:gd name="connsiteY42" fmla="*/ 129396 h 2717321"/>
              <a:gd name="connsiteX43" fmla="*/ 2010338 w 2036218"/>
              <a:gd name="connsiteY43" fmla="*/ 94890 h 2717321"/>
              <a:gd name="connsiteX44" fmla="*/ 2018965 w 2036218"/>
              <a:gd name="connsiteY44" fmla="*/ 43132 h 2717321"/>
              <a:gd name="connsiteX45" fmla="*/ 2036218 w 2036218"/>
              <a:gd name="connsiteY45" fmla="*/ 0 h 2717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036218" h="2717321">
                <a:moveTo>
                  <a:pt x="9010" y="2717321"/>
                </a:moveTo>
                <a:cubicBezTo>
                  <a:pt x="6135" y="2688566"/>
                  <a:pt x="-1832" y="2659869"/>
                  <a:pt x="384" y="2631056"/>
                </a:cubicBezTo>
                <a:cubicBezTo>
                  <a:pt x="3974" y="2584385"/>
                  <a:pt x="14094" y="2538234"/>
                  <a:pt x="26263" y="2493034"/>
                </a:cubicBezTo>
                <a:cubicBezTo>
                  <a:pt x="39114" y="2445302"/>
                  <a:pt x="72834" y="2382639"/>
                  <a:pt x="95274" y="2337758"/>
                </a:cubicBezTo>
                <a:cubicBezTo>
                  <a:pt x="140202" y="2135587"/>
                  <a:pt x="68564" y="2421784"/>
                  <a:pt x="181538" y="2139351"/>
                </a:cubicBezTo>
                <a:cubicBezTo>
                  <a:pt x="187289" y="2124974"/>
                  <a:pt x="190201" y="2109103"/>
                  <a:pt x="198791" y="2096219"/>
                </a:cubicBezTo>
                <a:cubicBezTo>
                  <a:pt x="207814" y="2082685"/>
                  <a:pt x="222586" y="2073955"/>
                  <a:pt x="233297" y="2061713"/>
                </a:cubicBezTo>
                <a:cubicBezTo>
                  <a:pt x="242765" y="2050893"/>
                  <a:pt x="250195" y="2038434"/>
                  <a:pt x="259176" y="2027207"/>
                </a:cubicBezTo>
                <a:cubicBezTo>
                  <a:pt x="273205" y="2009670"/>
                  <a:pt x="288833" y="1993415"/>
                  <a:pt x="302308" y="1975449"/>
                </a:cubicBezTo>
                <a:cubicBezTo>
                  <a:pt x="305861" y="1970711"/>
                  <a:pt x="351363" y="1899382"/>
                  <a:pt x="362693" y="1889185"/>
                </a:cubicBezTo>
                <a:cubicBezTo>
                  <a:pt x="381079" y="1872638"/>
                  <a:pt x="404902" y="1862831"/>
                  <a:pt x="423078" y="1846053"/>
                </a:cubicBezTo>
                <a:cubicBezTo>
                  <a:pt x="442558" y="1828071"/>
                  <a:pt x="454598" y="1802792"/>
                  <a:pt x="474836" y="1785668"/>
                </a:cubicBezTo>
                <a:cubicBezTo>
                  <a:pt x="492533" y="1770693"/>
                  <a:pt x="515783" y="1763796"/>
                  <a:pt x="535221" y="1751162"/>
                </a:cubicBezTo>
                <a:cubicBezTo>
                  <a:pt x="573341" y="1726384"/>
                  <a:pt x="610993" y="1700803"/>
                  <a:pt x="647365" y="1673524"/>
                </a:cubicBezTo>
                <a:cubicBezTo>
                  <a:pt x="678821" y="1649932"/>
                  <a:pt x="698230" y="1634378"/>
                  <a:pt x="733629" y="1613139"/>
                </a:cubicBezTo>
                <a:cubicBezTo>
                  <a:pt x="823385" y="1559287"/>
                  <a:pt x="722619" y="1622959"/>
                  <a:pt x="794014" y="1587260"/>
                </a:cubicBezTo>
                <a:cubicBezTo>
                  <a:pt x="803287" y="1582623"/>
                  <a:pt x="811101" y="1575502"/>
                  <a:pt x="819893" y="1570007"/>
                </a:cubicBezTo>
                <a:cubicBezTo>
                  <a:pt x="834111" y="1561121"/>
                  <a:pt x="848028" y="1551626"/>
                  <a:pt x="863025" y="1544128"/>
                </a:cubicBezTo>
                <a:cubicBezTo>
                  <a:pt x="871158" y="1540062"/>
                  <a:pt x="880278" y="1538377"/>
                  <a:pt x="888904" y="1535502"/>
                </a:cubicBezTo>
                <a:cubicBezTo>
                  <a:pt x="931460" y="1478762"/>
                  <a:pt x="897841" y="1514076"/>
                  <a:pt x="975168" y="1466490"/>
                </a:cubicBezTo>
                <a:cubicBezTo>
                  <a:pt x="1050556" y="1420097"/>
                  <a:pt x="1010750" y="1438793"/>
                  <a:pt x="1095938" y="1380226"/>
                </a:cubicBezTo>
                <a:cubicBezTo>
                  <a:pt x="1118292" y="1364858"/>
                  <a:pt x="1143619" y="1353854"/>
                  <a:pt x="1164950" y="1337094"/>
                </a:cubicBezTo>
                <a:cubicBezTo>
                  <a:pt x="1184135" y="1322020"/>
                  <a:pt x="1197189" y="1299975"/>
                  <a:pt x="1216708" y="1285336"/>
                </a:cubicBezTo>
                <a:cubicBezTo>
                  <a:pt x="1254994" y="1256622"/>
                  <a:pt x="1300108" y="1237595"/>
                  <a:pt x="1337478" y="1207698"/>
                </a:cubicBezTo>
                <a:cubicBezTo>
                  <a:pt x="1351855" y="1196196"/>
                  <a:pt x="1365880" y="1184239"/>
                  <a:pt x="1380610" y="1173192"/>
                </a:cubicBezTo>
                <a:cubicBezTo>
                  <a:pt x="1388904" y="1166971"/>
                  <a:pt x="1398524" y="1162576"/>
                  <a:pt x="1406489" y="1155939"/>
                </a:cubicBezTo>
                <a:cubicBezTo>
                  <a:pt x="1449566" y="1120041"/>
                  <a:pt x="1412768" y="1136593"/>
                  <a:pt x="1458248" y="1121434"/>
                </a:cubicBezTo>
                <a:cubicBezTo>
                  <a:pt x="1481252" y="1098430"/>
                  <a:pt x="1506936" y="1077825"/>
                  <a:pt x="1527259" y="1052422"/>
                </a:cubicBezTo>
                <a:cubicBezTo>
                  <a:pt x="1538761" y="1038045"/>
                  <a:pt x="1551063" y="1024272"/>
                  <a:pt x="1561765" y="1009290"/>
                </a:cubicBezTo>
                <a:cubicBezTo>
                  <a:pt x="1579843" y="983981"/>
                  <a:pt x="1593612" y="955547"/>
                  <a:pt x="1613523" y="931653"/>
                </a:cubicBezTo>
                <a:lnTo>
                  <a:pt x="1656655" y="879894"/>
                </a:lnTo>
                <a:cubicBezTo>
                  <a:pt x="1662406" y="862641"/>
                  <a:pt x="1664074" y="843434"/>
                  <a:pt x="1673908" y="828136"/>
                </a:cubicBezTo>
                <a:cubicBezTo>
                  <a:pt x="1692194" y="799691"/>
                  <a:pt x="1740781" y="752636"/>
                  <a:pt x="1768799" y="724619"/>
                </a:cubicBezTo>
                <a:cubicBezTo>
                  <a:pt x="1807835" y="627027"/>
                  <a:pt x="1781405" y="660253"/>
                  <a:pt x="1829184" y="612475"/>
                </a:cubicBezTo>
                <a:cubicBezTo>
                  <a:pt x="1837810" y="586596"/>
                  <a:pt x="1844932" y="560165"/>
                  <a:pt x="1855063" y="534837"/>
                </a:cubicBezTo>
                <a:cubicBezTo>
                  <a:pt x="1860814" y="520460"/>
                  <a:pt x="1867419" y="506395"/>
                  <a:pt x="1872316" y="491705"/>
                </a:cubicBezTo>
                <a:cubicBezTo>
                  <a:pt x="1876065" y="480458"/>
                  <a:pt x="1875060" y="467494"/>
                  <a:pt x="1880942" y="457200"/>
                </a:cubicBezTo>
                <a:cubicBezTo>
                  <a:pt x="1886995" y="446608"/>
                  <a:pt x="1898195" y="439947"/>
                  <a:pt x="1906821" y="431321"/>
                </a:cubicBezTo>
                <a:cubicBezTo>
                  <a:pt x="1912863" y="410174"/>
                  <a:pt x="1941829" y="305483"/>
                  <a:pt x="1949953" y="293298"/>
                </a:cubicBezTo>
                <a:lnTo>
                  <a:pt x="1967206" y="267419"/>
                </a:lnTo>
                <a:cubicBezTo>
                  <a:pt x="1970082" y="255917"/>
                  <a:pt x="1973884" y="244608"/>
                  <a:pt x="1975833" y="232913"/>
                </a:cubicBezTo>
                <a:cubicBezTo>
                  <a:pt x="1979644" y="210046"/>
                  <a:pt x="1978836" y="186393"/>
                  <a:pt x="1984459" y="163902"/>
                </a:cubicBezTo>
                <a:cubicBezTo>
                  <a:pt x="1987578" y="151426"/>
                  <a:pt x="1995961" y="140898"/>
                  <a:pt x="2001712" y="129396"/>
                </a:cubicBezTo>
                <a:cubicBezTo>
                  <a:pt x="2004587" y="117894"/>
                  <a:pt x="2008013" y="106516"/>
                  <a:pt x="2010338" y="94890"/>
                </a:cubicBezTo>
                <a:cubicBezTo>
                  <a:pt x="2013768" y="77739"/>
                  <a:pt x="2014363" y="60006"/>
                  <a:pt x="2018965" y="43132"/>
                </a:cubicBezTo>
                <a:cubicBezTo>
                  <a:pt x="2023039" y="28193"/>
                  <a:pt x="2036218" y="0"/>
                  <a:pt x="203621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p:nvSpPr>
        <p:spPr>
          <a:xfrm>
            <a:off x="2950234" y="1811541"/>
            <a:ext cx="3234906" cy="1199078"/>
          </a:xfrm>
          <a:custGeom>
            <a:avLst/>
            <a:gdLst>
              <a:gd name="connsiteX0" fmla="*/ 3234906 w 3234906"/>
              <a:gd name="connsiteY0" fmla="*/ 1199078 h 1199078"/>
              <a:gd name="connsiteX1" fmla="*/ 3191774 w 3234906"/>
              <a:gd name="connsiteY1" fmla="*/ 1155946 h 1199078"/>
              <a:gd name="connsiteX2" fmla="*/ 3131389 w 3234906"/>
              <a:gd name="connsiteY2" fmla="*/ 1061055 h 1199078"/>
              <a:gd name="connsiteX3" fmla="*/ 3122762 w 3234906"/>
              <a:gd name="connsiteY3" fmla="*/ 1026550 h 1199078"/>
              <a:gd name="connsiteX4" fmla="*/ 3096883 w 3234906"/>
              <a:gd name="connsiteY4" fmla="*/ 1000670 h 1199078"/>
              <a:gd name="connsiteX5" fmla="*/ 3010619 w 3234906"/>
              <a:gd name="connsiteY5" fmla="*/ 940285 h 1199078"/>
              <a:gd name="connsiteX6" fmla="*/ 2967487 w 3234906"/>
              <a:gd name="connsiteY6" fmla="*/ 914406 h 1199078"/>
              <a:gd name="connsiteX7" fmla="*/ 2924355 w 3234906"/>
              <a:gd name="connsiteY7" fmla="*/ 905780 h 1199078"/>
              <a:gd name="connsiteX8" fmla="*/ 2889849 w 3234906"/>
              <a:gd name="connsiteY8" fmla="*/ 888527 h 1199078"/>
              <a:gd name="connsiteX9" fmla="*/ 2812211 w 3234906"/>
              <a:gd name="connsiteY9" fmla="*/ 862648 h 1199078"/>
              <a:gd name="connsiteX10" fmla="*/ 2777706 w 3234906"/>
              <a:gd name="connsiteY10" fmla="*/ 845395 h 1199078"/>
              <a:gd name="connsiteX11" fmla="*/ 2639683 w 3234906"/>
              <a:gd name="connsiteY11" fmla="*/ 810889 h 1199078"/>
              <a:gd name="connsiteX12" fmla="*/ 2553419 w 3234906"/>
              <a:gd name="connsiteY12" fmla="*/ 802263 h 1199078"/>
              <a:gd name="connsiteX13" fmla="*/ 1794294 w 3234906"/>
              <a:gd name="connsiteY13" fmla="*/ 819516 h 1199078"/>
              <a:gd name="connsiteX14" fmla="*/ 1708030 w 3234906"/>
              <a:gd name="connsiteY14" fmla="*/ 836768 h 1199078"/>
              <a:gd name="connsiteX15" fmla="*/ 1587260 w 3234906"/>
              <a:gd name="connsiteY15" fmla="*/ 871274 h 1199078"/>
              <a:gd name="connsiteX16" fmla="*/ 1518249 w 3234906"/>
              <a:gd name="connsiteY16" fmla="*/ 897153 h 1199078"/>
              <a:gd name="connsiteX17" fmla="*/ 1457864 w 3234906"/>
              <a:gd name="connsiteY17" fmla="*/ 905780 h 1199078"/>
              <a:gd name="connsiteX18" fmla="*/ 1371600 w 3234906"/>
              <a:gd name="connsiteY18" fmla="*/ 940285 h 1199078"/>
              <a:gd name="connsiteX19" fmla="*/ 1319841 w 3234906"/>
              <a:gd name="connsiteY19" fmla="*/ 948912 h 1199078"/>
              <a:gd name="connsiteX20" fmla="*/ 1250830 w 3234906"/>
              <a:gd name="connsiteY20" fmla="*/ 966165 h 1199078"/>
              <a:gd name="connsiteX21" fmla="*/ 1224951 w 3234906"/>
              <a:gd name="connsiteY21" fmla="*/ 974791 h 1199078"/>
              <a:gd name="connsiteX22" fmla="*/ 1121434 w 3234906"/>
              <a:gd name="connsiteY22" fmla="*/ 992044 h 1199078"/>
              <a:gd name="connsiteX23" fmla="*/ 629728 w 3234906"/>
              <a:gd name="connsiteY23" fmla="*/ 974791 h 1199078"/>
              <a:gd name="connsiteX24" fmla="*/ 603849 w 3234906"/>
              <a:gd name="connsiteY24" fmla="*/ 957538 h 1199078"/>
              <a:gd name="connsiteX25" fmla="*/ 517585 w 3234906"/>
              <a:gd name="connsiteY25" fmla="*/ 905780 h 1199078"/>
              <a:gd name="connsiteX26" fmla="*/ 500332 w 3234906"/>
              <a:gd name="connsiteY26" fmla="*/ 879901 h 1199078"/>
              <a:gd name="connsiteX27" fmla="*/ 474453 w 3234906"/>
              <a:gd name="connsiteY27" fmla="*/ 862648 h 1199078"/>
              <a:gd name="connsiteX28" fmla="*/ 465826 w 3234906"/>
              <a:gd name="connsiteY28" fmla="*/ 819516 h 1199078"/>
              <a:gd name="connsiteX29" fmla="*/ 448574 w 3234906"/>
              <a:gd name="connsiteY29" fmla="*/ 776384 h 1199078"/>
              <a:gd name="connsiteX30" fmla="*/ 431321 w 3234906"/>
              <a:gd name="connsiteY30" fmla="*/ 724625 h 1199078"/>
              <a:gd name="connsiteX31" fmla="*/ 414068 w 3234906"/>
              <a:gd name="connsiteY31" fmla="*/ 681493 h 1199078"/>
              <a:gd name="connsiteX32" fmla="*/ 388189 w 3234906"/>
              <a:gd name="connsiteY32" fmla="*/ 560723 h 1199078"/>
              <a:gd name="connsiteX33" fmla="*/ 379562 w 3234906"/>
              <a:gd name="connsiteY33" fmla="*/ 534844 h 1199078"/>
              <a:gd name="connsiteX34" fmla="*/ 362309 w 3234906"/>
              <a:gd name="connsiteY34" fmla="*/ 474459 h 1199078"/>
              <a:gd name="connsiteX35" fmla="*/ 345057 w 3234906"/>
              <a:gd name="connsiteY35" fmla="*/ 448580 h 1199078"/>
              <a:gd name="connsiteX36" fmla="*/ 336430 w 3234906"/>
              <a:gd name="connsiteY36" fmla="*/ 422701 h 1199078"/>
              <a:gd name="connsiteX37" fmla="*/ 301924 w 3234906"/>
              <a:gd name="connsiteY37" fmla="*/ 370942 h 1199078"/>
              <a:gd name="connsiteX38" fmla="*/ 293298 w 3234906"/>
              <a:gd name="connsiteY38" fmla="*/ 345063 h 1199078"/>
              <a:gd name="connsiteX39" fmla="*/ 250166 w 3234906"/>
              <a:gd name="connsiteY39" fmla="*/ 284678 h 1199078"/>
              <a:gd name="connsiteX40" fmla="*/ 189781 w 3234906"/>
              <a:gd name="connsiteY40" fmla="*/ 181161 h 1199078"/>
              <a:gd name="connsiteX41" fmla="*/ 172528 w 3234906"/>
              <a:gd name="connsiteY41" fmla="*/ 155282 h 1199078"/>
              <a:gd name="connsiteX42" fmla="*/ 146649 w 3234906"/>
              <a:gd name="connsiteY42" fmla="*/ 129402 h 1199078"/>
              <a:gd name="connsiteX43" fmla="*/ 94891 w 3234906"/>
              <a:gd name="connsiteY43" fmla="*/ 86270 h 1199078"/>
              <a:gd name="connsiteX44" fmla="*/ 60385 w 3234906"/>
              <a:gd name="connsiteY44" fmla="*/ 34512 h 1199078"/>
              <a:gd name="connsiteX45" fmla="*/ 51758 w 3234906"/>
              <a:gd name="connsiteY45" fmla="*/ 8633 h 1199078"/>
              <a:gd name="connsiteX46" fmla="*/ 0 w 3234906"/>
              <a:gd name="connsiteY46" fmla="*/ 6 h 119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4906" h="1199078">
                <a:moveTo>
                  <a:pt x="3234906" y="1199078"/>
                </a:moveTo>
                <a:cubicBezTo>
                  <a:pt x="3220529" y="1184701"/>
                  <a:pt x="3203348" y="1172663"/>
                  <a:pt x="3191774" y="1155946"/>
                </a:cubicBezTo>
                <a:cubicBezTo>
                  <a:pt x="3101861" y="1026071"/>
                  <a:pt x="3199148" y="1128814"/>
                  <a:pt x="3131389" y="1061055"/>
                </a:cubicBezTo>
                <a:cubicBezTo>
                  <a:pt x="3128513" y="1049553"/>
                  <a:pt x="3128644" y="1036844"/>
                  <a:pt x="3122762" y="1026550"/>
                </a:cubicBezTo>
                <a:cubicBezTo>
                  <a:pt x="3116709" y="1015958"/>
                  <a:pt x="3106553" y="1008108"/>
                  <a:pt x="3096883" y="1000670"/>
                </a:cubicBezTo>
                <a:cubicBezTo>
                  <a:pt x="3069062" y="979269"/>
                  <a:pt x="3040717" y="958343"/>
                  <a:pt x="3010619" y="940285"/>
                </a:cubicBezTo>
                <a:cubicBezTo>
                  <a:pt x="2996242" y="931659"/>
                  <a:pt x="2983055" y="920633"/>
                  <a:pt x="2967487" y="914406"/>
                </a:cubicBezTo>
                <a:cubicBezTo>
                  <a:pt x="2953874" y="908961"/>
                  <a:pt x="2938732" y="908655"/>
                  <a:pt x="2924355" y="905780"/>
                </a:cubicBezTo>
                <a:cubicBezTo>
                  <a:pt x="2912853" y="900029"/>
                  <a:pt x="2901851" y="893143"/>
                  <a:pt x="2889849" y="888527"/>
                </a:cubicBezTo>
                <a:cubicBezTo>
                  <a:pt x="2864388" y="878734"/>
                  <a:pt x="2836610" y="874848"/>
                  <a:pt x="2812211" y="862648"/>
                </a:cubicBezTo>
                <a:cubicBezTo>
                  <a:pt x="2800709" y="856897"/>
                  <a:pt x="2789646" y="850171"/>
                  <a:pt x="2777706" y="845395"/>
                </a:cubicBezTo>
                <a:cubicBezTo>
                  <a:pt x="2737333" y="829246"/>
                  <a:pt x="2680564" y="814977"/>
                  <a:pt x="2639683" y="810889"/>
                </a:cubicBezTo>
                <a:lnTo>
                  <a:pt x="2553419" y="802263"/>
                </a:lnTo>
                <a:lnTo>
                  <a:pt x="1794294" y="819516"/>
                </a:lnTo>
                <a:cubicBezTo>
                  <a:pt x="1764994" y="820712"/>
                  <a:pt x="1736656" y="830407"/>
                  <a:pt x="1708030" y="836768"/>
                </a:cubicBezTo>
                <a:cubicBezTo>
                  <a:pt x="1656304" y="848262"/>
                  <a:pt x="1634725" y="854322"/>
                  <a:pt x="1587260" y="871274"/>
                </a:cubicBezTo>
                <a:cubicBezTo>
                  <a:pt x="1564123" y="879537"/>
                  <a:pt x="1541987" y="890823"/>
                  <a:pt x="1518249" y="897153"/>
                </a:cubicBezTo>
                <a:cubicBezTo>
                  <a:pt x="1498603" y="902392"/>
                  <a:pt x="1477992" y="902904"/>
                  <a:pt x="1457864" y="905780"/>
                </a:cubicBezTo>
                <a:cubicBezTo>
                  <a:pt x="1449617" y="909315"/>
                  <a:pt x="1393135" y="935499"/>
                  <a:pt x="1371600" y="940285"/>
                </a:cubicBezTo>
                <a:cubicBezTo>
                  <a:pt x="1354526" y="944079"/>
                  <a:pt x="1336944" y="945247"/>
                  <a:pt x="1319841" y="948912"/>
                </a:cubicBezTo>
                <a:cubicBezTo>
                  <a:pt x="1296656" y="953880"/>
                  <a:pt x="1273325" y="958667"/>
                  <a:pt x="1250830" y="966165"/>
                </a:cubicBezTo>
                <a:cubicBezTo>
                  <a:pt x="1242204" y="969040"/>
                  <a:pt x="1233772" y="972586"/>
                  <a:pt x="1224951" y="974791"/>
                </a:cubicBezTo>
                <a:cubicBezTo>
                  <a:pt x="1191318" y="983199"/>
                  <a:pt x="1155511" y="987175"/>
                  <a:pt x="1121434" y="992044"/>
                </a:cubicBezTo>
                <a:cubicBezTo>
                  <a:pt x="957532" y="986293"/>
                  <a:pt x="793368" y="985700"/>
                  <a:pt x="629728" y="974791"/>
                </a:cubicBezTo>
                <a:cubicBezTo>
                  <a:pt x="619383" y="974101"/>
                  <a:pt x="612851" y="962682"/>
                  <a:pt x="603849" y="957538"/>
                </a:cubicBezTo>
                <a:cubicBezTo>
                  <a:pt x="511001" y="904481"/>
                  <a:pt x="644211" y="990197"/>
                  <a:pt x="517585" y="905780"/>
                </a:cubicBezTo>
                <a:cubicBezTo>
                  <a:pt x="511834" y="897154"/>
                  <a:pt x="507663" y="887232"/>
                  <a:pt x="500332" y="879901"/>
                </a:cubicBezTo>
                <a:cubicBezTo>
                  <a:pt x="493001" y="872570"/>
                  <a:pt x="479597" y="871650"/>
                  <a:pt x="474453" y="862648"/>
                </a:cubicBezTo>
                <a:cubicBezTo>
                  <a:pt x="467179" y="849918"/>
                  <a:pt x="470039" y="833560"/>
                  <a:pt x="465826" y="819516"/>
                </a:cubicBezTo>
                <a:cubicBezTo>
                  <a:pt x="461377" y="804684"/>
                  <a:pt x="453866" y="790937"/>
                  <a:pt x="448574" y="776384"/>
                </a:cubicBezTo>
                <a:cubicBezTo>
                  <a:pt x="442359" y="759293"/>
                  <a:pt x="438075" y="741510"/>
                  <a:pt x="431321" y="724625"/>
                </a:cubicBezTo>
                <a:cubicBezTo>
                  <a:pt x="425570" y="710248"/>
                  <a:pt x="418965" y="696183"/>
                  <a:pt x="414068" y="681493"/>
                </a:cubicBezTo>
                <a:cubicBezTo>
                  <a:pt x="406172" y="657805"/>
                  <a:pt x="388367" y="561493"/>
                  <a:pt x="388189" y="560723"/>
                </a:cubicBezTo>
                <a:cubicBezTo>
                  <a:pt x="386144" y="551863"/>
                  <a:pt x="382060" y="543587"/>
                  <a:pt x="379562" y="534844"/>
                </a:cubicBezTo>
                <a:cubicBezTo>
                  <a:pt x="375874" y="521936"/>
                  <a:pt x="369207" y="488255"/>
                  <a:pt x="362309" y="474459"/>
                </a:cubicBezTo>
                <a:cubicBezTo>
                  <a:pt x="357673" y="465186"/>
                  <a:pt x="349693" y="457853"/>
                  <a:pt x="345057" y="448580"/>
                </a:cubicBezTo>
                <a:cubicBezTo>
                  <a:pt x="340990" y="440447"/>
                  <a:pt x="340846" y="430650"/>
                  <a:pt x="336430" y="422701"/>
                </a:cubicBezTo>
                <a:cubicBezTo>
                  <a:pt x="326360" y="404575"/>
                  <a:pt x="301924" y="370942"/>
                  <a:pt x="301924" y="370942"/>
                </a:cubicBezTo>
                <a:cubicBezTo>
                  <a:pt x="299049" y="362316"/>
                  <a:pt x="297809" y="352958"/>
                  <a:pt x="293298" y="345063"/>
                </a:cubicBezTo>
                <a:cubicBezTo>
                  <a:pt x="240623" y="252880"/>
                  <a:pt x="290231" y="358130"/>
                  <a:pt x="250166" y="284678"/>
                </a:cubicBezTo>
                <a:cubicBezTo>
                  <a:pt x="182118" y="159926"/>
                  <a:pt x="246247" y="260214"/>
                  <a:pt x="189781" y="181161"/>
                </a:cubicBezTo>
                <a:cubicBezTo>
                  <a:pt x="183755" y="172725"/>
                  <a:pt x="179165" y="163247"/>
                  <a:pt x="172528" y="155282"/>
                </a:cubicBezTo>
                <a:cubicBezTo>
                  <a:pt x="164718" y="145910"/>
                  <a:pt x="156021" y="137212"/>
                  <a:pt x="146649" y="129402"/>
                </a:cubicBezTo>
                <a:cubicBezTo>
                  <a:pt x="115165" y="103165"/>
                  <a:pt x="122752" y="122091"/>
                  <a:pt x="94891" y="86270"/>
                </a:cubicBezTo>
                <a:cubicBezTo>
                  <a:pt x="82161" y="69903"/>
                  <a:pt x="66943" y="54183"/>
                  <a:pt x="60385" y="34512"/>
                </a:cubicBezTo>
                <a:cubicBezTo>
                  <a:pt x="57509" y="25886"/>
                  <a:pt x="59324" y="13677"/>
                  <a:pt x="51758" y="8633"/>
                </a:cubicBezTo>
                <a:cubicBezTo>
                  <a:pt x="37972" y="-558"/>
                  <a:pt x="16980" y="6"/>
                  <a:pt x="0" y="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p:nvSpPr>
        <p:spPr>
          <a:xfrm>
            <a:off x="2950199" y="1828800"/>
            <a:ext cx="1729965" cy="3372928"/>
          </a:xfrm>
          <a:custGeom>
            <a:avLst/>
            <a:gdLst>
              <a:gd name="connsiteX0" fmla="*/ 1595922 w 1729965"/>
              <a:gd name="connsiteY0" fmla="*/ 3372928 h 3372928"/>
              <a:gd name="connsiteX1" fmla="*/ 1630427 w 1729965"/>
              <a:gd name="connsiteY1" fmla="*/ 3183147 h 3372928"/>
              <a:gd name="connsiteX2" fmla="*/ 1664933 w 1729965"/>
              <a:gd name="connsiteY2" fmla="*/ 3105509 h 3372928"/>
              <a:gd name="connsiteX3" fmla="*/ 1716692 w 1729965"/>
              <a:gd name="connsiteY3" fmla="*/ 2993366 h 3372928"/>
              <a:gd name="connsiteX4" fmla="*/ 1716692 w 1729965"/>
              <a:gd name="connsiteY4" fmla="*/ 2700068 h 3372928"/>
              <a:gd name="connsiteX5" fmla="*/ 1699439 w 1729965"/>
              <a:gd name="connsiteY5" fmla="*/ 2656936 h 3372928"/>
              <a:gd name="connsiteX6" fmla="*/ 1656307 w 1729965"/>
              <a:gd name="connsiteY6" fmla="*/ 2579298 h 3372928"/>
              <a:gd name="connsiteX7" fmla="*/ 1630427 w 1729965"/>
              <a:gd name="connsiteY7" fmla="*/ 2544792 h 3372928"/>
              <a:gd name="connsiteX8" fmla="*/ 1595922 w 1729965"/>
              <a:gd name="connsiteY8" fmla="*/ 2510287 h 3372928"/>
              <a:gd name="connsiteX9" fmla="*/ 1561416 w 1729965"/>
              <a:gd name="connsiteY9" fmla="*/ 2458528 h 3372928"/>
              <a:gd name="connsiteX10" fmla="*/ 1535537 w 1729965"/>
              <a:gd name="connsiteY10" fmla="*/ 2415396 h 3372928"/>
              <a:gd name="connsiteX11" fmla="*/ 1492405 w 1729965"/>
              <a:gd name="connsiteY11" fmla="*/ 2380891 h 3372928"/>
              <a:gd name="connsiteX12" fmla="*/ 1475152 w 1729965"/>
              <a:gd name="connsiteY12" fmla="*/ 2355011 h 3372928"/>
              <a:gd name="connsiteX13" fmla="*/ 1414767 w 1729965"/>
              <a:gd name="connsiteY13" fmla="*/ 2294626 h 3372928"/>
              <a:gd name="connsiteX14" fmla="*/ 1380261 w 1729965"/>
              <a:gd name="connsiteY14" fmla="*/ 2260121 h 3372928"/>
              <a:gd name="connsiteX15" fmla="*/ 1337129 w 1729965"/>
              <a:gd name="connsiteY15" fmla="*/ 2199736 h 3372928"/>
              <a:gd name="connsiteX16" fmla="*/ 1285371 w 1729965"/>
              <a:gd name="connsiteY16" fmla="*/ 2173857 h 3372928"/>
              <a:gd name="connsiteX17" fmla="*/ 1242239 w 1729965"/>
              <a:gd name="connsiteY17" fmla="*/ 2130725 h 3372928"/>
              <a:gd name="connsiteX18" fmla="*/ 1216359 w 1729965"/>
              <a:gd name="connsiteY18" fmla="*/ 2096219 h 3372928"/>
              <a:gd name="connsiteX19" fmla="*/ 1173227 w 1729965"/>
              <a:gd name="connsiteY19" fmla="*/ 2053087 h 3372928"/>
              <a:gd name="connsiteX20" fmla="*/ 1138722 w 1729965"/>
              <a:gd name="connsiteY20" fmla="*/ 2027208 h 3372928"/>
              <a:gd name="connsiteX21" fmla="*/ 1052458 w 1729965"/>
              <a:gd name="connsiteY21" fmla="*/ 1966823 h 3372928"/>
              <a:gd name="connsiteX22" fmla="*/ 940314 w 1729965"/>
              <a:gd name="connsiteY22" fmla="*/ 1906438 h 3372928"/>
              <a:gd name="connsiteX23" fmla="*/ 905809 w 1729965"/>
              <a:gd name="connsiteY23" fmla="*/ 1880558 h 3372928"/>
              <a:gd name="connsiteX24" fmla="*/ 862676 w 1729965"/>
              <a:gd name="connsiteY24" fmla="*/ 1854679 h 3372928"/>
              <a:gd name="connsiteX25" fmla="*/ 828171 w 1729965"/>
              <a:gd name="connsiteY25" fmla="*/ 1820174 h 3372928"/>
              <a:gd name="connsiteX26" fmla="*/ 793665 w 1729965"/>
              <a:gd name="connsiteY26" fmla="*/ 1802921 h 3372928"/>
              <a:gd name="connsiteX27" fmla="*/ 707401 w 1729965"/>
              <a:gd name="connsiteY27" fmla="*/ 1716657 h 3372928"/>
              <a:gd name="connsiteX28" fmla="*/ 621137 w 1729965"/>
              <a:gd name="connsiteY28" fmla="*/ 1656272 h 3372928"/>
              <a:gd name="connsiteX29" fmla="*/ 612510 w 1729965"/>
              <a:gd name="connsiteY29" fmla="*/ 1630392 h 3372928"/>
              <a:gd name="connsiteX30" fmla="*/ 560752 w 1729965"/>
              <a:gd name="connsiteY30" fmla="*/ 1578634 h 3372928"/>
              <a:gd name="connsiteX31" fmla="*/ 517620 w 1729965"/>
              <a:gd name="connsiteY31" fmla="*/ 1518249 h 3372928"/>
              <a:gd name="connsiteX32" fmla="*/ 483114 w 1729965"/>
              <a:gd name="connsiteY32" fmla="*/ 1466491 h 3372928"/>
              <a:gd name="connsiteX33" fmla="*/ 465861 w 1729965"/>
              <a:gd name="connsiteY33" fmla="*/ 1431985 h 3372928"/>
              <a:gd name="connsiteX34" fmla="*/ 439982 w 1729965"/>
              <a:gd name="connsiteY34" fmla="*/ 1414732 h 3372928"/>
              <a:gd name="connsiteX35" fmla="*/ 431356 w 1729965"/>
              <a:gd name="connsiteY35" fmla="*/ 1388853 h 3372928"/>
              <a:gd name="connsiteX36" fmla="*/ 388224 w 1729965"/>
              <a:gd name="connsiteY36" fmla="*/ 1328468 h 3372928"/>
              <a:gd name="connsiteX37" fmla="*/ 379597 w 1729965"/>
              <a:gd name="connsiteY37" fmla="*/ 1302589 h 3372928"/>
              <a:gd name="connsiteX38" fmla="*/ 370971 w 1729965"/>
              <a:gd name="connsiteY38" fmla="*/ 1259457 h 3372928"/>
              <a:gd name="connsiteX39" fmla="*/ 345092 w 1729965"/>
              <a:gd name="connsiteY39" fmla="*/ 1233577 h 3372928"/>
              <a:gd name="connsiteX40" fmla="*/ 301959 w 1729965"/>
              <a:gd name="connsiteY40" fmla="*/ 1173192 h 3372928"/>
              <a:gd name="connsiteX41" fmla="*/ 293333 w 1729965"/>
              <a:gd name="connsiteY41" fmla="*/ 1138687 h 3372928"/>
              <a:gd name="connsiteX42" fmla="*/ 276080 w 1729965"/>
              <a:gd name="connsiteY42" fmla="*/ 1095555 h 3372928"/>
              <a:gd name="connsiteX43" fmla="*/ 224322 w 1729965"/>
              <a:gd name="connsiteY43" fmla="*/ 1017917 h 3372928"/>
              <a:gd name="connsiteX44" fmla="*/ 207069 w 1729965"/>
              <a:gd name="connsiteY44" fmla="*/ 992038 h 3372928"/>
              <a:gd name="connsiteX45" fmla="*/ 198443 w 1729965"/>
              <a:gd name="connsiteY45" fmla="*/ 957532 h 3372928"/>
              <a:gd name="connsiteX46" fmla="*/ 181190 w 1729965"/>
              <a:gd name="connsiteY46" fmla="*/ 905774 h 3372928"/>
              <a:gd name="connsiteX47" fmla="*/ 172563 w 1729965"/>
              <a:gd name="connsiteY47" fmla="*/ 871268 h 3372928"/>
              <a:gd name="connsiteX48" fmla="*/ 146684 w 1729965"/>
              <a:gd name="connsiteY48" fmla="*/ 845389 h 3372928"/>
              <a:gd name="connsiteX49" fmla="*/ 120805 w 1729965"/>
              <a:gd name="connsiteY49" fmla="*/ 750498 h 3372928"/>
              <a:gd name="connsiteX50" fmla="*/ 112178 w 1729965"/>
              <a:gd name="connsiteY50" fmla="*/ 724619 h 3372928"/>
              <a:gd name="connsiteX51" fmla="*/ 94926 w 1729965"/>
              <a:gd name="connsiteY51" fmla="*/ 690113 h 3372928"/>
              <a:gd name="connsiteX52" fmla="*/ 77673 w 1729965"/>
              <a:gd name="connsiteY52" fmla="*/ 612475 h 3372928"/>
              <a:gd name="connsiteX53" fmla="*/ 69046 w 1729965"/>
              <a:gd name="connsiteY53" fmla="*/ 586596 h 3372928"/>
              <a:gd name="connsiteX54" fmla="*/ 60420 w 1729965"/>
              <a:gd name="connsiteY54" fmla="*/ 552091 h 3372928"/>
              <a:gd name="connsiteX55" fmla="*/ 51793 w 1729965"/>
              <a:gd name="connsiteY55" fmla="*/ 526211 h 3372928"/>
              <a:gd name="connsiteX56" fmla="*/ 43167 w 1729965"/>
              <a:gd name="connsiteY56" fmla="*/ 491706 h 3372928"/>
              <a:gd name="connsiteX57" fmla="*/ 25914 w 1729965"/>
              <a:gd name="connsiteY57" fmla="*/ 439947 h 3372928"/>
              <a:gd name="connsiteX58" fmla="*/ 35 w 1729965"/>
              <a:gd name="connsiteY58" fmla="*/ 0 h 3372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29965" h="3372928">
                <a:moveTo>
                  <a:pt x="1595922" y="3372928"/>
                </a:moveTo>
                <a:cubicBezTo>
                  <a:pt x="1607424" y="3309668"/>
                  <a:pt x="1614361" y="3245405"/>
                  <a:pt x="1630427" y="3183147"/>
                </a:cubicBezTo>
                <a:cubicBezTo>
                  <a:pt x="1637504" y="3155725"/>
                  <a:pt x="1654150" y="3131696"/>
                  <a:pt x="1664933" y="3105509"/>
                </a:cubicBezTo>
                <a:cubicBezTo>
                  <a:pt x="1706626" y="3004254"/>
                  <a:pt x="1671397" y="3068856"/>
                  <a:pt x="1716692" y="2993366"/>
                </a:cubicBezTo>
                <a:cubicBezTo>
                  <a:pt x="1734035" y="2871957"/>
                  <a:pt x="1734742" y="2892599"/>
                  <a:pt x="1716692" y="2700068"/>
                </a:cubicBezTo>
                <a:cubicBezTo>
                  <a:pt x="1715247" y="2684651"/>
                  <a:pt x="1705728" y="2671086"/>
                  <a:pt x="1699439" y="2656936"/>
                </a:cubicBezTo>
                <a:cubicBezTo>
                  <a:pt x="1688477" y="2632272"/>
                  <a:pt x="1670823" y="2601073"/>
                  <a:pt x="1656307" y="2579298"/>
                </a:cubicBezTo>
                <a:cubicBezTo>
                  <a:pt x="1648332" y="2567335"/>
                  <a:pt x="1639895" y="2555612"/>
                  <a:pt x="1630427" y="2544792"/>
                </a:cubicBezTo>
                <a:cubicBezTo>
                  <a:pt x="1619716" y="2532551"/>
                  <a:pt x="1606083" y="2522988"/>
                  <a:pt x="1595922" y="2510287"/>
                </a:cubicBezTo>
                <a:cubicBezTo>
                  <a:pt x="1582969" y="2494095"/>
                  <a:pt x="1572548" y="2476022"/>
                  <a:pt x="1561416" y="2458528"/>
                </a:cubicBezTo>
                <a:cubicBezTo>
                  <a:pt x="1552414" y="2444383"/>
                  <a:pt x="1546676" y="2427928"/>
                  <a:pt x="1535537" y="2415396"/>
                </a:cubicBezTo>
                <a:cubicBezTo>
                  <a:pt x="1523305" y="2401635"/>
                  <a:pt x="1505424" y="2393910"/>
                  <a:pt x="1492405" y="2380891"/>
                </a:cubicBezTo>
                <a:cubicBezTo>
                  <a:pt x="1485074" y="2373560"/>
                  <a:pt x="1482088" y="2362717"/>
                  <a:pt x="1475152" y="2355011"/>
                </a:cubicBezTo>
                <a:cubicBezTo>
                  <a:pt x="1456109" y="2333853"/>
                  <a:pt x="1434895" y="2314754"/>
                  <a:pt x="1414767" y="2294626"/>
                </a:cubicBezTo>
                <a:cubicBezTo>
                  <a:pt x="1403265" y="2283124"/>
                  <a:pt x="1389284" y="2273655"/>
                  <a:pt x="1380261" y="2260121"/>
                </a:cubicBezTo>
                <a:cubicBezTo>
                  <a:pt x="1372837" y="2248985"/>
                  <a:pt x="1344540" y="2205500"/>
                  <a:pt x="1337129" y="2199736"/>
                </a:cubicBezTo>
                <a:cubicBezTo>
                  <a:pt x="1321903" y="2187894"/>
                  <a:pt x="1302624" y="2182483"/>
                  <a:pt x="1285371" y="2173857"/>
                </a:cubicBezTo>
                <a:cubicBezTo>
                  <a:pt x="1239364" y="2104845"/>
                  <a:pt x="1299747" y="2188232"/>
                  <a:pt x="1242239" y="2130725"/>
                </a:cubicBezTo>
                <a:cubicBezTo>
                  <a:pt x="1232072" y="2120559"/>
                  <a:pt x="1225911" y="2106965"/>
                  <a:pt x="1216359" y="2096219"/>
                </a:cubicBezTo>
                <a:cubicBezTo>
                  <a:pt x="1202851" y="2081022"/>
                  <a:pt x="1188424" y="2066595"/>
                  <a:pt x="1173227" y="2053087"/>
                </a:cubicBezTo>
                <a:cubicBezTo>
                  <a:pt x="1162481" y="2043535"/>
                  <a:pt x="1150421" y="2035565"/>
                  <a:pt x="1138722" y="2027208"/>
                </a:cubicBezTo>
                <a:cubicBezTo>
                  <a:pt x="1110160" y="2006807"/>
                  <a:pt x="1082556" y="1984882"/>
                  <a:pt x="1052458" y="1966823"/>
                </a:cubicBezTo>
                <a:cubicBezTo>
                  <a:pt x="958396" y="1910386"/>
                  <a:pt x="998006" y="1925668"/>
                  <a:pt x="940314" y="1906438"/>
                </a:cubicBezTo>
                <a:cubicBezTo>
                  <a:pt x="928812" y="1897811"/>
                  <a:pt x="917772" y="1888533"/>
                  <a:pt x="905809" y="1880558"/>
                </a:cubicBezTo>
                <a:cubicBezTo>
                  <a:pt x="891858" y="1871257"/>
                  <a:pt x="875911" y="1864973"/>
                  <a:pt x="862676" y="1854679"/>
                </a:cubicBezTo>
                <a:cubicBezTo>
                  <a:pt x="849836" y="1844693"/>
                  <a:pt x="841184" y="1829933"/>
                  <a:pt x="828171" y="1820174"/>
                </a:cubicBezTo>
                <a:cubicBezTo>
                  <a:pt x="817883" y="1812458"/>
                  <a:pt x="803429" y="1811290"/>
                  <a:pt x="793665" y="1802921"/>
                </a:cubicBezTo>
                <a:cubicBezTo>
                  <a:pt x="762790" y="1776456"/>
                  <a:pt x="741236" y="1739214"/>
                  <a:pt x="707401" y="1716657"/>
                </a:cubicBezTo>
                <a:cubicBezTo>
                  <a:pt x="643680" y="1674176"/>
                  <a:pt x="672231" y="1694592"/>
                  <a:pt x="621137" y="1656272"/>
                </a:cubicBezTo>
                <a:cubicBezTo>
                  <a:pt x="618261" y="1647645"/>
                  <a:pt x="618093" y="1637570"/>
                  <a:pt x="612510" y="1630392"/>
                </a:cubicBezTo>
                <a:cubicBezTo>
                  <a:pt x="597531" y="1611133"/>
                  <a:pt x="560752" y="1578634"/>
                  <a:pt x="560752" y="1578634"/>
                </a:cubicBezTo>
                <a:cubicBezTo>
                  <a:pt x="543714" y="1527517"/>
                  <a:pt x="564403" y="1576727"/>
                  <a:pt x="517620" y="1518249"/>
                </a:cubicBezTo>
                <a:cubicBezTo>
                  <a:pt x="504667" y="1502058"/>
                  <a:pt x="492387" y="1485037"/>
                  <a:pt x="483114" y="1466491"/>
                </a:cubicBezTo>
                <a:cubicBezTo>
                  <a:pt x="477363" y="1454989"/>
                  <a:pt x="474093" y="1441864"/>
                  <a:pt x="465861" y="1431985"/>
                </a:cubicBezTo>
                <a:cubicBezTo>
                  <a:pt x="459224" y="1424020"/>
                  <a:pt x="448608" y="1420483"/>
                  <a:pt x="439982" y="1414732"/>
                </a:cubicBezTo>
                <a:cubicBezTo>
                  <a:pt x="437107" y="1406106"/>
                  <a:pt x="436400" y="1396419"/>
                  <a:pt x="431356" y="1388853"/>
                </a:cubicBezTo>
                <a:cubicBezTo>
                  <a:pt x="384014" y="1317841"/>
                  <a:pt x="423969" y="1411875"/>
                  <a:pt x="388224" y="1328468"/>
                </a:cubicBezTo>
                <a:cubicBezTo>
                  <a:pt x="384642" y="1320110"/>
                  <a:pt x="381802" y="1311411"/>
                  <a:pt x="379597" y="1302589"/>
                </a:cubicBezTo>
                <a:cubicBezTo>
                  <a:pt x="376041" y="1288365"/>
                  <a:pt x="377528" y="1272571"/>
                  <a:pt x="370971" y="1259457"/>
                </a:cubicBezTo>
                <a:cubicBezTo>
                  <a:pt x="365515" y="1248545"/>
                  <a:pt x="353718" y="1242204"/>
                  <a:pt x="345092" y="1233577"/>
                </a:cubicBezTo>
                <a:cubicBezTo>
                  <a:pt x="323908" y="1148848"/>
                  <a:pt x="356948" y="1250177"/>
                  <a:pt x="301959" y="1173192"/>
                </a:cubicBezTo>
                <a:cubicBezTo>
                  <a:pt x="295068" y="1163545"/>
                  <a:pt x="297082" y="1149934"/>
                  <a:pt x="293333" y="1138687"/>
                </a:cubicBezTo>
                <a:cubicBezTo>
                  <a:pt x="288436" y="1123997"/>
                  <a:pt x="283495" y="1109149"/>
                  <a:pt x="276080" y="1095555"/>
                </a:cubicBezTo>
                <a:cubicBezTo>
                  <a:pt x="276071" y="1095539"/>
                  <a:pt x="232954" y="1030864"/>
                  <a:pt x="224322" y="1017917"/>
                </a:cubicBezTo>
                <a:lnTo>
                  <a:pt x="207069" y="992038"/>
                </a:lnTo>
                <a:cubicBezTo>
                  <a:pt x="204194" y="980536"/>
                  <a:pt x="201850" y="968888"/>
                  <a:pt x="198443" y="957532"/>
                </a:cubicBezTo>
                <a:cubicBezTo>
                  <a:pt x="193217" y="940113"/>
                  <a:pt x="185601" y="923417"/>
                  <a:pt x="181190" y="905774"/>
                </a:cubicBezTo>
                <a:cubicBezTo>
                  <a:pt x="178314" y="894272"/>
                  <a:pt x="178445" y="881562"/>
                  <a:pt x="172563" y="871268"/>
                </a:cubicBezTo>
                <a:cubicBezTo>
                  <a:pt x="166510" y="860676"/>
                  <a:pt x="155310" y="854015"/>
                  <a:pt x="146684" y="845389"/>
                </a:cubicBezTo>
                <a:cubicBezTo>
                  <a:pt x="134492" y="784427"/>
                  <a:pt x="142694" y="816162"/>
                  <a:pt x="120805" y="750498"/>
                </a:cubicBezTo>
                <a:cubicBezTo>
                  <a:pt x="117929" y="741872"/>
                  <a:pt x="116244" y="732752"/>
                  <a:pt x="112178" y="724619"/>
                </a:cubicBezTo>
                <a:lnTo>
                  <a:pt x="94926" y="690113"/>
                </a:lnTo>
                <a:cubicBezTo>
                  <a:pt x="88999" y="660481"/>
                  <a:pt x="85791" y="640889"/>
                  <a:pt x="77673" y="612475"/>
                </a:cubicBezTo>
                <a:cubicBezTo>
                  <a:pt x="75175" y="603732"/>
                  <a:pt x="71544" y="595339"/>
                  <a:pt x="69046" y="586596"/>
                </a:cubicBezTo>
                <a:cubicBezTo>
                  <a:pt x="65789" y="575197"/>
                  <a:pt x="63677" y="563490"/>
                  <a:pt x="60420" y="552091"/>
                </a:cubicBezTo>
                <a:cubicBezTo>
                  <a:pt x="57922" y="543348"/>
                  <a:pt x="54291" y="534954"/>
                  <a:pt x="51793" y="526211"/>
                </a:cubicBezTo>
                <a:cubicBezTo>
                  <a:pt x="48536" y="514812"/>
                  <a:pt x="46574" y="503062"/>
                  <a:pt x="43167" y="491706"/>
                </a:cubicBezTo>
                <a:cubicBezTo>
                  <a:pt x="37941" y="474287"/>
                  <a:pt x="25914" y="439947"/>
                  <a:pt x="25914" y="439947"/>
                </a:cubicBezTo>
                <a:cubicBezTo>
                  <a:pt x="-2063" y="57586"/>
                  <a:pt x="35" y="204474"/>
                  <a:pt x="3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2699792" y="1484784"/>
            <a:ext cx="576064" cy="5040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2311645" y="249338"/>
            <a:ext cx="1352357" cy="93610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p:cNvCxnSpPr>
            <a:stCxn id="17" idx="3"/>
          </p:cNvCxnSpPr>
          <p:nvPr/>
        </p:nvCxnSpPr>
        <p:spPr>
          <a:xfrm>
            <a:off x="2509693" y="1048353"/>
            <a:ext cx="190099" cy="4364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a:stCxn id="17" idx="4"/>
            <a:endCxn id="16" idx="0"/>
          </p:cNvCxnSpPr>
          <p:nvPr/>
        </p:nvCxnSpPr>
        <p:spPr>
          <a:xfrm>
            <a:off x="2987824" y="1185442"/>
            <a:ext cx="0" cy="2993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7" idx="5"/>
          </p:cNvCxnSpPr>
          <p:nvPr/>
        </p:nvCxnSpPr>
        <p:spPr>
          <a:xfrm flipH="1">
            <a:off x="3275856" y="1048353"/>
            <a:ext cx="190098" cy="4364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4139952" y="315536"/>
            <a:ext cx="0" cy="196133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4582932" y="810863"/>
            <a:ext cx="2149308" cy="911410"/>
          </a:xfrm>
          <a:prstGeom prst="rect">
            <a:avLst/>
          </a:prstGeom>
          <a:gradFill>
            <a:gsLst>
              <a:gs pos="0">
                <a:schemeClr val="accent1">
                  <a:lumMod val="20000"/>
                  <a:lumOff val="80000"/>
                </a:schemeClr>
              </a:gs>
              <a:gs pos="80000">
                <a:schemeClr val="accent3"/>
              </a:gs>
              <a:gs pos="100000">
                <a:schemeClr val="accent3">
                  <a:shade val="94000"/>
                  <a:satMod val="135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ja-JP" altLang="en-US" smtClean="0">
                <a:solidFill>
                  <a:schemeClr val="tx1"/>
                </a:solidFill>
              </a:rPr>
              <a:t>どこまで上昇する？</a:t>
            </a:r>
            <a:endParaRPr kumimoji="1" lang="ja-JP" altLang="en-US">
              <a:solidFill>
                <a:schemeClr val="tx1"/>
              </a:solidFill>
            </a:endParaRPr>
          </a:p>
        </p:txBody>
      </p:sp>
    </p:spTree>
    <p:extLst>
      <p:ext uri="{BB962C8B-B14F-4D97-AF65-F5344CB8AC3E}">
        <p14:creationId xmlns:p14="http://schemas.microsoft.com/office/powerpoint/2010/main" val="37063971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オーダー</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プログラミングコンテストにおいて非常に重要な考え方</a:t>
            </a:r>
            <a:endParaRPr kumimoji="1" lang="en-US" altLang="ja-JP" smtClean="0"/>
          </a:p>
          <a:p>
            <a:pPr lvl="1"/>
            <a:r>
              <a:rPr lang="ja-JP" altLang="en-US" smtClean="0"/>
              <a:t>計算量を決定する要素および、その要素数と計算量の関係性を知る</a:t>
            </a:r>
            <a:endParaRPr lang="en-US" altLang="ja-JP" smtClean="0"/>
          </a:p>
          <a:p>
            <a:pPr marL="457200" lvl="1" indent="0">
              <a:buNone/>
            </a:pPr>
            <a:endParaRPr kumimoji="1" lang="ja-JP" altLang="en-US"/>
          </a:p>
        </p:txBody>
      </p:sp>
    </p:spTree>
    <p:extLst>
      <p:ext uri="{BB962C8B-B14F-4D97-AF65-F5344CB8AC3E}">
        <p14:creationId xmlns:p14="http://schemas.microsoft.com/office/powerpoint/2010/main" val="37063971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548680"/>
            <a:ext cx="8229600" cy="5577483"/>
          </a:xfrm>
        </p:spPr>
        <p:txBody>
          <a:bodyPr/>
          <a:lstStyle/>
          <a:p>
            <a:pPr marL="0" indent="0">
              <a:buNone/>
            </a:pPr>
            <a:r>
              <a:rPr lang="ja-JP" altLang="en-US" smtClean="0"/>
              <a:t>数値</a:t>
            </a:r>
            <a:r>
              <a:rPr lang="en-US" altLang="ja-JP" smtClean="0"/>
              <a:t>N</a:t>
            </a:r>
            <a:r>
              <a:rPr lang="ja-JP" altLang="en-US" smtClean="0"/>
              <a:t>が与えられた時、以下の出力をする場合に</a:t>
            </a:r>
            <a:r>
              <a:rPr lang="en-US" altLang="ja-JP" smtClean="0"/>
              <a:t>N</a:t>
            </a:r>
            <a:r>
              <a:rPr lang="ja-JP" altLang="en-US" smtClean="0"/>
              <a:t>と出力回数の関係を考える</a:t>
            </a:r>
            <a:endParaRPr kumimoji="1" lang="ja-JP" altLang="en-US"/>
          </a:p>
        </p:txBody>
      </p:sp>
      <p:grpSp>
        <p:nvGrpSpPr>
          <p:cNvPr id="14" name="グループ化 13"/>
          <p:cNvGrpSpPr/>
          <p:nvPr/>
        </p:nvGrpSpPr>
        <p:grpSpPr>
          <a:xfrm>
            <a:off x="323528" y="1916832"/>
            <a:ext cx="4104456" cy="1787988"/>
            <a:chOff x="323528" y="1916832"/>
            <a:chExt cx="4104456" cy="1787988"/>
          </a:xfrm>
        </p:grpSpPr>
        <p:sp>
          <p:nvSpPr>
            <p:cNvPr id="4" name="正方形/長方形 3"/>
            <p:cNvSpPr/>
            <p:nvPr/>
          </p:nvSpPr>
          <p:spPr>
            <a:xfrm>
              <a:off x="683568" y="2204863"/>
              <a:ext cx="3744416" cy="1499957"/>
            </a:xfrm>
            <a:prstGeom prst="rect">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mtClean="0"/>
                <a:t>1, 2, 3, …., N</a:t>
              </a:r>
            </a:p>
          </p:txBody>
        </p:sp>
        <p:sp>
          <p:nvSpPr>
            <p:cNvPr id="10" name="正方形/長方形 9"/>
            <p:cNvSpPr/>
            <p:nvPr/>
          </p:nvSpPr>
          <p:spPr>
            <a:xfrm>
              <a:off x="323528" y="1916832"/>
              <a:ext cx="1080120"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Pattern A</a:t>
              </a:r>
              <a:endParaRPr kumimoji="1" lang="ja-JP" altLang="en-US"/>
            </a:p>
          </p:txBody>
        </p:sp>
      </p:grpSp>
      <p:grpSp>
        <p:nvGrpSpPr>
          <p:cNvPr id="15" name="グループ化 14"/>
          <p:cNvGrpSpPr/>
          <p:nvPr/>
        </p:nvGrpSpPr>
        <p:grpSpPr>
          <a:xfrm>
            <a:off x="323528" y="4077072"/>
            <a:ext cx="4104456" cy="1722062"/>
            <a:chOff x="323528" y="4077072"/>
            <a:chExt cx="4104456" cy="1722062"/>
          </a:xfrm>
        </p:grpSpPr>
        <p:sp>
          <p:nvSpPr>
            <p:cNvPr id="5" name="正方形/長方形 4"/>
            <p:cNvSpPr/>
            <p:nvPr/>
          </p:nvSpPr>
          <p:spPr>
            <a:xfrm>
              <a:off x="683568" y="4293096"/>
              <a:ext cx="3744416" cy="1506038"/>
            </a:xfrm>
            <a:prstGeom prst="rect">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mtClean="0"/>
                <a:t>11, 12, 13, 14, 15,</a:t>
              </a:r>
            </a:p>
            <a:p>
              <a:pPr algn="ctr"/>
              <a:r>
                <a:rPr lang="en-US" altLang="ja-JP" smtClean="0"/>
                <a:t>21, 22, 23, 24, 25,</a:t>
              </a:r>
            </a:p>
            <a:p>
              <a:pPr algn="ctr"/>
              <a:r>
                <a:rPr lang="en-US" altLang="ja-JP" smtClean="0"/>
                <a:t>31, 32, 33, 34, 35, …</a:t>
              </a:r>
            </a:p>
            <a:p>
              <a:pPr algn="ctr"/>
              <a:r>
                <a:rPr lang="en-US" altLang="ja-JP" smtClean="0"/>
                <a:t>10N+1, 10N+2, 10N+3, 10N+4, 10N+5</a:t>
              </a:r>
            </a:p>
          </p:txBody>
        </p:sp>
        <p:sp>
          <p:nvSpPr>
            <p:cNvPr id="11" name="正方形/長方形 10"/>
            <p:cNvSpPr/>
            <p:nvPr/>
          </p:nvSpPr>
          <p:spPr>
            <a:xfrm>
              <a:off x="323528" y="4077072"/>
              <a:ext cx="1080120"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Pattern C</a:t>
              </a:r>
              <a:endParaRPr kumimoji="1" lang="ja-JP" altLang="en-US"/>
            </a:p>
          </p:txBody>
        </p:sp>
      </p:grpSp>
      <p:grpSp>
        <p:nvGrpSpPr>
          <p:cNvPr id="16" name="グループ化 15"/>
          <p:cNvGrpSpPr/>
          <p:nvPr/>
        </p:nvGrpSpPr>
        <p:grpSpPr>
          <a:xfrm>
            <a:off x="4716016" y="1916832"/>
            <a:ext cx="4032448" cy="1787988"/>
            <a:chOff x="4716016" y="1916832"/>
            <a:chExt cx="4032448" cy="1787988"/>
          </a:xfrm>
        </p:grpSpPr>
        <p:sp>
          <p:nvSpPr>
            <p:cNvPr id="8" name="正方形/長方形 7"/>
            <p:cNvSpPr/>
            <p:nvPr/>
          </p:nvSpPr>
          <p:spPr>
            <a:xfrm>
              <a:off x="5004048" y="2204863"/>
              <a:ext cx="3744416" cy="1499957"/>
            </a:xfrm>
            <a:prstGeom prst="rect">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mtClean="0"/>
                <a:t>1, </a:t>
              </a:r>
              <a:endParaRPr lang="en-US" altLang="ja-JP"/>
            </a:p>
            <a:p>
              <a:pPr algn="ctr"/>
              <a:r>
                <a:rPr lang="en-US" altLang="ja-JP" smtClean="0"/>
                <a:t>2, 2</a:t>
              </a:r>
            </a:p>
            <a:p>
              <a:pPr algn="ctr"/>
              <a:r>
                <a:rPr lang="en-US" altLang="ja-JP" smtClean="0"/>
                <a:t>3, 3, 3, …</a:t>
              </a:r>
            </a:p>
            <a:p>
              <a:pPr algn="ctr"/>
              <a:r>
                <a:rPr lang="en-US" altLang="ja-JP" smtClean="0"/>
                <a:t>N, N, N, …, N</a:t>
              </a:r>
            </a:p>
          </p:txBody>
        </p:sp>
        <p:sp>
          <p:nvSpPr>
            <p:cNvPr id="12" name="正方形/長方形 11"/>
            <p:cNvSpPr/>
            <p:nvPr/>
          </p:nvSpPr>
          <p:spPr>
            <a:xfrm>
              <a:off x="4716016" y="1916832"/>
              <a:ext cx="1080120"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Pattern B</a:t>
              </a:r>
              <a:endParaRPr kumimoji="1" lang="ja-JP" altLang="en-US"/>
            </a:p>
          </p:txBody>
        </p:sp>
      </p:grpSp>
      <p:grpSp>
        <p:nvGrpSpPr>
          <p:cNvPr id="17" name="グループ化 16"/>
          <p:cNvGrpSpPr/>
          <p:nvPr/>
        </p:nvGrpSpPr>
        <p:grpSpPr>
          <a:xfrm>
            <a:off x="4716016" y="4077072"/>
            <a:ext cx="4032448" cy="1715981"/>
            <a:chOff x="4716016" y="4077072"/>
            <a:chExt cx="4032448" cy="1715981"/>
          </a:xfrm>
        </p:grpSpPr>
        <p:sp>
          <p:nvSpPr>
            <p:cNvPr id="9" name="正方形/長方形 8"/>
            <p:cNvSpPr/>
            <p:nvPr/>
          </p:nvSpPr>
          <p:spPr>
            <a:xfrm>
              <a:off x="5004048" y="4293096"/>
              <a:ext cx="3744416" cy="1499957"/>
            </a:xfrm>
            <a:prstGeom prst="rect">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mtClean="0"/>
                <a:t>1, 2, 3, …, N</a:t>
              </a:r>
              <a:endParaRPr lang="en-US" altLang="ja-JP"/>
            </a:p>
            <a:p>
              <a:pPr algn="ctr"/>
              <a:r>
                <a:rPr lang="en-US" altLang="ja-JP" smtClean="0"/>
                <a:t>2, 4, 6, …, 2N </a:t>
              </a:r>
            </a:p>
            <a:p>
              <a:pPr algn="ctr"/>
              <a:r>
                <a:rPr lang="en-US" altLang="ja-JP" smtClean="0"/>
                <a:t>3, 6, 9, …, 3N </a:t>
              </a:r>
            </a:p>
            <a:p>
              <a:pPr algn="ctr"/>
              <a:r>
                <a:rPr lang="en-US" altLang="ja-JP" smtClean="0"/>
                <a:t>N, 2N, 3N, …, N</a:t>
              </a:r>
              <a:r>
                <a:rPr lang="en-US" altLang="ja-JP" baseline="30000" smtClean="0"/>
                <a:t>2</a:t>
              </a:r>
            </a:p>
          </p:txBody>
        </p:sp>
        <p:sp>
          <p:nvSpPr>
            <p:cNvPr id="13" name="正方形/長方形 12"/>
            <p:cNvSpPr/>
            <p:nvPr/>
          </p:nvSpPr>
          <p:spPr>
            <a:xfrm>
              <a:off x="4716016" y="4077072"/>
              <a:ext cx="1080120"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Pattern D</a:t>
              </a:r>
              <a:endParaRPr kumimoji="1" lang="ja-JP" altLang="en-US"/>
            </a:p>
          </p:txBody>
        </p:sp>
      </p:grpSp>
    </p:spTree>
    <p:extLst>
      <p:ext uri="{BB962C8B-B14F-4D97-AF65-F5344CB8AC3E}">
        <p14:creationId xmlns:p14="http://schemas.microsoft.com/office/powerpoint/2010/main" val="37063971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260648"/>
            <a:ext cx="7067128" cy="604664"/>
          </a:xfrm>
        </p:spPr>
        <p:txBody>
          <a:bodyPr/>
          <a:lstStyle/>
          <a:p>
            <a:pPr marL="0" indent="0">
              <a:buNone/>
            </a:pPr>
            <a:r>
              <a:rPr lang="en-US" altLang="ja-JP" smtClean="0"/>
              <a:t>Pattern A </a:t>
            </a:r>
            <a:r>
              <a:rPr lang="ja-JP" altLang="en-US" smtClean="0"/>
              <a:t>と</a:t>
            </a:r>
            <a:r>
              <a:rPr lang="en-US" altLang="ja-JP"/>
              <a:t> </a:t>
            </a:r>
            <a:r>
              <a:rPr lang="en-US" altLang="ja-JP" smtClean="0"/>
              <a:t>C </a:t>
            </a:r>
            <a:r>
              <a:rPr lang="ja-JP" altLang="en-US" smtClean="0"/>
              <a:t>を比較すると・・・</a:t>
            </a:r>
            <a:endParaRPr kumimoji="1" lang="ja-JP" altLang="en-US"/>
          </a:p>
        </p:txBody>
      </p:sp>
      <p:grpSp>
        <p:nvGrpSpPr>
          <p:cNvPr id="7" name="グループ化 6"/>
          <p:cNvGrpSpPr/>
          <p:nvPr/>
        </p:nvGrpSpPr>
        <p:grpSpPr>
          <a:xfrm>
            <a:off x="107504" y="1092645"/>
            <a:ext cx="4104456" cy="1787988"/>
            <a:chOff x="323528" y="1916832"/>
            <a:chExt cx="4104456" cy="1787988"/>
          </a:xfrm>
        </p:grpSpPr>
        <p:sp>
          <p:nvSpPr>
            <p:cNvPr id="8" name="正方形/長方形 7"/>
            <p:cNvSpPr/>
            <p:nvPr/>
          </p:nvSpPr>
          <p:spPr>
            <a:xfrm>
              <a:off x="683568" y="2204863"/>
              <a:ext cx="3744416" cy="1499957"/>
            </a:xfrm>
            <a:prstGeom prst="rect">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mtClean="0"/>
                <a:t>1, 2, 3, …., N</a:t>
              </a:r>
            </a:p>
          </p:txBody>
        </p:sp>
        <p:sp>
          <p:nvSpPr>
            <p:cNvPr id="9" name="正方形/長方形 8"/>
            <p:cNvSpPr/>
            <p:nvPr/>
          </p:nvSpPr>
          <p:spPr>
            <a:xfrm>
              <a:off x="323528" y="1916832"/>
              <a:ext cx="1080120"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Pattern A</a:t>
              </a:r>
              <a:endParaRPr kumimoji="1" lang="ja-JP" altLang="en-US"/>
            </a:p>
          </p:txBody>
        </p:sp>
      </p:grpSp>
      <p:grpSp>
        <p:nvGrpSpPr>
          <p:cNvPr id="10" name="グループ化 9"/>
          <p:cNvGrpSpPr/>
          <p:nvPr/>
        </p:nvGrpSpPr>
        <p:grpSpPr>
          <a:xfrm>
            <a:off x="94966" y="3486982"/>
            <a:ext cx="4104456" cy="1722062"/>
            <a:chOff x="323528" y="4077072"/>
            <a:chExt cx="4104456" cy="1722062"/>
          </a:xfrm>
        </p:grpSpPr>
        <p:sp>
          <p:nvSpPr>
            <p:cNvPr id="11" name="正方形/長方形 10"/>
            <p:cNvSpPr/>
            <p:nvPr/>
          </p:nvSpPr>
          <p:spPr>
            <a:xfrm>
              <a:off x="683568" y="4293096"/>
              <a:ext cx="3744416" cy="1506038"/>
            </a:xfrm>
            <a:prstGeom prst="rect">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mtClean="0"/>
                <a:t>11, 12, 13, 14, 15,</a:t>
              </a:r>
            </a:p>
            <a:p>
              <a:pPr algn="ctr"/>
              <a:r>
                <a:rPr lang="en-US" altLang="ja-JP" smtClean="0"/>
                <a:t>21, 22, 23, 24, 25,</a:t>
              </a:r>
            </a:p>
            <a:p>
              <a:pPr algn="ctr"/>
              <a:r>
                <a:rPr lang="en-US" altLang="ja-JP" smtClean="0"/>
                <a:t>31, 32, 33, 34, 35, …</a:t>
              </a:r>
            </a:p>
            <a:p>
              <a:pPr algn="ctr"/>
              <a:r>
                <a:rPr lang="en-US" altLang="ja-JP" smtClean="0"/>
                <a:t>10N+1, 10N+2, 10N+3, 10N+4, 10N+5</a:t>
              </a:r>
            </a:p>
          </p:txBody>
        </p:sp>
        <p:sp>
          <p:nvSpPr>
            <p:cNvPr id="12" name="正方形/長方形 11"/>
            <p:cNvSpPr/>
            <p:nvPr/>
          </p:nvSpPr>
          <p:spPr>
            <a:xfrm>
              <a:off x="323528" y="4077072"/>
              <a:ext cx="1080120"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Pattern C</a:t>
              </a:r>
              <a:endParaRPr kumimoji="1" lang="ja-JP" altLang="en-US"/>
            </a:p>
          </p:txBody>
        </p:sp>
      </p:grpSp>
      <p:sp>
        <p:nvSpPr>
          <p:cNvPr id="15" name="正方形/長方形 14"/>
          <p:cNvSpPr/>
          <p:nvPr/>
        </p:nvSpPr>
        <p:spPr>
          <a:xfrm>
            <a:off x="4860032" y="1164470"/>
            <a:ext cx="4188088" cy="193236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kumimoji="1" lang="en-US" altLang="ja-JP" smtClean="0"/>
              <a:t>for(int i = 1; i &lt;= N; i++)</a:t>
            </a:r>
          </a:p>
          <a:p>
            <a:r>
              <a:rPr lang="en-US" altLang="ja-JP" smtClean="0"/>
              <a:t>{</a:t>
            </a:r>
          </a:p>
          <a:p>
            <a:r>
              <a:rPr kumimoji="1" lang="en-US" altLang="ja-JP" smtClean="0"/>
              <a:t>	cout &lt;&lt; i;</a:t>
            </a:r>
          </a:p>
          <a:p>
            <a:r>
              <a:rPr lang="en-US" altLang="ja-JP"/>
              <a:t>}</a:t>
            </a:r>
            <a:endParaRPr kumimoji="1" lang="ja-JP" altLang="en-US"/>
          </a:p>
        </p:txBody>
      </p:sp>
      <p:sp>
        <p:nvSpPr>
          <p:cNvPr id="16" name="正方形/長方形 15"/>
          <p:cNvSpPr/>
          <p:nvPr/>
        </p:nvSpPr>
        <p:spPr>
          <a:xfrm>
            <a:off x="4860032" y="3490347"/>
            <a:ext cx="4188088" cy="19323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kumimoji="1" lang="en-US" altLang="ja-JP" smtClean="0"/>
              <a:t>for(int i = 1; i &lt;= N; i++)</a:t>
            </a:r>
          </a:p>
          <a:p>
            <a:r>
              <a:rPr lang="en-US" altLang="ja-JP" smtClean="0"/>
              <a:t>{</a:t>
            </a:r>
          </a:p>
          <a:p>
            <a:r>
              <a:rPr lang="en-US" altLang="ja-JP"/>
              <a:t>	</a:t>
            </a:r>
            <a:r>
              <a:rPr lang="en-US" altLang="ja-JP" smtClean="0"/>
              <a:t>for(int j = 1; j &lt;= 5; j++)</a:t>
            </a:r>
          </a:p>
          <a:p>
            <a:r>
              <a:rPr kumimoji="1" lang="en-US" altLang="ja-JP" smtClean="0"/>
              <a:t>	{</a:t>
            </a:r>
          </a:p>
          <a:p>
            <a:r>
              <a:rPr lang="en-US" altLang="ja-JP"/>
              <a:t>	</a:t>
            </a:r>
            <a:r>
              <a:rPr lang="en-US" altLang="ja-JP" smtClean="0"/>
              <a:t>	</a:t>
            </a:r>
            <a:r>
              <a:rPr kumimoji="1" lang="en-US" altLang="ja-JP" smtClean="0"/>
              <a:t>cout &lt;&lt; i * 10 + j;</a:t>
            </a:r>
          </a:p>
          <a:p>
            <a:r>
              <a:rPr lang="en-US" altLang="ja-JP"/>
              <a:t>	</a:t>
            </a:r>
            <a:r>
              <a:rPr lang="en-US" altLang="ja-JP" smtClean="0"/>
              <a:t>}</a:t>
            </a:r>
            <a:endParaRPr kumimoji="1" lang="en-US" altLang="ja-JP" smtClean="0"/>
          </a:p>
          <a:p>
            <a:r>
              <a:rPr lang="en-US" altLang="ja-JP"/>
              <a:t>}</a:t>
            </a:r>
            <a:endParaRPr kumimoji="1" lang="ja-JP" altLang="en-US"/>
          </a:p>
        </p:txBody>
      </p:sp>
      <p:sp>
        <p:nvSpPr>
          <p:cNvPr id="17" name="正方形/長方形 16"/>
          <p:cNvSpPr/>
          <p:nvPr/>
        </p:nvSpPr>
        <p:spPr>
          <a:xfrm>
            <a:off x="971600" y="5661248"/>
            <a:ext cx="7704856" cy="936104"/>
          </a:xfrm>
          <a:prstGeom prst="rect">
            <a:avLst/>
          </a:prstGeom>
          <a:gradFill>
            <a:gsLst>
              <a:gs pos="0">
                <a:schemeClr val="accent5">
                  <a:shade val="51000"/>
                  <a:satMod val="130000"/>
                </a:schemeClr>
              </a:gs>
              <a:gs pos="80000">
                <a:schemeClr val="bg1"/>
              </a:gs>
              <a:gs pos="100000">
                <a:schemeClr val="accent5">
                  <a:shade val="94000"/>
                  <a:satMod val="135000"/>
                </a:schemeClr>
              </a:gs>
            </a:gsLst>
          </a:gradFill>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3600" smtClean="0">
                <a:solidFill>
                  <a:schemeClr val="tx1"/>
                </a:solidFill>
              </a:rPr>
              <a:t>for </a:t>
            </a:r>
            <a:r>
              <a:rPr lang="ja-JP" altLang="en-US" sz="3600" smtClean="0">
                <a:solidFill>
                  <a:schemeClr val="tx1"/>
                </a:solidFill>
              </a:rPr>
              <a:t>文の数に差がある！</a:t>
            </a:r>
            <a:endParaRPr kumimoji="1" lang="ja-JP" altLang="en-US" sz="3600">
              <a:solidFill>
                <a:schemeClr val="tx1"/>
              </a:solidFill>
            </a:endParaRPr>
          </a:p>
        </p:txBody>
      </p:sp>
    </p:spTree>
    <p:extLst>
      <p:ext uri="{BB962C8B-B14F-4D97-AF65-F5344CB8AC3E}">
        <p14:creationId xmlns:p14="http://schemas.microsoft.com/office/powerpoint/2010/main" val="370639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Pattern </a:t>
            </a:r>
            <a:r>
              <a:rPr kumimoji="1" lang="en-US" altLang="ja-JP" smtClean="0"/>
              <a:t>C </a:t>
            </a:r>
            <a:r>
              <a:rPr kumimoji="1" lang="ja-JP" altLang="en-US" smtClean="0"/>
              <a:t>って・・・</a:t>
            </a:r>
            <a:endParaRPr kumimoji="1" lang="ja-JP" altLang="en-US"/>
          </a:p>
        </p:txBody>
      </p:sp>
      <p:sp>
        <p:nvSpPr>
          <p:cNvPr id="5" name="正方形/長方形 4"/>
          <p:cNvSpPr/>
          <p:nvPr/>
        </p:nvSpPr>
        <p:spPr>
          <a:xfrm>
            <a:off x="971600" y="5661248"/>
            <a:ext cx="7704856" cy="936104"/>
          </a:xfrm>
          <a:prstGeom prst="rect">
            <a:avLst/>
          </a:prstGeom>
          <a:gradFill>
            <a:gsLst>
              <a:gs pos="0">
                <a:schemeClr val="accent5">
                  <a:shade val="51000"/>
                  <a:satMod val="130000"/>
                </a:schemeClr>
              </a:gs>
              <a:gs pos="80000">
                <a:schemeClr val="bg1"/>
              </a:gs>
              <a:gs pos="100000">
                <a:schemeClr val="accent5">
                  <a:shade val="94000"/>
                  <a:satMod val="135000"/>
                </a:schemeClr>
              </a:gs>
            </a:gsLst>
          </a:gradFill>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3600" smtClean="0">
                <a:solidFill>
                  <a:schemeClr val="tx1"/>
                </a:solidFill>
              </a:rPr>
              <a:t>for </a:t>
            </a:r>
            <a:r>
              <a:rPr lang="ja-JP" altLang="en-US" sz="3600" smtClean="0">
                <a:solidFill>
                  <a:schemeClr val="tx1"/>
                </a:solidFill>
              </a:rPr>
              <a:t>文の数では違いが出なくなった</a:t>
            </a:r>
            <a:endParaRPr kumimoji="1" lang="ja-JP" altLang="en-US" sz="3600">
              <a:solidFill>
                <a:schemeClr val="tx1"/>
              </a:solidFill>
            </a:endParaRPr>
          </a:p>
        </p:txBody>
      </p:sp>
      <p:grpSp>
        <p:nvGrpSpPr>
          <p:cNvPr id="12" name="グループ化 11"/>
          <p:cNvGrpSpPr/>
          <p:nvPr/>
        </p:nvGrpSpPr>
        <p:grpSpPr>
          <a:xfrm>
            <a:off x="1187624" y="1268760"/>
            <a:ext cx="5124192" cy="3672408"/>
            <a:chOff x="1187624" y="1268760"/>
            <a:chExt cx="5124192" cy="3672408"/>
          </a:xfrm>
        </p:grpSpPr>
        <p:grpSp>
          <p:nvGrpSpPr>
            <p:cNvPr id="11" name="グループ化 10"/>
            <p:cNvGrpSpPr/>
            <p:nvPr/>
          </p:nvGrpSpPr>
          <p:grpSpPr>
            <a:xfrm>
              <a:off x="1475104" y="1268760"/>
              <a:ext cx="4836712" cy="3024336"/>
              <a:chOff x="1475104" y="1268760"/>
              <a:chExt cx="4836712" cy="3024336"/>
            </a:xfrm>
          </p:grpSpPr>
          <p:sp>
            <p:nvSpPr>
              <p:cNvPr id="4" name="正方形/長方形 3"/>
              <p:cNvSpPr/>
              <p:nvPr/>
            </p:nvSpPr>
            <p:spPr>
              <a:xfrm>
                <a:off x="2123728" y="1556792"/>
                <a:ext cx="4188088" cy="27363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kumimoji="1" lang="en-US" altLang="ja-JP" smtClean="0"/>
                  <a:t>for(int i = 1; i &lt;= N; i++)</a:t>
                </a:r>
              </a:p>
              <a:p>
                <a:r>
                  <a:rPr lang="en-US" altLang="ja-JP" smtClean="0"/>
                  <a:t>{</a:t>
                </a:r>
              </a:p>
              <a:p>
                <a:r>
                  <a:rPr lang="en-US" altLang="ja-JP" smtClean="0"/>
                  <a:t>	cout &lt;&lt; 10 * i + 1;</a:t>
                </a:r>
              </a:p>
              <a:p>
                <a:r>
                  <a:rPr lang="en-US" altLang="ja-JP"/>
                  <a:t>	</a:t>
                </a:r>
                <a:r>
                  <a:rPr lang="en-US" altLang="ja-JP" smtClean="0"/>
                  <a:t>cout &lt;&lt; 10 * i + 2;</a:t>
                </a:r>
              </a:p>
              <a:p>
                <a:r>
                  <a:rPr lang="en-US" altLang="ja-JP" smtClean="0"/>
                  <a:t>	cout &lt;&lt; 10 * i + 3;</a:t>
                </a:r>
              </a:p>
              <a:p>
                <a:r>
                  <a:rPr lang="en-US" altLang="ja-JP" smtClean="0"/>
                  <a:t>	cout &lt;&lt; 10 * i + 4;</a:t>
                </a:r>
              </a:p>
              <a:p>
                <a:r>
                  <a:rPr lang="en-US" altLang="ja-JP" smtClean="0"/>
                  <a:t>	cout &lt;&lt; 10 * i + 5;</a:t>
                </a:r>
              </a:p>
              <a:p>
                <a:r>
                  <a:rPr lang="en-US" altLang="ja-JP" smtClean="0"/>
                  <a:t>}</a:t>
                </a:r>
                <a:endParaRPr kumimoji="1" lang="ja-JP" altLang="en-US"/>
              </a:p>
            </p:txBody>
          </p:sp>
          <p:sp>
            <p:nvSpPr>
              <p:cNvPr id="10" name="正方形/長方形 9"/>
              <p:cNvSpPr/>
              <p:nvPr/>
            </p:nvSpPr>
            <p:spPr>
              <a:xfrm>
                <a:off x="1475104" y="1268760"/>
                <a:ext cx="1080120"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Pattern C</a:t>
                </a:r>
                <a:endParaRPr kumimoji="1" lang="ja-JP" altLang="en-US"/>
              </a:p>
            </p:txBody>
          </p:sp>
        </p:grpSp>
        <p:sp>
          <p:nvSpPr>
            <p:cNvPr id="7" name="正方形/長方形 6"/>
            <p:cNvSpPr/>
            <p:nvPr/>
          </p:nvSpPr>
          <p:spPr>
            <a:xfrm>
              <a:off x="1187624" y="4077072"/>
              <a:ext cx="2736304"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こう書けますよね（笑）</a:t>
              </a:r>
              <a:endParaRPr kumimoji="1" lang="ja-JP" altLang="en-US"/>
            </a:p>
          </p:txBody>
        </p:sp>
      </p:grpSp>
      <p:grpSp>
        <p:nvGrpSpPr>
          <p:cNvPr id="9" name="グループ化 8"/>
          <p:cNvGrpSpPr/>
          <p:nvPr/>
        </p:nvGrpSpPr>
        <p:grpSpPr>
          <a:xfrm>
            <a:off x="4572000" y="3284984"/>
            <a:ext cx="4476120" cy="2220399"/>
            <a:chOff x="4572000" y="3284984"/>
            <a:chExt cx="4476120" cy="2220399"/>
          </a:xfrm>
        </p:grpSpPr>
        <p:sp>
          <p:nvSpPr>
            <p:cNvPr id="6" name="正方形/長方形 5"/>
            <p:cNvSpPr/>
            <p:nvPr/>
          </p:nvSpPr>
          <p:spPr>
            <a:xfrm>
              <a:off x="4860032" y="3573016"/>
              <a:ext cx="4188088" cy="193236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kumimoji="1" lang="en-US" altLang="ja-JP" smtClean="0"/>
                <a:t>for(int i = 1; i &lt;= N; i++)</a:t>
              </a:r>
            </a:p>
            <a:p>
              <a:r>
                <a:rPr lang="en-US" altLang="ja-JP" smtClean="0"/>
                <a:t>{</a:t>
              </a:r>
            </a:p>
            <a:p>
              <a:r>
                <a:rPr kumimoji="1" lang="en-US" altLang="ja-JP" smtClean="0"/>
                <a:t>	cout &lt;&lt; i;</a:t>
              </a:r>
            </a:p>
            <a:p>
              <a:r>
                <a:rPr lang="en-US" altLang="ja-JP"/>
                <a:t>}</a:t>
              </a:r>
              <a:endParaRPr kumimoji="1" lang="ja-JP" altLang="en-US"/>
            </a:p>
          </p:txBody>
        </p:sp>
        <p:sp>
          <p:nvSpPr>
            <p:cNvPr id="8" name="正方形/長方形 7"/>
            <p:cNvSpPr/>
            <p:nvPr/>
          </p:nvSpPr>
          <p:spPr>
            <a:xfrm>
              <a:off x="4572000" y="3284984"/>
              <a:ext cx="1080120"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Pattern A</a:t>
              </a:r>
              <a:endParaRPr kumimoji="1" lang="ja-JP" altLang="en-US"/>
            </a:p>
          </p:txBody>
        </p:sp>
      </p:grpSp>
    </p:spTree>
    <p:extLst>
      <p:ext uri="{BB962C8B-B14F-4D97-AF65-F5344CB8AC3E}">
        <p14:creationId xmlns:p14="http://schemas.microsoft.com/office/powerpoint/2010/main" val="370639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Pattern B</a:t>
            </a:r>
            <a:r>
              <a:rPr lang="ja-JP" altLang="en-US" smtClean="0"/>
              <a:t>は</a:t>
            </a:r>
            <a:r>
              <a:rPr lang="ja-JP" altLang="en-US"/>
              <a:t>・・・</a:t>
            </a:r>
            <a:endParaRPr kumimoji="1" lang="ja-JP" altLang="en-US"/>
          </a:p>
        </p:txBody>
      </p:sp>
      <p:grpSp>
        <p:nvGrpSpPr>
          <p:cNvPr id="4" name="グループ化 3"/>
          <p:cNvGrpSpPr/>
          <p:nvPr/>
        </p:nvGrpSpPr>
        <p:grpSpPr>
          <a:xfrm>
            <a:off x="107504" y="2523902"/>
            <a:ext cx="4032448" cy="1787988"/>
            <a:chOff x="4716016" y="1916832"/>
            <a:chExt cx="4032448" cy="1787988"/>
          </a:xfrm>
        </p:grpSpPr>
        <p:sp>
          <p:nvSpPr>
            <p:cNvPr id="5" name="正方形/長方形 4"/>
            <p:cNvSpPr/>
            <p:nvPr/>
          </p:nvSpPr>
          <p:spPr>
            <a:xfrm>
              <a:off x="5004048" y="2204863"/>
              <a:ext cx="3744416" cy="1499957"/>
            </a:xfrm>
            <a:prstGeom prst="rect">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mtClean="0"/>
                <a:t>1, </a:t>
              </a:r>
              <a:endParaRPr lang="en-US" altLang="ja-JP"/>
            </a:p>
            <a:p>
              <a:pPr algn="ctr"/>
              <a:r>
                <a:rPr lang="en-US" altLang="ja-JP" smtClean="0"/>
                <a:t>2, 2</a:t>
              </a:r>
            </a:p>
            <a:p>
              <a:pPr algn="ctr"/>
              <a:r>
                <a:rPr lang="en-US" altLang="ja-JP" smtClean="0"/>
                <a:t>3, 3, 3, …</a:t>
              </a:r>
            </a:p>
            <a:p>
              <a:pPr algn="ctr"/>
              <a:r>
                <a:rPr lang="en-US" altLang="ja-JP" smtClean="0"/>
                <a:t>N, N, N, …, N</a:t>
              </a:r>
            </a:p>
          </p:txBody>
        </p:sp>
        <p:sp>
          <p:nvSpPr>
            <p:cNvPr id="6" name="正方形/長方形 5"/>
            <p:cNvSpPr/>
            <p:nvPr/>
          </p:nvSpPr>
          <p:spPr>
            <a:xfrm>
              <a:off x="4716016" y="1916832"/>
              <a:ext cx="1080120"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Pattern B</a:t>
              </a:r>
              <a:endParaRPr kumimoji="1" lang="ja-JP" altLang="en-US"/>
            </a:p>
          </p:txBody>
        </p:sp>
      </p:grpSp>
      <p:sp>
        <p:nvSpPr>
          <p:cNvPr id="8" name="正方形/長方形 7"/>
          <p:cNvSpPr/>
          <p:nvPr/>
        </p:nvSpPr>
        <p:spPr>
          <a:xfrm>
            <a:off x="4865850" y="2389190"/>
            <a:ext cx="4188088" cy="234544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kumimoji="1" lang="en-US" altLang="ja-JP" smtClean="0"/>
              <a:t>for(int i = 1; i &lt;= N; i++)</a:t>
            </a:r>
          </a:p>
          <a:p>
            <a:r>
              <a:rPr lang="en-US" altLang="ja-JP" smtClean="0"/>
              <a:t>{</a:t>
            </a:r>
          </a:p>
          <a:p>
            <a:r>
              <a:rPr lang="en-US" altLang="ja-JP"/>
              <a:t>	</a:t>
            </a:r>
            <a:r>
              <a:rPr lang="en-US" altLang="ja-JP" smtClean="0"/>
              <a:t>for(int j = 0; j &lt; i; j++)</a:t>
            </a:r>
          </a:p>
          <a:p>
            <a:r>
              <a:rPr kumimoji="1" lang="en-US" altLang="ja-JP" smtClean="0"/>
              <a:t>	{</a:t>
            </a:r>
          </a:p>
          <a:p>
            <a:r>
              <a:rPr lang="en-US" altLang="ja-JP"/>
              <a:t>	</a:t>
            </a:r>
            <a:r>
              <a:rPr lang="en-US" altLang="ja-JP" smtClean="0"/>
              <a:t>	</a:t>
            </a:r>
            <a:r>
              <a:rPr kumimoji="1" lang="en-US" altLang="ja-JP" smtClean="0"/>
              <a:t>cout &lt;&lt; i;</a:t>
            </a:r>
          </a:p>
          <a:p>
            <a:r>
              <a:rPr lang="en-US" altLang="ja-JP"/>
              <a:t>	</a:t>
            </a:r>
            <a:r>
              <a:rPr lang="en-US" altLang="ja-JP" smtClean="0"/>
              <a:t>}</a:t>
            </a:r>
          </a:p>
          <a:p>
            <a:r>
              <a:rPr kumimoji="1" lang="en-US" altLang="ja-JP"/>
              <a:t>	</a:t>
            </a:r>
            <a:r>
              <a:rPr kumimoji="1" lang="en-US" altLang="ja-JP" smtClean="0"/>
              <a:t>cout &lt;&lt; endl;</a:t>
            </a:r>
          </a:p>
          <a:p>
            <a:r>
              <a:rPr lang="en-US" altLang="ja-JP"/>
              <a:t>}</a:t>
            </a:r>
            <a:endParaRPr kumimoji="1" lang="ja-JP" altLang="en-US"/>
          </a:p>
        </p:txBody>
      </p:sp>
      <p:sp>
        <p:nvSpPr>
          <p:cNvPr id="9" name="正方形/長方形 8"/>
          <p:cNvSpPr/>
          <p:nvPr/>
        </p:nvSpPr>
        <p:spPr>
          <a:xfrm>
            <a:off x="971600" y="5661248"/>
            <a:ext cx="7704856" cy="936104"/>
          </a:xfrm>
          <a:prstGeom prst="rect">
            <a:avLst/>
          </a:prstGeom>
          <a:gradFill>
            <a:gsLst>
              <a:gs pos="0">
                <a:schemeClr val="accent5">
                  <a:shade val="51000"/>
                  <a:satMod val="130000"/>
                </a:schemeClr>
              </a:gs>
              <a:gs pos="80000">
                <a:schemeClr val="bg1"/>
              </a:gs>
              <a:gs pos="100000">
                <a:schemeClr val="accent5">
                  <a:shade val="94000"/>
                  <a:satMod val="135000"/>
                </a:schemeClr>
              </a:gs>
            </a:gsLst>
          </a:gradFill>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3600" smtClean="0">
                <a:solidFill>
                  <a:schemeClr val="tx1"/>
                </a:solidFill>
              </a:rPr>
              <a:t>for </a:t>
            </a:r>
            <a:r>
              <a:rPr lang="ja-JP" altLang="en-US" sz="3600" smtClean="0">
                <a:solidFill>
                  <a:schemeClr val="tx1"/>
                </a:solidFill>
              </a:rPr>
              <a:t>文を減らすことが出来ない</a:t>
            </a:r>
            <a:endParaRPr kumimoji="1" lang="ja-JP" altLang="en-US" sz="3600">
              <a:solidFill>
                <a:schemeClr val="tx1"/>
              </a:solidFill>
            </a:endParaRPr>
          </a:p>
        </p:txBody>
      </p:sp>
      <p:sp>
        <p:nvSpPr>
          <p:cNvPr id="10" name="円/楕円 9"/>
          <p:cNvSpPr/>
          <p:nvPr/>
        </p:nvSpPr>
        <p:spPr>
          <a:xfrm>
            <a:off x="1403648" y="2060848"/>
            <a:ext cx="6336704" cy="352839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2400" smtClean="0"/>
              <a:t>オーダーを決める要素は</a:t>
            </a:r>
            <a:endParaRPr kumimoji="1" lang="en-US" altLang="ja-JP" sz="2400" smtClean="0"/>
          </a:p>
          <a:p>
            <a:pPr algn="ctr"/>
            <a:r>
              <a:rPr lang="ja-JP" altLang="en-US" sz="2400" smtClean="0"/>
              <a:t>ループの深さと、</a:t>
            </a:r>
            <a:endParaRPr lang="en-US" altLang="ja-JP" sz="2400" smtClean="0"/>
          </a:p>
          <a:p>
            <a:pPr algn="ctr"/>
            <a:r>
              <a:rPr lang="ja-JP" altLang="en-US" sz="2400" smtClean="0"/>
              <a:t>各ループのループ回数が</a:t>
            </a:r>
            <a:endParaRPr lang="en-US" altLang="ja-JP" sz="2400" smtClean="0"/>
          </a:p>
          <a:p>
            <a:pPr algn="ctr"/>
            <a:r>
              <a:rPr lang="ja-JP" altLang="en-US" sz="2400" smtClean="0"/>
              <a:t>基本要素！</a:t>
            </a:r>
            <a:endParaRPr kumimoji="1" lang="ja-JP" altLang="en-US" sz="2400"/>
          </a:p>
        </p:txBody>
      </p:sp>
    </p:spTree>
    <p:extLst>
      <p:ext uri="{BB962C8B-B14F-4D97-AF65-F5344CB8AC3E}">
        <p14:creationId xmlns:p14="http://schemas.microsoft.com/office/powerpoint/2010/main" val="370639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オーダーの求め方</a:t>
            </a:r>
            <a:endParaRPr kumimoji="1" lang="ja-JP" altLang="en-US"/>
          </a:p>
        </p:txBody>
      </p:sp>
      <p:sp>
        <p:nvSpPr>
          <p:cNvPr id="4" name="正方形/長方形 3"/>
          <p:cNvSpPr/>
          <p:nvPr/>
        </p:nvSpPr>
        <p:spPr>
          <a:xfrm>
            <a:off x="179512" y="1164470"/>
            <a:ext cx="3456384" cy="536087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kumimoji="1" lang="en-US" altLang="ja-JP" smtClean="0"/>
              <a:t>for(int i = 1; i &lt;= N; i++)</a:t>
            </a:r>
          </a:p>
          <a:p>
            <a:r>
              <a:rPr lang="en-US" altLang="ja-JP" smtClean="0"/>
              <a:t>{</a:t>
            </a:r>
          </a:p>
          <a:p>
            <a:r>
              <a:rPr kumimoji="1" lang="en-US" altLang="ja-JP" smtClean="0"/>
              <a:t>	cout &lt;&lt; i;</a:t>
            </a:r>
          </a:p>
          <a:p>
            <a:r>
              <a:rPr lang="en-US" altLang="ja-JP" smtClean="0"/>
              <a:t>}</a:t>
            </a:r>
          </a:p>
          <a:p>
            <a:r>
              <a:rPr kumimoji="1" lang="en-US" altLang="ja-JP" smtClean="0"/>
              <a:t>for(int i = 1; i &lt;= N/2; i++)</a:t>
            </a:r>
          </a:p>
          <a:p>
            <a:r>
              <a:rPr lang="en-US" altLang="ja-JP" smtClean="0"/>
              <a:t>{</a:t>
            </a:r>
          </a:p>
          <a:p>
            <a:r>
              <a:rPr kumimoji="1" lang="en-US" altLang="ja-JP"/>
              <a:t>	</a:t>
            </a:r>
            <a:r>
              <a:rPr kumimoji="1" lang="en-US" altLang="ja-JP" smtClean="0"/>
              <a:t>cout &lt;&lt; i;</a:t>
            </a:r>
          </a:p>
          <a:p>
            <a:r>
              <a:rPr lang="en-US" altLang="ja-JP" smtClean="0"/>
              <a:t>}</a:t>
            </a:r>
          </a:p>
          <a:p>
            <a:r>
              <a:rPr lang="en-US" altLang="ja-JP"/>
              <a:t>for(int i = 1; i &lt;= N/2; i++)</a:t>
            </a:r>
          </a:p>
          <a:p>
            <a:r>
              <a:rPr lang="en-US" altLang="ja-JP" smtClean="0"/>
              <a:t>{</a:t>
            </a:r>
          </a:p>
          <a:p>
            <a:r>
              <a:rPr lang="en-US" altLang="ja-JP"/>
              <a:t>	for(int </a:t>
            </a:r>
            <a:r>
              <a:rPr lang="en-US" altLang="ja-JP" smtClean="0"/>
              <a:t>j </a:t>
            </a:r>
            <a:r>
              <a:rPr lang="en-US" altLang="ja-JP"/>
              <a:t>= 1; </a:t>
            </a:r>
            <a:r>
              <a:rPr lang="en-US" altLang="ja-JP" smtClean="0"/>
              <a:t>j </a:t>
            </a:r>
            <a:r>
              <a:rPr lang="en-US" altLang="ja-JP"/>
              <a:t>&lt;= </a:t>
            </a:r>
            <a:r>
              <a:rPr lang="en-US" altLang="ja-JP" smtClean="0"/>
              <a:t>N/3; </a:t>
            </a:r>
            <a:r>
              <a:rPr lang="en-US" altLang="ja-JP"/>
              <a:t>i++)</a:t>
            </a:r>
          </a:p>
          <a:p>
            <a:r>
              <a:rPr lang="en-US" altLang="ja-JP" smtClean="0"/>
              <a:t>	{</a:t>
            </a:r>
          </a:p>
          <a:p>
            <a:r>
              <a:rPr lang="en-US" altLang="ja-JP"/>
              <a:t>	</a:t>
            </a:r>
            <a:r>
              <a:rPr lang="en-US" altLang="ja-JP" smtClean="0"/>
              <a:t>	cout </a:t>
            </a:r>
            <a:r>
              <a:rPr lang="en-US" altLang="ja-JP"/>
              <a:t>&lt;&lt; i;</a:t>
            </a:r>
          </a:p>
          <a:p>
            <a:r>
              <a:rPr lang="en-US" altLang="ja-JP" smtClean="0"/>
              <a:t>	}</a:t>
            </a:r>
          </a:p>
          <a:p>
            <a:r>
              <a:rPr lang="en-US" altLang="ja-JP" smtClean="0"/>
              <a:t>}</a:t>
            </a:r>
            <a:endParaRPr lang="ja-JP" altLang="en-US"/>
          </a:p>
          <a:p>
            <a:endParaRPr kumimoji="1" lang="ja-JP" altLang="en-US"/>
          </a:p>
        </p:txBody>
      </p:sp>
      <p:grpSp>
        <p:nvGrpSpPr>
          <p:cNvPr id="34" name="グループ化 33"/>
          <p:cNvGrpSpPr/>
          <p:nvPr/>
        </p:nvGrpSpPr>
        <p:grpSpPr>
          <a:xfrm>
            <a:off x="2463242" y="1164470"/>
            <a:ext cx="5493134" cy="2966606"/>
            <a:chOff x="2463242" y="1164470"/>
            <a:chExt cx="5493134" cy="2966606"/>
          </a:xfrm>
        </p:grpSpPr>
        <p:grpSp>
          <p:nvGrpSpPr>
            <p:cNvPr id="22" name="グループ化 21"/>
            <p:cNvGrpSpPr/>
            <p:nvPr/>
          </p:nvGrpSpPr>
          <p:grpSpPr>
            <a:xfrm>
              <a:off x="2987824" y="1164470"/>
              <a:ext cx="4968552" cy="2583326"/>
              <a:chOff x="2987824" y="1164470"/>
              <a:chExt cx="4968552" cy="2583326"/>
            </a:xfrm>
          </p:grpSpPr>
          <p:sp>
            <p:nvSpPr>
              <p:cNvPr id="5" name="正方形/長方形 4"/>
              <p:cNvSpPr/>
              <p:nvPr/>
            </p:nvSpPr>
            <p:spPr>
              <a:xfrm>
                <a:off x="3923928" y="1164470"/>
                <a:ext cx="4032448" cy="140043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a:t>1</a:t>
                </a:r>
                <a:r>
                  <a:rPr lang="ja-JP" altLang="en-US" smtClean="0"/>
                  <a:t>・</a:t>
                </a:r>
                <a:r>
                  <a:rPr lang="ja-JP" altLang="en-US"/>
                  <a:t>同一の</a:t>
                </a:r>
                <a:r>
                  <a:rPr lang="ja-JP" altLang="en-US" smtClean="0"/>
                  <a:t>階層</a:t>
                </a:r>
                <a:r>
                  <a:rPr lang="ja-JP" altLang="en-US"/>
                  <a:t>におけるループを全てピックアップする</a:t>
                </a:r>
                <a:endParaRPr lang="en-US" altLang="ja-JP"/>
              </a:p>
            </p:txBody>
          </p:sp>
          <p:cxnSp>
            <p:nvCxnSpPr>
              <p:cNvPr id="11" name="直線矢印コネクタ 10"/>
              <p:cNvCxnSpPr>
                <a:stCxn id="5" idx="1"/>
              </p:cNvCxnSpPr>
              <p:nvPr/>
            </p:nvCxnSpPr>
            <p:spPr>
              <a:xfrm flipH="1">
                <a:off x="2987824" y="1864687"/>
                <a:ext cx="93610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5" idx="1"/>
              </p:cNvCxnSpPr>
              <p:nvPr/>
            </p:nvCxnSpPr>
            <p:spPr>
              <a:xfrm flipH="1">
                <a:off x="2987824" y="1864687"/>
                <a:ext cx="936104" cy="82260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5" idx="1"/>
              </p:cNvCxnSpPr>
              <p:nvPr/>
            </p:nvCxnSpPr>
            <p:spPr>
              <a:xfrm flipH="1">
                <a:off x="2987824" y="1864687"/>
                <a:ext cx="936104" cy="188310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6" name="角丸四角形 25"/>
            <p:cNvSpPr/>
            <p:nvPr/>
          </p:nvSpPr>
          <p:spPr>
            <a:xfrm>
              <a:off x="2463242" y="1628800"/>
              <a:ext cx="448938" cy="34017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mtClean="0"/>
                <a:t>A</a:t>
              </a:r>
              <a:endParaRPr kumimoji="1" lang="ja-JP" altLang="en-US"/>
            </a:p>
          </p:txBody>
        </p:sp>
        <p:sp>
          <p:nvSpPr>
            <p:cNvPr id="28" name="角丸四角形 27"/>
            <p:cNvSpPr/>
            <p:nvPr/>
          </p:nvSpPr>
          <p:spPr>
            <a:xfrm>
              <a:off x="2635097" y="2687295"/>
              <a:ext cx="448938" cy="34017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mtClean="0"/>
                <a:t>B</a:t>
              </a:r>
              <a:endParaRPr kumimoji="1" lang="ja-JP" altLang="en-US"/>
            </a:p>
          </p:txBody>
        </p:sp>
        <p:sp>
          <p:nvSpPr>
            <p:cNvPr id="30" name="角丸四角形 29"/>
            <p:cNvSpPr/>
            <p:nvPr/>
          </p:nvSpPr>
          <p:spPr>
            <a:xfrm>
              <a:off x="2647448" y="3790899"/>
              <a:ext cx="448938" cy="34017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mtClean="0"/>
                <a:t>C</a:t>
              </a:r>
              <a:endParaRPr kumimoji="1" lang="ja-JP" altLang="en-US"/>
            </a:p>
          </p:txBody>
        </p:sp>
      </p:grpSp>
      <p:grpSp>
        <p:nvGrpSpPr>
          <p:cNvPr id="36" name="グループ化 35"/>
          <p:cNvGrpSpPr/>
          <p:nvPr/>
        </p:nvGrpSpPr>
        <p:grpSpPr>
          <a:xfrm>
            <a:off x="4281523" y="1696640"/>
            <a:ext cx="4250917" cy="1707047"/>
            <a:chOff x="4281523" y="1696640"/>
            <a:chExt cx="4250917" cy="1707047"/>
          </a:xfrm>
        </p:grpSpPr>
        <p:sp>
          <p:nvSpPr>
            <p:cNvPr id="6" name="正方形/長方形 5"/>
            <p:cNvSpPr/>
            <p:nvPr/>
          </p:nvSpPr>
          <p:spPr>
            <a:xfrm>
              <a:off x="4281523" y="1696640"/>
              <a:ext cx="4032448" cy="140043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smtClean="0"/>
                <a:t>2</a:t>
              </a:r>
              <a:r>
                <a:rPr lang="ja-JP" altLang="en-US" smtClean="0"/>
                <a:t>・ピックアップしたループ毎にループ回数と要素</a:t>
              </a:r>
              <a:r>
                <a:rPr lang="en-US" altLang="ja-JP" smtClean="0"/>
                <a:t>N</a:t>
              </a:r>
              <a:r>
                <a:rPr lang="ja-JP" altLang="en-US" smtClean="0"/>
                <a:t>の関係を導く</a:t>
              </a:r>
              <a:endParaRPr lang="en-US" altLang="ja-JP" smtClean="0"/>
            </a:p>
          </p:txBody>
        </p:sp>
        <p:sp>
          <p:nvSpPr>
            <p:cNvPr id="35" name="正方形/長方形 34"/>
            <p:cNvSpPr/>
            <p:nvPr/>
          </p:nvSpPr>
          <p:spPr>
            <a:xfrm>
              <a:off x="7596336" y="2564904"/>
              <a:ext cx="936104" cy="83878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mtClean="0"/>
                <a:t>A</a:t>
              </a:r>
              <a:r>
                <a:rPr kumimoji="1" lang="ja-JP" altLang="en-US" smtClean="0"/>
                <a:t>→ </a:t>
              </a:r>
              <a:r>
                <a:rPr kumimoji="1" lang="en-US" altLang="ja-JP" smtClean="0"/>
                <a:t>N</a:t>
              </a:r>
            </a:p>
            <a:p>
              <a:r>
                <a:rPr lang="en-US" altLang="ja-JP" smtClean="0"/>
                <a:t>B</a:t>
              </a:r>
              <a:r>
                <a:rPr lang="ja-JP" altLang="en-US" smtClean="0"/>
                <a:t>→ </a:t>
              </a:r>
              <a:r>
                <a:rPr lang="en-US" altLang="ja-JP" smtClean="0"/>
                <a:t>N/2</a:t>
              </a:r>
            </a:p>
            <a:p>
              <a:r>
                <a:rPr kumimoji="1" lang="en-US" altLang="ja-JP" smtClean="0"/>
                <a:t>C</a:t>
              </a:r>
              <a:r>
                <a:rPr kumimoji="1" lang="ja-JP" altLang="en-US" smtClean="0"/>
                <a:t>→</a:t>
              </a:r>
              <a:r>
                <a:rPr lang="en-US" altLang="ja-JP"/>
                <a:t> </a:t>
              </a:r>
              <a:r>
                <a:rPr lang="en-US" altLang="ja-JP" smtClean="0"/>
                <a:t>N/2</a:t>
              </a:r>
              <a:endParaRPr kumimoji="1" lang="ja-JP" altLang="en-US"/>
            </a:p>
          </p:txBody>
        </p:sp>
      </p:grpSp>
      <p:grpSp>
        <p:nvGrpSpPr>
          <p:cNvPr id="43" name="グループ化 42"/>
          <p:cNvGrpSpPr/>
          <p:nvPr/>
        </p:nvGrpSpPr>
        <p:grpSpPr>
          <a:xfrm>
            <a:off x="3581510" y="2729982"/>
            <a:ext cx="5310970" cy="1979299"/>
            <a:chOff x="3581510" y="2729982"/>
            <a:chExt cx="5310970" cy="1979299"/>
          </a:xfrm>
        </p:grpSpPr>
        <p:grpSp>
          <p:nvGrpSpPr>
            <p:cNvPr id="40" name="グループ化 39"/>
            <p:cNvGrpSpPr/>
            <p:nvPr/>
          </p:nvGrpSpPr>
          <p:grpSpPr>
            <a:xfrm>
              <a:off x="3581510" y="2729982"/>
              <a:ext cx="5166954" cy="1979299"/>
              <a:chOff x="3581510" y="2729982"/>
              <a:chExt cx="5166954" cy="1979299"/>
            </a:xfrm>
          </p:grpSpPr>
          <p:sp>
            <p:nvSpPr>
              <p:cNvPr id="29" name="角丸四角形 28"/>
              <p:cNvSpPr/>
              <p:nvPr/>
            </p:nvSpPr>
            <p:spPr>
              <a:xfrm>
                <a:off x="3581510" y="4369104"/>
                <a:ext cx="448938" cy="34017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mtClean="0"/>
                  <a:t>D</a:t>
                </a:r>
                <a:endParaRPr kumimoji="1" lang="ja-JP" altLang="en-US"/>
              </a:p>
            </p:txBody>
          </p:sp>
          <p:sp>
            <p:nvSpPr>
              <p:cNvPr id="7" name="正方形/長方形 6"/>
              <p:cNvSpPr/>
              <p:nvPr/>
            </p:nvSpPr>
            <p:spPr>
              <a:xfrm>
                <a:off x="4716016" y="2729982"/>
                <a:ext cx="4032448" cy="140043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a:t>3</a:t>
                </a:r>
                <a:r>
                  <a:rPr lang="ja-JP" altLang="en-US"/>
                  <a:t>・ループがネストになっているなら各階層ごと</a:t>
                </a:r>
                <a:r>
                  <a:rPr lang="ja-JP" altLang="en-US" smtClean="0"/>
                  <a:t>に</a:t>
                </a:r>
                <a:r>
                  <a:rPr lang="en-US" altLang="ja-JP" smtClean="0"/>
                  <a:t>1</a:t>
                </a:r>
                <a:r>
                  <a:rPr lang="ja-JP" altLang="en-US" smtClean="0"/>
                  <a:t>と</a:t>
                </a:r>
                <a:r>
                  <a:rPr lang="en-US" altLang="ja-JP" smtClean="0"/>
                  <a:t>2</a:t>
                </a:r>
                <a:r>
                  <a:rPr lang="ja-JP" altLang="en-US"/>
                  <a:t>の操作を行い、それの積をそのループ全体の計算量とする</a:t>
                </a:r>
                <a:endParaRPr lang="en-US" altLang="ja-JP"/>
              </a:p>
            </p:txBody>
          </p:sp>
          <p:cxnSp>
            <p:nvCxnSpPr>
              <p:cNvPr id="37" name="直線矢印コネクタ 36"/>
              <p:cNvCxnSpPr>
                <a:stCxn id="7" idx="1"/>
              </p:cNvCxnSpPr>
              <p:nvPr/>
            </p:nvCxnSpPr>
            <p:spPr>
              <a:xfrm flipH="1">
                <a:off x="3928120" y="3430199"/>
                <a:ext cx="787896" cy="93490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41" name="正方形/長方形 40"/>
            <p:cNvSpPr/>
            <p:nvPr/>
          </p:nvSpPr>
          <p:spPr>
            <a:xfrm>
              <a:off x="7452320" y="3672850"/>
              <a:ext cx="1440160" cy="83878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mtClean="0"/>
                <a:t>D</a:t>
              </a:r>
              <a:r>
                <a:rPr lang="ja-JP" altLang="en-US" smtClean="0"/>
                <a:t>→ </a:t>
              </a:r>
              <a:r>
                <a:rPr lang="en-US" altLang="ja-JP" smtClean="0"/>
                <a:t>N/3</a:t>
              </a:r>
            </a:p>
            <a:p>
              <a:r>
                <a:rPr kumimoji="1" lang="en-US" altLang="ja-JP" smtClean="0"/>
                <a:t>C*D</a:t>
              </a:r>
              <a:r>
                <a:rPr kumimoji="1" lang="ja-JP" altLang="en-US" smtClean="0"/>
                <a:t>→ </a:t>
              </a:r>
              <a:r>
                <a:rPr kumimoji="1" lang="en-US" altLang="ja-JP" smtClean="0"/>
                <a:t>N</a:t>
              </a:r>
              <a:r>
                <a:rPr kumimoji="1" lang="en-US" altLang="ja-JP" baseline="30000" smtClean="0"/>
                <a:t>2</a:t>
              </a:r>
              <a:r>
                <a:rPr kumimoji="1" lang="en-US" altLang="ja-JP" smtClean="0"/>
                <a:t>/6</a:t>
              </a:r>
              <a:endParaRPr kumimoji="1" lang="ja-JP" altLang="en-US"/>
            </a:p>
          </p:txBody>
        </p:sp>
      </p:grpSp>
      <p:grpSp>
        <p:nvGrpSpPr>
          <p:cNvPr id="45" name="グループ化 44"/>
          <p:cNvGrpSpPr/>
          <p:nvPr/>
        </p:nvGrpSpPr>
        <p:grpSpPr>
          <a:xfrm>
            <a:off x="4499992" y="4511633"/>
            <a:ext cx="4392488" cy="1958895"/>
            <a:chOff x="4499992" y="4511633"/>
            <a:chExt cx="4392488" cy="1958895"/>
          </a:xfrm>
        </p:grpSpPr>
        <p:sp>
          <p:nvSpPr>
            <p:cNvPr id="8" name="正方形/長方形 7"/>
            <p:cNvSpPr/>
            <p:nvPr/>
          </p:nvSpPr>
          <p:spPr>
            <a:xfrm>
              <a:off x="4499992" y="4511633"/>
              <a:ext cx="4032448" cy="140043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smtClean="0"/>
                <a:t>4</a:t>
              </a:r>
              <a:r>
                <a:rPr lang="ja-JP" altLang="en-US" smtClean="0"/>
                <a:t>・</a:t>
              </a:r>
              <a:r>
                <a:rPr lang="en-US" altLang="ja-JP" smtClean="0"/>
                <a:t>1</a:t>
              </a:r>
              <a:r>
                <a:rPr lang="ja-JP" altLang="en-US" smtClean="0"/>
                <a:t>でピックアップしたすべてのループの計算量の和を取り、もっとも支配的な項の係数を取り除く</a:t>
              </a:r>
              <a:endParaRPr lang="ja-JP" altLang="en-US"/>
            </a:p>
          </p:txBody>
        </p:sp>
        <p:sp>
          <p:nvSpPr>
            <p:cNvPr id="44" name="正方形/長方形 43"/>
            <p:cNvSpPr/>
            <p:nvPr/>
          </p:nvSpPr>
          <p:spPr>
            <a:xfrm>
              <a:off x="6012160" y="5631745"/>
              <a:ext cx="2880320" cy="83878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mtClean="0"/>
                <a:t>N + N/2 + </a:t>
              </a:r>
              <a:r>
                <a:rPr lang="en-US" altLang="ja-JP" smtClean="0"/>
                <a:t>N</a:t>
              </a:r>
              <a:r>
                <a:rPr lang="en-US" altLang="ja-JP" baseline="30000" smtClean="0"/>
                <a:t>2</a:t>
              </a:r>
              <a:r>
                <a:rPr lang="en-US" altLang="ja-JP" smtClean="0"/>
                <a:t>/6 </a:t>
              </a:r>
              <a:r>
                <a:rPr lang="ja-JP" altLang="en-US" smtClean="0"/>
                <a:t>→ </a:t>
              </a:r>
              <a:r>
                <a:rPr lang="en-US" altLang="ja-JP" smtClean="0"/>
                <a:t>N</a:t>
              </a:r>
              <a:r>
                <a:rPr lang="en-US" altLang="ja-JP" baseline="30000" smtClean="0"/>
                <a:t>2</a:t>
              </a:r>
              <a:r>
                <a:rPr lang="en-US" altLang="ja-JP" smtClean="0"/>
                <a:t>/6</a:t>
              </a:r>
              <a:r>
                <a:rPr lang="ja-JP" altLang="en-US" smtClean="0"/>
                <a:t> → </a:t>
              </a:r>
              <a:r>
                <a:rPr lang="en-US" altLang="ja-JP" smtClean="0"/>
                <a:t>N</a:t>
              </a:r>
              <a:r>
                <a:rPr lang="en-US" altLang="ja-JP" baseline="30000" smtClean="0"/>
                <a:t>2</a:t>
              </a:r>
              <a:endParaRPr lang="ja-JP" altLang="en-US"/>
            </a:p>
          </p:txBody>
        </p:sp>
      </p:grpSp>
    </p:spTree>
    <p:extLst>
      <p:ext uri="{BB962C8B-B14F-4D97-AF65-F5344CB8AC3E}">
        <p14:creationId xmlns:p14="http://schemas.microsoft.com/office/powerpoint/2010/main" val="370639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演習</a:t>
            </a:r>
            <a:endParaRPr kumimoji="1" lang="ja-JP" altLang="en-US"/>
          </a:p>
        </p:txBody>
      </p:sp>
      <p:sp>
        <p:nvSpPr>
          <p:cNvPr id="3" name="コンテンツ プレースホルダー 2"/>
          <p:cNvSpPr>
            <a:spLocks noGrp="1"/>
          </p:cNvSpPr>
          <p:nvPr>
            <p:ph idx="1"/>
          </p:nvPr>
        </p:nvSpPr>
        <p:spPr/>
        <p:txBody>
          <a:bodyPr/>
          <a:lstStyle/>
          <a:p>
            <a:pPr marL="0" indent="0">
              <a:buNone/>
            </a:pPr>
            <a:r>
              <a:rPr lang="en-US" altLang="ja-JP"/>
              <a:t>1</a:t>
            </a:r>
            <a:r>
              <a:rPr lang="ja-JP" altLang="en-US" smtClean="0"/>
              <a:t>・クイックソートのオーダーを求めなさい。</a:t>
            </a:r>
            <a:endParaRPr lang="en-US" altLang="ja-JP" smtClean="0"/>
          </a:p>
          <a:p>
            <a:pPr marL="0" indent="0">
              <a:buNone/>
            </a:pPr>
            <a:endParaRPr kumimoji="1" lang="en-US" altLang="ja-JP"/>
          </a:p>
          <a:p>
            <a:pPr marL="0" indent="0">
              <a:buNone/>
            </a:pPr>
            <a:r>
              <a:rPr lang="en-US" altLang="ja-JP" smtClean="0"/>
              <a:t>2</a:t>
            </a:r>
            <a:r>
              <a:rPr lang="ja-JP" altLang="en-US" smtClean="0"/>
              <a:t>・オーダーに対数関数が含まれるとき、その底は</a:t>
            </a:r>
            <a:r>
              <a:rPr lang="en-US" altLang="ja-JP" smtClean="0"/>
              <a:t>(</a:t>
            </a:r>
            <a:r>
              <a:rPr lang="ja-JP" altLang="en-US" smtClean="0"/>
              <a:t>ほとんどの場合において</a:t>
            </a:r>
            <a:r>
              <a:rPr lang="en-US" altLang="ja-JP" smtClean="0"/>
              <a:t>2</a:t>
            </a:r>
            <a:r>
              <a:rPr lang="ja-JP" altLang="en-US" smtClean="0"/>
              <a:t>ではあるが</a:t>
            </a:r>
            <a:r>
              <a:rPr lang="en-US" altLang="ja-JP" smtClean="0"/>
              <a:t>)</a:t>
            </a:r>
            <a:r>
              <a:rPr lang="ja-JP" altLang="en-US" smtClean="0"/>
              <a:t>どのような値であるかは問われない。この理由を考察しなさい。</a:t>
            </a:r>
            <a:endParaRPr kumimoji="1" lang="ja-JP" altLang="en-US"/>
          </a:p>
        </p:txBody>
      </p:sp>
    </p:spTree>
    <p:extLst>
      <p:ext uri="{BB962C8B-B14F-4D97-AF65-F5344CB8AC3E}">
        <p14:creationId xmlns:p14="http://schemas.microsoft.com/office/powerpoint/2010/main" val="37063971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グループ化 52"/>
          <p:cNvGrpSpPr/>
          <p:nvPr/>
        </p:nvGrpSpPr>
        <p:grpSpPr>
          <a:xfrm>
            <a:off x="1434838" y="836712"/>
            <a:ext cx="7522500" cy="5688632"/>
            <a:chOff x="786766" y="476672"/>
            <a:chExt cx="7522500" cy="5688632"/>
          </a:xfrm>
        </p:grpSpPr>
        <p:sp>
          <p:nvSpPr>
            <p:cNvPr id="4" name="正方形/長方形 3"/>
            <p:cNvSpPr/>
            <p:nvPr/>
          </p:nvSpPr>
          <p:spPr>
            <a:xfrm>
              <a:off x="3244798" y="476672"/>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5" name="正方形/長方形 4"/>
            <p:cNvSpPr/>
            <p:nvPr/>
          </p:nvSpPr>
          <p:spPr>
            <a:xfrm>
              <a:off x="3892870" y="476672"/>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4</a:t>
              </a:r>
              <a:endParaRPr kumimoji="1" lang="ja-JP" altLang="en-US"/>
            </a:p>
          </p:txBody>
        </p:sp>
        <p:sp>
          <p:nvSpPr>
            <p:cNvPr id="6" name="正方形/長方形 5"/>
            <p:cNvSpPr/>
            <p:nvPr/>
          </p:nvSpPr>
          <p:spPr>
            <a:xfrm>
              <a:off x="5837086" y="476672"/>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2</a:t>
              </a:r>
              <a:endParaRPr kumimoji="1" lang="ja-JP" altLang="en-US"/>
            </a:p>
          </p:txBody>
        </p:sp>
        <p:sp>
          <p:nvSpPr>
            <p:cNvPr id="7" name="正方形/長方形 6"/>
            <p:cNvSpPr/>
            <p:nvPr/>
          </p:nvSpPr>
          <p:spPr>
            <a:xfrm>
              <a:off x="1948654" y="476672"/>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8</a:t>
              </a:r>
              <a:endParaRPr kumimoji="1" lang="ja-JP" altLang="en-US"/>
            </a:p>
          </p:txBody>
        </p:sp>
        <p:sp>
          <p:nvSpPr>
            <p:cNvPr id="8" name="正方形/長方形 7"/>
            <p:cNvSpPr/>
            <p:nvPr/>
          </p:nvSpPr>
          <p:spPr>
            <a:xfrm>
              <a:off x="5189014" y="476672"/>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5</a:t>
              </a:r>
            </a:p>
          </p:txBody>
        </p:sp>
        <p:sp>
          <p:nvSpPr>
            <p:cNvPr id="9" name="正方形/長方形 8"/>
            <p:cNvSpPr/>
            <p:nvPr/>
          </p:nvSpPr>
          <p:spPr>
            <a:xfrm>
              <a:off x="4540942" y="476672"/>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6</a:t>
              </a:r>
              <a:endParaRPr kumimoji="1" lang="ja-JP" altLang="en-US"/>
            </a:p>
          </p:txBody>
        </p:sp>
        <p:sp>
          <p:nvSpPr>
            <p:cNvPr id="10" name="正方形/長方形 9"/>
            <p:cNvSpPr/>
            <p:nvPr/>
          </p:nvSpPr>
          <p:spPr>
            <a:xfrm>
              <a:off x="2596726" y="476672"/>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a:t>7</a:t>
              </a:r>
              <a:endParaRPr kumimoji="1" lang="ja-JP" altLang="en-US"/>
            </a:p>
          </p:txBody>
        </p:sp>
        <p:sp>
          <p:nvSpPr>
            <p:cNvPr id="11" name="正方形/長方形 10"/>
            <p:cNvSpPr/>
            <p:nvPr/>
          </p:nvSpPr>
          <p:spPr>
            <a:xfrm>
              <a:off x="6485158" y="476672"/>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3</a:t>
              </a:r>
              <a:endParaRPr kumimoji="1" lang="ja-JP" altLang="en-US"/>
            </a:p>
          </p:txBody>
        </p:sp>
        <p:sp>
          <p:nvSpPr>
            <p:cNvPr id="20" name="正方形/長方形 19"/>
            <p:cNvSpPr/>
            <p:nvPr/>
          </p:nvSpPr>
          <p:spPr>
            <a:xfrm>
              <a:off x="2771800" y="2132856"/>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21" name="正方形/長方形 20"/>
            <p:cNvSpPr/>
            <p:nvPr/>
          </p:nvSpPr>
          <p:spPr>
            <a:xfrm>
              <a:off x="3419872" y="2132856"/>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4</a:t>
              </a:r>
              <a:endParaRPr kumimoji="1" lang="ja-JP" altLang="en-US"/>
            </a:p>
          </p:txBody>
        </p:sp>
        <p:sp>
          <p:nvSpPr>
            <p:cNvPr id="22" name="正方形/長方形 21"/>
            <p:cNvSpPr/>
            <p:nvPr/>
          </p:nvSpPr>
          <p:spPr>
            <a:xfrm>
              <a:off x="6312178" y="2132856"/>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6</a:t>
              </a:r>
              <a:endParaRPr kumimoji="1" lang="ja-JP" altLang="en-US"/>
            </a:p>
          </p:txBody>
        </p:sp>
        <p:sp>
          <p:nvSpPr>
            <p:cNvPr id="23" name="正方形/長方形 22"/>
            <p:cNvSpPr/>
            <p:nvPr/>
          </p:nvSpPr>
          <p:spPr>
            <a:xfrm>
              <a:off x="1475656" y="2132856"/>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2</a:t>
              </a:r>
              <a:endParaRPr kumimoji="1" lang="ja-JP" altLang="en-US"/>
            </a:p>
          </p:txBody>
        </p:sp>
        <p:sp>
          <p:nvSpPr>
            <p:cNvPr id="24" name="正方形/長方形 23"/>
            <p:cNvSpPr/>
            <p:nvPr/>
          </p:nvSpPr>
          <p:spPr>
            <a:xfrm>
              <a:off x="5664106" y="2132856"/>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7</a:t>
              </a:r>
              <a:endParaRPr kumimoji="1" lang="ja-JP" altLang="en-US"/>
            </a:p>
          </p:txBody>
        </p:sp>
        <p:sp>
          <p:nvSpPr>
            <p:cNvPr id="25" name="正方形/長方形 24"/>
            <p:cNvSpPr/>
            <p:nvPr/>
          </p:nvSpPr>
          <p:spPr>
            <a:xfrm>
              <a:off x="5016034" y="2132856"/>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8</a:t>
              </a:r>
              <a:endParaRPr kumimoji="1" lang="ja-JP" altLang="en-US"/>
            </a:p>
          </p:txBody>
        </p:sp>
        <p:sp>
          <p:nvSpPr>
            <p:cNvPr id="26" name="正方形/長方形 25"/>
            <p:cNvSpPr/>
            <p:nvPr/>
          </p:nvSpPr>
          <p:spPr>
            <a:xfrm>
              <a:off x="2123728" y="2132856"/>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3</a:t>
              </a:r>
              <a:endParaRPr kumimoji="1" lang="ja-JP" altLang="en-US"/>
            </a:p>
          </p:txBody>
        </p:sp>
        <p:sp>
          <p:nvSpPr>
            <p:cNvPr id="27" name="正方形/長方形 26"/>
            <p:cNvSpPr/>
            <p:nvPr/>
          </p:nvSpPr>
          <p:spPr>
            <a:xfrm>
              <a:off x="6960250" y="2132856"/>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5</a:t>
              </a:r>
              <a:endParaRPr kumimoji="1" lang="ja-JP" altLang="en-US"/>
            </a:p>
          </p:txBody>
        </p:sp>
        <p:sp>
          <p:nvSpPr>
            <p:cNvPr id="28" name="正方形/長方形 27"/>
            <p:cNvSpPr/>
            <p:nvPr/>
          </p:nvSpPr>
          <p:spPr>
            <a:xfrm>
              <a:off x="1151620" y="3849884"/>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a:t>2</a:t>
              </a:r>
              <a:endParaRPr kumimoji="1" lang="ja-JP" altLang="en-US"/>
            </a:p>
          </p:txBody>
        </p:sp>
        <p:sp>
          <p:nvSpPr>
            <p:cNvPr id="29" name="正方形/長方形 28"/>
            <p:cNvSpPr/>
            <p:nvPr/>
          </p:nvSpPr>
          <p:spPr>
            <a:xfrm>
              <a:off x="1799692" y="3849884"/>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30" name="正方形/長方形 29"/>
            <p:cNvSpPr/>
            <p:nvPr/>
          </p:nvSpPr>
          <p:spPr>
            <a:xfrm>
              <a:off x="3115446" y="3846203"/>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3</a:t>
              </a:r>
              <a:endParaRPr kumimoji="1" lang="ja-JP" altLang="en-US"/>
            </a:p>
          </p:txBody>
        </p:sp>
        <p:sp>
          <p:nvSpPr>
            <p:cNvPr id="31" name="正方形/長方形 30"/>
            <p:cNvSpPr/>
            <p:nvPr/>
          </p:nvSpPr>
          <p:spPr>
            <a:xfrm>
              <a:off x="3763518" y="3846203"/>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4</a:t>
              </a:r>
              <a:endParaRPr kumimoji="1" lang="ja-JP" altLang="en-US"/>
            </a:p>
          </p:txBody>
        </p:sp>
        <p:sp>
          <p:nvSpPr>
            <p:cNvPr id="36" name="正方形/長方形 35"/>
            <p:cNvSpPr/>
            <p:nvPr/>
          </p:nvSpPr>
          <p:spPr>
            <a:xfrm>
              <a:off x="4939343" y="3846203"/>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6</a:t>
              </a:r>
              <a:endParaRPr kumimoji="1" lang="ja-JP" altLang="en-US"/>
            </a:p>
          </p:txBody>
        </p:sp>
        <p:sp>
          <p:nvSpPr>
            <p:cNvPr id="37" name="正方形/長方形 36"/>
            <p:cNvSpPr/>
            <p:nvPr/>
          </p:nvSpPr>
          <p:spPr>
            <a:xfrm>
              <a:off x="5587415" y="3846203"/>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5</a:t>
              </a:r>
              <a:endParaRPr kumimoji="1" lang="ja-JP" altLang="en-US"/>
            </a:p>
          </p:txBody>
        </p:sp>
        <p:sp>
          <p:nvSpPr>
            <p:cNvPr id="38" name="正方形/長方形 37"/>
            <p:cNvSpPr/>
            <p:nvPr/>
          </p:nvSpPr>
          <p:spPr>
            <a:xfrm>
              <a:off x="6802232" y="3849884"/>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7</a:t>
              </a:r>
              <a:endParaRPr kumimoji="1" lang="ja-JP" altLang="en-US"/>
            </a:p>
          </p:txBody>
        </p:sp>
        <p:sp>
          <p:nvSpPr>
            <p:cNvPr id="39" name="正方形/長方形 38"/>
            <p:cNvSpPr/>
            <p:nvPr/>
          </p:nvSpPr>
          <p:spPr>
            <a:xfrm>
              <a:off x="7450304" y="3849884"/>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8</a:t>
              </a:r>
              <a:endParaRPr kumimoji="1" lang="ja-JP" altLang="en-US"/>
            </a:p>
          </p:txBody>
        </p:sp>
        <p:sp>
          <p:nvSpPr>
            <p:cNvPr id="40" name="正方形/長方形 39"/>
            <p:cNvSpPr/>
            <p:nvPr/>
          </p:nvSpPr>
          <p:spPr>
            <a:xfrm>
              <a:off x="786766" y="5517232"/>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41" name="正方形/長方形 40"/>
            <p:cNvSpPr/>
            <p:nvPr/>
          </p:nvSpPr>
          <p:spPr>
            <a:xfrm>
              <a:off x="1791089" y="5517232"/>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2</a:t>
              </a:r>
              <a:endParaRPr kumimoji="1" lang="ja-JP" altLang="en-US"/>
            </a:p>
          </p:txBody>
        </p:sp>
        <p:sp>
          <p:nvSpPr>
            <p:cNvPr id="43" name="正方形/長方形 42"/>
            <p:cNvSpPr/>
            <p:nvPr/>
          </p:nvSpPr>
          <p:spPr>
            <a:xfrm>
              <a:off x="2739585" y="5517232"/>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3</a:t>
              </a:r>
              <a:endParaRPr kumimoji="1" lang="ja-JP" altLang="en-US"/>
            </a:p>
          </p:txBody>
        </p:sp>
        <p:sp>
          <p:nvSpPr>
            <p:cNvPr id="44" name="正方形/長方形 43"/>
            <p:cNvSpPr/>
            <p:nvPr/>
          </p:nvSpPr>
          <p:spPr>
            <a:xfrm>
              <a:off x="3743908" y="5517232"/>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4</a:t>
              </a:r>
              <a:endParaRPr kumimoji="1" lang="ja-JP" altLang="en-US"/>
            </a:p>
          </p:txBody>
        </p:sp>
        <p:sp>
          <p:nvSpPr>
            <p:cNvPr id="49" name="正方形/長方形 48"/>
            <p:cNvSpPr/>
            <p:nvPr/>
          </p:nvSpPr>
          <p:spPr>
            <a:xfrm>
              <a:off x="4704052" y="5517232"/>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5</a:t>
              </a:r>
              <a:endParaRPr kumimoji="1" lang="ja-JP" altLang="en-US"/>
            </a:p>
          </p:txBody>
        </p:sp>
        <p:sp>
          <p:nvSpPr>
            <p:cNvPr id="50" name="正方形/長方形 49"/>
            <p:cNvSpPr/>
            <p:nvPr/>
          </p:nvSpPr>
          <p:spPr>
            <a:xfrm>
              <a:off x="5708375" y="5517232"/>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6</a:t>
              </a:r>
              <a:endParaRPr kumimoji="1" lang="ja-JP" altLang="en-US"/>
            </a:p>
          </p:txBody>
        </p:sp>
        <p:sp>
          <p:nvSpPr>
            <p:cNvPr id="51" name="正方形/長方形 50"/>
            <p:cNvSpPr/>
            <p:nvPr/>
          </p:nvSpPr>
          <p:spPr>
            <a:xfrm>
              <a:off x="6656871" y="5517232"/>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7</a:t>
              </a:r>
              <a:endParaRPr kumimoji="1" lang="ja-JP" altLang="en-US"/>
            </a:p>
          </p:txBody>
        </p:sp>
        <p:sp>
          <p:nvSpPr>
            <p:cNvPr id="52" name="正方形/長方形 51"/>
            <p:cNvSpPr/>
            <p:nvPr/>
          </p:nvSpPr>
          <p:spPr>
            <a:xfrm>
              <a:off x="7661194" y="5517232"/>
              <a:ext cx="648072"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8</a:t>
              </a:r>
              <a:endParaRPr kumimoji="1" lang="ja-JP" altLang="en-US"/>
            </a:p>
          </p:txBody>
        </p:sp>
      </p:grpSp>
      <p:sp>
        <p:nvSpPr>
          <p:cNvPr id="54" name="下矢印 53"/>
          <p:cNvSpPr/>
          <p:nvPr/>
        </p:nvSpPr>
        <p:spPr>
          <a:xfrm>
            <a:off x="179512" y="620688"/>
            <a:ext cx="792088" cy="5904656"/>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55" name="右矢印 54"/>
          <p:cNvSpPr/>
          <p:nvPr/>
        </p:nvSpPr>
        <p:spPr>
          <a:xfrm>
            <a:off x="899592" y="0"/>
            <a:ext cx="7733710" cy="69269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793309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指数関数</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smtClean="0"/>
                  <a:t>基本的な演算</a:t>
                </a:r>
                <a:endParaRPr kumimoji="1" lang="en-US" altLang="ja-JP" smtClean="0"/>
              </a:p>
              <a:p>
                <a:pPr marL="457200" lvl="1" indent="0">
                  <a:buNone/>
                </a:pPr>
                <a14:m>
                  <m:oMath xmlns:m="http://schemas.openxmlformats.org/officeDocument/2006/math">
                    <m:sSup>
                      <m:sSupPr>
                        <m:ctrlPr>
                          <a:rPr kumimoji="1" lang="en-US" altLang="ja-JP" i="1" smtClean="0">
                            <a:latin typeface="Cambria Math"/>
                          </a:rPr>
                        </m:ctrlPr>
                      </m:sSupPr>
                      <m:e>
                        <m:r>
                          <a:rPr kumimoji="1" lang="en-US" altLang="ja-JP" b="0" i="1" smtClean="0">
                            <a:latin typeface="Cambria Math"/>
                          </a:rPr>
                          <m:t>𝑎</m:t>
                        </m:r>
                      </m:e>
                      <m:sup>
                        <m:r>
                          <a:rPr kumimoji="1" lang="en-US" altLang="ja-JP" b="0" i="1" smtClean="0">
                            <a:latin typeface="Cambria Math"/>
                          </a:rPr>
                          <m:t>𝑥</m:t>
                        </m:r>
                      </m:sup>
                    </m:sSup>
                    <m:r>
                      <a:rPr kumimoji="1" lang="en-US" altLang="ja-JP" i="1" smtClean="0">
                        <a:latin typeface="Cambria Math"/>
                        <a:ea typeface="Cambria Math"/>
                      </a:rPr>
                      <m:t>=</m:t>
                    </m:r>
                    <m:r>
                      <a:rPr kumimoji="1" lang="en-US" altLang="ja-JP" b="0" i="1" smtClean="0">
                        <a:latin typeface="Cambria Math"/>
                        <a:ea typeface="Cambria Math"/>
                      </a:rPr>
                      <m:t>𝑎</m:t>
                    </m:r>
                    <m:r>
                      <a:rPr kumimoji="1" lang="en-US" altLang="ja-JP" b="0" i="1" smtClean="0">
                        <a:latin typeface="Cambria Math"/>
                        <a:ea typeface="Cambria Math"/>
                      </a:rPr>
                      <m:t> ∗</m:t>
                    </m:r>
                    <m:r>
                      <a:rPr kumimoji="1" lang="en-US" altLang="ja-JP" b="0" i="1" smtClean="0">
                        <a:latin typeface="Cambria Math"/>
                        <a:ea typeface="Cambria Math"/>
                      </a:rPr>
                      <m:t>𝑎</m:t>
                    </m:r>
                    <m:r>
                      <a:rPr kumimoji="1" lang="en-US" altLang="ja-JP" b="0" i="1" smtClean="0">
                        <a:latin typeface="Cambria Math"/>
                        <a:ea typeface="Cambria Math"/>
                      </a:rPr>
                      <m:t> ∗</m:t>
                    </m:r>
                    <m:r>
                      <a:rPr kumimoji="1" lang="en-US" altLang="ja-JP" b="0" i="1" smtClean="0">
                        <a:latin typeface="Cambria Math"/>
                        <a:ea typeface="Cambria Math"/>
                      </a:rPr>
                      <m:t>𝑎</m:t>
                    </m:r>
                    <m:r>
                      <a:rPr kumimoji="1" lang="en-US" altLang="ja-JP" b="0" i="1" smtClean="0">
                        <a:latin typeface="Cambria Math"/>
                        <a:ea typeface="Cambria Math"/>
                      </a:rPr>
                      <m:t> ⋯ </m:t>
                    </m:r>
                  </m:oMath>
                </a14:m>
                <a:r>
                  <a:rPr kumimoji="1" lang="ja-JP" altLang="en-US" smtClean="0"/>
                  <a:t> </a:t>
                </a:r>
                <a:endParaRPr kumimoji="1" lang="en-US" altLang="ja-JP" smtClean="0"/>
              </a:p>
              <a:p>
                <a:pPr marL="457200" lvl="1" indent="0">
                  <a:buNone/>
                </a:pPr>
                <a14:m>
                  <m:oMath xmlns:m="http://schemas.openxmlformats.org/officeDocument/2006/math">
                    <m:sSup>
                      <m:sSupPr>
                        <m:ctrlPr>
                          <a:rPr lang="en-US" altLang="ja-JP" i="1">
                            <a:latin typeface="Cambria Math"/>
                          </a:rPr>
                        </m:ctrlPr>
                      </m:sSupPr>
                      <m:e>
                        <m:r>
                          <a:rPr lang="en-US" altLang="ja-JP" i="1">
                            <a:latin typeface="Cambria Math"/>
                          </a:rPr>
                          <m:t>𝑎</m:t>
                        </m:r>
                      </m:e>
                      <m:sup>
                        <m:r>
                          <a:rPr lang="en-US" altLang="ja-JP" i="1">
                            <a:latin typeface="Cambria Math"/>
                            <a:ea typeface="Cambria Math"/>
                          </a:rPr>
                          <m:t>−</m:t>
                        </m:r>
                        <m:r>
                          <a:rPr lang="en-US" altLang="ja-JP" i="1">
                            <a:latin typeface="Cambria Math"/>
                          </a:rPr>
                          <m:t>𝑥</m:t>
                        </m:r>
                      </m:sup>
                    </m:sSup>
                    <m:r>
                      <a:rPr lang="en-US" altLang="ja-JP" i="1">
                        <a:latin typeface="Cambria Math"/>
                        <a:ea typeface="Cambria Math"/>
                      </a:rPr>
                      <m:t>=</m:t>
                    </m:r>
                    <m:f>
                      <m:fPr>
                        <m:type m:val="skw"/>
                        <m:ctrlPr>
                          <a:rPr lang="en-US" altLang="ja-JP" i="1" smtClean="0">
                            <a:latin typeface="Cambria Math"/>
                            <a:ea typeface="Cambria Math"/>
                          </a:rPr>
                        </m:ctrlPr>
                      </m:fPr>
                      <m:num>
                        <m:r>
                          <a:rPr lang="en-US" altLang="ja-JP" b="0" i="1" smtClean="0">
                            <a:latin typeface="Cambria Math"/>
                            <a:ea typeface="Cambria Math"/>
                          </a:rPr>
                          <m:t>1</m:t>
                        </m:r>
                      </m:num>
                      <m:den>
                        <m:sSup>
                          <m:sSupPr>
                            <m:ctrlPr>
                              <a:rPr lang="en-US" altLang="ja-JP" i="1" smtClean="0">
                                <a:latin typeface="Cambria Math"/>
                                <a:ea typeface="Cambria Math"/>
                              </a:rPr>
                            </m:ctrlPr>
                          </m:sSupPr>
                          <m:e>
                            <m:r>
                              <a:rPr lang="en-US" altLang="ja-JP" b="0" i="1" smtClean="0">
                                <a:latin typeface="Cambria Math"/>
                                <a:ea typeface="Cambria Math"/>
                              </a:rPr>
                              <m:t>𝑎</m:t>
                            </m:r>
                          </m:e>
                          <m:sup>
                            <m:r>
                              <a:rPr lang="en-US" altLang="ja-JP" b="0" i="1" smtClean="0">
                                <a:latin typeface="Cambria Math"/>
                                <a:ea typeface="Cambria Math"/>
                              </a:rPr>
                              <m:t>𝑥</m:t>
                            </m:r>
                          </m:sup>
                        </m:sSup>
                      </m:den>
                    </m:f>
                    <m:r>
                      <a:rPr lang="en-US" altLang="ja-JP" i="1" smtClean="0">
                        <a:latin typeface="Cambria Math"/>
                        <a:ea typeface="Cambria Math"/>
                      </a:rPr>
                      <m:t> </m:t>
                    </m:r>
                  </m:oMath>
                </a14:m>
                <a:r>
                  <a:rPr lang="ja-JP" altLang="en-US"/>
                  <a:t> </a:t>
                </a:r>
                <a:endParaRPr kumimoji="1" lang="en-US" altLang="ja-JP" smtClean="0"/>
              </a:p>
              <a:p>
                <a:pPr marL="457200" lvl="1" indent="0">
                  <a:buNone/>
                </a:pPr>
                <a14:m>
                  <m:oMath xmlns:m="http://schemas.openxmlformats.org/officeDocument/2006/math">
                    <m:sSup>
                      <m:sSupPr>
                        <m:ctrlPr>
                          <a:rPr lang="en-US" altLang="ja-JP" i="1" smtClean="0">
                            <a:latin typeface="Cambria Math"/>
                            <a:ea typeface="Cambria Math"/>
                          </a:rPr>
                        </m:ctrlPr>
                      </m:sSupPr>
                      <m:e>
                        <m:r>
                          <a:rPr lang="en-US" altLang="ja-JP" b="0" i="1" smtClean="0">
                            <a:latin typeface="Cambria Math"/>
                            <a:ea typeface="Cambria Math"/>
                          </a:rPr>
                          <m:t>(</m:t>
                        </m:r>
                        <m:sSup>
                          <m:sSupPr>
                            <m:ctrlPr>
                              <a:rPr lang="en-US" altLang="ja-JP" i="1" smtClean="0">
                                <a:latin typeface="Cambria Math"/>
                                <a:ea typeface="Cambria Math"/>
                              </a:rPr>
                            </m:ctrlPr>
                          </m:sSupPr>
                          <m:e>
                            <m:r>
                              <a:rPr lang="en-US" altLang="ja-JP" b="0" i="1" smtClean="0">
                                <a:latin typeface="Cambria Math"/>
                                <a:ea typeface="Cambria Math"/>
                              </a:rPr>
                              <m:t>𝑎</m:t>
                            </m:r>
                          </m:e>
                          <m:sup>
                            <m:r>
                              <a:rPr lang="en-US" altLang="ja-JP" b="0" i="1" smtClean="0">
                                <a:latin typeface="Cambria Math"/>
                                <a:ea typeface="Cambria Math"/>
                              </a:rPr>
                              <m:t>𝑥</m:t>
                            </m:r>
                          </m:sup>
                        </m:sSup>
                        <m:r>
                          <a:rPr lang="en-US" altLang="ja-JP" b="0" i="1" smtClean="0">
                            <a:latin typeface="Cambria Math"/>
                            <a:ea typeface="Cambria Math"/>
                          </a:rPr>
                          <m:t>)</m:t>
                        </m:r>
                      </m:e>
                      <m:sup>
                        <m:r>
                          <a:rPr lang="en-US" altLang="ja-JP" b="0" i="1" smtClean="0">
                            <a:latin typeface="Cambria Math"/>
                            <a:ea typeface="Cambria Math"/>
                          </a:rPr>
                          <m:t>𝑦</m:t>
                        </m:r>
                      </m:sup>
                    </m:sSup>
                    <m:r>
                      <a:rPr lang="en-US" altLang="ja-JP" i="1">
                        <a:latin typeface="Cambria Math"/>
                        <a:ea typeface="Cambria Math"/>
                      </a:rPr>
                      <m:t>=</m:t>
                    </m:r>
                    <m:sSup>
                      <m:sSupPr>
                        <m:ctrlPr>
                          <a:rPr lang="en-US" altLang="ja-JP" i="1" smtClean="0">
                            <a:latin typeface="Cambria Math"/>
                            <a:ea typeface="Cambria Math"/>
                          </a:rPr>
                        </m:ctrlPr>
                      </m:sSupPr>
                      <m:e>
                        <m:r>
                          <a:rPr lang="en-US" altLang="ja-JP" b="0" i="1" smtClean="0">
                            <a:latin typeface="Cambria Math"/>
                            <a:ea typeface="Cambria Math"/>
                          </a:rPr>
                          <m:t>𝑎</m:t>
                        </m:r>
                      </m:e>
                      <m:sup>
                        <m:r>
                          <a:rPr lang="en-US" altLang="ja-JP" b="0" i="1" smtClean="0">
                            <a:latin typeface="Cambria Math"/>
                            <a:ea typeface="Cambria Math"/>
                          </a:rPr>
                          <m:t>(</m:t>
                        </m:r>
                        <m:r>
                          <a:rPr lang="en-US" altLang="ja-JP" b="0" i="1" smtClean="0">
                            <a:latin typeface="Cambria Math"/>
                            <a:ea typeface="Cambria Math"/>
                          </a:rPr>
                          <m:t>𝑥</m:t>
                        </m:r>
                        <m:r>
                          <a:rPr lang="en-US" altLang="ja-JP" b="0" i="1" smtClean="0">
                            <a:latin typeface="Cambria Math"/>
                            <a:ea typeface="Cambria Math"/>
                          </a:rPr>
                          <m:t> ∗ </m:t>
                        </m:r>
                        <m:r>
                          <a:rPr lang="en-US" altLang="ja-JP" b="0" i="1" smtClean="0">
                            <a:latin typeface="Cambria Math"/>
                            <a:ea typeface="Cambria Math"/>
                          </a:rPr>
                          <m:t>𝑦</m:t>
                        </m:r>
                        <m:r>
                          <a:rPr lang="en-US" altLang="ja-JP" b="0" i="1" smtClean="0">
                            <a:latin typeface="Cambria Math"/>
                            <a:ea typeface="Cambria Math"/>
                          </a:rPr>
                          <m:t>)</m:t>
                        </m:r>
                      </m:sup>
                    </m:sSup>
                  </m:oMath>
                </a14:m>
                <a:r>
                  <a:rPr lang="ja-JP" altLang="en-US"/>
                  <a:t> </a:t>
                </a:r>
                <a:endParaRPr lang="en-US" altLang="ja-JP"/>
              </a:p>
              <a:p>
                <a:pPr marL="457200" lvl="1" indent="0">
                  <a:buNone/>
                </a:pPr>
                <a14:m>
                  <m:oMath xmlns:m="http://schemas.openxmlformats.org/officeDocument/2006/math">
                    <m:sSup>
                      <m:sSupPr>
                        <m:ctrlPr>
                          <a:rPr lang="en-US" altLang="ja-JP" i="1">
                            <a:latin typeface="Cambria Math"/>
                          </a:rPr>
                        </m:ctrlPr>
                      </m:sSupPr>
                      <m:e>
                        <m:r>
                          <a:rPr lang="en-US" altLang="ja-JP" i="1">
                            <a:latin typeface="Cambria Math"/>
                          </a:rPr>
                          <m:t>𝑎</m:t>
                        </m:r>
                      </m:e>
                      <m:sup>
                        <m:r>
                          <a:rPr lang="en-US" altLang="ja-JP" i="1">
                            <a:latin typeface="Cambria Math"/>
                          </a:rPr>
                          <m:t>𝑥</m:t>
                        </m:r>
                      </m:sup>
                    </m:sSup>
                    <m:r>
                      <a:rPr lang="en-US" altLang="ja-JP" i="1" smtClean="0">
                        <a:latin typeface="Cambria Math"/>
                        <a:ea typeface="Cambria Math"/>
                      </a:rPr>
                      <m:t>∗</m:t>
                    </m:r>
                    <m:sSup>
                      <m:sSupPr>
                        <m:ctrlPr>
                          <a:rPr lang="en-US" altLang="ja-JP" i="1" smtClean="0">
                            <a:latin typeface="Cambria Math"/>
                            <a:ea typeface="Cambria Math"/>
                          </a:rPr>
                        </m:ctrlPr>
                      </m:sSupPr>
                      <m:e>
                        <m:r>
                          <a:rPr lang="en-US" altLang="ja-JP" b="0" i="1" smtClean="0">
                            <a:latin typeface="Cambria Math"/>
                            <a:ea typeface="Cambria Math"/>
                          </a:rPr>
                          <m:t>𝑎</m:t>
                        </m:r>
                      </m:e>
                      <m:sup>
                        <m:r>
                          <a:rPr lang="en-US" altLang="ja-JP" b="0" i="1" smtClean="0">
                            <a:latin typeface="Cambria Math"/>
                            <a:ea typeface="Cambria Math"/>
                          </a:rPr>
                          <m:t>𝑦</m:t>
                        </m:r>
                      </m:sup>
                    </m:sSup>
                    <m:r>
                      <a:rPr lang="en-US" altLang="ja-JP" i="1">
                        <a:latin typeface="Cambria Math"/>
                        <a:ea typeface="Cambria Math"/>
                      </a:rPr>
                      <m:t>=</m:t>
                    </m:r>
                    <m:sSup>
                      <m:sSupPr>
                        <m:ctrlPr>
                          <a:rPr lang="en-US" altLang="ja-JP" i="1" smtClean="0">
                            <a:latin typeface="Cambria Math"/>
                            <a:ea typeface="Cambria Math"/>
                          </a:rPr>
                        </m:ctrlPr>
                      </m:sSupPr>
                      <m:e>
                        <m:r>
                          <a:rPr lang="en-US" altLang="ja-JP" b="0" i="1" smtClean="0">
                            <a:latin typeface="Cambria Math"/>
                            <a:ea typeface="Cambria Math"/>
                          </a:rPr>
                          <m:t>𝑎</m:t>
                        </m:r>
                      </m:e>
                      <m:sup>
                        <m:r>
                          <a:rPr lang="en-US" altLang="ja-JP" b="0" i="1" smtClean="0">
                            <a:latin typeface="Cambria Math"/>
                            <a:ea typeface="Cambria Math"/>
                          </a:rPr>
                          <m:t>(</m:t>
                        </m:r>
                        <m:r>
                          <a:rPr lang="en-US" altLang="ja-JP" b="0" i="1" smtClean="0">
                            <a:latin typeface="Cambria Math"/>
                            <a:ea typeface="Cambria Math"/>
                          </a:rPr>
                          <m:t>𝑥</m:t>
                        </m:r>
                        <m:r>
                          <a:rPr lang="en-US" altLang="ja-JP" b="0" i="1" smtClean="0">
                            <a:latin typeface="Cambria Math"/>
                            <a:ea typeface="Cambria Math"/>
                          </a:rPr>
                          <m:t> + </m:t>
                        </m:r>
                        <m:r>
                          <a:rPr lang="en-US" altLang="ja-JP" b="0" i="1" smtClean="0">
                            <a:latin typeface="Cambria Math"/>
                            <a:ea typeface="Cambria Math"/>
                          </a:rPr>
                          <m:t>𝑦</m:t>
                        </m:r>
                        <m:r>
                          <a:rPr lang="en-US" altLang="ja-JP" b="0" i="1" smtClean="0">
                            <a:latin typeface="Cambria Math"/>
                            <a:ea typeface="Cambria Math"/>
                          </a:rPr>
                          <m:t>)</m:t>
                        </m:r>
                      </m:sup>
                    </m:sSup>
                    <m:r>
                      <a:rPr lang="en-US" altLang="ja-JP" i="1" smtClean="0">
                        <a:latin typeface="Cambria Math"/>
                        <a:ea typeface="Cambria Math"/>
                      </a:rPr>
                      <m:t> </m:t>
                    </m:r>
                  </m:oMath>
                </a14:m>
                <a:r>
                  <a:rPr lang="ja-JP" altLang="en-US"/>
                  <a:t> </a:t>
                </a:r>
                <a:endParaRPr lang="en-US" altLang="ja-JP"/>
              </a:p>
              <a:p>
                <a:pPr marL="457200" lvl="1" indent="0">
                  <a:buNone/>
                </a:pPr>
                <a14:m>
                  <m:oMath xmlns:m="http://schemas.openxmlformats.org/officeDocument/2006/math">
                    <m:sSup>
                      <m:sSupPr>
                        <m:ctrlPr>
                          <a:rPr lang="en-US" altLang="ja-JP" i="1">
                            <a:latin typeface="Cambria Math"/>
                          </a:rPr>
                        </m:ctrlPr>
                      </m:sSupPr>
                      <m:e>
                        <m:r>
                          <a:rPr lang="en-US" altLang="ja-JP" b="0" i="1" smtClean="0">
                            <a:latin typeface="Cambria Math"/>
                          </a:rPr>
                          <m:t>(</m:t>
                        </m:r>
                        <m:r>
                          <a:rPr lang="en-US" altLang="ja-JP" i="1">
                            <a:latin typeface="Cambria Math"/>
                          </a:rPr>
                          <m:t>𝑎</m:t>
                        </m:r>
                        <m:r>
                          <a:rPr lang="en-US" altLang="ja-JP" i="1" smtClean="0">
                            <a:latin typeface="Cambria Math"/>
                            <a:ea typeface="Cambria Math"/>
                          </a:rPr>
                          <m:t>∗</m:t>
                        </m:r>
                        <m:r>
                          <a:rPr lang="en-US" altLang="ja-JP" b="0" i="1" smtClean="0">
                            <a:latin typeface="Cambria Math"/>
                            <a:ea typeface="Cambria Math"/>
                          </a:rPr>
                          <m:t>𝑏</m:t>
                        </m:r>
                        <m:r>
                          <a:rPr lang="en-US" altLang="ja-JP" b="0" i="1" smtClean="0">
                            <a:latin typeface="Cambria Math"/>
                            <a:ea typeface="Cambria Math"/>
                          </a:rPr>
                          <m:t>)</m:t>
                        </m:r>
                      </m:e>
                      <m:sup>
                        <m:r>
                          <a:rPr lang="en-US" altLang="ja-JP" i="1">
                            <a:latin typeface="Cambria Math"/>
                          </a:rPr>
                          <m:t>𝑥</m:t>
                        </m:r>
                      </m:sup>
                    </m:sSup>
                    <m:r>
                      <a:rPr lang="en-US" altLang="ja-JP" i="1">
                        <a:latin typeface="Cambria Math"/>
                        <a:ea typeface="Cambria Math"/>
                      </a:rPr>
                      <m:t>=</m:t>
                    </m:r>
                    <m:sSup>
                      <m:sSupPr>
                        <m:ctrlPr>
                          <a:rPr lang="en-US" altLang="ja-JP" i="1" smtClean="0">
                            <a:latin typeface="Cambria Math"/>
                            <a:ea typeface="Cambria Math"/>
                          </a:rPr>
                        </m:ctrlPr>
                      </m:sSupPr>
                      <m:e>
                        <m:r>
                          <a:rPr lang="en-US" altLang="ja-JP" b="0" i="1" smtClean="0">
                            <a:latin typeface="Cambria Math"/>
                            <a:ea typeface="Cambria Math"/>
                          </a:rPr>
                          <m:t>𝑎</m:t>
                        </m:r>
                      </m:e>
                      <m:sup>
                        <m:r>
                          <a:rPr lang="en-US" altLang="ja-JP" b="0" i="1" smtClean="0">
                            <a:latin typeface="Cambria Math"/>
                            <a:ea typeface="Cambria Math"/>
                          </a:rPr>
                          <m:t>𝑥</m:t>
                        </m:r>
                      </m:sup>
                    </m:sSup>
                    <m:r>
                      <a:rPr lang="en-US" altLang="ja-JP" b="0" i="1" smtClean="0">
                        <a:latin typeface="Cambria Math"/>
                        <a:ea typeface="Cambria Math"/>
                      </a:rPr>
                      <m:t>∗</m:t>
                    </m:r>
                    <m:sSup>
                      <m:sSupPr>
                        <m:ctrlPr>
                          <a:rPr lang="en-US" altLang="ja-JP" i="1" smtClean="0">
                            <a:latin typeface="Cambria Math"/>
                            <a:ea typeface="Cambria Math"/>
                          </a:rPr>
                        </m:ctrlPr>
                      </m:sSupPr>
                      <m:e>
                        <m:r>
                          <a:rPr lang="en-US" altLang="ja-JP" b="0" i="1" smtClean="0">
                            <a:latin typeface="Cambria Math"/>
                            <a:ea typeface="Cambria Math"/>
                          </a:rPr>
                          <m:t>𝑏</m:t>
                        </m:r>
                      </m:e>
                      <m:sup>
                        <m:r>
                          <a:rPr lang="en-US" altLang="ja-JP" b="0" i="1" smtClean="0">
                            <a:latin typeface="Cambria Math"/>
                            <a:ea typeface="Cambria Math"/>
                          </a:rPr>
                          <m:t>𝑥</m:t>
                        </m:r>
                      </m:sup>
                    </m:sSup>
                    <m:r>
                      <a:rPr lang="en-US" altLang="ja-JP" i="1">
                        <a:latin typeface="Cambria Math"/>
                        <a:ea typeface="Cambria Math"/>
                      </a:rPr>
                      <m:t>  </m:t>
                    </m:r>
                  </m:oMath>
                </a14:m>
                <a:r>
                  <a:rPr lang="ja-JP" altLang="en-US"/>
                  <a:t> </a:t>
                </a:r>
                <a:endParaRPr lang="en-US" altLang="ja-JP" smtClean="0"/>
              </a:p>
              <a:p>
                <a:pPr marL="457200" lvl="1" indent="0">
                  <a:buNone/>
                </a:pPr>
                <a14:m>
                  <m:oMathPara xmlns:m="http://schemas.openxmlformats.org/officeDocument/2006/math">
                    <m:oMathParaPr>
                      <m:jc m:val="left"/>
                    </m:oMathParaPr>
                    <m:oMath xmlns:m="http://schemas.openxmlformats.org/officeDocument/2006/math">
                      <m:sSup>
                        <m:sSupPr>
                          <m:ctrlPr>
                            <a:rPr lang="en-US" altLang="ja-JP" i="1" smtClean="0">
                              <a:latin typeface="Cambria Math"/>
                            </a:rPr>
                          </m:ctrlPr>
                        </m:sSupPr>
                        <m:e>
                          <m:r>
                            <a:rPr lang="en-US" altLang="ja-JP" i="1">
                              <a:latin typeface="Cambria Math"/>
                            </a:rPr>
                            <m:t>𝑎</m:t>
                          </m:r>
                        </m:e>
                        <m:sup>
                          <m:r>
                            <a:rPr lang="en-US" altLang="ja-JP" b="0" i="1" smtClean="0">
                              <a:latin typeface="Cambria Math"/>
                            </a:rPr>
                            <m:t>0</m:t>
                          </m:r>
                        </m:sup>
                      </m:sSup>
                      <m:r>
                        <a:rPr lang="en-US" altLang="ja-JP" i="1">
                          <a:latin typeface="Cambria Math"/>
                          <a:ea typeface="Cambria Math"/>
                        </a:rPr>
                        <m:t>=</m:t>
                      </m:r>
                      <m:r>
                        <a:rPr lang="en-US" altLang="ja-JP" b="0" i="1" smtClean="0">
                          <a:latin typeface="Cambria Math"/>
                          <a:ea typeface="Cambria Math"/>
                        </a:rPr>
                        <m:t>1</m:t>
                      </m:r>
                    </m:oMath>
                  </m:oMathPara>
                </a14:m>
                <a:endParaRPr lang="en-US" altLang="ja-JP" i="1" smtClean="0">
                  <a:latin typeface="Cambria Math"/>
                </a:endParaRPr>
              </a:p>
              <a:p>
                <a:pPr marL="457200" lvl="1" indent="0">
                  <a:buNone/>
                </a:pPr>
                <a14:m>
                  <m:oMath xmlns:m="http://schemas.openxmlformats.org/officeDocument/2006/math">
                    <m:sSup>
                      <m:sSupPr>
                        <m:ctrlPr>
                          <a:rPr lang="en-US" altLang="ja-JP" i="1" smtClean="0">
                            <a:latin typeface="Cambria Math"/>
                          </a:rPr>
                        </m:ctrlPr>
                      </m:sSupPr>
                      <m:e>
                        <m:r>
                          <a:rPr lang="en-US" altLang="ja-JP" b="0" i="1" smtClean="0">
                            <a:latin typeface="Cambria Math"/>
                          </a:rPr>
                          <m:t>(</m:t>
                        </m:r>
                        <m:r>
                          <a:rPr lang="en-US" altLang="ja-JP" i="1">
                            <a:latin typeface="Cambria Math"/>
                          </a:rPr>
                          <m:t>𝑎</m:t>
                        </m:r>
                        <m:r>
                          <a:rPr lang="en-US" altLang="ja-JP" i="1">
                            <a:latin typeface="Cambria Math"/>
                            <a:ea typeface="Cambria Math"/>
                          </a:rPr>
                          <m:t>+</m:t>
                        </m:r>
                        <m:r>
                          <a:rPr lang="en-US" altLang="ja-JP" b="0" i="1" smtClean="0">
                            <a:latin typeface="Cambria Math"/>
                            <a:ea typeface="Cambria Math"/>
                          </a:rPr>
                          <m:t>𝑏</m:t>
                        </m:r>
                        <m:r>
                          <a:rPr lang="en-US" altLang="ja-JP" b="0" i="1" smtClean="0">
                            <a:latin typeface="Cambria Math"/>
                            <a:ea typeface="Cambria Math"/>
                          </a:rPr>
                          <m:t>)</m:t>
                        </m:r>
                      </m:e>
                      <m:sup>
                        <m:r>
                          <a:rPr lang="en-US" altLang="ja-JP" i="1">
                            <a:latin typeface="Cambria Math"/>
                          </a:rPr>
                          <m:t>𝑥</m:t>
                        </m:r>
                      </m:sup>
                    </m:sSup>
                    <m:r>
                      <a:rPr lang="en-US" altLang="ja-JP" i="1">
                        <a:latin typeface="Cambria Math"/>
                        <a:ea typeface="Cambria Math"/>
                      </a:rPr>
                      <m:t>=</m:t>
                    </m:r>
                    <m:r>
                      <a:rPr lang="en-US" altLang="ja-JP" b="0" i="1" smtClean="0">
                        <a:latin typeface="Cambria Math"/>
                        <a:ea typeface="Cambria Math"/>
                      </a:rPr>
                      <m:t> </m:t>
                    </m:r>
                    <m:nary>
                      <m:naryPr>
                        <m:chr m:val="∑"/>
                        <m:subHide m:val="on"/>
                        <m:supHide m:val="on"/>
                        <m:ctrlPr>
                          <a:rPr lang="en-US" altLang="ja-JP" b="0" i="1" smtClean="0">
                            <a:latin typeface="Cambria Math"/>
                            <a:ea typeface="Cambria Math"/>
                          </a:rPr>
                        </m:ctrlPr>
                      </m:naryPr>
                      <m:sub/>
                      <m:sup/>
                      <m:e>
                        <m:r>
                          <a:rPr lang="en-US" altLang="ja-JP" b="0" i="1" smtClean="0">
                            <a:latin typeface="Cambria Math"/>
                            <a:ea typeface="Cambria Math"/>
                          </a:rPr>
                          <m:t>𝑥𝐶𝑛</m:t>
                        </m:r>
                        <m:r>
                          <a:rPr lang="en-US" altLang="ja-JP" b="0" i="1" smtClean="0">
                            <a:latin typeface="Cambria Math"/>
                            <a:ea typeface="Cambria Math"/>
                          </a:rPr>
                          <m:t> </m:t>
                        </m:r>
                        <m:sSup>
                          <m:sSupPr>
                            <m:ctrlPr>
                              <a:rPr lang="en-US" altLang="ja-JP" b="0" i="1" smtClean="0">
                                <a:latin typeface="Cambria Math"/>
                                <a:ea typeface="Cambria Math"/>
                              </a:rPr>
                            </m:ctrlPr>
                          </m:sSupPr>
                          <m:e>
                            <m:r>
                              <a:rPr lang="en-US" altLang="ja-JP" b="0" i="1" smtClean="0">
                                <a:latin typeface="Cambria Math"/>
                                <a:ea typeface="Cambria Math"/>
                              </a:rPr>
                              <m:t>𝑎</m:t>
                            </m:r>
                          </m:e>
                          <m:sup>
                            <m:r>
                              <a:rPr lang="en-US" altLang="ja-JP" b="0" i="1" smtClean="0">
                                <a:latin typeface="Cambria Math"/>
                                <a:ea typeface="Cambria Math"/>
                              </a:rPr>
                              <m:t>𝑛</m:t>
                            </m:r>
                          </m:sup>
                        </m:sSup>
                        <m:sSup>
                          <m:sSupPr>
                            <m:ctrlPr>
                              <a:rPr lang="en-US" altLang="ja-JP" b="0" i="1" smtClean="0">
                                <a:latin typeface="Cambria Math"/>
                                <a:ea typeface="Cambria Math"/>
                              </a:rPr>
                            </m:ctrlPr>
                          </m:sSupPr>
                          <m:e>
                            <m:r>
                              <a:rPr lang="en-US" altLang="ja-JP" b="0" i="1" smtClean="0">
                                <a:latin typeface="Cambria Math"/>
                                <a:ea typeface="Cambria Math"/>
                              </a:rPr>
                              <m:t>𝑏</m:t>
                            </m:r>
                          </m:e>
                          <m:sup>
                            <m:r>
                              <a:rPr lang="en-US" altLang="ja-JP" b="0" i="1" smtClean="0">
                                <a:latin typeface="Cambria Math"/>
                                <a:ea typeface="Cambria Math"/>
                              </a:rPr>
                              <m:t>𝑥</m:t>
                            </m:r>
                            <m:r>
                              <a:rPr lang="en-US" altLang="ja-JP" b="0" i="1" smtClean="0">
                                <a:latin typeface="Cambria Math"/>
                                <a:ea typeface="Cambria Math"/>
                              </a:rPr>
                              <m:t>−</m:t>
                            </m:r>
                            <m:r>
                              <a:rPr lang="en-US" altLang="ja-JP" b="0" i="1" smtClean="0">
                                <a:latin typeface="Cambria Math"/>
                                <a:ea typeface="Cambria Math"/>
                              </a:rPr>
                              <m:t>𝑛</m:t>
                            </m:r>
                          </m:sup>
                        </m:sSup>
                      </m:e>
                    </m:nary>
                  </m:oMath>
                </a14:m>
                <a:r>
                  <a:rPr lang="ja-JP" altLang="en-US" smtClean="0"/>
                  <a:t>　</a:t>
                </a:r>
                <a:endParaRPr lang="en-US" altLang="ja-JP"/>
              </a:p>
              <a:p>
                <a:pPr marL="457200" lvl="1" indent="0">
                  <a:buNone/>
                </a:pPr>
                <a:endParaRPr kumimoji="1" lang="ja-JP" altLang="en-US"/>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1630" t="-2426"/>
                </a:stretch>
              </a:blipFill>
            </p:spPr>
            <p:txBody>
              <a:bodyPr/>
              <a:lstStyle/>
              <a:p>
                <a:r>
                  <a:rPr lang="ja-JP" altLang="en-US">
                    <a:noFill/>
                  </a:rPr>
                  <a:t> </a:t>
                </a:r>
              </a:p>
            </p:txBody>
          </p:sp>
        </mc:Fallback>
      </mc:AlternateContent>
      <p:sp>
        <p:nvSpPr>
          <p:cNvPr id="4" name="テキスト ボックス 3"/>
          <p:cNvSpPr txBox="1"/>
          <p:nvPr/>
        </p:nvSpPr>
        <p:spPr>
          <a:xfrm>
            <a:off x="5076056" y="5330825"/>
            <a:ext cx="3240360" cy="461665"/>
          </a:xfrm>
          <a:prstGeom prst="rect">
            <a:avLst/>
          </a:prstGeom>
          <a:noFill/>
        </p:spPr>
        <p:txBody>
          <a:bodyPr wrap="square" rtlCol="0">
            <a:spAutoFit/>
          </a:bodyPr>
          <a:lstStyle/>
          <a:p>
            <a:pPr marL="0" lvl="1"/>
            <a:r>
              <a:rPr lang="ja-JP" altLang="en-US" sz="2400" smtClean="0"/>
              <a:t>←二項分布（二項展開）</a:t>
            </a:r>
            <a:endParaRPr lang="en-US" altLang="ja-JP" sz="2400" smtClean="0"/>
          </a:p>
        </p:txBody>
      </p:sp>
    </p:spTree>
    <p:extLst>
      <p:ext uri="{BB962C8B-B14F-4D97-AF65-F5344CB8AC3E}">
        <p14:creationId xmlns:p14="http://schemas.microsoft.com/office/powerpoint/2010/main" val="370639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演習</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indent="0">
                  <a:buNone/>
                </a:pPr>
                <a:r>
                  <a:rPr lang="en-US" altLang="ja-JP" smtClean="0"/>
                  <a:t>1</a:t>
                </a:r>
                <a:r>
                  <a:rPr lang="ja-JP" altLang="en-US" smtClean="0"/>
                  <a:t>・</a:t>
                </a:r>
                <a14:m>
                  <m:oMath xmlns:m="http://schemas.openxmlformats.org/officeDocument/2006/math">
                    <m:sSup>
                      <m:sSupPr>
                        <m:ctrlPr>
                          <a:rPr lang="en-US" altLang="ja-JP" b="0" i="1" smtClean="0">
                            <a:latin typeface="Cambria Math"/>
                          </a:rPr>
                        </m:ctrlPr>
                      </m:sSupPr>
                      <m:e>
                        <m:r>
                          <a:rPr lang="en-US" altLang="ja-JP" b="0" i="1" smtClean="0">
                            <a:latin typeface="Cambria Math"/>
                          </a:rPr>
                          <m:t>(1</m:t>
                        </m:r>
                        <m:r>
                          <a:rPr lang="en-US" altLang="ja-JP" b="0" i="1" smtClean="0">
                            <a:latin typeface="Cambria Math"/>
                            <a:ea typeface="Cambria Math"/>
                          </a:rPr>
                          <m:t>+</m:t>
                        </m:r>
                        <m:f>
                          <m:fPr>
                            <m:type m:val="skw"/>
                            <m:ctrlPr>
                              <a:rPr lang="en-US" altLang="ja-JP" b="0" i="1" smtClean="0">
                                <a:latin typeface="Cambria Math"/>
                                <a:ea typeface="Cambria Math"/>
                              </a:rPr>
                            </m:ctrlPr>
                          </m:fPr>
                          <m:num>
                            <m:r>
                              <a:rPr lang="en-US" altLang="ja-JP" b="0" i="1" smtClean="0">
                                <a:latin typeface="Cambria Math"/>
                                <a:ea typeface="Cambria Math"/>
                              </a:rPr>
                              <m:t>1</m:t>
                            </m:r>
                          </m:num>
                          <m:den>
                            <m:r>
                              <a:rPr lang="en-US" altLang="ja-JP" b="0" i="1" smtClean="0">
                                <a:latin typeface="Cambria Math"/>
                                <a:ea typeface="Cambria Math"/>
                              </a:rPr>
                              <m:t>𝑛</m:t>
                            </m:r>
                          </m:den>
                        </m:f>
                        <m:r>
                          <a:rPr lang="en-US" altLang="ja-JP" b="0" i="1" smtClean="0">
                            <a:latin typeface="Cambria Math"/>
                            <a:ea typeface="Cambria Math"/>
                          </a:rPr>
                          <m:t>)</m:t>
                        </m:r>
                      </m:e>
                      <m:sup>
                        <m:r>
                          <a:rPr lang="en-US" altLang="ja-JP" b="0" i="1" smtClean="0">
                            <a:latin typeface="Cambria Math"/>
                          </a:rPr>
                          <m:t>𝑛</m:t>
                        </m:r>
                      </m:sup>
                    </m:sSup>
                    <m:r>
                      <a:rPr lang="ja-JP" altLang="en-US" b="0" i="1" smtClean="0">
                        <a:latin typeface="Cambria Math"/>
                      </a:rPr>
                      <m:t>を</m:t>
                    </m:r>
                  </m:oMath>
                </a14:m>
                <a:endParaRPr lang="en-US" altLang="ja-JP" b="0" i="1" smtClean="0">
                  <a:latin typeface="Cambria Math"/>
                </a:endParaRPr>
              </a:p>
              <a:p>
                <a:pPr marL="0" indent="0">
                  <a:buNone/>
                </a:pPr>
                <a14:m>
                  <m:oMath xmlns:m="http://schemas.openxmlformats.org/officeDocument/2006/math">
                    <m:r>
                      <a:rPr lang="en-US" altLang="ja-JP" b="0" i="1" smtClean="0">
                        <a:latin typeface="Cambria Math"/>
                      </a:rPr>
                      <m:t>𝑛</m:t>
                    </m:r>
                    <m:r>
                      <a:rPr lang="en-US" altLang="ja-JP" b="0" i="1" smtClean="0">
                        <a:latin typeface="Cambria Math"/>
                      </a:rPr>
                      <m:t>=10, 100, 1000 </m:t>
                    </m:r>
                    <m:r>
                      <a:rPr lang="ja-JP" altLang="en-US" b="0" i="1" smtClean="0">
                        <a:latin typeface="Cambria Math"/>
                      </a:rPr>
                      <m:t>に</m:t>
                    </m:r>
                    <m:r>
                      <a:rPr lang="ja-JP" altLang="en-US" i="1">
                        <a:latin typeface="Cambria Math"/>
                      </a:rPr>
                      <m:t>ついて</m:t>
                    </m:r>
                    <m:r>
                      <a:rPr lang="ja-JP" altLang="en-US" i="1" smtClean="0">
                        <a:latin typeface="Cambria Math"/>
                      </a:rPr>
                      <m:t>各々</m:t>
                    </m:r>
                    <m:r>
                      <a:rPr lang="ja-JP" altLang="en-US" i="1">
                        <a:latin typeface="Cambria Math"/>
                      </a:rPr>
                      <m:t>計算せよ</m:t>
                    </m:r>
                  </m:oMath>
                </a14:m>
                <a:r>
                  <a:rPr lang="ja-JP" altLang="en-US" smtClean="0"/>
                  <a:t>。</a:t>
                </a:r>
                <a:endParaRPr lang="en-US" altLang="ja-JP" smtClean="0"/>
              </a:p>
              <a:p>
                <a:pPr marL="0" indent="0">
                  <a:buNone/>
                </a:pPr>
                <a:endParaRPr lang="en-US" altLang="ja-JP" smtClean="0"/>
              </a:p>
              <a:p>
                <a:pPr marL="0" indent="0">
                  <a:buNone/>
                </a:pPr>
                <a:r>
                  <a:rPr kumimoji="1" lang="en-US" altLang="ja-JP" smtClean="0"/>
                  <a:t>2</a:t>
                </a:r>
                <a:r>
                  <a:rPr kumimoji="1" lang="ja-JP" altLang="en-US" smtClean="0"/>
                  <a:t>・</a:t>
                </a:r>
                <a14:m>
                  <m:oMath xmlns:m="http://schemas.openxmlformats.org/officeDocument/2006/math">
                    <m:r>
                      <a:rPr kumimoji="1" lang="en-US" altLang="ja-JP" b="0" i="1" smtClean="0">
                        <a:latin typeface="Cambria Math"/>
                      </a:rPr>
                      <m:t>𝑦</m:t>
                    </m:r>
                    <m:r>
                      <a:rPr kumimoji="1" lang="en-US" altLang="ja-JP" b="0" i="1" smtClean="0">
                        <a:latin typeface="Cambria Math"/>
                      </a:rPr>
                      <m:t>=</m:t>
                    </m:r>
                    <m:sSup>
                      <m:sSupPr>
                        <m:ctrlPr>
                          <a:rPr kumimoji="1" lang="en-US" altLang="ja-JP" b="0" i="1" smtClean="0">
                            <a:latin typeface="Cambria Math"/>
                          </a:rPr>
                        </m:ctrlPr>
                      </m:sSupPr>
                      <m:e>
                        <m:r>
                          <a:rPr kumimoji="1" lang="en-US" altLang="ja-JP" b="0" i="1" smtClean="0">
                            <a:latin typeface="Cambria Math"/>
                          </a:rPr>
                          <m:t>3</m:t>
                        </m:r>
                      </m:e>
                      <m:sup>
                        <m:r>
                          <a:rPr kumimoji="1" lang="en-US" altLang="ja-JP" b="0" i="1" smtClean="0">
                            <a:latin typeface="Cambria Math"/>
                          </a:rPr>
                          <m:t>𝑥</m:t>
                        </m:r>
                      </m:sup>
                    </m:sSup>
                    <m:r>
                      <a:rPr kumimoji="1" lang="ja-JP" altLang="en-US" b="0" i="1" smtClean="0">
                        <a:latin typeface="Cambria Math"/>
                      </a:rPr>
                      <m:t>の</m:t>
                    </m:r>
                    <m:r>
                      <a:rPr lang="ja-JP" altLang="en-US" i="1">
                        <a:latin typeface="Cambria Math"/>
                      </a:rPr>
                      <m:t>グラフを</m:t>
                    </m:r>
                    <m:r>
                      <a:rPr lang="ja-JP" altLang="en-US" i="1" smtClean="0">
                        <a:latin typeface="Cambria Math"/>
                      </a:rPr>
                      <m:t>描け</m:t>
                    </m:r>
                  </m:oMath>
                </a14:m>
                <a:r>
                  <a:rPr lang="ja-JP" altLang="en-US" smtClean="0"/>
                  <a:t>。</a:t>
                </a:r>
                <a:endParaRPr lang="en-US" altLang="ja-JP" smtClean="0"/>
              </a:p>
              <a:p>
                <a:pPr marL="0" indent="0">
                  <a:buNone/>
                </a:pPr>
                <a:endParaRPr lang="en-US" altLang="ja-JP" smtClean="0"/>
              </a:p>
              <a:p>
                <a:pPr marL="0" indent="0">
                  <a:buNone/>
                </a:pPr>
                <a:r>
                  <a:rPr kumimoji="1" lang="en-US" altLang="ja-JP" smtClean="0"/>
                  <a:t>3</a:t>
                </a:r>
                <a:r>
                  <a:rPr kumimoji="1" lang="ja-JP" altLang="en-US" smtClean="0"/>
                  <a:t>・</a:t>
                </a:r>
                <a:r>
                  <a:rPr kumimoji="1" lang="en-US" altLang="ja-JP" smtClean="0"/>
                  <a:t>2</a:t>
                </a:r>
                <a:r>
                  <a:rPr kumimoji="1" lang="ja-JP" altLang="en-US" smtClean="0"/>
                  <a:t>のグラフを</a:t>
                </a:r>
                <a14:m>
                  <m:oMath xmlns:m="http://schemas.openxmlformats.org/officeDocument/2006/math">
                    <m:r>
                      <a:rPr kumimoji="1" lang="en-US" altLang="ja-JP" b="0" i="1" smtClean="0">
                        <a:latin typeface="Cambria Math"/>
                      </a:rPr>
                      <m:t>𝑥</m:t>
                    </m:r>
                    <m:r>
                      <a:rPr kumimoji="1" lang="ja-JP" altLang="en-US" b="0" i="1" smtClean="0">
                        <a:latin typeface="Cambria Math"/>
                      </a:rPr>
                      <m:t>軸</m:t>
                    </m:r>
                    <m:r>
                      <a:rPr lang="ja-JP" altLang="en-US" i="1">
                        <a:latin typeface="Cambria Math"/>
                      </a:rPr>
                      <m:t>方向に</m:t>
                    </m:r>
                    <m:r>
                      <a:rPr lang="en-US" altLang="ja-JP" b="0" i="1" smtClean="0">
                        <a:latin typeface="Cambria Math"/>
                      </a:rPr>
                      <m:t>3, </m:t>
                    </m:r>
                    <m:r>
                      <a:rPr lang="en-US" altLang="ja-JP" b="0" i="1" smtClean="0">
                        <a:latin typeface="Cambria Math"/>
                      </a:rPr>
                      <m:t>𝑦</m:t>
                    </m:r>
                    <m:r>
                      <a:rPr lang="ja-JP" altLang="en-US" b="0" i="1" smtClean="0">
                        <a:latin typeface="Cambria Math"/>
                      </a:rPr>
                      <m:t>軸</m:t>
                    </m:r>
                    <m:r>
                      <a:rPr lang="ja-JP" altLang="en-US" i="1">
                        <a:latin typeface="Cambria Math"/>
                      </a:rPr>
                      <m:t>方向に</m:t>
                    </m:r>
                    <m:r>
                      <a:rPr lang="en-US" altLang="ja-JP" b="0" i="1" smtClean="0">
                        <a:latin typeface="Cambria Math"/>
                      </a:rPr>
                      <m:t>−2</m:t>
                    </m:r>
                  </m:oMath>
                </a14:m>
                <a:r>
                  <a:rPr kumimoji="1" lang="ja-JP" altLang="en-US" smtClean="0"/>
                  <a:t>動かしたグラフを描け。</a:t>
                </a:r>
                <a:endParaRPr kumimoji="1" lang="en-US" altLang="ja-JP" smtClean="0"/>
              </a:p>
              <a:p>
                <a:pPr marL="0" indent="0">
                  <a:buNone/>
                </a:pPr>
                <a:endParaRPr kumimoji="1" lang="en-US" altLang="ja-JP"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1852" t="-2426" r="-8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20780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対数関数</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indent="0">
                  <a:buNone/>
                </a:pPr>
                <a:r>
                  <a:rPr kumimoji="1" lang="ja-JP" altLang="en-US" b="0" smtClean="0">
                    <a:latin typeface="Cambria Math"/>
                  </a:rPr>
                  <a:t>対数関数は指数関数の逆関数である。具体的には</a:t>
                </a:r>
                <a:endParaRPr kumimoji="1" lang="en-US" altLang="ja-JP" b="0" smtClean="0">
                  <a:latin typeface="Cambria Math"/>
                </a:endParaRPr>
              </a:p>
              <a:p>
                <a:pPr marL="0" indent="0">
                  <a:buNone/>
                </a:pPr>
                <a14:m>
                  <m:oMathPara xmlns:m="http://schemas.openxmlformats.org/officeDocument/2006/math">
                    <m:oMathParaPr>
                      <m:jc m:val="left"/>
                    </m:oMathParaPr>
                    <m:oMath xmlns:m="http://schemas.openxmlformats.org/officeDocument/2006/math">
                      <m:sSup>
                        <m:sSupPr>
                          <m:ctrlPr>
                            <a:rPr kumimoji="1" lang="en-US" altLang="ja-JP" b="0" i="1" smtClean="0">
                              <a:latin typeface="Cambria Math"/>
                            </a:rPr>
                          </m:ctrlPr>
                        </m:sSupPr>
                        <m:e>
                          <m:r>
                            <a:rPr kumimoji="1" lang="en-US" altLang="ja-JP" b="0" i="1" smtClean="0">
                              <a:latin typeface="Cambria Math"/>
                            </a:rPr>
                            <m:t>𝑎</m:t>
                          </m:r>
                        </m:e>
                        <m:sup>
                          <m:r>
                            <a:rPr kumimoji="1" lang="en-US" altLang="ja-JP" b="0" i="1" smtClean="0">
                              <a:latin typeface="Cambria Math"/>
                            </a:rPr>
                            <m:t>𝑥</m:t>
                          </m:r>
                        </m:sup>
                      </m:sSup>
                      <m:r>
                        <a:rPr kumimoji="1" lang="en-US" altLang="ja-JP" b="0" i="1" smtClean="0">
                          <a:latin typeface="Cambria Math"/>
                        </a:rPr>
                        <m:t>=</m:t>
                      </m:r>
                      <m:r>
                        <a:rPr kumimoji="1" lang="en-US" altLang="ja-JP" b="0" i="1" smtClean="0">
                          <a:latin typeface="Cambria Math"/>
                        </a:rPr>
                        <m:t>𝐶</m:t>
                      </m:r>
                      <m:r>
                        <a:rPr kumimoji="1" lang="ja-JP" altLang="en-US" b="0" i="1" smtClean="0">
                          <a:latin typeface="Cambria Math"/>
                        </a:rPr>
                        <m:t>⇔</m:t>
                      </m:r>
                      <m:func>
                        <m:funcPr>
                          <m:ctrlPr>
                            <a:rPr kumimoji="1" lang="en-US" altLang="ja-JP" b="0" i="1" smtClean="0">
                              <a:latin typeface="Cambria Math"/>
                            </a:rPr>
                          </m:ctrlPr>
                        </m:funcPr>
                        <m:fName>
                          <m:sSub>
                            <m:sSubPr>
                              <m:ctrlPr>
                                <a:rPr kumimoji="1" lang="en-US" altLang="ja-JP" b="0" i="1" smtClean="0">
                                  <a:latin typeface="Cambria Math"/>
                                </a:rPr>
                              </m:ctrlPr>
                            </m:sSubPr>
                            <m:e>
                              <m:r>
                                <m:rPr>
                                  <m:sty m:val="p"/>
                                </m:rPr>
                                <a:rPr kumimoji="1" lang="en-US" altLang="ja-JP" b="0" i="0" smtClean="0">
                                  <a:latin typeface="Cambria Math"/>
                                </a:rPr>
                                <m:t>log</m:t>
                              </m:r>
                            </m:e>
                            <m:sub>
                              <m:r>
                                <a:rPr kumimoji="1" lang="en-US" altLang="ja-JP" b="0" i="1" smtClean="0">
                                  <a:latin typeface="Cambria Math"/>
                                </a:rPr>
                                <m:t>𝑎</m:t>
                              </m:r>
                            </m:sub>
                          </m:sSub>
                        </m:fName>
                        <m:e>
                          <m:r>
                            <a:rPr kumimoji="1" lang="en-US" altLang="ja-JP" b="0" i="1" smtClean="0">
                              <a:latin typeface="Cambria Math"/>
                            </a:rPr>
                            <m:t>𝐶</m:t>
                          </m:r>
                        </m:e>
                      </m:func>
                      <m:r>
                        <a:rPr kumimoji="1" lang="en-US" altLang="ja-JP" b="0" i="1" smtClean="0">
                          <a:latin typeface="Cambria Math"/>
                        </a:rPr>
                        <m:t>=</m:t>
                      </m:r>
                      <m:r>
                        <a:rPr kumimoji="1" lang="en-US" altLang="ja-JP" b="0" i="1" smtClean="0">
                          <a:latin typeface="Cambria Math"/>
                        </a:rPr>
                        <m:t>𝑥</m:t>
                      </m:r>
                    </m:oMath>
                  </m:oMathPara>
                </a14:m>
                <a:endParaRPr kumimoji="1" lang="en-US" altLang="ja-JP" smtClean="0"/>
              </a:p>
              <a:p>
                <a:pPr marL="0" indent="0">
                  <a:buNone/>
                </a:pPr>
                <a14:m>
                  <m:oMathPara xmlns:m="http://schemas.openxmlformats.org/officeDocument/2006/math">
                    <m:oMathParaPr>
                      <m:jc m:val="left"/>
                    </m:oMathParaPr>
                    <m:oMath xmlns:m="http://schemas.openxmlformats.org/officeDocument/2006/math">
                      <m:sSup>
                        <m:sSupPr>
                          <m:ctrlPr>
                            <a:rPr lang="en-US" altLang="ja-JP" i="1">
                              <a:latin typeface="Cambria Math"/>
                            </a:rPr>
                          </m:ctrlPr>
                        </m:sSupPr>
                        <m:e>
                          <m:r>
                            <a:rPr lang="en-US" altLang="ja-JP" b="0" i="1" smtClean="0">
                              <a:latin typeface="Cambria Math"/>
                            </a:rPr>
                            <m:t>2</m:t>
                          </m:r>
                        </m:e>
                        <m:sup>
                          <m:r>
                            <a:rPr lang="en-US" altLang="ja-JP" b="0" i="1" smtClean="0">
                              <a:latin typeface="Cambria Math"/>
                            </a:rPr>
                            <m:t>3</m:t>
                          </m:r>
                        </m:sup>
                      </m:sSup>
                      <m:r>
                        <a:rPr lang="en-US" altLang="ja-JP" i="1">
                          <a:latin typeface="Cambria Math"/>
                        </a:rPr>
                        <m:t>=</m:t>
                      </m:r>
                      <m:r>
                        <a:rPr lang="en-US" altLang="ja-JP" b="0" i="1" smtClean="0">
                          <a:latin typeface="Cambria Math"/>
                        </a:rPr>
                        <m:t>8</m:t>
                      </m:r>
                      <m:r>
                        <a:rPr lang="ja-JP" altLang="en-US" i="1">
                          <a:latin typeface="Cambria Math"/>
                        </a:rPr>
                        <m:t>⇔</m:t>
                      </m:r>
                      <m:func>
                        <m:funcPr>
                          <m:ctrlPr>
                            <a:rPr lang="en-US" altLang="ja-JP" i="1">
                              <a:latin typeface="Cambria Math"/>
                            </a:rPr>
                          </m:ctrlPr>
                        </m:funcPr>
                        <m:fName>
                          <m:sSub>
                            <m:sSubPr>
                              <m:ctrlPr>
                                <a:rPr lang="en-US" altLang="ja-JP" i="1">
                                  <a:latin typeface="Cambria Math"/>
                                </a:rPr>
                              </m:ctrlPr>
                            </m:sSubPr>
                            <m:e>
                              <m:r>
                                <m:rPr>
                                  <m:sty m:val="p"/>
                                </m:rPr>
                                <a:rPr lang="en-US" altLang="ja-JP">
                                  <a:latin typeface="Cambria Math"/>
                                </a:rPr>
                                <m:t>log</m:t>
                              </m:r>
                            </m:e>
                            <m:sub>
                              <m:r>
                                <a:rPr lang="en-US" altLang="ja-JP" b="0" i="1" smtClean="0">
                                  <a:latin typeface="Cambria Math"/>
                                </a:rPr>
                                <m:t>2</m:t>
                              </m:r>
                            </m:sub>
                          </m:sSub>
                        </m:fName>
                        <m:e>
                          <m:r>
                            <a:rPr lang="en-US" altLang="ja-JP" b="0" i="1" smtClean="0">
                              <a:latin typeface="Cambria Math"/>
                            </a:rPr>
                            <m:t>8</m:t>
                          </m:r>
                        </m:e>
                      </m:func>
                      <m:r>
                        <a:rPr lang="en-US" altLang="ja-JP" i="1">
                          <a:latin typeface="Cambria Math"/>
                        </a:rPr>
                        <m:t>=</m:t>
                      </m:r>
                      <m:r>
                        <a:rPr lang="en-US" altLang="ja-JP" b="0" i="1" smtClean="0">
                          <a:latin typeface="Cambria Math"/>
                        </a:rPr>
                        <m:t>3</m:t>
                      </m:r>
                    </m:oMath>
                  </m:oMathPara>
                </a14:m>
                <a:endParaRPr lang="en-US" altLang="ja-JP" smtClean="0"/>
              </a:p>
              <a:p>
                <a:pPr marL="0" indent="0">
                  <a:buNone/>
                </a:pPr>
                <a:r>
                  <a:rPr lang="ja-JP" altLang="en-US" smtClean="0"/>
                  <a:t>となる。</a:t>
                </a:r>
                <a:endParaRPr lang="en-US" altLang="ja-JP" smtClean="0"/>
              </a:p>
              <a:p>
                <a:pPr marL="0" indent="0">
                  <a:buNone/>
                </a:pPr>
                <a:endParaRPr lang="en-US" altLang="ja-JP"/>
              </a:p>
              <a:p>
                <a:pPr marL="0" indent="0">
                  <a:buNone/>
                </a:pPr>
                <a:endParaRPr kumimoji="1" lang="en-US" altLang="ja-JP" smtClean="0"/>
              </a:p>
              <a:p>
                <a:pPr marL="0" indent="0">
                  <a:buNone/>
                </a:pPr>
                <a:endParaRPr kumimoji="1" lang="ja-JP" altLang="en-US"/>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06397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57200" y="404664"/>
                <a:ext cx="8229600" cy="5721499"/>
              </a:xfrm>
            </p:spPr>
            <p:txBody>
              <a:bodyPr/>
              <a:lstStyle/>
              <a:p>
                <a:pPr marL="0" indent="0">
                  <a:buNone/>
                </a:pPr>
                <a:r>
                  <a:rPr kumimoji="1" lang="ja-JP" altLang="en-US" smtClean="0"/>
                  <a:t>具体的に</a:t>
                </a:r>
                <a14:m>
                  <m:oMath xmlns:m="http://schemas.openxmlformats.org/officeDocument/2006/math">
                    <m:r>
                      <a:rPr kumimoji="1" lang="en-US" altLang="ja-JP" b="0" i="1" smtClean="0">
                        <a:latin typeface="Cambria Math"/>
                      </a:rPr>
                      <m:t>𝑦</m:t>
                    </m:r>
                    <m:r>
                      <a:rPr kumimoji="1" lang="en-US" altLang="ja-JP" b="0" i="1" smtClean="0">
                        <a:latin typeface="Cambria Math"/>
                      </a:rPr>
                      <m:t>= </m:t>
                    </m:r>
                    <m:sSup>
                      <m:sSupPr>
                        <m:ctrlPr>
                          <a:rPr kumimoji="1" lang="en-US" altLang="ja-JP" b="0" i="1" smtClean="0">
                            <a:latin typeface="Cambria Math"/>
                          </a:rPr>
                        </m:ctrlPr>
                      </m:sSupPr>
                      <m:e>
                        <m:r>
                          <a:rPr kumimoji="1" lang="en-US" altLang="ja-JP" b="0" i="1" smtClean="0">
                            <a:latin typeface="Cambria Math"/>
                          </a:rPr>
                          <m:t>2</m:t>
                        </m:r>
                      </m:e>
                      <m:sup>
                        <m:r>
                          <a:rPr kumimoji="1" lang="en-US" altLang="ja-JP" b="0" i="1" smtClean="0">
                            <a:latin typeface="Cambria Math"/>
                          </a:rPr>
                          <m:t>𝑥</m:t>
                        </m:r>
                      </m:sup>
                    </m:sSup>
                    <m:r>
                      <a:rPr kumimoji="1" lang="en-US" altLang="ja-JP" b="0" i="0" smtClean="0">
                        <a:latin typeface="Cambria Math"/>
                      </a:rPr>
                      <m:t>,</m:t>
                    </m:r>
                    <m:r>
                      <a:rPr lang="en-US" altLang="ja-JP" i="1">
                        <a:latin typeface="Cambria Math"/>
                      </a:rPr>
                      <m:t>𝑦</m:t>
                    </m:r>
                    <m:r>
                      <a:rPr lang="en-US" altLang="ja-JP" b="0" i="1" smtClean="0">
                        <a:latin typeface="Cambria Math"/>
                      </a:rPr>
                      <m:t>=</m:t>
                    </m:r>
                    <m:func>
                      <m:funcPr>
                        <m:ctrlPr>
                          <a:rPr lang="en-US" altLang="ja-JP" b="0" i="1" smtClean="0">
                            <a:latin typeface="Cambria Math"/>
                          </a:rPr>
                        </m:ctrlPr>
                      </m:funcPr>
                      <m:fName>
                        <m:sSub>
                          <m:sSubPr>
                            <m:ctrlPr>
                              <a:rPr lang="en-US" altLang="ja-JP" b="0" i="1" smtClean="0">
                                <a:latin typeface="Cambria Math"/>
                              </a:rPr>
                            </m:ctrlPr>
                          </m:sSubPr>
                          <m:e>
                            <m:r>
                              <m:rPr>
                                <m:sty m:val="p"/>
                              </m:rPr>
                              <a:rPr lang="en-US" altLang="ja-JP" b="0" i="0" smtClean="0">
                                <a:latin typeface="Cambria Math"/>
                              </a:rPr>
                              <m:t>log</m:t>
                            </m:r>
                          </m:e>
                          <m:sub>
                            <m:r>
                              <a:rPr lang="en-US" altLang="ja-JP" b="0" i="1" smtClean="0">
                                <a:latin typeface="Cambria Math"/>
                              </a:rPr>
                              <m:t>2</m:t>
                            </m:r>
                          </m:sub>
                        </m:sSub>
                      </m:fName>
                      <m:e>
                        <m:r>
                          <a:rPr lang="en-US" altLang="ja-JP" b="0" i="1" smtClean="0">
                            <a:latin typeface="Cambria Math"/>
                          </a:rPr>
                          <m:t>𝑥</m:t>
                        </m:r>
                      </m:e>
                    </m:func>
                  </m:oMath>
                </a14:m>
                <a:r>
                  <a:rPr kumimoji="1" lang="ja-JP" altLang="en-US" smtClean="0"/>
                  <a:t>のグラフを描くと</a:t>
                </a:r>
                <a:endParaRPr kumimoji="1" lang="ja-JP" altLang="en-US"/>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57200" y="404664"/>
                <a:ext cx="8229600" cy="5721499"/>
              </a:xfrm>
              <a:blipFill rotWithShape="1">
                <a:blip r:embed="rId2"/>
                <a:stretch>
                  <a:fillRect l="-1852" t="-1917"/>
                </a:stretch>
              </a:blipFill>
            </p:spPr>
            <p:txBody>
              <a:bodyPr/>
              <a:lstStyle/>
              <a:p>
                <a:r>
                  <a:rPr lang="ja-JP" altLang="en-US">
                    <a:noFill/>
                  </a:rPr>
                  <a:t> </a:t>
                </a:r>
              </a:p>
            </p:txBody>
          </p:sp>
        </mc:Fallback>
      </mc:AlternateContent>
      <p:graphicFrame>
        <p:nvGraphicFramePr>
          <p:cNvPr id="4" name="グラフ 3"/>
          <p:cNvGraphicFramePr>
            <a:graphicFrameLocks/>
          </p:cNvGraphicFramePr>
          <p:nvPr/>
        </p:nvGraphicFramePr>
        <p:xfrm>
          <a:off x="2381250" y="1350168"/>
          <a:ext cx="4381500" cy="4157663"/>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5" name="テキスト ボックス 4"/>
              <p:cNvSpPr txBox="1"/>
              <p:nvPr/>
            </p:nvSpPr>
            <p:spPr>
              <a:xfrm>
                <a:off x="3203848" y="2322680"/>
                <a:ext cx="13681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a:rPr>
                        <m:t>𝑦</m:t>
                      </m:r>
                      <m:r>
                        <a:rPr lang="en-US" altLang="ja-JP" i="1">
                          <a:latin typeface="Cambria Math"/>
                        </a:rPr>
                        <m:t>= </m:t>
                      </m:r>
                      <m:sSup>
                        <m:sSupPr>
                          <m:ctrlPr>
                            <a:rPr lang="en-US" altLang="ja-JP" i="1">
                              <a:latin typeface="Cambria Math"/>
                            </a:rPr>
                          </m:ctrlPr>
                        </m:sSupPr>
                        <m:e>
                          <m:r>
                            <a:rPr lang="en-US" altLang="ja-JP" i="1">
                              <a:latin typeface="Cambria Math"/>
                            </a:rPr>
                            <m:t>2</m:t>
                          </m:r>
                        </m:e>
                        <m:sup>
                          <m:r>
                            <a:rPr lang="en-US" altLang="ja-JP" i="1">
                              <a:latin typeface="Cambria Math"/>
                            </a:rPr>
                            <m:t>𝑥</m:t>
                          </m:r>
                        </m:sup>
                      </m:sSup>
                    </m:oMath>
                  </m:oMathPara>
                </a14:m>
                <a:endParaRPr kumimoji="1" lang="ja-JP" altLang="en-US"/>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203848" y="2322680"/>
                <a:ext cx="1368152" cy="369332"/>
              </a:xfrm>
              <a:prstGeom prst="rect">
                <a:avLst/>
              </a:prstGeom>
              <a:blipFill rotWithShape="1">
                <a:blip r:embed="rId4"/>
                <a:stretch>
                  <a:fillRect b="-49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5292080" y="2325906"/>
                <a:ext cx="13681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a:rPr>
                        <m:t>𝑦</m:t>
                      </m:r>
                      <m:r>
                        <a:rPr lang="en-US" altLang="ja-JP" i="1" smtClean="0">
                          <a:latin typeface="Cambria Math"/>
                        </a:rPr>
                        <m:t>=</m:t>
                      </m:r>
                      <m:r>
                        <a:rPr lang="en-US" altLang="ja-JP" b="0" i="1" smtClean="0">
                          <a:latin typeface="Cambria Math"/>
                        </a:rPr>
                        <m:t>𝑥</m:t>
                      </m:r>
                    </m:oMath>
                  </m:oMathPara>
                </a14:m>
                <a:endParaRPr lang="en-US" altLang="ja-JP" b="0" smtClean="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5292080" y="2325906"/>
                <a:ext cx="1368152" cy="369332"/>
              </a:xfrm>
              <a:prstGeom prst="rect">
                <a:avLst/>
              </a:prstGeom>
              <a:blipFill rotWithShape="1">
                <a:blip r:embed="rId5"/>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4860032" y="4149080"/>
                <a:ext cx="13681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a:rPr>
                        <m:t>𝑦</m:t>
                      </m:r>
                      <m:r>
                        <a:rPr lang="en-US" altLang="ja-JP" b="0" i="1" smtClean="0">
                          <a:latin typeface="Cambria Math"/>
                        </a:rPr>
                        <m:t>=</m:t>
                      </m:r>
                      <m:func>
                        <m:funcPr>
                          <m:ctrlPr>
                            <a:rPr lang="en-US" altLang="ja-JP" b="0" i="1" smtClean="0">
                              <a:latin typeface="Cambria Math"/>
                            </a:rPr>
                          </m:ctrlPr>
                        </m:funcPr>
                        <m:fName>
                          <m:sSub>
                            <m:sSubPr>
                              <m:ctrlPr>
                                <a:rPr lang="en-US" altLang="ja-JP" b="0" i="1" smtClean="0">
                                  <a:latin typeface="Cambria Math"/>
                                </a:rPr>
                              </m:ctrlPr>
                            </m:sSubPr>
                            <m:e>
                              <m:r>
                                <m:rPr>
                                  <m:sty m:val="p"/>
                                </m:rPr>
                                <a:rPr lang="en-US" altLang="ja-JP" b="0" i="0" smtClean="0">
                                  <a:latin typeface="Cambria Math"/>
                                </a:rPr>
                                <m:t>log</m:t>
                              </m:r>
                            </m:e>
                            <m:sub>
                              <m:r>
                                <a:rPr lang="en-US" altLang="ja-JP" b="0" i="1" smtClean="0">
                                  <a:latin typeface="Cambria Math"/>
                                </a:rPr>
                                <m:t>2</m:t>
                              </m:r>
                            </m:sub>
                          </m:sSub>
                        </m:fName>
                        <m:e>
                          <m:r>
                            <a:rPr lang="en-US" altLang="ja-JP" b="0" i="1" smtClean="0">
                              <a:latin typeface="Cambria Math"/>
                            </a:rPr>
                            <m:t>𝑥</m:t>
                          </m:r>
                        </m:e>
                      </m:func>
                    </m:oMath>
                  </m:oMathPara>
                </a14:m>
                <a:endParaRPr kumimoji="1" lang="ja-JP" altLang="en-US"/>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4860032" y="4149080"/>
                <a:ext cx="1368152" cy="369332"/>
              </a:xfrm>
              <a:prstGeom prst="rect">
                <a:avLst/>
              </a:prstGeom>
              <a:blipFill rotWithShape="1">
                <a:blip r:embed="rId6"/>
                <a:stretch>
                  <a:fillRect b="-1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615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57200" y="404664"/>
                <a:ext cx="8229600" cy="5721499"/>
              </a:xfrm>
            </p:spPr>
            <p:txBody>
              <a:bodyPr>
                <a:normAutofit fontScale="92500"/>
              </a:bodyPr>
              <a:lstStyle/>
              <a:p>
                <a:pPr marL="0" indent="0">
                  <a:buNone/>
                </a:pPr>
                <a:r>
                  <a:rPr lang="ja-JP" altLang="en-US" smtClean="0"/>
                  <a:t>対数</a:t>
                </a:r>
                <a:r>
                  <a:rPr lang="ja-JP" altLang="en-US"/>
                  <a:t>関数</a:t>
                </a:r>
                <a:r>
                  <a:rPr lang="ja-JP" altLang="en-US" smtClean="0"/>
                  <a:t>の基本的な演算</a:t>
                </a:r>
                <a:endParaRPr lang="en-US" altLang="ja-JP" smtClean="0"/>
              </a:p>
              <a:p>
                <a:pPr marL="0" indent="0">
                  <a:buNone/>
                </a:pPr>
                <a:r>
                  <a:rPr lang="en-US" altLang="ja-JP" smtClean="0"/>
                  <a:t>※</a:t>
                </a:r>
                <a:r>
                  <a:rPr lang="ja-JP" altLang="en-US" smtClean="0"/>
                  <a:t>ここでは真数が正の数の場合のみ考える</a:t>
                </a:r>
                <a:endParaRPr lang="en-US" altLang="ja-JP" smtClean="0"/>
              </a:p>
              <a:p>
                <a:pPr marL="0" indent="0">
                  <a:buNone/>
                </a:pPr>
                <a14:m>
                  <m:oMathPara xmlns:m="http://schemas.openxmlformats.org/officeDocument/2006/math">
                    <m:oMathParaPr>
                      <m:jc m:val="left"/>
                    </m:oMathParaPr>
                    <m:oMath xmlns:m="http://schemas.openxmlformats.org/officeDocument/2006/math">
                      <m:func>
                        <m:funcPr>
                          <m:ctrlPr>
                            <a:rPr kumimoji="1" lang="en-US" altLang="ja-JP" i="1" smtClean="0">
                              <a:latin typeface="Cambria Math"/>
                            </a:rPr>
                          </m:ctrlPr>
                        </m:funcPr>
                        <m:fName>
                          <m:r>
                            <m:rPr>
                              <m:sty m:val="p"/>
                            </m:rPr>
                            <a:rPr kumimoji="1" lang="en-US" altLang="ja-JP" i="0" smtClean="0">
                              <a:latin typeface="Cambria Math"/>
                            </a:rPr>
                            <m:t>log</m:t>
                          </m:r>
                        </m:fName>
                        <m:e>
                          <m:r>
                            <a:rPr kumimoji="1" lang="en-US" altLang="ja-JP" b="0" i="1" smtClean="0">
                              <a:latin typeface="Cambria Math"/>
                            </a:rPr>
                            <m:t>(</m:t>
                          </m:r>
                          <m:r>
                            <a:rPr kumimoji="1" lang="en-US" altLang="ja-JP" b="0" i="1" smtClean="0">
                              <a:latin typeface="Cambria Math"/>
                            </a:rPr>
                            <m:t>𝑎</m:t>
                          </m:r>
                          <m:r>
                            <a:rPr kumimoji="1" lang="en-US" altLang="ja-JP" b="0" i="1" smtClean="0">
                              <a:latin typeface="Cambria Math"/>
                            </a:rPr>
                            <m:t>∗</m:t>
                          </m:r>
                          <m:r>
                            <a:rPr kumimoji="1" lang="en-US" altLang="ja-JP" b="0" i="1" smtClean="0">
                              <a:latin typeface="Cambria Math"/>
                            </a:rPr>
                            <m:t>𝑏</m:t>
                          </m:r>
                          <m:r>
                            <a:rPr kumimoji="1" lang="en-US" altLang="ja-JP" b="0" i="1" smtClean="0">
                              <a:latin typeface="Cambria Math"/>
                            </a:rPr>
                            <m:t>)</m:t>
                          </m:r>
                        </m:e>
                      </m:func>
                      <m:r>
                        <a:rPr kumimoji="1" lang="en-US" altLang="ja-JP" b="0" i="1" smtClean="0">
                          <a:latin typeface="Cambria Math"/>
                        </a:rPr>
                        <m:t>=</m:t>
                      </m:r>
                      <m:func>
                        <m:funcPr>
                          <m:ctrlPr>
                            <a:rPr lang="en-US" altLang="ja-JP" i="1">
                              <a:latin typeface="Cambria Math"/>
                            </a:rPr>
                          </m:ctrlPr>
                        </m:funcPr>
                        <m:fName>
                          <m:r>
                            <m:rPr>
                              <m:sty m:val="p"/>
                            </m:rPr>
                            <a:rPr lang="en-US" altLang="ja-JP">
                              <a:latin typeface="Cambria Math"/>
                            </a:rPr>
                            <m:t>log</m:t>
                          </m:r>
                        </m:fName>
                        <m:e>
                          <m:r>
                            <a:rPr lang="en-US" altLang="ja-JP" b="0" i="1" smtClean="0">
                              <a:latin typeface="Cambria Math"/>
                            </a:rPr>
                            <m:t>(</m:t>
                          </m:r>
                          <m:r>
                            <a:rPr lang="en-US" altLang="ja-JP" i="1">
                              <a:latin typeface="Cambria Math"/>
                            </a:rPr>
                            <m:t>𝑎</m:t>
                          </m:r>
                          <m:r>
                            <a:rPr lang="en-US" altLang="ja-JP" b="0" i="1" smtClean="0">
                              <a:latin typeface="Cambria Math"/>
                            </a:rPr>
                            <m:t>)</m:t>
                          </m:r>
                        </m:e>
                      </m:func>
                      <m:r>
                        <a:rPr lang="en-US" altLang="ja-JP" b="0" i="1" smtClean="0">
                          <a:latin typeface="Cambria Math"/>
                        </a:rPr>
                        <m:t>+</m:t>
                      </m:r>
                      <m:func>
                        <m:funcPr>
                          <m:ctrlPr>
                            <a:rPr lang="en-US" altLang="ja-JP" i="1">
                              <a:latin typeface="Cambria Math"/>
                            </a:rPr>
                          </m:ctrlPr>
                        </m:funcPr>
                        <m:fName>
                          <m:r>
                            <m:rPr>
                              <m:sty m:val="p"/>
                            </m:rPr>
                            <a:rPr lang="en-US" altLang="ja-JP">
                              <a:latin typeface="Cambria Math"/>
                            </a:rPr>
                            <m:t>log</m:t>
                          </m:r>
                        </m:fName>
                        <m:e>
                          <m:r>
                            <a:rPr lang="en-US" altLang="ja-JP" i="1">
                              <a:latin typeface="Cambria Math"/>
                            </a:rPr>
                            <m:t>(</m:t>
                          </m:r>
                          <m:r>
                            <a:rPr lang="en-US" altLang="ja-JP" b="0" i="1" smtClean="0">
                              <a:latin typeface="Cambria Math"/>
                            </a:rPr>
                            <m:t>𝑏</m:t>
                          </m:r>
                          <m:r>
                            <a:rPr lang="en-US" altLang="ja-JP" i="1">
                              <a:latin typeface="Cambria Math"/>
                            </a:rPr>
                            <m:t>)</m:t>
                          </m:r>
                        </m:e>
                      </m:func>
                    </m:oMath>
                  </m:oMathPara>
                </a14:m>
                <a:endParaRPr kumimoji="1" lang="en-US" altLang="ja-JP" smtClean="0"/>
              </a:p>
              <a:p>
                <a:pPr marL="0" indent="0">
                  <a:buNone/>
                </a:pPr>
                <a14:m>
                  <m:oMathPara xmlns:m="http://schemas.openxmlformats.org/officeDocument/2006/math">
                    <m:oMathParaPr>
                      <m:jc m:val="left"/>
                    </m:oMathParaPr>
                    <m:oMath xmlns:m="http://schemas.openxmlformats.org/officeDocument/2006/math">
                      <m:func>
                        <m:funcPr>
                          <m:ctrlPr>
                            <a:rPr lang="en-US" altLang="ja-JP" i="1">
                              <a:latin typeface="Cambria Math"/>
                            </a:rPr>
                          </m:ctrlPr>
                        </m:funcPr>
                        <m:fName>
                          <m:r>
                            <m:rPr>
                              <m:sty m:val="p"/>
                            </m:rPr>
                            <a:rPr lang="en-US" altLang="ja-JP">
                              <a:latin typeface="Cambria Math"/>
                            </a:rPr>
                            <m:t>log</m:t>
                          </m:r>
                        </m:fName>
                        <m:e>
                          <m:r>
                            <a:rPr lang="en-US" altLang="ja-JP" i="1">
                              <a:latin typeface="Cambria Math"/>
                            </a:rPr>
                            <m:t>(</m:t>
                          </m:r>
                          <m:r>
                            <a:rPr lang="en-US" altLang="ja-JP" i="1">
                              <a:latin typeface="Cambria Math"/>
                            </a:rPr>
                            <m:t>𝑎</m:t>
                          </m:r>
                          <m:r>
                            <a:rPr lang="en-US" altLang="ja-JP" b="0" i="1" smtClean="0">
                              <a:latin typeface="Cambria Math"/>
                            </a:rPr>
                            <m:t>/</m:t>
                          </m:r>
                          <m:r>
                            <a:rPr lang="en-US" altLang="ja-JP" i="1">
                              <a:latin typeface="Cambria Math"/>
                            </a:rPr>
                            <m:t>𝑏</m:t>
                          </m:r>
                          <m:r>
                            <a:rPr lang="en-US" altLang="ja-JP" i="1">
                              <a:latin typeface="Cambria Math"/>
                            </a:rPr>
                            <m:t>)</m:t>
                          </m:r>
                        </m:e>
                      </m:func>
                      <m:r>
                        <a:rPr lang="en-US" altLang="ja-JP" i="1">
                          <a:latin typeface="Cambria Math"/>
                        </a:rPr>
                        <m:t>=</m:t>
                      </m:r>
                      <m:func>
                        <m:funcPr>
                          <m:ctrlPr>
                            <a:rPr lang="en-US" altLang="ja-JP" i="1">
                              <a:latin typeface="Cambria Math"/>
                            </a:rPr>
                          </m:ctrlPr>
                        </m:funcPr>
                        <m:fName>
                          <m:r>
                            <m:rPr>
                              <m:sty m:val="p"/>
                            </m:rPr>
                            <a:rPr lang="en-US" altLang="ja-JP">
                              <a:latin typeface="Cambria Math"/>
                            </a:rPr>
                            <m:t>log</m:t>
                          </m:r>
                        </m:fName>
                        <m:e>
                          <m:r>
                            <a:rPr lang="en-US" altLang="ja-JP" b="0" i="1" smtClean="0">
                              <a:latin typeface="Cambria Math"/>
                            </a:rPr>
                            <m:t>(</m:t>
                          </m:r>
                          <m:r>
                            <a:rPr lang="en-US" altLang="ja-JP" i="1">
                              <a:latin typeface="Cambria Math"/>
                            </a:rPr>
                            <m:t>𝑎</m:t>
                          </m:r>
                          <m:r>
                            <a:rPr lang="en-US" altLang="ja-JP" b="0" i="1" smtClean="0">
                              <a:latin typeface="Cambria Math"/>
                            </a:rPr>
                            <m:t>)</m:t>
                          </m:r>
                        </m:e>
                      </m:func>
                      <m:r>
                        <a:rPr lang="en-US" altLang="ja-JP" b="0" i="1" smtClean="0">
                          <a:latin typeface="Cambria Math"/>
                        </a:rPr>
                        <m:t>−</m:t>
                      </m:r>
                      <m:func>
                        <m:funcPr>
                          <m:ctrlPr>
                            <a:rPr lang="en-US" altLang="ja-JP" i="1">
                              <a:latin typeface="Cambria Math"/>
                            </a:rPr>
                          </m:ctrlPr>
                        </m:funcPr>
                        <m:fName>
                          <m:r>
                            <m:rPr>
                              <m:sty m:val="p"/>
                            </m:rPr>
                            <a:rPr lang="en-US" altLang="ja-JP">
                              <a:latin typeface="Cambria Math"/>
                            </a:rPr>
                            <m:t>log</m:t>
                          </m:r>
                        </m:fName>
                        <m:e>
                          <m:r>
                            <a:rPr lang="en-US" altLang="ja-JP" i="1">
                              <a:latin typeface="Cambria Math"/>
                            </a:rPr>
                            <m:t>(</m:t>
                          </m:r>
                          <m:r>
                            <a:rPr lang="en-US" altLang="ja-JP" b="0" i="1" smtClean="0">
                              <a:latin typeface="Cambria Math"/>
                            </a:rPr>
                            <m:t>𝑏</m:t>
                          </m:r>
                          <m:r>
                            <a:rPr lang="en-US" altLang="ja-JP" i="1">
                              <a:latin typeface="Cambria Math"/>
                            </a:rPr>
                            <m:t>)</m:t>
                          </m:r>
                        </m:e>
                      </m:func>
                    </m:oMath>
                  </m:oMathPara>
                </a14:m>
                <a:endParaRPr kumimoji="1" lang="en-US" altLang="ja-JP" smtClean="0"/>
              </a:p>
              <a:p>
                <a:pPr marL="0" indent="0">
                  <a:buNone/>
                </a:pPr>
                <a14:m>
                  <m:oMathPara xmlns:m="http://schemas.openxmlformats.org/officeDocument/2006/math">
                    <m:oMathParaPr>
                      <m:jc m:val="left"/>
                    </m:oMathParaPr>
                    <m:oMath xmlns:m="http://schemas.openxmlformats.org/officeDocument/2006/math">
                      <m:func>
                        <m:funcPr>
                          <m:ctrlPr>
                            <a:rPr kumimoji="1" lang="en-US" altLang="ja-JP" i="1" smtClean="0">
                              <a:latin typeface="Cambria Math"/>
                            </a:rPr>
                          </m:ctrlPr>
                        </m:funcPr>
                        <m:fName>
                          <m:r>
                            <m:rPr>
                              <m:sty m:val="p"/>
                            </m:rPr>
                            <a:rPr kumimoji="1" lang="en-US" altLang="ja-JP" i="0" smtClean="0">
                              <a:latin typeface="Cambria Math"/>
                            </a:rPr>
                            <m:t>log</m:t>
                          </m:r>
                        </m:fName>
                        <m:e>
                          <m:sSup>
                            <m:sSupPr>
                              <m:ctrlPr>
                                <a:rPr kumimoji="1" lang="en-US" altLang="ja-JP" i="1" smtClean="0">
                                  <a:latin typeface="Cambria Math"/>
                                </a:rPr>
                              </m:ctrlPr>
                            </m:sSupPr>
                            <m:e>
                              <m:r>
                                <a:rPr kumimoji="1" lang="en-US" altLang="ja-JP" b="0" i="1" smtClean="0">
                                  <a:latin typeface="Cambria Math"/>
                                </a:rPr>
                                <m:t>(</m:t>
                              </m:r>
                              <m:r>
                                <a:rPr kumimoji="1" lang="en-US" altLang="ja-JP" b="0" i="1" smtClean="0">
                                  <a:latin typeface="Cambria Math"/>
                                </a:rPr>
                                <m:t>𝑎</m:t>
                              </m:r>
                            </m:e>
                            <m:sup>
                              <m:r>
                                <a:rPr kumimoji="1" lang="en-US" altLang="ja-JP" b="0" i="1" smtClean="0">
                                  <a:latin typeface="Cambria Math"/>
                                </a:rPr>
                                <m:t>𝑥</m:t>
                              </m:r>
                            </m:sup>
                          </m:sSup>
                          <m:r>
                            <a:rPr kumimoji="1" lang="en-US" altLang="ja-JP" b="0" i="1" smtClean="0">
                              <a:latin typeface="Cambria Math"/>
                            </a:rPr>
                            <m:t>)</m:t>
                          </m:r>
                          <m:r>
                            <a:rPr lang="en-US" altLang="ja-JP" i="1" smtClean="0">
                              <a:latin typeface="Cambria Math"/>
                            </a:rPr>
                            <m:t> </m:t>
                          </m:r>
                        </m:e>
                      </m:func>
                      <m:r>
                        <a:rPr kumimoji="1" lang="en-US" altLang="ja-JP" b="0" i="1" smtClean="0">
                          <a:latin typeface="Cambria Math"/>
                        </a:rPr>
                        <m:t>=</m:t>
                      </m:r>
                      <m:func>
                        <m:funcPr>
                          <m:ctrlPr>
                            <a:rPr lang="en-US" altLang="ja-JP" i="1">
                              <a:latin typeface="Cambria Math"/>
                            </a:rPr>
                          </m:ctrlPr>
                        </m:funcPr>
                        <m:fName>
                          <m:r>
                            <a:rPr lang="en-US" altLang="ja-JP" b="0" i="1" smtClean="0">
                              <a:latin typeface="Cambria Math"/>
                            </a:rPr>
                            <m:t>𝑥</m:t>
                          </m:r>
                          <m:r>
                            <m:rPr>
                              <m:sty m:val="p"/>
                            </m:rPr>
                            <a:rPr lang="en-US" altLang="ja-JP">
                              <a:latin typeface="Cambria Math"/>
                            </a:rPr>
                            <m:t>log</m:t>
                          </m:r>
                        </m:fName>
                        <m:e>
                          <m:r>
                            <a:rPr lang="en-US" altLang="ja-JP" b="0" i="1" smtClean="0">
                              <a:latin typeface="Cambria Math"/>
                            </a:rPr>
                            <m:t>(</m:t>
                          </m:r>
                          <m:r>
                            <a:rPr lang="en-US" altLang="ja-JP" b="0" i="1" smtClean="0">
                              <a:latin typeface="Cambria Math"/>
                            </a:rPr>
                            <m:t>𝑎</m:t>
                          </m:r>
                          <m:r>
                            <a:rPr lang="en-US" altLang="ja-JP" b="0" i="1" smtClean="0">
                              <a:latin typeface="Cambria Math"/>
                            </a:rPr>
                            <m:t>)</m:t>
                          </m:r>
                        </m:e>
                      </m:func>
                    </m:oMath>
                  </m:oMathPara>
                </a14:m>
                <a:endParaRPr kumimoji="1" lang="en-US" altLang="ja-JP" smtClean="0"/>
              </a:p>
              <a:p>
                <a:pPr marL="0" indent="0">
                  <a:buNone/>
                </a:pPr>
                <a14:m>
                  <m:oMath xmlns:m="http://schemas.openxmlformats.org/officeDocument/2006/math">
                    <m:func>
                      <m:funcPr>
                        <m:ctrlPr>
                          <a:rPr lang="en-US" altLang="ja-JP" i="1">
                            <a:latin typeface="Cambria Math"/>
                          </a:rPr>
                        </m:ctrlPr>
                      </m:funcPr>
                      <m:fName>
                        <m:r>
                          <m:rPr>
                            <m:sty m:val="p"/>
                          </m:rPr>
                          <a:rPr lang="en-US" altLang="ja-JP">
                            <a:latin typeface="Cambria Math"/>
                          </a:rPr>
                          <m:t>log</m:t>
                        </m:r>
                      </m:fName>
                      <m:e>
                        <m:r>
                          <a:rPr lang="en-US" altLang="ja-JP" b="0" i="1" smtClean="0">
                            <a:latin typeface="Cambria Math"/>
                          </a:rPr>
                          <m:t>(</m:t>
                        </m:r>
                        <m:r>
                          <a:rPr lang="en-US" altLang="ja-JP" b="0" i="1" smtClean="0">
                            <a:latin typeface="Cambria Math"/>
                          </a:rPr>
                          <m:t>𝑎</m:t>
                        </m:r>
                        <m:r>
                          <a:rPr lang="en-US" altLang="ja-JP" i="1">
                            <a:latin typeface="Cambria Math"/>
                          </a:rPr>
                          <m:t>)</m:t>
                        </m:r>
                        <m:r>
                          <a:rPr lang="en-US" altLang="ja-JP" i="1" smtClean="0">
                            <a:latin typeface="Cambria Math"/>
                          </a:rPr>
                          <m:t> </m:t>
                        </m:r>
                      </m:e>
                    </m:func>
                    <m:r>
                      <a:rPr lang="en-US" altLang="ja-JP" b="0" i="1" smtClean="0">
                        <a:latin typeface="Cambria Math"/>
                      </a:rPr>
                      <m:t>=</m:t>
                    </m:r>
                  </m:oMath>
                </a14:m>
                <a:r>
                  <a:rPr lang="en-US" altLang="ja-JP"/>
                  <a:t> </a:t>
                </a:r>
                <a14:m>
                  <m:oMath xmlns:m="http://schemas.openxmlformats.org/officeDocument/2006/math">
                    <m:sSup>
                      <m:sSupPr>
                        <m:ctrlPr>
                          <a:rPr lang="en-US" altLang="ja-JP" i="1" smtClean="0">
                            <a:latin typeface="Cambria Math"/>
                          </a:rPr>
                        </m:ctrlPr>
                      </m:sSupPr>
                      <m:e>
                        <m:r>
                          <a:rPr lang="en-US" altLang="ja-JP" b="0" i="1" smtClean="0">
                            <a:latin typeface="Cambria Math"/>
                          </a:rPr>
                          <m:t>𝑏</m:t>
                        </m:r>
                      </m:e>
                      <m:sup>
                        <m:func>
                          <m:funcPr>
                            <m:ctrlPr>
                              <a:rPr lang="en-US" altLang="ja-JP" i="1" smtClean="0">
                                <a:latin typeface="Cambria Math"/>
                              </a:rPr>
                            </m:ctrlPr>
                          </m:funcPr>
                          <m:fName>
                            <m:sSub>
                              <m:sSubPr>
                                <m:ctrlPr>
                                  <a:rPr lang="en-US" altLang="ja-JP" i="1" smtClean="0">
                                    <a:latin typeface="Cambria Math"/>
                                  </a:rPr>
                                </m:ctrlPr>
                              </m:sSubPr>
                              <m:e>
                                <m:r>
                                  <m:rPr>
                                    <m:sty m:val="p"/>
                                  </m:rPr>
                                  <a:rPr lang="en-US" altLang="ja-JP" i="0" smtClean="0">
                                    <a:latin typeface="Cambria Math"/>
                                  </a:rPr>
                                  <m:t>log</m:t>
                                </m:r>
                              </m:e>
                              <m:sub>
                                <m:r>
                                  <a:rPr lang="en-US" altLang="ja-JP" b="0" i="1" smtClean="0">
                                    <a:latin typeface="Cambria Math"/>
                                  </a:rPr>
                                  <m:t>𝑏</m:t>
                                </m:r>
                              </m:sub>
                            </m:sSub>
                          </m:fName>
                          <m:e>
                            <m:r>
                              <a:rPr lang="en-US" altLang="ja-JP" b="0" i="1" smtClean="0">
                                <a:latin typeface="Cambria Math"/>
                              </a:rPr>
                              <m:t>𝑎</m:t>
                            </m:r>
                          </m:e>
                        </m:func>
                      </m:sup>
                    </m:sSup>
                  </m:oMath>
                </a14:m>
                <a:endParaRPr kumimoji="1" lang="en-US" altLang="ja-JP" smtClean="0"/>
              </a:p>
              <a:p>
                <a:pPr marL="0" indent="0">
                  <a:buNone/>
                </a:pPr>
                <a14:m>
                  <m:oMathPara xmlns:m="http://schemas.openxmlformats.org/officeDocument/2006/math">
                    <m:oMathParaPr>
                      <m:jc m:val="left"/>
                    </m:oMathParaPr>
                    <m:oMath xmlns:m="http://schemas.openxmlformats.org/officeDocument/2006/math">
                      <m:func>
                        <m:funcPr>
                          <m:ctrlPr>
                            <a:rPr lang="en-US" altLang="ja-JP" i="1" smtClean="0">
                              <a:latin typeface="Cambria Math"/>
                            </a:rPr>
                          </m:ctrlPr>
                        </m:funcPr>
                        <m:fName>
                          <m:sSub>
                            <m:sSubPr>
                              <m:ctrlPr>
                                <a:rPr lang="en-US" altLang="ja-JP" i="1" smtClean="0">
                                  <a:latin typeface="Cambria Math"/>
                                </a:rPr>
                              </m:ctrlPr>
                            </m:sSubPr>
                            <m:e>
                              <m:r>
                                <m:rPr>
                                  <m:sty m:val="p"/>
                                </m:rPr>
                                <a:rPr lang="en-US" altLang="ja-JP" i="0" smtClean="0">
                                  <a:latin typeface="Cambria Math"/>
                                </a:rPr>
                                <m:t>log</m:t>
                              </m:r>
                            </m:e>
                            <m:sub>
                              <m:r>
                                <a:rPr lang="en-US" altLang="ja-JP" b="0" i="1" smtClean="0">
                                  <a:latin typeface="Cambria Math"/>
                                </a:rPr>
                                <m:t>𝑎</m:t>
                              </m:r>
                            </m:sub>
                          </m:sSub>
                        </m:fName>
                        <m:e>
                          <m:r>
                            <a:rPr lang="en-US" altLang="ja-JP" b="0" i="1" smtClean="0">
                              <a:latin typeface="Cambria Math"/>
                            </a:rPr>
                            <m:t>𝑏</m:t>
                          </m:r>
                        </m:e>
                      </m:func>
                      <m:r>
                        <a:rPr lang="en-US" altLang="ja-JP" b="0" i="1" smtClean="0">
                          <a:latin typeface="Cambria Math"/>
                        </a:rPr>
                        <m:t>=</m:t>
                      </m:r>
                      <m:f>
                        <m:fPr>
                          <m:ctrlPr>
                            <a:rPr lang="en-US" altLang="ja-JP" b="0" i="1" smtClean="0">
                              <a:latin typeface="Cambria Math"/>
                            </a:rPr>
                          </m:ctrlPr>
                        </m:fPr>
                        <m:num>
                          <m:func>
                            <m:funcPr>
                              <m:ctrlPr>
                                <a:rPr lang="en-US" altLang="ja-JP" b="0" i="1" smtClean="0">
                                  <a:latin typeface="Cambria Math"/>
                                </a:rPr>
                              </m:ctrlPr>
                            </m:funcPr>
                            <m:fName>
                              <m:sSub>
                                <m:sSubPr>
                                  <m:ctrlPr>
                                    <a:rPr lang="en-US" altLang="ja-JP" b="0" i="1" smtClean="0">
                                      <a:latin typeface="Cambria Math"/>
                                    </a:rPr>
                                  </m:ctrlPr>
                                </m:sSubPr>
                                <m:e>
                                  <m:r>
                                    <m:rPr>
                                      <m:sty m:val="p"/>
                                    </m:rPr>
                                    <a:rPr lang="en-US" altLang="ja-JP" b="0" i="0" smtClean="0">
                                      <a:latin typeface="Cambria Math"/>
                                    </a:rPr>
                                    <m:t>log</m:t>
                                  </m:r>
                                </m:e>
                                <m:sub>
                                  <m:r>
                                    <a:rPr lang="en-US" altLang="ja-JP" b="0" i="1" smtClean="0">
                                      <a:latin typeface="Cambria Math"/>
                                    </a:rPr>
                                    <m:t>𝑐</m:t>
                                  </m:r>
                                </m:sub>
                              </m:sSub>
                            </m:fName>
                            <m:e>
                              <m:r>
                                <a:rPr lang="en-US" altLang="ja-JP" b="0" i="1" smtClean="0">
                                  <a:latin typeface="Cambria Math"/>
                                </a:rPr>
                                <m:t>𝑏</m:t>
                              </m:r>
                            </m:e>
                          </m:func>
                        </m:num>
                        <m:den>
                          <m:func>
                            <m:funcPr>
                              <m:ctrlPr>
                                <a:rPr lang="en-US" altLang="ja-JP" b="0" i="1" smtClean="0">
                                  <a:latin typeface="Cambria Math"/>
                                </a:rPr>
                              </m:ctrlPr>
                            </m:funcPr>
                            <m:fName>
                              <m:sSub>
                                <m:sSubPr>
                                  <m:ctrlPr>
                                    <a:rPr lang="en-US" altLang="ja-JP" b="0" i="1" smtClean="0">
                                      <a:latin typeface="Cambria Math"/>
                                    </a:rPr>
                                  </m:ctrlPr>
                                </m:sSubPr>
                                <m:e>
                                  <m:r>
                                    <m:rPr>
                                      <m:sty m:val="p"/>
                                    </m:rPr>
                                    <a:rPr lang="en-US" altLang="ja-JP" b="0" i="0" smtClean="0">
                                      <a:latin typeface="Cambria Math"/>
                                    </a:rPr>
                                    <m:t>log</m:t>
                                  </m:r>
                                </m:e>
                                <m:sub>
                                  <m:r>
                                    <a:rPr lang="en-US" altLang="ja-JP" b="0" i="1" smtClean="0">
                                      <a:latin typeface="Cambria Math"/>
                                    </a:rPr>
                                    <m:t>𝑐</m:t>
                                  </m:r>
                                </m:sub>
                              </m:sSub>
                            </m:fName>
                            <m:e>
                              <m:r>
                                <a:rPr lang="en-US" altLang="ja-JP" b="0" i="1" smtClean="0">
                                  <a:latin typeface="Cambria Math"/>
                                </a:rPr>
                                <m:t>𝑎</m:t>
                              </m:r>
                            </m:e>
                          </m:func>
                        </m:den>
                      </m:f>
                    </m:oMath>
                  </m:oMathPara>
                </a14:m>
                <a:endParaRPr kumimoji="1" lang="en-US" altLang="ja-JP" smtClean="0"/>
              </a:p>
              <a:p>
                <a:pPr marL="0" indent="0">
                  <a:buNone/>
                </a:pPr>
                <a14:m>
                  <m:oMathPara xmlns:m="http://schemas.openxmlformats.org/officeDocument/2006/math">
                    <m:oMathParaPr>
                      <m:jc m:val="left"/>
                    </m:oMathParaPr>
                    <m:oMath xmlns:m="http://schemas.openxmlformats.org/officeDocument/2006/math">
                      <m:func>
                        <m:funcPr>
                          <m:ctrlPr>
                            <a:rPr lang="en-US" altLang="ja-JP" i="1">
                              <a:latin typeface="Cambria Math"/>
                            </a:rPr>
                          </m:ctrlPr>
                        </m:funcPr>
                        <m:fName>
                          <m:r>
                            <m:rPr>
                              <m:sty m:val="p"/>
                            </m:rPr>
                            <a:rPr lang="en-US" altLang="ja-JP">
                              <a:latin typeface="Cambria Math"/>
                            </a:rPr>
                            <m:t>log</m:t>
                          </m:r>
                        </m:fName>
                        <m:e>
                          <m:d>
                            <m:dPr>
                              <m:ctrlPr>
                                <a:rPr lang="en-US" altLang="ja-JP" b="0" i="1" smtClean="0">
                                  <a:latin typeface="Cambria Math"/>
                                </a:rPr>
                              </m:ctrlPr>
                            </m:dPr>
                            <m:e>
                              <m:r>
                                <a:rPr lang="en-US" altLang="ja-JP" b="0" i="1" smtClean="0">
                                  <a:latin typeface="Cambria Math"/>
                                </a:rPr>
                                <m:t>1</m:t>
                              </m:r>
                            </m:e>
                          </m:d>
                          <m:r>
                            <a:rPr lang="en-US" altLang="ja-JP" i="1" smtClean="0">
                              <a:latin typeface="Cambria Math"/>
                            </a:rPr>
                            <m:t> </m:t>
                          </m:r>
                        </m:e>
                      </m:func>
                      <m:r>
                        <a:rPr lang="en-US" altLang="ja-JP" b="0" i="1" smtClean="0">
                          <a:latin typeface="Cambria Math"/>
                        </a:rPr>
                        <m:t>=0</m:t>
                      </m:r>
                    </m:oMath>
                  </m:oMathPara>
                </a14:m>
                <a:endParaRPr lang="en-US" altLang="ja-JP" b="0" smtClean="0"/>
              </a:p>
              <a:p>
                <a:pPr marL="0" indent="0">
                  <a:buNone/>
                </a:pPr>
                <a14:m>
                  <m:oMathPara xmlns:m="http://schemas.openxmlformats.org/officeDocument/2006/math">
                    <m:oMathParaPr>
                      <m:jc m:val="left"/>
                    </m:oMathParaPr>
                    <m:oMath xmlns:m="http://schemas.openxmlformats.org/officeDocument/2006/math">
                      <m:func>
                        <m:funcPr>
                          <m:ctrlPr>
                            <a:rPr kumimoji="1" lang="en-US" altLang="ja-JP" i="1" smtClean="0">
                              <a:latin typeface="Cambria Math"/>
                            </a:rPr>
                          </m:ctrlPr>
                        </m:funcPr>
                        <m:fName>
                          <m:limLow>
                            <m:limLowPr>
                              <m:ctrlPr>
                                <a:rPr kumimoji="1" lang="en-US" altLang="ja-JP" i="1" smtClean="0">
                                  <a:latin typeface="Cambria Math"/>
                                </a:rPr>
                              </m:ctrlPr>
                            </m:limLowPr>
                            <m:e>
                              <m:r>
                                <m:rPr>
                                  <m:sty m:val="p"/>
                                </m:rPr>
                                <a:rPr kumimoji="1" lang="en-US" altLang="ja-JP" i="0" smtClean="0">
                                  <a:latin typeface="Cambria Math"/>
                                </a:rPr>
                                <m:t>lim</m:t>
                              </m:r>
                            </m:e>
                            <m:lim>
                              <m:r>
                                <a:rPr kumimoji="1" lang="en-US" altLang="ja-JP" i="1" smtClean="0">
                                  <a:latin typeface="Cambria Math"/>
                                  <a:ea typeface="Cambria Math"/>
                                </a:rPr>
                                <m:t>∞</m:t>
                              </m:r>
                            </m:lim>
                          </m:limLow>
                          <m:r>
                            <a:rPr kumimoji="1" lang="en-US" altLang="ja-JP" b="0" i="1" smtClean="0">
                              <a:latin typeface="Cambria Math"/>
                            </a:rPr>
                            <m:t>(</m:t>
                          </m:r>
                        </m:fName>
                        <m:e>
                          <m:func>
                            <m:funcPr>
                              <m:ctrlPr>
                                <a:rPr kumimoji="1" lang="en-US" altLang="ja-JP" i="1" smtClean="0">
                                  <a:latin typeface="Cambria Math"/>
                                </a:rPr>
                              </m:ctrlPr>
                            </m:funcPr>
                            <m:fName>
                              <m:r>
                                <m:rPr>
                                  <m:sty m:val="p"/>
                                </m:rPr>
                                <a:rPr kumimoji="1" lang="en-US" altLang="ja-JP" i="0" smtClean="0">
                                  <a:latin typeface="Cambria Math"/>
                                </a:rPr>
                                <m:t>log</m:t>
                              </m:r>
                            </m:fName>
                            <m:e>
                              <m:r>
                                <a:rPr kumimoji="1" lang="en-US" altLang="ja-JP" b="0" i="1" smtClean="0">
                                  <a:latin typeface="Cambria Math"/>
                                </a:rPr>
                                <m:t>𝑥</m:t>
                              </m:r>
                            </m:e>
                          </m:func>
                        </m:e>
                      </m:func>
                      <m:r>
                        <a:rPr kumimoji="1" lang="en-US" altLang="ja-JP" b="0" i="1" smtClean="0">
                          <a:latin typeface="Cambria Math"/>
                        </a:rPr>
                        <m:t>)=</m:t>
                      </m:r>
                      <m:r>
                        <a:rPr kumimoji="1" lang="en-US" altLang="ja-JP" b="0" i="1" smtClean="0">
                          <a:latin typeface="Cambria Math"/>
                          <a:ea typeface="Cambria Math"/>
                        </a:rPr>
                        <m:t>∞</m:t>
                      </m:r>
                    </m:oMath>
                  </m:oMathPara>
                </a14:m>
                <a:endParaRPr kumimoji="1" lang="en-US" altLang="ja-JP" smtClean="0"/>
              </a:p>
              <a:p>
                <a:pPr marL="0" indent="0">
                  <a:buNone/>
                </a:pPr>
                <a14:m>
                  <m:oMathPara xmlns:m="http://schemas.openxmlformats.org/officeDocument/2006/math">
                    <m:oMathParaPr>
                      <m:jc m:val="left"/>
                    </m:oMathParaPr>
                    <m:oMath xmlns:m="http://schemas.openxmlformats.org/officeDocument/2006/math">
                      <m:func>
                        <m:funcPr>
                          <m:ctrlPr>
                            <a:rPr lang="en-US" altLang="ja-JP" i="1">
                              <a:latin typeface="Cambria Math"/>
                            </a:rPr>
                          </m:ctrlPr>
                        </m:funcPr>
                        <m:fName>
                          <m:limLow>
                            <m:limLowPr>
                              <m:ctrlPr>
                                <a:rPr lang="en-US" altLang="ja-JP" i="1">
                                  <a:latin typeface="Cambria Math"/>
                                </a:rPr>
                              </m:ctrlPr>
                            </m:limLowPr>
                            <m:e>
                              <m:r>
                                <m:rPr>
                                  <m:sty m:val="p"/>
                                </m:rPr>
                                <a:rPr lang="en-US" altLang="ja-JP">
                                  <a:latin typeface="Cambria Math"/>
                                </a:rPr>
                                <m:t>lim</m:t>
                              </m:r>
                            </m:e>
                            <m:lim>
                              <m:r>
                                <a:rPr lang="en-US" altLang="ja-JP" i="1" smtClean="0">
                                  <a:latin typeface="Cambria Math"/>
                                  <a:ea typeface="Cambria Math"/>
                                </a:rPr>
                                <m:t>+</m:t>
                              </m:r>
                              <m:r>
                                <a:rPr lang="en-US" altLang="ja-JP" b="0" i="1" smtClean="0">
                                  <a:latin typeface="Cambria Math"/>
                                  <a:ea typeface="Cambria Math"/>
                                </a:rPr>
                                <m:t>0</m:t>
                              </m:r>
                            </m:lim>
                          </m:limLow>
                          <m:r>
                            <a:rPr lang="en-US" altLang="ja-JP" i="1">
                              <a:latin typeface="Cambria Math"/>
                            </a:rPr>
                            <m:t>(</m:t>
                          </m:r>
                        </m:fName>
                        <m:e>
                          <m:func>
                            <m:funcPr>
                              <m:ctrlPr>
                                <a:rPr lang="en-US" altLang="ja-JP" i="1">
                                  <a:latin typeface="Cambria Math"/>
                                </a:rPr>
                              </m:ctrlPr>
                            </m:funcPr>
                            <m:fName>
                              <m:r>
                                <m:rPr>
                                  <m:sty m:val="p"/>
                                </m:rPr>
                                <a:rPr lang="en-US" altLang="ja-JP">
                                  <a:latin typeface="Cambria Math"/>
                                </a:rPr>
                                <m:t>log</m:t>
                              </m:r>
                            </m:fName>
                            <m:e>
                              <m:r>
                                <a:rPr lang="en-US" altLang="ja-JP" i="1">
                                  <a:latin typeface="Cambria Math"/>
                                </a:rPr>
                                <m:t>𝑥</m:t>
                              </m:r>
                            </m:e>
                          </m:func>
                        </m:e>
                      </m:func>
                      <m:r>
                        <a:rPr lang="en-US" altLang="ja-JP" i="1">
                          <a:latin typeface="Cambria Math"/>
                        </a:rPr>
                        <m:t>)=</m:t>
                      </m:r>
                      <m:r>
                        <a:rPr lang="en-US" altLang="ja-JP" i="1" smtClean="0">
                          <a:latin typeface="Cambria Math"/>
                          <a:ea typeface="Cambria Math"/>
                        </a:rPr>
                        <m:t>−</m:t>
                      </m:r>
                      <m:r>
                        <a:rPr lang="en-US" altLang="ja-JP" i="1">
                          <a:latin typeface="Cambria Math"/>
                          <a:ea typeface="Cambria Math"/>
                        </a:rPr>
                        <m:t>∞</m:t>
                      </m:r>
                    </m:oMath>
                  </m:oMathPara>
                </a14:m>
                <a:endParaRPr lang="en-US" altLang="ja-JP"/>
              </a:p>
              <a:p>
                <a:pPr marL="0" indent="0">
                  <a:buNone/>
                </a:pPr>
                <a:endParaRPr kumimoji="1" lang="en-US" altLang="ja-JP" smtClean="0"/>
              </a:p>
              <a:p>
                <a:pPr marL="0" indent="0">
                  <a:buNone/>
                </a:pPr>
                <a:endParaRPr kumimoji="1" lang="ja-JP" altLang="en-US"/>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57200" y="404664"/>
                <a:ext cx="8229600" cy="5721499"/>
              </a:xfrm>
              <a:blipFill rotWithShape="1">
                <a:blip r:embed="rId2"/>
                <a:stretch>
                  <a:fillRect l="-1704" t="-181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63530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演習</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fontScale="92500"/>
              </a:bodyPr>
              <a:lstStyle/>
              <a:p>
                <a:pPr marL="0" indent="0">
                  <a:buNone/>
                </a:pPr>
                <a:r>
                  <a:rPr lang="en-US" altLang="ja-JP" sz="2800" smtClean="0"/>
                  <a:t>1</a:t>
                </a:r>
                <a:r>
                  <a:rPr lang="ja-JP" altLang="en-US" sz="2800" smtClean="0"/>
                  <a:t>・合成関数</a:t>
                </a:r>
                <a14:m>
                  <m:oMath xmlns:m="http://schemas.openxmlformats.org/officeDocument/2006/math">
                    <m:r>
                      <a:rPr lang="en-US" altLang="ja-JP" sz="2800" b="0" i="1" smtClean="0">
                        <a:latin typeface="Cambria Math"/>
                      </a:rPr>
                      <m:t>𝑓</m:t>
                    </m:r>
                    <m:d>
                      <m:dPr>
                        <m:begChr m:val="{"/>
                        <m:endChr m:val="}"/>
                        <m:ctrlPr>
                          <a:rPr lang="en-US" altLang="ja-JP" sz="2800" b="0" i="1" smtClean="0">
                            <a:latin typeface="Cambria Math"/>
                          </a:rPr>
                        </m:ctrlPr>
                      </m:dPr>
                      <m:e>
                        <m:r>
                          <a:rPr lang="en-US" altLang="ja-JP" sz="2800" b="0" i="1" smtClean="0">
                            <a:latin typeface="Cambria Math"/>
                          </a:rPr>
                          <m:t>𝑔</m:t>
                        </m:r>
                        <m:d>
                          <m:dPr>
                            <m:ctrlPr>
                              <a:rPr lang="en-US" altLang="ja-JP" sz="2800" b="0" i="1" smtClean="0">
                                <a:latin typeface="Cambria Math"/>
                              </a:rPr>
                            </m:ctrlPr>
                          </m:dPr>
                          <m:e>
                            <m:r>
                              <a:rPr lang="en-US" altLang="ja-JP" sz="2800" b="0" i="1" smtClean="0">
                                <a:latin typeface="Cambria Math"/>
                              </a:rPr>
                              <m:t>𝑥</m:t>
                            </m:r>
                          </m:e>
                        </m:d>
                      </m:e>
                    </m:d>
                    <m:r>
                      <a:rPr lang="ja-JP" altLang="en-US" sz="2800" b="0" i="1" smtClean="0">
                        <a:latin typeface="Cambria Math"/>
                      </a:rPr>
                      <m:t>の</m:t>
                    </m:r>
                    <m:r>
                      <a:rPr lang="ja-JP" altLang="en-US" sz="2800" i="1">
                        <a:latin typeface="Cambria Math"/>
                      </a:rPr>
                      <m:t>導関数は</m:t>
                    </m:r>
                    <m:sSup>
                      <m:sSupPr>
                        <m:ctrlPr>
                          <a:rPr lang="en-US" altLang="ja-JP" sz="2800" b="0" i="1" smtClean="0">
                            <a:latin typeface="Cambria Math"/>
                          </a:rPr>
                        </m:ctrlPr>
                      </m:sSupPr>
                      <m:e>
                        <m:r>
                          <a:rPr lang="en-US" altLang="ja-JP" sz="2800" b="0" i="1" smtClean="0">
                            <a:latin typeface="Cambria Math"/>
                          </a:rPr>
                          <m:t>𝑓</m:t>
                        </m:r>
                      </m:e>
                      <m:sup>
                        <m:r>
                          <a:rPr lang="en-US" altLang="ja-JP" sz="2800" b="0" i="1" smtClean="0">
                            <a:latin typeface="Cambria Math"/>
                          </a:rPr>
                          <m:t>′</m:t>
                        </m:r>
                      </m:sup>
                    </m:sSup>
                    <m:d>
                      <m:dPr>
                        <m:begChr m:val="{"/>
                        <m:endChr m:val="}"/>
                        <m:ctrlPr>
                          <a:rPr lang="en-US" altLang="ja-JP" sz="2800" b="0" i="1" smtClean="0">
                            <a:latin typeface="Cambria Math"/>
                          </a:rPr>
                        </m:ctrlPr>
                      </m:dPr>
                      <m:e>
                        <m:r>
                          <a:rPr lang="en-US" altLang="ja-JP" sz="2800" b="0" i="1" smtClean="0">
                            <a:latin typeface="Cambria Math"/>
                          </a:rPr>
                          <m:t>𝑔</m:t>
                        </m:r>
                        <m:d>
                          <m:dPr>
                            <m:ctrlPr>
                              <a:rPr lang="en-US" altLang="ja-JP" sz="2800" b="0" i="1" smtClean="0">
                                <a:latin typeface="Cambria Math"/>
                              </a:rPr>
                            </m:ctrlPr>
                          </m:dPr>
                          <m:e>
                            <m:r>
                              <a:rPr lang="en-US" altLang="ja-JP" sz="2800" b="0" i="1" smtClean="0">
                                <a:latin typeface="Cambria Math"/>
                              </a:rPr>
                              <m:t>𝑥</m:t>
                            </m:r>
                          </m:e>
                        </m:d>
                      </m:e>
                    </m:d>
                    <m:r>
                      <a:rPr lang="en-US" altLang="ja-JP" sz="2800" b="0" i="1" smtClean="0">
                        <a:latin typeface="Cambria Math"/>
                      </a:rPr>
                      <m:t>∗</m:t>
                    </m:r>
                    <m:sSup>
                      <m:sSupPr>
                        <m:ctrlPr>
                          <a:rPr lang="en-US" altLang="ja-JP" sz="2800" b="0" i="1" smtClean="0">
                            <a:latin typeface="Cambria Math"/>
                          </a:rPr>
                        </m:ctrlPr>
                      </m:sSupPr>
                      <m:e>
                        <m:r>
                          <a:rPr lang="en-US" altLang="ja-JP" sz="2800" b="0" i="1" smtClean="0">
                            <a:latin typeface="Cambria Math"/>
                          </a:rPr>
                          <m:t>𝑔</m:t>
                        </m:r>
                      </m:e>
                      <m:sup>
                        <m:r>
                          <a:rPr lang="en-US" altLang="ja-JP" sz="2800" b="0" i="1" smtClean="0">
                            <a:latin typeface="Cambria Math"/>
                          </a:rPr>
                          <m:t>′</m:t>
                        </m:r>
                      </m:sup>
                    </m:sSup>
                    <m:d>
                      <m:dPr>
                        <m:ctrlPr>
                          <a:rPr lang="en-US" altLang="ja-JP" sz="2800" b="0" i="1" smtClean="0">
                            <a:latin typeface="Cambria Math"/>
                          </a:rPr>
                        </m:ctrlPr>
                      </m:dPr>
                      <m:e>
                        <m:r>
                          <a:rPr lang="en-US" altLang="ja-JP" sz="2800" b="0" i="1" smtClean="0">
                            <a:latin typeface="Cambria Math"/>
                          </a:rPr>
                          <m:t>𝑥</m:t>
                        </m:r>
                      </m:e>
                    </m:d>
                  </m:oMath>
                </a14:m>
                <a:endParaRPr lang="en-US" altLang="ja-JP" sz="2800" b="0" i="1" smtClean="0">
                  <a:latin typeface="Cambria Math"/>
                </a:endParaRPr>
              </a:p>
              <a:p>
                <a:pPr marL="0" indent="0">
                  <a:buNone/>
                </a:pPr>
                <a14:m>
                  <m:oMath xmlns:m="http://schemas.openxmlformats.org/officeDocument/2006/math">
                    <m:r>
                      <a:rPr lang="ja-JP" altLang="en-US" sz="2800" b="0" i="1" smtClean="0">
                        <a:latin typeface="Cambria Math"/>
                      </a:rPr>
                      <m:t>で</m:t>
                    </m:r>
                    <m:r>
                      <a:rPr lang="ja-JP" altLang="en-US" sz="2800" i="1">
                        <a:latin typeface="Cambria Math"/>
                      </a:rPr>
                      <m:t>与えられる</m:t>
                    </m:r>
                    <m:r>
                      <a:rPr lang="ja-JP" altLang="en-US" sz="2800" b="0" i="1" smtClean="0">
                        <a:latin typeface="Cambria Math"/>
                      </a:rPr>
                      <m:t>。</m:t>
                    </m:r>
                    <m:sSup>
                      <m:sSupPr>
                        <m:ctrlPr>
                          <a:rPr lang="en-US" altLang="ja-JP" sz="2800" b="0" i="1" smtClean="0">
                            <a:latin typeface="Cambria Math"/>
                          </a:rPr>
                        </m:ctrlPr>
                      </m:sSupPr>
                      <m:e>
                        <m:r>
                          <a:rPr lang="en-US" altLang="ja-JP" sz="2800" b="0" i="1" smtClean="0">
                            <a:latin typeface="Cambria Math"/>
                          </a:rPr>
                          <m:t>𝑎</m:t>
                        </m:r>
                      </m:e>
                      <m:sup>
                        <m:r>
                          <a:rPr lang="en-US" altLang="ja-JP" sz="2800" b="0" i="1" smtClean="0">
                            <a:latin typeface="Cambria Math"/>
                          </a:rPr>
                          <m:t>𝑥</m:t>
                        </m:r>
                      </m:sup>
                    </m:sSup>
                    <m:r>
                      <a:rPr lang="ja-JP" altLang="en-US" sz="2800" b="0" i="1" smtClean="0">
                        <a:latin typeface="Cambria Math"/>
                      </a:rPr>
                      <m:t>の</m:t>
                    </m:r>
                    <m:r>
                      <a:rPr lang="ja-JP" altLang="en-US" sz="2800" i="1">
                        <a:latin typeface="Cambria Math"/>
                      </a:rPr>
                      <m:t>導関数</m:t>
                    </m:r>
                    <m:r>
                      <a:rPr lang="ja-JP" altLang="en-US" sz="2800" b="0" i="1" smtClean="0">
                        <a:latin typeface="Cambria Math"/>
                      </a:rPr>
                      <m:t>を</m:t>
                    </m:r>
                    <m:r>
                      <a:rPr lang="ja-JP" altLang="en-US" sz="2800" i="1">
                        <a:latin typeface="Cambria Math"/>
                      </a:rPr>
                      <m:t>求めよ</m:t>
                    </m:r>
                  </m:oMath>
                </a14:m>
                <a:r>
                  <a:rPr lang="ja-JP" altLang="en-US" sz="2800" smtClean="0"/>
                  <a:t>。</a:t>
                </a:r>
                <a:endParaRPr lang="en-US" altLang="ja-JP" sz="2800" smtClean="0"/>
              </a:p>
              <a:p>
                <a:pPr marL="0" indent="0">
                  <a:buNone/>
                </a:pPr>
                <a:endParaRPr lang="en-US" altLang="ja-JP" sz="2800" smtClean="0"/>
              </a:p>
              <a:p>
                <a:pPr marL="0" indent="0">
                  <a:buNone/>
                </a:pPr>
                <a:r>
                  <a:rPr kumimoji="1" lang="en-US" altLang="ja-JP" sz="2800"/>
                  <a:t>2</a:t>
                </a:r>
                <a:r>
                  <a:rPr kumimoji="1" lang="ja-JP" altLang="en-US" sz="2800" smtClean="0"/>
                  <a:t>・テイラー展開とは、</a:t>
                </a:r>
                <a:r>
                  <a:rPr lang="ja-JP" altLang="en-US" sz="2800" smtClean="0"/>
                  <a:t>関数</a:t>
                </a:r>
                <a14:m>
                  <m:oMath xmlns:m="http://schemas.openxmlformats.org/officeDocument/2006/math">
                    <m:r>
                      <a:rPr lang="en-US" altLang="ja-JP" sz="2800" i="1">
                        <a:latin typeface="Cambria Math"/>
                      </a:rPr>
                      <m:t>𝑓</m:t>
                    </m:r>
                    <m:d>
                      <m:dPr>
                        <m:ctrlPr>
                          <a:rPr lang="en-US" altLang="ja-JP" sz="2800" i="1">
                            <a:latin typeface="Cambria Math"/>
                          </a:rPr>
                        </m:ctrlPr>
                      </m:dPr>
                      <m:e>
                        <m:r>
                          <a:rPr lang="en-US" altLang="ja-JP" sz="2800" i="1">
                            <a:latin typeface="Cambria Math"/>
                          </a:rPr>
                          <m:t>𝑥</m:t>
                        </m:r>
                      </m:e>
                    </m:d>
                    <m:r>
                      <a:rPr lang="ja-JP" altLang="en-US" sz="2800" b="0" i="1" smtClean="0">
                        <a:latin typeface="Cambria Math"/>
                      </a:rPr>
                      <m:t>の</m:t>
                    </m:r>
                    <m:r>
                      <a:rPr lang="en-US" altLang="ja-JP" sz="2800" b="0" i="1" smtClean="0">
                        <a:latin typeface="Cambria Math"/>
                      </a:rPr>
                      <m:t>𝑥</m:t>
                    </m:r>
                    <m:r>
                      <a:rPr lang="en-US" altLang="ja-JP" sz="2800" b="0" i="1" smtClean="0">
                        <a:latin typeface="Cambria Math"/>
                      </a:rPr>
                      <m:t>=</m:t>
                    </m:r>
                    <m:r>
                      <a:rPr lang="en-US" altLang="ja-JP" sz="2800" b="0" i="1" smtClean="0">
                        <a:latin typeface="Cambria Math"/>
                      </a:rPr>
                      <m:t>𝑎</m:t>
                    </m:r>
                  </m:oMath>
                </a14:m>
                <a:r>
                  <a:rPr kumimoji="1" lang="ja-JP" altLang="en-US" sz="2800" smtClean="0"/>
                  <a:t>の近傍における値で近似する手法である。具体的に</a:t>
                </a:r>
                <a14:m>
                  <m:oMath xmlns:m="http://schemas.openxmlformats.org/officeDocument/2006/math">
                    <m:nary>
                      <m:naryPr>
                        <m:chr m:val="∑"/>
                        <m:subHide m:val="on"/>
                        <m:supHide m:val="on"/>
                        <m:ctrlPr>
                          <a:rPr lang="ja-JP" altLang="en-US" sz="2800" i="1" smtClean="0">
                            <a:latin typeface="Cambria Math"/>
                          </a:rPr>
                        </m:ctrlPr>
                      </m:naryPr>
                      <m:sub/>
                      <m:sup/>
                      <m:e>
                        <m:f>
                          <m:fPr>
                            <m:ctrlPr>
                              <a:rPr lang="en-US" altLang="ja-JP" sz="2800" i="1" smtClean="0">
                                <a:latin typeface="Cambria Math"/>
                              </a:rPr>
                            </m:ctrlPr>
                          </m:fPr>
                          <m:num>
                            <m:sSup>
                              <m:sSupPr>
                                <m:ctrlPr>
                                  <a:rPr lang="en-US" altLang="ja-JP" sz="2800" i="1" smtClean="0">
                                    <a:latin typeface="Cambria Math"/>
                                  </a:rPr>
                                </m:ctrlPr>
                              </m:sSupPr>
                              <m:e>
                                <m:r>
                                  <a:rPr lang="en-US" altLang="ja-JP" sz="2800" b="0" i="1" smtClean="0">
                                    <a:latin typeface="Cambria Math"/>
                                  </a:rPr>
                                  <m:t>𝑓</m:t>
                                </m:r>
                              </m:e>
                              <m:sup>
                                <m:d>
                                  <m:dPr>
                                    <m:ctrlPr>
                                      <a:rPr lang="en-US" altLang="ja-JP" sz="2800" b="0" i="1" smtClean="0">
                                        <a:latin typeface="Cambria Math"/>
                                      </a:rPr>
                                    </m:ctrlPr>
                                  </m:dPr>
                                  <m:e>
                                    <m:r>
                                      <a:rPr lang="en-US" altLang="ja-JP" sz="2800" b="0" i="1" smtClean="0">
                                        <a:latin typeface="Cambria Math"/>
                                      </a:rPr>
                                      <m:t>𝑛</m:t>
                                    </m:r>
                                  </m:e>
                                </m:d>
                              </m:sup>
                            </m:sSup>
                            <m:r>
                              <a:rPr lang="en-US" altLang="ja-JP" sz="2800" b="0" i="1" smtClean="0">
                                <a:latin typeface="Cambria Math"/>
                              </a:rPr>
                              <m:t>(</m:t>
                            </m:r>
                            <m:r>
                              <a:rPr lang="en-US" altLang="ja-JP" sz="2800" b="0" i="1" smtClean="0">
                                <a:latin typeface="Cambria Math"/>
                              </a:rPr>
                              <m:t>𝑎</m:t>
                            </m:r>
                            <m:r>
                              <a:rPr lang="en-US" altLang="ja-JP" sz="2800" b="0" i="1" smtClean="0">
                                <a:latin typeface="Cambria Math"/>
                              </a:rPr>
                              <m:t>)</m:t>
                            </m:r>
                          </m:num>
                          <m:den>
                            <m:r>
                              <a:rPr lang="en-US" altLang="ja-JP" sz="2800" b="0" i="1" smtClean="0">
                                <a:latin typeface="Cambria Math"/>
                              </a:rPr>
                              <m:t>𝑛</m:t>
                            </m:r>
                            <m:r>
                              <a:rPr lang="en-US" altLang="ja-JP" sz="2800" b="0" i="1" smtClean="0">
                                <a:latin typeface="Cambria Math"/>
                              </a:rPr>
                              <m:t>!</m:t>
                            </m:r>
                          </m:den>
                        </m:f>
                        <m:r>
                          <a:rPr lang="en-US" altLang="ja-JP" sz="2800" b="0" i="1" smtClean="0">
                            <a:latin typeface="Cambria Math"/>
                          </a:rPr>
                          <m:t> </m:t>
                        </m:r>
                        <m:sSup>
                          <m:sSupPr>
                            <m:ctrlPr>
                              <a:rPr lang="en-US" altLang="ja-JP" sz="2800" b="0" i="1" smtClean="0">
                                <a:latin typeface="Cambria Math"/>
                              </a:rPr>
                            </m:ctrlPr>
                          </m:sSupPr>
                          <m:e>
                            <m:r>
                              <a:rPr lang="en-US" altLang="ja-JP" sz="2800" b="0" i="1" smtClean="0">
                                <a:latin typeface="Cambria Math"/>
                              </a:rPr>
                              <m:t>(</m:t>
                            </m:r>
                            <m:r>
                              <a:rPr lang="en-US" altLang="ja-JP" sz="2800" b="0" i="1" smtClean="0">
                                <a:latin typeface="Cambria Math"/>
                              </a:rPr>
                              <m:t>𝑥</m:t>
                            </m:r>
                            <m:r>
                              <a:rPr lang="en-US" altLang="ja-JP" sz="2800" b="0" i="1" smtClean="0">
                                <a:latin typeface="Cambria Math"/>
                              </a:rPr>
                              <m:t>−</m:t>
                            </m:r>
                            <m:r>
                              <a:rPr lang="en-US" altLang="ja-JP" sz="2800" b="0" i="1" smtClean="0">
                                <a:latin typeface="Cambria Math"/>
                              </a:rPr>
                              <m:t>𝑎</m:t>
                            </m:r>
                            <m:r>
                              <a:rPr lang="en-US" altLang="ja-JP" sz="2800" b="0" i="1" smtClean="0">
                                <a:latin typeface="Cambria Math"/>
                              </a:rPr>
                              <m:t>)</m:t>
                            </m:r>
                          </m:e>
                          <m:sup>
                            <m:r>
                              <a:rPr lang="en-US" altLang="ja-JP" sz="2800" b="0" i="1" smtClean="0">
                                <a:latin typeface="Cambria Math"/>
                              </a:rPr>
                              <m:t>𝑛</m:t>
                            </m:r>
                          </m:sup>
                        </m:sSup>
                      </m:e>
                    </m:nary>
                  </m:oMath>
                </a14:m>
                <a:r>
                  <a:rPr kumimoji="1" lang="ja-JP" altLang="en-US" sz="2800" smtClean="0"/>
                  <a:t>を</a:t>
                </a:r>
                <a14:m>
                  <m:oMath xmlns:m="http://schemas.openxmlformats.org/officeDocument/2006/math">
                    <m:r>
                      <a:rPr lang="en-US" altLang="ja-JP" sz="2800" i="1" smtClean="0">
                        <a:latin typeface="Cambria Math"/>
                      </a:rPr>
                      <m:t>𝑓</m:t>
                    </m:r>
                    <m:d>
                      <m:dPr>
                        <m:ctrlPr>
                          <a:rPr lang="en-US" altLang="ja-JP" sz="2800" i="1">
                            <a:latin typeface="Cambria Math"/>
                          </a:rPr>
                        </m:ctrlPr>
                      </m:dPr>
                      <m:e>
                        <m:r>
                          <a:rPr lang="en-US" altLang="ja-JP" sz="2800" i="1">
                            <a:latin typeface="Cambria Math"/>
                          </a:rPr>
                          <m:t>𝑥</m:t>
                        </m:r>
                      </m:e>
                    </m:d>
                    <m:r>
                      <a:rPr lang="ja-JP" altLang="en-US" sz="2800" b="0" i="1" smtClean="0">
                        <a:latin typeface="Cambria Math"/>
                      </a:rPr>
                      <m:t>の</m:t>
                    </m:r>
                    <m:r>
                      <a:rPr lang="en-US" altLang="ja-JP" sz="2800" b="0" i="1" smtClean="0">
                        <a:latin typeface="Cambria Math"/>
                      </a:rPr>
                      <m:t>𝑥</m:t>
                    </m:r>
                    <m:r>
                      <a:rPr lang="en-US" altLang="ja-JP" sz="2800" b="0" i="1" smtClean="0">
                        <a:latin typeface="Cambria Math"/>
                      </a:rPr>
                      <m:t>=</m:t>
                    </m:r>
                    <m:r>
                      <a:rPr lang="en-US" altLang="ja-JP" sz="2800" b="0" i="1" smtClean="0">
                        <a:latin typeface="Cambria Math"/>
                      </a:rPr>
                      <m:t>𝑎</m:t>
                    </m:r>
                  </m:oMath>
                </a14:m>
                <a:r>
                  <a:rPr kumimoji="1" lang="ja-JP" altLang="en-US" sz="2800" smtClean="0"/>
                  <a:t>でのテイラー展開と言う</a:t>
                </a:r>
                <a:endParaRPr kumimoji="1" lang="en-US" altLang="ja-JP" sz="2800" smtClean="0"/>
              </a:p>
              <a:p>
                <a:pPr marL="0" indent="0">
                  <a:buNone/>
                </a:pPr>
                <a14:m>
                  <m:oMathPara xmlns:m="http://schemas.openxmlformats.org/officeDocument/2006/math">
                    <m:oMathParaPr>
                      <m:jc m:val="left"/>
                    </m:oMathParaPr>
                    <m:oMath xmlns:m="http://schemas.openxmlformats.org/officeDocument/2006/math">
                      <m:func>
                        <m:funcPr>
                          <m:ctrlPr>
                            <a:rPr kumimoji="1" lang="en-US" altLang="ja-JP" sz="2800" b="0" i="1" smtClean="0">
                              <a:latin typeface="Cambria Math"/>
                            </a:rPr>
                          </m:ctrlPr>
                        </m:funcPr>
                        <m:fName>
                          <m:r>
                            <m:rPr>
                              <m:sty m:val="p"/>
                            </m:rPr>
                            <a:rPr kumimoji="1" lang="en-US" altLang="ja-JP" sz="2800" b="0" i="0" smtClean="0">
                              <a:latin typeface="Cambria Math"/>
                            </a:rPr>
                            <m:t>sin</m:t>
                          </m:r>
                        </m:fName>
                        <m:e>
                          <m:r>
                            <a:rPr kumimoji="1" lang="en-US" altLang="ja-JP" sz="2800" b="0" i="1" smtClean="0">
                              <a:latin typeface="Cambria Math"/>
                            </a:rPr>
                            <m:t>𝑥</m:t>
                          </m:r>
                        </m:e>
                      </m:func>
                      <m:r>
                        <a:rPr kumimoji="1" lang="ja-JP" altLang="en-US" sz="2800" b="0" i="1" smtClean="0">
                          <a:latin typeface="Cambria Math"/>
                        </a:rPr>
                        <m:t>に</m:t>
                      </m:r>
                      <m:r>
                        <a:rPr lang="ja-JP" altLang="en-US" sz="2800" i="1">
                          <a:latin typeface="Cambria Math"/>
                        </a:rPr>
                        <m:t>ついて</m:t>
                      </m:r>
                      <m:r>
                        <a:rPr lang="en-US" altLang="ja-JP" sz="2800" b="0" i="1" smtClean="0">
                          <a:latin typeface="Cambria Math"/>
                        </a:rPr>
                        <m:t>𝑥</m:t>
                      </m:r>
                      <m:r>
                        <a:rPr lang="ja-JP" altLang="en-US" sz="2800" b="0" i="1" smtClean="0">
                          <a:latin typeface="Cambria Math"/>
                        </a:rPr>
                        <m:t>が</m:t>
                      </m:r>
                      <m:r>
                        <a:rPr lang="ja-JP" altLang="en-US" sz="2800" i="1">
                          <a:latin typeface="Cambria Math"/>
                        </a:rPr>
                        <m:t>十分</m:t>
                      </m:r>
                      <m:r>
                        <a:rPr lang="en-US" altLang="ja-JP" sz="2800" i="1" smtClean="0">
                          <a:latin typeface="Cambria Math"/>
                        </a:rPr>
                        <m:t>0</m:t>
                      </m:r>
                      <m:r>
                        <a:rPr lang="ja-JP" altLang="en-US" sz="2800" i="1" smtClean="0">
                          <a:latin typeface="Cambria Math"/>
                        </a:rPr>
                        <m:t>に</m:t>
                      </m:r>
                      <m:r>
                        <a:rPr lang="ja-JP" altLang="en-US" sz="2800" i="1">
                          <a:latin typeface="Cambria Math"/>
                        </a:rPr>
                        <m:t>近い時</m:t>
                      </m:r>
                    </m:oMath>
                  </m:oMathPara>
                </a14:m>
                <a:endParaRPr lang="en-US" altLang="ja-JP" sz="2800" i="1" smtClean="0">
                  <a:latin typeface="Cambria Math"/>
                </a:endParaRPr>
              </a:p>
              <a:p>
                <a:pPr marL="0" indent="0">
                  <a:buNone/>
                </a:pPr>
                <a14:m>
                  <m:oMathPara xmlns:m="http://schemas.openxmlformats.org/officeDocument/2006/math">
                    <m:oMathParaPr>
                      <m:jc m:val="center"/>
                    </m:oMathParaPr>
                    <m:oMath xmlns:m="http://schemas.openxmlformats.org/officeDocument/2006/math">
                      <m:func>
                        <m:funcPr>
                          <m:ctrlPr>
                            <a:rPr lang="en-US" altLang="ja-JP" sz="2800" b="0" i="1" smtClean="0">
                              <a:latin typeface="Cambria Math"/>
                            </a:rPr>
                          </m:ctrlPr>
                        </m:funcPr>
                        <m:fName>
                          <m:r>
                            <m:rPr>
                              <m:sty m:val="p"/>
                            </m:rPr>
                            <a:rPr lang="en-US" altLang="ja-JP" sz="2800" b="0" i="0" smtClean="0">
                              <a:latin typeface="Cambria Math"/>
                            </a:rPr>
                            <m:t>sin</m:t>
                          </m:r>
                        </m:fName>
                        <m:e>
                          <m:r>
                            <a:rPr lang="en-US" altLang="ja-JP" sz="2800" b="0" i="1" smtClean="0">
                              <a:latin typeface="Cambria Math"/>
                            </a:rPr>
                            <m:t>𝑥</m:t>
                          </m:r>
                        </m:e>
                      </m:func>
                      <m:r>
                        <a:rPr lang="en-US" altLang="ja-JP" sz="2800" b="0" i="1" smtClean="0">
                          <a:latin typeface="Cambria Math"/>
                        </a:rPr>
                        <m:t>=</m:t>
                      </m:r>
                      <m:r>
                        <a:rPr lang="en-US" altLang="ja-JP" sz="2800" b="0" i="1" smtClean="0">
                          <a:latin typeface="Cambria Math"/>
                        </a:rPr>
                        <m:t>𝑥</m:t>
                      </m:r>
                      <m:r>
                        <a:rPr lang="en-US" altLang="ja-JP" sz="2800" b="0" i="1" smtClean="0">
                          <a:latin typeface="Cambria Math"/>
                        </a:rPr>
                        <m:t> </m:t>
                      </m:r>
                    </m:oMath>
                  </m:oMathPara>
                </a14:m>
                <a:endParaRPr lang="en-US" altLang="ja-JP" sz="2800" b="0" i="1" smtClean="0">
                  <a:latin typeface="Cambria Math"/>
                </a:endParaRPr>
              </a:p>
              <a:p>
                <a:pPr marL="0" indent="0">
                  <a:buNone/>
                </a:pPr>
                <a14:m>
                  <m:oMath xmlns:m="http://schemas.openxmlformats.org/officeDocument/2006/math">
                    <m:r>
                      <a:rPr lang="ja-JP" altLang="en-US" sz="2800" b="0" i="1" smtClean="0">
                        <a:latin typeface="Cambria Math"/>
                      </a:rPr>
                      <m:t>と</m:t>
                    </m:r>
                    <m:r>
                      <a:rPr lang="ja-JP" altLang="en-US" sz="2800" i="1">
                        <a:latin typeface="Cambria Math"/>
                      </a:rPr>
                      <m:t>近似できることを</m:t>
                    </m:r>
                    <m:r>
                      <a:rPr lang="ja-JP" altLang="en-US" sz="2800" i="1" smtClean="0">
                        <a:latin typeface="Cambria Math"/>
                      </a:rPr>
                      <m:t>示せ</m:t>
                    </m:r>
                  </m:oMath>
                </a14:m>
                <a:r>
                  <a:rPr kumimoji="1" lang="ja-JP" altLang="en-US" sz="2800" smtClean="0"/>
                  <a:t>。</a:t>
                </a:r>
                <a:endParaRPr kumimoji="1" lang="en-US" altLang="ja-JP" sz="280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1259" t="-161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06397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TotalTime>
  <Words>1891</Words>
  <Application>Microsoft Office PowerPoint</Application>
  <PresentationFormat>画面に合わせる (4:3)</PresentationFormat>
  <Paragraphs>348</Paragraphs>
  <Slides>38</Slides>
  <Notes>0</Notes>
  <HiddenSlides>0</HiddenSlides>
  <MMClips>0</MMClips>
  <ScaleCrop>false</ScaleCrop>
  <HeadingPairs>
    <vt:vector size="4" baseType="variant">
      <vt:variant>
        <vt:lpstr>テーマ</vt:lpstr>
      </vt:variant>
      <vt:variant>
        <vt:i4>1</vt:i4>
      </vt:variant>
      <vt:variant>
        <vt:lpstr>スライド タイトル</vt:lpstr>
      </vt:variant>
      <vt:variant>
        <vt:i4>38</vt:i4>
      </vt:variant>
    </vt:vector>
  </HeadingPairs>
  <TitlesOfParts>
    <vt:vector size="39" baseType="lpstr">
      <vt:lpstr>Office ​​テーマ</vt:lpstr>
      <vt:lpstr>プロコン勉強会</vt:lpstr>
      <vt:lpstr>初めに</vt:lpstr>
      <vt:lpstr>本日の内容</vt:lpstr>
      <vt:lpstr>指数関数</vt:lpstr>
      <vt:lpstr>演習</vt:lpstr>
      <vt:lpstr>対数関数</vt:lpstr>
      <vt:lpstr>PowerPoint プレゼンテーション</vt:lpstr>
      <vt:lpstr>PowerPoint プレゼンテーション</vt:lpstr>
      <vt:lpstr>演習</vt:lpstr>
      <vt:lpstr>演習</vt:lpstr>
      <vt:lpstr>木</vt:lpstr>
      <vt:lpstr>木構造</vt:lpstr>
      <vt:lpstr>列挙</vt:lpstr>
      <vt:lpstr>二分探索木</vt:lpstr>
      <vt:lpstr>二分探索木</vt:lpstr>
      <vt:lpstr>二分探索木</vt:lpstr>
      <vt:lpstr>二分探索木</vt:lpstr>
      <vt:lpstr>二分探索木</vt:lpstr>
      <vt:lpstr>演習</vt:lpstr>
      <vt:lpstr>探索</vt:lpstr>
      <vt:lpstr>深さ優先探索</vt:lpstr>
      <vt:lpstr>深さ優先探索</vt:lpstr>
      <vt:lpstr>PowerPoint プレゼンテーション</vt:lpstr>
      <vt:lpstr>幅優先探索</vt:lpstr>
      <vt:lpstr>幅優先探索</vt:lpstr>
      <vt:lpstr>PowerPoint プレゼンテーション</vt:lpstr>
      <vt:lpstr>演習</vt:lpstr>
      <vt:lpstr>演習</vt:lpstr>
      <vt:lpstr>演習</vt:lpstr>
      <vt:lpstr>PowerPoint プレゼンテーション</vt:lpstr>
      <vt:lpstr>オーダー</vt:lpstr>
      <vt:lpstr>PowerPoint プレゼンテーション</vt:lpstr>
      <vt:lpstr>PowerPoint プレゼンテーション</vt:lpstr>
      <vt:lpstr>Pattern C って・・・</vt:lpstr>
      <vt:lpstr>Pattern Bは・・・</vt:lpstr>
      <vt:lpstr>オーダーの求め方</vt:lpstr>
      <vt:lpstr>演習</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プロコン勉強会</dc:title>
  <dc:creator>Jun</dc:creator>
  <cp:lastModifiedBy>JJJ</cp:lastModifiedBy>
  <cp:revision>33</cp:revision>
  <dcterms:created xsi:type="dcterms:W3CDTF">2015-07-25T11:57:52Z</dcterms:created>
  <dcterms:modified xsi:type="dcterms:W3CDTF">2015-07-26T06:16:50Z</dcterms:modified>
</cp:coreProperties>
</file>