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94" r:id="rId9"/>
    <p:sldId id="295" r:id="rId10"/>
    <p:sldId id="264" r:id="rId11"/>
    <p:sldId id="296" r:id="rId12"/>
    <p:sldId id="266" r:id="rId13"/>
    <p:sldId id="297" r:id="rId14"/>
    <p:sldId id="267" r:id="rId15"/>
    <p:sldId id="268" r:id="rId16"/>
    <p:sldId id="269" r:id="rId17"/>
    <p:sldId id="298" r:id="rId18"/>
    <p:sldId id="271" r:id="rId19"/>
    <p:sldId id="272" r:id="rId20"/>
    <p:sldId id="273" r:id="rId21"/>
    <p:sldId id="274" r:id="rId22"/>
    <p:sldId id="275" r:id="rId23"/>
    <p:sldId id="299" r:id="rId24"/>
    <p:sldId id="277" r:id="rId25"/>
    <p:sldId id="278" r:id="rId26"/>
    <p:sldId id="279" r:id="rId27"/>
    <p:sldId id="280" r:id="rId28"/>
    <p:sldId id="281" r:id="rId29"/>
    <p:sldId id="282" r:id="rId30"/>
    <p:sldId id="283" r:id="rId31"/>
    <p:sldId id="284" r:id="rId32"/>
    <p:sldId id="285" r:id="rId3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978" y="2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ink/ink1.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28.31858" units="1/cm"/>
          <inkml:channelProperty channel="Y" name="resolution" value="28.33948" units="1/cm"/>
        </inkml:channelProperties>
      </inkml:inkSource>
      <inkml:timestamp xml:id="ts0" timeString="2015-08-08T04:37:21.968"/>
    </inkml:context>
    <inkml:brush xml:id="br0">
      <inkml:brushProperty name="width" value="0.05292" units="cm"/>
      <inkml:brushProperty name="height" value="0.05292" units="cm"/>
      <inkml:brushProperty name="color" value="#FF0000"/>
    </inkml:brush>
  </inkml:definitions>
  <inkml:trace contextRef="#ctx0" brushRef="#br0">4737 16272,'0'-25,"0"25,25 0,0 0,0 0,0 0,24 0,1 0,24 0,-49 0,0 0,0 0,-1 0,1 0,25 0,24 0,-49 0,49 0,1 25,-50-25,24 0,-24 0,50 0,-26 25,-24-25,0 0,0 0,24 0,-24 0,49 0,-49 0,50 0,-26 0,-24 0,49 0,-49 0,25-25,-1 25,1-25,0 0,24 25,-24 0,49-49,-74 24,49 25,-24 0,24-75,1 51,-26-1,50-25,-49 25,24 1,26-51,-26 26,0 24,26 0,-51-25,26 26,-26-26,26 25,-1-24,-24-1,49 0,-49 1,24-1,25 0,-74 26,99-26,-50 0,-49 26,50-26,-1 0,25-49,-74 74,25 1,49-51,-99 75,74-49,-24-1,0 0,-1 1,-24 24,25-25,-1-24,1 49,-50-24,25-1,24 0,1 1,-25-26,-1 26,51-26,-50 26,24 24,-24-50,0 51,25-51,-26 75,-24-25,75-49,-75 74,25-25,-1-24,1 49,-25-25,25 0,-25 0,25 0,0-24,-25 49,24-50,-24 25,0 1,50-1,-50-25,25 25,0-49,-1 49,1-25,0 1,-25 24,25 0,0-49,-25 74,24-50,1 25,-25 1,25-26,0 0,0-24,-25 24,74 1,-49-26,0 26,24-1,-24-24,-25 49,74-25,-74 26,0-1,25-25,-25 50,25-50,-25 26,25 24,-25-50,25 50,-25-25,0 25,0-25,25 1,-25-1,24 0,-24 0,25 0,-25 1,0 24,0-25,0 0,50 0,-50 0,0 1</inkml:trace>
  <inkml:trace contextRef="#ctx0" brushRef="#br0" timeOffset="3872.2215">8830 14833,'0'0,"0"0,25 25,0 0,-25 24,25 1,-25-25,0-25,0 0,0 0,0-25,0 0,0-24,-25 24,25-25,-25 50,25 0,0 0,0 25,0 25,0-50,0 24,25-24,-25 25,0-25,0-25,0 25,0-24,0-26,0 25,0 25,0-25,0 1,0-1,0 0,0-25,0 50,0-24,0 24,0 0,0 24,0 26,0-50,0 25,0-25,0 0,0 0,0 0,0-25,0 0,0 0,0 1,0-1,0 25,-25-25,25 0,0 25,0 0,0 25,0-25,0 50,0-50,0 24,0-24</inkml:trace>
  <inkml:trace contextRef="#ctx0" brushRef="#br0" timeOffset="18792.0748">4167 17090,'49'-24,"1"-26,-50 50,50-74,24 49,-49 0,49 0,1-49,24 24,-25 25,26-74,-51 74,75-49,-74 49,-1 0,26-49,-1 24,1-24,-1 24,25-24,-24-25,-1 49,1-24,-1 24,0-24,-24 49,0-50,-1 51,26-26,-51 25,51-24,-50-1,24 25,26-49,-26 49,51-50,-26-24,0 50,1-26,49 26,-50-1,1 0,-26 26,-24-1,25 25,-26-25,26 25,-25 0,0 0,24-50,-24 50,49-49,26-26,-75 75,49-49,25-26,0 26,1-26,-1 1,-25 49,50-25,25-24,-75 24,26 1,-51 24,1-25,24 26,-49-1,25-25,-1 50,-24-25,0 1,74-26,-49-24,24 49,25-50,-49 51,49-51,-74 50,124-74,-75 50,-49 24,74-50,-74 75,50-74,24-1,0 51,-49-26,-1 25,75-24,-49-1,-51 25,100-24,-49-26,-1 75,-24-74,-25 49,49 0,-49-24,25 49,-26-50,26 25,24-24,-24 24,-25-25,24 50,1-49,-25 24,-25 25,25 0,-1 0,1-25</inkml:trace>
  <inkml:trace contextRef="#ctx0" brushRef="#br0" timeOffset="19832.1343">9971 12898,'25'0,"0"0,-25 0,49 25,1 0,24 74,1-24,-50-26,49 1,-24 0,-1 24,-24-24,25-26,-50 51,24-50,26-1</inkml:trace>
  <inkml:trace contextRef="#ctx0" brushRef="#br0" timeOffset="21017.2021">5308 15900,'0'0,"0"25,0-25,0 24,0 26,0-25,0 49,0 1,0-1,0-24,0 24,25 1,-1-26,1 1,0 24,-25-49,0 0,25-25,-25 25</inkml:trace>
  <inkml:trace contextRef="#ctx0" brushRef="#br0" timeOffset="29360.6793">13022 16470,'0'0,"25"0,49 0,1 0,24 0,0 0,75 0,-50 0,-50 0,1 0,-26 0,1 0,-25 0,24 0,-24 0,0 0,0 0,24 0,-24 0,25 0,-25 0,24-24,-24 24,25 0,-26 0,1-25,0 25,25-25,-26 25,-24-25,50 25,-25 0,24 0,-24 0,74-25,-49 25,-25-49,49 49,-24-25,0 0,-26 25,51-50,-75 26,49 24,-24 0,74-75,-74 50,25 25,24-49,-24 24,-25 0,49-24,-74 49,50 0,-1 0,26-50,-51 25,51 25,-1-49,-49 24,50 25,-26-50,-24 25,25 25,24-49,-49 24,24 0,26-24,-50 24,49 0,-24-25,-26 26,26 24,-25-25,24-25,-24 25,99-24,-74 24,-1-50,26 51,-1-51,26 26,-51-1,26-24,-1 24,-74 25,74 0,-24 1,0-51,-1 50,-24-74,25 74,24-49,-49 49,0-24,24-1,1-25,-1 51,1-51,-25 26,24 24,1-50,-25 26,0-1,49-24,-49 24,25 1,-26-1,51-24,-50 49,-1-25,51-24,-50 24,24 1,1-1,-25 0,24 1,-24-26,25 26,-26 24,-24 0,0 0,25-24,-25 49,25-25,0 0,-25 25,49-50,-49 1,25 49,0-25,0 0,0-24,-1-26,1 26,0 24,0 0,25-49,-1 49,-49-50,25 26,25-1,-50 25,0 25,0-24,24-26,-24 50,25-50,0 25,-25 1,25-1,-25 0,0 0,25 0,-25 1,24 24,1-25,-25-25,50 25,-50-24,0 49,25-25,-1 0,-24 0,25 1,0-1,-25 25,0-25,0 0,0 25,25-25,-25 1,0-1,0 25,25-25</inkml:trace>
  <inkml:trace contextRef="#ctx0" brushRef="#br0" timeOffset="31272.7887">14783 5085,'0'-25,"25"-24,0-26,24 1,-24-50,50-25,-26-25,100-49,-25 74,75-74,-51 74,51-49,24-1,25 26,0 73,50-48,-100 98,50-24,-124 74,-24 0,-51 0,-24 0,0 0,49 0,1 99,-26-74,26 49,-1 0,-24 26,49 24,0 24,-24-24,24 50,-50-25,75 25,-24 24,24 25,24-74,-48-25,-51 0,1-99,24 25,-24-26,0-24,-26 25,51-25,-1 0,1 0,73 0,-48 0,-1 0,-25 0,-24 0,74-74,-50 24,26-74,-1-25,50-24,24 24,75-25,25-24,50-1,-75 26,49-75,-73 99,-100 50,0-1,-75 51,-24 24</inkml:trace>
  <inkml:trace contextRef="#ctx0" brushRef="#br0" timeOffset="33487.9154">21853 5110,'-25'0,"0"0,25 0,-74 0,-26 0,1 0,-74 0,-26 0,50 0,0 0,50 0,0 0,-124-25,173 25,-49-25,-25-24,74 24,-24 0,-25 25,24 0,1-50,24 26,-24 24,49 0,0 0,0 0,-24 0,-1 0,50 0,-25 0,-24 0,49 0,-50 0,25 0,1 0,-1-25,-25 25,25 0,-24-25,24 25,-50 0,51 0,-51-25,1 25,24-25,-24 25,-1 0,51-25,-125 1,-25-1,75 25,-50 0,50 0,-25 0,-50 0,25 0,50 0,0 0,0 0,-50 0,75 0,-26 0,1 0,-25 0,25 0,0 0,24 0,-24 0,49 0,-74 0,50 0,0-25,49 25,-75 0,1 0,-74-25,24 25,-25-49,50 24,-49 25,98-25,1 25,-1-25,-49-49,25 74,25 0,-1 0,-49-75,50 75,-50-24,0 24,0-25,24 25,26 0,24-25,-24 25,74 0,-25 0,0-25,1 25,24 0</inkml:trace>
  <inkml:trace contextRef="#ctx0" brushRef="#br0" timeOffset="42824.4494">13890 17686,'25'0,"0"0,-25 0,25-25,0 25,-25-25,0 0,24 25,-24-24,25-26,0 50,0-50,0 25,-1 1,1 24,-25-25,25 0,0 25,0-25,-1 25,1-49,0 24,0 0,0 25,-1 0,1-25,-25 0,25 25,0-24,0 24,-25 0,24-25,26 0,-25 0,-25 25,49-74,-24 74,-25 0,50-25,-25 25,-1-25,-24 0,25 25,-25 0,25-24,0 24,0-25,-25 0,49 25,-49-25,50 0,-50 25,25-24,-25 24,25-25,-1 0,1 0,-25 0,25 25,0 0,-25-24,25 24,24-25,-24 0,-25 25,25-25,0 0,-1 25,-24-24,50 24,0-25,-50 0,24 25,26-50,-50 50,50-24,-50-1,24 0,1 25,0 0,-25-25,25 25,-25-25,25 25,-1 0,-24 0,25-49,0 49,0 0,-25-25,25 0,-1 25,1 0,-25 0,25-25,-25 25,25-25,0 1,24-1,-49 25,25-25,0 25,0 0,0 0,-1-25,1 25,-25-25,25 25,0-24,-25 24,25 0,-25 0,24-25,1 25,-25 0,25-25,-25 0,25 25,-25 0,25 0,-1-25,26 25,-50-24,25-1,0 25,-1-25,-24 25,25 0,0-25,0 0,-25 25,49-24,1-1,-25 0,0 25,-25-25,24 25,26-25,-25 1,-25 24,25-25,-25 25,24 0,-24 0,50-25,-25 0,24 0,-24 1,0-1,0 0,0 25,-25-25,49 0,-24-24,0 49,0-50,-25 50,25-25,-1 25,1-49,0 49,-25-25,25 25,-25-25,25 0,-1 25,-24-25,25 1,0-1,0 25,-25-25,25 25,-1-50,1 50,-25-24,25-1,0 0,0 25,-25-25,24 0,1 1,0 24,-25-25,25 0,0 25,-25-25,24 25,-24-25,25 1,-25 24,25-25,0 25,-25-25,49 0,-49 0,0 25,25-24,-25-1,0 25,0-25,25 25,-25-25,25 25,0-49,-25 49,0-25,49-25,-24 1,0-1,24 0,-24 25,0-24,-25 49</inkml:trace>
  <inkml:trace contextRef="#ctx0" brushRef="#br0" timeOffset="46440.6563">18628 16917,'0'25,"25"-25,49 0,1 0,-1 0,0 0,1 0,-75 0,49 0,-24 0,-25 0,50 0,-50 0,50 0,-26 0,1 0,0 0,49-25,-49 25,25 0,24 0,1 0,-26 0,50-25,-99 25,75 0,-26-25,1 0,24 1,26-1,49 0,-75 0,25 0,25 1,-49-51,-26 50,26 25,-26-74,26 74,-1-99,-49 74,49-50,-24 51,-1-51,1 50,0-24,-1-26,1 26,49-50,-74 49,49 0,-24-24,0 49,-1-74,1 74,-25-24,49-75,-24 49,24-49,-24 25,49 0,-50-1,1 26,-25 0,49-1,-74 26,50-51,-25 51,0 24,24-49,-24 24,0 0,0 1,-1-51,1 76,25-51,-25 1,-1 49,1-25,-25 26,0-26,50 0,-50 26,0-26,25 0,-25-49,24 50,26-51,-25 26,-25 0,0 24,25 0,24-24,-49 24,25-24,-25 49,25-74,-25 49,25 25,-25 1,0-1,0 25,24-25,-24 0,0 0,0 25,0-24,0-1</inkml:trace>
  <inkml:trace contextRef="#ctx0" brushRef="#br0" timeOffset="50287.8763">19744 17859,'0'0,"25"-49,-25 49,0-50,25 1,0 24,-1 0,1 0,0-24,0 49,-25 0,25-25,-25 0,24 0,1 25,0-50,0 50,-25-24,25 24,-25-25,24 0,-24 25,25-25,0 25,-25-25,25 1,-25 24,25-25,0 25,-1-50,-24 50,50-25,-50 25,50-49,-50 49,24-25,-24 0,50 25,-25-49,0 49,-25-25,49 25,-49-25,0 0,25 0,-25 25,25-49,0 49,-25-25,49-25,-24 50,-25-24,50-1,-26 0,1 0,-25 25,0-25,25 1,-25 24,50 0,-50-25,24 25,1-50,-25 50,25-25,-25 25,25-24,0-1,-1 0,-24 0,0 0,0 25,25-24,-25-1,25-25,0 25,-25 0,25 1,-25 24,0-25,0 0,49 0,-49 25,25-49,-25 49,0-25,25 25,0 0,-25-25,24 0,-24 25,25-25,-25 25,25-24,0-1,-25 25,0-25,25 0,0 0,-1 1,-24-1,25 25,0-25,0 0,-25 0,49 1,-49-1,25-25,-25 50,25-25,-25 25,25-24,0-1,-1 25,-24-25,25 25,-25-25,25 0,0 25,-25-24,25 24,-25-25,24 0,1 0,0 25,-25-25,50 1,-26-26,26 25,-50 0,50-24,-26 49,1-50,0 25,0 0,-25 25,25-24,-25-1,24 0,1 0,0 0,0 1,24-1,1-50,-25 51,49-26,-74 50,25-25,0 0,-25 1,25 24,-25-25,25 0,-25 25,24-25,1 0,-25 1,25 24,25-50,-26 0,-24 50,25-49,-25 24,50 0,-25-24,49-51,-74 100,25-25,0 1,-1-1,-24 25,25-25,25-25,-25 26,-25 24,49-50,-24 25,49-74,-49 74,50-49,-51 24,26 25,-50 1,50-1,-25-25,-1 50,-24-25,25 1,0-26,0 50,-25-25,25 25,-25-25,24 1,-24-1,0 25,25-25,-25 0,25 25,-25-25,0 25,0-24,25-1,-25 25,25-25,-1 0,-24 0,0 1,0 24,25-25</inkml:trace>
  <inkml:trace contextRef="#ctx0" brushRef="#br0" timeOffset="51807.9632">21332 15701,'0'0,"25"0,24 0,-24 25,25-25,-1 50,-49-50,25 25,-25-25,25 0,0 24,-25-24,0 25</inkml:trace>
</inkml:ink>
</file>

<file path=ppt/ink/ink2.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28.31858" units="1/cm"/>
          <inkml:channelProperty channel="Y" name="resolution" value="28.33948" units="1/cm"/>
        </inkml:channelProperties>
      </inkml:inkSource>
      <inkml:timestamp xml:id="ts0" timeString="2015-08-08T04:46:39.845"/>
    </inkml:context>
    <inkml:brush xml:id="br0">
      <inkml:brushProperty name="width" value="0.05292" units="cm"/>
      <inkml:brushProperty name="height" value="0.05292" units="cm"/>
      <inkml:brushProperty name="color" value="#FF0000"/>
    </inkml:brush>
  </inkml:definitions>
  <inkml:trace contextRef="#ctx0" brushRef="#br0">1066 12328,'0'0,"25"0,25 0,24 0,25 0,75 0,0 0,98 0,-98 0,74 0,0 0,0 0,0 0,-99 0,-25 25,-25-25,25 49,-24-49,48 50,-73-25,24-25,0 0,50 49,-25-49,-25 0,25 50,-49-50,24 50,-25-26,1-24,49 25,-25 25,25-25,0-25,25 24,0 1,-50-25,0 0,50 0,25 0,-50 0,25 0,-25 0,24 50,1-25,-50-25,50 0,-25 0,-25 0,1 0,-1 24,-49-24,-26 25,51-25,-75 0,74 0,-24 0,24 0,-24 0,24 0,50 0,25 0,-50 0,50 0,-25 0,-49 0,49 0,0 0,24 0,-24 0,25 0,-25 0,0 0,0 0,50 0,-75 0,0 0,25 0,-24 0,24 0,25 0,-1 0,51 0,-26 0,26 0,-75 0,0 0,-50 0,1 0,-26 0,1 0,-25 0,49 0,1 0,-51 0,26 0,-25 0,0 0,-1 0,26 0,-25 0,24 0,1 0,0 0,24 0,-49 0,24 0,26 0,-26 0,-49 0,50 0,-25 0,-25 0,25 0</inkml:trace>
  <inkml:trace contextRef="#ctx0" brushRef="#br0" timeOffset="1696.097">1314 15478,'25'25,"0"-25,-25 0,99 0,0 0,50 0,50 0,-1 0,75 0,99 0,0 0,25 0,99 0,-25 0,174 0,-297 0,24 0,-50 0,-24 0,-1 0,-49 0,-24 0,-26 0,-24 0,24 0,25 0,-24 0,-26 0,1 0,-50 0,50 0,-1 0,1 0,0 0,-1 0,-49 0,75 0,-26 0,75 0,25 0,0 0,-25 0,-74 0,74 0,-25 0,-49 0,-1 0,1 0,-75 0,75 0,-1 0,-24 0,-49 0,-1 0,-50 0,1 0</inkml:trace>
  <inkml:trace contextRef="#ctx0" brushRef="#br0" timeOffset="3264.1867">6647 10195,'0'25,"0"24,0 26,0 49,0 24,0 26,0 24,0 26,0 24,0-50,0 75,0-75,0-24,0 0,25-1,-25-73,25 24,-25-50,0-49,0 24,0 26,0-26,0 1,0 0,0-1,0 1,0 24,0-24,0-25,0 49,0-49,0 25,0-50,0 49,0 26,0-26,0 50,0-49,0 49,0 75,0-75,0 75,0-25,0-50,0 0,0-49,0-26,0-24,0 50,0-50,0 50,0-1,0-24,0 0,0 0,0-25,0 74,25 0,-25 51,25-101,-25 51,24-26,-24 1,0-50</inkml:trace>
  <inkml:trace contextRef="#ctx0" brushRef="#br0" timeOffset="4791.2741">8210 10517,'0'0,"0"50,0 49,0-49,0 49,-25 74,0-49,25 1,-49 23,-1 26,50 0,0 24,-74 100,74-149,-50 99,1-25,24 0,0-74,0 49,0-24,25 0,-24-1,24-24,0 25,0-50,0 0,0-50,0-49,0 25,-25-1,25 1,-25-1,0 1,25 0,0 24,0-24,0-26,0 26,0-25,0 0,0 24,0 1,25 24,0-24,-25 0,0 49,25-99,-25 49,24-24</inkml:trace>
  <inkml:trace contextRef="#ctx0" brushRef="#br0" timeOffset="6215.3555">7516 11733,'0'-25,"-25"25,0 0,0 0,0 25,-24-25,49 24,-25-24,25 25,0 25,0-25,-50 24,25 1,25-1,-49 51,49-51,0 26,-25-50,25 24,0 1,0-25,0-1,0 1,25 0,0 0,-25-25,24 0,1 0,25 0,-50 0,25 0,49 0,-49 0,25 0,-26 0,51 0,-75 0,25 0,-1 0,1-25,0 25,0-50,0 1,-1 24,-24 0,0-24,0 49,0-25,0 25,0-50,0 25,0 0,0-24,0 49,0-25,0 0,0 25,0-25,0 1,0-1,-24 0,-1 25,0-25,0-24,0 24,1 25,24-25,-25 25,-50-25,75 25,-24-25,-26 25,50 0,-25 0,0 0</inkml:trace>
  <inkml:trace contextRef="#ctx0" brushRef="#br0" timeOffset="8055.4608">9798 10914,'-50'0,"50"25,0 49,0 1,0 49,0-75,0 51,0-26,0 25,0 0,0 50,0-50,-25 75,25-25,0-25,0 25,0-25,0 25,0-25,0 0,0-50,0 25,0 1,0-1,0 0,-25 25,25-74,0 49,0-25,0 1,0-26,0 26,0-1,0 0,0-49,0 25,0-25,0-1,0 1,0 0,0 0,-24 25,24-26,0-24,0 50,0-25,0 24,0-24,0 50,0-26,0 26,0-26,0 1,0-25,0-1,0 1,0-25,0 25,0 0,0 0,0-25,0 49,0-24,0 25,0-50,0 24,0 1,0 0,0-25,0 25,0 24,24 26,51 74,-26 0,26-25,-50-50,24-24,-49-26,25 1,0-25,-25 0</inkml:trace>
  <inkml:trace contextRef="#ctx0" brushRef="#br0" timeOffset="8991.5143">9078 11559,'0'0,"0"50,0 24,0 0,0 26,0-1,0 0,0-25,0 26,0-26,0-24,0-1,0-24,0 0</inkml:trace>
  <inkml:trace contextRef="#ctx0" brushRef="#br0" timeOffset="11079.6338">8384 13915,'0'0,"0"25,0-25,-25 50,25-25,0-1,0 1,-50 0,50 25,-25-1,25-49,-24 50,24-25,0 24,-25-24,25 0,-25 0,25 0,0-25,-25 24,25 1,0 0,0-25,-25 25,25 0,0-25,-24 24,24-24,0 25,0 0,0 0</inkml:trace>
  <inkml:trace contextRef="#ctx0" brushRef="#br0" timeOffset="16519.9449">8557 14808,'0'0,"0"0,25 0,-25 25,25 0,0-25,0 50</inkml:trace>
  <inkml:trace contextRef="#ctx0" brushRef="#br0" timeOffset="18184.0401">9351 14312,'0'-25,"0"-24,0 24,0-25,0 26,0-26,-25 25,0-24,25 49,0-25,-24 25,24 0,-25 0,0-25,0 25,0 0,25 0,-24 0,-1 0,0 0,25 0,-25 0,0 0,25 0,-24 0,-1 0,25 0,-25 50,25-26,0 1,0 25,0-25,0 49,0-49,0 0,25 24,24-24,-24 25,0-25,0-25,0 24,-25-24,49 50,-49-25,50 24,-50-24,49 25,-49-25,0 24,0-24,0-25,0 50,0-26,0 1,0-25,0 25,0 0,0 0,0-25,0 0,-49 0,49 0,-25 0,-25 0,50 0,-49 0,49 0,-25 0,0-25,0 25,1 0,-1-25,25 0,0 0,0 25,0-49,0 24,0 0,0 0,0 25,0-24,0 24,0-25,0 0,25 0,24 0,-24-24,0 49,0-50,-1 25,1 1,0 24,0-25,-25 25,49 0,-49-25,25 25,-25-25,50 25</inkml:trace>
  <inkml:trace contextRef="#ctx0" brushRef="#br0" timeOffset="20231.1572">11534 10889,'0'0,"25"0,-1 50,-24 49,0-25,25 26,0-1,-25 50,25 0,24-25,-49 0,25 0,0 0,-25 0,25 25,-25-75,25 100,-25-75,0 50,0-75,0 25,0-49,0 24,0 1,0-1,0-49,25 49,-25-49,0 25,0-25,0 49,24-24,-24 24,0 0,0 1,25-26,-25 51,0-26,0 25,25 50,-25-99,25 49,-25-49,25 24,-25-24,0-26,24 1,-24 0,0 0,0 0,0 24,0-24,0-25,0 50,0-50,25 24,-25-24,0 50,0-50,0 25,0-25,0 49,0-49,0 25,0-25,0 50,0-25,0 24,0-49,0 25,0 0,0 0,0-25,0 49,0-24,0 0,0 0,0 0,0-1,0 1,0 0,25 25</inkml:trace>
  <inkml:trace contextRef="#ctx0" brushRef="#br0" timeOffset="24255.3874">13717 10914,'0'50,"0"24,0 25,24 50,-24 25,75 49,-75-49,25 49,24-49,-49-75,0 99,25-74,-25-25,0 50,0-74,0-1,25-24,-25 24,0 1,0-1,0-24,50 98,-50-123,0 25,0 24,0 1,0 49,24-50,-24 0,0-24,0 24,0 1,0-26,0 1,0 25,0-75,0 24,0 26,0-25,0 0,0-1,0-24,0 50,0-25,0 0,0 49,0-49,0 24,0-24,0 50,0-75,0 24,0-24,0 50,0-50,0 25,0 24,0-49,0 25,25 50,0-51,0 1,-25 50,25-1,-25-74,0 50</inkml:trace>
  <inkml:trace contextRef="#ctx0" brushRef="#br0" timeOffset="157134.9876">12352 10319,'0'25,"25"-25,-25 0,50 0,-50 0,25 0,-25 0,49 0,-49 0,25 0,-25 0,50 0,-50 0,24 0,-24 0,25 0,0 0,0 0,-25 0,25 0,-1 0,1 0,-25 0,25 0,0 0,0 0,-25 0,25 0,-25 0,24 0,1 0,-25 0,25 0,25 0,-50 0,24 0,1 0,0 0,-25 0,25 0,0 0,-1 0,-24 0,25 0,0 0,0 0,-25 0,25-25,-25 25,24 0,1 0,-25 0,25 0,0 0,0 0,-25 0,24 0,1 0,0 0,-25 0,25 0,0 0,-1 0,-24 0,25 0,0 0,-25 0,25 0,0 0,-1 0,-24 0,25 0,0 0,0 0,-25 0,25 0,-1 0,1 0,-25 0,25 0,0 0,0 0,-25 0,25 0,-1 0,1 0</inkml:trace>
  <inkml:trace contextRef="#ctx0" brushRef="#br0" timeOffset="161822.2557">13816 4341,'0'0,"0"0,0 25,0-1,0 26,0-50,0 25,0 24,0-49,0 25,0 0,0 0,0-25,0 49,0-24,0-25,0 25,0 0,0 0,0-25,0 24,0 1,0 0,0-25,0 25,0 25,0-26,0-24,0 25,0 0,0 0,0-25,0 25,0-1,0-24,0 25,0 0,0 0,0-25,0 25,0-1,0 1,0-25,0 25,0 25,0-26,0 26,0-50,0 25,0 24,0-49,0 25,0-25,0 25,0 0,0 0,0 24,0-49,0 25,0 0,0 0,0-25,0 49,0-24,0 0,0 0,0-1,0 1,0 0,0 0,0 0,0-25,0 25,0-1,0 1,0-25,0 25,0 0,0 24,0 1,0-50,0 25,0 24,0-49,0 25,0 0,0 0,0-25,0 25,0-1,0 1,0-25,0 25,0 0,0 0,0-1,0 1,0 0,0-25,0 25,0 0,0-1,0 1,0 0,0 0,0 0,0-25,0 24,0 26,0-50,0 25,0 24,0-24,0 0,0 0,0 0,0-25,0 25,0 24,0-49,0 50,0-1,0 1,0-25,0 0,0 24,0-49,-25 50,25-25,0-1,0 1,0-25,0 25,0-25,0 50,0-50,0 24,0-24,0 50,0-50,0 50,0-26,0-24,0 25,0 25,0-25,0-1,0 1,0 0,-25 0,25 24,0-24,0 25,0-50,0 74,0-49,0 0,0 25,0-26,0-24,0 25,0 0,0 0,0-25,0 25,0-1,0 1,0 25,0-25,0-25,-25 74,25-74,0 25,0 24,0-49,0 50,0-25,0 0,0-1,0 1,0 0,0 0,0 24,-24-49,24 50,0-50,0 25,0 24,0-24,0 25,0-25,0-25,0 49,0-24,0 0,0 0,0 0,0-1,0 26,0-25,0 24,0-24,0 0,0 25,0-26,0-24,0 50,0-25,0-25,0 49,0-49,0 25,0-25,0 50,0-50,0 25,0 24,0-49,0 50,0-25,0-25,0 24,0 1,0 0,0-25,0 25,0 0,0-1,0-24,0 25,0 25,0-25,0-1,0 26,0-50,0 25,0 0,0 0,0-25,0 24,0 1,0 0,0-25,0 25,0 0,0-1,0-24,0 25,0 0</inkml:trace>
  <inkml:trace contextRef="#ctx0" brushRef="#br0" timeOffset="164662.4182">12377 10418,'-25'0,"25"0,0 25,0 0,0-25,25 24,0-24,-25 0,25 0,-25 0,25 0,-25 25,24-25,1 0,-25 0,25 0,25 25,-50 0,24-25,26 0,-25 0,0 25,-25-25</inkml:trace>
  <inkml:trace contextRef="#ctx0" brushRef="#br0" timeOffset="165910.4896">13766 10368,'0'0,"0"0,0 0,-25 25,1-25,-26 25,50 0,-25-25,0 25,-24-1,24-24,0 25,0-25,1 25,-1-25,0 0,0 25,-24 0,49-1</inkml:trace>
  <inkml:trace contextRef="#ctx0" brushRef="#br0" timeOffset="167774.5962">12923 10616,'0'-24,"0"24,25-25,-25 25,49 0,-24 0,0 0,0 0,0 25,-1-1,26 1,-50 0,74 25,-49-50,25 0,-25 24,-1 1,-24-25,0 50,0-25,-24-1,24 1,-50 0,50 0,-25-25,25 25,-25-25,-24 24,24-24,-49 0,49 25,-25-25,25 0,-24 0,49 0,49 0,-24 0,-25 0,25 0,0 0,0 0,-25 0,24 0,1 25,0-25,-25 0,50 25,-1 0,-49-1,0-24,0 50,50 0,-50-1,0-24,0-25,0 50,0-25,0-1,0 26,0-50,0 25,0 24,0-49,0 25,0 0,-25 0,0 0,0-1,1-24,24 25,-25-25,0 0,-25 0,1-25,24 25,0 0,-49-24,74-1,-25 25,25 0,-25 0,0 0,1-25</inkml:trace>
  <inkml:trace contextRef="#ctx0" brushRef="#br0" timeOffset="176086.0716">13841 4390,'0'0,"0"0,25 0,-25 0,49 0,-24 0,0 0,24 0,1 25,-25 0,24 25,-24-1,25 1,-25-25,24 49,-24-49,0 0,-25-25,0 24,0-24,0 25</inkml:trace>
  <inkml:trace contextRef="#ctx0" brushRef="#br0" timeOffset="177281.1399">13741 10344,'0'-50,"0"50,25-50,25 26,-25-1,24-25,-24 25,0 1,-25-1,74-75,-74 100,25-24,0-26,-25 50,25-25,-25 0,25 1,-1 24</inkml:trace>
  <inkml:trace contextRef="#ctx0" brushRef="#br0" timeOffset="181726.3942">14535 6028,'-25'24,"25"1,-24 50,24-75,0 49,0-24,0 25,0-26,0 1,0 25,0-25,0 49,0-49,0 24,0-24,0 25,0-25,0-1,0 1,0 0,0 0,0 0,0-1</inkml:trace>
  <inkml:trace contextRef="#ctx0" brushRef="#br0" timeOffset="182990.4665">14709 6325,'0'0,"49"-25,1-24,-25 24,24-25,-49 50,50 0,-50-24,25 24,-25 0,25 0,24 0,-24 24,0 1,25 25,-50-25,49-1,-24 26,-25-25,25 24,-25 1,0-25,0 49,0-49,0 0,0 24,0-24,-50 50,25-51,-24 51,24-50,25 0,-25-1,25-24,-25 25,125-25,24 0,49 0,-123 0,24 0,-24 25,-50-25,25 0,-25 25</inkml:trace>
  <inkml:trace contextRef="#ctx0" brushRef="#br0" timeOffset="184150.5328">14486 6697,'0'0,"0"25,0 49,0-49,0 0,0 25,0-25,0-25,0 49,0 1,0-1,0-24,-25 50,25-51,0 1,0 0</inkml:trace>
  <inkml:trace contextRef="#ctx0" brushRef="#br0" timeOffset="185702.6216">15949 7739,'-25'0,"0"0,-24 0,-50 25,-25 74,24-25,26 1,-50 24,99-99,0 25,1 0</inkml:trace>
  <inkml:trace contextRef="#ctx0" brushRef="#br0" timeOffset="186373.66">15602 8012,'0'74,"0"26,0 24,-25 49,25-74,0 25,0-99,0 25</inkml:trace>
  <inkml:trace contextRef="#ctx0" brushRef="#br0" timeOffset="186733.6806">15899 8186,'0'0,"0"0,-24 0,-1 49</inkml:trace>
  <inkml:trace contextRef="#ctx0" brushRef="#br0" timeOffset="187302.7131">15800 8086,'0'0,"0"124,0-24,50 24,-25 24,24-48,1-1,-25-50,-25-24,25 50,-1-51,1-24,25 0,-25 0,-25 0,74 0,25 0,25-24,-49-1,-26 25,1 0,-25 0,-25 0,0-25,0 25</inkml:trace>
  <inkml:trace contextRef="#ctx0" brushRef="#br0" timeOffset="188262.768">16296 7590,'0'-25,"0"1,0-1,0 25,50 0,49-25,-74 25,74 0,-49 0,-25 0,-1 0,26 0,24-50,-24 50,49 0,-99 0,0 75,-25-50,1-1,-1 51,-25-50,-49 49,49-49,1 24,24-49,0 25,25-25,0 50,0 49,0 25,0 75,0-26,0 50,0-74,0-50,0-49,0 25,0-51</inkml:trace>
  <inkml:trace contextRef="#ctx0" brushRef="#br0" timeOffset="188882.8035">16594 7962,'0'0,"0"-49,74-1,-24 25,-25 25,24 0,1 0,-50 0,50 0,-50 0,24 0,-24 0,50 0,0 25,24 25,-49-26,49 1,-74 0,0-25,0 75,0-26,0 26,0 24,0 99,0 25,0-49,0 0,0-75,0-25,0-24,0-50,25 25</inkml:trace>
  <inkml:trace contextRef="#ctx0" brushRef="#br0" timeOffset="189317.8284">16718 8508,'0'0,"0"-25,25 25,0-25,-25 25,24 0,26 0,-25 0,0 0,24 0,-49 0,25 0</inkml:trace>
  <inkml:trace contextRef="#ctx0" brushRef="#br0" timeOffset="189774.8545">16817 8756,'0'0,"75"0,-51 0,26 0,-25 0,0 0,-25 0</inkml:trace>
  <inkml:trace contextRef="#ctx0" brushRef="#br0" timeOffset="190149.876">16693 9103,'25'0,"0"0,24 0,1 0,0 25,24-25,-49 0,49 0,-74 0,25 0</inkml:trace>
  <inkml:trace contextRef="#ctx0" brushRef="#br0" timeOffset="190429.892">17065 9227,'0'25,"-49"25,24-1,0 1,-25 0,50-50,-24 24,24 1</inkml:trace>
  <inkml:trace contextRef="#ctx0" brushRef="#br0" timeOffset="190686.9067">17189 9525,'50'50,"0"-1,-1 50,1-49,-25-25,-25 0,24-25</inkml:trace>
  <inkml:trace contextRef="#ctx0" brushRef="#br0" timeOffset="191093.93">17760 7665,'25'-25,"-25"25,49-25,100 25,-25 0,75 0,-75 0,-25 0,-74 0,-1 0</inkml:trace>
  <inkml:trace contextRef="#ctx0" brushRef="#br0" timeOffset="191461.951">17735 8384,'74'0,"50"0,50 0,25 0,-75 0,99 0,-124 0,-74 0,0 0</inkml:trace>
  <inkml:trace contextRef="#ctx0" brushRef="#br0" timeOffset="191910.9767">18008 7243,'0'50,"0"24,0 0,0 1,0 49,49 25,1 24,-25-24,49 50,-49-51,50 1,-75-50,24 1,1-76,-25 26,0-25,0 24,0-49,25 25,0 0</inkml:trace>
  <inkml:trace contextRef="#ctx0" brushRef="#br0" timeOffset="192309.9995">17958 9153,'0'0,"0"25,0 49,50-49,-1 49,1-74,25 75,-51-75,26 25,-25-1,0 1,-25 0,24-25,1 25</inkml:trace>
  <inkml:trace contextRef="#ctx0" brushRef="#br0" timeOffset="192782.0265">19347 8359,'25'-49,"50"49,-1 0,25 0,-24 0,-51 0,1 0,0 0,0 0</inkml:trace>
  <inkml:trace contextRef="#ctx0" brushRef="#br0" timeOffset="193174.049">19521 9054,'124'25,"25"-1,0-24,24 50,-73-25,-26-25,-49 0,0 0</inkml:trace>
  <inkml:trace contextRef="#ctx0" brushRef="#br0" timeOffset="193918.0915">21257 8235,'0'25,"0"25,0 49,-74-25,-25 50,-1 50,1-75,50-49,-1-1,0 1,50 0,0-26,0 1,25 25,198 24,-24-24,49 24,-74-49,-1 25,-49-1,-99-24,25-25</inkml:trace>
  <inkml:trace contextRef="#ctx0" brushRef="#br0" timeOffset="194414.1199">21282 8781,'0'0,"0"99,0 25,0-49,0-1,0 0,0 1,0 24,0-49,0 24,0 0,0 26,0-51,0 1,0-50</inkml:trace>
  <inkml:trace contextRef="#ctx0" brushRef="#br0" timeOffset="198950.3793">12724 8359,'0'0,"0"0,25 0,0 0,-25 0,50 0,-25 0,-1 0,-24-25,25 25,-25 0,0 0,-25 0,1 0,24 25,0 0,0 0,0-25,0 25,24-1,-24-24,-24-24,24 24,0-50,0 0,0 50,0-49,0 49,0-25,0 50,24 0,-24-1,0 51,0-50,0-25,0 49,0-49,0 0,-49 0,49 0,-25 0,25 0,-25 0,25-25,0 1,0 24,0-25,0 0,25 25,-25-25,25 25,0 0,-1 0,1 0,0 0,-25 25,25 0,-25-25,0 25,0-25,0 0,-50 0,50 0,-25 0,25 0,-49 0,49 0,-25 0,0-25,25-25,0 50,0 0,25 0,-25 0,25 0,-25 0,0 0,0-25,0 25,49-49,-49 49,25 0,-25 0,0 25,0-1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B4AD3BE-404E-4B83-B35B-B07CE7108F70}" type="datetimeFigureOut">
              <a:rPr kumimoji="1" lang="ja-JP" altLang="en-US" smtClean="0"/>
              <a:t>2015/8/8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4E31CD3-77AC-4E97-B29A-E204CF520513}" type="slidenum">
              <a:rPr kumimoji="1" lang="ja-JP" altLang="en-US" smtClean="0"/>
              <a:t>‹#›</a:t>
            </a:fld>
            <a:endParaRPr kumimoji="1" lang="ja-JP" altLang="en-US"/>
          </a:p>
        </p:txBody>
      </p:sp>
    </p:spTree>
    <p:extLst>
      <p:ext uri="{BB962C8B-B14F-4D97-AF65-F5344CB8AC3E}">
        <p14:creationId xmlns:p14="http://schemas.microsoft.com/office/powerpoint/2010/main" val="3810744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B4AD3BE-404E-4B83-B35B-B07CE7108F70}" type="datetimeFigureOut">
              <a:rPr kumimoji="1" lang="ja-JP" altLang="en-US" smtClean="0"/>
              <a:t>2015/8/8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4E31CD3-77AC-4E97-B29A-E204CF520513}" type="slidenum">
              <a:rPr kumimoji="1" lang="ja-JP" altLang="en-US" smtClean="0"/>
              <a:t>‹#›</a:t>
            </a:fld>
            <a:endParaRPr kumimoji="1" lang="ja-JP" altLang="en-US"/>
          </a:p>
        </p:txBody>
      </p:sp>
    </p:spTree>
    <p:extLst>
      <p:ext uri="{BB962C8B-B14F-4D97-AF65-F5344CB8AC3E}">
        <p14:creationId xmlns:p14="http://schemas.microsoft.com/office/powerpoint/2010/main" val="139222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B4AD3BE-404E-4B83-B35B-B07CE7108F70}" type="datetimeFigureOut">
              <a:rPr kumimoji="1" lang="ja-JP" altLang="en-US" smtClean="0"/>
              <a:t>2015/8/8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4E31CD3-77AC-4E97-B29A-E204CF520513}" type="slidenum">
              <a:rPr kumimoji="1" lang="ja-JP" altLang="en-US" smtClean="0"/>
              <a:t>‹#›</a:t>
            </a:fld>
            <a:endParaRPr kumimoji="1" lang="ja-JP" altLang="en-US"/>
          </a:p>
        </p:txBody>
      </p:sp>
    </p:spTree>
    <p:extLst>
      <p:ext uri="{BB962C8B-B14F-4D97-AF65-F5344CB8AC3E}">
        <p14:creationId xmlns:p14="http://schemas.microsoft.com/office/powerpoint/2010/main" val="2551184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B4AD3BE-404E-4B83-B35B-B07CE7108F70}" type="datetimeFigureOut">
              <a:rPr kumimoji="1" lang="ja-JP" altLang="en-US" smtClean="0"/>
              <a:t>2015/8/8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4E31CD3-77AC-4E97-B29A-E204CF520513}" type="slidenum">
              <a:rPr kumimoji="1" lang="ja-JP" altLang="en-US" smtClean="0"/>
              <a:t>‹#›</a:t>
            </a:fld>
            <a:endParaRPr kumimoji="1" lang="ja-JP" altLang="en-US"/>
          </a:p>
        </p:txBody>
      </p:sp>
    </p:spTree>
    <p:extLst>
      <p:ext uri="{BB962C8B-B14F-4D97-AF65-F5344CB8AC3E}">
        <p14:creationId xmlns:p14="http://schemas.microsoft.com/office/powerpoint/2010/main" val="4144625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B4AD3BE-404E-4B83-B35B-B07CE7108F70}" type="datetimeFigureOut">
              <a:rPr kumimoji="1" lang="ja-JP" altLang="en-US" smtClean="0"/>
              <a:t>2015/8/8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4E31CD3-77AC-4E97-B29A-E204CF520513}" type="slidenum">
              <a:rPr kumimoji="1" lang="ja-JP" altLang="en-US" smtClean="0"/>
              <a:t>‹#›</a:t>
            </a:fld>
            <a:endParaRPr kumimoji="1" lang="ja-JP" altLang="en-US"/>
          </a:p>
        </p:txBody>
      </p:sp>
    </p:spTree>
    <p:extLst>
      <p:ext uri="{BB962C8B-B14F-4D97-AF65-F5344CB8AC3E}">
        <p14:creationId xmlns:p14="http://schemas.microsoft.com/office/powerpoint/2010/main" val="3759555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B4AD3BE-404E-4B83-B35B-B07CE7108F70}" type="datetimeFigureOut">
              <a:rPr kumimoji="1" lang="ja-JP" altLang="en-US" smtClean="0"/>
              <a:t>2015/8/8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4E31CD3-77AC-4E97-B29A-E204CF520513}" type="slidenum">
              <a:rPr kumimoji="1" lang="ja-JP" altLang="en-US" smtClean="0"/>
              <a:t>‹#›</a:t>
            </a:fld>
            <a:endParaRPr kumimoji="1" lang="ja-JP" altLang="en-US"/>
          </a:p>
        </p:txBody>
      </p:sp>
    </p:spTree>
    <p:extLst>
      <p:ext uri="{BB962C8B-B14F-4D97-AF65-F5344CB8AC3E}">
        <p14:creationId xmlns:p14="http://schemas.microsoft.com/office/powerpoint/2010/main" val="3754124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B4AD3BE-404E-4B83-B35B-B07CE7108F70}" type="datetimeFigureOut">
              <a:rPr kumimoji="1" lang="ja-JP" altLang="en-US" smtClean="0"/>
              <a:t>2015/8/8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4E31CD3-77AC-4E97-B29A-E204CF520513}" type="slidenum">
              <a:rPr kumimoji="1" lang="ja-JP" altLang="en-US" smtClean="0"/>
              <a:t>‹#›</a:t>
            </a:fld>
            <a:endParaRPr kumimoji="1" lang="ja-JP" altLang="en-US"/>
          </a:p>
        </p:txBody>
      </p:sp>
    </p:spTree>
    <p:extLst>
      <p:ext uri="{BB962C8B-B14F-4D97-AF65-F5344CB8AC3E}">
        <p14:creationId xmlns:p14="http://schemas.microsoft.com/office/powerpoint/2010/main" val="2343554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B4AD3BE-404E-4B83-B35B-B07CE7108F70}" type="datetimeFigureOut">
              <a:rPr kumimoji="1" lang="ja-JP" altLang="en-US" smtClean="0"/>
              <a:t>2015/8/8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4E31CD3-77AC-4E97-B29A-E204CF520513}" type="slidenum">
              <a:rPr kumimoji="1" lang="ja-JP" altLang="en-US" smtClean="0"/>
              <a:t>‹#›</a:t>
            </a:fld>
            <a:endParaRPr kumimoji="1" lang="ja-JP" altLang="en-US"/>
          </a:p>
        </p:txBody>
      </p:sp>
    </p:spTree>
    <p:extLst>
      <p:ext uri="{BB962C8B-B14F-4D97-AF65-F5344CB8AC3E}">
        <p14:creationId xmlns:p14="http://schemas.microsoft.com/office/powerpoint/2010/main" val="1728649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B4AD3BE-404E-4B83-B35B-B07CE7108F70}" type="datetimeFigureOut">
              <a:rPr kumimoji="1" lang="ja-JP" altLang="en-US" smtClean="0"/>
              <a:t>2015/8/8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4E31CD3-77AC-4E97-B29A-E204CF520513}" type="slidenum">
              <a:rPr kumimoji="1" lang="ja-JP" altLang="en-US" smtClean="0"/>
              <a:t>‹#›</a:t>
            </a:fld>
            <a:endParaRPr kumimoji="1" lang="ja-JP" altLang="en-US"/>
          </a:p>
        </p:txBody>
      </p:sp>
    </p:spTree>
    <p:extLst>
      <p:ext uri="{BB962C8B-B14F-4D97-AF65-F5344CB8AC3E}">
        <p14:creationId xmlns:p14="http://schemas.microsoft.com/office/powerpoint/2010/main" val="1406244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B4AD3BE-404E-4B83-B35B-B07CE7108F70}" type="datetimeFigureOut">
              <a:rPr kumimoji="1" lang="ja-JP" altLang="en-US" smtClean="0"/>
              <a:t>2015/8/8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4E31CD3-77AC-4E97-B29A-E204CF520513}" type="slidenum">
              <a:rPr kumimoji="1" lang="ja-JP" altLang="en-US" smtClean="0"/>
              <a:t>‹#›</a:t>
            </a:fld>
            <a:endParaRPr kumimoji="1" lang="ja-JP" altLang="en-US"/>
          </a:p>
        </p:txBody>
      </p:sp>
    </p:spTree>
    <p:extLst>
      <p:ext uri="{BB962C8B-B14F-4D97-AF65-F5344CB8AC3E}">
        <p14:creationId xmlns:p14="http://schemas.microsoft.com/office/powerpoint/2010/main" val="138231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B4AD3BE-404E-4B83-B35B-B07CE7108F70}" type="datetimeFigureOut">
              <a:rPr kumimoji="1" lang="ja-JP" altLang="en-US" smtClean="0"/>
              <a:t>2015/8/8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4E31CD3-77AC-4E97-B29A-E204CF520513}" type="slidenum">
              <a:rPr kumimoji="1" lang="ja-JP" altLang="en-US" smtClean="0"/>
              <a:t>‹#›</a:t>
            </a:fld>
            <a:endParaRPr kumimoji="1" lang="ja-JP" altLang="en-US"/>
          </a:p>
        </p:txBody>
      </p:sp>
    </p:spTree>
    <p:extLst>
      <p:ext uri="{BB962C8B-B14F-4D97-AF65-F5344CB8AC3E}">
        <p14:creationId xmlns:p14="http://schemas.microsoft.com/office/powerpoint/2010/main" val="3386083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4AD3BE-404E-4B83-B35B-B07CE7108F70}" type="datetimeFigureOut">
              <a:rPr kumimoji="1" lang="ja-JP" altLang="en-US" smtClean="0"/>
              <a:t>2015/8/8</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E31CD3-77AC-4E97-B29A-E204CF520513}" type="slidenum">
              <a:rPr kumimoji="1" lang="ja-JP" altLang="en-US" smtClean="0"/>
              <a:t>‹#›</a:t>
            </a:fld>
            <a:endParaRPr kumimoji="1" lang="ja-JP" altLang="en-US"/>
          </a:p>
        </p:txBody>
      </p:sp>
    </p:spTree>
    <p:extLst>
      <p:ext uri="{BB962C8B-B14F-4D97-AF65-F5344CB8AC3E}">
        <p14:creationId xmlns:p14="http://schemas.microsoft.com/office/powerpoint/2010/main" val="723830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プロコン勉強会</a:t>
            </a:r>
            <a:r>
              <a:rPr kumimoji="1" lang="en-US" altLang="ja-JP" smtClean="0"/>
              <a:t/>
            </a:r>
            <a:br>
              <a:rPr kumimoji="1" lang="en-US" altLang="ja-JP" smtClean="0"/>
            </a:br>
            <a:r>
              <a:rPr lang="ja-JP" altLang="en-US"/>
              <a:t>第</a:t>
            </a:r>
            <a:r>
              <a:rPr lang="en-US" altLang="ja-JP"/>
              <a:t>3</a:t>
            </a:r>
            <a:r>
              <a:rPr lang="ja-JP" altLang="en-US"/>
              <a:t>回</a:t>
            </a:r>
            <a:endParaRPr kumimoji="1" lang="ja-JP" altLang="en-US"/>
          </a:p>
        </p:txBody>
      </p:sp>
    </p:spTree>
    <p:extLst>
      <p:ext uri="{BB962C8B-B14F-4D97-AF65-F5344CB8AC3E}">
        <p14:creationId xmlns:p14="http://schemas.microsoft.com/office/powerpoint/2010/main" val="12386652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p>
            <a:r>
              <a:rPr kumimoji="1" lang="ja-JP" altLang="en-US" smtClean="0"/>
              <a:t>演習</a:t>
            </a:r>
            <a:endParaRPr kumimoji="1" lang="ja-JP" altLang="en-US"/>
          </a:p>
        </p:txBody>
      </p:sp>
      <p:sp>
        <p:nvSpPr>
          <p:cNvPr id="3" name="コンテンツ プレースホルダー 2"/>
          <p:cNvSpPr>
            <a:spLocks noGrp="1"/>
          </p:cNvSpPr>
          <p:nvPr>
            <p:ph idx="1"/>
          </p:nvPr>
        </p:nvSpPr>
        <p:spPr>
          <a:xfrm>
            <a:off x="457200" y="1600200"/>
            <a:ext cx="8229600" cy="4525963"/>
          </a:xfrm>
        </p:spPr>
        <p:txBody>
          <a:bodyPr/>
          <a:lstStyle/>
          <a:p>
            <a:pPr marL="0" indent="0">
              <a:buNone/>
            </a:pPr>
            <a:r>
              <a:rPr kumimoji="1" lang="ja-JP" altLang="en-US" smtClean="0"/>
              <a:t>直径</a:t>
            </a:r>
            <a:r>
              <a:rPr kumimoji="1" lang="en-US" altLang="ja-JP" smtClean="0"/>
              <a:t>100m</a:t>
            </a:r>
            <a:r>
              <a:rPr kumimoji="1" lang="ja-JP" altLang="en-US" smtClean="0"/>
              <a:t>の観覧車がある。</a:t>
            </a:r>
            <a:r>
              <a:rPr lang="ja-JP" altLang="en-US" smtClean="0"/>
              <a:t>この観覧車が１周するのに要する時間は２０分である。</a:t>
            </a:r>
            <a:endParaRPr lang="en-US" altLang="ja-JP" smtClean="0"/>
          </a:p>
          <a:p>
            <a:pPr marL="0" indent="0">
              <a:buNone/>
            </a:pPr>
            <a:r>
              <a:rPr kumimoji="1" lang="ja-JP" altLang="en-US"/>
              <a:t>観覧車</a:t>
            </a:r>
            <a:r>
              <a:rPr kumimoji="1" lang="ja-JP" altLang="en-US" smtClean="0"/>
              <a:t>に乗り始めて３分後の時点において、あなたが乗っているゴンドラは地上から何</a:t>
            </a:r>
            <a:r>
              <a:rPr kumimoji="1" lang="en-US" altLang="ja-JP" smtClean="0"/>
              <a:t>m</a:t>
            </a:r>
            <a:r>
              <a:rPr kumimoji="1" lang="ja-JP" altLang="en-US" smtClean="0"/>
              <a:t>の位置にあるか</a:t>
            </a:r>
            <a:r>
              <a:rPr kumimoji="1" lang="ja-JP" altLang="en-US" smtClean="0"/>
              <a:t>。</a:t>
            </a:r>
            <a:endParaRPr kumimoji="1" lang="en-US" altLang="ja-JP" smtClean="0"/>
          </a:p>
          <a:p>
            <a:pPr marL="0" indent="0">
              <a:buNone/>
            </a:pPr>
            <a:r>
              <a:rPr lang="en-US" altLang="ja-JP" smtClean="0"/>
              <a:t>sin 54 = 0.81</a:t>
            </a:r>
          </a:p>
          <a:p>
            <a:pPr marL="0" indent="0">
              <a:buNone/>
            </a:pPr>
            <a:r>
              <a:rPr kumimoji="1" lang="en-US" altLang="ja-JP" smtClean="0"/>
              <a:t>cos 54 = 0.59</a:t>
            </a:r>
          </a:p>
          <a:p>
            <a:pPr marL="0" indent="0">
              <a:buNone/>
            </a:pPr>
            <a:r>
              <a:rPr lang="en-US" altLang="ja-JP" smtClean="0"/>
              <a:t>tan 54 = 1.37</a:t>
            </a:r>
            <a:endParaRPr kumimoji="1" lang="en-US" altLang="ja-JP" smtClean="0"/>
          </a:p>
        </p:txBody>
      </p:sp>
    </p:spTree>
    <p:extLst>
      <p:ext uri="{BB962C8B-B14F-4D97-AF65-F5344CB8AC3E}">
        <p14:creationId xmlns:p14="http://schemas.microsoft.com/office/powerpoint/2010/main" val="1482956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p>
            <a:r>
              <a:rPr lang="ja-JP" altLang="en-US" smtClean="0"/>
              <a:t>微分積分</a:t>
            </a:r>
            <a:endParaRPr kumimoji="1" lang="ja-JP" altLang="en-US"/>
          </a:p>
        </p:txBody>
      </p:sp>
      <p:sp>
        <p:nvSpPr>
          <p:cNvPr id="3" name="コンテンツ プレースホルダー 2"/>
          <p:cNvSpPr>
            <a:spLocks noGrp="1"/>
          </p:cNvSpPr>
          <p:nvPr>
            <p:ph idx="1"/>
          </p:nvPr>
        </p:nvSpPr>
        <p:spPr>
          <a:xfrm>
            <a:off x="457200" y="1600200"/>
            <a:ext cx="8229600" cy="4525963"/>
          </a:xfrm>
        </p:spPr>
        <p:txBody>
          <a:bodyPr/>
          <a:lstStyle/>
          <a:p>
            <a:pPr marL="0" indent="0">
              <a:buNone/>
            </a:pPr>
            <a:r>
              <a:rPr kumimoji="1" lang="ja-JP" altLang="en-US" smtClean="0"/>
              <a:t>微分</a:t>
            </a:r>
            <a:endParaRPr kumimoji="1" lang="en-US" altLang="ja-JP" smtClean="0"/>
          </a:p>
          <a:p>
            <a:pPr marL="0" indent="0">
              <a:buNone/>
            </a:pPr>
            <a:r>
              <a:rPr lang="en-US" altLang="ja-JP"/>
              <a:t>	</a:t>
            </a:r>
            <a:r>
              <a:rPr lang="ja-JP" altLang="en-US" smtClean="0"/>
              <a:t>→　グラフの傾き</a:t>
            </a:r>
            <a:endParaRPr lang="en-US" altLang="ja-JP" smtClean="0"/>
          </a:p>
          <a:p>
            <a:pPr marL="0" indent="0">
              <a:buNone/>
            </a:pPr>
            <a:endParaRPr kumimoji="1" lang="en-US" altLang="ja-JP"/>
          </a:p>
          <a:p>
            <a:pPr marL="0" indent="0">
              <a:buNone/>
            </a:pPr>
            <a:r>
              <a:rPr lang="ja-JP" altLang="en-US" smtClean="0"/>
              <a:t>積分</a:t>
            </a:r>
            <a:endParaRPr lang="en-US" altLang="ja-JP" smtClean="0"/>
          </a:p>
          <a:p>
            <a:pPr marL="0" indent="0">
              <a:buNone/>
            </a:pPr>
            <a:r>
              <a:rPr kumimoji="1" lang="en-US" altLang="ja-JP"/>
              <a:t>	</a:t>
            </a:r>
            <a:r>
              <a:rPr kumimoji="1" lang="ja-JP" altLang="en-US" smtClean="0"/>
              <a:t>→　グラフの面積</a:t>
            </a:r>
            <a:endParaRPr kumimoji="1" lang="en-US" altLang="ja-JP" smtClean="0"/>
          </a:p>
        </p:txBody>
      </p:sp>
    </p:spTree>
    <p:extLst>
      <p:ext uri="{BB962C8B-B14F-4D97-AF65-F5344CB8AC3E}">
        <p14:creationId xmlns:p14="http://schemas.microsoft.com/office/powerpoint/2010/main" val="393694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p>
            <a:r>
              <a:rPr lang="ja-JP" altLang="en-US" smtClean="0"/>
              <a:t>微分</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57200" y="1600200"/>
                <a:ext cx="8229600" cy="4525963"/>
              </a:xfrm>
            </p:spPr>
            <p:txBody>
              <a:bodyPr>
                <a:normAutofit/>
              </a:bodyPr>
              <a:lstStyle/>
              <a:p>
                <a:pPr marL="0" indent="0">
                  <a:buNone/>
                </a:pPr>
                <a:r>
                  <a:rPr kumimoji="1" lang="ja-JP" altLang="en-US" smtClean="0"/>
                  <a:t>作業</a:t>
                </a:r>
                <a:endParaRPr kumimoji="1" lang="en-US" altLang="ja-JP" smtClean="0"/>
              </a:p>
              <a:p>
                <a:pPr marL="0" indent="0">
                  <a:buNone/>
                </a:pPr>
                <a:r>
                  <a:rPr lang="en-US" altLang="ja-JP" smtClean="0"/>
                  <a:t>1</a:t>
                </a:r>
                <a:r>
                  <a:rPr lang="ja-JP" altLang="en-US" smtClean="0"/>
                  <a:t>：</a:t>
                </a:r>
                <a14:m>
                  <m:oMath xmlns:m="http://schemas.openxmlformats.org/officeDocument/2006/math">
                    <m:r>
                      <a:rPr lang="en-US" altLang="ja-JP" b="0" i="1" smtClean="0">
                        <a:latin typeface="Cambria Math"/>
                      </a:rPr>
                      <m:t>𝑦</m:t>
                    </m:r>
                    <m:r>
                      <a:rPr lang="en-US" altLang="ja-JP" b="0" i="1" smtClean="0">
                        <a:latin typeface="Cambria Math"/>
                      </a:rPr>
                      <m:t>=</m:t>
                    </m:r>
                    <m:sSup>
                      <m:sSupPr>
                        <m:ctrlPr>
                          <a:rPr lang="en-US" altLang="ja-JP" b="0" i="1" smtClean="0">
                            <a:latin typeface="Cambria Math"/>
                          </a:rPr>
                        </m:ctrlPr>
                      </m:sSupPr>
                      <m:e>
                        <m:r>
                          <a:rPr lang="en-US" altLang="ja-JP" b="0" i="1" smtClean="0">
                            <a:latin typeface="Cambria Math"/>
                          </a:rPr>
                          <m:t>𝑥</m:t>
                        </m:r>
                      </m:e>
                      <m:sup>
                        <m:r>
                          <a:rPr lang="en-US" altLang="ja-JP" b="0" i="1" smtClean="0">
                            <a:latin typeface="Cambria Math"/>
                          </a:rPr>
                          <m:t>2</m:t>
                        </m:r>
                      </m:sup>
                    </m:sSup>
                  </m:oMath>
                </a14:m>
                <a:r>
                  <a:rPr kumimoji="1" lang="ja-JP" altLang="en-US" smtClean="0"/>
                  <a:t>のグラフを描け</a:t>
                </a:r>
                <a14:m>
                  <m:oMath xmlns:m="http://schemas.openxmlformats.org/officeDocument/2006/math">
                    <m:d>
                      <m:dPr>
                        <m:ctrlPr>
                          <a:rPr lang="en-US" altLang="ja-JP" b="0" i="1" smtClean="0">
                            <a:latin typeface="Cambria Math"/>
                          </a:rPr>
                        </m:ctrlPr>
                      </m:dPr>
                      <m:e>
                        <m:r>
                          <a:rPr lang="en-US" altLang="ja-JP" b="0" i="1" smtClean="0">
                            <a:latin typeface="Cambria Math"/>
                          </a:rPr>
                          <m:t>−5</m:t>
                        </m:r>
                        <m:r>
                          <a:rPr lang="ja-JP" altLang="en-US" i="1">
                            <a:latin typeface="Cambria Math"/>
                          </a:rPr>
                          <m:t>≤</m:t>
                        </m:r>
                        <m:sSup>
                          <m:sSupPr>
                            <m:ctrlPr>
                              <a:rPr lang="en-US" altLang="ja-JP" b="0" i="1" smtClean="0">
                                <a:latin typeface="Cambria Math"/>
                              </a:rPr>
                            </m:ctrlPr>
                          </m:sSupPr>
                          <m:e>
                            <m:r>
                              <a:rPr lang="en-US" altLang="ja-JP" b="0" i="1" smtClean="0">
                                <a:latin typeface="Cambria Math"/>
                              </a:rPr>
                              <m:t>𝑥</m:t>
                            </m:r>
                          </m:e>
                          <m:sup>
                            <m:r>
                              <a:rPr lang="en-US" altLang="ja-JP" b="0" i="1" smtClean="0">
                                <a:latin typeface="Cambria Math"/>
                              </a:rPr>
                              <m:t>2</m:t>
                            </m:r>
                          </m:sup>
                        </m:sSup>
                        <m:r>
                          <a:rPr lang="en-US" altLang="ja-JP" b="0" i="1" smtClean="0">
                            <a:latin typeface="Cambria Math"/>
                            <a:ea typeface="Cambria Math"/>
                          </a:rPr>
                          <m:t>≤5</m:t>
                        </m:r>
                      </m:e>
                    </m:d>
                  </m:oMath>
                </a14:m>
                <a:endParaRPr lang="en-US" altLang="ja-JP" b="0" smtClean="0">
                  <a:ea typeface="Cambria Math"/>
                </a:endParaRPr>
              </a:p>
              <a:p>
                <a:pPr marL="0" indent="0">
                  <a:buNone/>
                </a:pPr>
                <a:r>
                  <a:rPr kumimoji="1" lang="en-US" altLang="ja-JP" smtClean="0"/>
                  <a:t>2:1</a:t>
                </a:r>
                <a:r>
                  <a:rPr kumimoji="1" lang="ja-JP" altLang="en-US" smtClean="0"/>
                  <a:t>のグラフの接線の傾きを取り、表にせよ</a:t>
                </a:r>
                <a:endParaRPr kumimoji="1" lang="en-US" altLang="ja-JP" smtClean="0"/>
              </a:p>
              <a:p>
                <a:pPr marL="0" indent="0">
                  <a:buNone/>
                </a:pPr>
                <a:r>
                  <a:rPr kumimoji="1" lang="en-US" altLang="ja-JP" smtClean="0"/>
                  <a:t>3:</a:t>
                </a:r>
                <a:r>
                  <a:rPr lang="en-US" altLang="ja-JP" smtClean="0"/>
                  <a:t>2</a:t>
                </a:r>
                <a:r>
                  <a:rPr lang="ja-JP" altLang="en-US" smtClean="0"/>
                  <a:t>で作成した表をグラフに起こし、そのグラフ　の式を求めよ</a:t>
                </a:r>
                <a:endParaRPr kumimoji="1" lang="en-US" altLang="ja-JP"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57200" y="1600200"/>
                <a:ext cx="8229600" cy="4525963"/>
              </a:xfrm>
              <a:blipFill rotWithShape="1">
                <a:blip r:embed="rId2"/>
                <a:stretch>
                  <a:fillRect l="-1852" t="-2426"/>
                </a:stretch>
              </a:blipFill>
            </p:spPr>
            <p:txBody>
              <a:bodyPr/>
              <a:lstStyle/>
              <a:p>
                <a:r>
                  <a:rPr lang="ja-JP"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インク 3"/>
              <p14:cNvContentPartPr/>
              <p14:nvPr/>
            </p14:nvContentPartPr>
            <p14:xfrm>
              <a:off x="1500120" y="982440"/>
              <a:ext cx="7027920" cy="5447160"/>
            </p14:xfrm>
          </p:contentPart>
        </mc:Choice>
        <mc:Fallback>
          <p:pic>
            <p:nvPicPr>
              <p:cNvPr id="4" name="インク 3"/>
              <p:cNvPicPr/>
              <p:nvPr/>
            </p:nvPicPr>
            <p:blipFill>
              <a:blip r:embed="rId4"/>
              <a:stretch>
                <a:fillRect/>
              </a:stretch>
            </p:blipFill>
            <p:spPr>
              <a:xfrm>
                <a:off x="1490760" y="973080"/>
                <a:ext cx="7046640" cy="5465880"/>
              </a:xfrm>
              <a:prstGeom prst="rect">
                <a:avLst/>
              </a:prstGeom>
            </p:spPr>
          </p:pic>
        </mc:Fallback>
      </mc:AlternateContent>
    </p:spTree>
    <p:extLst>
      <p:ext uri="{BB962C8B-B14F-4D97-AF65-F5344CB8AC3E}">
        <p14:creationId xmlns:p14="http://schemas.microsoft.com/office/powerpoint/2010/main" val="1482956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data:image/png;base64,iVBORw0KGgoAAAANSUhEUgAAB4AAAAOxCAYAAAAUy7rdAAAgAElEQVR4nOy9eXQb93X3fUVKsiV5kax9s2Rb3pc4aessTmI7XuR9jZcsjkUMZgAQCwkCIEhKchnFi2LHciLHSdTE0Vs3bVI4lkqDBLEMNCEtsUqNpO1p/T7Pkzzt86ZuuuRtkjdpVsfSvH8IcvjjBSXen8gxh/5+zsE5DdF77gyAufrd+/H8hmgcgsHgmmAw+PHx3h+PUqm0oFAonCaNe/nllxc5jnOyNM627eW9vb1Nkph4PL40EAgY0lz5fH5+pVI5XRrnOM7CXC43TxpXKpWW5XK5ZkmMZVmnBwKBsDTXyMjIPMdxFkrjKpXK6fl8fr40rlAoLHUcZ7Yk5t57750XCATi0lyO45z88ssvL5LGFQqF00ql0gJpnG3bi2u12hxJTG9vb1MgEOiQ5nr11Vfn2ra9WBrnOM4pfX19p0rjisXiGYVC4SRpnGEYyd7eXtH3XavV5jiOs0SaS7cG9ff3a9UgwzBilmWJrgHHcWYXCoWl0lwnUoNGRkbENcgwjNCmTZtEdSGXyzWXSqVl0ly5XE6rBh08eFDrOg0Ggy3BYHC5JMZ13VkDAwMrpLkKhcJJxWLxDGnc/v37T3Uc5xRpnGmaH2ttbV0rjSsWiyulMblcztMaZJrmfZZlnSONGxgYWOG67ixJzK5duzytQYZh3BkMBi9U/pij1fQCHaYc/WC8ONu2l7uuK1oHOY4ze3h4WFyDRkZG5unUoGAweHMoFHqHNG54eFi8VnBdt8m2bdG1TXRkrdDf3y9eK5imeZ1pmn+kkW+JdK3guu4sx3EmpQa5RJ0ukesStY0XZ5rmVeFw+EppPtu2F+dyubnSOC9rUCgUeq9lWddI43TXQfXrVFSDdNcKTU1NPyYil4hE/xZ72a/orhUsy7o0FArdJo3zsl/p7e3VqkGRSOT8YDB493jvu0QX1K/ZF8cco9Y6KJ/Pi2sQEak1KFvLUbbmUmftmNdSMBg8KxgM3i89xr6+Pq110MjIiNZ1Wj830XUai8VWBQKBT0hz+WFmYlnWEq9nJjr9ipczE91+xeuZSUtLS0KaS3dmsn///lN1ZybStUJvb29TS0tLWprLTzMTy7JEddkvM5NgMBhNp9Oi34luv6Jbg/bu3atVg0zTNCORiOja0V0H6fYrujMT0zQ3bdq0SdR7+GlmYlnWmdI4r2cm+/fvF9cgy7LuNQxjgzTOLzOT1tbWC4///8nyafUrujOTvXv3itcKwWDwZtM0L5fG+WVmYhjGFRr53tKZyUQwDOODujOTV1991bOZCeVyubmNXul0+qxQKNQy3vvjvfr7+xfl8/kl0jjbtpcXCoXTpHGO46zZvXv3yZKYZDK52rKskDTX3r17FxYKhaXSuHqhOV0aVygU1uRyuXmSmO7u7qWWZcWkuSqVyun145Qe49K9e/culMbl8/nV+Xx+viQmm82ebllWu8Yxnmbb9nKNY1zS39+/SBpXLBZXlkqlBZKY3bt3n2xZVkaay3GcU4rF4kqNYzxjz549i6VxAwMDK/r6+k6Vxpmmmd61a5fo+y6VSgvK5fIqaS7dGtTX16dVg0zTbOvt7RVdA/l8fn4+n18tzXUiNahSqYhrkGmarel0WloX5tVrlyhXLpfTqkGO42hdp+Fw2Ozo6FgriSkUCieVSiVRTC6Xm9vX13fqwMDACmmcbduLi8XiGRrntikej58jjatUKmdqfG+e1iDLsj6aSqUukMaVSqW1hULhJEnM888/72kNsizr3ra2tsvG/n1WbtYQ5cid8/U5RqM4x3HWOI4jWgfl8/n51WpVXIMqlcrpOjUoFArdEYvF/lAaV61WxWsFx3FOdhxHXIMKhcJpfX194rVCJBK5KZFIvE8aVy6XV0nXCoVC4aShoaFJqUG/mT//VpfIPdTc/CfjxUWj0WtjsdjV0nz1mnCKNM7LGhSNRj8YjUavl8bproMcx1kjrUG6a4WmpqafEJF73nnniWK97FdymmuF9vb2d0Wj0bs0jtGzfmX37t1aNSiRSFwSDofvG+/9N+bM+YRL5B6aPfvJMceotQ7q6+sT16CdO3cqNYiytdcoW3v9eHFtbW3nh0Khj0uPcc+ePVrrIMdxtK7ToaGhtTt37hRdp11dXetN0wxIc/lhZtLZ2bnK65mJTr+iU4N6e3uX6MxMcpr9ylswM0lqHKPWzMS27cW6M5OccK2we/fuk03TzEpz+Wlm8uSTT4rqsp9mJk8//bR4ZqLTr+jWoD179mjVIMuyIl7NTHT7Fd2ZiWVZwZk6M7Es6yE/zEyO/scywnP7aHt7+4XSOD/MTEKh0Ifj8fg7pHG6/YruzGTPnj3itUIkErm9ra3tj6RxmJmwY5y0mclEXicyM3Ecx7OZCdm2vbjR68knn7wkkUiEx3t/vFepVFo7ODi4XhpXrVbPKZfLq6RxjuNcUCgUlkpiPvvZz54fj8cT0lyFQmFNqVQ6Sxpn2/bZ+Xx+tTRu375955dKpWWSmGeeeeaseDye0vj8V9u2fbbG931WoVBYo/GZnGfb9nJJzJe//OU1ra2tXdJc5XJ5VbVaPUcaNzg4uL5UKq2VxjmOs+HgwYOicysUCktbW1u3auRa4TjOBmlcpVI5c2BgYJ00rlgsbigWiyulcdFodEtfX5/oMzl48ODyoaGhc6W5dGtQoVDQqkHRaDT77LPPSn8ny+0j14D0GLVrUP0al55bxxe+8AVRXSiVSsv27dt3vjRXvUaKa5DjOFrXaVtbW+wzn/nMBcJcSyqVyoXSXMVicWWxWBRfp9VqdV2lUjlT49xCjz766GUav5OLND5/T2tQW1ubsW3btj/QyHeh4zhLhHGe1qC2trZP9Pb2vmfs32/ov+ESeoEON+WaXhvnO7hgeHhYtA6ybXv5yy+/LK5B1Wp1tU4NSiaTD3R3d18ljasfo+jfjvp/ASu6tm37yFqhUCiI1wqpVOrurq6u66RxQ0ND50rXCo7jLBkaGpqUGvQvDz10jkvkvjFnjjNeXDqdvi2bzd4kzec4zgbHcVZI42wPa1BXV9eN6XT6Do3PUmsd5DjOBTo1yNZYKzQ3N/+UiNx7771X+m+xZ/2K7lqht7f3/clk8qPSOC/7lfode+IatHXr1ncnEomHxnv/9VNO+axL5P5m2bLI6L/r9ivlcllcg/L5vFKDKFs71NRV+6fjxW3btu2diUQiKD3GgYEBrXWQ4zha1+nQ0NCF+XxedJ3u2LHj4ng8HpHm8sPM5KmnnjrP65mJTr/i5cxEt1/xsgb96Z/+6epYLObZzKRara7TnZlI1wr5fH5JJBJ5WCOXL2YmsVhscy6XE30mfpmZxGKxzq9+9avimYlOv6Jbg/r7+7VqUCwWS+7cuVN07eiug3T7Fd2ZSTwex8yEvzydmVSrVXENam9vD8zUmUl7e/uDW7dufa80Trdf0Z2Z9Pf3i9cKHR0d92Nmor7e6pnJRF7pdPq2TCZzszTO65nJuLcHYwtoDraA5mALaI5tYwvosWALaBVsAd0wDltAjwFbQHPedltAHyVH36IcufSX9NDYt2xsAa2ALaA549Ugl+iQS/TqeHHYApqDLaA52AJaZQq3gH6hvgX0RWOO8a3ZArrru/dQtuZStvaV4wVhC2iOH2Ym2AKao9uvYAtojs5aAVtAc/wyM8EW0Cq66yBsAc3BFtAcbAHdMB+2gB4FtoDmzPgtoMcDApgDAcyBAOZAAHMggFUggBvGQQCPAQKY8zYWwOM+CxgCWAUCmHMMAfxLl+hH48VBAHMggDkQwCpTKID/xj3yvY49xrdGAE/w+b9EEMCN8MPMBAKYAwHMgQDmQABzIIBVIIA5EMAcCGAOBDDHLzMTCGAVCGAhEMAqEMAcCGAOBDAHApgDAazip2YGAljFL83MuAKYaNy7gCGAVSCAOccQwD90iX49XhwEMAcCmAMBrDKFAvgHLtFvGxzjWySAX3mNsrXXJxIEAczxw8wEApgDAcyBAOZAAHMggFUggDkQwBwIYA4EMMcvMxMIYBUIYCEQwCoQwBwIYA4EMAcCmAMBrOKnZgYCWMUvzcxxBHDDu4AhgFUggDnHEMB/6xIdHi8OApgDAcyBAFaZQgH8c5foxw2O8a26A/gQZb/zvYkEQQBz/DAzgQDmQABzIIA5EMAcCGAVCGAOBDAHApgDAczxy8wEAlgFAlgIBLAKBDAHApgDAcyBAOZAAKv4qZmBAFbxSzNzTAFM1PAuYAhgFQhgzjEE8Ev1Z4quaxQHAcyBAOZAAKtMoQB+wyViwvUtEcCC5/8SQQA3wg8zEwhgDgQwBwKYAwHMgQBWgQDmQABzIIA5EMAcv8xMIIBVIICFQACrQABzIIA5EMAcCGAOBLCKn5oZCGAVvzQzExDA7C5gCGAVCGDOMQTwjroA/nCjOAhgDgQwBwJYZSoEsEs0t36tfqvBMXovgAXP/yWCAG6EH2YmEMAcCGAOBDAHApgDAawCAcyBAOZAAHMggDl+mZlAAKtAAAuBAFaBAOZAAHMggDkQwBwIYBU/NTMQwCp+aWaOK4CJ2F3AEMAqEMCcYwhgoy6VPtkoDgKYAwHMgQBWmSIB/MH6tfrVBsf4FgjgiT//lwgCuBF+mJlAAHMggDkQwBwIYA4EsAoEMAcCmAMBzIEA5vhlZgIBrAIBLAQCWAUCmAMBzIEA5kAAcyCAVfzUzEAAq/ilmZmgAFbuAoYAVoEA5hxDAL+zLpW+0SgOApgDAcyBAFaZIgGcqF+r2QbH+FbcATzh5/8SQQA3wg8zEwhgDgQwBwKYAwHMgQBWgQDmQABzIIA5EMAcv8xMIIBVIICFQACrQABzIIA5EMAcCGAOBLCKn5oZCGAVvzQzExLARMpdwBDAKhDAnGPVoLpU+utG70EAcyCAORDAKlMkgL9Uv1ZvbHCMngrgdZ/6tiF5/i8RBHAj/DAzgQDmQABzIIA5EMAcCGAVCGAOBDAHApgDAczxy8wEAlgFAlgIBLAKBDAHApgDAcyBAOZAAKv4qZmBAFbxSzMjEMBv3gUMAawCAcw5jgB+3SX6P43egwDmQABzIIBVpkgAl+sCmF3HXgvgeT2vvCR5/i8RBHAj/DAzgQDmQABzIIA5EMAcCGAVCGAOBDAHApgDAczxy8wEAlgFAlgIBLAKBDAHApgDAcyBAOZAAKv4qZmBAFbxSzMzYQFM9OZdwMtfXB6HAP49EMCc4wjgn7pEP2v0HgQwBwKYAwGsMkUC+FWX6NA4x+ipAG7qqv1Q8vxfIgjgRvhhZgIBzIEA5kAAcyCAORDAKhDAHAhgDgQwBwKY45eZCQSwCgSwEAhgFQhgDgQwBwKYAwHMgQBW8VMzAwGs4pdmRiiAV9MLdLjphabXIIB/DwQw5zgC+H+7RL9r9B4EMAcCmAMBrDJFAvhHLtEvxjlGTwWw9Pm/RBDAjfDDzAQCmAMBzIEA5kAAcyCAVSCAORDAHAhgDgQwxy8zEwhgFc8FcDgcvrLRy7KsOwOBwLbx3h/vlUgkrk2lUtdL47LZ7MZEInGNNK67u/tWy7LeL4mxLOuWQCDwuDRXLBb7UCaTuUEal0qlNsZisQ9J43p6em6JRCIfkMSYprmxpaXlSZ1zS6VSG6VxmUzmBp1zy2azt0Sj0Q9KYoLB4Ic2bdr0tDRXIpG4JpvNis8tlUpdn0gkrtU4t5vi8fhVkhjLst7f0tLyjDRXMpm8KpvN3iSN6+jouDaZTF6n8X3f2N7efrU0LhAI7AyFQqLvOx6PX9Xd3X2zxvetVYNSqZRWDWppadlhGIbodxKNRj+YzWZvkebyugYFAoEnTNMUXTuRSOQDPT09WuemU4M6Ozu1rtNAIPCoaZq3SuOy2ext0pj29varM5nMjdK4dDp9XUdHh/jcWlpaPmma5l3SuO7u7tulMfF43NMaFAgEtpqmeZ8X31skEvG0BgUCgS7DMD4qiTnpz0/6W8qRu27XukckcdFo9IO616lODQoGgynDMB6SxvX09IjXCq2tre/v7u4WX9uJROIanRpkGEZbMBg0pHHd3d03S9cK4XD4ys2bN09qDfrlSSf9nUvkxoNBtt40DKPVNM2wNJ/OOqj+mXhWg0KhkGUYRkwap7sO0vlN6q4Vmpubf0ZE7s033yzK6WW/ortWMAzjwZaWlk6N782zfsWyLK0aFAwGPxIIBHoavXd41qzf/q65+f8d53vTWgdlMhlxDTqr45ubKVtzT804eUlcKBT6sGEYD0uPMZlMaq2Durq6tK5TnfoaCoXuwMxEfflhZmJZ1g0zdWZiWdY1Xs5M0un0dZiZsO9be2Zy9D++m+jLLzOTQCDwVDQaFc9MvOxXdGuQYRif9mpmotuvnMjMxDAM8b+NmJmorxOZmaTTaXENMgxjy0yemZim+TFpnJf9iu5aYabPTAzDCErjpsvM5Djnpj0zSSaTns1MKBKJXNXoZRjGvYFA4NHx3h/v1dbWtrGjo+NmaVwmk7k1Ho/fII3r6uq6y7KsayQxwWDwjkAg8IQ0VywW25hOp2+RxqXT6VtisdhGaVx3d/edwWDwQ5IYy7JuaWlp2THdzy2bzd4RCoWulcSYprkxEAjslOaKx+M3ZDKZW6VxHR0dN7e1tYnPrbOz8/ZoNCo6N8uyrmlpafmCxrld19nZebs0LplM3tje3n6Txvd9WzQavV4aFwgEnpV+39Fo9NpsNnuHNJduDero6NCqQYZhfNY0TdHvJBQKaZ2b19dpIBD4jGmaomsnGAx+qLu7+06vzi2TyWhdp4ZhbA8EAndJYsLh8NWdnZ13S3NFo9Hr0+n0bdK4VCp1UzKZvFHj3B4xTfM+aVx3d7f43CKRiKc1KBAI9BqG8VFpXGdn593hcPhqSYzudapbgwzD2BIMBj8hibmp96YPU47c5m80/4f03DZv3uxZDTIMIxsMBg1p3ObNm8VrBcuyrunq6hJd25HIkbVCR0eHeK0QDAZTlmWFpHHZbPYO6VohHA5frXOdHqsG/ddpp5VcIte+/PLWBueWMAwjJs1XrwnXSeO8rEGmabYGg8F2aZzuOqirq+sur2pQc3Pzz4nIve2220SxXvYrumsFwzAChmF0a3xvnvUrujXINM0HA4HA1kbvuUSHfz137vcavafbr6TTaXENOiXzLYeyNfeS1J+1Cb/vj7S0tHxSeozt7e1a66BsNqt1nXZ3d4vXCqZp3tPS0vKYNBdmJg1/k57VIMMwZuzMxLKsG7ycmaRSqZt0ZyYR4VqhLre/qHFufpmZfH6mzkxaWlo+Gw6HxTMTL/sV3evUMIwnvZqZ6PYrujOTYDD4+KZNm0Trc8xMGr60a1AqlbpJGjfTZyaGYTyk8b1p9Stez0wMwwhK4/wwMzFNs8PPM5Pj/E60ZybxeNyzmcm4twdjC2gOtoDmYAtoDraA5mALaBVsAd0wDltAjwFbQHOwBTRnTm7OCOXIpb+khyYagy2gOW/jLaB7XCLXJYqOfQ9bQHOwBTQHW0CrTPYW0C7ROfVr9K/GOUbvtoDOvvIaZWsNt4w/FtgCmuOHmQm2gOZgC2gOtoDmYAtoDraAVsEW0BxsAc3BFtAcbAHN8cvMBFtAq+AZwEIggFUggDkQwBwIYA4EMAcCWMVPzQwEsIpfmhkdAXznwJ2X0wt0mHL0g4nGQABz3sYC+Ja6XHp27HsQwBwIYA4EsMoUCOD769fok+Mco4cCuHaoufuVf5bmggDm+GFmAgHMgQDmQABzIIA5EMAqEMAcCGAOBDAHApjjl5kJBLAKBLAQCGAVCGAOBDAHApgDAcyBAFbxUzMDAazil2ZGRwDbtr2ccvQtyV3AEMCct7EAXlqXS8Wx70EAcyCAORDAKlMggB+pX6MN67tnArjru/dQtuYu2FL7c2kuCGCOH2YmEMAcCGAOBDAHApgDAawCAcyBAOZAAHMggDl+mZlAAKtAAAuBAFaBAOZAAHMggDkQwBwIYBU/NTMQwCp+aWZ0BfAZf3XGWsldwBDAnLerACYicokOuUT/OPbvEMAcCGAOBLDKFAjgXF0AXzrOMXojgLO1HGVr7iWf/ht2jMcDApjjh5kJBDAHApgDAcyBAOZAAKtAAHMggDkQwBwIYI5fZiYQwCoQwEIggFUggDkQwBwIYA4EMAcCWMVPzQwEsIpfmhldAey6bpPkLmAIYM7bXAD/0iX6z7F/hwDmQABzIIBVpkAAf9s98n2Od4weCeBXXqNs7XWdGgQBzPHDzAQCmAMBzIEA5kAAcyCAVSCAORDAHAhgDgQwxy8zEwhgFQhgIRDAKhDAHAhgDgQwBwKYAwGs4qdmBgJYxS/NzAkK4NUTvQsYApjzNhfA/+YS/Xrs3yGAORDAHAhglSkQwD9wiX57jGP06g7gQ5StfR8CWAUCmAMBzIEA5kAAcyCAVSCAORDAHAhgDgRww3wQwKOAAOZAAAvxQzMDAcyBAOZAAHMggDkQwCoQwBwIYA4EMOeEBTARTfQuYAhgzttcAP+tS3R47N8hgDkQwBwIYJUpEMA/d4l+fIxjnHoBXH/+L2VfeQ4CWAUCmAMBzIEA5kAAcyCAVSCAORDAHAhgDgRww3wQwKOAAOZAAAvxQzMDAcyBAOZAAHMggDkQwCoQwBwIYA4EMGeSBPCE7gKGAOa8zQVwX/0Zo2eP/jsEMAcCmAMBrDIFAvgNl+h/HeMYp14A15//S521ayCAVSCAORDAHAhgDgQwBwJYBQKYAwHMgQDmQAA3zAcBPAoIYA4EsBA/NDMQwBwIYA4EMAcCmAMBrAIBzIEA5kAAcyZFABNN6C5gCGDO21wAf6YugBVBAwHMgQDmQACrTKYAdonm169N5xjH6IEAPvL8XyLSqkEQwBw/zEwggDkQwBwIYA4EMAcCWAUCmAMBzIEA5kAAc/wyM4EAVoEAFgIBrAIBzIEA5kAAcyCAORDAKn5qZiCAVfzSzEySAD7uXcAQwJy3uQDeVJdMj4z+OwQwBwKYAwGsMskC+Jr6tfmVYxyjF3cAH6Lsd75HEMAMCGAOBDAHApgDAcyBAFaBAOZAAHMggDkQwA3zQQCPAgKYAwEsxA/NDAQwBwKYAwHMgQDmQACrQABzIIA5EMCcSRPARMe9CxgCmPM2F8CX1iVTbvTfIYA5EMAcCGCVSRbAHfVrM3WMY5xaAfzm839rXyEIYAYEMAcCmAMBzIEA5kAAq0AAcyCAORDAHAjghvkggEcBAcyBABbih2YGApgDAcyBAOZAAHMggFUggDkQwBwIYM4kC+Bj3gUMAcx5OwtgIqK6ZPr26L9BAHMggDkQwCqTLIC/Ur82rz3GMU6tAB71/F+CAGZAAHMggDkQwBwIYA4EsAoEMAcCmAMBzIEAbpgPAngUEMCcGS+Ai8XiGY1e27dvvzgWi4XHe3+8l+M4awYGBtZJ42zbPnt4eHilNG7fvn3n5/P5JZKYp5566rxYLBaX5qpWq6sHBwfXS+NKpdJZ5XJ5lcZncl6hUFgqiXn66afXR6PRDmmu/fv3ryqVSmdJ4wYHB9dXq9XV0rhyuXxuqVRaJon54he/uDoajWaluYaHh1fatn22NG5gYGCd4zhrpHHFYnGDbdvLJTH5fH5JJBLZIs118ODB5cVicYM0rlQqrc3n82dK4wqFwjmO46yQxrW2tm7es2eP6Pu2bXu54zjic9OtQf39/Vo1qLW1tXPnzp2i30mpVFpWLpfPleY6kRq0f/9+cQ2KxWLJZ555RlQXCoXCUtu2z5PmKpfLWjWoWq1qXafxeDz22GOPXSCJsW17calUEsUUi8UzHMdZUSgUzpHGVSqVM0ul0lqNcwtt27btUo18F0pj6rXOsxoUj8cDjz766Ls08l1g2/ZiSUxfX5+nNSiRSDy4bdu2d0vj9u3bd77jOGwdNDs3ez/lyF384uLWBp/HsqGhIXEN2r9//yqdGtTW1nb/5s2bPyiNGxoaEq8VHMdZsm/fvvOluYaHh1f29/eL1wrt7e139/T0XKvxOxGvFWzbXuw4zpTUIJfo9cOzZv3r6L91dHTcmkqlbpLmK2qsg4pFb2tQNpvd2NHRcbs0TncdtG/fvvOlNUh3rdDc3PxTInLvuusu0b/FXvYrumuFbdu2Xdne3v4RaZyX/Uo+n9eqQb29vVe0tbV9YvTfDs+ZM+wSuX/f2TnuOmeq+5VZ2doPKfvK74rF4hl79uzRqkGPPvro5W1tbYY0Lp/Pa62DqtWq1nXqOM4Fe/bsEV2n27dvvzgajUY0ck37mcnnPve5c6PRaELj8/e0X9GdmbS2tqakuXT7FS9r0HPPPbeqtbW1S5pLd2ZSqVTO9GpmsmfPnsWtra1bpbn8NDP5i7/4C+na0Dczky9/+cvimYlOv6Jbg1566SWtGhSPx9uffvpp0bWjuw7S7Vd0ZyaJRCKKmQnL5+nMpFKpaM1Mtm3b9gca+ab9zKStre3jvb2979H4DrT6Fd2ZyUsvvSReKySTyftm6swkmUze1dXVdZ3G72RazUwavU5kZlJfn4jidGsQFQqFkxq9urq6zo5EIi3jvT/eq1g8cpFI4xzHWVGpVE6Xxg0NDa3N5XLzJDGdnZ1rwuFwSJqrv79/UalUWiaNs217+d69exdqfCZr8vn8fElMb2/vsnA4HNPItdC27eXSuFKptKy/v3+RNK5QKKyp/xc/knNbaFlWUpqrUqmcXr+Qpce4tP57FsWVy+VVjuOcIonJ5XLzLMvqlObav3//qeVyeZU0zrbtxfl8fok0rlgsriwUCqdJ4yzLyjz//POi79txnFOq1epqjWPUqkEDAwNaNciyrPbHH39cdA3Uf/trpLlOpAY5jiOuQaFQqLWnp0dUF/L5/HzHccTntnfvXq0aNDw8rHWdhkIhK5vNnimJcRzn5EqlIoqpv06rXzuiOMdxlti2vVgaFw6HNyWTyQ3SuGq1uk4a09fX52kNCofDH+vs7LxQGlcfTp0sicnlcp7WoEgkcm9HR4rWYc4AACAASURBVMc7pHFDQ0NrR0ZG2DrovBfPO5teoMOzcrN+MPa9Uqm0QOc6dRxnoU4Nikajd7S1tf2RRj7xWmFkZGTe0NDQWo3fyOkDAwPitUI0Gr05FotdKY2rVqurpWsFx3FO3r9//5TUIJfoxy7Rf4/+Wzwevy6RSFwjzVcul1f19fWdqvGZeFaD4vH4VfF4/AZpnO46aGhoaK20BumuFZqamn5CRO5ll10mivWyX9FdK6RSqT9obW29WxrnZb+Sy+W0alAymby0tbX1/tF/Ozxr1vdcojeOE6u1Dsrn8xOqQZStHZrV9Z3vFwqFk3bv3q1Vgzo7O8+PRCIf1zhGrXXQ8PCw1nW6f//+M3fv3i26Trds2XJWOBwOSHP5YWayefPm1aFQKCzN5XW/olODHnvssaU6MxPdfsXrmUk4HPZsZnL0P0KUxumsFXbs2DHPNM2sNJdfZiahUCj97LPPSteGvpiZhEKhti984QvimYnOWkG3BtVF1rSemej2K7ozk3A4bGJmor68npk4jqM1M0mlUhdJ42byzMTLfsVxnIV9fX3itUI0Gr0jHo9foXNu031mEovFbmpvb/f9zKTRKxKJaM9M9u/f79nMZNzbg7EFNAdbQHOwBTQHW0BzsAW0CraAbhiHLaDHgC2gOdgCmtNwC+ijjPMsYGwBzcEW0PS/XKI3Rv8NW0BzdNdB2AJaBVtAc8bZAvq/XKL/Ps4xTt0W0Orzf4mwBTQDW0BzsAU0B1tAc7AFNAdbQKtgC2gOtoDmYAtoDraAbpgPW0CPAltAc3RrkG+2gB4PCGAOBDAHApgDAcyBAFaBAG4YBwE8BghgDgQw5zgCuOGzgCGAORDAtK/+rNE3aw4EMAcCmAMBrDLJAvi3LjV+lvuoY5w6Aaw+/5cIApgBAcyBAOZAAHMggDkQwCoQwBwIYA4EMAcCuGE+COBRQABzIICF+KGZgQDmQABzIIA5EMAcCGAVCGAOBDAHApgzJQKYqOFdwBDAHAhg+nJdAF939G8QwBwIYA4EsMokC2DXJfr2cY5xCgXwK69Rtvb6qL9AAI8BApgDAcyBAOZAAHMggFUggDkQwBwIYA4EcMN8EMCjgADmQAAL8UMzAwHMgQDmQABzIIA5EMAqEMAcCGAOBDBnCgUwuwsYApgDAUzJumx6c7AKAcyBAOZAAKtMlgB2iS6rX5N/eZxjnMo7gA9R9jvfG/UXCOAxQABzIIA5EMAcCGAOBLAKBDAHApgDAcyBAG6YDwJ4FBDAHAhgIX5oZiCAORDAHAhgDgQwBwJYBQKYAwHMgQDmTJkAJmJ3AUMAcyCA6eq6bHru6N8ggDkQwBwIYJVJFMCB+jX5qeMc49QIYP78XyIIYAYEMAcCmAMBzIEA5kAAq0AAcyCAORDAHAjghvkggEcBAcyBABbih2YGApgDAcyBAOZAAHMggFUggDkQwBwIYM4UC2DlLmAIYA4EMJ1cl03fOvo3CGAOBDAHAlhlEgXwjvo1+eHjHOPUCGD+/F8iCGAGBDAHApgDAcyBAOZAAKtAAHMggDkQwBwI4Ib5IIBHAQHMgQAW4odmBgKYAwHMgQDmQABzIIBVIIA5EMAcCGDOlApgIuUuYAhgzttdABMRuURvuERvbvcKAcyBAOZAAKtMogDO1wXwuuMc4xQJYPb8XyIIYAYEMAcCmAMBzIEA5kAAq0AAcyCAORDAHAjghvkggEcBAcyBABbih2YGApgDAcyBAOZAAHMggFUggDkQwBwIYI4HAvjNu4AhgDkQwEQu0c9cop8c/d8QwBwIYA4EsMokCuC/d4kOT+AYp+oO4LHP/yWCAGZAAHMggDkQwBwIYA4EsAoEMAcCmAMBzIEAbpgPAngUEMAcCGAhfmhmIIA5EMAcCGAOBDAHAlgFApgDAcyBAOZMuQAmevMu4DkvzGmBAFaBACZyif4fl+jNO/4ggDkQwBwIYJVJFMD/7hL9agLHOPkCuPHzf4kggBkQwBwIYA4EMAcCmAMBrAIBzIEA5kAAcyCAG+aDAB4FBDAHAliIH5oZCGAOBDAHApgDAcyBAFaBAOZAAHMggDkeCeA37wKGAFaBACZyif7aPSIOiQgCuBEQwBwIYJVJFMC/con+YwLHOPkCuPHzf4kggBkQwBwIYA4EMAcCmAMBrAIBzIEA5kAAcyCAG+aDAB4FBDAHAliIH5oZCGAOBDAHApgDAcyBAFaBAOZAAHMggDmeCGCiN+8CXvHNFTFpLghgzgwTwH9Rf+boHxJBADcCApgDAawyiQL4sEv09xM4xikQwA2f/0sEAcyAAOZAAHMggDkQwBwIYBUIYA4EMAcCmAMB3DAfBPAoIIA5EMBC/NDMQABzIIA5EMAcCGAOBLAKBDAHApgDAczxUACvphfocNMLTa9Jc0EAc2aYAH64LoBDRBDAjYAA5kAAq0yGAHaJ1tWvxfwEjnEq7gBu9PxfIghgBgQwBwKYAwHMgQDmQACrQABzIIA5EMAcCOCG+SCARwEBzJnxAnhgYGBFo9dTTz31zra2tth474/3sm377GKxuEEat2/fvvOr1eo6aVylUrm0r69vlSRmx44dF7e1tSWluUql0lnlcvlcjc/kvMHBwfUa+S4pl8uic/vSl750biKR6JTmchxnvW3b50njyuXyuaVS6SxpXLFYvLhara6WxOzevXt9LBbbLM1VrVbX7du373yNY9xg2/bZ0rhKpXKh4zhrJDF9fX2rYrFYrzTX0NDQ2kqlcqHGZ3KOznVaKpUuqFQqZ0rjYrHYH7/44ouiz8RxnDW2bV8kzaVbgwYHB7VqUDwe7/nyl78sugaq1erqYrF4scbnr12DHMcR16B4PJ75/Oc/L6oL5XJ5ValUukTj89eqQY7jaF2n7e3t7Tt27LhUElMsFlcODg5eJs1VqVTOLJVKF0jjisXihmq1eo7GuUWfeOKJd2n8TsTnViqVPK1ByWTSeuSRR94jjRscHLysWCyulMQUCgVPa1BHR8embdu2fUAaV6lULpWuFebm5v415chd/s3lCUmc4zjrdWpQKpX62MMPP3ytNG7fvn3itUK5XF5VqVRE1/bAwJG1wuDgoHitkMlk7t2yZcuNGr+Ti6RrhWKxuFLnOp1oDfr5+vUPuUTu6wsWPDcwMLCiq6vrrs2bN9+mke/CUqm0VuMz8awGbdmy5daurq57NPJprYMqlcql0hqku1Zobm7+KRG5Dz74oOjfYi/7Fd21wic/+clrUqnUg9I4L/uVvr4+rRr02GOPXdnR0REYGBhY8fM1a4Iukfv6KafsmsAxaq2DCoVCwxq05pPfNihbcxdsqf352PdefPFFrRr06U9/+oq2traQxuevtQ5yHEfrOrVt+7IXX3xRdJ0+9dRT70gkEnGNXNN+ZrJz586LEolEhzSX1/2K7swkHo9npbl0+xXMTPhLZ63w4osvrpzJM5N4PP7w17/+ddFn4peZSSKR6P7qV78q+p1Uq9XV+/bt82xmMjAwoFWDEolE+k/+5E88mZno9iu6M5NEItE2U2cmyWSydabOTDo6OkzMTNh3oNWv6NSgeh0RrxXS6fRHt2zZcp00zi8zk56enps0fifTbmYy9tXV1XVXd3f37Rr5LhwaGvJsZkKu685q9GptbV1rmuaD470/3stxnFMqlcrp0riRkZEzRkZG5mnkW5HL5ZolMel0elkwGDSkuUql0gLHcRZK415++eVF+Xx+vjTOtu3ljuPMlsS0t7cvDAaDEWmuWq02/+WXX16k8fkvLJVKCzQ+y2W1Wm2OJMayrPnBYDAhzTUyMjJvZGTkDGlcpVI53XGcUzQ+kyWvvvrqXElMLpdrDgaDKWmu73//+yc5jrNEGrd///5TC4XCadI427YXO45zsjQuEAh07Nq1S/R9v/rqq3OHh4eXanz+WjWoWCxq1SDLsmLpdFp0DdRqtTmlUmmZNNeJ1KBarSauQYZhhCKRiKguOI4z++idTpJXPp/XqkG1Wk3rOg2FQi2tra0rhHFNxWJxpTSX4zgn27a9WBp38ODB0/bv33+qNC4YDH7csqwzpXHlcnmVNKZQKHhag4LB4P2tra0bpHH1761JEpPL5TytQaZp3hUKhS7SyLfCdV3ROmj93vXrjz4LWBJXq9Xm69Qgy7JuaW1tvVwad+DAAfFawXXd5vpnIso1MjIyr1gsitcKoVDo+nA4fIU0bnh4eKl0reC6btPw8PDU1aD581e6RK47a9ag67qzgsHg1ZZlvV8j35JCoXCSNM7LGtTa2vq+1tbWa6Rxuuug+m9SVIN01wpNTU0/ISJ3wYIFon+LvexXdNcKkUjkslAodJvG5+9Zv5LL5bRqUCwWu8A0zXtc153lNjV9yiVy3ebm4/aruv1KoVBoWIOauo48/3d2z99dM/a93t5erRoUiUTONk3zAY1j1FoHffvb39a6ToeHh1f29vaKrtNkMrk6GAx+QprLDzOTeDy+1DCMoDSX1/2KlzMT3X5lJs9MDh48eJruzES6Vsjlcs2GYaSlufwyM6nvmiZaG/plZmIYRqy3t1f0O6nVanMOHDjg2cykv79fqwYFg0HLMAzRtaO7DtLtV3RnJsFgsMWyLOm/+76ZmUSj0XXSOK9nJgcPHhTXINM075vJM5N4PC6emej2Kzo1qFarze/v7xevFUKh0M3hcPid0jjMTNhramcmY16maV7V2tqqNTP5/ve/79nMZNzbg7EFNAdbQHOwBTQHW0BzsAW0CraAbhiHLaDHgC2gOdgCmiPeApqO1KA5L8w5QDly6S/poYnGYQtozkzaApqIyCU65BL9IxG2gG4EtoDmYAtolUnaAjpX3wL6sgkc4+RuAT3+83+JsAU0A1tAc7AFNAdbQHOwBTQHW0CrYAtoDraA5mALaA62gG6YD1tAj+KtmJlgC2gVPANYCASwCgQwBwKYAwHMgQDmQACr+KmZgQBW8Usz46UAvn3w9suO3gU80TgIYM4MFMC/dIl+RAQB3AgIYA4EsMokCeC/cY98hxM5xkkWwOM+/5cIApgBAcyBAOZAAHMggDkQwCoQwBwIYA4EMAcCuGE+COBRQABzIICF+KGZgQDmQABzIIA5EMAcCGAVCGAOBDAHApjjtQAeHh5eSjn6luQuYAhgzgwUwD90iX5DBAHcCAhgDgSwyiQJ4H9xiX47wWOcPAHc9d17KFtzKVv7yjhhEMBjgADmQABzIIA5EMAcCGAVCGAOBDAHApgDAdwwHwTwKCCAORDAQvzQzEAAcyCAORDAHAhgDgSwCgQwBwKYAwHMeYsE8GrJXcAQwJwZKIC/4xIdJoIAbgQEMAcCWGWSBPB/u0T/NcFjnDwBnD3y/F/qrI13bUAAjwECmAMBzIEA5kAAcyCAVSCAORDAHAhgDgRww3wQwKOAAOZAAAvxQzMDAcyBAOZAAHMggDkQwCoQwBwIYA4EMOctEcBEJLkLGAKYMwMF8N76s0cvgADmQABzIIBVJkkAH3KJ/scEj3ESBfAxn/9LBAHMgADmQABzIIA5EMAcCGAVCGAOBDAHApgDAdwwHwTwKCCAORDAQvzQzEAAcyCAORDAHAhgDgSwCgQwBwKYAwHMeQsF8ITvAoYA5sxAAby9LoA/DgHMgQDmQACrnKgAdonOqF+DlQke42TeAXys5/8SQQAzIIA5EMAcCGAOBDAHAlgFApgDAcyBAOZAADfMBwE8CghgDgSwED80MxDAHAhgDgQwBwKYAwGsAgHMgQDmQABz3jIBTDThu4AhgDkzUAB/tC6fnoAA5kAAcyCAVSZBAN9cvwa/OMFjnBwBfPzn/xJBADMggDkQwBwIYA4EMAcCWAUCmAMBzIEA5kAAN8wHATwKCGAOBLAQPzQzEMAcCGAOBDAHApgDAawCAcyBAOZAAHPeYgE8obuAIYA5M1AAb6jLp7+CAOZAAHMggFUmQQD31K/B2ASPcXIE8PGf/0sEAcyAAOZAAHMggDkQwBwIYBUIYA4EMAcCmAMB3DAfBPAoIIA5EMBC/NDMQABzIIA5EMAcCGAOBLAKBDAHApgDAcx5SwUw0YTuAoYA5sw0AUxE5BIddon+FgKYAwHMgQBWmQQB/Gd1AfzeCR7jJAng4z7/lwgCmAEBzIEA5kAAcyCAORDAKhDAHAhgDgQwBwK4YT4I4FFAAHMggIX4oZmBAOZAAHMggDkQwBwIYBUIYA4EMAcCmDMNBPBx7wKGAObMUAH8a5fo3yCAORDAHAhglUkQwAfcI9/fRI9xsu4APt7zf4kggBkQwBwIYA4EMAcCmAMBrAIBzIEA5kAAcyCAG+aDAB4FBDAHAliIH5oZCGAOBDAHApgDAcyBAFaBAOZAAHMggDlvuQAmOu5dwBDAnBkqgP/DJfoVBDAHApgDAawyCQL4n12i3wmO8cQF8MSe/0sEAcyAAOZAAHMggDkQwBwIYBUIYA4EMAcCmAMB3DAfBPAoIIA5M14A79q1a06jVywWO8uyrIfGe3+81969excWi8UzpHHDw8NL+/r6TpXGVavV1Tt37jxJEhOLxVaZpmlKc+VyudNt214sjXMcZ8nXvva106Rx5XJ51e7du0+WxKRSqSXBYDAqzVUoFE5zHGeJNK6+cD9dGlcsFlfmcrl5kph4PH5aMBhsl+bq6+s7dXh4eKnGMZ6xd+/ehRqfyfJ8Pj9fErNz586TgsFgRpqrVCotsG17uTSuv79/US6XE1+n9X80T5HGmaaZ3rFjh+j7zufz8x3HWSHNpVuDCoWCVg2yLCuRzWZF10Aul5tXLBZXSnOdSA0qFAriGmRZViQej4uund27d59cLpdXSXN97Wtf06pBIyMjWtepZVnBeDy+Rvj5zy0UCqKYetwppVJpmTSuWCye0d/fv0gaFwqFPhGJRM6WxpVKpbXSmOeff97TGhQKhT4Si8UukMYVCoU1uVxurjDO0xoUDofvicVil0rjqtXq6kKhIFoH5XK5ecPDwyvH/n3F11esP3oX8Dif42k6NSgUCt0WCoX+UBo3PDwsXisUCoWTqtXqammuvr6+UwuFgnitEA6HN0aj0fdK4xzHWSFdK+RyubmO40x5DTpM9A8u0eFQKHRtJBK5SprPtu3lzz///AJpnJc1KB6PfyAUCl2vcYxa66BqtbpaWoN01wpNTU0/ISJ37dq1on+LvexXdNcK8Xj8nZFI5E5pnJf9ys6dO7VqUCKRuMSyrHtdop+5RIcFx6i1DhoYGHizBs3KvvJNytbcBVteue5YMb29vVo1KBqNnmdZ1kelcblcTmsddODAAa3r1HGcNb29vaLrNJVKrTNNc5M0lx9mJu3t7SuDwaCl8b152q94OTPR7VcwM2n4mYjXCvF4/CTDMDqlufwyM7EsK9Xb2ytaG/ppZrJ9+3bxzKRRvzKBOK0alM/ntWpQKBQKezUz0e1XdGcmoVDIwMxEfXk9M9GcKzwwk2cmkUjkMmmcbr+iU4MKhcJp+XxevFYIhUK3xWKxGTszaW1tfZ80bjrPTEad24d0ZyalUsmzmQk5jrOk0evRRx+9rK2trXW898d7VSqVM0ul0lnSOMdxNhQKhTUa+S4slUrLJDHPPPPMBYlEok2aq1QqrbVt+2xpXLVaPUfn3BzHucC27eWSmC984Qtnx2KxtEauNdVq9RxpnG3bZ5dKpbXSuH379p3vOM4KScxXv/rVtZFIpFuaq/7Zb9D4vs+qVCpnanwm5xWLxZXCXMtaW1u3SnOVy+VVtm2fJ42rVqvrBgcH12vkOzefz6+WxkWj0S0DAwOi77tYLK6s/05EuXRrULFY1KpB0Wg0u2vXLunvZIXOuZ1IDXIcR3xuiUSiY9euXaK6UK9ZF0hzFQoFrRo0NDSkdZ3G4/HEZz7zmYskMcPDw0sLhYIoxnGcJfl8fnW5XD5XGuc4zvpqtbpO49wi27Zte4c0rlgsXiyN6evr87QGJZNJY+vWrX8kjSsUChfV/8tIyefhaQ3q6Oj4RG9v7/s08l144MAB0TrIcZwV+/fvb3hus1+YfYBy5K745opYg/fX6NSgdDr9wNatW6+SxtWPUfRvx4EDB5ZVKpULNX4ja4rFonitkMlk7unp6bleGrdv377zpWuF4eHhpbZtT3kNOjx3bsklcv+vu+82uru7b5bms237vL6+vlXSOC9rUE9Pz02dnZ13SuN010GVSuVCaQ1yNNcKzc3NPyUi9yMf+Yjo32Iv+xXdtcLWrVs/kEqlPiaN87JfKZVKWjVo69at721vb9/kEr1xuKnpnwX5tNZBg4ODb9agpmzth5R95XfHiykUClo1aNu2bX/Q1tZmahyj1jpoaGhI6zq1bfui+h2XE47Zvn37pYlEIirN5YeZyWc/+9nzvZ6ZOBr9iuPhzES3X/GyBn3ta19bE41GPZuZOI6zXndmIl0rFAqFpZFI5GFpLj/NTF588UXR2tBPM5Pnn39ePDMZr1851ku3BhUKBa0a1NbWlnz22WdF186JzEx0+hXdmUkikYjP1JlJIpEI9/b2Xi6N83pm4jiO1sxk27ZtM3ZmsnXr1is1fida/YpODXIcZ029noji0un0A1u2bLlaGoeZifryamZy9JXNZm/LZrO3SONs2z6vXC57NjMZ9/ZgbAHNwRbQHGwBzcEW0BxsAa3iYAvoRnHYAnoM2AKagy2gOZO6BTTRMZ8FjC2gOTN0C+gdLpH7nfXr/xhbQKtgC2gOtoBWOZEtoNP33/+AS+S6RN8SHOOJbwE9sef/EmELaAa2gOZgC2gOtoDmYAtoDraAVjlmv3IMsAU0B1tAc7AFNMcvMxNsAa3il5kJtoBWwTOAhUAAq0AAcyCAORDAHAhgDgSwip+aGQhgFb80M9NCABON+yxgCGDODBXALS6R+4PFi/8MAlgFApgDAaxyIgJ44PLL/7gugJ8THOOJCeCJP/+XCAKYAQHMgQDmQABzIIA5EMAqEMAcCGAOBDAHArhhPgjgUUAAcyCAhfihmYEA5kAAcyCAORDAHAhgFQhgDgQwBwKYM80EcMO7gCGAOTNUAF/iErk/XbDgWxDAKhDAHAhglRMRwP+wdu2f1gXwhHuCExbA2VqOsjWXOmsTuR4ggMcAAcyBAOZAAHMggDkQwCoQwBwIYA4EMAcCuGE+COBRQABzIICF+KGZgQDmQABzIIA5EMAcCGAVCGAOBDAHApgzrQQwUcO7gCGAOTNRABMRuUTur+fO/Z8QwCoQwBwIYJUTEcD/tnDhvroAvlpwjCcogF95jbK11ycYBgE8BghgDgQwBwKYAwHMgQBWgQDmQABzIIA5EMAN80EAjwICmAMBLMQPzQwEMAcCmAMBzIEA5kAAq0AAcyCAORDAnGkogNldwBDAnBksgH/zRnPzjyCAVSCAORDAKicigH82f/6rdQE84etnEu4Anujzf4kggBkQwBwIYA4EMAcCmAMBrAIBzIEA5kAAcyCAG+aDAB4FBDAHAliIH5oZCGAOBDAHApgDAcyBAFaBAOZAAHMggDnTTgATsbuAIYA5M1gA/+jQrFm/hgBWgQDmQACrnIgA/vXs2f/uEv1OEnciAnju5r+5X/D8XyIIYAYEMAcCmAMBzIEA5kAAq0AAcyCAORDAHAjghvkggEcBAcyBABbih2YGApgDAcyBAOZAAHMggFUggDkQwBwIYM40FcDKXcAQwJwZLID/0SU6DAGsAgHMgQBWOREB/EZT0y9cov9PEnciAnhW1yvfFDz/lwgCmAEBzIEA5kAAcyCAORDAKhDAHAhgDgQwBwK4YT4I4FFAAHMggIX4oZmBAOZAAHMggDkQwBwIYBUIYA4EMAcCmDMtBTCRchcwBDBnBgvgQZfI/dLGjXdI80EAcyCAVSCAOZFI5HyX6A2X6J8kcScigClbkzz/lwgCmAEBzIEA5kAAcyCAORDAKhDAHAhgDgQwBwK4YT4I4FFAAHMggIX4oZmBAOZAAHMggDkQwBwIYBUIYA4EMAcCmDONBfCbdwFDAHNmsAD+nEvk1jZs6JbmgwDm+EEAb9++3R3br2zfvt3dvn27e6w4CGAVXQGcfeihi+vP/x2WxJ2gAJY8/5cIApgBAcyBAOZAAHMggDkQwCoQwBwIYA4EMAcCuGE+COBRQABzIICF+KGZgQDmQABzIIA5EMAcCGAVCGAOBDAHApgzbQUw0Zt3AZ/64qlBCGCVGSyAgy6R+6+LF39Vmg8CmDPdBfBR0Tu6Xxktfo8lgSGAVXQF8HfOOuvjdQG8WxKn26+sePhgi/D5v0QQwAwIYA4EMAcCmAMBzIEAVoEA5kAAcyCAORDADfNBAI8CApgDASzED80MBDAHApgDAcyBAOZAAKtAAHMggDkQwJxpLoBX0wt0eFZu1r9AAKvMYAH8DpfI/emCBfuk+SCAOdNdABPxO4CPd+fvUSCAVXQF8L8tWvR4XQBnJHG6/cpJPa/8lfD5v0QQwAwIYA4EMAcCmAMBzIEAVoEA5kAAcyCAORDADfNBAI8CApgDASzED80MBDAHApgDAcyBAOZAAKtAAHMggDkQwJxpLYCJ3rwLeNE3F4nXGBDADfNN+2bGJXJ/NXfu/5DGQQBzvBLAjz/++IYHHnjgN4FAwI3FYndKYhsJYGwB7Z0A/vm8ed+sC+BrJXG6/UpTtvZD4fN/iSCAGRDAHAhgDgQwBwKYAwGsAgHMgQDmQABzIIAb5oMAHgUEMGfGC2DTNP+o0SsYDN5sGMbD470/3iuTyXwgnU5fLY3r6ur6UHt7+5XSuJ6eno3hcPgKSUwoFLq+paXlU9JcqVTq/Trn1tnZeY3OuW3ZsuWGaDT6bkmMZVnXBAKBxzW+tys7Ozuvkcal0+mrU6nU+zW+t+vj8fh7hOf2/paWls9Ic7W3t1/Z1dX1IZ1zy2QyH5DGdXV1XSc9t3A4fMWmTZue1ji393Z1dV0njUulUh9MJpNXSeM6OzuvTSQS75PGtbS07IhEIqLPPA8B6gAAIABJREFUJB6Pv6enp+d6aS7dGpROp7VqUCAQeCIYDIp+J7rndiI1KJPJiM+tpaXlsWAwKLp2otHou7ds2XKDNFd7e7t2DdK5TgOBwDbTNDdKYsLh8BVdXV03SnMlEon3dXZ2XiuNy2QyV6VSqQ9K44LB4FbLsm6RxvX09NwkjYlGo57WIMMwui3LulMa19XVdaN0reB1DQoEAplQKPRhje9tYzweF5/bww8/LDq3ax6+5hZ6gQ43f6P5PzTOrd2yrI9K4x5++GHxWiEej1/R09MjurZN80gNSqfT4rVCIBCIhkKhT2h8b+JzC4fDV2zZssWzGnR41qzf/Wb27J9I47q6uq6LRqPv1fhMPKtBpmkGDMMISeN010E6/YpODfrUpz714lFpu23btldjsdiEa9H27dvd0eug7du3u43+77EvnX5Fd61gmuYDhmEkpXFe9ivhcFirBv1s/vx/dIncrR/7mGi9prsOoux3DjV3HnxNEmMYhlYNikQitwcCgR5pXDKZ1FoH9fT0aF2nW7ZsudEwDNF1aprmTYFA4I+luXw0M3lEmsvrfkWnBgWDwasDgcB2aa4T6Vc8rEFXejkzyWQyV+nOTKRrBcMwrmhpafmcxrn5ZmYSCoVEn4mfZiaRSEQ8M5H2K/XvTasGdXR0aNWgQCDwqJczE51+RXet0NLS8slwODxjZyamad4qjfN6ZpLJZDAzGfVqaWlJW5Z1rzROt1/RqUGZTObKjo4O8VrBMIw20zQ/Jo3zy8zEsqyHpHF+mJkEAgErGAwa0riurq7r2tvbPZuZUDAYvL7RyzCMjxqGsX2898d7xWKx29vb2++UxqXT6bvi8fgt0rhsNnufaZobJTGGYdwbCASekuaKx+O3pVIp8bklk8m7otHordK4TCZzbzgcFp2bZVl3BgKBz0lztbW13ZpMJu+SxqVSqTvj8fhtOucWCoVulMS0tLTcGggEntX43m5Jp9Pic2tvb78zFovdrnFu90QikZskMaZpbmxpafmSNFc0Gr05k8nco/F9355IJO7Q+L7vjkQi4ut006ZNX5J+35FI5KbOzs4PS3Pp1qBkMqlVgzZt2vT5TZs2ia6BUCh0YyaTuVea60RqUFtbm7gGtbS0fNY0TdG1Ew6HN+qcWzQa1a5BOtdpIBD4TCAQuE8SY1nWDZlM5n5prkgkcksqlbpb43u7o62tTXxuwWDwcdM0PyaNS6fTD0hjQqGQpzXIMIxHDMN4SBqXyWTutyzrBkmMaZqe1qBgMNgbDAYNaVw2m71PulbQrUHzvzb/HyhH7rpn1j0pjN0cCATCGt+beK0QDoc3ZrNZ0bUdDB5ZK+jUIMMwspZlxaRxnZ2dH5auFbyuQb+dPfsXbzQ1/Vbje7snFArdLI3zsgYFAoH2YDCYkcbproOy2ex90hqkc50+8sgjrxwVwI8//vgvLMua8LFu377dHd2vbN++3W30fzf4vsX9iu5aIRgMWsFgcKvG9+ZZv2KaplYN+tVJJ/3n4VmzDknjdPqVDclvfJKyNXdRplqSxAUCAa0aFAgEPlEfkIviEomE1jqos7NT6zrNZDL3BwIB6VrhAcMwPi3N5YeZSTAY/HBLS8sOaS6v+xWdGmQYhtbM5ET6Fa9qkGEYt3g5M0kmk3fozkyka4VAIHBDS0vLLo3vzTczE9M0RWtDP81MDMOYkTOTQCDwtFczE91+RXdm0tLS8mRLS4vo333MTPjrRGYmyWQSMxP11WsYRlDj3DzrV3T9SjAY7AkGgxGdc8PM5Pcvr2tQIBBIGYaR1Pje7olGo57NTMa9PTiILaAZ2AKagy2gOdgCmoMtoFWwBXTDOGwBPQZsAc0xsQU0w7MtoInoXX3v2kAv0GHK0Q8kcUFsAd0o37Tfzug3c+b8n8NEh6Vx2AKa49UW0Nu3b39/Op1+Y+vWrW5XV5foWbLHegbwsbaBxhbQKrpbQB+aNevnbzQ1/VIap9WvZGs5ytbcBVteuU6YDltAjwFbQHOwBTQHW0BzsAU0B1tAq2ALaA62gOZgC2gOtoBumA9bQI8CW0BzZvwW0OMBAcyBAOZAAHMggDkQwCoQwA3jIIDHAAHMgQDmeCmAR0ZG5jXnmvdTjlz6S3poonEQwA3zTftm5mfz5n27/kxSUW2AAOZ4JYCJiJqamn48e/Zsl4hE/xZDAHO8FMCHid74zezZ/yGN0xPAr7xG2Vd+J61BBAHMgADmQABzIIA5EMAcCGAVCGAOBDAHApgDAdwwHwTwKCCAORDAQvzQzEAAcyCAORDAHAhgDgSwCgQwBwKYAwHM8YsAfs+e91wovQsYArhhvmnfzPz76ad/sy6A75bEQQBzvBbARHTCAvjo344lf4kggMeiI4Bdotkukfuz+fP/b9kRat8BfKipq/ZPEMAqEMAqEMAcCGAOBDAHApgDAawCAcyBAOZAAHMggDl+mZlAAKtAAAuBAFaBAOZAAHMggDkQwBwIYBU/NTMQwCp+aWb8IIArlcrplKNvSe4ChgBumG/aNzOvrlnzRF0Ab5PEQQBz/CCAvexXIIBVXKKrXCL33xYu3Cc7Qo1+peu791C25s7bXPsaBLAKBLAKBDAHApgDAcyBAOZAAKtAAHMggDkQwBwIYI5fZiYQwCoQwEIggFUggDkQwBwIYA4EMAcCWMVPzQwEsIpfmhkfCeDVkruAIYAb5pv2zcyed787UBfAOUkcBDAHAlgFAljFJUq5RO4/rl37p7Ij1OhX6s//Xd87cicEsAoEsAoEMAcCmAMBzIEA5kAAq0AAcyCAORDAHAhgjl9mJhDAKhDAQiCAVSCAORDAHAhgDgQwBwJYxU/NDASwil+aGd8IYCKS3AUMAdww37RvZkzTvKougF+RxEEAcyCAVSCAVVyi51wiN3/55X8sO0IdAfzKa5StvZ7P58U1iCCAGRDAHAhgDgQwBwKYAwGsAgHMgQDmQABzIIAb5oMAHgUEMAcCWIgfmhkIYA4EMAcCmAMBzIEAVoEA5kAAcyCAOT4UwBO+CxgCuGG+ad/MmKZ51eFZs153if5VEgcBzIEAVoEAVnGJhlwiN/nQQ/fJjlDrDuBDlP3O9yCAORDAKhDAHAhgDgQwBwKYAwGsAgHMgQDmQABzIIA5fpmZQACrQAALgQBWgQDmQABzIIA5EMAcCGAVPzUzEMAqfmlmfCWAiSZ8FzAEcMN8076ZMU3zqkNNTT9xiX4hiYMA5kAAq0AAq7hE/9sleiMYDN4tO0Jhv1J//i9la1+BAOZAAKtAAHMggDkQwBwIYA4EsAoEMAcCmAMBzIEA5vhlZgIBrAIBLAQCWAUCmAMBzIEA5kAAcyCAVfzUzEAAq/ilmfGhAJ7QXcAQwA3zTftmxjTNq34zZ84/uUSHJHEQwBwIYBUIYBWX6KeHZ836+ZQL4Przf6mzdg0EMAcCWAUCmAMBzIEA5kAAcyCAVSCAORDAHAhgDgQwxy8zEwhgFQhgIRDAKhDAHAhgDgQwBwKYAwGs4qdmBgJYxS/NjO8EMNGE7gKGAG6Yb9o3M6ZpXvWzefNG6s8BXj3ROAhgDgSwCgSwikv0uzeamn4w9QL4yPN/iYgggDkQwCoQwBwIYA4EMAcCmAMBrAIBzIEA5kAAcyCAOX6ZmUAAq0AAC4EAVoEA5kAAcyCAORDAHAhgFT81MxDAKn5pZnwqgI97FzAEcMN8076ZMU3zqn9ftOgbdQF8z0TjIIA5EMAqEMC/xyWa6xK5v54z59se3AF8iLLf+R4RBHAjIIBVIIA5EMAcCGAOBDAHAlgFApgDAcyBAOZAAHP8MjOBAFaBABYCAawCAcyBAOZAAHMggDkQwCp+amYggFX80sz4UgATHfcuYAjghvmmfTNjmuZVr65d+0hdAD8y0TgIYA4EsAoE8O9xia5xidyfz5uXm1IBPOr5v0QQwI2AAFaBAOZAAHMggDkQwBwIYBUIYA4EMAcCmAMBzPHLzAQCWMVzAdzf37+o0Wvbtm0Xx+Px0Hjvj/eqVqurK5XKmdK4Uql0luM4K6Rxtm2fVywWz5DE7NixY0MsFotLc5XL5VUDAwPrpHGDg4Pri8XiSo1859q2vVgS87nPfe7MSCTSIc01PDy8cnBwcL00bmBgYF25XF4ljSsWixscx1kiidm1a9fKSCSSleZyHGdFqVQ6SxpXqVTOrFarq6Vxtm2fPTw8vFQSs2fPnsWtra2bpbkOHDiwzLbtszU+kzWlUmmtNK5UKp1l2/ZyaVw0Gu3J5XKiz2R4eHhptVo9R5pLtwa99NJLWjUoGo1mnnnmGdE14DjOkmKxuEGa60Rq0PDwsLgGRaPR9s9//vOifLZtLy6Xy+dKcxWLRa0apHudRqPR6GOPPXae8BjPGBwcPF+ay7bt5To1aGhoaK3jOGukcbFYzOrt7b1EGlcqlS7QiPG0BsVisZZt27a9Uxo3ODh4vnStUCgUPK1BsVjs41u3bn23NM627fNGRkZE5+Y4zhLHccQ1aHh4eGWjGnTlN6+8mF6gw7Nys15rFJdIJO7r7u7+gMbvRLxWGBkZOcO2bdG1Xc+14qWXXhJfp8lk8q6urq4PafxOzpGuFYrF4hn79u3zrAal0+lbvrlxo+kSuW/MnfuSIN/ZpVJpmTSflzWoq6vrhnQ6fZtGPq11kE6/ortWaG5u/ikRubfeeqvo32Iv+xXdtcLWrVuvbG9v/4g0zst+pVgsimrQb0877WGXyP3X1aufSiQSD0qPcaLroLndtb2UrblnfvKvb+vv719UKBTENSiXy2nVoN7e3svj8XhAGlcqlbTWQUNDQ1rX6b59+87P5XKi6/TTn/70hbFYLCzN5YeZyc6dO8/xemai0694OTPR7Ve8rEG7d+9e4eXMZGhoaK3uzES6VsjlcmeEw+Gt0lx+mpk8//zzos/ETzOT5557Tjwz0elXdGvQ3r17tWpQLBZre/rpp0V1QXcdpNuv6M5MYrFY60ydmcTjcfPRRx+d9jOToaEhcQ2Kx+Obent73yWNm8kzE91+RXdmsnfvXvFaIZFI3JfNZj+o8TuZ9jOTVCp1Z2dn57UavxNfzEwymcyNGvnOPnDggGczE3Ic5+RGry1btpwTDocD470/3su27cWlUmmZNG54eHil4zgLpXHVanVdPp+fL4nZvHnz2lAoFJbmqjf0y6VxRxdI0rhKpXJmqVRaIIl59NFHl4dCobg0V/2/Jl6h8X0vLxaLZ0jj6g39KZKYxx9/fFEoFOrQ+PwX1n9f0mNcVi/4orhqtbq6/l+hTTgmn8/PD4VCWWmugwcPnlatVldrfCZL6v9FsSiuXC6vqlQqp0vjwuFwZy6XE33f9c9wjTSXbg0qFotaNSgcDid37NghvQZOqV8D0mPUrkFH7xgQnlust7dXVBdKpdKCSqVypjTX0cWENK7e0Iuv00gkYm3evHmdJGZkZGTe4ODgemmuSqVyerlcXiWNq/+XfEs0zq2lq6trgzSuPlQUxRQKBU9rUCQS+XgqlbpIGjc4OLi+vtPFhGPqdx55VoOi0eh9mUzmcmlctVpdV6vVROsgx3FOqTfLolwvv/zyovFq0KzcrGHKkTv/hfnBse/FYrE7k8nkFdJ89WMU/dtRq9XmV6vVddJcjuMsrP87IIqLx+O3tLW1vV8j3xrpWqH+G/asBkWj0es7OjqucYkOu7NmfXeicdVqdXWhUDhNms/LGtTe3n51W1vbRmmc7jqoWq2uk9YgR3Ot0NTU9BMici+55BJprGf9iu5aobOz8w9jsdg90jgv+5V8Pi+qQYeam//MJXK/e8klD4bD4Qc0jnFC66BZ2dprlK29fvR/FwoFcQ2q3/0orkHd3d0XhMPhB6Vx9XWCeB20f/9+revUcZz19XOccExXV9fZoVDIkObyw8ykt7d3jdczE51+RacGPfnkk8t0Zia6/YqXNejpp59eaFlWSuPz15qZDA8PL9WdmUjXCrt27ZpvWVaXNJdfZiaWZXU+99xzorrsp5nJV77yFfHMRKdf0a1BAwMDWjUoEolEvZqZOJr9iu7MpLW11ZzJM5NMJnOuNM7rmUn9/KTf28ey2ezF0riZPDPR7Vd0ZyYDAwPitUIsFruzra3t3dI4P8xMotHozTN5ZtLe3v4haVy1Wl198OBBz2Ym494ejC2gOdgCmoMtoDnYApqDLaBVHGwB3SgOW0CPAVtAc7AFNGdabAFNdMxnAWML6Ib5pv12RqZpXhUOh690iX7tEv1wonHYApqDLaBVsAX073GJXnaJ3Egkcv6UbgE96vm/RNgCuhEOtoBWwBbQHGwBzcEW0BxsAc3BFtAq2AKagy2gOQ62gGZgC2iOX2Ym2AJaBc8AFgIBrAIBzIEA5kAAcyCAORDAKn5qZiCAVfzSzPhaABON+yxgCOCG+aZ9MzNKAP+7S/SricZBAHMggFUggH+PS/TPLtHrUyqAxzz/lwgCuBEQwCoQwBwIYA4EMAcCmAMBrAIBzIEA5kAAcyCAOX6ZmUAAq0AAC4EAVoEA5kAAcyCAORDAHAhgFT81MxDAKn5pZmaAAG54FzAEcMN8076ZGSWA/84lOjzROAhgDgSwCgTw73GJfuYS/XhKBXC2lqNszaXO2pu/eQhgDgSwCgQwBwKYAwHMgQDmQACrQABzIIA5EMAcCGCOX2YmEMAqEMBCIIBVIIA5EMAcCGAOBDAHAljFT80MBLCKX5oZ3wtgooZ3AUMAN8w37ZuZUQL4r1wi1yWa0LUHAcyBAFaBAP49LtEbLtH/nFoB/MprlK29PvpPEMAcCGAVCGAOBDAHApgDAcyBAFaBAOZAAHMggDkQwBy/zEwggFUggIVAAKtAAHMggDkQwBwIYA4EsIqfmhkIYBW/NDMzRACzu4AhgBvmm/bNzCgB/HhdAH90InEQwBwIYBUI4CO4RAvr11Zliu8AVp7/SwQB3AgIYBUIYA4EMAcCmAMBzIEAVoEA5kAAcyCAORDAHL/MTCCAVSCAhUAAq0AAcyCAORDAHAhgDgSwip+aGQhgFb80MzNCABOxu4AhgBvmm/bNzCgBfH9dUj05kTgIYA4EsAoE8BFcopvr19azUyaAGzz/lwgCuBEQwCoQwBwIYA4EMAcCmAMBrAIBzIEA5kAAcyCAOX6ZmUAAq0AAC4EAVoEA5kAAcyCAORDAHAhgFT81MxDAKn5pZmaQAFbuAoYAbphv2jczowTwurqkemkicRDAHAhgFQjgI7hEW+vXVmjKBHCD5/8SQQA3AgJYBQKYAwHMgQDmQABzIIBVIIA5EMAcCGAOBDDHLzMTCGAVCGAhEMAqEMAcCGAOBDAHApgDAazip2YGAljFL83MjBHARMpdwBDADfNN+2bmqAAmInKJDrtEfz+ROAhgDgSwCgTwEVyir9cF8DunTgDz5/8SQQA3AgJYBQKYAwHMgQDmQABzIIBVIIA5EMAcCGAOBDDHLzMTCGAVCGAhEMAqEMAcCGAOBDAHApgDAazip2YGAljFL83MDBPAb94FDAHcMN+0b2bGCOBfukT/OZE4CGAOBLAKBPARXKJvu0e+K5rCO4DZ83+JIIAbAQGsAgHMgQDmQABzIIA5EMAqEMAcCGAOBDAHApjjl5kJBLAKBLAQCGAVCGAOBDAHApgDAcyBAFbxUzMDAazil2ZmRglgojfvAl7/ufU7IIBZvmnfzIwRwK+5RL+ZSBwEMAcCWAUC+Aijr6spEcDjPP+XCAK4ERDAKhDAHAhgDgQwBwKYAwGsAgHMgQDmQABzIIA5fpmZQACrQAALgQBWgQDmQABzIIA5EMAcCGAVPzUzEMAqfmlmZqAAXk0v0OHmrzf/JwQwyzftm5kxAvhvjt6peDwggDkQwCoQwEdwiX7hEv2IaIoE8DjP/yWCAG4EBLAKBDAHApgDAcyBAOZAAKtAAHMggDkQwBwIYI5fZiYQwCoQwEIggFUggDkQwBwIYA4EMAcCWMVPzQwEsIpfmpkZJ4CJ3rwLeOWfrNwizeeXZuZtIoC/UX9W6XFFPgQwBwJYBQL4CC7RIZfoH4imSgA3fv4vEQRwIyCAVSCAORDAHAhgDgQwBwJYBQKYAwHMgQDmQABz/DIzgQBW8VwA27a9vNHriSeeuDyRSETHe3+8V6lUOqtarZ4jjbNt+7xKpXKmRr5LBgYGVkhidu7ceVEsFktKcw0ODq53HGeDNK5cLp87MDCwThpXLBYvLhaLKyUxzz777IZYLNYpzVWtVteVy+VzpXGO42wYHBxcL40rFAoXlcvlVZKY559//sx4PN4jzVX/XZ2n8ZmcUyqVzpLGlUqlC6rV6mrhd70yGo0+rPH5rymVShdI42zbPrv+EsUNDg6eXyqV1krjYrHY1r6+PtH3Xa1WV1cqlQs1Pn+tGjQwMKBVg6LRaPcXv/hF0TVQLpdXFQqFizQ+f+0aVK1WxTUokUikv/SlL4nqQrFYXFksFi/W+Py1atCBAwe0rtNEItH25JNPXiKNK5VKOjFrBwcHz5fGvfzyy1rXaVtbW+vjjz/+TmlcpVK5VBpTKBQ8rUFtbW3mtm3b3u3F95bP5z2tQe3t7Zt6e3vfr3NujuOI1kH1f3/FNahara6T1qA7B+68nHLkzv767P/U+J2I1wqO46zQ+b4rlcqZAwMD4rVCJpO59+GHH96oke9C6Vqhfn6e1aBsNnvH5s2bb7Nte/lvFy16wiVyf7VsWXoC+S4oFAprND4Tz2pQT0/PLZs3b75LGqe7DtL5Tf7/7L15nBzVee99NBqJHYSEdgkQAsRms5nNgA2YYCcsZrMxi9D0Ur33dPdMz/SsckeIHYxD4MbE2CRObL9uFmXcMz1d3dUqz2hmrhS1IeRe3c+9JrkkJnHivHntOLbjBaR6/1DJzOmnZ6afI1So1L/v59N/MOOfT2/nmXOer+qU6lph/vz5PxVCWJs2bWL9LXZyv6K6Vshms9el0+kHuDkn9ysjIyMN1aB/uPXWSywhrPeOOqpkGMbyrVu3fjyVSnm4z3G2/YrIVPe2ZHb/33q/Gx4edqwGPfroo5elUqkAN2corhW2b9+uNE9VXtvTTz99YSKRiHFzbuiZPPPMM+c63TNR2a842TNR3a843TOJxWL93LFUeyY7duw4Q7Vnwl0rjIyMrIhEIlmF9981PZNcLseqy27qmbz00kvsnomhsF9xugYlEonO5557jjV3VNdBqvsV1Z5JIpFoP5J7Jg8//PAlCp+Boz0T+/VxX9sR2zNJpVKbtm7deg03p7pfMRR7JiprhXQ6fd/mzZs/pfA9Oex7Jt3d3XcPDAx8RmE8V/VMmOOdY5rmGoX3RKkGCcuyWuo9EonEqX6//8GZfj/Tw/7XN4u4uV27di2pVqvHcnPj4+MrTdNs5WQSicTyQCDg545lmubxO3bsOJmbm5qaWqzr+nEK462oVqsLOJmenp6TA4FAmDvWm2++edzU1NRibs7+V8jHc3OGYSzfs2fPQk4mnU4fp2lagjtWtVo9dteuXUsU3v9FExMTJ3Bz4+PjS996662jmGO1+v3+Tu5Yb7/99tHj4+NLubmdO3eeWC6XT1J4T06Zmpo6hpvTNK0jl8uxPu+33nrrqMnJyWXcsVRrkLH/ym12DdI0LZ7NZllzwP5XyMsV3n/lGvTmm2+ya5CmaaFUKsWqC/a/Ql7BHUvXdaUa9MYbbyjNU03TvMlkciUzN79UKq1SeP+PMU3zFG6uWq2etHPnzhMVXtvGaDR6GjdXqVRWczOmaTpag4LB4D3t7e1ncXP25zafkykUCo7WoGAweGc8Hj+PmxsfH19pWRZrHbRnz56FO3fuZNegN9988ziVGnT0Xx79P0ROWAteXuBhfk/YawXLslrt94T1HKvV6rGGYbDXCoFA4KZoNHoFNzc5ObmMu1awLGv+xMSEYzUoFApdFw6Hr7Usq8U66qhbLCEsq6Xl+bly9r9CPpo7npM1KBaLXR2LxW5QGE9pHWR/J1k1SHWt0NLS8hMhhLV06VLW32In9yuqa4V4PH5hOBy+jZtzcr9iX7E0dw1auPAee049bVlWSzKZPFfTtLsU3v+666CFva/fLTJVq6Xn+1+rl9N1nV2DcrmcUg2Kx+Pr/X7/vdxcuVxWWgdVq1WleToxMbEql8ux5ml3d/eaQCCwSWGsw75nkk6nlzndM1HZr6j2TDRNi3DHUt2vHMk9k2q1epJqz4S7VrB7Jl3csdzUM3n22WdZddlNPZPHH3+c9T1R3a+o1qBisahUgwKBQDAajbLmjuo6SHW/otozCQaDnlgsxv2774qeSTAYfMANPZNqtYqeybRHKBS6IxqNnq/wGSjtV1R7JsVikb1WCIfDN0ej0UsUvifomciPD69nwniMj48vffvttx3rmcx4eTCOgKbgCGgKjoCmGDgCmoAjoGVwBHTdHI6ArgFHQFNwBDTlgCDiZBw9AloIcWPmxgfFy2KfyIl/5OTccpxRkxwBvcg+Aro8V87AEdAEe57iCGgbHAEthCXEo/acul+IQ3AE9Cz3/xUCR0DXA0dAy+AIaAqOgKbgCGgKjoCm4AhoGRwBTcER0BQcAU3BEdAUt/RMcAS0jIF7APOAAJaBAKZAAFMggCkQwBQIYBk3bWYggGXcspk5UgWw3+//gwXfWlAVOWGJ74hNjebcsplpBgEshBCWEO9ZQvzvuXIQwBQIYBkIYCEsIf7KFsDrhTgUAnjm+/8KAQFcDwhgGQhgCgQwBQKYAgFMgQCWgQCmQABTIIApEMAUt/RMIIBlIICZQADLQABTIIApEMAUCGAKBLCMmzYzEMAybtnMHMkC+BPZT9zEvQrYLZuZJhLAP7OE+P/mykEAUyCAZSCAhbCE+BtLiH0H/vsQXAG8V2S+/4OZchDAFAhgGQhgCgQwBQKYAgFMgQCWgQCmQABTIIApEMAUt/RMIIBlIICZQADLQABTIIApEMAUCGAKBLCMmzYzEMAybtnMHMkUZlzTAAAgAElEQVQCOBgMXihy4nucq4DdsplpIgH8fy0hZryi8AAQwBQIYBkIYCEsIf7VEuKXB/77AxXAPa/fJTJVS2SqL86UgwCmQADLQABTIIApEMAUCGAKBLAMBDAFApgCAUyBAKa4pWcCASwDAcwEAlgGApgCAUyBAKZAAFMggGXctJmBAJZxy2amCQTwas5VwG7ZzDSRAB63j6yd9fsGAUyBAJaBABbCEuJXlhD/dOC/P1ABPMf9f4WAAK4HBLAMBDAFApgCAUyBAKZAAMtAAFMggCkQwBQIYIpbeiYQwDIQwEwggGUggCkQwBQIYAoEMAUCWMZNmxkIYBm3bGaOeAEshOBcBeyWzUwTCeCv2QL4utlyEMAUCGAZCGAh7Lm0+8B/f7ACePb7/woBAVwPCGAZCGAKBDAFApgCAUyBAJaBAKZAAFMggCkQwBS39EwggGUggJlAAMtAAFMggCkQwBQIYAoEsIybNjMQwDJu2cw0iQBu+Cpgt2xmmkgAJ21pNWvzFQKYAgEs0+wC2BLiQnsufefAzz7gK4Bnvf+vEBDA9YAAloEApkAAUyCAKRDAFAhgGQhgCgQwBQKYAgFMcUvPBAJYBgKYCQSwDAQwBQKYAgFMgQCmQADLuGkzAwEs45bNTFMIYCEavgrYLZuZJhLAH7el1Z/PloMApkAAy0AAi4A9lzYf+NkHJoAbuP+vEBDA9YAAloEApkAAUyCAKRDAFAhgGQhgCgQwBQKYAgFMcUvPBAJYBgKYCQSwDAQwBQKYAgFMgQCmQADLuGkzAwEs45bNTBMJ4IauAnbLZqZZBLAQvzu2dnK2HAQwBQJYBgJYPG/PpZsP/OwDE8AN3P9XCAjgekAAy0AAUyCAKRDAFAhgCgSwDAQwBQKYAgFMgQCmuKVnAgEsAwHMBAJYBgKYAgFMgQCmQABTIIBl3LSZgQCWcctmpmkEsBANXQXsls1Mkwng31pC/MNsOQhgCgSwDASwKNsC+Hf19IMTwHPf/1cICOB6QADLQABTIIApEMAUCGAKBLAMBDAFApgCAUyBAKa4pWcCASwDAcwEAlgGApgCAUyBAKZAAFMggGXctJmBAJZxy2amyQTwnFcBu2Uz02QC+N8tIX4+Ww4CmAIBLAMBLP6PJcR703/2AV4BPOf9f4WAAK4HBLAMBDAFApgCAUyBAKZAAMtAAFMggCkQwBQIYIpbeiYQwDKOC2DTNFvrPTo7O0/z+XybZvr9TI9CoXCivShg5UzTPEXX9eO4uVKptMpe9DSc6erqWqFpmsYda2ho6IRisbiYm7MXt8dzc8ViceWePXsWcjLZbHaxpmkRhff/eMMwlig8x8X25pyVGxkZWfHWW28dxXxtx2ualuCOZX+vTuHmhoeHTy4UCicqjLfs7bffPpqTyeVyC30+X5o71tTU1DG6ri/j5srl8knbtm1bxM0VCoWl+Xz+WG7O7/d3FgoF1uf99ttvH20YxnKF56hUg/L5vFIN8vv97Y8//jhrDrz11ltHjYyMrOCOdTA1yDRNdg3SNC3U29vLqgt79uxZWCwWV3LHyuVySjVox44dSvPU7/f7uru7V3EylmW15vP51dyx8vn8sQcaOMzHonK5fJLC57YxmUyezs0VCoU13IzTNUjTtC9Eo9GzFT6D1ZZlcd9/R2uQpml3RaPR87m5Uqm0yrIs1jrI/vvLrkGmaR6vUoNCodAt0Wj0ktqfi5wYEzlhLXh5gWeGLHutYFnWglKpxJrbprl/rZDP59lrBU3TPh0Oh6/k5gzDWM5dK1iW1VqpVByrQYFA4PpwOHyt9ByE+F+WEHvneC+X2f+wkDWekzUoEolcE41GP6XwHJXWQfY8ZWVU1wotLS0/EUJYa9euZc0DJ/crqmuFSCRyUTAY/KzCc3Rsv1KtVuesQfuE+KklxM+m/ywej5/n9/vv5j7H6fuVhX3f/7zIVK2WzO6vz5UbGhpi1yDTNJVqUCQSOdPv99/LzW3btk1pHTQ+Pq40T1VeW39//1pN09q4OTf0TPr6+pY73TMxFfYrTvZMVPcrTvdM/H5/kjuWas/ENM1Fqj0T7lohm80u9Pv9Xdyx3NQzeemll1h12S09E03T4s8++yzre6K6X1GtQa+99ppSDQoEAsHOzk7W3FFdB6nuV1R7JpqmedEzkR9O90xM00TPZNojGAzeGQqFLuDmVPcrpmLPxK4nrFwoFLolHA5fqjDeYd8zCQQCNx3JPZNgMPgJhffS0Z6JGB8fX1rv8dhjj12YSCQiM/1+pkelUjnNMIwzuLmxsbGzdF1fy80ZhnGeYRjLOZlnnnnm3Hg8nuSONTIyclqlUlnPzZmmeWY+nz+VmysUCueZprmCk3nhhRfWR6PRLu5Y5XL5VNM0z1T4vNePjIycxs0NDw+fWywWV3Iy3/72t9dGo9Fe7li6rq8dGxs7i5szDOOMSqXCfm3bt2/fUCqVVjHHWh6NRjcrvP+rt2/fvoGbM03zdF3X1ym8J2cXCoU13FwkEhnkft6lUmmVruvnKLwnSjWoVCop1aBYLNbz4osvsr4nxWJx5fDw8LncsQ6mBpXLZXYNisVi6RdffJFVF0zTXFEoFM7jjpXP55Vq0I4dO5TmaTweb3/sscfO52QmJyeXFYtFVmZ8fHxpoVBYYxjG2dzc2NjYOtM0T+fmkslk+OGHH76Im9N1/QKFz83RGpRMJv3ZbPZybq5YLJ4/OTm5jJMZGhpytAalUqlNg4ODV3NzhmGct3PnTtY6qFgsriyXy+waVC6XT1WpQV1dXfdu3rz5+tqf3zZ620fFy2Jfy8st78wwHnutsHPnzuWGYbBrkK7ra0ulEnut0N3dfffAwMBNCuOdw10rTE5OLtu+fbtjNSiTyXy2r6/v5uk/e++oowxLCOuHd9wxY73Yvn37hnw+v1rhPXGsBvX29v5Bb2/v7dyc6jrIMIzzuDVIda0wf/78nwohrI0bN7KyTu5XVNcKg4ODn0yn0w9wc07uVwzDmLMGWUK8a7W0vD39Z1u2bLmqo6OjTeG79bt10FG9u4dEpmqd/ciuOb/bKjVI13WlGrR169aPdXR0aNycrutK66AdO3YozdPt27efr+s6a54++eSTH00mk1HuWG7omTz11FPnON0zUdmvONkzUd2vfAg9kz7uWKo9k7GxsXWqPRPuWkHX9WWRSOSLCu+/K3om0Wh0YGhoiFWX3dQz+eY3v8numajsV1RrULFYVKpB8Xi88ytf+Qpr7qiug1T3K+iZ0EcymQxv2bLlYoXPwNGeydjYGHom0x6pVGpTNpu9hptT3a+o9kyKxSJ7rdDZ2XnvwMDADQrjHfY9k87OziO2Z9Ld3X1bbc+kkcf27ds3VCoVx3omM14ejCOgKTgCmoIjoCk4ApqCI6Bl7H+1gyOg5RyOgK4BR0BTcAQ0xbVHQB9glnsBj4+74zijJjsC+kv2vUvvnimHI6ApOAJappmPgLaEONqeQ9+b/vMP5AjoBu//KwSOgK6HiSOgJXAENAVHQFNwBDQFR0BTcAS0DI6ApuAIaIqJI6AJOAKa4paeCY6AlsE9gJlAAMtAAFMggCkQwBQIYAoEsIybNjMQwDJu2cw0qQCe8V7AbtnMNJkA3mjLq0dmykEAUyCAZZpcAN9oz6E/nf7zD0YAN3b/XyEggOsBASwDAUyBAKZAAFMggCkQwDIQwBQIYAoEMAUCmOKWngkEsAwEMBMIYBkIYAoEMAUCmAIBTIEAlnHTZgYCWMYtm5mmFMBCzHgVsFs2M00mgM+05dVfzZSDAKZAAMs0uQDutedQdPrPD1oA97x+l8hULZGpvthIDgKYAgEsAwFMgQCmQABTIIApEMAyEMAUCGAKBDAFApjilp4JBLAMBDATCGAZCGAKBDAFApgCAUyBAJZx02YGAljGLZuZJhbAda8CdstmppkEsBBCWELss4T4m5lyEMAUCGCZJhfA37QFsFQ3DloAZ6o5kalaorva0PcaApgCASwDAUyBAKZAAFMggCkQwDIQwBQIYAoEMAUCmOKWngkEsAwEMBMIYBkIYAoEMAUCmAIBTIEAlnHTZgYCWMYtm5mmFcBC1L0K2C2bmSYUwL+0hPjXmXIQwBQIYJkmF8A7rf2fj8TBC+DG7/8rBARwPSCAZSCAKRDAFAhgCgQwBQJYBgKYAgFMgQCmQABT3NIzgQCWgQBmAgEsAwFMgQCmQABTIIApEMAybtrMQADLuGUz0+QCmFwF7JbNTBMK4HcsIX49Uw4CmAIBLNPkArju/PkArgBu+P6/QkAA1wMCWAYCmAIBTIEApkAAUyCAZSCAKRDAFAhgCgQwxS09EwhgGQhgJhDAMhDAFAhgCgQwBQKYAgEs46bNDASwjFs2M00tgIUgVwG7ZTPThAJ4V70rGA8AAUyBAJZpcgH8C0uIH9f+/GAE8Mn9f30/5/6/QkAA1wMCWAYCmAIBTIEApkAAUyCAZSCAKRDAFAhgCgQwxS09EwhgGQhgJhDAMhDAFAhgCgQwBQKYAgEs46bNDASwjFs2MxDA8lXAbtnMNKEA/pZ9D9NL6+UggCkQwDJNLoD3WUK8WfvzgxHArT3V1zj3/xUCArgeEMAyEMAUCGAKBDAFApgCASwDAUyBAKZAAFMggClu6ZlAAMtAADOBAJaBAKZAAFMggCkQwBQIYBk3bWYggGXcsplpegEshHQVsFs2M00ogPtsARytl4MApkAAyzSrALaEWG/Pnb+q/d3BCOB5PdV/4tz/VwgI4HpAAMtAAFMggCkQwBQIYAoEsAwEMAUCmAIBTIEAprilZwIBLAMBzAQCWAYCmAIBTIEApkAAUyCAZdy0mYEAlnHLZgYCWEhXAbtlM9OEAvj3bIn1Qr0cBDAFAlimiQXwRnvuPFr7u4MRwNz7/woBAVwPCGAZCGAKBDAFApgCAUyBAJaBAKZAAFMggCkQwBS39EwggGUggJlAAMtAAFMggCkQwBQIYAoEsIybNjMQwDJu2cxAANvYVwGveGVFzA2bmSYUwEfbEut79XIQwBQIYJkmFsBfsufO3bW/UxXASzbv3si9/68QEMD1gACWgQCmQABTIIApEMAUCGAZCGAKBDAFApgCAUyBAJaBAKZAADOBAKZAAFMggCkQwDIQwHVzEMA1QABTIIApR6gAXi1eFvtaXm55xw2bmWYTwEIIYQnxriXE39X7HQQwBQJYpokFcMEWwGQeqwrg1t7d27j3/xUCArgeEMAyEMAUCGAKBDAFApgCASwDAUyBAKZAAFMggCkQwDIQwJRcLrdQhMPhj9Z7BIPB3/N4PP0z/X6mR29v7xWZTObjCrlrOzs7L+PmBgYGbohEIhdxMqFQ6Lq2trYsd6x0On1Fb2/v1dxcJpO5JpVKXc7Nbd68+fpQKHQx87Vd7fF4tnLH6u7uvjyTyVyj8LldnU6nr1D43K6LRqOXcDI+n+9yr9f7GHeszs7Oy3p7e69V+Nw+3tvby35t/f39n0gmk6zXFolELvJ6vU8pvLZL+/v7P6HweV+ZTqevUvi8r02lUh/j5rxe71OBQID1niSTyUsGBwc/qfAclWpQV1eXUg3yer2PBgIB1vckGo1eMjAwcB13rIOpQd3d3ewa5PV6twQCAVZdCIVCF2/evPl67lipVEqpBvX39yvNU4/Hs9nv99/AycTj8Qv7+vo+pfDaPqZSg3p7e6/q7u6+UuFz6wsEAjdxc5s3b2a/tvb2dkdrkNfr7QoEAjdzc319fZ+Kx+MXcjLRaNTRGuT1epPBYPCz3JzKOigajV6SzWbZNai7u/tylRrk9/ujgUDgc5zMgm8v2C1ywlr11VVf5OQikchFAwMDrLkdDu9fK3R1dbHnqd/vDwQCgfu4ucHBwU9y1wrxePxClXmqWoN8Pp/X5/Ntqve7vfPm/WzfvHk/r/e7/v7+T7S3t1/KHc/JGuT3+x/0+Xx+bk51HTQwMHCDSg1SWSvMnz//Z0II68Ybb2RlHd6vKK0VNE27S9O0uMLn5th+ZbYa9Nv58//eEmLvDNnbPB5Piv15Z3b9eF6m+q7Ce8KuQcFgUKkGhcPh3/d4PN3cXDqdVloHDQ4OKs3TzZs3fyoYDLLmqaZpNx6pPZNwOPxJp3smKvsVlRoUiUQ+rtIzUd2vOFmDNE27zMmeSW9v71WqPRPuWkHTtIu8Xu/TCq/NFT0Tj8fz5JHaM/H5fI9Eo1F2z0Rlv+J0DfL5fH/oVM9Edb+i2jPxer2DR2rPxOfz9Wqa9mluzumeSW9vr1LPRNO0W7g5t/RMAoHA7Qqfm9J+RbVnorJW0DQtomna57m5bDb7ge5XZnugZ0Ifs/VMZnv09/d/orOz07GeifD7/X9Q7+Hz+TZ5PJ6nZvr9TI9YLHZXIpH4HDeXTqc/H4vFbufmOjs779c07RZm7l6Px/Nl7ljxePzOVCr1eW4ulUp9PhqN3qHwntwXDAZv5WR8Pt/n2tranuOO1d7efofqa4vH43cqfG73RiIR1mvTNO0Oj8fzFe5YsVjs9nQ6zX5tiUTic7FY7C6F9+QL4XD4NuZru6Wtre1F7ljRaPSzqVTqCwqv7a54PH43N9fR0XFPOBxmz1OPx/NV7nc5HA7f1tnZea/C561Ug1KplFINamtr+xO/38+aA5FI5FaV13YwNai9vZ1dgzwezx9rmsYaLxgM3ppOp+/jjhWNRpVqUEdHh9I89Xq9z3i93vs5mUAgcHNHR8cD3LHC4fDtHR0d93BzyWTy7kQiwX5tdvNgEzeXTqfZry0YDDpag7xe76N+v9+n8D15IBAI3Mz83BytQR6PZ6umaSFurrOz8/5QKMRaB0UikVu7urrYr011reD1er/o8/linMyNmRsfFDlhtX679d84uVAodEtnZydrbtuf2+0qr83j8fT7fL6Uwud2L3etEAgEblaZp6o1yOv19vj9/q56v/t1a+s7lhB76/0ulUp9IRgMfpY7npM1yOfzpf1+fw83p7oO6uzsvJ9bg1TXCq2trT8XQli33nor62+xk/sV1bWC3++P+ny+P+TmHN6vzFiD3mtp+c+9LS3/NcN7EvD5fFu5z1F0V/ctzOz8ETeXTCbZNcjn8ynVILsx8hg3F4/HldZBqvM0nU4/4PP5WPNU07SNbW1tT3PHQs+EPlT3K072TFT3K07WoEAgcLuTPZNkMnm3as+Eu1bw+Xw3H8k9E6/X+6eaprHqslt6Jh6P57/5FXomKvuVI7lnorpfUe2ZtLW1PePxeFh/99Ezqft5K9egZDKp1DPx+Xx+he+JG3omD6n0TFT3K073TLxeb5yb6+rqYq8V0DOhD9Ua5PP5Mv4ZeiazPVKp1Bei0ahjPZMZLw/24whoAo6ApuAIaAqOgKbgCGgZHAFdN4cjoGvAEdAUHAFNOSKPgLZZ8PKCSZETlviO2NRoBkdAUw7REdC6fZQtmSM4ApqCI6BlmvgI6N9aQrxd73dhlSOge16/S2Sq1oLe6p+xcgJHQNcDR0DL4AhoCo6ApuAIaAqOgKb4cQS0BI6ApuAIaAqOgKbgCGgKjoCWwRHQFNwDmAkEMAUCmAIBTIEAloEArpuDAK4BApgCAUw5kgXwbaO3fVS8LPaJnPjHRjMQwJRDJID/yBbAt9f+DgKYAgEs04wC2BKi1Z4z4/VySgI4U82JTNVaunn377NyAgK4HhDAMhDAFAhgCgQwBQKYAgEsAwFMgQCmQABTIIApEMAyEMAUCGAmEMAUCGAKBDAFAlgGArhuDgK4BghgCgQw5UgWwOPj40tFToxxrgKGAKYcIgHcZsusrbW/gwCmQADLNKkA/pQ9Z16sl1MTwLvfEZnqb1XWQRDAFAhgGQhgCgQwBQKYAgFMgQCWgQCmQABTIIApEMAUCGAZCGAKBDATCGAKBDAFApgCASwDAVw3BwFcAwQwBQKYcqQL4JWvrjyNcxUwBDDlEAngs22Zta32dxDAFAhgmSYVwD32nKm7l1G8AnhvS2b330MAy0AAUyCAZSCAKRDAFAhgCgQwBQJYxk09EwhgGbf0TCCAZSCAZSCAKRDATCCAKRDAFAhgCgSwDARw3RwEcA0QwBQIYMqRLoBN02wVOfG9Rq8ChgCmHAoBLIQQlhD7LCH+pvbnEMAUCGCZJhXA37QFcN16wRbA9v1/F/bu/gYEsAwEMAUCWAYCmAIBTIEApkAAUyCAZdzUM4EAlnFLzwQCWAYCWAYCmAIBzAQCmAIBTIEApkAAy0AA181BANcAAUyBAKY0iQBe3ehVwBDAlEMogH9pCfHj2p9DAFMggGWaVADvsvZ/LnVhC2D7/r+r/3DXzRDAMhDAFAhgGQhgCgQwBQKYAgFMgQCWcVPPBAJYxi09EwhgGQhgGQhgCgQwEwhgCgQwBQKYAgEsAwFcNwcBXAMEMAUCmNIUAlgI0ehVwBDAlEMogN+xhPh17c8hgCkQwDJNKoDrzpcD8AXw/vv/qu5XIIApEMAyEMAUCGAKBDAFApgCASwDAUyBAKZAAFMggCkQwDIQwBQIYCYQwBQIYAoEMAUCWAYCuG4OArgGCGAKBDCliQRwQ1cBQwBTDqEA3lnvikYIYAoEsEyTCuBfWkL860w5hSuA94rM938AAUyBAKZAAMtAAFMggCkQwBQIYAoEsIybeiYQwDJu6ZlAAMtAAMtAAFMggJlAAFMggCkQwBQIYBkI4Lo5COAaIIApEMCUphHAQjR0FTAEMOUQCuC/sO9peuX0n0MAUyCAZZpUAO+zhHhjphxLANv3/xWZ6osQwBQIYAoEsAwEMAUCmAIBTIEApkAAy7ipZwIBLOOWngkEsAwEsAwEMAUCmAkEMAUCmAIBTIEAloEArpuDAK4BApgCAUxpMgE851XAEMCUQyiAu20BnJz+cwhgCgSwTLMJYEuIc+258upMOZYAtu//K7qr10MAUyCAKRDAMhDAFAhgCgQwBQKYAgEs46aeCQSwjFt6JhDAMhDAMhDAFAhgJhDAFAhgCgQwBQJYBgK4bg4CuAYIYAoEMKWpBLAQc14FDAFMOYQC+JO21Pr69J9DAFMggGWaUAD77LnyhzPleAJ4//1/7ecIAVwDBDAFAlgGApgCAUyBAKZAAFMggGXc1DOBAJZxS88EAlgGAlgGApgCAcwEApgCAUyBAKZAAMtAANfNQQDXAAFMgQCmNKEAnvUqYAhgyqESwEIIYUutiek/gwCmQADLNKEAfs6eKzM+d+YVwHtF5vs/sJ8jBHANEMAUCGAZCGAKBDAFApgCAUyBAJZxU88EAljGLT0TCGAZCGAZCGBKLpdbKMrl8kn1Htls9rxYLBaY6fczPUql0ipd19dyc5VK5TTDMJYrjHfW8PDwyZzME088sT4SicS4YxWLxZVjY2Ps1zYxMXHqyMjICoXxziwWi4s5maeffnptJBJJcccyTXPFxMTEqdzc2NjY2mKxuJKbKxQK6w3DWMLJPP/88ysikUg3dyzDMJZXKpXTuDld19eWSqVVCrl1pmmewskMDw+fHAqF+rljjY+PL9V1fR03V6lUVhcKhTXc3Ojo6Om6ri/j5sLhcN9rr73G+rxN0zzFMIwzuGM5XYPC4XDXM888w5oDhmEsKRQK67ljHUwNMk2TXYPC4XDyqaeeYs2dYrG4uFgsnskda2RkRLkGqczTWCwWeeihh87iZEzTXDQyMnI2dyxd15eNjo6ezs2ZprmmUqms5ubi8bi2ZcuW87m50dHRDdxMoVBwtAbF4/G2bDZ7ETc3MjJytmmaiziZfD7vaA2Kx+P39/f3X64w3lk7duxgrYMMw1hSqVTYNcg0zRUqNSiRSHwuk8lco/A9qbtWmJ+bPyFywjr5lZNDtb/bsWPHyaVSiTW37fdEaa2QTCZvT6fTNyiMdwZ3rWCa5iLDMByrQclk8uZMJvPp2f43lhC/3Tdv3g9rxltXKBSWcsdzsgZ1dXXd1NXVdYvCc1RaB5VKpbO4NUh1rTB//vyfCiGsT3/606y/xU7uV1TXCv39/R/v6Oi4h5tzcr8yPDxMatC+1tbvWUJYf+fxzFg/s9nsxxKJxANz/f8v2bx7o8hUrYW9u79RLqvvV4aHh9k1aNu2bUo1aHBw8MJYLOZReP+V1kGmaSrNU8Mwzt62bRtrnj7yyCPnRCKRIHcsN/RMnnnmmTOc7pmo7Fec7JkczH7FqRr01a9+dbmTPRPTNNeo9ky4a4Vt27YtCgaDA9yxXNQz6f3Wt77FXRu6omcSiUTSL7zwArtnorJfUa1B5XJZqQZFIpGEUz0T1Xmq2jOJRCKRbDbL+ruPngl9HEzPxDRNpZ7J4ODgxdycG3omiUTiPpWeiep+RbVnUi6X2WuFZDJ5d1dX17UK3xP2WgE9E/pQrUEdHR1/MFfPZIbx1o2PjzvWMxH5fP7Yeo9sNntmJBLxzfT7mR72AmQ5NzcxMbFqx44dJ3Nzo6Ojp+dyueM5mWw2e2ogEAhzxzIMY4lpmiu4ufHx8ZXFYnExNzcyMnLa0NDQCZzMww8/vDIQCLRzx5qamlo8Pj6+UuHzXmEYxhJuLp/PnzoxMcF6bY888siSQCDQyR1rx44dJ09MTKxS+LyXm6Z5isJ7smbnzp0ncjK5XO74QCDQwx2rWq2eZJrmGm7O3gQt4+bsBcgibi4YDGb+8i//kvWe2P9Kca3C+69Ug0qlklINCgaDHU899RTre2J/90/ljnUwNWhqaopdg0KhUCybzbLmztDQ0AkjIyOncccqFotKNWjnzp1K8zQUCgV7enpO52R0XT/uu9/97jruWKZpLqpUKqu5ucnJyWXj4+NLubloNOodGBg4i5sbHh4+g5uxF1iO1aBYLPZAJpM5n5v77ne/u07X9eM4GfuqKsdqUCwWu6evr+8ibm50dPR00zRZ66CJiYkTyuUyuwZNTU0tVqlB0Wj0jnQ6fQU3Vy6X664VLnrlorPEy2LfvNy8H9Z5/48fHR1lze18fv9aoVQqsZ6s43MAACAASURBVNcK8Xj85lQqdS03p+v6Wu5aQdf143Rdd6wGxePxm5LJ5A2z/W/2zZv375YQv6gZb025vP9qJ87DyRrU0dFxfXt7+2e4OdV1kN0MZtUg1bVCS0vLT4QQ1sUXX8z6W+zkfkV1rdDZ2XlZIpG4i5tzcr+Sy+VIDdo3b97fWUK8N1suk8lcGI1GvzDX///8zO5XRaZqLR7468/k8+r7FZUa9I1vfEOpBg0MDJwbiUQeVHiOSuugqakppXmq6/q6b3zjG6x5OjAwsD4cDvu5Y7mhZ7J169a1TvdMVPYrKjXoiSeeWKHSM1HdrzhZg770pS8tdrJnMjk5uUy1Z8JdKzz//PPHa5rWyx3LLT2TQCDQ/cILL7DeE7f0TEKhUOqFF15g90xU9iuqNahYLCrVoHA4HHWqZ6K6X1HtmYTD4UA2mz0ieyaxWMzT29t7NjfndM9kcnJSqWeSTqcv4Obc0DOJRCL39PT0XMzNqe5XVHsmxWKRvVaIxWK3d3R0XMnNzdQzmeP9R8+EvifKPZP29vZPKYy3plqtOtYzmfHyYBwBTZnzTZsBHAFNwRHQMjgCmuKW44xwBLQMjoCm4AhoCo6ApuAIaMqsxxnNcC9gHAFNOcRHQP8PS4i903+GI6ApOAJapgmPgP4PS4ifzpZr+Ajoaff/tZ8jjoCuAUdAU3AEtAyOgKbgCGgKjoCm4AhoCo6AlnFTzwRHQMu4pWeCI6BlcAS0DI6ApuAewEwggCkQwBQIYAoEsAwEcN0cBHANEMAUCGBKEwvguvcChgCmHGIBPGTf2/SMAz+DAKZAAMs0oQB+zxLi/8yWa1wAv3//X/s5QgDXAAFMgQCWgQCmQABTIIApEMAUCGAZN/VMIIBl3NIzgQCWgQCWgQCmQAAzgQCmQABTIIApEMAyEMB1cxDANUAAUyCAKU0rgIWoexUwBDDlEAvgR20BvPHAzyCAKRDAMs0kgC0hlthzpDRbriEB3PP6XSJTtUSm+uK05wgBXAMEMAUCWAYCmAIBTIEApkAAUyCAZdzUM4EAlnFLzwQCWAYCWAYCmAIBzAQCmAIBTIEApkAAy0AA181BANcAAUyBAKY0uQAmVwFDAFMOsQC+05ZbXz7wMwhgCgSwTJMJ4DvsOfJHs+UaEsCZak5kqpborv7uuwsBTIEApkAAy0AAUyCAKRDAFAhgCgSwjJt6JhDAMm7pmUAAy0AAy0AAUyCAmUAAUyCAKRDAFAhgGQjgujkI4BoggCkQwJSmFsBCkKuAIYAph1gAL7Xlln7gZxDAFAhgmSYTwA/bc2TTbLnGBLB8/1/7OUIA1wABTIEAloEApkAAUyCAKRDAFAhgGTf1TCCAZdzSM4EAloEAloEApkAAM4EApkAAUyCAKRDAMhDAdXMQwDVAAFMggCkQwPJVwBDAlEMpgIX43f1N//eB/4YApkAAyzSZAP4rWwDP2ohr8Apg6f6/9nOEAK4BApgCASwDAUyBAKZAAFMggCkQwDJu6plAAMu4pWcCASwDASwDAUyBAGYCAUyBAKZAAFMggGUggOvmIIBrgACmQABTml4ACyFdBQwBTHFAAP+HJcRPDvw3BDAFAlimyQTw31pC7JsrN6cArnP/X/s5QgDXAAFMgQCWgQCmQABTIIApEMAUCGAZN/VMIIBl3NIzgQCWgQCWgQCmQAAzgQCmQABTIIApEMAyEMB1cxDANUAAUyCAKRDAQroKGAKY4oAAfssS4t0D/w0BTIEAlmkyAfxvlhC/mCs3pwCuc/9f+zlCANcAAUyBAJaBAKZAAFMggCkQwBQIYBk39UwggGXc0jOBAJaBAJaBAKZAADOBAKZAAFMggCkQwDIQwHVzEMA1QABTIIApEMA29lXAC15e4IEAlnFAABv2EbcnCQEBXA8IYJkmE8C/scT+I+pnY24BTO//az9HCOAaIIApEMAyEMAUCGAKBDAFApgCASzjpp4JBLCMW3omEMAyEMAyEMAUCGAmEMAUCGAKBDAFAlgGArhuDgK4BghgCgQwBQLYZtpVwBDAMg4I4OdsAXybEBDA9YAAlmkyAWxZQkzMlWvgCmBy/1/7OUIA1wABTIEAloEApkAAUyCAKRDAFAhgGTf1TCCAZdzSM4EAloEAloEApkAAM4EApkAAUyCAKRDAMhDAdXMQwDVAAFMggCkQwNOwrwJe/upypbUCBLAMQwB7bcn1kBAQwPWAAJZpFgFsCXG9PTe+NlduVgE8w/1/7ecIAVwDBDAFAlgGApgCAUyBAKZAAFMggGXc1DOBAJZxS88EAlgGAlgGApgCAcwEApgCAUyBAKZAAMtAANfNQQDXAAFMgQCmQABPw74KuOXllne4Y0EAUxgC+Gxbcm0TAgK4HhDAMk0kgHvtuTHn/mVWATzD/X/t5wgBXAMEMAUCWAYCmAIBTIEApkAAUyCAZdzUM4EAlnFLzwQCWAYCWAYCmJLL5RaK8fHxpfUejz322IWJRCIy0+9nelQqldMMwziDmxsbGztL1/W13JxhGOcZhrGck3nmmWfOjcfjSe5Y5XL51Eqlsp6bM03zzHw+f6rCeOeOjIys4GSeffbZ9bFYLK3y2kzTPFPh815fLpfZr214ePjcYrG4kpP59re/vTYajfZyx9J1fe3Y2NhZ3JxhGGdUKpXTuLnR0dENpVJpFXOs5dFodLPC+796dHR0Azdnmubpuq6vU3hPzi4UCmu4uUgkMsj9vEul0ipd189ReE+UalCpVFKqQbFYrOfFF19kfU+KxeLK4eHhc7ljHUwNUpmn8Xi88/nnn2fVhZGRkRXlcpn92vL5vFIN2rFjh9I8jcfj7Y899tj5nMzk5OSyYrHIyoyPjy8tFAprDMM4m5sbGxtbZ5rm6QqvLfzwww9fxM3pun6BwufmaA1KJpP+bDZ7OTdXLBbPn5ycXMbJDA0NOVqDUqnUpsHBwau5OZV1ULFYXKkyT1VrUFdX173ZbPY6hfHYa4UFuQVTIiesFa+siHFyuq6vLZVK7LVCd3f33QMDAzdxc7qun8NdK0xOTi7bvn27YzUok8l8tq+v7+ZG/reWEPv2tbbuGR/fvw7K5/OrFd4Tx2pQb2/vH/T29t7OzamugwzDOI9bg1TXCvPnz/+pEMLauHEjK+vkfkV1rTA4OPjJdDr9ADfn5H7FMIzlhmGcNz4+vvS9o456zRLC+sVHPnLjXLktW7Zc1dHR0Vbvdy091X8Wmd3vzjCe0joon8+za5Cu60o1aOvWrR/r6OjQuDld15XWQarzdPv27efrus6ap08++eRH29vbo9yx3NAzeeqpp85xumeiMk9VeybRaLSLO5bqfuVD6Jn0ccdS7ZmMjY2tU+2ZcNcKuq4vi0QiX1R4/13RM4lGowNDQ0Osunyk90yc3K8Ui0Xlnskf/dEfseaO6jpIdb+Cnknd1xbesmXLxQqfgaM9k7GxMfRMpj1SqdSmbDZ7DTfn5H6lXC6fWiwW2WuFzs7Oezdv3ny9yms7mP0K56Fagzo7O4/Ynkl3d/dtjfZMpj9GR0c3VCoVx3omwjTN1nqPZDJ5eiAQ2DTT72d6lMvlk+x/mcrKVavVU0zTPJ6bK5VKq3K53EJOJplMrtQ0TeOOVSgUTpyamlrMze3atWuJ/S+YWblisbiyUCgcxcn09vYu0TQtwh1rYmLihF27di3h5ux/YX0iNzcyMrLCNM2jOZnu7u4TNE1LcMcyTfN4+/vFyu3YsePkcrl8Ejc3OTm5zL6iuuFMLpdb6PP50tyxqtXqsZOTk8sU3pNF9r/eZOXsYnMcN+f3+ztfeukl1uc9NTV1jGEYy7ljqdYg0zSVapDf72/PZrPcOXC0PQdYYx1MDbL/ZSQrp2laqLOzkzV37H81tZI71tDQkFIN+tu//Vuleer3+32pVGo1J1OtVhfk83lWxjTNVl3Xjxsf3/+v8jgP+3u8iJsLhUIbY7HYOm6uUCis4Wby+byjNSgUCn0hkUhsUHieq+1/Id9wJpfLOVqDQqHQXe3t7Rdwc6VSadWePXtY6yBz/99fdg2amJg4QaUGhUKhW8Lh8KUK3xP2WmHDdzesO3AvYOZYx5v7/w5wX9un4/H4ldycYRjLuWuFarW6oFKpOFaDQqHQDdFo9BON/G8tIX5hCfFvprl/HZTP54/ljudkDYrH49eGw+EbuTnVdVCpVFrFrUGm4lqhpaXlJ0IIa+3atas4OSf3K6prhWQyeVE0Gv0sN+fkfiWXyy0slUqrTNNstYTYbQlhNZJLpVLnB4PBu+v9bv/9f6tv1fud6n5FpQa98MILSjWovb39rGAweC83Z68T2Oug119/XWmeViqV1faVLA1nMpnMqZqmtXHHckPPpKura4XTPROV/YqTPRPV/YrTPRO/35/kjmV+CD0T7lohm80u9Pv9Xdyx3NQz+dKXvsSqy27pmWiaFn/ssce43xOl/YpqDTIMQ6kGBQKBoFM9E1Nxv6LaM9E0zYueCfnsHO2ZKPYVjtieSSQSuTMWi32Em1Pdr5iKPRPDMNhrhVAodEssFvuYwveEvVbYs2fP7/YrzIdSDYpEIjdFo9GruLkjrWcy/TE5ObmsWq061jOZ8fJgHAFNwRHQFBwBTcER0BQcAS1jF20cAS3ncAR0DTgCmoIjoCk4AlrGsqyWA1cBi++ITY3mTBwBTWj0CGghhLCE+EdLiN8IgSOg64EjoGWa6AjoH1lC/KqR3IxHQM9y/1/7OeII6BpwBDQFR0DL4AhoimrPBEdAU3AENAVHQMvgCGgKjoCmmDgCmoAjoCmqPRMcAS1zxB8BPRMQwBQIYAoEMAUCmAIBLAMBXDcHAVwDBDAFApgCASxjWVbL7SO3X3TgKuBGcxDAFKYAnrD2S0cI4DpAAMs0kQD+lSXEjxrJzSiAZ7n/r/0cIYBrgACmQADLQABTIIApEMAUCGAKBLCMm3omEMAybumZQADLQADLQABTIICZQABTIIApEMAUCGAZCOC6OQjgGiCAKRDAFAhgmd9tZnLie5yrgCGAKUwB/DVLCMsS4noIYAoEsEwTCWDLEuKvG8nNLIB3vyMy1d/O8hwhgGuAAKZAAMtAAFMggCkQwBQIYAoEsIybeiYQwDJu6ZlAAMtAAMtAAFMggJlAAFMggCkQwBQIYBkI4Lo5COAaIIApEMAUCGCZaQJ4NecqYAhgClMAx23Z1QcBTIEAlmkGAWwJcZk9J77VSG6WK4D3isz3fzDLc4QArgECmAIBLAMBTIEApkAAUyCAKRDAMm7qmUAAy7ilZwIBLAMBLAMBTIEAZgIBTIEApkAAUyCAZSCA6+YggGuAAKZAAFMggGWkzQzjKmAIYApTAF9qy67/BwKYAgEs0yQCOGHPiUwjuboCeI77/9rPEQK4BghgCgSwDAQwBQKYAgFMgQCmQADLuKlnAgEs45aeCQSwDASwDAQwBQKYCQQwBQKYAgFMgQCWgQCum4MArgECmAIBTIEAlqkRwA1fBQwBTOEIYCGEsITYZwlRhQCmQADLNIkAfskWwJ9sJFdXAM9x/1/7OUIA1wABTIEAloEApkAAUyCAKRDAFAhgGTf1TCCAZdzSM4EAloEAloEApkAAM4EApkAAUyCAKRDAMhDAdXMQwDVAAFMggCkQwDJkM9PgVcAQwBQFAfxflhD/AgFMgQCWaRIBPGXt/xwaor4Anv3+v/ZzhACuAQKYAgEsAwFMgQCmQABTIIApEMAybuqZQADLuKVnAgEsAwEsAwFMgQBmAgFMgQCmQABTIIBlIIDr5iCAa4AApkAAUyCAZeoI4IauAoYApigI4H+2hPg1BDAFAlimSQTwDy0hftNoboYrgGe9/6/9HCGAa4AApkAAy0AAUyCAKRDAFAhgCgSwjJt6JhDAMm7pmUAAy0AAy0AAUyCAmUAAUyCAKRDAFAhgGQjgujkI4BoggCkQwBQIYJm6m5kGrgKGAKYoCOBdlhAWBDAFAlimSQTwLy0hftxojgjgBu7/az9HCOAaIIApEMAyEMAUCGAKBDAFApgCASzjpp4JBLCMW3omEMAyEMAyEMAUCGAmEMAUCGAKBDAFAlgGArhuDgK4BghgCgQwBQJYZgYBPOdVwBDAFAUB/BeWENbPNmz4DASwDASwTJMI4H2WEG80miMCuIH7/9rPEQK4BghgCgSwDAQwBQKYAgFMgQCmQADLuKlnAgEs45aeCQSwDASwDAQwBQKYCQQwBQKYAgFMgQCWgQCum4MArgECmAIBTIEAlplxMzPHVcAQwBQFAdxpCWG9e+KJgxDAMhDAMke6AP6XK6643hLCsoR4udEcFcBz3//Xfo4QwDVAAFMggGUggCkQwBQIYAoEMAUCWMZNPRMIYBm39EwggGUggGUggCm5XG6hsCyrpd4jkUic6vf7H5zp9zM97OK7iJvbtWvXkmq1eiw3VywWV5qm2crJJBKJ5T6fz88dyzTN43fs2HEyNzc1NbVY1/XjFMZbUa1WF3AyPT09JwcCgTB3rDfffPO4qampxdycvQk9npsbGhpavmfPnoWcTDqdPs7n8yW4Y1Wr1WN37dq1ROH9XzQxMXECNzc+Pr70rbfeOoo5Vqvf7+/kjvX2228fPT4+vpSb27lz54nlcvkkhffklKmpqWO4Oa/X25HL5Vif91tvvXWUruvLuGOp1iBb3LNrkKZp8Ww2y5oDe/bsWTg0NLRc4f1XrkFvvvkmuwZpmhZKpVKsumBvQldwx9J1XakGvfHGG0rzVNM0bzKZXMnMzR8aGlql8P4fY5rmKdxctVo9aefOnScqvLaN0Wj0NG4un8+v5mZM03S0BgWDwXva29vP4ubsz20+J1MoFBytQcFg8M54PH4eN1csFldalsVaB+3Zs2fhzp072TXozTffPE6lBoVCoVvi8fjFCt8T9lrBsqxW+z2Rfr74rxavPXAVcL1ctVo91jAM9lohEAjcFI1Gr+DmdF1fxl0rWJY1v1QqOVaDQqHQdeFw+NqGM8ccc40lhPXeMcfkTNM8mjuekzUoFotdHYvFblAYT2kdZH8nWTVIda3Q0tLyEyGEtXTpUtbfYif3K6prhXg8fmE4HL6Nm3Nyv2KaZusvli/vsYSwrJaWLzaaSyaT52qadteB/95//9/qWw2Mp7QOUqlBuVxOqQbF4/H1fr//Xm6uXC4rrYOq1arSPC2VSqtyuRxrnnZ3d68JBAKbuGO5oWeSTqeXOd0zUdmvqPZMNE2LcMdS3a8cyT2TarV6kmrPhLtWME2z1ev1dnHHclPP5Nlnn2XVZbf0TLxeb/zxxx9nfU9U9yuqNahYLCrVoEAgEIxGo6y5o7oOUt2vqPZM/H6/JxaLcf/uu6JnEgwGH3BDz6RaraJnMu0RCoXuiEaj5yt8Bkr7FdWeSbFYZK8VwuHwzdFo9BKF78kH1jNp4D1Bz6Tmwe6Z2I/x8fGlb7/9tmM9E2EYxvJ6jyeeeOKi9vb26Ey/n+mh6/q6SqWynpszDOPscrl8qsJ4F5imuYKTefbZZ8+LxWIp7lijo6Onm6Z5Jjc3NjZ21sjIyGncXLFYPL9YLK7kZJ5//vkzY7FYN3esSqVy2tjY2FncnGmaZ46Ojp7OzRUKhfNKpdIqTiaXy50aj8f7uGPZ36uzFd6T9bqur+PmdF0/p1KprGZ+1isjkcgXFd7/Nbqun8PNGYZxRqFQYM/T0dHRDbqur+XmotHo5nw+z3pPKpXK6nK5fK7C++9oDYpGo70vvfQSaw6USqVVhULhPIX3X7kGVSoVdg1qb29Pf+UrX2HVhWKxuLJYLJ7PHWtkZESpBk1OTirN0/b29sSTTz55ASdjmuaKkZGRj3DH0nV97ejo6AZuzv4en8HNJRKJyKOPPnoxN1cul9mvrVAoOFqDEomEtmXLliu4uZGRkY9w1wr5fN7RGtTR0dGWzWavURiPvQ6y//6ya1ClUjlNpQal0+n7BgYGblD4nrDXCqZprtB1ve7cXpBbMCVywlr+6vJ47e9U1wpdXV2f27x586e5uXK5fC53rWCa5gqVeapag7q7u2/v7++/lZOxhLD2HnXUm4VCYY3Ce+JYDerr67u5t7f3Tm5OdR2kOk9V1grz58//qRDC2rRpE+tvsZP7FdW1QjabvS6dTj/AzTm5XzFNc8Wvlyx5xRLC+vmZZ36+0dzWrVs/nk6nPYZhLF/zh7t8IlO1jhuofnOunOp+ZXh4mF2DRkZGlGrQo48+elkqlQoovP9K66Dt27crzdNyufyRkZER1jx9+umnL0wkEjHuWG7omTzzzDPnOt0zUdmvONkzUd2vON0zicVi/dyxPoyeCXetMDIysiISiWQV3n/X9ExeffVV1ntypPdMDIX9imoNKpVKSjUokUh0Pvfcc6y5o7oOUp2nqj2TRCLRfiT3TB5++OFLFD4DR3smKvP0SO6ZdHZ2btq6des13JzqfsVQ7JmUSiX2WiGdTt+3efPmTyl8Tz7QnslsD9Ua1N3dfffAwMBnFMY7Insm9njnmKa5RuE9UapBM14ejCOgKTgCmoIjoCkGjoAm4AhoGRwBXTeHI6BrwBHQFBwBTTEMHAE9Hcua5TijWe4FjCOgKdwjoIUQwhLi1/taWv4FR0DL2PMUR0DbHOlHQL+3YMFO+wjohrPSEdAN3v/Xfo44AroGHAFNUemZ4AhoCo6ApuAIaAqOgKbgCGgZHAFNwRHQFBwBTcER0BQcAS3jdM/ENUdAzwQEMAUCmAIBTIEApkAAy0AA181BANcAAUyBAKZAAMvMuZmZ4V7AEMAURQH8L9a8eb+CAJaBAJY50gXwvpaWdywh5rx/73RkAdzY/X/t5wgBXAMEMAUCWAYCmAIBTIEApkAAUyCAZdzUM4EAlnFLzwQCWAYCWAYCmAIBzAQCmAIBTIEApkAAy0AA181BANcAAUyBAKZAAMs0IIDrXgUMAUxRFMC7LSEsCGAZCGCZI10AW/Pm/dIS4v/l5GquAN4rMt//QYPPEQK4BghgCgSwDAQwBQKYAgFMgQCmQADLuKlnAgEs45aeCQSwDASwDAQwBQKYCQQwBQKYAgFMgQCWgQCum4MArgECmAIBTIEAlmloM1PnKmAIYIqiAP6WJYT1XyefzN4EQQDLQABTXCOAhdhnCfEmJ/c7Adzz+l0iU7VEpvpig88RArgGCGAKBLAMBDAFApgCAUyBAKZAAMu4qWcCASzjlp4JBLAMBLAMBDAFApgJBDAFApgCAUyBAJaBAK6bgwCuAQKYAgFMgQCWaVAAk6uAIYApigK42xLCere1ld2ghQCWgQCmuEEA/2bhwgvs+/++xsn9TgAz7v9rP0cI4BoggCkQwDIQwBQIYAoEMAUCmAIBLOOmngkEsIxbeiYQwDIQwDIQwBQIYCYQwBQIYAoEMAUCWAYCuG4OArgGCGAKBDAFAlim4c1MzVXAEMAURQF8jSWEZbW0/AV3PAhgGQhgihsEsNXSErIFcJaTe18AN37/X/s5QgDXAAFMgQCWgQCmQABTIIApEMAUCGAZN/VMIIBl3NIzgQCWgQCWgQCmQAAzgQCmQABTIIApEMAyEMB1cxDANUAAUyCAKRDAMgwBLF0FDAFMURHAQghhCWHtmzdvFzcHASwDAUxxgwDe29Lyp7YA/gwnN+0K4Ibv/2s/RwjgGiCAKRDAMhDAFAhgCgQwBQKYAgEs46aeCQSwjFt6JhDAMhDAMhDAFAhgJhDAFAhgCgQwBQJYBgK4bg4CuAYIYAoEMAUCWIa1mZl2FTAEMEVVAO8T4jf7hPhnbg4CWAYCmOIGAWwJMW4LYNaGPhwOb9iQ+osnOPf/tZ8jBHANEMAUCGAZCGAKBDAFApgCAUyBAJZxU88EAljGLT0TCGAZCGAZCGAKBDATCGAKBDAFApgCASwDAVw3BwFcAwQwBQKYAgEswxTAv7sKGAKYoiyA5837sSXEr7g5CGAZCGCKSwTwP1hCNHyE8wHC4fCGE9LbJzn3/7WfIwRwDRDAFAhgGQhgCgQwBQKYAgFMgQCWcVPPBAJYxi09EwhgGQhgGQhgCgQwEwhgCgQwBQKYAgEsAwFcNwcBXAMEMAUCmAIBLMPezNhXAR/78rF+CGAZZQHc2vqGtV9AsoAAloEAprhEAP/Cmjfv37ljhcPhDa3dO/+dc/9fISCA6wEBTIEAloEApkAAUyCAKRDAFAhgGTf1TCCAZdzSM4EAloEAloEApkAAM4EApkAAUyCAKRDAMhDAdXMQwDVAAFMggCkQwDIKAni1eFnsm/edeT+EAJZRFcDvHXXUK/YRuFdwchDAMhDAFJcI4H37Wlv3cMcKh8MbRHd1H+f+v0JAANcDApgCASwDAUyBAKZAAFMggCkQwDJu6plAAMu4pWcCASwDASwDAUyBAGYCAUyBAKZAAFMggGUggOvmIIBrgACmQABTIIBllDYz9lXAS15ZEmblBARwPX5z4olZWwCnODkIYBkIYMrhLoAtIS6whLDeO+aYYe5YqzpG2rn3/7WfIwRwDRDAFAhgGQhgCgQwBQKYAgFMgQCWcVPPBAJYxi09EwhgGQhgGQhgSi6XWygCgcA59R6hUOg6n8+Xmen3Mz26urou6e/v/xg3t2XLlisymcyFCrmrg8HgeZyMz+e72u/393PH6ujouHhwcPAybi6bzV7e1dV1ETc3ODh4dTQaPZ+TiUQil3m93i8qfG4XZbPZyxWe42UdHR0XK7wnH29vb7+Ak9E07SKPx7OVO1Ymk7lwy5YtV3Bz/f39H+vq6rpE4T25KpVKfYSTCQaD53k8nse5Y6XT6Y8ODg5exc319PRc2t3dzZ6n2Wz2ynQ6/VFuzuv1PhoKhVifdyqV+kg2m/04dyzVGjQ4OKhUgzwez0OhUIg1B9rb2y9QeW1O1yCPx7M5FAqx6kI0Gj1/cHDwaoXPTakGZbNZpXnq9/v7AoHANZxMJBI5N5vNsjKBwP55ms1mr+Tm+vv7P9bT03MpV/VfPAAAIABJREFUN+fz+boDgcD13NyWLVuu5WYSiYSjNchujNyk8D25JhKJnMvJxGIxR2uQ/Y9Jblb43K6Ox+OsdZBqDerq6rpIpQYFAoFgIBC4XeFzY68V4vH4eVu2bGHVoKseueqT4mWxb/535v8L9zn6/X5fIBD4nMpr464VIpHIuVu3bnWsBvl8vo2BQOA+bm7X5ZcHLSGs/zzmmCFOzska5Pf77w0EApsUPjelddCWLVuu5tYg1Xk6f/78/xBCWDfccAMr6+R+RXWtEAwGPxsIBMIKz9GR/co7ixdnLSGsH61c+SJ3rBO6vjcuMlVrXcfLD3JyqvuV/v5+dg3y+/1KNSgcDt/o9Xo7uLnu7m6ldZDqPN26des1fr+fNU81Tfvkkdoz0TTt4z6fb4A7lht6JrFY7GNerzer8Lkd9j2TYDB4oc/nc0XPJJFIsOapx+M5r62t7QnuWG7qmQQCAVZddlPPJB6PH9Y9k/7+fqUa5PV6B53qmWQymQsHBwfZ81S1Z6JpWm8APRPp4XTPRGWe+v3+pKZpn1b4nhyxPRPV/Ypqz6S/v5+9VggEAkFN0+5Q+Nwc6ZkEAuo1yOfzeQNHcM/E/gclrNzg4OBVin0FpRokNE27o97D5/P5PR7Pl2f6/UyPaDT6hUQicR83l0gkHohGo5/n5jo6Otr8fv+dnIzP59vU1tb2HHesWCx2TzKZvF/ltUUikXu4uc7Ozk2apt3FyXi93vvb2tq+ovLaEonEA9xcMpm8PxaLsV9bKpXaFAqFWK/N7/ff4/F4vsodKxqNfl7ltSUSifui0egXFN6TjcFg8G7ma7vT4/F8nTtWJBK5O5lMbuTm4vH4vfF4/F5urr29fWM4HP4cN+fxeL7u9/tZ70kwGLy7o6PjQYXP29Ea5PV6/9Tn87G+J6FQ6K5UKrWJO9bB1CCVeerxeP6b3+/nzp277NrFGisSiSjVoFQqpTRPPR7PH3u93jaF8TzcTDgc/lx7ezt7niaTSaV52tbW9ozP5/Nzcx0dHV5uJhgMOlqDPB7Pk5qmhZz43JyuQW1tbY9pmhZX+NzagsEgax0UCoWU5qlqDfL5fA/5fL4UN9fZ2cleKwSDwTs7OjrYc/u4vzxuj8gJa/0fr3+Wk/N6vVmv19ul8Lk9yF0raJp2RzqddqwG+f3+fp/P18vNJZPJjZYQ1s+PPvoHzPfEsRrk9/t7vF7vIDenug5S+U6qrhVaW1t/LoSwbr31VtaYTu5XNMW1gqZpCa/X+zA359R+5Z8WLy5bQlj61Vc/yR1rQfd//8m8zO693JzqfiWRSDhWg3w+X9Dr9T7NzamuFZLJpNI8VXltmqZ5j9Seid/vf9DpnonKPHWyZ6K6XzmSeybJZPJep3ommqbd0dbW9mcKnxt6JvTzdkXPxMn9iht6JqrzVLVn4vV6nz1SeyYej+dLgUDgsO+ZJJNJpZ6J3+8PO/G5uaVn4uR+RdWv+Hy+h7xeb4fKa3OqZ6Jag7xe7xfRM5EfyWRyYyQSYb821Ro04+XBOAKagiOgKTgCmoIjoCk4AloGR0DXzeEI6BpwBDRFwxHQBBwBLaN6nNEF2y5YL14W+0RO/CMnp+EIaIJhGEssIX5tCfHPnByOgJbBEdCUwOF/BPSEJYQ1/uqr7O+yyFT3Luye+hE3hiOgKTgCmoIjoGVUeyY4ApqCI6ApOAKagiOgZXAENAVHQFNwBDQFR0BTcAS0DI6ApuAewEwggCkQwBQIYAoEsAwEcN0cBHANEMAUCGAKBLDMwWxmWnOtEyInLPEdsanRHAQwxRbAP7KE+BUnBwEsAwFMcYEA/kdLiN+wa1DP63eJTNVa1FkyFJ4jBHANEMAUCGAZCGAKBDAFApgCAUyBAJZxU88EAljGLT0TCGAZCGAZCGAKBDATCGAKBDAFApgCASwDAVw3BwFcAwQwBQKYAgEsczCbmatfufp87lXAEMAUwzCW7Js3b7e1X0I2DASwDAQwxQUC+JeWED9m16BMNScyVevi9hcGFZ4jBHANEMAUCGAZCGAKBDAFApgCAUyBAJZxU88EAljGLT0TCGAZCGAZCGAKBDATCGAKBDAFApgCASwDAVw3BwFcAwQwBQKYAgEsc9CbmZz4HucqYAhgimEYS/a2tHzTEsKyhLim0RwEsAwEMMUFAnifJcQbfAG8+x2R2f2u3++/U+E5QgDXAAFMgQCWgQCmQABTIIApEMAUCGAZN/VMIIBl3NIzgQCWgQCWgQCmQAAzgQCmQABTIIApEMAyEMB1cxDANUAAUyCAKRDAMh+AAF7NuQoYAphiGMaSva2taVsAdzeagwCWgQCmHM4C2BLiYksIy2ppySlcAby3pXvXP0AAy0AAUyCAKRDAMhDAFDf1TCCA3wcCmAIBTIEApkAA1x0PAngaEMAUCGAmbtjMQABTIIApEMAUCGAKBLAMBDAFApgCAUyBAKZ8aJsZxlXAEMAUwzCWvLt48VW2AP52ozkIYBkIYMphLoDbbQHcx6pB9v1/j+kafwUCWAYCmAIBTIEAloEApripZwIB/D4QwBQIYAoEMAUCuO54EMDTgACmQAAzccNmBgKYAgFMgQCmQABTIIBlIIApEMAUCGAKBDDlQxTADV8FDAFMOdDUtY/D/X6jOQhgGQhgymEugP/cEsJ6t7X1OlYNsu//u67z1Y0QwDIQwBQIYAoEsAwEMMVNPRMI4PeBAKZAAFMggCkQwHXHgwCeBgQwBQKYiRs2MxDAFAhgCgQwBQKYAgEsAwFMgQCmQABTIIApH+pmpsGrgCGAKdME8H9ZQvxrozkIYBkIYMphLoB3WkJY2WyWV4Myu98Rmepvw+HwBghgGQhgCgQwBQJYBgKY4qaeCQTw+0AAUyCAKRDAFAjguuNBAE8DApgCAczEDZsZCGAKBDAFApgCAUyBAJaBAKZAAFMggCkQwJQPWQA3dBUwBDBlmgB+xxLiN43mIIBlIIAph7kA/mdLiF/zBXB1r8h8/wcQwBQIYAoEMAUCWAYCmOKmngkE8PtAAFMggCkQwBQI4LrjQQBPAwKYAgHMxA2bGQhgCgQwBQKYAgFMgQCWgQCmQABTIIApEMCUD30z08BVwBDAlGkCeMK+D3BD308IYBkIYMphLoB/ZQnxI5YAtu//KzLVFyGAKRDAFAhgCgSwDAQwxU09Ewjg94EApkAAUyCAKRDAdceDAJ4GBDAFApiJGzYzEMAUCGAKBDAFApgCASwDAUyBAKZAAFMggCkf+mamgauAIYAp0wTwi7YAvqmRHASwDAQw5TAXwJYlxC6WALbv/yu6q9dDAFMggCkQwBQIYBkIYIqbeiYQwO8DAUyBAKZAAFMggOuOBwE8DQhgCgQwEzdsZiCAKRDAFAhgCgQwBQJYBgKYAgFMgQCmQABTDovNzBxXAUMAU6YJ4JAtxbKN5CCAZSCAKYerALaEuMb+rn+DJ4D33/9XCCEggCkQwBQIYAoEsAwEMMVNPRMI4PeBAKZAAFMggCkQwHXHgwCeBgQw5YgXwIVC4cR6j4GBgXPj8bg20+9nepimuaJSqazm5iYmJk7VdX0ZN1csFs/ctm3bIk7m0UcfPSMajUa5Y42MjKwwTXMNNzc2NrZ2aGhoOTdXKBTWDw8Pn8zJPPvss2vC4XCSO5ZhGMvHxsbWKnzea0ZGRlYojHeGvTBuOPPlL395eTgc7uKOpev6somJiVO5uUqlsto0TfZrM03zdMMwlnAy27ZtWxQOh/sUxjrFNM3Tubnx8fGVpVJplcJ7clqhUFjKzQWDwd5cLsf6vA3DWDI2NrZO4T1RqkHlclmpBkUikfQTTzzB+p4Ui8XFhmGcwR3rYGqQYRjsGhSJRBKPPfYYa+7YNWs9d6yhoSGlGjQ1NaU0T2OxWCSbzZ7J/I6clM/nz+KOVSgUltpzh5WbmJhYNT4+vpKba29v92ez2fO4uZGRkbO5mXw+72gNam9v39TX13eRwvM8q1wun8TJvPbaa47WoEQicV9PT89l3FyxWDzTNE3WOki1BhmGsVylBiWTybu7urquVhiPvVYwTXNRsVhkze1CYf9aoVwuk3p36SuXniNeFvvm5eb9sF6uo6Pjtp6enuu4442Nja3jrhXK5fJJpVLJsRrU2dn5+93d3b/HzZmmeXo+nz/lZ2effZklhPVea2u+kZyTNSidTt+YTqdv5uZU10HFYvFMbg1SnactLS0/EUJYN9xwA+tvsZP7FdW1Qm9v71WpVOrz3Nyh3q/85thjs5YQ1rvHHZfZtm1bwzVIZKp7WzK7/75QKJw4ODh4aTwev5/7HFX3K7qus2tQLpdTqkF9fX0fjcViHm6uVCoprYMmJyeV5mmpVDorl8ux5ulDDz20IRaLBbhjuaFn8uSTT66LRCIx7lhO71cKCjXo8ccfXxMKhVLcsVT3K072TP7kT/5kWSgU6uaOpdozmZiYWKXaM8nn86dwMrlc7qRQKNSvMJZreiZ//ud/zqrLbumZBIPB9PPPP39Y90x0XVeqQdFotN2pnslM+5W5Hqo9k2g0Gh4YGGD93UfPhD4OpmcyMTGBnsm0RyKRuK+7u/tybq6guF9R7Znous5eK3R0dNyVyWSuURjvQ++ZNPDajtieSTKZ/P2urq6buDnTNE83TZO1DioU1GuQ0HX9uHqP3t7esyORiG+m38/0GB8fXzoyMrKCm6tUKqunpqYWc3O6rq8bGho6gZPZunXraaFQKMwdyzTNU4rF4kpurlQqrTIMYwk3Nzo6ero9wRrOPP7446tCoVA7d6xdu3YtKZVKq7i5YrG40jTNU7i5kZGR08rl8kmczFNPPXVKMBhMc8eamppaXKlUVis8xxXj4+NLuTld19eaprmIkxkaGjohEAj0cMfasWPHybqur+XmJicnl9l/lFi5QqGwxh6TlQsGg5lcLsf6vE3TXGRvMFhjqdagfD6vVIOCwWDHI488wvqelMvlk0ZGRk7jjnUwNWjXrl3sGhQMBuNbt25lzZ1CoXDi6Ojo6dyxDMNQqkGmaSrN03A4HBoYGFjHHOv44eHhM7hj7dix4+RCobBG4T1ZPjk5uYybi0aj3oGBgQ3cXKFQWM/NDA8PO1qDotHoxr6+vgsUnucZpmkez8ls27bN0RoUjUa/0NPTczE3p+v6ugNXXzT6KJfLJ1UqFXYN2rVr1xKVGhSJRO7s7u6+kpurVCrstYL9XrDmtq7vXyvk8/m69W5+bv4OkRPWCa+eEKjzud3S1dV1LXe8crl8KnetYJrm8YZhOFaDEonEpzs6Oj7Fzem6vtauDcdZQuyz5s37n43knKxB6XT6hvb29s9wc6rrIF3X13FrkOpa4YAAvvLKK1l/i53cr6iuFbq7uy+Px+N3c3OHer+yr7X1FUsI6z9XrbrG3pfOWYNO7v/r+0Wmai3orf6ZruvH9fX1XRSJRO5VeI5K66B8Ps+uQblcTqkGZbPZ8yKRyIPcnOo6yDRNpXlqGMYZuVyONU+z2eyZ4XDYzx3LLT2TYDAYUXj/Hd2vqNSghx9+eGUwGEwofEcO+57Jc889t8TJnolhGMtVeyYH1gqNPr72ta+dEAgE+rhjualn8tJLL3HXhq7pmXz9619n90xU9iuqNWhoaEipBoVCoZhTPZPZ9itzvCdKa4VQKBTMZrOsv/tu6pn09vaew82hZyI/nO6ZRCKRe/r6+i7h5lT3K6o9k6GhIfZaIRqN3pFOp6/i5g6Xnskcr+2Wzs7OT3BzbuiZpFKpm1R7JiprBdUaNOPlwTgCmoIjoCk4ApqCI6ApOAJaBkdA183hCOgacAQ0BUdAU3AEtMwhOc5olnsB4whoyvRjHS0hfm4J8e+N5HAEtAyOgKYcxkdAv2EJsU+I/Wv6hmrQtPv/CoEjoOuBI6ApOAKa4mTPBEdAU3AENAVHQFNwBLQMjoCmfBg9ExwBLeOWngmOgJY5bHoms4AjoCm4BzATCGAZCGAKBDAFApgCAUyBAJZx02YGAljGLZsZCGCZw2ozM8O9gCGAKTUC+O8tId5tJAcBLAMBTDmMBfCPLSF+KQRHAL9//18hIIDrAQFMgQCmQADLQABT3NQzgQB+HwhgCgQwBQKYAgFcdzwI4GlAAFMggJm4YTMDAUyBAKZAAFMggCkQwDIQwBQIYAoEMAUCmHJYbWZmuAoYAphSI4ArlhCWJcSc40MAy0AAUw5jAfxbS+yvDYwrgPeKzPd/cOA/IYApEMAUCGAKBLAMBDDFTT0TCOD3gQCmQABTIIApEMB1x4MAngYEMAUCmIkbNjMQwBQIYAoEMAUCmAIBLAMBTIEApkAAUyCAKYfdZqbOVcAQwJQaAfxlWwDfPVcOAlgGAphyOApgS4iF9nd8TIgGBXDP63eJTNUSmeqLB34EAUyBAKZAAFMggGUggClu6plAAL8PBDAFApgCAUyBAK47HgTwNCCAKRDATNywmYEApkAAUyCAKRDAFAhgGQhgCgQwBQKYAgFMOew2M3WuAoYAptQI4PtsOfbUXDkIYBkIYMphKoBvtr/jfyJEgwK45v6/QkAA1wMCmAIBTIEAloEApripZwIB/D4QwBQIYAoEMAUCuO54EMDTgACmQAAzccNmBgKYAgFMgQCmQABTIIBlIIApEMAUCGAKBDDlsNzM1FwFDAFMqRHAK2w5ps+VgwCWgQCmHKYCeKv9HfcI0agAlu//KwQEcD0ggCkQwBQIYBkIYIqbeiYQwO8DAUyBAKZAAFMggOuOBwE8DQhgCgQwEzdsZiCAKRDAFAhgCgQwBQJYBgKYAgFMgQCmQABTDsvNTM1VwBDAlNqmriXEe5YQP5gtIwQEcC0QwJTDVADnbQF8mhANXwEs3f9XCAjgekAAUyCAKRDAMhDAFDf1TCCA3wcCmAIBTIEApkAA1x0PAngaEMAUCGAmbtjMQABTIIApEMAUCGAKBLAMBDAFApgCAUyBAKYctpuZaVcBQwBT6gjgn1hC/GyuHASwDAQw5TAVwP/LEmLvgf+eUwDXuf+vEBDA9YAApkAAUyCAZSCAKW7qmUAAvw8EMAUCmAIBTIEArjseBPA0IIApEMBM3LCZgQCmQABTIIApEMAUCGAZCGAKBDAFApgCAUw5bDcz064ChgCm1BHAe6YLspmAAJaBAKYcpgL4p5YQ/z977x4eV3nd+y/LJtwxF9v4fseYeyAEUkpCrm1CGtKUhEC4STN7z31GV2skIZPBtoyMMRBCSF0CJBSak6HYUSWN5updWbKPKUPyo7/69OKe5JdD09/JaS5NmrYJYO3zB2Nbr9YeWesFj/Wq38/z7OeBGa3n1d4ze+ld6+P33f965P+PK4A9nv9LBAHsBQQwBwKYAwGsAgHMMalnAgF8DAhgDgQwBwKYAwHsOR4E8DgggDkQwEJMKGYggDkQwBwIYA4EMAcCWAUCmAMBzIEA5kAAc6Z1MVNZBbziiRUPQQCreAjg71a2yL1osjgIYBUIYM40FcBvuUR/d+T/jy+A+fN/iSCAvYAA5kAAcyCAVSCAOSb1TCCAjwEBzIEA5kAAcyCAPceDAB4HBDAHAliICcUMBDAHApgDAcyBAOZAAKtAAHMggDkQwBwIYM60LmYqq4Bnf3v2TyCAVTwEcKoigO3J4iCAVSCAOdNNALtEyyrf7cEjr01hBTB7/i8RBLAXEMAcCGAOBLAKBDDHpJ4JBPAxIIA5EMAcCGAOBLDneBDA44AA5kAACzGhmIEA5kAAcyCAORDAHAhgFQhgDgQwBwKYAwHMmfbFTGUV8OKdi1Ma4037YuZdFMCfqEiypyaLgwBWgQDmTEMBfG/lu/3gkdcmFcBVnv9LBAHsBQQwBwKYAwGsAgHMMalnAgF8DAhgDgQwBwKYAwHsOR4E8DgggDkzXgA7jjPP6+jp6bmysbExUu39akehUFiey+VWSeMcx1lbKpWWaIx3SS6XWyCJefjhh9cnEolG6Vi5XG5ZsVhcLY0rlUprMpnMUo3x1heLxQslMU8++eTqWCzWpnH9l5ZKpTXSuGKxuDqXyy2Txu3Zs+fiwcHBhZKYZ555Zlk4HO7UuP5LHMdZq3H9VxUKheUa12RdNptdJBxrQSQS2SgdK5/PLy4Wi+s0rsmKoaGhlRrjXZTP5xdL46LRaLf0885ms4tGRkbE56abg7LZrFYOikajyZ07d4q+J4ODgwv37NlzsXSsd5KDHMcR56BoNNqyc+dOUV4oFosX5nK59dKxMpmMVg4aHh7Wuk8TiUR869atl0pi9u7dOz+TyYhiHOft+zSfz18kjXMcZ2WpVFohjYvH4+FNmzZdJY3LZrOXSWP6+vpqmoOam5v9qVTqWmlcJpO5tDIxnnLMSy+9VNMc1NLScs+mTZt+R2O8S/bt2yeaB+nmIMdxlurkoLa2tts3btx4kzROZ66wb9++BYVC4RLpWKVSaUk2mxXNFW4evPkKSpM75ztzfiIdb2RkRDxX2Lt37/xisVizHNTe3n5LZ2fnzdK4YrG4rq+vT5kruETu2Jw5L08WV8sc1NXV9an29vY/1LiWWvOgQqFwiTQH6d6ns2fP/gURuXfccYfob3Et6xXducLGjRs/2Nraeqc07kTVK2+cccYzLpH7nytWfGnc9aiag07tKn+XkmV3zeaX2XcvlUp9oKmpqV7j+tesXslkMlo5qKen55rGxkZbGjc0NKQ1DxoeHta6T4vF4qUV4TblmN7e3itmas9k27ZtF9e6Z+Jo1Cu17Jno1iu17Jk8//zzS6PRaM16Jo7jrNTNQRPnClO4/vPD4fD90rFM6pm89NJLorxsUs/kueeem9Y9k0wmo5WDYrFY89e+9jXRvaM7D9KpVxxHv2fS2NgYm6k9k0QiEUqlUu+VxtW6Z+I4jlbPZMuWLddK40zpmaRSqRukcbr1im7PpJJPRHFtbW23d3d3f1gaN917Jo7jzNuwYcOtXV1dn5DGmdAzSSaTn0kmk5+WxhWLxXU6cwXdHETlcvkUr6OtrW2Vbdv11d6vduzevfvcXbt2XSCNy+VyC0ZHR8+WxmUymaWZTOZUSUx7e/tiy7IC0rHS6fTcI/9aWvg7zs9kMudI4/r7+5c4jnOaJCaVSs2zLCuq8Tuek8lk5mv8jvPS6fRcaVxfX9/i/fv3ny48t3Msy2qSjlX5V6kLpHG7du26YPfu3edK4wYHBxeWy+UzhNf/VMuyNkjHeu21186sjCeKGxgYOC+dTp+v8bld6DjOWdI427bb0um06PMul8tnZLPZRdKxdHPQrl27tHKQbduNvb29ontg//79p/f19S2WjlXrHGTbdqSzs1OUFxzHOa2/v3+Jxu+olYOKxaLWfRoIBKz29valkpiDBw++J5PJiGIq1+Ssvr6+C6Vx2Wz2/IGBgfM0zu3e5ubm1dK4XC63TCOmpjkoGAze0draul4al8lklh48ePA9kpj+/v6a5qBgMPj55ubmK3TO7dChQ6J50P79+0/P5/PiHJTJZM7RyUG2bd8SDAavlcbl83nxXOHQoUOn6tyno6OjZ+/atUs8Vzj9+dP/mtLknvKdU3ySuMp3SzRXOHjw4Hscx6lZDgoGgx8Lh8M3SeMGBwcX5nK5M8e/Nkb0W5fonyaLq2UOisfjHwwGg5+QxunOg3RykO5coa6u7udE5F588cWi2FrWK7pzhXg8fnU4HP5Djd/xhNQr7qxZe10i919uueXo/DGTyVTNQZQsv07J8hte7yUSicsDgcAXpL+jbr3y0ksviXNQOp3WykEtLS3rbNu+UxqXTqe15kGVBt9Z0jjHcZam02nRfXrfffetsCyrQTqWCT2Trq6uRTO5Z+L3+2Mav6MRPRO/398sHUu3Z5LNZs/X7ZlMnCtM4fqf6vf726VjmdIzCQQCrTt37hTl5bJBPZOdO3eKeyY69YpuDkqn01o5KBAIhGvVM9GtV3R7JsFg0D9TeybBYPAeE3om2WwWPRP13D7f2Nh4pTROt17R7Zmk02nxXCEYDH4mFovNyJ5JMBj8ZCQSuUEaZ0LPJBQKfVS3Z/Laa6+J5kHlsn4Oqro8GFtAc7AFNAdbQHOwBTQHW0CrONgC2isOW0BPAFtAc7AFNAdbQKvUejuj39v4e7fTizRGafqRcLxpv53Ru7UFNBGRS/TPLtF/ThaHLaBVdOcK2AKacwK3gP6RS/TG+Ncm3QK6yvN/ibAFtBfYApqDLaA52AJaBVtAc0zqmWAL6GPo1ivYApqDLaA52AKaY0rPBFtAq5jQM8EW0Bw8A1gIBLAKBDAHApgDAcyBAOZAAKuYVMxAAKuYUsxAAKuYUsy854X3vEppcuk7dK9gvGlfzLzLAvhl920pWRUIYBUIYM40FMD/7hL9ZPxrVQXwJM//JYIA9gICmAMBzIEAVoEA5pjUM4EAPgYEMAcCmAMBzIEA9hwPAngcEMAcCGAhJhQzEMAcCGAOBDAHApgDAawCAcyBAOZAAHMggDmmFDMfuf8jn5auAjahmHmXBfA3XSLXJfpQtTgIYBUIYM40FMBjLtGr41+rKoCT5TQlyy61lz2/dxDAHAhgDgQwBwJYBQKYY1LPBAL4GBDAHAhgDgQwBwLYczwI4HFAAHMggIWYUMxAAHMggDkQwBwIYA4EsAoEMAcCmAMBzIEA5phSzNi2/X5K019KVgGbUMy8ywI4WhHA3dXiIIBVIIA500kAu0TXV77TL4x/vboAfuV1SpbfYK9XgADmQABzIIA5EMAqEMAck3omEMDHgADmQABzIIA5EMCe40EAjwMCmAMBLMSEYgYCmAMBzIEA5kAAcyCAVSCAORDAHAhgDgQwx5RipiKAl0hWAZtQzLzLAviyiix7qVocBLAKBDBnmgng9sp3unn865OsAK76/F8iCGAvIIA5EMAcCGAVCGCOST0TCOBjQABzIIA5EMAcCGDP8SCAxwEBzIEAFmJCMQMBzIEA5kAAcyCAORDAKhDAHAhgDgQwBwKYY0oxY9sR+lEEAAAgAElEQVT2+4mIJKuATShm3k0BTHR0u9y/rhYHAawCAcyZZgL4v1UE8DXjX/cUwMd5/i8RBLAXEMAcCGAOBLAKBDDHpJ4JBPAxIIA5EMAcCGAOBLDneBDA44AA5kAACzGhmIEA5kAAcyCAORDAHAhgFQhgDgQwBwKYAwHMMaWYGSeAp7wK2IRi5gQI4F+5RD+rFgcBrAIBzJlmAvj7LtHYxNc9BfBxnv9LBAHsBQQwBwKYAwGsAgHMMalnAgF8DAhgDgQwBwKYAwHsOR4E8DgggDkQwEJMKGYggDkQwBwIYA4EMAcCWAUCmAMBzIEA5kAAc0wpZo4KYKIprwI2oZg5AQL4kEv0VrU4CGAVCGDONBPA/+IS/Xri694CePLn/xJBAHsBAcyBAOZAAKtAAHNM6plAAB8DApgDAcyBAOZAAHuOBwE8DghgDgSwEBOKGQhgDgQwBwKYAwHMgQBWgQDmQABzIIA5EMAcU4qZCQJ4SquATShmToAAzla2zPU8BwhgFQhgzjQTwG+6RD+Y+HqVFcCTPv+XCALYCwhgDgQwBwJYBQKYY1LPBAL4GBDAHAhgDgQwBwLYczwI4HFAAHMggIWYUMxAAHMggDkQwBwIYA4EsAoEMAcCmAMBzIEA5phSzCgCmGhKq4BNKGZOgAB+qCKAPesLCGAVCGDOdBHALtF5le9yceJ7TABP4fm/RBDAXkAAcyCAORDAKhDAHJN6JhDAx4AA5kAAcyCAORDAnuNBAI8DApgDASzEhGIGApgDAcyBAOZAAHMggFUggDkQwBwIYA4EMMeUYsZDAB93FbAJxcwJEMCfrUizJ7ziIIBVIIA500gA31b5Lj868T0mgKfw/F8iCGAvIIA5EMAcCGAVCGCOST0TCOBjQABzIIA5EMAcCGDP8SCAxwEBzJnxAth13VleRyQSWWbb9t3V3q92OI5zVqFQmCuN279///n79+8/XWO8hel0erYkpq2tbYFlWX7pWLlc7kzHcc6Vxo2MjJzX399/hjSuWCxe6DjOHElMU1PTuZZlhaVjlcvlM0ZGRs7TuP7n5nK5MzWu5YJyuXyKJCYQCJxhWVZCOtb+/ftP379///nSuEKhMNdxnLM0rsm8gwcPvkcSk06nZ1uW1Sod69ChQ6c6jjNPGjc6Onp2JpM5RxpXLBYvcBznNGmcz+dr2blzp+jzPnjw4Hv27t07X+P6a+WgbDarlYMCgUCsra1NdA+Uy+VTcrncAulY7yQHlctlcQ7y+/3BcDgsyguO48w50uiWHP39/Vo5qFwua92nwWCwIRKJLBTG1WWz2UXSsRzHOa1YLF4gjTtw4MA5o6OjZ0vjLMu6KxAILJfG5fP5xdKYTCZT0xxkWdYXI5HIWmlc5XOrk8Sk0+ma5iDbtj8XDAYv1Rhvoeu6onlQuVw+Zd++feIcVC6Xz9DJQYFA4NORSOS90rh9+/aJ5wqu686uXBPRWPv37z89m82K5wrBYPAToVDouomvH1kFPDs9u94rbu/evfOlcwXXdev27t1bsxxkWdaHA4HAjRrjzctkMqey9xYvPqMizf7SK66WOSgSidwQiUQ+Io3TnQdVvpOiHKQ7V6irq/s5Eblnnnmm6G9xLesV3blCOBy+MhgMfkbj+r+79Upd3WMukevOnn3bxPfS6bSSg448//d4Y8VisfW2bd8q/R1165VMJiPOQalUSisHhcPh1bZt367xO2rNg15++WWt+3Tv3r2LUqmU6D5tbm5eYlnWPdKxTOiZxOPx+X6/35KOVet6pZY9E916ZSb3TA4cOHCObs/Ec64wyZFOp2f7/f426Vim9Ewq/2helJdN6Zn4/f5YKpUSfU906xXdHDQwMKCVgyzLCvj9ftG9ozsP0q1XdHsmlmU1BAIB6d99Y3om0Wh0hTSu1j2TAwcOiHOQbdu3zeSeSTweF/dMdOsV3Z7JwMCAeK4QDAZvDoVCV0vjTO6ZHO8woWdi2/ZNkUhEq2dy6NAh0TzIdfVzEDmOs9Dr2LFjx9WNjY2xau9XO4rF4up8Pn+RNG7Pnj0Xl0qlFdK4QqFwRV9f32JJzPbt2y9vbGxslo6Vy+VWFYvFdRrXZN3Q0NBKjfEu7+/vXyKJeeKJJ9YlEol26ViO46zUPbdcLrdKGpfNZi/LZDJLJTHPPvvsylgsdp90rFKptGLPnj0XS+Py+fxFxWJxtTSuUChc4jiO6Nzy+fziWCyWko41PDy8rDKe9JqsyWaza6VxuVxufaFQWC6Ni8ViX37ppZdE18RxnKXFYvFS6Vi6OWhoaEgrB8Xj8a6nnnpKdA9kMpml2Wz2Mo3rr52DHMcR56B4PL7hscceE907/f39S3K53OUa118rBw0PD2vdp01NTU2PPPLIFZKYbDa7aGho6ErpWIVCYXkul1svjXMcZ22pVFqjcW7Rhx566BppXDabvUoak8vlapqDmpubA1u2bPmANG5oaOjKbDa7SBKTyWRqmoNaWlrqN23a9EFpXKFQuCKfz4vmQZlMZumePXvEOcjRnCu0t7ffef/9939MGrdnzx7xXCGfzy8uFAqie9tx3p4rDA0NiecKyWTytu7u7k9OfP3WvluvphdprO7FuterfE8udYRzhWw2u6hYLNYsB3V0dHzuvvvu+4zGeJfkcrllXu+5RG+4dd7XpJY5qLu7+w86Ojpu1RhPax5UKBSu0MlBOnOF2bNn/4KI3Lvvvlv0t7iW9YruXOGBBx74SGtr693SuHe7Xnnr1FNHXCL3b6NRlg/7+vqUHETJ8uHZna/84Hhjbd269XdbWlp80t9Rt17JZDI1y0Hbtm27rrGxMahx/bXmQY7jaN2nxWJRPFfYsWPHVYlEIq4x1rTvmTzyyCOXJRKJFulYta5XdHsm8Xg8KR1Lt16ZyT0Tx3HW6vZMqs0VJrkei6LR6APSsUzpmcTj8fu//e1vi66JY0jPJJFIdD7zzDOi74luvVLrHJRIJNqefPLJmvRMdOsV3Z5JIpFonKk9k+bm5ogJPRPHccQ5qKWlxUbPhH0GWvVKrXsm3d3dH5fGmdIz6erq+pTG98SInklnZ+ctGuNdMjw8LP2br52Dqi4PxhbQHGwBzcEW0BxsAc3BFtAqDraA9orDFtATwBbQHGwBzcEW0CrudNgC+giTPAvYMWA7o3d7C2giIpfof7tE/+H1HraAVtGdK2ALaM4J2AL6By7Rm14xyhbQU3z+LxG2gPYCW0BzsAU0B1tAq2ALaI5JPRNsAX0M3XoFW0BzsAU0B1tAc0zpmWALaBVTeibYAloFzwAWAgGsAgHMgQDmQABzIIA5EMAqJhUzEMAqphQzEMAqphQzkwjgqs8CNqGYOUEC+BX3bTnJgABWgQDmTCMB/GuX6P94xSgCeIrP/yWCAPYCApgDAcyBAFaBAOaY1DOBAD4GBDAHApgDAcyBAPYcDwJ4HBDAHAhgISYUMxDAHAhgDgQwBwKYAwGsAgHMgQDmQABzIIA5phQzVQUwUdVVwCYUMydIAD9XeQ7wjRPfgwBWgQDmTCMBPOYSfc8rRhXAbz//dypjQQBzIIA5EMAcCGAVCGCOST0TCOBjQABzIIA5EMAcCGDP8SCAxwEBzIEAFmJCMQMBzIEA5kAAcyCAORDAKhDAHAhgDgQwBwKYY0oxcxwB7LkK2IRi5gQJ4HhFAN838T0IYBUIYM50EMAu0fWV7/CfecVMWAF8mJKv/sNUxoIA5kAAcyCAORDAKhDAHJN6JhDAx4AA5kAAcyCAORDAnuNBAI8DApgDASzEhGIGApgDAcyBAOZAAHMggFUggDkQwBwIYA4EMMeUYmZSAUzkuQrYhGLmBAngyyry7KWJ70EAq0AAc6aJAG6vfIebvWKOCmDB83+JIIC9gADmQABzIIBVIIA5JvVMIICPAQHMgQDmQABzIIA9x4MAHgcEMAcCWIgJxQwEMAcCmAMBzIEA5kAAq0AAcyCAORDAHAhgjinFzBQEMFsFbEIxcyIEMBGRS3TYJfqbia9DAKtAAHOmiQBOVwTw1V4xRwWw4Pm/RBDAXkAAcyCAORDAKhDAHJN6JhDAx4AA5kAAcyCAORDAnuNBAI8DApgDASzEhGIGApgDAcyBAOZAAHMggFUggDkQwBwIYA4EMMeUYua4ApiIrQI2oZg5gQL4ly7Rzye+DgGsAgHMmSYC+DWXaKxazDEBPPXn/xJBAHsBAcyBAOZAAKtAAHNM6plAAB8DApgDAcyBAOZAAHuOBwE8DghgDgSwEBOKGQhgDgQwBwKYAwHMgQBWgQDmQABzIIA5EMAcU4qZKQpgZRWwCcXMCRTAf+8SvTXxdQhgFQhgzjQRwD91if6tWsy4FcBTfv4vEQSwFxDAHAhgDgSwCgQwx6SeCQTwMSCAORDAHAhgDgSw53gQwOOAAOZAAAsxoZiBAOZAAHMggDkQwBwIYBUIYA4EMAcCmAMBzDGlmJmSACZSVgGbUMycQAE8UNlCd8X41yGAVSCAOdNEAL/lEh2qFpNKpeqWPvCyX/L8XyIIYC8ggDkQwBwIYBUIYI5JPRMI4GNAAHMggDkQwBwIYM/xIIDHAQHMgQAWYkIxAwHMgQDmQABzIIA5EMAqEMAcCGAOBDAHAphjSjEjEMBHVwGbUMycQAG8pSKArfGvQwCrQABzTrYAdokWV7672WoxqVSq7vSuV/5C8vxfIghgLyCAORDAHAhgFQhgjkk9EwjgY0AAcyCAORDAHAhgz/EggMcBAcyBABZiQjEDAcyBAOZAAHMggDkQwCoQwBwIYA4EMAcCmGNKMTNlAUx0dBXwwj9fGJvuxcwJFMC/V5FoT41/HQJYBQKYMw0E8L2V7+6D1WJSqVRdXUf5x5Ln/xJBAHsBAcyBAOZAAKtAAHNM6plAAB8DApgDAcyBAOZAAHuOBwE8DghgDgSwEBOKGQhgDgQwBwKYAwHMgQBWgQDmQABzIIA5EMAcU4oZoQBeQi/SWF267vXpXsycKAFMRFSRaP99/GsQwCoQwJxpIID/uPLd/XS1mFQqVSd9/i8RBLAXEMAcCGAOBLAKBDDHpJ4JBPAxIIA5EMAcCGAOBLDneBDA44AA5sx4ARwOh1d7HZFI5AbbtluqvV/t6Orqunzjxo1XSeM2bdp0dWtr66XSuG3btl0XiUTWSmJs236/ZVkd0rGSyeRlmzZtEp9bT0/Pe3XO7cEHH3x/IpG4SHhu77Vtu1s6Vmdn56U9PT3v1fjcrkomk5dJ47Zs2XJtS0vLOklMMBi8tKGh4QHpWK2trZdu2rTpamncxo0br+rq6rpc4/O+prGx8WJJTCQSWevz+Xo0zm19T0/PNRrndkVXV9eV0rhUKnVNU1PTJdI4v9+/JRqNij7vxsbGix988MH3SceqdQ7y+Xwp27ZF90BLS8u6LVu2XCsd653koM7OTvG5WZbV5ff7RfdOIpG46MEHH3y/dKzW1lbtHKRzn/r9/vZAIHC9JCYej6/ZunWrKCYcDq9uamq6JJVKie/TVCp15caNG6+Qxvl8vpZAIHCjNG7btm0fkMbEYrGa5qDKP7j4iDRu69at18fj8TWSmFrnINu2Q4FA4Pc0PrfrmpubRfOglpaWddu2bRPnoM7Ozkt1cpBt275AIPBpjXMTzxWam5vXbtu27TrpWLpzBcuy7rFt+3OSmDnfnnOA0uTOf3q+aC4aj8fXbN++vWY5yLKsO2zbvk0a19PTc00sFls/2c+4RL85PGvWTyZ83jXLQZZlfT4QCHxJGqc7D9q2bdt10hykO1eYPXv2vxKRe9NNN4n+FteyXtGdKwSDwZsDgYAljXu36pXfzplTdoncZr+/as5duCEbpWTZPT25Ly0Zy7btj1uWFZb+jrr1yqZNm94nrVcCgYBWDrJt+ybLshLSuK6uLq15UE9Pj9Z9un379usDgYDoPo1EIjdYltWqcW7TvmcSDAavrXXPRKde0clBwWDwKp2eyTupV2rZM/H7/TXrmaRSqSt1eybHmytMPPx+/9qGhoatGudmSs9kczgcFuVlg3omX45Go+KeiU69opuDUqmUET0TnftUt2diWdaGmdozqfyDi2nfM0mlUlo9E8uyPiqNM6FnEggEgjo9E916RbdnkkqlxHMF27Z9tm3/gTTOhJ6Jbdt3h0IhUc+k8rmJ65Va90waGhq0eyatra2ieVDl89bKQWTb9m1eh2VZ4YaGhq9We7/aEY1G745Go/dK4+LxuC8SidwpjWtpabH9fv/tkhi/32/V19f/sc65xePxemlcIpFoCIfDd0njmpqaLNu2Refm8/nqGxoanpKOFYvF7kokEg0an1t9NBq9W+fcgsHgHcLP7e6GhoZnpGNFIpE74/G4T+Pzvlfn3BobG/3hcPhLwnO7vb6+/jnpWKFQ6M7Gxka/xud2j+59GgqFxPdpQ0PDt440kqd6hMPhL1XuAennVtMcVF9f/7Tf7xd9T4LB4B2656abg2KxmDgH+Xy+P7EsS5oXbtc5t3A4rJWDEomE1n3a0NDwpM/nC0hiLMv6YnNzsyjGtt++T3VzUDwev0fj3L7q9/sj0riWlpagzrnVMgfV19c/att2XBrX3NwcsCzri5KYQCBQ0xzU0NDwsN/vb9b43GxbOFfQzUGxWOwunRzk8/ke9Pv97dI4nbmCbdu3V66JaCzduUJDQ8MWv9/fKYm5uePmEKXJnfPtOf8iibMs64utra01y0E+ny9lWdZGaVxjY6P/eHOF386Z87PDs2a9Of61WuYg27a7GxoaHpDG6c6DWlpabGkO0r1P58yZ829E5N5yyy22JK6W9YqtOVcIBAKtDQ0N2zQ+t3elXnljzpyfjc2a9cZkMXPbCgcoWXavbvxj0ffLsqwmn8/3sPR31K1XEomEJa1XdHOQ3++PNTQ0PKZzbjrzoKamJq37tLW1VTxXsG07VF9f/4TGuaFnMuHQrVdq2TPRrVdq2TOxLOuu+vr6Z6VjnYyeifQ+tSzriz6fb0b3TPx+vygvm9QzsW17WvdMYrGYds/E7/dL7x2teZDufYqeiee5zeieiWVZCWmcIT2T7To9k1rWK7FY7K5YLCaeK8zwnslmn8/XpXNutapXpmPPxOvQzUFVlwdjC2gOtoDmYAtoDraA5mALaBVsAe0Zhy2gJ4AtoDm2jS2gJ4ItoFWm/RbQFea8OGcfpcml79C9U42ZYVtAj1S20j36c9gCWgVbQHOmwRbQv3GJfjxpUPKV1yn5ypvSscLYApqBLaA52AKagy2gVbAFNMekngm2gD4GtoDmYAtoDraA5mALaM/xsAX0OLAFNGfGbwFdDQhgDgQwBwKYAwHMgQBWgQD2jIMAngAEMAcCmAMBrGKKAL558OYr6EUaozT9aKoxM0wAf60igD975DUIYBUIYM40EMCuS7Rv0qBk+XBd8pUfSMeCAOZAAHMggDkQwCoQwByTeiYQwMeAAOZAAHMggDkQwJ7jQQCPAwKYAwEsxIRiBgKYAwHMgQDmQABzIIBVIIA5EMAcCGAOBDDHlGJGRwA7jjNvVnrWsGQV8AwTwHdVZNr2I69BAKtAAHNOpgB2iW6ufGf/uGpAx/dupWTZPbO7/IJ0LAhgDgQwBwKYAwGsAgHMMalnAgF8DAhgDgQwBwKYAwHsOR4E8DgggDkQwEJMKGYggDkQwBwIYA4EMAcCWAUCmAMBzIEA5kAAc0wpZnQF8MrdK1dKVgHPMAE8vyLTCkdegwBWgQDmnGQB3Fv5zlb/BxvJcpqSZfeSB1/+nHQsCGAOBDAHApgDAawCAcwxqWcCAXwMCGAOBDAHApgDAew5HgTwOCCAORDAQkwoZiCAORDAHAhgDgQwBwJYBQKYAwHMgQDmQABzTClmdAVwuVw+hdL0l1NdBTyTBDARkUv0pkt0dKtcCGAVCGDOSRbA2YoArv49Tb7yOiXLb+jkIAhgDgQwBwKYAwGsAgHMMalnAgF8DAhgDgQwBwKYAwHsOR4E8DgggDkQwEJMKGYggDkQwBwIYA4EMAcCWAUCmAMBzIEA5kAAc0wpZt6hAF4y1VXAM1AA/4tL9Osj/w8BrAIBzDnJAvgfXaI3Jw1Ilg9TsnwIAlgFAphjQs8EApgDAcyBAOZAAHMggFUggDkQwBwIYA4EMMeUngkEsAoEsBAIYBUIYA4EMAcCmAMBzIEAVjGpmIEAVjGlmIEAVjGlmHlHApiIproKeAYK4FddorEj/w8BrAIBzDnJAvjXLtFPq/5w5fm/dR2vPg0BrAIBzDGhZwIBzIEA5kAAcyCAORDAKhDAHAhgDgQwBwKYY0rPBAJYBQJYCASwCgQwBwKYAwHMgQDmQACrmFTMQACrmFLMQACrmFLMvAsCeEqrgGegAP7Typa6NxJBAE8EAphzkgXwmEv0/ao/XHn+75yOVz8KAawCAcwxoWcCAcyBAOZAAHMggDkQwCoQwBwIYA4EMAcCmGNKzwQCWAUCWAgEsAoEMAcCmAMBzIEA5kAAq5hUzEAAq5hSzEAAq5hSzLxjAUw0pVXAM1AAxyoCeCMRBPBEIIA5J0sAu0Q3VL6rL1T94crzf1OplFYOggDmQABzIIA5EMAqEMAck3omEMDHgADmQABzIIA5EMCe40EAjwMCmAMBLMSEYgYCmAMBzIEA5kAAcyCAVSCAORDAHAhgDgQwx5Ri5l0SwMddBTwDBfD6ilT7LhEE8EQggDknUQB3Vb6r1aVKsnyYkq/+AwQwBwKYY0LPBAKYAwHMgQDmQABzIIBVIIA5EMAcCGAOBDDHlJ4JBLAKBLAQCGAVCGAOBDAHApgDAcyBAFYxqZiBAFYxpZiBAFYxpZh5VwQw0XFXAc80AUxE5BIddon+lggCeCIQwJyTKIB3VwTwZZ4/WHn+LyXL34AA5kAAc0zomUAAcyCAORDAHAhgDgSwCgQwBwKYAwHMgQDmmNIzgQBWgQAWAgGsAgHMgQDmQABzIIA5EMAqJhUzEMAqphQzEMAqphQz76IAnnQV8AwVwL9wif6VCAJ4IhDAnJMogA+6RIer/mDl+b/UXv4IBDAHAphjQs8EApgDAcyBAOZAAHMggFUggDkQwBwIYA4EMMeUngkEsErNBXBfX9/ZXkdnZ+f6SCRiV3u/2lEsFi/M5/OLpXHDw8PLHMeZJ40rlUpr0un0XEnM5s2bV4XD4ah0rFwut6BUKi2RxjmOszSTyczXuJard+/efa4kZtu2bUvD4XCTdKxKwliqcf2X5HK5BRrXctXAwMB5kpjt27cvCIfDGzSu/7zh4eFl0rh8Pr+4WCxeqHFNVmSz2fMlMel0em44HO7S+I5cUCqVVmhck4XZbHaRNK5QKCwvFosXSOOCwWDnCy+8IPq8s9ns+Y7jrNS4Jlo5KJfLaeWgSCTS2tPTI/qeDAwMnJfL5VZp/I7aOWjv3r3iHBSNRhNbtmwR3Tu7d+8+t1gsrpaOVWlwiHPQ6Oio1n0ajUbD3d3da4S/4znZbHatdKxisXhBoVBYLo3bu3fvIsdxFmqcm9Xd3X2JNC6fz18kjdm1a1dNc1A8Hr+nq6vrSmlcNptdm8lkzpHEpNPpmuageDx+R0dHx/ukcaVSaU2hUBDNgwYGBs4bHh4W56C9e/fO18lBjY2NtyaTyRukccPDw+K5QqFQmFsqlUT3dl/f23OFXC4nnis0NjbesmHDhps0xlvpNVeYnZ49Qmly5744NzjxvUwmc47jODXLQc3NzZ9sbW39hDSuVCqt2LVr15TmCm5d3f9wicb6+mqbg9rb2z/W0tJyszROdx5UKpXWSHOQ7lyhrq7u50Tk3njjjaK/xbWsV3TnCp2dndcnEonbNK7/O6pXxoh+OUb0y2o/N6uj/E+ULL/R1/f2nF4nB3V1dV0TiUTulMbp1itDQ0OeOWiy4/nnn9fKQalU6vJIJFIvjctms1rzoNHRUa371HGctc8//7zoPk2lUuvC4XBAOhZ6Jp7XX6te0clBW7ZsWaLTM9GtV2rZM3n88cfn17Jnsnfv3kW6PZOpzhWOHDt37pwbCoXu0/iOGNEzCYVCHd/4xjdEedmUnkkoFGp96qmnxD0TnXpFNwdlMhmtHBSLxeK16pno1iu6PZNYLBbq6OgQ/d03pWcSi8X8JvRM9u7di56Jem53tLe3X6sxnla9otszyWQy4rnCTO6ZNDc3f+bd7JlMdpjUM9GZK+jmIHIc5yyvo7u7++JoNGpVe7/a0dfXd2GlWBPFOY6z1HGcedK4YrG4uvLhTjnmwQcfXBmJRCLSsXK53IJ8Pr9YGlcqlZZUigXpeKsKhcJcScwjjzyyJBgMNkrHOtLUlcbl8/nFuVxugTRuaGhopeM450piHn/88fnBYLBNOpbz9vdqqTSuMtm/UBpXKBSWV/519pRjMpnMOcFgsFM61v79+88vFArLpXHFYvHCwcHBhdK4XC63rFgsXiCNC4VCHbt37xZ93iMjI+eVSqUV0rF0c1Amk9HKQaFQqHX79u3Se+Dcyj0gvf7aOajyjzyk55bYtm2b6N4pFApzc7ncKo3rr5WDKhNi8X0aDodDqVRqtSRmdHT07Ewms0Y6VrFYvKBSLIviHMdZWCwWxecWiUT8qVRqvTQum82u1YipaQ6KRCL3dHV1XSmNy2Qya4786+CpHgMDAzXNQdFo9PaOjo73aVzL1QcOHBDNg5y3//6Kc9DevXvn6+SgeDz+R8lk8gZpXOV3FP3tOHDgwDnFYlF0b1eOeZW/A9Jz+0xzc/NN0rhSqbTCa65wbfrai+lFGpuVnvW/Jr43Ojp6dqlUqlkOamxs/P3m5uaPS+MKhcLySkPyuD87NmfOd10i9z9WrvxALXNQW1vbR5uamj4ljdOdBxWLxdXSHORozhWOCOAPfehDor/FtaxXdOcKnZ2d18disS9I495pveISHXbr6v622s9Rsnx4VrL8j47z9pxeJwd1dXVdE4vFviSN061XBgcHPXPQZEelWSHOQalU6nl+uAkAACAASURBVPJoNHqvxu+oNQ8aHh7Wuk+PNMIkMZs3b74oEonY0rHQM/G8/lr1ik4O2rZt2+JIJCLumejWK7XsmezcuXNeIBDYIB3L0eyZOG+LF62eyVTnCkeO559//pxAINAlHcuknskLL7wgysum9EzC4XDLc889J+6ZOBr1im4O6u/v18pB4XA4XqueiaNZr7yTnkl3d7fo7z56Jp4x2jnIcRxxDopGo3fP5J5Je3v7tdI43XrF0eyZ9Pf3i+cK6Jnwo1rPZLLDpJ7J/v37RfMgx9HPQVWXB2MLaA62gOZgC2gOtoDmYAtoFQdbQHvFYQvoCWALaA62gOZgC2gVo7eAPkKVZwHP0C2gk5Vnq7ZiC2gV3bkCtoDmvJN65Y1zz31v5Tu6y/OHxj3/l+jtOT22gFbBFtAcE3om2AKagy2gOdgCmoMtoDnYAloFW0BzsAU054jMksZhC2jP8bAF9DiwBTRnxm8BXQ0IYA4EMAcCmAMBzIEAVoEA9oyDAJ4ABDAHApgDAawyQwSw57OAZ6gAfn9Frv03CGAVCGDOyRDAbl1dS+U72un5Q+Oe/0sEAewFBDDHhJ4JBDAHApgDAcyBAOZAAKtAAHMggDkQwBwIYI4pPRMIYBUIYCEQwCoQwBwIYA4EMAcCmAMBrGJSMQMBrGJKMQMBrGJKMfOuC2Aiz1XAM1EAExG5RGMu0WsQwCoQwJyTIYAP19V9pyKAr/f8oeQrr1Oy/MaR/4UA5kAAc0zomUAAcyCAORDAHAhgDgSwCgQwBwKYAwHMgQDmmNIzgQBWgQAWAgGsAgHMgQDmQABzIIA5EMAqJhUzEMAqphQzEMAqphQzJ0gAs1XAM1gA/8ol+hkEsAoEMOekrAAmes0lGqv6Q8nyYUq++g9H/hcCmAMBzDGhZwIBzIEA5kAAcyCAORDAKhDAHAhgDgQwBwKYY0rPBAJYBQJYCASwCgQwBwKYAwHMgQDmQACrmFTMQACrmFLMQACrmFLMnBABTMRWAc9gAfz3LtFhCGAVCGDOSRLAP3OJ/s3zByY8/5cIAtgLCGCOCT0TCGAOBDAHApgDAcyBAFaBAOZAAHMggDkQwBxTeiYQwCoQwEIggFUggDkQwBwIYA4EMAcCWMWkYgYCWMWUYgYCWMWUYuYECmBlFfAMFsB/4RK5P/7EJ8RjQQBzIIA571AAv+US/b3nD0x4/i8RBLAXEMAcE3omEMAcCGAOBDAHApgDAawCAcyBAOZAAHMggDmm9EwggFUggIVAAKtAAHMggDkQwBwIYA4EsIpJxQwEsIopxQwEsIopxcwJE8BEyirgGSyAN7pE7n9eeGGXdCwIYA4EMEe3Xvn/P/jB6yrP/+33/IEJz/8lggD2AgKYY0LPBAKYAwHMgQDmQABzIIBVIIA5EMAcCGAOBDDHlJ4JBLAKBLAQCGAVCGAOBDAHApgDAcyBAFYxqZiBAFYxpZiBAFYxpZg5wQL46CrgGSyAb3SJ3LfOOOPPpWNBAHMggDm69cpvzzuvvSKAv+z5AxOe/0sEAewFBDDHhJ4JBDAHApgDAcyBAOZAAKtAAHMggDkQwBwIYI4pPRMIYBUIYCEQwCoQwBwIYA4EMAcCmAMBrGJSMQMBrGJKMQMBrGJKMXNCBTDR0VXAs9Oz62eiACYiconGxubM+X+lY0EAcyCAObr1ylunnZauCOAPsTc9nv9LBAHsBQQwx4SeCQQwBwKYAwHMgQDmQACrQABzIIA5EMAcCGCOKT0TCGAVCGAhEMAqEMAcCGAOBDAHApgDAaxiUjEDAaxiSjEDAaxiSjFTAwF8dBXwDBbA/zY2a9bPpWNBAHMggDm69crYnDl/7RKNeb7p8fxfIghgLyCAOSb0TCCAORDAHAhgDgQwBwJYBQKYAwHMgQDmQABzTOmZQACrQAALgQBWgQDmQABzIIA5EMAcCGAVk4oZCGAVU4oZCGAVU4qZEy6AiY6uAl68a7G4qWuIAD7kEr0lHQsCmAMBzNGtV9xZs37mEv3a802P5/8SQQB7AQHMMaFnAgHMgQDmQABzIIA5EMAqEMAcCGAOBDAHAphjSs8EAlgFAlgIBLAKBDAHApgDAcyBAOZAAKuYVMxAAKuYUsxAAKuYUszUSAAvoRdprO7FutelYxkigAcqW+2K7m8IYA4EMEdbABO95RL9o+ebHs//JYIA9gICmGNCzwQCmAMBzIEA5kAAcyCAVSCAORDAHAhgDgQwx5SeCQSwSs0FcLFYvMDr6OnpuTyRSISqvV/tyOVyy4aGhlZK40ql0pp8Pr9YGuc4zvpMJjNfEvPEE0+si8fjCelYmUxmaS6XWyWNKxaLq/v7+5dI4/bs2XNxLpdbIIn56le/uioej7dqXP8lxWJxtcbnvSqTySzVuCbr9u3bJzq3p556amkkEumQjpXP5xeXSqU10rihoaGVuVxumTTOcZy1xWLxQklMJpOZHwqFNmqMtbAyniiuUCgsHxwcXKHxPVmTzWYXSePC4XB3X1+f6JoUi8ULh4eHL5KOpZuDMpmMVg6KRqPJr33ta6LvSeW7v07jd9TOQZV7XHpuLU8++aQoL+RyuQV79uy5WDpWJUeKc5DjOFr3aWNjY+zhhx9eLxxrXqFQuEQ6VjabXaSTg0ql0opCobBc49yCqVTqSmlcJpO5VBozODhY0xzU1NTk27Rp0/s0xrvEcZx5wria5qDGxsZ7UqnUB6RxjuOs37t3r2getG/fvgUjIyPiHFQqlZbo5KDm5ubbOzs7b5LGjYyMiOcKlQJIdG8Xi2/PFTKZjPg+bW1t/aOOjo6PS+Mq3y3R38U5L87ZR2ly5//5/KgkTjcHtbW1fSaZTH5KGuc4ztrBwcGFkpjfnn32Qy6R+5vzz2+TxOnmoI6Ojk+2tbV9VhqnOw9yHGe9NAfpzhVmz579CyJyv/CFL0j/FtesXtGdK6RSqRubm5u/JI3TqVf+5YMfvMYlcsdOPbUw8b2Fqb+qp2TZPf2+8vMT36sIG3EO2rhx4/WJROJeaZxuvZLP58U5qL+/X2setGnTpqsbGxv90rjBwUGtedC+ffu07tNCoXBJf3+/6D7t7e29LB6Ph6VjmdAz+cpXvnJRrXsmOvVKLXsmuvVKLXsm3/rWt5bEYrGa9UxKpdIK3Z6JdK7Q398/LxwO368xlhE9k0gkcl86nRZdk6IhPZNYLNb+zDPPiHsmOvWKbg4aGBjQykGxWKz58ccfF907uvMg3XpFt2cSj8fRM5lw1LpnUiqV0DNRz+3ujRs3/o40Trde0e2ZDAwMiOcKLS0tX0TPRD10eia1zkFtbW2f2bBhw83SOMdx1jqOI/2br52D6ODBg+/xOtra2lYFg8GGau9XOwYGBs7r7++fJ40rFosXZjKZc6RxuVxumeM4p0limpublwQCgaB0rN27d5+byWTma/yOC9Lp9FxpXCaTWbp///7TJTFbt26dHwgEYtKxCoXC3Fwut0Djd5y/e/fuc6Vx/f39S/r7+8+QxPT29s4NBALNGr/jOcVi8UKN33HewMDAedK4bDa7KJfLnSmJcRzntEAg0C4dy3Gcs7LZ7CKN3/H8Xbt2XSCNGxwcXNjX13e2NM6yrA3SzzuXy52Zz+cXS8fSzUF9fX1aOciyrKZHH31UdA/09/ef0d/fv0Q61jvJQYVCQZyDbNuOpFIpUV7Yv3//6ZlMZql0rHQ6rZWDHMfRuk9DoZDd0tKyTBJz6NChU/v7+5dLx+rr6zt7cHBwoTSuMgk5X+Pc6uPx+Bpp3ODg4AqNz62mOSgQCHyptbV1vTSuv79/+aFDh06VxDz33HM1zUGBQOALjY2NV0rjcrncsh/+8IeieVB/f/8ZpVJJnIMKhcJcnRwUDAY/G4vFrpXGlUol8Vzhhz/84Wm5XE50bx88+PZcoa+vTzxXCIfDn0okEjdI4/L5/GLpXOGKgStW04s0Nis960eSON0cFI1GPxaLxT4sjctms4vS6fRZkpg3zzzzYy6R686e/YIkTjcHRaPRD0Wj0U9I43TnQblcbpk0B+nOFerq6n5ORO5VV10liq1lvaI7V2hqaromGo1+TuN3FNcrh089Ne4SuYdPO23rxPdmd7z655Qsu2d2vcK+Q47jaOWgRCJxeSgUuk0ap1uv9PX1iXNQJpM5tVAoiOdBjY2NFweDwbukcbt27dKaBzmOo3WfFgqF5ZlMRnSfdnR0rLRt2ycdy4SeSXt7++Ja90x06hWdHPTwww/P0+mZ6NYrM7lnUiwWL9DtmUjnCs8+++xptm0npWOZ0jOxbbvtueeeE+VlU3omtm03Pvvss+KeiU69opuDdu3apZWDAoFAuFY9E916RbdnEggErJnaMwkEAvea0DMpFotaPZOmpqZLpHEm9EyCweDn4/H4VdI43XpFt2eya9cu8VwhHA7f0tjY+H5pHHom6nHo0CGteuVk9EwcxxHNgw4e1M9BVZcHYwtoDraA5mALaE6xiC2gJ4ItoFWwBbRnHLaAngC2gOZgC2hOEVtAK8zYLaDp7Rx0SvqU/ZQml75D9041zoQtoImIXKIxl+h7khhsAc3BFtAcnXrFJXrOJXLfPOusj7I3qzz/lwhbQHuBLaA5JvRMsAU0B1tAc7AFNAdbQHOwBbQKtoDmYAtoDraA5mALaI4pPRNsAa1y5B93SOPwDGABEMAcCGAOBDAHApgDAawCAcyBAOZAAHMggDmmFDO1FMC39t16Nb1IY5SmH001zhQBPDZr1r+7RD+VxEAAcyCAOZoC+Hsu0ZhnDqry/F8iCGAvIIA5JvRMIIA5EMAcCGAOBDAHAlgFApgDAcyBAOZAAHNM6ZlAAKtAAAuBAFaBAOZAAHMggDkQwBwIYBWTihkIYBVTihkIYBVTiplaCmDHcRZSmv5SsgrYGAE8e/YPXKK3JDEQwBwIYI6mAP6pO2vWr1kO6vjerZQsu5Qsf8MrDgKYAwHMMaFnAgHMgQDmQABzIIA5EMAqEMAcCGAOBDAHAphjSs8EAlgFAlgIBLAKBDAHApgDAcyBAOZAAKuYVMxAAKuYUsxAAKuYUsycBAG8RLIK2BQB/NappxZcItclumiqMRDAHAhgjqYAfmusru4HLAcly2lKll1qL3t+fyCAORDAHBN6JhDAHAhgDgQwBwKYAwGsAgHMgQDmQABzIIA5pvRMIIBVIICFQACrQABzIIA5EMAcCGAOBLCKScUMBLCKKcUMBLCKKcVMzQUwEUlWAZsigH973nnbKwI4NtUYCGAOBDBHWq+4RBe5RO5bp5yS5wK4+vN/iSCAvYAA5pjQM4EA5kAAcyCAORDAHAhgFQhgDgQwBwKYAwHMMaVnAgGsAgEsBAJYBQKYAwHMgQDmQABzIIBVTCpmIIBVTClmIIBVTClmTpIAnvIqYFME8E+vuOKzFQH8wlRjIIA5EMAcDQEcc4nc38ydu81jBXDV5/8SQQB7AQHMMaFnAgHMgQDmQABzIIA5EMAqEMAcCGAOBDAHAphjSs8EAlgFAlgIBLAKBDAHApgDAcyBAOZAAKuYVMxAAKuYUsxAAKuYUsycFAFMNOVVwKYI4Gw2u8glGnOJ/p+pxkAAcyCAORoC+M9cIveXF130aSUHHef5v0QQwF5AAHNM6JlAAHMggDkQwBwIYA4EsAoEMAcCmAMBzIEA5pjSM4EAVoEAFgIBrAIBzIEA5kAAcyCAORDAKiYVMxDAKqYUMxDAKqYUMydRAE9pFbBhAvhXLtHPphoDAcyBAOZoCODXXKIxVq8c5/m/RBDAXkAAc0zomUAAcyCAORDAHAhgDgSwCgQwBwKYAwHMgQDmmNIzgQBWgQAWAgGsAgHMgQDmQABzIIA5EMAqJhUzEMAqphQzEMAqphQzJ00AE01pFbBhAvjvXKLDU42BAOZAAHM0BPDPXaJfcQE8+fN/iSCAvYAA5pjQM4EA5kAAcyCAORDAHAhgFQhgDgQwBwKYAwHMMaVnAgGsAgEsBAJYBQKYAwHMgQDmQABzIIBVTCpmIIBVTClmIIBVTClmTrIAPu4qYMME8O7Kc4AvnUoMBDAHApijIYAPu0R/67ECeNLn/xJBAHsBAcwxoWcCAcyBAOZAAHMggDkQwCoQwBwIYA4EMAcCmGNKzwQCWAUCWAgEsAoEMAcCmAMBzIEA5kAAq5hUzEAAq5hSzEAAq5hSzJxUAUx03FXAhgngZEUAT2lOBAHMgQDmSOoVl+jyyndwl1KvTOH5v0QQwF5AAHNM6JlAAHMggDkQwBwIYA4EsAoEMAcCmAMBzIEA5pjSM4EAVoEAFgIBrAIBzIEA5kAAcyCAORDAKiYVMxDAKqYUMxDAKqYUM9NAAE+6CtgwAXx1Rb6lpxIDAcyBAOYIBXBr5TvYrtQrR57/2/H9D08WDwHMgQDmmNAzgQDmQABzIIA5EMAcCGAVCGAOBDAHApgDAcwxpWcCAaxScwGczWYXeR2PPvroNc3NzbFq71c7MpnMmnw+f5E0znGc9Y7jrJTGFQqFK/r7+5dIYr7yla9c3tTU1CIda2BgYHWxWFwnjduzZ8/FuVxulc65lUol0bn9yZ/8ybp4PJ6UjpXL5Vbt2bPnYmlcsVhcNzAwsFpjvMsdx1kqiXnuuedWxWKx+6RjOY6z0nGc9dK4fD5/USaTWaNxTS4dHh5eJonp7+9fEovFUtKxRkdHlxeLxUulcdlsdm3lEMUVCoVLSqXSCmlcLBb78ne/+13RNRkeHl62Z8+ey6Rj6eagXC6nlYPi8XjXM888I7oHHMdZmsvlLpeOVesclEgk2p988klRXiiVSksKhcIVGtdfKwcNDw9r3adNTU1Njz322JWSmHw+v3hoaEgUU7kmKwqFwiXSOMdxtO7TlpaW6MMPP/w+aVw2m71KGlMoFGqag1pbWwPbtm37gDRuaGjoynw+v1gSk8vlapqD2traGrZs2fIhjc9APFdwHGep4zjiHJTL5Vbp5KD29vY7u7u7Py6NcxxHPFfQzUGO46zM5XLiuUIymbytq6vrU9K4PXv2XCadK+Tz+cXFYtEzB52SPmU/pcld9OeLGj2uiVYO6ujo+FxnZ+ct0rhisXhpoVBYLo3LVnLQGNHY2Jw5fz+VGN0cdN99932mo6PjVmmc7jyoUChcIc1BunOF2bNn/4KI3DvvvFN0H9SyXtG9Tx944IGPbNiw4R5pnKReeev00/tdIvcn73//x8fXK3Ud5R9Tsvzm8eL7+/u1zq23t/fG5uZmvzROt17JZrPiHNTX11c1B012bN++/frm5uaQxu+oNVcYHh7Wuk+LxeKVfX19ovv00UcffW9TU1NcOpYJPZMnnnjiMvRM1AM9E8+4tbo9E+lcoa+vb3E0Gn1AOpYpPZN4PH5/Op0WXRNTeiaJRKLzm9/8puh7oluv6OagoaEhrRzU2Ni44emnn65Jz0S3XkHPxPPcjOiZVM5PFNfa2hrYunXr70jj0DNRj1KptES3ZzI0NCSeK6Bnwo93u2dynGui3TNJJpOflcYVi8VLR0dHtXsmkqNQKFT/xy5YAczBCmAOVgBzsAKYgxXAKlgB7BmHFcATwApgDlYAc7ACWOW/5ApgoklXAZu0ApiIyCX6hUv0r1OJwQpgDlYAc4QrgA+6RIeJJtQrU3j+LxFWAHuBFcAcE3omWAHMwQpgDlYAc95JzwQrgI+BFcAcrADmYAUwByuAPcfDCuBxYAUwZ8avAK4GBDAHApgDAcyBAOZAAKtAAHvGQQBPAAKYAwHMgQBW+S8rgImqPgvYQAH81y7R2FRiIIA5EMAcoQD+5ZHv39F6ZYrP/yWCAPYCAphjQs8EApgDAcyBAOZAAHMggFUggDkQwBwIYA4EMMeUngkEsAoEsBAIYBUIYA4EMAcCmAMBzIEAVjGpmIEAVjGlmIEAVjGlmJlGAthzFbCBAvjblWewfuB4MRDAHAhgjlAAj7lErxGNq1em+PxfIghgLyCAOSb0TCCAORDAHAhgDgQwBwJYBQKYAwHMgQDmQABzTOmZQACrQAALgQBWgQDmQABzIIA5EMAcCGAVk4oZCGAVU4oZCGAVU4qZaSOAiTxXARsogGMVAbzxeDEQwBwIYM5U6xWX6IbKd+8FovEC+JXXKVl+YypjQQBzIIA5JvRMIIA5EMAcCGAOBDAHAlgFApgDAcyBAOZAAHNM6ZlAAKtAAAuBAFaBAOZAAHMggDkQwBwIYBWTihkIYBVTihkIYBVTiplpJoDZKmADBfDqioQbOF4MBDAHApgjEMCpyncvQqSsAJ7S83+JIIC9gADmmNAzgQDmQABzIIA5EMAcCGAVCGAOBDAHApgDAcwxpWcCAawCASwEAlgFApgDAcyBAOZAAHMggFVMKmYggFVMKWYggFVMKWamlQAmYquATRPAREQu0Vsu0T8eLwYCmAMBzBEI4MGKAF5B9Ha98p6uV2+b6vN/iSCAvYAA5pjQM4EA5kAAcyCAORDAHAhgFQhgDgQwBwKYAwHMMaVnAgGsAgEsBAJYBQKYAwHMgQDmQABzIIBVTCpmIIBVTClmIIBVTClmpqEAVlYBGyqA/49L9O/Hi4EA5kAAcwQC+H+6RG8e+f9MJjN/VrL8IiXLLrWXp/R9gQDmQABzTOiZQABzIIA5EMAcCGAOBLAKBDAHApgDAcyBAOaY0jOBAFaBABYCAawCAcyBAOZAAHMggDkQwComFTMQwCqmFDMQwCqmFDPTTgATKauADRXAL7tvS8xJgQDmQABzBAL4P1yinxz5/0wmM5+S5Sk//5cIAtgLCGCOCT0TCGAOBDAHApgDAcyBAFaBAOZAAHMggDkQwBxTeiYQwCoQwEIggFUggDkQwBwIYA4EMAcCWMWkYgYCWMWUYgYCWMWUYmaaCuCjq4ANFcA7K1vxfnqyGAhgjo4A7u3tdXt7e10IYHJdogNH/r8igKf8/F8iCGAvIIA5JvRMIIA5EMAcCGAOBDAHAlgFApgDAcyBAOZAAHNM6ZlAAKtAAAuBAFaBAOZAAHMggDkQwBwIYBWTihkIYBVTihkIYBVTiplpKYCJjq4CPi19mt9AAfyliozbMVkMBDBHKoB7e3vdynjnHvlvCTNFALtEt1S+c18/8triB/6qQfL8XyIIYC8ggDkm9EwggDkQwBwIYA4EMAcCWAUCmAMBzIEA5kAAc0zpmUAAq0AAC4EAVoEA5kAAcyCAORDAHAhgFZOKGQhgFVOKGQhgFVOKmWksgJfQizQ2Kz3rRwYK4LMqMm54shgIYA4EMGeKAvixynfuqKg8tfOVPkqWXer4/oenOhYEMAcCmGNCzwQCmAMBzIEA5kAAcyCAVSCAORDAHAhgDgQwx5SeCQSwCgSwEAhgFQhgDgQwBwKYAwHMgQBWMamYgQBWMaWYgQBWMaWYmbYCmOjoKuALXrogIoqjkyuAiYhcot+4RD+eLAYCWCWVSp370Y9+9N8/+clPurfffvv1U4mBAH4bl2ikIoCPzgXrkuUfS57/SwQB7AUEMMeEngkEMAcCmAMBzIEA5kAAq0AAcyCAORDAHAhgjik9EwhglZoL4IaGhmVeh23b7/f7/Y3V3q92pFKpdZs3b75EGtfb23tZR0fHWmncjh07rvb7/SskMbZtv9fv97dJx+rs7FyXSqUulcZt3br10g0bNlwkjXvooYfeGwqFVkpigsHgpX6/v1M6Vnd390Vbt24Vn1sqlbq0s7NzncbnfVVTU5Po3Orr6y+yLGujdKyOjo61vb29l0njNm/efEkqldI5tyva2tpWSWL8fv8Kn8+3SePcVvf29l6hcW4Xp1Kp9dK4np6eyzds2LBGGuf3+x+Qfpfb2tpWbd++/UrpWLo5aNOmTVo5yO/3d9u2LfqeNDU1rezt7b1KOtY7yUHd3d3iHOTz+Tps2xbdO6FQaOVDDz30XulYGzZs0MpBuvepbdstgUDgGklMIBBY/tBDD4liKue2pqen53KNz2395s2bL5bGWZaVaGhouF4a9/DDD79PGtPc3FzTHGTbdigQCNwojXvooYeuCQQCyyUxsVispjnI7/dbgUDgI9K4HTt2XB2NRkXzoKamppU7duwQ56Du7u6LdHKQZVn32Lb9+xrnJp4rRKPRFTt27LhaOlZHR8faTZs2iecKlmXdEQ6HPy2N2759+5XSuUIgEFj+6KOPinLQZVsuu45epLHZ35n9zxrn9nnbtj8njevt7b2iubl5tTRuYg46PGvWj12iNyaL0c1BlmV91rbt26RxuvOgHTt2XC3NQTpzhZ6enq8feZ7v5s2b9wk+M7e3t9etVb2iO1cIBoOfCIVC9dK4qdQrh2fN+olL9Jvxr1Hy1cN1yb/6oWQsv9+vlYNs277Jtm1bGqc7D+rp6RHnoHvuuUecgyrX5Hf9fn9E43PTmgdt375d6z599NFHr7nnnntE92kwGLzW5/M1aZzbtO+ZBIPBq2rdM9GpV3R7Jj6fr0s6lm69Uuueid/vv186lm7PZOvWret1eybSuULlO7xZ49yM6ZlYlrVKEmNSzyQajYp7Jjr1im4OSqVSWjnI7/cna9Uz0a1XdOcKlX+UMCN7Jj6fL95gQM9k69atWj0Ty7I+KI0zpWdiWdZHNc5Nq16pZc/Etu27g8HgJ6VxpvRMQqHQH0jjatUzaWjQz0G2bd+q2zPp6Oh4xz2TqRzNzc2rybKsu6ocifr6+q9P8r7nEYlE/JFIxJbGxePxYDgcbpDGNTU1RW3bvlsSUylAn5KOFY1GffF4XHxusVgsEAqFfNK4xsbGiGVZ90hifD6fXV9f/6zOucVisYDG52ZHo1GtcwsGg6Jz8/v9vvr6+uekY4XD4YZ4PB6UxkUiETsSifilcYlEIhQOh++VxNi2fXd9ff0L0rFCoVB9IpEIaZybPxwOWxqfdzAYDIrv0/r6+uct4Xc5HA7f29TUFNY5N50cFIlEtHJQQ0PDt3w+n+h7EgwG76nc36Kx3kkO0rlPcPaZFwAAIABJREFU6+vrn7YsS5oXtM4tFApp5yCd+9Tn8/2Jz+eLCj+3u5qamkQxlTitHBSNRi2dc6v87U5I45qbm2Man1tNc1BDQ8NXfT5fqzSuqakpGgwGRTGBQKCmOaihoeExv9/frnNu0nlQrXNQQ0PDdsuyuqRxOnMF27bv1rlPw+FwQyQSEd+nPp/vQb/ff7/G5xaWzhWCweBdLS0t4nM780/P/DtKk7vu0XU7hZ/blkozUjReIpEIhUKhemncxBz0szPPPOgSuZtvvbXqfaibgyzLSvl8vh5pnO48SCcH6dynPT09f39E5vb29r4xlTzb29vrWtbbc4Uj/y05dOoVS3Ou4Pf7O30+3w6Nz+249crYrFlv/eecOT898v+XN37zK5Qsu/PacsOSsXRzkGVZGxoaGh6TxunWK/F4XJyDLMvSykF+v7+5vr7+CWlcOBzWmgc1NjZq3ac652bbdry+vv6PNT63ad8zsSwrXOueiW5fwapRz+Sd1Cu16plYltVQy56Jbr2iO1e49957/0zjczOmZ+L3+0V52aSeiWVZM7Zn4vf7pfeO1rnp1iu6PZOGhoadM7ln4vf7G6Vxte6ZRKNRSxrn8/ketyxrRvZMfD7fo36/PymNq2W9outX0DPhRy17Jro5qKGhYYvP59skjXu3eiZTOUKhUH3V5cEWtoBmYAtoDraA5mALaA62gFbBFtCecdgCegLYApqDLaA52AJaBVtAc9a9tG41vUhjlKYfSeKmwRbQD1a25PVVi8EW0Cq9vb13bd261e3t7XUfeOCBb04x5r/8FtAu0aLKdy1/9MVkOU3Jsnvm/d/7mGQsbAHNsbAFNMOEngm2gOZgC2gOtoDmYAtojoUtoBWwBTQHW0BzsAU0B1tAc0zpmWALaBU8A1gIBLAKBDAHApgDAcyBAOZAAKuYVMxAAKuYUsxAAKuYUsxMdwGcyWROnZOeM0ppcuk7dO9U46aBAP5YRcp9q1oMBDDn3HPP/cX8+fNdIprS32IIYCKXKFD5rm05+mLyldcp+cqb0hwEAcyBAOaY0DOBAOZAAHMggDkQwBwIYBUIYA4EMAcCmAMBzDGlZwIBrAIBLAQCWAUCmAMBzIEA5kAAcyCAVUwqZiCAVUwpZiCAVUwpZkwQwB/5i49cJl0FfLIFMBGRSzTmEn2/WgwEMKeuru5nRDRlAUz0tgTu7e11a1WvTEMB/KcVAfyhoy8my4frOsr/EwJYAQJ4AhDAHAhgDgQwBwKYAwGsAgHMgQDmQABzIIA9x4MAHgcEMAcCWIgJxQwEMAcCmAMBzIEA5kAAq0AAcyCAORDAHAhgjinFjAkCOJvNnk9p+kvJKuBpIoB/5RL9vFoMBDBHRwBXxqtZvTINBfBrLtHY0Rc6vncrJcvu6feVn4cAVoAAngAEMAcCmAMBzIEA5kAAq0AAcyCAORDAHAhgz/EggMcBAcyBABZiQjEDAcyBAOZAAHMggDkQwCoQwBwIYA4EMAcCmGNKMWOQAF4iWQU8TQTw/3CJDleLgQDmQABzpiCAf+ES/fLoC5Xn/67Z/PIfQgArQABPAAKYAwHMgQDmQABzIIBVIIA5EMAcCGAOBLDneBDA44AA5kAACzGhmIEA5kAAcyCAORDAHAhgFQhgDgQwBwKYAwHMMaWYMUYAE5FkFfA0EcDpyta8ntcYApgDAcyZggAec4n+5ugLyVdep2T5DZ16BQKYAwHMMaFnAgHMgQDmQABzIIA5EMAqEMAcCGAOBDAHAphjSs8EAlgFAlgIBLAKBDAHApgDAcyBAOZAAKuYVMxAAKuYUsxAAKuYUswYJoCnvAp4mgjgREUAb/SKgQDmQABzJqtXXKIbKt+xbx99MVk+TMlX/wECmAEBPAEIYA4EMAcCmAMBzIEAVoEA5kAAcyCAORDAnuNBAI8DApgDASzEhGIGApgDAcyBAOZAAHMggFUggDkQwBwIYA4EMMeUYsYoAUw05VXA00QAr6rIuYxXDAQwBwKYcxwB/EDlOxYhoqPP/6Vk+RsQwAwI4AlAAHMggDkQwBwIYA4EsAoEMAcCmAMBzIEA9hwPAngcEMAcCGAhJhQzEMAcCGAOBDAHApgDAawCAcyBAOZAAHMggDmmFDMGCuAprQKeDgKYiMgletMl+oHXexDAHAhgznEEcK4igJcS0dHn/1LH9z8MAcyAAJ4ABDAHApgDAcyBAOZAAKtAAHMggDkQwBwIYM/xIIDHAQHMgQAWYkIxAwHMgQDmQABzIIA5EMAqEMAcCGAOBDAHAphjSjFjnAAmmtIq4GkkgP+3S/SfXu9BAHMggDnHEcD/n0v0xtEXKs//JdKrVyCAORDAHBN6JhDAHAhgDgQwBwKYAwGsAgHMgQDmQABzIIA5pvRMIIBVIICFQACrQABzIIA5EMAcCGAOBLCKScUMBLCKKcUMBLCKKcWMoQL4uKuAp5EAHq2s0GR/oyGAORDAnOMI4N+4RP989IXK83+JIIA9gACeAAQwBwKYAwHMgQDmQACrQABzIIA5EMAcCGDP8SCAxwEBzIEAFmJCMQMBzIEA5kAAcyCAORDAKhDAHAhgDgQwBwKYY0oxY6QAJjruKuBpJIAfqwjgOya+BwHMgQDmVKtXXKJzKt+tYSJSnv9LBAHsAQTwBCCAORDAHAhgDgQwBwJYBQKYAwHMgQDmQAB7jgcBPA4IYM6MF8DpdPosr6Ozs3NdNBq1qr1f7cjlcguy2ewiaZzjOEsrk0BRXLFYXN3X13e2JGbLli0rIpFIRDpWJpOZn8/nF0vjSqXSkv7+/nka13JVJpM5RxKzbdu2xcFgsFHj+s8rlUpLpHH5fH5xJpOZL40bGhpaWSgU5kpiHn744XnBYLBN4ztygeM4S6Vx2Wx2UeWPhCiuUCgsrzTRphzz/PPPnxMKhTqkY42MjJxXKBSWa1yTCwcHBxdK43K53LJsNnu+NC4cDiefffZZ0TVxHOfcUqm0QuN31MpBmUxGKweFQqHWrVu3iu6BQqEwd2hoaKXG76idgxzHEeegUCiU2LJliygvVBqRq6Rj9ff3a+WgvXv3at2n4XA41N3dLfo9+/r6zi4Wi6ulY2Wz2fNzudwyaZzjOAuLxeKF0rhIJOLv7u6+WON7skYaMzAwUNMcFIlE7kkmk1dojCeeK+zevbumOSgajd6+YcOGa3TObXR0VHRuhUJhruM44hzkOM48nRwUj8f/qK2t7Xc0xhPPFUZHR7Xu02KxeEEmkxHPFeLx+GdaW1s/JI0rlUorpHOFvr6+s0dGRt61HHRt+tqL6UUam5We9b+84hobG3+/ubn549LxCoXC8oGBgfM0rolnDvqP88//vEvkHj7llGcnvqebg9ra2j7a1NT0KWmc7jxIJwfpzhXq6up+TkTuddddJ/obV8t6RXeu0N7efl0sFvuCNK5avfLG2WcHXCL3zVNO+Uo6nT5rTkd5FyXL7vz7//un0mm9ekV3rtDR0XF1LBb7kjROt14ZHBwU56Cnn35aKwdt3Ljxsmg0eq/G76g1DxoeHta6T0dGRlY//fTTovs0lUqtjUQitnQs9Ez4oVuv6OSgnp6eRZFIRNwz0a1XatkzeeKJJy4IBAIbNL4jWj0Tx3EW6vZMpHOFxx9//JxAINAlHcuknsmTTz4puiam9EzC4XDLM888I+6Z6NQrujmov79fKweFw+F4rXomuvXKO+mZpFIp0d99k3omnZ2d66Vxte6ZOI4jzkHRaPTumdwz6ejoeJ/GeFr1im7PpL+/XzxXmOk9k+bm5pukcdOhZ3K84530TEZGRt61nslkx8DAwHk0Ojp6tteRSqXWRyIRu9r71Y7BwcGF/f39S6Rxw8PDyzKZzHxpXKlUWlMoFOZKYrZv374qHA5HpWP19fVdmMlklkrjHMdZumvXrgXSuGKxuNpxnHMlMY8//vjScDjcJB0rl8stcBxHfG6ZTGZpX1/fhRrjrRoZGTlPEvP1r399QTgc3qDxO84fHh5eJo3r7+9fMjg4uFAaVyqVVuzfv/98SUyhUJgbDoe7pGO9/PLLF5RKpRXSuGw2u6ivr2+xNK4it+dJ44LBYOfAwIDo896/f//5juOslI6lm4NyuZxWDopEIq2PPfaY6B4YGRk5L5fLrZKO9U5yUC6XE+egaDSa2LFjh+jecRzn3CNCSnLs2rVLKweVSiWt+zQajYY3b968RhJz4MCBc7LZ7FqN6z+vUCgsl8bl8/nF2Wx2kca5WZs3b75EY7yLpDHFYrGmOSgej9+zcePGqzTGW3vgwIFzhDE1zUHxePyO9vb2a6VxpVJpTblcFs2DRkZGzhseHhbnoFwut0AnB8Xj8c8nk8kbpHHDw8PiuUK5XJ5bKpVE9/bo6NtzhVwuJ54rNDY23tLW1vZhaZzjOCulc4UDBw6c4zjOWo2xquag2enZI5Qmd+6Lc4MT32tqavpUa2vrJ6TjlUqlFcVi8QJp3GQ5yCVy3bq67018XTcHtbW1fbypqenT0jjdeVCpVFojzUG6c4UjAvjjH/+46G9xLesV3blCe3v7BxKJxG3SuGr1yuH3vOd5l8j97eLFnx0dHT17Vkf5nyhZfuPI+zr1SqFQ0MpBXV1d10QikTulcbr1ytDQkDgHVRpha6Vjbdy48YpIJFIvjevr69OaB42Ojmrdp47jrM1kMqL7dOvWrevC4XBAOhZ6Jp7XX6te0clBjzzyyBKdnoluvVLLnskzzzwzv5Y9k3w+v1i3ZyKdK6TT6bmhUOg+6Vim9EwqCwJEedmUnkkoFGp96qmnxD0TnXpFNwdlMhmtHBSLxeK16pno1iu6PZNYLBZKpVJrJTGm9ExisZjfhJ5JPp9Hz0Q9tztaW1vfr/EZaNUrteyZNDY23rphw4bflcahZ6IeJ6JnMtnR1NT0qebm5t+TxpVKpRUvv/zyu9ozqXZMugMBtoDmYAtoDraA5mALaA62gFbBFtCecdgCegKVSQi2gB4HtoDmYAtoFWwBzZk0B03yLODpsgU0EZFL9G8u0U8nvq6bg7AFtOd4/xW3gP6+SzR29IVxz/8lwhbQHmAL6AlgC2gOtoDmYAtoDraA5mALaBVsAc3BFtCcd9IzwRbQKqb0TLAFtIopPRNsAa2CZwALgQBWgQDmQABzIIA5EMAcCGAVk4oZCGAVU4oZCGAVU4oZowUwUdVnAU8zAfx3LtHhia9DAHMggDmTCOCfu0S/IiL2/F8iCGAPIIAnAAHMgQDmQABzIIA5EMAqEMAcCGAOBDAHAthzPAjgcUAAcyCAhZhQzEAAcyCAORDAHAhgDgSwCgQwBwKYAwHMgQDmmFLMzAAB7LkKeJoJ4LRL5LpEyrWGAOZAAHMmEcBjLtHfEBFRspymZNml9vLR7wUEMAMCeAIQwBwIYA4EMAcCmAMBrAIBzIEA5kAAcyCAPceDAB4HBDAHAliICcUMBDAHApgDAcyBAOZAAKtAAHMggDkQwBwIYI4pxYzxApjIcxXwNBPA8YoA/vL41yGAORDAHK96xSW6sfKd+jMiIkq+8joly2+M/xkIYAYE8AQggDkQwBwIYA4EMOf/svfm8VFdV77vRoAH8MCMQIAYPeEkttOZR8dpO4ndiZ3EGZw4qOaqc2rQLEDgVIOBQBiMEBDiuGnTcdopJ/AqpSrVcEonEkIXO+rr537v9uuXe/v166TT4+v4dV568MR5f7jw1dY6Aq0NPvGWf9/P5/xhyeuz6lTVWdprfTn7QADLQABTIIApEMAUCGDXfBDAY4AApkAAM9GhmYEApkAAUyCAKRDAFAhgGQhgCgQwBQKYAgFM0aWZmSICmNwF/BYTwI01WVcc+3MIYAoEMGUCAbyj9p2KCCHI83+FgAB2AQJ4HBDAFAhgCgQwBQKYAgEsAwFMgQCmQABTIIBd80EAjwECmAIBzESHZgYCmAIBTIEApkAAUyCAZSCAKRDAFAhgCgQwRZdmZkoIYCHIXcBvJQEshBCOEC87Qt6mGgKYAgFMmUAAV2sCeLHb83+FgAB2AQJ4HBDAFAhgCgQwBQKYAgEsAwFMgQCmQABTIIBd80EAjwECmAIBzESHZgYCmAIBTIEApkAAUyCAZSCAKRDAFAhgCgQwRZdmZgoJYOku4LegAP6VI8R/jv0ZBDAFApgygQD+pSPES0KI//n8343Pf3zs/wMBTIAAHgcEMAUCmAIBTIEApkAAy0AAUyCAKRDAFAhg13wQwGOAAKZAADPRoZmBAKZAAFMggCkQwBQIYBkIYAoEMAUCmAIBTNGlmZkyAlgI6S7gt6AAtmt3bL5xXUIAUyCAKRMI4JcdIX4hhHB9/q8QEMAuQACPAwKYAgFMgQCmQABTIIBlIIApEMAUCGAKBLBrPgjgMUAAUyCAmejQzEAAUyCAKRDAFAhgCgSwDAQwBQKYAgFMgQCm6NLMTDEB/MZdwG9BAbyrJoBDb7xcCGACBDBlfL/iCLG89l0qCyFcn/8rBASwCxDA44AApkAAUyCAKRDAFAhgGQhgCgQwBQKYAgHsmg8CeAwQwBQIYCY6NDMQwBQIYAoEMAUCmAIBLAMBTIEApkAAUyCAKbo0M1NKAAvxxl3AKw6v2PUWE8AfrUm7p954qRDABAhgiosATtS+S+mJnv8rBASwCxDA44AApkAAUyCAKRDAFAhgGQhgCgQwBQKYAgHsmg8CeAwQwBQIYCY6NDMQwBQIYAoEMAUCmAIBLAMBTIEApkAAUyCAKbo0M1NQADeIZ8S56U9P/4e3kgAWQghHiHOOEP/7Gy8VApgAAUxxEcDP1ATweyZ6/q8QEMAuQACPAwKYAgFMgQCmQABTIIBlIIApEMAUCGAKBLBrPgjgMUAAUyCAmejQzEAAUyCAKRDAFAhgCgSwDAQwBQKYAgFMgQCm6NLMTDkBLMQbdwEvP7r8UW6+N1kA/9oR4jdvvEwIYAIEMMVFAP+lI8RrQogJn/8rBASwCxDA44AApkAAUyCAKRDAFAhgGQhgCgQwBQKYAgHsmg8CeAwQwJQpL4CLxeI8t+Nb3/rW+kQiEZno9xMdhUJhWT6fb+TGDQ4OrioWi0u4cQMDAzdaljWfE3Pw4MF18Xg8wc2Vy+UaqtUq+9xs216ZzWaXcuMsy7rBtu0FnJje3t5G0zRbubnK5fJS27ZXcuOq1WpjLpdrUMi3bmhoaCEn5oknnlhqmmYXN1exWFxS+36x4vL5fGOhUFim8J6sOXPmzCJOTC6XWxCLxbYofEcWV6vVNdy4Uqm0PJfLrVDItzqfz9dz4wzD6C4UCqzP+8yZM4ts217LzaVag0qlklINMgyj8+jRo6xrYGhoaGG5XF7HzXUpNahcLrNrUDwebzl69CirLti2vcCyrBu4ubLZrHINUrlOE4lEfPfu3TdyYkZGRuaVSqWbuLny+Xy9ZVmruXGVSmVFqVRazo1LJpPhbdu2vUMh383cGK9rUDKZ9KXT6TsU8t00MjLCjfG0BqVSqa9v3br1fdy4gYGBG5999lnWOmhoaGjh4OAguwaVy+WlKjWopaXlS11dXR/lxg0ODrLXCs8+++z8gYEB1rVdO5bU/g6w4pqbmz/f2dl5FzfOtu213LXCyMjIPNu2PalBd/7kzvUiI5wZP5zxj9x81Wp1jWVZi7lxk6lB52bMeMERwjn/36o1qKur657W1tbPcuNU10EDAwM3cmuQ6lph+vTpLwohnAceeID1t9jLfkV1rbB169YPNTc3f5UbN75fcaZN+7dz06b9S7FYnCe6Rl+r2zj6V25xKv2KZVlKNai7u/u9zc3ND3PjVPuVYrHIrkG1z45dg9Lp9G2pVCrAjcvlckrroNOnTytdpyrntnfv3ltM04xx43SYmRw+fHitaZpJhc/N035FdWZiGEYbN9el9CtezUz+5E/+ZIlhGBu5uYqKM5NKpbJCdWbCXSucPHlyvmEYWxW+I9rMTE6ePMmqyzrNTJ588kn2zESlX1GtQf39/Uo1KJFINB86dIh17aiug4qK/YrqzCSZTJqYmZB8ns5MKpWK0sxk69at71bIp8XMpLu7+/0Kn4FSv6I6M+nv72evFabyzKSlpeWB9vb2T3Lj3uozk2KxOK+1tfW+tra2T3Pj3syZyfjDsqzFolAoXOl2bNy4cXUsFvNN9PuJjmKxOK9QKCzkxtm2XV+pVK7nxlUqlRWZTOZqTkxnZ+eyaDQa4ebq6+ubWyqVFnHjLMtafOrUqTncuNqCcxYnJp1OL4pGo3GF93+OZVmLFV7jor6+vrncuEKhsKz2L3445zYnFAq1KnxHrrdtu17hNS6sfZ9ZcTWZfg0nJpPJXB0Khbq4uYaHh68tl8tLuXGWZc3P5XILuHHFYnFJoVC4jhsXDoc7Tpw4wfq8bdu+plqtNii8RqUalM/nlWpQOBxu3rVrF+saqH33l3FzXUoNsm2bXYPC4bC5efNmVl3I5XKzSqXScm6uU6dOKdWg8wsdblwkEgl3dXWt4MTYtn1VbdDKylUoFK6rXTusuFpjOJ8bF41Gm1paWtZy4/r7+1dyY7LZrKc1KBqNfq2zs/Nmblw+n2+0bfsqTkwmk/G0BsVisQdbW1vfxY2rVCorRkZGWOugUqk027Ztdg2ybXuOSg0yTfNzqVTqPQr52GuF2l3KrGu79j5en8/n2WsF0zQ/E4/HP8SNq1arDdy1gm3bV9UGOKxcBcUadPVTV78gMsK5KnNVgBNXLpeXZrPZa7n5JlODXps+/QlHCOelq69+oFBQr0GJROJjiUTibm6c6jqoUqms4NYg1bVCXV3dr4UQzjvf+U5WrJf9iupaoa2t7d2GYXxe4TVK/YojhHNu2rTnrt78s6+IrlFn+sbR4xPEsmtQJpNRqkEtLS3vMAzjy9y4gmK/ksvl2DXo+PHjSjWos7Pzxlgs9nWF16i0DhoaGlK6TqvVauPx48dZ1+mWLVtWRaNRPzeXDjOT7u7uhkgkEuXm8rpfUalBO3fuXBiJRBLcXKr9itczk0gk4tnM5PxAnRunslbYv3//1cFgcCM3l04zk8OHD3PXhtrMTI4cOcKemaj0K6o1KJvNKtWgSCRieDUzUe1XVGcm0Wg0hJmJfHg9M7FtW2lm0tbWdgs3birPTFT7FdWZSTabZa8VTNP8XCKReK9Cvrf8zCQej3+6ubl5Ss5MYrHYJ5PJ5J3cuHK5vHR4ePhNmZmMPy64mwm2gKZgC2gKtoCmYAtoCraAlsEW0K5x2AJ6HNgCmoItoCnYAloGW0BTVGvQ3Vvu/qJ4RpwTGfE3nLg3eQvoB2vPbj0kBLaAdgNbQFPG9ivSd+j88387R12/Cyr9CraApmALaIoOMxNsAU3BFtAUbAFNuZSZCbaA/p9gC2gKtoCmYAtoCraAds2HLaDHgC2gKao1SJstoCcCApgCAUyBAKZAAFMggGUggF3jIIDHAQFMgQCmQADLQABTVGtQKBT62JVPXfm8yAhH/FBsmGzcmymAhRCiJu/OCgEB7AYEMGWcAP5u7Tt034We/ysEBLALEMDjgACmQABTIIApEMAUCGAZCGAKBDAFApgCAeyaDwJ4DBDAFAhgJjo0MxDAFAhgCgQwBQKYAgEsAwFMgQCmQABTIIApujQzU1kA352++37uXcAeCODfOkL8sxAQwG5AAFPGCeA/c15/f4ToGn1NdP3ZzyeKgwAmQACPAwKYAgFMgQCmQABTIIBlIIApEMAUCGAKBLBrPgjgMUAAUyCAmejQzEAAUyCAKRDAFAhgCgSwDAQwBQKYAgFMgQCm6NLMTGUBHI1GPyQy4qecu4A9EMB/6QjxmhAQwG5AAFPGCeBfO0L8Rmz8r18QXaOO6Br93kRxEMAECOBxQABTIIApEMAUCGAKBLAMBDAFApgCAUyBAHbNBwE8BghgCgQwEx2aGQhgCgQwBQKYAgFMgQCWgQCmQABTIIApEMAUXZqZt4EAbuDcBeyBAP5hbQvf90MAUyCAKeME8DlHiP/tYs//FQIC2AUI4HFAAFMggCkQwBQIYAoEsAwEMAUCmAIBTIEAds0HATwGCGAKBDATHZoZCGAKBDAFApgCAUyBAJaBAKZAAFMggCkQwBRdmpkpL4CFEJy7gD0QwJGaAH4UApgCAUw53684QtxV++6cuNjzf4WAAHYBAngcEMAUCGAKBDAFApgCASwDAUyBAKZAAFMggF3zQQCPAQKYAgHMRIdmBgKYAgFMgQCmQABTIIBlIIApEMAUCGAKBDBFl2bmbSKAJ30XsAcCeEFN4g1AAFMggCljBPDe2nfnGxd7/q8QEMAuQACPAwKYAgFMgQCmQABTIIBlIIApEMAUCGAKBLBrPgjgMUAAUyCAmejQzEAAUyCAKRDAFAhgCgSwDAQwBQKYAgFMgQCm6NLMvC0EsBCTvgv4zRbAQgjhCPGfjhC/ggCmQABTxgjgYUcIZ27L0Fcu9vxfISCAXYAAHgcEMAUCmAIBTIEApkAAy0AAUyCAKRDAFAhg13wQwGOAAKZAADPRoZmBAKZAAFMggCkQwBQIYBkIYAoEMAUCmAIBTNGlmXkbCeBJ3QXskQD+a0eIVyCAKRDAlDEC+B8dIf59Ms//FQIC2AUI4HFAAFMggCkQwBQIYAoEsAwEMAUCmAIBTIEAds0HATwGCGAKBDATHZoZCGAKBDAFApgCAUyBAJaBAKZAAFMggCkQwBRdmpm3jQAWYlJ3AXskgH/iCOH8dtGid0IAy0AAU8YI4NccIX4+mef/CgEB7AIE8DgggCkQwBQIYAoEMAUCWAYCmAIBTIEApkAAu+aDAB4DBDAFApiJDs0MBDAFApgCAUyBAKZAAMtAAFMggCkQwBQIYIouzczbTABf9C5gjwRwuyOE88qMGVshgGUggCmVSuX63yxc+JHa83+fmczzf4WAAHYBAngcEMAUCGAKBDAFApgCASwDAUyBAKZAAFMggF3zQQCPAQKYAgHMRIdmBgKYAgFMgQCmQABOf5nZAAAgAElEQVRTIIBlIIApEMAUCGAKBDBFl2bmbSWAhbjoXcAeCeDVjhCOM21aEQJYBgKYUqlUrn/liiu+5QjhdHw8+fhknv8rBASwCxDA44AApkAAUyCAKRDAFAhgGQhgCgQwBQKYAgHsmg8CeAwQwJQpL4Aty1rsduzbt+/2VCoVn+j3Ex2lUmlVsVhcy40bGBi4sVqtNnLjbNu+tVgsLuHE7N+/f30qlWpRObdyubyOG2dZ1g39/f0rFd6T9eVyeSkn5jvf+c66ZDLZqfA+rrQs6wZuXLlcXlcqlVZx44rF4vpqtdrAiXnqqacaE4nEZm6uarXaODAwcKPCa1yrcm6VSuVm27aXMXMticfj3+TmGhwcXF6pVG7mxlmWtbpQKKzhxpVKpZsqlcoKblwikXgkl8uxPu/ae3iLwmtUqkH9/f1KNSiZTG56/PHHWd+TarXaUCwW16ucm2oNql3j3HNr7+3tZdWFcrm8dGBggH1utRrJrkG2bStdp83Nzc379+9/BzNXfaVSYcVYlrW4UqmsKJVKN3HjqtXqGsuyViucm7lnz547FL4n7+TGlEolT2tQS0tL+NFHH32/wmfwDtu26zkxhUJhmeVhDWptbW3atm3bR7hxtm3fOjQ0xFoHVavVBpXr1LbtlSo1qK2t7WuPPPLIXdy4gYEB9lphaGhoiW3bt3JzVavVxv7+fvZaoaOj48FHHnnkHm6cZVm3cNcKtm3XDw4OelaDOjs77+/u7v6D8T+/P3//beIZca7umbpfTpDv5lKptFzhPWHVoHNCvHKuru5XKjVo8+bN927atOnz3DjVdZBt27dya5DqWmH69OkvCiGcDRs2cGM961dU1wp/+Id/eGdbW9vD3Lhyubzu1auuGnGEcOa2ny6KrlHn5l3PPnCxOJV+pVgsKtWgnTt3fqi1tdXPjVPtVwqFArsG5fN5pRq0e/fu96ZSqYjCa1RaB9m2rXSdDg4OviOfz7Ou03379r0rmUwmuLl0mJn09PTckkwmW1XOzct+xcuZiWq/4vXMJB6Pd3Nzqc5MqtXqGtWZCXetkM/n6+PxeJqbS6eZyY9//ONlnBidZiYnTpxgz0xU1gqqNSifzyvPTL773e96MjNR7VdUZybJZDI1VWcmLS0thg4zk9r5seJaW1tDmJnIh5f9im3bK/P5PHut0N7e/tCWLVs+qXJuOsxMtmzZ8ilunKXxzGQS+W4eHBx802cmlvV6DRLpdLrO7QiHwytCodDDE/1+osO27Wsqlcr13LiRkZF5uVxulkK++nQ6PYMTk0qlFgeDwQA3V6lUmm3b9hxu3OnTp+eqnJtlWYuPHTs2kxMTi8XmBoPBGDfX6OjorNOnT89VeP/nlEql2Qrv5aJMJnMFJ+bhhx+eHQwGk9xcuVxu1sjIyDxuXKVSud627WsU3pMFhULhSmbcjGAw2KaQ6yrbthdw44aHh68tFArXceOs1/+l7tXcOL/f35pOp1mfd6FQuHJoaGihwnuiVIOKxaJSDQqHw3HDMFjfk0wmc0WpVFrEzXUpNWh0dJR9boFAIBIIBFjXzrFjx2Za1ut3GXCOXC6nVINGR0eVrtNIJOILh8NLmJ/b9GKxyIqpxV1tWdZ8btzZs2evGx4evpYbFwwGvx4IBBq5ceVyeSk35vjx457WoGAw+OVIJLKOG1csFpdkMpnpnJienh5Pa1AoFHogEoncopCv3rZt1jook8lccebMGXYNGh0dnaVSg8Lh8L2GYdzGjTtz5gx7rWDb9oza2pCVK5fLzSoWi+y1QiQS+f1oNPpebtzQ0NBC7lqh9q+QPatBwWDw4+Fw+MNuvzt/F/D0p6f7XD6DBcePH7+Km49bgxwhfukI8bJKDTIM44OGYdzJjVNdB9m2Xc+tQaprhbq6ul8LIZzZs2ezrgMv+xXVtUIsFntnJBL5A4X3f44zbdrfO0L85/nn/04mTqVfSafTSjXIMIybQ6HQF7hxqv1KoVBg16AHH3xQqQaFw+E1oVDoKwqvUWkd9Oyzzypdp0NDQ0sefPBB1nWaSCSWBYPBb3Bz6TAziUajiwKBQJCby+t+xcuZiWq/MpVnJmfPnr1OdWaisFaYEQgE2hVyaTEzCQQCLYlEglWXdZmZBAKBeGdnJ6ueq/YrqjWor69PqQYFg8HwN77xDdY6+1JmJir9iurMJBgM+vx+P2t9rtPMxDTNt/zM5OzZs+waFAqFvjSVZyamaa7nxqn2K6ozk76+PvZaIRKJfCYajd7OjcPMRD68npmEQqGPGYbhOjO5yGewwLbtN31mkk6/XoMmvD0YW0BTsAU0BVtAUyxsAU3AFtAy2ALaNQ5bQI8DW0BTsAU0xbKwBfRYsAU05bJvAS3EBZ8FbHmwBbQQQjhClBwhnBc//nH2VlnYAto135TeAvqcEK86Qvxfk33+rxDYAtoFbAE9DmwBTcEW0BRsAU1RWSuk09gCejy6zEywBbQMtoCmYAtoCraApmALaIouMxNsAS1j4RnAPCCAZSCAKRDAFAhgCgQwBQJYRqdmBgJYRpdmBgJYRpdm5m0pgIWY8FnAHgrgbkcI56XrrtvKzQUB7Jpvygrg39x00wcdIZwjtz/43GSf/ysEBLALEMDjgACmQABTIIApEMAUCGAZCGAKBDAFApgCAeyaDwJ4DBDAFAhgJjo0MxDAFAhgCgQwBQKYAgEsAwFMgQCmQABTIIApujQzb2MB7HoXsIcC+BZHCOfcFVcUubkggF3zTVkB/Mo11+xwhHDe5Xv6edE16ojO0Ul99hDABAjgcUAAUyCAKRDAFAhgCgSwDAQwBQKYAgFMgQB2zQcBPAYIYAoEMBMdmhkIYAoEMAUCmAIBTIEAloEApkAAUyCAKRDAFF2ambetABbC9S5grwSwEEI4Qrxyrq7uF9w4CGDXfFNWAJ+bMcN2hHCmdz77d6Jr9OXJxkEAEyCAxwEBTIEApkAAUyCAKRDAMhDAFAhgCgQwBQLYNR8E8BgggCkQwEx0aGYggCkQwBQIYAoEMAUCWAYCmAIBTIEApkAAU3RpZt7mApjcBeyxAP6VI8RL3DgIYNd8U1YAO9Om/Z0jxEuc5/8KAQHsAgTwOCCAKRDAFAhgCgQwBQJYBgKYAgFMgQCmQAC75oMAHgMEMAUCmIkOzQwEMAUCmAIBTIEApkAAy0AAUyCAKRDAFAhgii7NzNtaAAtB7gL2VABPm2Y5QjiOEKyaBwHsmm/qCmAhXnlq/af/ifP8XyEggF2AAB4HBDAFApgCAUyBAKZAAMtAAFMggCkQwBQIYNd8EMBjgACmQAAz0aGZgQCmQABTIIApEMAUCGAZCGAKBDAFApgCAUzRpZmBAJbvAvZSAL82Y0a6JoBZaygIYNd8U1IAO0Lc6gjh3PXVo3/Hef6vEBDALkAAjwMCmAIBTIEApkAAUyCAZSCAKRDAFAhgCgSwaz4I4DFAAFMggJno0MxAAFMggCkQwBQIYAoEsAwEMAUCmAIBTIEApujSzLztBbAQ0l3AXgrg3y5ceFtNAP+EEwcB7JpvqgrgRxwhnOtaBv9fzvN/hYAAdgECeBwQwBQIYAoEMAUCmAIBLAMBTIEApkAAUyCAXfNBAI8BApgCAcxEh2YGApgCAUyBAKZAAFMggGUggCkQwBQIYAoEMEWXZgYCWEh3AXspgDOZzBWOEK84QvzfnDgIYNd8U1UAW44QDvf5v0JAALsAATwOCGAKBDAFApgCAUyBAJaBAKZAAFMggCkQwK75IIDHAAFMgQBmokMzAwFMgQCmQABTIIApEMAyEMAUCGAKBDAFApiiSzMDAVyjdhfwwh8tND0VwHV1f+cI8RInDgLYNd9UFcC/ytz0yVe4z/8VAgLYBQjgcUAAUyCAKRDAFAhgCgSwDAQwBQKYAgFMgQB2zQcBPAYIYAoEMBMdmhkIYAoEMAUCmAIBTIEAloEApkAAUyCAKRDAFF2aGQjgGrW7gOsydb/0UgCfmzlzoLYN9KrJxkEAu+abqgL4lc9+Yf+/cZ//KwQEsAsQwOOAAKZAAFMggCkQwBQIYBkIYAoEMAUCmAIB7JoPAngMEMCUKS+Ao9HoIrcjFArdFggEjIl+P9GRTqdXbt++fQ03bt++fTd0d3cv58b19vauNwyjnhMTDAZv9vv9zdxc3d3djbt27VrLjduzZ8+6rq6uFdy4np6eW5qbm5dwYgKBwFqfz9ep8Lmt2LNnzzpu3K5du9Z2d3c3cuMOHDhwc2dn51JOTDgcXuH3+zcrfG7L9+3bdwM3bvv27WvS6fRKbtzevXtv6u7ubuDEGIZR7/f7v6nwuS3bu3fvTQrntiqdTq/mxu3evfvGdDq9jBsXCAQeicfjrM+7u7u74cCBAzcrvCdKNWjnzp1KNSgYDG40TZN1DXR2di5VObdLqUHpdJpdgwKBQHtTUxOrLjQ3Ny/p6em5hZurq6tLqQbt2bNH6ToNBAKpUCi0nhOTSqUWHzx48FZurnQ6vWz37t03cuN27dq1evv27asUzs0IBAK3c+MOHTr0Dm5MZ2enpzUoFAqFotHoe7lxBw8evDWVSi3mxLS0tHhag8Lh8IZoNPohblxvb+/6jo4O1jqos7Nz6eHDh1XObYVKDQoEAg8Fg8FPcOMOHz7MXit0dHTU9/b2sq7taPT1tcLOnTvZa4VgMPjFcDh8NzfuwIEDN3PXCqlUavHRo0c9q0GBQOD+UCh0Hydm+tPTz4iMcOZ9fx57na1ag15ctGi/I4Tzr7NmbZtsXDgcvjcUCj3Azae6Durt7V3PrUGqa4W6uroXhRDO7bffzvpb7GW/orpWiMViHwuFQg9P9v//i6VLP+kI4SxMWP8hun72CjefSr9iGIZSDTIM44PBYNDHjVPtV3bv3s2uQcFgUKkGhUKh9wSDwTA3Lp1OK62DHnvsMaXr9OjRo7cGg0HWdRqLxd7p9/tNhXPTYmbi8/lauLm87le8nJmo9itTeWaya9eu1aozk87OTtZ12tTUVO/3+9PcXLrMTILB4NZoNMqqyzrNTJqbm1nfE9V+RbUGbd++XakGBYPBNq9mJqr9iurMJBgMJjEzkQ+vZya7du1i16BwOByMTuGZSTgc/jA3TrVfUZ2ZbN++nb1WCAQCD0Uikbu4cbrMTEKh0D3cuKk6M4lGX18HqawVVGuQCAQCfrcjGAy2+Xy+xyf6/URHNBqNGYZhcOMSiUQ8Go1GuHHNzc3NwWAwwIxL+Xy+P+LmikQiUdM0TW6caZqmyrklk8kU99z8fr/Z1NR0QuFzi6ieWyQSiXLj4vF4KhwOB5lxkaampqdUzi2RSMS5cYZhGNFoNKbwuSWi0WiIExMMBgM+n+9phXMLJZPJhEJcTOXc4vF4IhKJhLlxTU1NTwcCAdbnHY1GQ4lEIqlybio1yDAMpRrU1NT0fb/fz7oGwuFwMB6Pp7i5vK5BPp/vyWAwyMoXDAYDyWSSfW6qNSgejytdpxs2bPgjv9/fzIkJhUL+VCrVovC5hePxOPs6NU1T6Tptamr6bjAYbOPGqZyb1zXI5/MdCQQCXSrnFgqFWDGhUMjTGuTz+Q75fL5ubpzKOigcDge9vE79fv8Bv9//TW5cMplkrxWCwWCgubmZdW2fPzfDMNhrBZ/P922fz7edG5dIJJLctYLXNcjv93/L5/Pt5MTc23Zvm8gIZ+YPZv4LN59qDTr22c9uc4Rw/unaa/+ccW47AoHAbm4+1XVQc3NzM7cGqa4VZsyY8VshhHP//fezYr3sV1TXCn6/f6vP5zs42f//L5YuzTlCONM6R89d2Tnyjwqft2c1yO/3b25qaurlxqn2Kyo1KBBQu04DgUBnU1PTd7hxqmuFZDKpdJ2qnFsoFGptamr6nsq5vdVnJsFgMNnU1HScmwszE/dz83JmsmHDhh+onJvKzES1X1GZmfj9/oDP5/uhwrnpMjP5U7/fz3pPdJqZhEIh9sxEZa3wO5iZ/HEgEGBdO5cyM1HpV1RnJk1NTU9M5ZlJIBBo58Z5PTMxTRMzE/ncDgWDQfbMxMt+BTMT189tKs9MdnFnJrXPjb0OCgTUa9CEtwdjC2gKtoCmYAtoCraApgSwBbQEtoB2jcMW0OPAFtAUbAFNwRbQMtgCmuLZFtA1ZmRmnBEZ4Ygfig2cuEupQY4QLztC/HKycdgC2jXflNsC2hHipz+68S5HdI060zeO/jE3H7aAJmAL6HFgC2gKtoCmYAtoCraApgSwBbQEtoCmYAtoCraApmALaNd82AJ6DNgCmjLlt4CeCAhgCgQwBQKYAgFMgQCWgQB2jYMAHgcEMAUCmAIBLAMBTPFaAN/dd/et4hlxTmTE33DiLlEA/40jxMuTjYMAds03FQXwP3zx/j2viq5RZ96W5z7FzQcBTIAAHgcEMAUCmAIBTIEApkAAy0AAUyCAKRDAFAhg13wQwGOAAKZAADPRoZmBAKZAAFMggCkQwBQIYBkIYAoEMAUCmAIBTNGlmYEAlrEsa/60zLRB7l3AlyiAf+II4ThCrJ9MHASwa76pKIBfq48XXxFdoy971a9AAFMggCk6zEwggCkQwBQIYAoEMAUCWAYCmAIBTIEApkAAU3SZmUAAy0AAM4EAloEApkAAUyCAKRDAFAhgGZ2aGQhgGV2aGQhgGV2aGQhgGcuy5jdmGldx7wK+RAGcqgngb04mDgLYNd+UEsCOEB9+/fm/PztX1/Wzv4IAloEApkAAy0AAUyCAKRDAFAhgCgSwDAQwBQKYAgFMgQCm6DIzgQCWgQBmAgEsAwFMgQCmQABTIIApEMAyOjUzEMAyujQzEMAyujQzEMAybwx1M+KnnLuAL1EAL64J4IHJxEEAu+abagJ47/nn/16x6WcnIIBlIIApEMAyEMAUCGAKBDAFApgCASwDAUyBAKZAAFMggCm6zEwggGUggJlAAMtAAFMggCkQwBQIYAoEsIxOzQwEsIwuzQwEsIwuzQwEsMwYAdzAuQv4UmuQI8R/OEL8w2TiIIBd8001AfxfHvzctxzRNeo07hi9FwJYBgKYAgEsAwFMgQCmQABTIIApEMAyEMAUCGAKBDAFApiiy8wEAlgGApgJBLAMBDAFApgCAUyBAKZAAMvo1MxAAMvo0sxAAMvo0sxAAMtIQ13GXcCXQQD/3BHitcnEQQC75ptqAvhfGozCOdE1+rKX/QoEMAUCmKLDzAQCmAIBTIEApkAAUyCAZSCAKRDAFAhgCgQwRZeZCQSwDAQwEwhgGQhgCgQwBQKYAgFMgQCW0amZgQCW0aWZgQCW0aWZgQCWGSeAJ30X8GUQwE/XtoH+yMXiIIBd8001AXyurvM5R3T92c8hgCkQwBQIYBkIYAoEMAUCmAIBTIEAloEApkAAUyCAKRDAFF1mJhDAMhDATCCAZSCAKRDAFAhgCgQwBQJYRqdmBgJYRpdmBgJYRpdmBgJYhgx1J3kX8GUQwBtqAnj/xeIggF3zTRkB7AjxufPP/xVdo9+DAKZAAFMggGUggCkQwBQIYAoEMAUCWAYCmAIBTIEApkAAU3SZmUAAy0AAM4EAloEApkAAUyCAKRDAFAhgGZ2aGQhgGV2aGQhgGV2aGQhgGRcBPKm7gC+DAK6rCeBnLxYHAeyabyoJ4O+df/6v2Pj8xyGAKRDAFAhgGQhgCgQwBQKYAgFMgQCWgQCmQABTIIApEMAUXWYmEMAyEMBMIIBlIIApEMAUCGAKBDAFAlhGp2YGAlhGl2YGAlhGl2YGAljGdag7ibuAL0cNcoT4jSPEry8WBwHsmm8qCeA/X2bkHdE1+rIQ3vYrEMAUCGCKDjMTCGAKBDAFApgCAUyBAJaBAKZAAFMggCkQwBRdZiYQwDIQwEwggGUggCkQwBQIYAoEMAUCWEanZgYCWEaXZgYCWEaXZgYCWGYCAXzRu4AvkwD+Xx0hzl0sDgLYNd9UEsC/Pf/8XyEggN2AAKZAAMtAAFMggCkQwBQIYAoEsAwEMAUCmAIBTIEApugyM4EAlvFcAI+Ojs5yO7Zs2bLOMIzARL+f6CgUCgvz+Xw9N65arTYUi8V53Djbtlfatn0NJyadTq+IRqMxbq5cLregWCwu4caVy+WlJ0+enK/wnjRms9lrOTE7duxYEo1Gk9xclmXNL5fLS7lxxWJxSW2AwIqrVCorCoXCdZyY3t7e+dFotE3hNc6rVqsN3Lh8Pl9fKBQWcuNKpdLySqVyPSfGtu1rwuHwRm4u27bnlEql5QqvcVE2m13MjSsUCsv6+vrmcuMikUgX9/OuVCrXVyqVFQqvUakG5XI5pRoUiURa9+7dy7oGCoXCdSrndik1qPYPE1hx0Wg0nk6nWXUhm81eW61WG7m5Tp48qVSDbNtWuk5jsVi0vb19FSfmhRdemF0qlVgxo6Ojs/r6+uYWCoVl3DjLshaXSqVF3DjTNP2bNm26QSHfam7MqVOnPK1Bpmk+3N7efqtCvlUvvPDCbE5MJpPxtAaZpvmVjRs33s6NU1kHFQqF64aHh9nnZlnWfJUaZBjG51tbW9/PjRseHmavFWzbvsa27ZXcXMVicV4ul2OvFUzTvK+lpeUj3LhKpbKCu1Z44YUXZg8ODnpWg+Lx+D3JZPIublypVFp+6tSpOeN/Pv2Z6UMiI5xrT14bmuD7dck16LWZMx93hHBemjv36xeKa25u/kQymfwUN5/qOsi27ZXcGqS6Vqirq/u1EML54Ac/yPpb7GW/orpWaGlpeW8ikfjihf6fvzXN+eef/ztz0+gfj45626+o1qCOjo7bDMP4KjdOtV/J5XLsGlQqlZRq0KZNm24xDOMb3LhsNqu0DrJtW+k6HRwcXFUqlVjX6caNG9fGYrEgNxdmJvRQ7VdUatCePXvqVWYmqv2KlzXoe9/73jwvZyaWZS1WnZm4rRUudGQymWsikcgmbi5dZibRaLQzk8mw6rIuM5NoNNpy7Ngx9sxEpV9RrUHZbFapBsViMdOrmYlqv6I6M4lGo5EtW7ZM2ZlJZ2fnjQr5PJ2ZWJaFmcmYwzCML3d0dNzBjVPtV1RnJtlslr1WME3zgebm5g9w43SZmaRSqY9y43SYmSQSibtVZya2bbPWQaOj6jVI1BYM5NiyZcvNiUQiNNHvJzqKxeKSQqGwjBtXrVYbS6XSIm6cbdtrbduew4k5cODAatM0TW6ufD5ff17uMY8V2Wx2scJ7sub06dNzOTE9PT3LTNNs5uayLGvx+QuLc5RKpeX5fL5eId/qkZGReZyYxx9/fLFpmh0Kr3FRtVpt5MYVCoVlxWJxCTfOtu2VlmXN58T09fXNjcVimxVyLbBteyU3rlwuL83lcg3cuP7+/pWFQmEhNy4Wi206efIk6z2xLGv+4ODgKm4u1RqUz+eVapBhGO2HDx9mXQMjIyPzLMtarfAalWtQ7Rrnnlvq4MGDrLpw+vTpudVqdQ03V61GsmuQbdtK12k8Hjd27dq1lplrTrlcXsfNVSgUFvb397Ov02q12lAul5dy45LJZDCdTt/CjbMs6wZuTC6X87QGJRKJps2bN9+mkG8dd63gdQ1KJBJf27hx43u4cbZtr33++edZ5zYyMjLv9OnT7BpUa7DZNSiVSj3Y0dHxIW7c6dOn2WuF559/fo5t26xru1J5fa2Qz+fZa4WWlpbPdXZ23smNGxwcXMVdK9i2PWdwcNCzGtTa2vqZjo6Ou7lxtm2vzOVyC8b//P0n33+zeEacm5aZ9osJvl+XXIP+fcmSLzhCOK9dccUPLhTX1tb2+62trfdx86mug1T6FdW1wnkBfM8993CvA8/6FdW1wqZNmz6QSqW+fKH/5+Xrrms+//zfhu3P3lepeNuv2LatVIO2bt367ng8/nVunGq/UiqV2DXo1KlTSjVo8+bN74zH4z5uXC6XU1oH2batdJ0ODg6uO3XqFOs63b59+43xeDzMzaXDzOTQoUOrDMOIc3N53a+ozkwMw2jh5lLtV7ysQSdOnFhkGEanwmtUmpnU/lGC0szEba1woePUqVNzotFot0IubWYmP/jBD1jviU4zk+PHj7NnJir9imoNyuVySjXINM2kVzMT1X5FdWZimmZs+/btrL/7mJm4freUa1C1Wm3gxk3lmUkqlXqos7PzvQrfE6V+RXVmcv4fWnKO5ubmL3Z1dX2YG4eZiXx4PTNpbm7+dFtb2z3cuNo/zmT9za9U1GvQhLcHYwtoCraAptS+SNgCegzYApqCLaBlsAW0axy2gB4HtoCmYAtoCraAlsEW0JS3xBbQ57nAs4AvVw1yhHjNEeIvLhSHLaBd802JLaAdIU4tM/LOtK6fvXL+Z172K9gCmoItoCk6zEywBTQFW0BTsAU0BVtAU7AFtAy2gKZgC2gKtoCmYAtoii4zE2wBLYNnADOBAJaBAKZAAFMggCkQwBQIYBmdmhkIYBldmhkIYBldmhkIYJmLCOAJnwV8GQXwPzlC/PuF4iCAXfNNFQH812Of/ysEBLAbEMAUCGAZCGAKBDAFApgCAUyBAJaBAKZAAFMggCkQwBRdZiYQwDIQwEwggGUggCkQwBQIYAoEMAUCWEanZgYCWEaXZgYCWEaXZgYCWOaiQ90J7gK+jAL4p44QjnMBAQoB7JpvSgjgzI2ffFV0jTqia/R7538GAUyBAKZAAMtAAFMggCkQwBQIYAoEsAwEMAUCmAIBTIEApugyM4EAloEAZgIBLAMBTIEApkAAUyCAKRDAMjo1MxDAMro0MxDAMro0MxDAMpMQwK53AV9GAfzNmgCecF0FAeyaT3sB7Ahx6/nn/4rO0Tc+XwhgCgQwBQJYBgKYAgFMgQCmQABTIIBlIIApEMAUCGAKBDBFl5kJBLAMBDATCGAZCGAKBDAFApgCAUyBAJbRqZmBAJbRpZmBAJbRpZmBAJaZ1FDX5S7gyyiAb6wJ4P6J4iCAXfNNBQH86DIj79R1Pvfq2J9DAFMggCkQwDIQwBQIYAoEMAUCmNz7VugAACAASURBVAIBLAMBTIEApkAAUyCAKbrMTCCAZSCAmUAAy0AAUyCAKRDAFAhgCgSwjE7NDASwjC7NDASwjC7NDASwzCQFMLkL+HLWIEeIlxwhfjVRHASwa76pIIBP13U+59R1PvdXY38OAUyBAKZAAMtAAFMggCkQwBQIYAoEsAwEMAUCmAIBTIEApugyM4EAloEAZgIBLAMBTIEApkAAUyCAKRDAMjo1MxDAMro0MxDAMro0MxDAMpMe6o67C/gyC+D/4QjxqluMEBDAE+TTXgA/ffM9vxn//F8hIIDdgACmQADLQABTIIApEMAUCGAKBLAMBDAFApgCAUyBAKboMjOBAJaBAGYCASwDAUyBAKZAAFMggCkQwDI6NTMQwDK6NDMQwDK6NDMQwDIMASzdBXyZBfDTtW2gP+YWBwHsmk97Afzg53afG//8XyEggN2AAKZAAMtAAFMggCkQwBQIYAoEsAwEMAUCmAIBTIEApugyM4EAloEAZgIBLAMBTIEApkAAUyCAKRDAMjo1MxDAMro0MxDAMro0MxDAMqyh7pi7gC+zAH64JoB73OIggF3zaS2AHSG+sMzIO9M7n3tt/O8ggCkQwBQIYBkIYAoEMAUCmAIBTIEAloEApkAAUyCAKRDAFF1mJhDAMhDATCCAZSCAKRDAFAhgCgQwBQJYRqdmBgJYRpdmBgJYRpdmBgJYhimA37gL+HLXoJoA/q9uv4MAds2nuwB+sq7zOWd26/Dfjv8dBDAFApgCASwDAUyBAKZAAFMggCkQwDIQwBQIYAoEMAUCmKLLzAQCWAYCmAkEsAwEMAUCmAIBTIEApkAAy+jUzEAAy+jSzEAAy+jSzEAAy7CHurW7gJf8aEmKm+siAvhFR4jfuP0OAtg1n9YC+Mn19/7K7fm/QkAAuwEBTIEAloEApkAAUyCAKRDAFAhgGQhgCgQwBQKYAgFM0WVmAgEsAwHMBAJYBgKYAgFMgQCmQABTIIBldGpmIIBldGlmIIBldGlmIIBlFARwg3hGnKvL1JE7Ny8aemEB/F9qdwGTv+0QwK75tBbAX7x/z6tuz/8VAgLYDQhgCgSwDAQwBQKYAgFMgQCmQADLQABTIIApEMAUCGCKLjMTCGAZzwWwbdtz3I5t27atTyQSkYl+P9GRy+UaSqXScm6cbdsrbduu58ZZlnVDsVicx4nZv3//2ng8nuDmymazSyuVygpuXLVabSwWi0u4ceVyeZ1lWfM5MQcPHlwRi8VaubmKxeKSarXayI2rVCorstnsUoV8a23bXsCJOXbs2JJYLNbFzWW//r1ayY0rlUrLc7lcAzfOsqzVtQLMeT/mGYbRzc115syZRZZlrebGVavVhkKhsEzhPVllWdZibpxpmptzuRzr8x4aGlpYrVbXcHOp1qD+/n6lGmSaZsehQ4e418CC2jXAyuV1DTJNs7m3t7eRE2NZ1vxyubyOm0u1Bg0ODipdp6Zpmjt37ryBE3P69Om5/f39N3JzWZa1uFQqreLG2ba9rFqtss8tHo+H0+n0rdy4Uql0k0KMpzUoHo/7tm3bdjs3rr+//8ba0HTSMYVCwdMalEgkvrZ169b3ceMsy7phZGSEtQ6yX//7y65BxWJxiUoNSqVSD3Z0dHyEG1d7jay/HSMjI/Msy2Jd27WjvvZ3gBXX3Nx8f3t7+ye4cdVqdQ13rXD69Om5AwMDntWg5ubme7u6uu5RyLe6VCot4sTMyMwYFhnhzP/R/Bgn7kI16LXZs/c5QjivzJnTNv53HR0dd3d0dNzHPTfVdZBlWTdwa5CtuFaYPn36i0II57777mP9LfayX1FdK2zatOlDLS0tXxn/83/6vd+7fZmRd2Z0PHvOLc7LfqVYLCrVoK1bt74nmUw+zI1T7VcKhQK7BvX19SnVoHQ6fVsikfArvEalddDg4KDSdTowMHBjTW5MOmb37t03x+PxKDeXDjOTnp6eNZiZyIcOM5Pjx4/XezkzsW17merMhLtW6OvrmxuNRrdyc+k0M8lkMqy6rNPM5IknnmDPTGyFfkW1BuXzeaUaFI/HUwcOHGBdO6rrIFuxX1GdmcTjcWOqzkwSiURox44db/mZiW3b7BqUSCSa0un0Hdy4qTwzUe1XbMWZST6fb+TGpVKpB9va2j7KjbM1mZm0trbexY3TYWbS2tr6GdWZyZkzZ1jrINtWr0Eik8lc7XZs2bJlTTQa9U/0+4kOy7Lm1/5lBStuaGhoiW2//i/POUe1Wm08ceLEbE5MV1fXikgkEuXmqjX0i7lxtm3X9/X1zeXGVSqVFZlM5hpOTDqdro9EIglurlqRr1f4vBcXi8V53LhSqbQ8m81eyzy3eZFIpFXh/Z8zNDS0ROE1Lqr9y1RWXLVabRgeHmad24kTJ2ZHIpEubq6zZ89eV61WGxTekwWFQmEhN65cLi+tVCrXc+Oi0WjnE088wXpPav+Sbxk3l2oNOr/YVzi3lp07d7K+J9ls9tpSqbRc4TUq16DTp0+za1A0Go1v3ryZe+1cU6tdrFy1gRu7BtUaevZ1GovFwt3d3Y2cmFwuN6u/v38lN1elUrm+XC4v5cbVFjoLFM7Nt3HjxrXcuFKptIobUygUPK1BsVjs621tbbdw4/r7+1fmcrlZnJjanUee1SDTNL/U0dFxGzeuWq02lkol1joom81eOzg4yK5Bp0+fnqtSg+Lx+P0tLS3v5cYNDg6y1wqlUml2tVplXduZzOtrhWKxyF4rJBKJe1Op1IcV8i3jrhVyudws27Y9q0Gmaf5+a2vrndy42sD0Ok7M+sz6teIZcW7aD6f9ghN3oRr0r/X173GEcM5Nn54f/7vm5uaPp1Kpe7jnproOqlarjSo1SGWtUFdX92shhLN+/XrW32Iv+5WM4lqhs7Pz9+Lx+BfG//yVK67YXtf5nDMvNfDPbnFe9isnTpxQqkHt7e3vjEajX1F4jUrroEKhwK5Bx44dU6pBmzZtuikajT6s8BqV1kHDw8NK16lt2yuPHTs2ixOzcePG1ZFIJMDNpcPMpLu7e7nXMxOVfkWlBu3YsWOxysxEtV/xsgbt2rVrbjgcblN4/5VmJkNDQwtVZybctcK3v/3t2eFweCM3ly4zk3A43NnT08N6T3SamfT29rJnJir9imoNyufzSjUoFouZXs1MVPsV1ZmJYRihqTwz6ejoWMeN83pmMjQ0xK5BhmF8rauraz03birPTFT7FdWZST6fZ68V4vH4/alU6n3cOB1mJqZpfmYqz0yam5s/wY2rVqsNZ8+eZf3Nr312SjVowtuDsQU0BVtAU7AFNAVbQFOwBbSMjS2g3eKwBfQ4sAU0BVtAU7AFtAy2gKa85beArjEzM3NEZIQjfig2TDbmYjXIEeIlR4hfjv85toB2zaftFtDfe9f9/010jTqzW4e+7xaHLaAp2AKaYmMLaAlsAU1R7VewBTQFW0BTsAW0jGq/gi2gKdgCmoItoCm6zEywBbSMLjMTbAEtg2cAM4EAloEApkAAUyCAKRDAFAhgGZ2aGQhgGV2aGQhgGV2aGQhgGVUB/Pkff/4O8Yw4JzLibyYbMwkB/D8cIV4d/3MIYNd82grgBx749ksTPf9XCAhgNyCAKRDAMhDAFAhgCgQwBQKYAgEsAwFMgQCmQABTIIApusxMIIBlIICZQADLQABTIIApEMAUCGAKBLCMTs0MBLCMLs0MBLCMLs0MBLCMqgAuFotLREb8lHMX8CQE8J86QjiOEJIYhAB2zaetAD7//N+J4iCAKRDAFAhgGQhgCgQwBQKYAgFMgQCWgQCmQABTIIApEMAUXWYmEMAyEMBMIIBlIIApEMAUCGAKBDAFAlhGp2YGAlhGl2YGAlhGl2YGAljmEgVwA+cu4EkI4C/XBPDRsT+HAHbNp6UAdoR4qK7zOWdRovLiRHEQwBQIYAoEsAwEMAUCmAIBTIEApkAAy0AAUyCAKRDAFAhgii4zEwhgGQhgJhDAMhDAFAhgCgQwBQKYAgEso1MzAwEso0szAwEso0szAwEsc0kCWAjBuQt4MjXIEeKcI8Sfj/0ZBLBrPi0FcM8dXz4jukad1ZH/JT9RHAQwBQKYAgEsAwFMgQCmQABTIIApEMAyEMAUCGAKBDAFApiiy8wEAlgGApgJBLAMBDAFApgCAUyBAKZAAMvo1MxAAMvo0sxAAMvo0sxAAMtcBgE86buAJymA/9kR4t/G/gwC2DWflgL4D76w/7cXev6vEBDAbkAAUyCAZSCAKRDAFAhgCgQwBQJYBgKYAgFMgQCmQABTdJmZQADLQAAzgQCWgQCmQABTIIApEMAUCGAZnZoZCGAZXZoZCGAZXZoZCGCZSxbAQkz6LuBJCmC7tg10w/mfQQC75tNSAC8zCucu9PxfISCA3YAApkAAy0AAUyCAKRDAFAhgCgSwDAQwBQKYAgFMgQCm6DIzgQCWgQBmAgEsAwFMgQCmQABTIIApEMAyOjUzEMAyujQzEMAyujQzEMAyl0kAT+ou4EkK4I01Adx9/mcQwK75tBPAjhDvr+t8zllqFv+/C8VBAFMggCkQwDIQwBQIYAoEMAUCmAIBLAMBTIEApkAAUyCAKbrMTCCAZSCAmUAAy0AAUyCAKRDAFAhgCgSwjE7NDASwjC7NDASwjC7NDASwzGURwEJM6i7gSQrg+poAHjz/Mwhg13zaCeDd79vQJ7pGndubnhq8UBwEMAUCmAIBLAMBTIEApkAAUyCAKRDAMhDAFAhgCgQwBQKYosvMBAJYBgKYCQSwDAQwBQKYAgFMgQCmQADL6NTMQADL6NLMQADL6NLMQADLXEYBfNG7gCdbgxwhfusI8f+c/28IYNd82gngz3zx4IsXe/6vEBDAbkAAUyCAZSCAKRDAFAhgCgQwBQJYBgKYAgFMgQCmQABTdJmZQADLQAAzgQCWgQCmQABTIIApEMAUCGAZnZoZCGAZXZoZCGAZXZoZCGCZyyaAhbjoXcAMAfy887oUFUJAAE+QTzsB3GAUzs3oOOtcKEYICGA3IIApEMAyEMAUCGAKBDAFApgCASwDAUyBAKZAAFMggCm6zEwggGUggJlAAMtAAFMggCkQwBQIYAoEsIxOzQwEsIwuzQwEsIwuzQwEsMxlFsAXvAuYIYAfq20D7RcCAniCfFoJYEeI+rrO55zlRv7fLxYHAUyBAKZAAMtAAFMggCkQwBQIYAoEsAwEMAUCmAIBTIEApugyM4EAlvFcAJdKpUVux549e25LJpPmRL+f6LBte2WhUFjDjbMs64bBwcHl3LiBgYH1+Xy+nhPT09NzSyKRaObmqlarjcVicS03rlwur6tUKisU3pNbisXiEk7M4cOH1yYSiQ5uruHh4RXlcnkdN65YLK6tVquN3LhKpXJzuVxeyok5ceLEikQisZmba3BwcLllWTdw4wqFwhrbtldy40ql0k3VarWBE5PP5+tN03yEm8u27WWlUukmhde4qq+vbzU3rr+//8ZSqcS+TuPx+NZsNsv6vKvVaoNt2+xzU61B+XxeqQaZprnp6NGjrO9JuVxeWqlUbubmupQaNDw8zK5ByWSy/Tvf+Q6rLhSLxSWWZd3CzVWpVJRqULVaVbpOU6lU8tvf/vatnBjLshaXSiVWTO1YXrt2WHGWZa0ulUqrFM7N2LVr1+0Kn8E7uDGFQsHTGpRKpULbtm17n0K+W2uf36RjcrmcpzWoubm5adu2bR/ixg0MDKy3bZu1DiqXy0sHBwfZNWh4eHiFSg1qb29/6JFHHrmTGzc4OMheK9i2XT8wMLBeIdfyfD7PXit0dHQ8+Mgjj9yj8D1hrxUsy1ps27ZnNairq+tzmzZtuk8h30212sCKm6gGzXxm5hmREU79j+rj43832Rr0r+vX3+MI4bx65ZX9pVJp0aZNmz6zcePGB7ivUXUdNDAwsJ5bg1TXCtOnT39RCOF87WtfY/0t9rJfUV0rbNu27WPt7e1fL5VKi/7wE+ZJ0TXqfHTD8ecnkc+zfiWfzyvVoJ07d36gpaXFx43zsl/JZrNKNWjXrl3vaWlpCXPjausE9jpoYGBA6Tq1bfvWbDbLuk737dv3rubm5ik5Mzlw4MDNXs9MVPoVL2cmqv3KVJ6ZWJa1WrUGcdcK2Wx2sWEYaW4unWYmmUyGVZd1mZnE4/GNx48fZ89MVPoV1RqUy+WUalAqlWrr7e1lXTuq6yDVfgUzE9dzM3bs2HEHN87rmUnt/LjnNmVnJi0tLRseffTRDyt8T5T6FdWZSS6XY68VWlpaHkqn05/gxukwM2lra/viVJ2ZtLe3K89MausTVpxqDRKZTGa622GaZmMgENgw0e8nOgqFwnV9fX1zuXG2bS8olUqzuXFDQ0NLjh07NpMTYxhGfTgcDnJzZbPZa4vF4jxuXO1fN16j8J7UZzKZKzgxLS0t88LhcEwh1zW118mKKxaL87LZ7LUK78niQqFwJfNzuyYUCqW4uUql0mzbthdw4/r6+uYWCoXrFPItsm37Kk7MsWPHZgaDwTZurpGRkatLpdf/JRPnqFQq1586dWoON65QKCzM5XKzuHGhUKi1p6eH9Xnbtn2VZVmLFV6jUg3K5XJKNSgUCiU6OztZ10ChULhS5dwupQbZts2uQaFQKGqaJrcuXFGrXaxcmUxGqQadPn1a6ToNBoOBeDy+lBNj2/aMcrnMislkMtNzudysQqGwkBtn2/acSqVyvcLn9nA0Gl3JjatWqw0Kn5unNSgUCn3FNM0buHHlcnmpbdszODHHjx/3tAaFQqEvmKa5nhs3NDS0ZHR0lLUOKhQKV549e5Z9brZtX6NSg6LR6H2mad7BjTt79ix7rTA6OjpzaGhoCTdXqVSancvl2GuFUCh0TywWez83rtaYsNYKtm3PGB4e9qwGhcPhO2Ox2EcU3stFmUzmam7cRDVobmbuivN3Abv8ftI1yBHiZUeIv81kMtMNw/iwaZp3cV+j6jpoaGhoCbcGqa4V6urqfi2EcBYsWMC6DrzsVzKKawXDMG6LRCKfy2Qy0+/5Uu8/i65R5z3Bpz5/sTgv+5Vjx44p1aBEInFLMBj8IjdOtV+pyVxWDUqn00o1yDCMtcFg8KvcuFOnTimtg4aGhpSu0+Hh4aXpdJp1nba2ti4PhUJN3Fw6zExSqdRir2cmKv2K6swkFAoZ3FwZxX5lKs9MbNueozozyTDXCrWZSQc3l04zk3Q6zV0bajMzSafTrO+Jar+iWoNOnjypVIPC4XAkHA5zrx2ldZBqv6I6MwmFQn7MTOTD65lJbYce7rlN2ZlJJBL5fDQavVXhe6LUr6jOTE6ePMleK0Sj0ftisdi7uXE6zEzC4fDdU3lmEolEPqrwXi4aGRm5bDOTixwT726BLaAp2AKagi2gKdgCmoItoGWwBbRrHLaAHge2gKZgC2gKtoCWwRbQFK23gD7PBM8C5tQgR4j/7gjxmhDYAnqCfFptAb3ULLw2cxLP/xUCW0C7gS2gKdgCWgZbQFNU+xVsAU3BFtAUbAEtgy2gKdgCmoItoCnYAto1H7aAHgO2gKZM+S2gJwICmAIBTIEApkAAUyCAZSCAXeMggMcBAUyBAKZAAMtAAFOmiAB2fRYwUwA/WXsO8L0QwK75tBLAdZ3POY2xvv+cTBwEMAUCmAIBLAMBTIEApkAAUyCAKRDAMhDAFAhgCgQwBQKYosvMBAJYBgKYCQSwDAQwBQKYAgFMgQCmQADL6NTMQADL6NLMQADL6NLMQADLvCkCWAjXu4CZAvjemgB+EgLYNZ82ArjjzuZjomvU+fhXv/Pnk4mDAKZAAFMggGUggCkQwBQIYAoEMAUCWAYCmAIBTIEApkAAU3SZmUAAy0AAM4EAloEApkAAUyCAKRDAFAhgGZ2aGQhgGV2aGQhgGV2aGQhgmTdRAJO7gLk1yBHiVUeI/w4B7JpPGwF815eP/L3oGnW+9Nld/snEQQBTIIApEMAyEMAUCGAKBDAFApgCASwDAUyBAKZAAFMggCm6zEwggGUggJlAAMtAAFMggCkQwBQIYAoEsIxOzQwEsIwuzQwEsIwuzQwEsMybJoCFIHcBKwjgXzpCvAwB7JpPGwG81Ox/dbLP/xUCAtgNCGAKBLAMBDAFApgCAUyBAKZAAMtAAFMggCkQwBQIYIouMxMIYBkIYCYQwDIQwBQIYAoEMAUCmAIBLKNTMwMBLKNLMwMBLKNLMwMBLPMmC2DpLmAFAfwjRwjHvuWWKAQwyaeNAK7rfM5ZGc29NNk4CGAKBDAFAlgGApgCAUyBAKZAAFMggGUggCkQwBQIYAoEMEWXmQkEsAwEMBMIYBkIYAoEMAUCmAIBTIEAltGpmYEAltGlmYEAltGlmYEAlnlTBbAQ0l3ACgL4IUcI55+vv/4UBDDJp4UATtzX9hPRNer8/pd7/4/JxkEAUyCAKRDAMhDAFAhgCgQwBQKYAgEsAwFMgQCmQABTIIApusxMIIBlIICZQADLQABTIIApEMAUCGAKBLCMTs0MBLCMLs0MBLCMLs0MBLCMBwL4jbuAVWqQI8S5l2bO/GsIYJJPCwH8ia8e+RfRNeqE7+mOTzYOApgCAUyBAJaBAKZAAFMggCkQwBQIYBkIYAoEMAUCmAIBTNFlZgIBLAMBzAQCWAYCmAIBTIEApkAAUyCAZXRqZiCAZXRpZiCAZXRpZiCAZd50ASzEG3cBz/zTmQEFAfz356ZNexkCmOTTQgAvNftf4zz/VwgIYDcggCkQwDIQwBQIYAoEMAUCmAIBLAMBTIEApkAAUyCAKbrMTCCAZSCAmUAAy0AAUyCAKRDAFAhgCgSwjE7NDASwjC7NDASwjC7NDASwjEcC+I27gBUE8E8cIZzcu9/NXi9DAFO8FsC15/++zImDAKZAAFMggGUggCkQwBQIYAoEMAUCWAYCmAIBTIEApkAAU3SZmUAAy0AAM4EAloEApkAAUyCAKRDAFAhgGZ2aGQhgGV2aGQhgGV2aGQhgGU8EsBBv3AW88EcLTU6YI4TPEcL5hzlzTrLyCQhgN7wUwLHPdDwpukade77U+5ecOAhgCgQwBQJYBgKYAgFMgQCmQABTIIBlIIApEMAUCGAKBDBFl5kJBLCM5wK4qalpjtsRiURu8fl8kYl+P9Gxe/fupfv27VvOjTt69OjKdDpdz43r7e29IRAIzOPEBAKBtX6/P8HNtWPHjiUHDx5cofAaG1XO7eDBg+tM05zPiQmHwyv8fn8rN9eePXvqe3t7GxVe44odO3Ys4cbt379/bVtb2wJmXH0gEOjk5kqn0/VHjx5dyY3bt2/f8t27dy/lxh05cmT1pk2bFnJiAoHAPJ/P161wbouOHDmyWuH9b9i9e/cybtyhQ4dWbd68eTE3zu/3bw6Hw6zPe9OmTQt7enrWcHOp1qADBw4o1SC/398RDodZ10BbW9uC/fv3r+XmupQatGfPHpVzaw4EAqy6YJrm/IMHD67j5kqn00o16PDhw0rXqd/vN0Oh0A2cmFgsNvexxx67kZtr8+bNiw8dOrSKG9fT07Ns//79DQrnFgqFQuu5cYcOHbqJG9Pe3u5pDQoGg75oNHo7N+6xxx67MRaLzeXEJBIJT2tQMBj8eiAQeC83rre394aWlhbWOqitrW3B4cOH2TVoz5499So1KBwOPxgMBj/CjTt8+DB7rdDS0jKvt7eXdW03Nb1egw4cOLCSG1cT95/gxvX09KzhrhVisdjcI0eOeFaDAoHAvaFQ6B5u3JEjR1a3t7cv4sZxa9DanrW3iGfEubof1v2Km8sR4ty/X3HF3yi8RqV1UG9v7w3cGqS6Vqirq3tRCOGsXr2a9bfYy35Fda3wia8e/UfRNeok727dxHyNnvUrgUBAqQaFQqH3BAKBh7lxqv2KSg166KGHlGpQJBJ5VyAQ8HPjdu/erbQOevzxx5Wu0yNHjtz40EMPsa5TwzBu9vv9UYVze8vPTMLh8BqvZyYq/YqXMxPVfuV3MDPpUjk3lZlJT0/PMtWZCXetEAgE5gUCgS0K56bNzMTn87Hqsk4zk3g8zvqeqPYrqjVo7969SjUoEAikmpqaVnJiLmVmotKvqM5MAoGAgZmJfHg9M+np6cHMZMwRCoW+5vP53seNU+1XVGcme/fuZa8VpvLMJBgMfm4qz0wCgcCnuHFHjhxZnU6n3/SZSVPT6zVIBAKBiNsRDAY3+ny+P5ro9xMd0Wg0GYvFmrlx8Xi8JRwOx7lxiUSiIxgMxphx7U1NTSe4uSKRSMI0Tfa5mabZrHJuyWSynXtufr+/uamp6SmFzy2uem6RSCSh8Hm3h8Nh7ucW9/l8T3NzhcPheDweb+HGxWKx5mg0mlT43FojkYjBiQkGg7ENGzY8w80ViUSMZDLZqvB5JyORSErh824Nh8MmN66pqSkTCARY70kkEjESiUSbyrmp1CDDMJRqUFNT09M+n4/1PQmHw7F4PN6u8Hkr16BoNKpybt8PBAKsaycYDMaSyST73MLhsHINUrlOfT7fk36/v4MTEwqFovF4vFPh3EzTNNnXqWEYKcVzeyIYDG7kxqmcm9c1qKmp6buBQGCLyrmFQqEo8/P2tAY1NTUd9fv93+TGqayDwuGw0nWqulbw+XyHfD7fdm5cMplkrxWCwWAskUiwru3aexI3DIO9VvD5fI/5/f5dCp9bG3et4HUN8vv9e/1+/x6Fz429DgoE1GrQNX9yzc9FRjg37b3pjzlx/zFz5r+9Wlf3Kjef6jookUh0cGuQ6lphxowZ/yaEcB544AFWrJf9iupa4fzzfxU+N8/6FdUaFAgEHvH7/Ue5car9ikoN8vv9SjUoGAx2+3y+x7lxkUhEaR2UTCaVrtN4PN7p9/u5a4Wupqam49xcOsxMgsFgm9czE5V+xcuZyaX0K1N1ZqLar6isFfx+f3TDhg0/4ubCzMT93DyemfxpMBhkz0xU1gq/i5mJ3+9nfb8uZWai0q9gZuJ6oJ7viwAAIABJREFUbk8EAoFN3DivZyaGYWBmIp/bUb/fn+bGedmvXOLM5FGVc3urz0yampqm7MzE5/O95WcmkUjEmPD2YGwBTcEW0BRsAU3BFtCUALaAlsAW0K5x2AJ6HNgCmoItoCnYAloGW0BTpuwW0EKIxkzjqvPPAubE/ebqq4cdIRxHiDs4cdgCmuLlFtB1nc85q2K5V7hx2AKagi2gKdgCWgZbQFOwBTQFW0BTsAU0BVtAy2ALaAq2gKZgC2hKAFtAE3SZmQSwBbQEngHMBAJYBgKYAgFMgQCmQABTIIBldGpmIIBldGlmIIBldGlmIIBlvBTAmUzmihmZGWdERjjih2LDZOP+oqHh0ZoAPsR8jRDA4/BKAMfu2bRPdI06n/7Swb/lvUIIYDcggCkQwDIQwBQIYAoEMAUCmAIBLAMBTIEApkAAUyCAKbrMTCCAZSCAmUAAy0AAUyCAKRDAFAhgCgSwjE7NDASwjC7NDASwjC7NDASwjNcC+O6+u2/l3gUciUQ+4AhxzhHivzFfIwTwOLwSwB//6rFfiq5RJ/q51u/yXiEEsBsQwBQIYBkIYAoEMAUCmAIBTIEAloEApkAAUyCAKRDAFF1mJhDAMhDATCCAZSCAKRDAFAhgCgQwBQJYRqdmBgJYRpdmBgJYRpdmBgJYxmsBbFnWfJERP+XcBRyJRD7wSl3dvzhC/CfzNUIAj8MrAbzE7H91ZsdZJxKJ/AHvFUIAuwEBTIEAloEApkAAUyCAKRDAFAhgGQhgCgQwBQKYAgFM0WVmAgEsAwHMBAJYBgKYAgFMgQCmQABTIIBldGpmIIBldGlmIIBldGlmIIBlfkcCuIFzF3AkEvnAi7NmnX8O8AcZrxECeBxeCeC6zuecldHcyxDAMhDAFAhgCgSwDAQwBQKYAgFMgQCmQADL6DQzgQCW0WVmAgEso8vMBAJYBgKYCQSwDAQwBQKYAgFMgQCmQADL6NTMQADL6NLMQADL6NLMQADL/E4EsBCCcxdwJBL5wPOrVp1/DvAxxmuEAB6HFwI49cn2Q6Jr1Ln7K71/BQEsAwFMgQCmQADLQABTIIApEMAUCGAKBLCMTjMTCGAZXWYmEMAyusxMIIBlIICZQADLQABTIIApEMAUCGAKBLCMTs0MBLCMLs0MBLCMLs0MBLDM71AAT/ou4Egk8oFwOHynI8RrjhD/J+M1QgCPwwsBfNdXjv6d6Bp1fJ/dtB0CWAYCmAIBTIEAloEApkAAUyCAKRDAFAhgGZ1mJhDAMrrMTCCAZXSZmUAAy0AAM4EAloEApkAAUyCAKRDAFAhgGZ2aGQhgGV2aGQhgGV2aGQhgmd+ZABZi0ncBjxHAv3SEeIXxGiGAx+GFAF5qFl6b2XHWCYfD74AAloEApkAAUyCAZSCAKRDAFAhgCgQwBQJYRqeZCQSwjC4zEwhgGV1mJhDAMhDATCCAZSCAKRDAFAhgCgQwBQJYRqdmBgJYRpdmBgJYRpdmBgJY5ncsgCd1F/AYAfyntW2gPz3J1wgBPA4vBHBd53NOYzT3EgQwBQKYAgFMgQCWgQCmQABTIIApEMAUCGAZnWYmEMAyusxMIIBldJmZQADLQAAzgQCWgQCmQABTIIApEMAUCGAZnZoZCGAZXZoZCGAZXZoZCGCZ36kAFmJSdwGPEcD31gTwDyb5GiGAx/FmC+CNH0s8IbpGnY9/9Tt/DgFMgQCmQABTIIBlIIApEMAUCGAKBDAFAlhGp5kJBLCMLjMTCGAZXWYmEMAyEMBMIIBlIIApEMAUCGAKBDAFAlhGp2YGAlhGl2YGAlhGl2YGAljmLSCAL3oX8HkBLIQQjhCvOEL8YpKvEQJ4HG+2AL77S73/JLpGnU996fBXIYApEMAUCGAKBLAMBDAFApgCAUyBAKZAAMvoNDOBAJbRZWYCASyjy8wEAlgGApgJBLAMBDAFApgCAUyBAKZAAMvo1MxAAMvo0sxAAMvo0sxAAMv8zgWwEBe9C3icAP65I8Rrk3yNEMDjeLMFcEPt+b9CCAEBTIEApkAAUyCAZSCAKRDAFAhgCgQwBQJYRqeZCQSwjC4zEwhgGV1mJhDAMp4L4JGRkavdjnQ6vTYajfon+v1ERy6XW5DNZhdz48rl8tK+vr653LhqtdpYKpVmc2LS6fSKSCQS5eY6efLk/Hw+X8+NKxaLSzKZzDxuXKVSWWHb9jWcmD179tRHIpGEwmucVywWl3Dj8vl8/cmTJ+dz40ql0vLh4eFrOTH79++fF4lEWrm5+vr65pbL5aXcuGw2uziXyy3gxlWr1YazZ89ex3w/ZkcikS5urtHR0eur1WoDN65QKCw8efLkIm5cuVxeer455xzRaLQzm82yPu+zZ89eZ9v2Mm4u1RqUzWaValA0Gm3p7e1lXQO1Rnk5N9el1KBisciuQdFoNL5jxw5WXbBt+5pKpbKCmyuTySjVIMuylK7TWCwW3rhx40pOzOjo6Kz+/n5WTO09maNSg0ql0qJCobBQ4dx8W7ZsWaeQbxU3plKpeFqDYrHY17u6utZz4/r7+1eOjo7OYr5GT2uQYRhf7ujouI0bV61WG1944QXWOmh4ePjawcFBdg0qFovzVGqQaZoPpFKp93HjBgcH2WuFF154YXa1Wm3k5urr65ubzWbZ12kikbg3kUh8hBtn2/Yy7lphdHR0lm3bntUgwzDubm5u/gQ3rlqtNlQqleu5cZezBt2RvWOteEacm5aZ9gu3uGQyeWcymfzUyMjI1a/NnPldRwjn1WuvDV0sn+o6qFqtNnJrkOpaoa6u7tdCCOfd734362+xl/3KZNcKL37wg411nc85y2P5/xgZGbm6ra3tPfF4/Avc1+hlv1IqlZRqUGtr67ui0ehXuHGq/UqhUGDXoFwup1SDtmzZcnM0Gn2YG3fy5EmlddDw8LDSdWrb9spcLse6Trds2bImEokEuLl0mJk8+uijy72emaj0Kyo16LHHHlusMjNR7Ve8rEFHjhyZGw6H27i5VGcmpVJpkerMhLtWOHHixOxwOLyRm0uXmUk4HO78/ve/z6rLOs1MnnzySfbMRKVfUa1BP/7xj5VqUCwWM72amaj2K6ozE8MwQul0esrOTDZt2nSDQj5PZyalUoldgwzD+Fp7e/ut3DhdZiatra23K3wGSv2K6szkxz/+MXutEI/H708kEu/nxukwM4nFYlN6ZpJMJu/ixlWr1YbR0VHPZibCtu05bkc6nb4lkUhEJvr9REe5XF5aKpWWc+Ns215pWdZibtzg4OC6YrE4jxOza9eutfF4PMHNVSwWl9SKBiuuWq025vP5eoX3ZO3Jkyfnc2K+9a1vrTAMo0UhV321Wm3kxlUqlRXFYnGJwnu5NpfLLeDEHDt2bIlhGJ3cXLXv1UpuXKlUWn5+8c7Mt7r2r3U578c8wzC6ubmGhoYWWpa1mhtXrVYbCoXCMoX3ZFWpVFrEjTNNczP38y4UCgur1eoabi7VGtTf369Ug0zT7Dh06BDre5LL5RYUi8W13FyXUoNs22bXINM0m/fu3dvIianVLPa55fN5pRo0ODiodJ2apmmm0/8/e28eHddV5ftvKfIsy/IkW5Y8JXFGIAkECHRDSCCEMSEESKCTWHPNGmxJJVlWKDzFsZ04cWIctx2bGJqhHGxESaUabvmiwX5OrPRrXq+s7gfd7z2a1T96dTehaRpoktj390dKlo52ydY+dm585O9nrbsWcXlz7q2qu+vs/fE9J3KNJGZgYGCuZVmiGNu2i5PJZEkymVwpjbNtuzyTyZRJ44LBYN2GDRtulMYdO3bsWmlMPB53NQcFg8HKSCRyszTOsqxrsk/NTDgmGo26moNCodBfdHR0fEAapzMPyuZj8X1q2/ZinRzU0NDw5XA4/Oca44nnColEYl5fX98qje/Iot7eXvFcobGx8QvNzc13SuMymcxV0rnCwMDA3IGBAddyUGNj42fD4fDdGu+leB5k2xc/BxVECwYpSs78F+f7xr7W0tLyyZaWls/Ztl38u+uv/6hD5JwpKEhP4L3Umgf19fWtkuYg3bnCFVdc8Rsicj73uc+J7gM365WJzhU2fbTmxxQecj788MFXbNsu7ujo+HBTU9OD0nN0s17RzUGRSOTW+vr6h6VxuvVKPB4X56Du7m6tHNTZ2XlTKBSq0jhHrXlQX1+f1n06MDBwTfbptgnHbNy48fpgMOiVjmVCz2Tbtm1Xud0zsTXqFdvFnoluveJmDjp48OBiN3smtm2Xu9Uz6e7unuvz+dZLxzKoZ9IejUZF74kpPZNgMNis0zOxNeoV3RzU09Oz3NbIQcFgsOGxxx4T3Tu6PRPdekW3ZxIMBv2TtWcSCoVqTeiZ2LYtzkGhUKiis7PzFmncZO6Z2G9jvZLjWJzNJ6K4hoaGL7e0tHxE59rQMxk53O6ZrFmz5jO6PZPs09uiON0cNO7jwVgCmoMloDlYApqDJaA5WAJaxcYS0LnisAT0GLAENAdLQHOwBLQKloDmXJZLQBOdcy/g0UtAExE5RH9wiP59AueIJaDH8HYuAf2ZLz39GwoPOdObX7qTCEtA5wJLQHNOYAloBpaAVsES0BzdngmWgOZgCWgOloBWwRLQHCwBzbGxBDQDS0BzTOmZYAloFewBLAQCWAUCmAMBzIEA5kAAcyCAVUwqZiCAVUwpZiCAVUwpZiCAVS4ZAUw07l7AOQTwKYfIcYjOmXMhgDlvpwAu98fPFGT3/yWCAM4FBDAHApgDAawCAcyBAOZAAHMggDkQwCom9UwggFVM6ZlAAKuY0jOBAFaBABYCAawCAcyBAOZAAHMggDkQwComFTMQwCqmFDMQwCqmFDMQwCqXmADO+RRwDgHcmRXAnec5RwjgMbxdAtgh+rP81pedJYHe/xr+MwhgDgQwBwKYAwGsAgHMgQDmQABzIIA5EMAqJvVMIIBVTOmZQACrmNIzgQBWgQAWAgGsAgHMgQDmQABzIIA5EMAqJhUzEMAqphQzEMAqphQzEMAql5QAJsr5FHAOAVyYFcCnznOOEMBjeLsE8FO3fu0YhYec91R9/9jwn0EAcyCAORDAHAhgFQhgDgQwBwKYAwHMgQBWMalnAgGsYkrPBAJYxZSeCQSwCgSwEAhgFQhgDgQwBwKYAwHMgQBWMamYgQBWMaWYgQBWMaWYgQBWuQQFMHsKeKwAJiJyiP7dIfrDec4RAngMb5cAvueLT/6ewkMOtQ6d/ZwggDkQwBwIYA4EsAoEMAcCmAMBzIEA5kAAq5jUM4EAVjGlZwIBrGJKzwQCWAUCWAgEsAoEMAcCmAMBzIEA5kAAq5hUzEAAq5hSzEAAq5hSzEAAq1xyApiIPQU8jgDuzj4F/MFznCME8BjeLgFc7u9xClpeOjP6zyCAORDAHAhgDgSwCgQwBwKYAwHMgQDmQACrmNQzgQBWMaVnAgGsYkrPBAJYBQJYCASwCgQwBwKYAwHMgQDmQACrmFTMQACrmFLMQACrmFLMQACrXKICWHkKeBwB/EBWAD9/jnOEAB7D2yGAHaKa/NaXnZJQ+jej/xwCmAMBzIEA5kAAq0AAcyCAORDAHAhgDgSwikk9EwhgFVN6JhDAKqb0TCCAVSCAhUAAq0AAcyCAORDAHAhgDgSwiknFDASwiinFDASwiinFDASwyiUpgImUp4BzCWAiIofoTYfo/53jHCGAx/B2COC9N933txQechYHky+O/nMIYA4EMAcCmAMBrAIBzIEA5kAAcyCAORDAKib1TCCAVUzpmUAAq5jSM4EAVoEAFgIBrAIBzIEA5kAAcyCAORDAKiYVMxDAKqYUMxDAKqYUMxDAKpewAD77FPA5BPDPHKLT5zhHCOAxvB0C+Iv3bX997P6/RBDAuYAA5kAAcyCAVSCAORDAHAhgDgQwBwJYxaSeCQSwiik9EwhgFVN6JhDAKhDAQiCAVSCAORDAHAhgDgQwBwJYxaRiBgJYxZRiBgJYxZRiBgJY5ZIVwERnnwIue65s4zgCeFd2Geicc2kIYM7FFsAO0VW59v8lggDOBQQwBwKYAwGsAgHMgQDmQABzIIA5EMAqJvVMIIBVTOmZQACrmNIzgQBWgQAWAgGsAgHMgQDmQABzIIA5EMAqJhUzEMAqphQzEMAqphQzEMAql7gALqPDdOaK71/xq3EE8NVZAdw3zjlCAI/hbRDAT+e3vuwUN9j/OvY1CGAOBDAHApgDAawCAcyBAOZAAHMggDkQwCom9UwggFVM6ZlAAKuY0jOBAFaBABYCAawCAcyBAOZAAHMggDkQwComFTMQwCqmFDMQwCqmFDMQwCqXtAAmOvsU8Io9Kx7L9bJD9FuH6D/HOUcI4DFcbAF86MbP/H8UHnIoPLR/7GsQwBwIYA4EMAcCWAUCmAMBzIEA5kAAcyCAVUzqmUAAq5jSM4EAVjGlZwIBrOK6AE6n03NyHZFI5IZgMFg33uvjHf39/aXxeLxcGpfJZJZblrVIGpdKpVZ1d3fPlcRs27btKr/fH5SOZdv24mQyuVQal06nl+lcWyKRuDqRSMyTxDzxxBNL/X5/k3SskydPLkqn08ukcclkcqlt24ulcfF4/CrLsuZLYnbv3r3Y7/e3SseyLGtRJpNZrnGO5f39/aUa78lK27YXSGK6u7vner3eDulY/f39C5PJ5EppXCqVWhKLxcqkcb29vSuSyWSJNM7n8607cuSI6PO2bXuBZVlXarwnWjmop6dHKwf5fL6WnTt3ir4nlmXNj8fjV0nHupAclL3HpdfWuGPHDtG9k0gk5iUSiaulY2Xfe3EOsm1b6z4NBoP+jRs3rhKOVdzT03ONdKxkMlnS29u7QhqXyWTKUqnUEmlcKBSq3bBhw43SuN7e3mulMfF43NUcFAqFKiKRyM3SuJ6enmts2y6WxMRiMVdzUCgU+ouOjo4PaLyXqwYGBkTzIMuy5mcyGXEOOnny5CKdHNTQ0PDl9vb2P5PGZTIZ8VxhYGBgbiqVEt3b2fdkUU9Pj3iu0NTUdG9ra+sdGuNdKZ0r2LZdbFmWazlozZo1n2lpafmkxngr4/H4QmmcWznotiO3XU9Rcgq+X/CvuV4/U1BgO0TOr6+77kM5zlFrHpRKpVZJc5DuXOGKK654jYicu+++W/pb7Fq9cq65wpfuffwMhYecso0vfW7sa52dnR9qaGh4QHqObtYr3d3dWjkoEoncGgwGH9I4R615UHd3tzgHHT16VCsHdXZ23hQMBiulcbFYTGseZNu21n1qWdY1R48eFd2nW7Zsuc7v93ukY5nQM9m5c+eVbvdMdOoVN3smuvWKmzlo3759i9zsmWQymTLdnol0rnD06NFij8ezXjqWQT2T9u9+97vSuaERPRO/39+8d+9ecc9Ep17RzUGxWEwrB/n9/gY3eyY69Ypuz8Tv9/sjkYjodx89E35cSM8kk8mUaVxbRWdn5y3SOBN6Jg0NDV/T6Zno1iu6PZNYLCaeKzQ2Nn4pHA7/uTQOPRP1cLtn0tjY+Om1a9ferTHeyv7+ftd6JhSLxWbmOtavX7/K7/dXj/f6eEd2ArJIGjc4OLgkkUjM0xhvRTQaLZTERCKRZV6v1ycdKxaLLbBte7E0rr+/v/TIkSPzpXGZTGZ5V1fXbEnM5s2bS71eb710LMuy5vf395dqvP+LY7HYAmlcOp1eFo/HiyQxW7Zsme/1etdKx0okEvMGBweXaLwni2zbFl+bbdvl6fRb/8p3okc0Gi2sq6tr0xir2LbtcmlctggqkcZlMpmy7u7uudI4j8cT/s53viP6vNPp9Jy+vr6lGu+JVg5KpVJaOcjj8azZsWOH6HsSj8eL0un0MulYsQvIQZZlzZfGeb3eYCQSEd07XV1dszOZzHLpWEeOHNHKQSdPntS6T/1+v6e5uXmlJCaZTM5KJpOimFgsNrO7u3tuJpMpk8YdP368pL+/f6E0LhAIVLW3t18jjbMs60ppzNGjR13NQcFg8KHm5uZ3SeOSyeTKZDI5SxITjUZdzUHBYPCBtra2WzTGW2HbtmgeFI/HiwYHB8U5yLKs+To5KBAI3LdmzZrbpHGDg4PiuYJt24W2ba+QjpVIJOZlG32iuFAo9NmmpqaPSOP6+vqWSucKyWRyVl9fn2s5KBQKfbKxsfFOaZxt2+VHjx4tlsa5mYNmfHfG31CUnNkvzq4d+9rrs2fXOETO6SlTDox9TXcelBVSohykO1fIz89/jYicW265RfRb7Ga9Mt5c4fXZs+vK/T3OFa0vn84V19TU9IGGhob7Nd5/1+qVaDSqlYNaWlpuDgQCD0rjdOuV4ea4JObQoUNaOai9vf0Gv9//iMY5as2DTpw4oXWf9vX1rTx06JDoPm1ra7va5/PVSMdCz4QfuvWKTg7atm3bYp2eiW694mYOevLJJ+e52TM5fvx4iW7PRDpX2L17d6HH42nXGMuInonX623du3evKC+b0jPxer1Ne/fuFfdMdOqVmGYOSiQSWjnI5/MF3OqZ6NYruj0Tn89Xt379+knZMwkGg5Wtra3XSuPc7pkcP34cPZNRh9/vf6ClpeW90jjdekW3Z5JIJMRzhWAw+IXGxsYPSePQM1GPd6JnUl9f/3FpnG3b5bZtu9YzGffxYCwBzYnFsAT0WIZvRGkcloBWwRLQHFOWM8IS0CpYApqDJaA5WAKagyWgOaYsZ4QloFUu+SWgieiuyF330GE6Q1H6Ra7XHaI3HaL/m+McsQT0GC7mEtAOkZXf+rIzrflEzs8FS0BzsAQ0B0tAc7AEtAqWgOZgCWgOloDmYAloDpaAVjGpZ4IloFVM6ZlgCWgVU3omWAJaBXsAC4EAVoEA5kAAcyCAORDAHAhgFZOKGQhgFVOKGQhgFVOKGQhgFRMEsMfj+dC070z7G4qSQz+g1WNfd4j+3iE6k+McIYDHcDEF8Pevu+sP4+3/SwQBnAsIYA4EMAcCWAUCmAMBzIEA5kAAcyCAVUzqmUAAq5jSM4EAVjGlZwIBrAIBLAQCWAUCmAMBzIEA5kAAcyCAVUwqZiCAVUwpZiCAVUwpZiCAVUwRwHd33v2V8Z4Cdoi2O0SOQ6TMzSCAORdLADtE7/nyvVsdCg851Dp0R644CGAOBDAHApgDAawCAcyBAOZAAHMggDkQwCom9UwggFVM6ZlAAKuY0jOBAFaBABYCAawCAcyBAOZAAHMggDkQwComFTMQwCqmFDMQwCqmFDMQwCqmCOC6uro7KEo/yfUUsENUkhXAL405RwjgMVxEAfx8ub/HyW99+c3x4iCAORDAHAhgDgSwCgQwBwKYAwHMgQDmQACrmNQzgQBWMaVnAgGsYkrPBAJYBQJYCASwCgQwBwKYAwHMgQDmQACrmFTMQACrmFLMQACrmFLMQACrGCaAy87xFPC/OUR/HHOOEMBjuIgC+J/yW192KPzKz8aLgwDmQABzIIA5EMAqEMAcCGAOBDAHApgDAaxiUs8EAljFlJ4JBLCKKT0TCGAVCGAhEMAqEMAcCGAOBDAHApgDAaxiUjEDAaxiSjEDAaxiSjEDAaxilAAmonM8Bfxi9ingT406RwjgMVwsAfzitR8/c679f4kggHMBAcyBAOZAAKtAAHMggDkQwBwIYA4EsIpJPRMIYBVTeiYQwCqm9EwggFUggIVAAKtAAHMggDkQwBwIYA4EsIpJxQwEsIopxQwEsIopxQwEsIqBAjjnU8AO0cezAvhHo84RAngMF0MAO0Trz7f/LxEEcC4ggDkQwBwIYBUIYA4EMAcCmAMBzIEAVjGpZwIBrGJKzwQCWMWUngkEsAoEsBAIYBUIYA4EMAcCmAMBzIEAVjGpmIEAVjGlmIEAVjGlmIEAVjFOABOd6yngPzhEvx51jhDAY7hIAvin5f4eh8JDr58rDgKYAwHMgQDmQACrQABzIIA5EMAcCGAOBLCKST0TCGAVU3omEMAqpvRMIIBVIICFQACrQABzIIA5EMAcCGAOBLCKScUMBLCKKcUMBLCKKcUMBLCKoQJ4vKeAB7JPAV+dPUcI4DFcJAH8+vn2/yWCAM4FBDAHApgDAawCAcyBAOZAAHMggDkQwCom9UwggFVM6ZlAAKuY0jOBAFaBABYCAawCAcyBAOZAAHMggDkQwComFTMQwCqmFDMQwCqmFDMQwCpGCmCinE8BO0Q1WQG8N3uOEMBjuFAB7BCtfvHajzvn2/+XCAI4FxDAHAhgDgSwCgQwBwKYAwHMgQDmQACrmNQzgQBWMaVnAgGsYkrPBAJYBQJYCASwCgQwBwKYAwHMgQDmQACrmFTMQACrmFLMQACrmFLMQACrGCyAx3sK+A2H6J+y5wgBPIaLIID7JrL/LxEEcC4ggDkQwBwIYBUIYA4EMAcCmAMBzIEAVjGpZwIBrGJKzwQCWMWUngkEsAoEsBAIYBUIYA4EMAcCmAMBzIEAVjGpmIEAVjGlmIEAVjGlmIEAVjFWABON9xTw32afAi6AAOZcBAH8+7JA/PT59v8lggDOBQQwBwKYAwGsAgHMgQDmQABzIIA5EMAqJvVMIIBVTOmZQACrmNIzgQBWcV0Ax+PxhbmO7du3v6ehocE/3uvjHZlMZrllWVdK41Kp1CrbtsulcZZl3dDV1bVIErNz587r6+vrG6RjpdPpZfF4/CppXCKRuDqZTC7VGO/6np6exZKYXbt2XRUMBpulY/X19S1NJBJXS+Pi8fhV2fdFFJdMJq9LJBKlkpgDBw4sDQQC7dKxbNsuT6VSq6RxlmVdmclklmvEXZNKpZZIYrq6uhYFAoFHpWMNDg4usSzrGo33ZEUymVwpjUulUqsymUyZNM7v93f+8Ic/FH3eqVRqybFjx66VjqWbg2KxmFYOCgaDbc8++6zoe5JIJEqTyeR10rEuJAf19fWJc1AoFFq7e/duUV7o6elZnE6nr5eOlUwmtXKQ7n0aCoXqt27deqPwHEsSiYQoJh6PL8xkMmU6Oaivr2+lbdvlV2DXAAAgAElEQVQrNK7Nt3Xr1ps0PoN3SWNSqZSrOaipqal6w4YN75fGJRKJG5PJZIkkpqury9Uc1NTUtDoSiXxYGmdZ1g2WZYnmQYlEotS2bXEOyuYRcQ5au3btVyORyMc0vifiuYJlWYssy7pBY6zyWCwmvk9bW1u/tH79+k9K444dO3atdK6QTCZLjh075loOCofD965bt+6z0jideVD2+lzLQe3t7Z9pb2//wtg//1TXp95Dh+lMfjT/l8N/9qc5c7Y4RM7rhYVP6c6DLMu6QZqDdOcKV1xxxW+IyHnggQdEv8Vu1ivDc4XfrVz5FYfIyW89dSa/begfzxcXiUQ+umbNmoek5xh3sV7p6urSykEbNmz4UGNjY4XGd0trHtTb2yvOQUeOHNHKQY899tj7GhoaajXef615UF9fn9Z9euzYsRuPHDlSIonZvn37e+rr6wPSsUzomezYseO6UCjUKB3L7XpFt2cSCARapGPp1itx93sm66Rj6fZM+vr6VrrVMzly5EiJ3+//unQsU3omgUBg/fe+9z3Re2JSz2T//v3inolOvaKbg7q6urRyUH19/Zqnn35adO/o9kx06xXduUJ9fX1osvZM6uvrvZs3b75ZGud2z6Svrw89E/XaVm/YsOHPpHG69Ypuz6Srq0s8V1i7du1XH3300Ts0vieXfM9k7dq1k7Zn0traeo9uz2RwcNC1ngnZtl2Q62hsbFxRV1e3erzXxzvS6fScRCIxTxqX/RcLhdK4TCZTFo1Gp0piGhsbS2tra2ulY8Xj8SLLsuZL42zbXpD9F8yiuOyXfJokpr29fX5NTU1AOlb2X00tkMZZljU/Ho8XSeOyk7npkpjW1tbZNTU1jRrvf+Hwv4gRnuO8dDo9R+M9WZR9onrCMdFodGpNTU2LdKyhoaGZlmUt0nhPirP/elMUl0wmS5LJ5CxpXG1tbfPBgwdFn3f2PVwsHUs3B2V/zMQ5qK6urj4SiUjvgenZe0B6jto5KHuPS6/Nt3btWlFeiMfj01Kp1BLpWNkcKc5BJ06c0LpP6+rqapqamsokMUNDQ1Pi8Xi5dKxkMjkrmUyWSOOyT3kUS+M8Hs8jwWBwpcZ5LpXGxGIxV3OQx+P5akNDw7XSuHg8Xp79F/ITjsk+5eFaDvJ6vffX19e/SxqXyWTKXn31VdE8yLbt6f39/eIcNDg4OFsnB3k8ns/7fL73SeOy5yj67Xj11VenZjIZ0b2dPQqzvwPSz+3uUCh0m8Z4i6Vzhex32LUc5PV67wwEAh+VxlmWtSgWi83UOE/XclAoFPqIz+f7RK7XKEp9FCVnyuEplcN/5hCdcYj+t+48KJPJlElzkK05V8jPz3+NiJylS5dKf4tdq1eG5wpn8vK6h/f/zQ+fOnC+uMbGxpt9Pt8XpOfoZr0SjUa1clBTU9ONdXV1X9Y4R615UE9PjzgHZZ/yEOeg+vr6VXV1dV+TxmXnCeJ50PHjx7XuU9u2y7PXOOGYcDi8rLa2tkI6lgk9k5aWlsU1NTV10rHcrlfc7Jno1iuTuWcyMDAwV7dnIp0rRCKRqdXV1a3SsUzpmdTV1a198sknRXnZpJ7J1q1bpd8TrXpFNwfFYjGtHOTxeLxu9UxszXpFt2fi8Xiq0TNh5+lqzyR7faI4r9f74GTumQSDwXdL43TrFd2eSSwWE88VPB7P54PB4K3SOFN6JoFA4EMa403qnsnQ0JBrPZNxHw/GEtAcLAHNwRLQHCwBzcES0Cq2jSWgc8RhCegxYAloDpaA5mAJaBUsAc3RzUGX5RLQRDn3AnaI/sEhOo0loDkXsgS0Q/QfX/zCtjcnsv8vEZaAzoVuvYIloDk2loBWwBLQHCwBzcES0BwsAc3BEtAqWAKa8070TLAEtIopPRMsAa1iSs8ES0CrYA9gIRDAKhDAHAhgDgQwBwKYAwGsYlIxAwGsYkoxAwGsYkoxAwGsYrwAJmJ7ATtE2xwi542iom9AAKvoNlR+e+ONdztETkko/ceJ7P9LBAGcCwhgDgQwBwJYBQKYAwHMgQDmQABzIIBVTOqZQACrmNIzgQBWMaVnAgGsAgEsBAJYBQKYAwHMgQDmQABzIIBVTCpmIIBVTClmIIBVTClmIIBVJokAVp4CdoimO0TOmfz8VyGAVXQbKm9Om9blEDl5rafOUPiVn00kDgKYAwHMgQDmQACrQABzIIA5EMAcCGAOBLCKST0TCGAVU3omEMAqpvRMIIBVIICFQACrQABzIIA5EMAcCGAOBLCKScUMBLCKKcUMBLCKKcUMBLDKpBDARLmeAv6FQ/QmBLCKbkPFyct77fB1d/2JwkMOhYf2TyQOApgDAcyBAOZAAKtAAHMggDkQwBwIYA4EsIpJPRMIYBVTeiYQwCqm9EwggFUggIVAAKtAAHMggDkQwBwIYA4EsIpJxQwEsIopxQwEsIopxQwEsMokEsBjnwLe5RA5p6dObZWOBwGs8vrMme91iJy7v/Lsv050/18iCOBcQABzIIA5EMAqEMAcCGAOBDAHApgDAaxiUs8EAljFlJ4JBLCKKT0TCGAVCGAhEMAqEMAcCGAOBDAHApgDAaxiUjEDAaxiSjEDAaxiSjEDAawyaQQwkfIUsENU7BA5Z/Ly/pd0PAhgFSc///sOkTNr7eC/T3T/XyII4FxAAHMggDkQwCoQwBwIYA4EMAcCmAMBrGJSzwQCWMWUngkEsIopPRMIYBUIYCEQwCoQwBwIYA4EMAcCmAMBrGJSMQMBrGJKMQMBrGJKMQMBrDLJBLDyFPCZvLx/dojelI4HAaxyhujXTl7ef1N46PRE9/8lggDOBQQwBwKYAwGsAgHMgQDmQABzIIA5EMAqJvVMIIBVTOmZQACrmNIzgQBWgQAWAgGsAgHMgQDmQABzIIA5EMAqJhUzEMAqphQzEMAqphQzEMAqk0oAEylPAb85c+Zeh8hxiEQNaAjgERyi9zlEzv733vf3kv1/iSCAcwEBzIEA5kAAq0AAcyCAORDAHAhgDgSwikk9EwhgFVN6JhDAKqb0TCCAVSCAhUAAq0AAcyCAORDAHAhgDgSwiknFDASwiinFDASwiinFDASwyiQUwGefAv5pa2t5VgD/rWQ8COARHKLDDpFznffoKcn+v0QQwLmAAOZAAHMggFUggDkQwBwIYA4EMAcCWMWkngkEsIopPRMIYBVTeiYQwCoQwEIggFUggDkQwBwIYA4EMAcCWMWkYgYCWMWUYgYCWMWUYgYCWGXSCWCis08Bz//hfP+ZvLz/5xCdlowHATyCQ/Qbh+gP+W1D/yzZ/5cIAjgXEMAcCGAOBLAKBDAHApgDAcyBAOZAAKuY1DOBAFYxpWcCAaxiSs8EAlgFAlgIBLAKBDAHApgDAcyBAOZAAKuYVMxAAKuYUsxAAKuYUsxAAKtMUgFcRofpTF4075dvFBTsyD4F/PWJhkMAv4VD9DGHyHHy8lLS/X+JIIBzAQHMgQDmQACrQABzIIA5EMAcCGAOBLCKST0TCGAVU3omEMAqpvRMIIBVXBfAdXV1M3MdFRUVq6qqqqrHe328Y8uWLQufeuqpRdK4559/fkkkEpknjTt48OAKv99fKIxbVllZ6ZOOFYlEFuzevXuxNG7v3r2l7e3t86Vx+/fvX97a2jpbElNRUbG4srKyXuNzm793795Sadzu3bsXRyKRBRrvybJIJFIkiXnkkUfmV1VVrdX43OY9//zzS6RxTz311KItW7YslMbt27evPBwOz5HE+P3+wurq6rDGtRXv27evXBq3a9euhdu3by+Rxu3Zs6esra1trjSusrKyNRQKiT7vcDg858CBA0ulY+nmoGeeeUYrB1VVVa356le/KroHIpFI0d69e5dpfN7aOWjLli3iHFRRURF66KGHRHmhtbV19v79+5dLx2pvb9fKQfv27dO6T7Nye4Ukprm5eda+fftWSsdqa2ubu2fPnjJp3J49e0p27dqlc21VjzzyyDXSuAMHDlwpjWlsbHQ1B9XU1DxUXV39Lo3vycrm5uZZkhi3c1BNTc0D1dXVt0jjDh48uCISiYjmQZFIpOjQoUPiHLRly5b5Ojmopqbmi3V1dR+Uxh06dEg8V4hEIoUHDx4U3dvZuHnPPPOMeK5QW1v7uZqamo9I4w4cOLBUOldobm6edejQIddyUFVV1Serq6s/Lo3bt29feWNjY7HGe+JaDqqrq7vD4/F8ShKTF83rpyg5hd8v9DlEZ87k5f3DRGMPHjy4QpqDdOcK+fn5rxGRs3LlStFvsRv1ypm8vIRD5Dx8T+RxCg85+a0vf0syVm1t7ftramq+JD1HN+sVv9+vlYNqa2tvrq2tfVAap1uv7N69W5yDHn74Ya0cVFlZeUNNTc0j0rjt27drzYNeeOEFrXrl0KFDKx9++GHRfVpXV3dVZWVljXQsE3omlZWVS93umejUK7o9k4qKigbpWLr1ymTumezZs6dEt2cinSv4/f7CysrKdo1rM6ZnUldXJ8rLpvRMKioq1lRWVoq+J7r1im4O2rlzp1YOqqysDD744IOie0e3Z6Jbr+j2TKqqquoefvhh0e++KT2Tmpqaytra2mukcW73TPbs2YOeyagj+0DAe6VxOnOF1tbW2bo9k507d4rnCrW1tffV1NTcJo1Dz0Q93omeicfj0eqZRCIR13omVFVVFRrn6KyoqDh0jtdzHl6vd63P52uRxgUCgXBdXV2TNC4UCq2rqampl8RUV1e3V1RU/JV0LI/Hs0bn2vx+f2ttbe0ajfekXXptVVVVLatXr/6BzrX5/f5WaZzP52vxeDxa11ZbW9sgjFuzevXqw9Kx6urqmgKBQFjn2rxe71qNawvX1dU1SmJqamrqV69efUTj2hp1rs3j8TR7PJ5mN66tqqoqtHr16iPV1dWiz7uurq4xGAy2ScfSzUE+n08rB1VUVESrqqpE35Pa2tqGQCDQrvG5aecgnfu0oqLie5WVlaK8UFNTU69zbbW1tdo5SOc+raio+E5VVdU64TmGQqGQKKaqSv8+9fv9WvdpZWXlC5WVlY9K44LBYIdb16abgyorKw9UVlZ+QxoXCoXW1dbWimJqampczUGrV6/eV1lZuUnn2qRzBbdzUEVFxZ6qqqqt0jiduUJNTU295n3a5PP5xN/lioqKZysrK7dL44LBYJv099TtHFRZWfl0VVXVTo3PTWuu4GYOqqqqeqKqqmqXJOaeNfd0UpScqd+d+trvpk//F4fICT788ITmDTo5SPc+nTJlyu+JyLn33ntF3xU36pU38/P/9EZ+/h/nNqf+msJDzgcCT4s+g+rq6i2VlZV7pefoZr2im4MqKys3VlRU7Ne5Np15kN/vF+egqqoqrRxUVVUVqaysPCCNc7te0bm26urq9eiZsM/N1XrFzZ7JhdQrLvdMXpSOpdsz8fv9zW71TKqqqkKrV68+qnFtxvRMqqqqRHEm9Uxqamou6Z6J1+vV7plUV1e70jPRrVd05wqVlZXfrkLPRDnc7pn4/X70TEYdq1ev3lddXS3umejMFXTvU4/Hs8br9YrnCpdBz2SHNA49k5zviVYOGvfxYCwBzcES0BwsAc3BEtAcLAGtgiWgc8ZhCegxYAloDpaA5mAJaBUsAc3BEtAc8RLQWQqiBYMUJadxNf0guwz0MxOJwxLQRA7Rg9n37DCFT/2SwqfekI5VhyWgGVgCmoMloDlYAlpFt2eCJaA5WAKagyWgOVgCWgVLQHOwBDQHS0BzsAQ0x5SeCZaAVsEewEIggFUggDkQwBwIYA4EMAcCWMWkYgYCWMWUYgYCWMWUYgYCWGUyC+A7fnzHjXSYzlCUfuEQveEQ/fNE4iCAiRyiE1kBfAOFh07nh0/9H+lYEMAcCGAOBDAHAlgFApgDAcyBAOZAAHMggFVM6plAAKuY0jOBAFYxpWcCAawCASwEAlgFApgDAcyBAOZAAHMggFVMKmYggFVMKWYggFVMKWYggFUmswBOJBLzhvcCfvrT9A9nheZ5gAAmygrzX1HbX99P4SFnxrqX/0o6FgQwBwKYAwHMgQBWgQDmQABzIIA5EMAcCGAVk3omEMAqpvRMIIBVTOmZQACrQAALgQBWgQDmQABzIIA5EMAcCGAVk4oZCGAVU4oZCGAVU4oZCGCVyS6Ar/nhNVfSYToz69v0b1kB/MPzxV3uAtghas++V7soPBSl8JBzzaYT90nHggDmQABzIIA5EMAqEMAcCGAOBDAHApgDAaxiUs8EAljFlJ4JBLCKKT0TCGAVCGAhEMAqEMAcCGAOBDAHApgDAaxiUjEDAaxiSjEDAaxiSjEDAawy2QVwPB6fRlH6CUXJOXAH/dEh+t354iCA6WcO0Rkiorf2/x16XWeuAAHMgQDmQABzIIBVIIA5EMAcCGAOBDAHAljFpJ4JBLCKKT0TCGAVU3omEMAqEMBCIIBVIIA5EMAcCGAOBDAHAljFpGIGAljFlGIGAljFlGIGAljlMhHAZXSYzpTsp99nn2z92rniLmcB7BDNy75HrxIRUXjoNIWHfg4BrAIBzIEA5kAAcyCAVSCAOSb1TCCAR4AA5kAAcyCAORDAOceDAB4FBDAHAliICcUMBDAHApgDAcyBAOZAAKtAAHMggDkQwBwIYI4pxQwEsMplIYCJaPgp4G/dTo5DdOpccZe5AP5WVgAHhvf/zW975XkIYBUIYA4EMAcCmAMBrAIBzDGpZwIBPAIEMAcCmAMBzIEAzjkeBPAoIIA5EMBCTChmIIA5EMAcCGAOBDAHAlgFApgDAcyBAOZAAHNMKWYggFUuIwFcRofpTNlz9KZDdPpccZe5AH7NIfojEdHw/r/T1738cQhgFQhgDgQwBwKYAwGsAgHMMalnAgE8AgQwBwKYAwHMgQDOOR4E8CgggDkQwEJMKGYggDkQwBwIYA4EMAcCWAUCmAMBzIEA5kAAc0wpZiCAVS4bAUw09ingHePFXa4C2CG6L/v0bw8Rnd3/V3euAAHMgQDmQABzIIBVIIA5EMAcCGAOBDAHAljFpJ4JBLCKKT0TCGAVU3omEMAqEMBCIIBVIIA5EMAcCGAOBDAHAljFpGIGAljFlGIGAljFlGIGAljlMhPAZXSYziz7JjkO0a/Gi7uMBfDJrAB+q5kRHjpN4Vd+BgHMgQDmQABzIIA5EMAqEMAck3omEMAjQABzIIA5EMAcCOCc40EAjwICmAMBLMSEYgYCmAMBzIEA5kAAcyCAVSCAORDAHAhgDgQwx5RiBgJY5bISwERjnwL+aK64y1gAn3aIfklENLz/L4WH9kMAcyCAORDAHAhgDgSwCgQwx6SeCQTwCBDAHAhgDgQwBwI453gQwKOAAOZAAAsxoZiBAOZAAHMggDkQwBwIYBUIYA4EMAcCmAMBzDGlmIEAVrkMBfDop4B/kivuchTADtGu7NO/ESI6u/8vtQ7dAQHMgQDmQABzIIA5EMAqEMAck3omEMAjQABzIIA5EMAcCOCc40EAjwICmDPpBbBt29NzHevXr7/K5/NVjvf6eIdlWfOzE1VRnG3bi23bLpbGpdPpZbFYbKYkpqOjY6nX6/VIx0okEvOSyWSJxnuyaHiiJDmSyeTSZDI5SxKzefPmRV6vNygda2BgYK5lWYs0zrEkkUjMk8bF4/Fy27YLJTGPPfbY3Nra2jXSsey3vleLNc5xoWVZ86VxqVRqSXYSMuGYWCw2s7a2Niwd6+TJk0WpVGqJNC4Wiy2IxWILpHGJRKI0nU7PkcbV1dW1RKNR0ec9ODg4O5PJlEnH0s1BPT09Wjmorq6u8cknn5TeA4XZe0D6/mvnoOGGkfDaApFIRHTvJJPJWclkcql0rO7ubq0c1N/fr3Wfejyeuo6OjuWSmBMnTszo6ekRxdi2PT2dTs9JJBKl0jjbtrXuU6/XW9HW1na1NK63t3eFNCYej7uag7xe71+sXbv2BmlcT0/P8uw/dJpwTFdXl6s5yOfzfbmlpeVmaVw6nV42NDQkmgfZb/3+inPQwMDAXJ0cFAgE7m1qavqANC57jqLfjqGhoZnpdHqZxljF2d8B6bV9pqGh4c+lcZlMpkw6Vzhx4sSMTCazXOM7opWDQqHQJ+rr6++QxqVSqSXxeLxIGudmDgoGgx8LhUKflMaNNw/Ki+b1U5Scg7fT6XE+g2XSHGRrzhXy8/NfIyLnXe96l+i3+GLXK05e3r85RK+ffY/CQ7+k8NDr2RituUJra+utfr//ixrn6Fq9km08i3NQc3Pze/x+/wMa56g1D4rFYuIcFI1GtXJQe3v7dT6f7yGNc9SaK/T392vVK5lMZnlW8E04pq2t7Uqv11slHcuEnkkkEin3eDxe6Vhu1ys6PZPt27eXeDyekHQs3XrFzRy0c+fOYo/H41rPxLbtBbo9E+lcYe/evTNramrapGOZ1DN5/vnnRXnZpJ7J/v37xT0TW6Ne0c1BXV1dWjnI4/H43eqZ2Jr1im7PxOv11k7mnklLS8sqaZzbPRPbtrV6JuFw+EZp3GTumejMFbJ/X6tn0tXVJZ4rBAKBexsaGj4ojbMN6JkEg8FPT9aeic/n+0QwGLxTGpdKpZacPHnStZ4JDQwMzM11bNiw4cZQKOQZ7/XxjkwmU5ZOp5dJ4/r6+lYmEolSaVxvb++1R44cmS+J2bZt26pgMBiSjpVKpZZkMpnl0jjbtld0dXUtkcb19PRcE4vFFkhiduzYsdzn863RuTbbtldofN7LU6mU+NpSqdSqeDy+UBLzzDPPLPH5fGHpWIlEorSvr2+lNC6dTi/LZDJlGu/JVclkskQSY1nWfJ/Pt146lmVZizKZzFXSONu2y5PJ5FKN8a7s6elZLI3z+/0d0WhU9HlnJ+1Xa7z/WjkomUxq5SC/39/65JNPir4n8Xh8YSqVWiUd60JykM596vf7m3bu3CnKC7FYbEFPT8810rG6urq0ctDg4KDWfRoKhYIbN268VhKTSCTmxWKx66Rj9fT0LLYs60ppXF9f31LbtsulcfX19XWdnZ3vlsYlk0nxtXV1dbmag+rr6ysjkch7pXGxWOy6RCIxTxJz5MgRV3NQQ0PDQ52dnR+UxvX29l5rWZZoHuR2DmpqavpKe3v7RzTGE88VLMua39vbK7q3Bwbemiskk0nxXKGpqem+tra2O6Vxtm1fLZ0rZBtaruWg5ubmz7a0tHxKGpfJZK4abqJJDjdzUFtb2yebm5s/L40bbx50x4/vuJGi5Cz7Jjlvzpz57NjXe3t7r5XmIN379IorrvgNETn333+/KPZi1it/LC192CFyzkyZcmz4zyg8dDq/begfBwb05wqdnZ1/1tjY+FVpnJv1ypEjR7RyUEdHxwcaGxsflsbp1iuJRMK1HBSJRG5uaGiolsZlm+PiedDAwIBWvZJMJsVzhS1bttwQCAR80rFM6Jk8+eSTVwcCgXrpWG7XK7o9E6/Xu1Y6lm694mYO2rt3b6nX622TjqXbM+nr61uq2zORzhUSicQ8r9fbKR3LpJ7JoUOHRHnZpJ7Jnj17LumeSW9vr1YOCgQCjdu3bxfdO7rzIN16RbdnUl9fH5jMPZMNGzZc8j2Tvr4+rZ5JZ2fn+6RxpvRMOjo6bpPG6cwVYrHYAt0c1NvbK54rNDU1fSUcDn9UY7xLvmeydu3aL7S2tn5cGjfZeybD//hRcujmoHEfD8YS0BwsAc3BEtAcLAHNwRLQKjaWgM4VhyWgx4AloDlYApqDJaBVsAQ0B0tAcy7qEtBnT+atvYAP3k6nx750uS0B7RC9kl3++T1EpOz/S6Q/V8AS0BwsAc3BEtAcLAGtgiWgObo9EywBzcES0BwsAa2CJaA5WAKaY2MJaAaWgOaY0jPBEtAq2ANYCASwCgQwBwKYAwHMgQDmQACrmFTMQACrmFLMQACrmFLMQACrXMYCuGz4KWCHSBF5l5MAdogKHaIzDtH/OfuXRu3/SwQBnAsIYA4EMAcCmAMBrAIBzDGpZwIBPAIEMAcCmAMBzIEAzjkeBPAoIIA5EMBCTChmIIA5EMAcCGAOBDAHAlgFApgDAcyBAOZAAHNMKWYggFUuWwFMREUv0CmKkvPM3fSL0X9+mQng72ef/m04+5fCp35J4aHXh/8TApgDAcyBAOZAAHMggFUggDkm9UwggEeAAOZAAHMggDkQwDnHgwAeBQQwBwJYiAnFDAQwBwKYAwHMgQDmQACrQABzIIA5EMAcCGCOKcUMBLDK5SyAKUpleSNPAZ/9LbzMBPAfHKL/VP5SeOg0hV/52fB/QgBzIIA5EMAcCGAOBLAKBDDHpJ4JBPAIEMAcCGAOBDAHAjjneBDAo4AA5kAACzGhmIEA5kAAcyCAORDAHAhgFQhgDgQwBwKYAwHMMaWYgQBWuawFMBEt/Sb9b4qS8/g99Mrwn10uAtgh+nr26d/9Z//CmP1/iSCAcwEBzIEA5kAAcyCAVSCAOSb1TCCAR4AA5kAAcyCAORDAOceDAB4FBDAHAliICcUMBDAHApgDAcyBAOZAAKtAAHMggDkQwBwIYI4pxQwEsMrlLoDPPgW8h84M/9FlJIB/5RC9qfyFMfv/EkEA5wICmAMBzIEA5kAAq0AAc0zqmUAAjwABzIEA5kAAcyCAc44HATwKCGAOBLAQE4oZCGAOBDAHApgDAcyBAFaBAOZAAHMggDkQwBxTihkIYJXLXgAT0bVP0S8pSk7nVyhNdHkIYIfoq9mnfy3lL4zZ/5cIAjgXEMAcCGAOBDAHAlgFAphjUs8EAngECGAOBDAHApgDAZxzPAjgUUAAcyCAhZhQzEAAcyCAORDAHAhgDgSwCgQwBwKYAwHMgQDmmFLMQACrQADT2aeAl+6h00SXjQD+u6wAVhtOY/b/JYIAzgUEMAcCmAMBzIEAVoEA5pjUM4EAHgECmAMBzIEA5kAA5xwPAngUEMAcCGAhJhQzEMAcCGAOBDAHApgDAawCAcyBAOZAAHMggDmmFNuaQrwAACAASURBVDMQwCoQwG/xnu30rxQlp2k1RSe7AH5j+vSPZOXv3ygv5tj/lwgCOBcQwBwIYA4EMAcCWAUCmGNSzwQCeAQIYA4EMAcCmAMBnHM8COBRQABzIICFmFDMQABzIIA5EMAcCGAOBLAKBDAHApgDAcyBAOaYUsxAAKtAAA+f3FtPAZc/R29OdgHsEJ3KCuBPKC/m2P+XCAI4FxDAHAhgDgQwBwJYBQKYY1LPBAJ4BAhgDgQwBwKYAwGcczwI4FFAAHMggIWYUMxAAHMggDkQwBwIYA4EsAoEMAcCmAMBzIEA5phSzEAAq0AAj3DL4/QaRckJeGf8YLIK4H/52Mduy8rfn7MXc+z/SwQBnAsIYA4EMAcCmAMBrAIBzDGpZwIBPAIEMAcCmAMBzIEAzjkeBPAoIIA5EMBCTChmIIA5EMAcCGAOBDAHAlgFApgDAcyBAOZAAHNMKWYggFUggEdYHaAb86LklD1Hb05WAXxmypT/kRXAXPDl2P+XCAI4FxDAHAhgDgQwBwJYBQKYY1LPBAJ4BAhgDgQwBwKYAwGcczwI4FFAAHMmvQCOx+NFuY5IJHKd3++vHe/18Q7bthdnMpkyaVw6nV7W39+/UBqXSCSuPnr0aLEk5rHHHrvS5/MFpGNZlrXItu1yaVwymVyaTCZLpHHxePyq7u7uuZKYXbt2lft8vkbpWMePHy9JJpNLNT7vcsuyFknjuru7r8xOjCcc89RTTy3y+Xwt0rH6+/sXptPpZdK4TCZTZtv2Ymlcb2/vCsuy5ktijh49Wuzz+dZJx3rppZfm9/b2rtB4T0pTqdQSaVxPT89y27YXSOM8Hk97NBoVfd6WZc1PJpMrpWPp5qBYLKaVg/x+f/O2bdtE35NEIjGvu7v7SulYF5KDjh8/XqJxbQ1bt24V3TvZnHWVxjlq5aATJ05o3ad+v98fiUSulsRkmzerpGPZtr2gp6dnuTRucHBwSX9/f6k0LhAI1GzcuPF6aVwqlRJfm2VZruagQCCwurOz8yZpXCwWW5VOp+dIYo4cOeJqDgoGg1/r6Oi4VRqXSCSutm1bNA9KJBLzLMsS56Djx4+X6OSgxsbGL4XD4Q9L4yzLEs8VbNsuTiQSons7Hn9rrhCLxcRzhTVr1tzT1tb2MWlcMplcKZ0rpNPpOTr3qW4OWrt27adbW1vvksbpzIPicXdzUHNz8yeam5s/K43TmQe973H6D4qSUxeYfkgSpztXyM/Pf42InDvvvFP0W6xTr/zqpptudIicM3l5/zT2tfmPnnqYwkPO1PZT7Lp15wodHR231dfXf0Ua52a9cvToUa0cFIlE3uv3+/9CGqdbr/z4xz8W56BoNKqVgzo7O9/t8/kqpXGpVEprHpTJZLTqlVQqtSoajYrmChs3brzW5/PVSccyoWeyffv2lV6vNygdy+16Ja7RM3n88cfLvV5vk8Y5XvI9kz179pR4vd5W6Vi6PZPBwcElbvVMotHoHK/X2yEdy6SeyQsvvCB6T0zpmXg8nubdu3eLeyY69YrbOSgQCNS71TPRrVd0eyaBQMC3fv160e8+eib8uJCeyeDgIHomo45gMPi1tra290vj4hpzhe7u7rm6PROducKaNWvub29v/zNpHHom6uF2z6SxsfHTLS0tn5TG9fb2rnjppZdc65lQMpmcletob2+/JhgMVo/3+jmOkkQiUSqNO3HiRFl28iIdb2VXV9dsScymTZuWBwIBn3SseDy+MJVKLZHGDQ4OLonFYgukcbZtr8h+4Scc8/jjjy/xer31GmMtGBwcFF9bdkK8UBqXyWSWp9PpOZKYHTt2LPB4PM3SsSzLmn/ixIkyaVz2e1wijevr61tq23axJKarq2t2XV1dm3SsgYGBuX19fUs13pNFPT09izW+J+WJRGKeNM7j8YSj0ajo87Ztu3hwcHCZdKykZg7KZDJaOcjj8azZsmWL6B5Ip9NzMpnMculYF5KDbNsW5yCfzxfatGmT6N7J/nCukI4Vi8W0clB/f39pUuM+9fl83vXr16+UxNi2Xdjd3X2ldKxEIjHPtu1yaZxt24sty1okjQsEAlXr16+/VhoXj8evksZ0d3e7moMCgcDD4XD43RrneaVt24WSmKNHj7qagwKBwIMtLS3v1Rhv5fDTFxM90un0nOPHj4tzkG3bC3RyUCgU+mJzc/OHpHHHjx8XzxWy74Xo3k4m35orZDIZ8VwhFAp9fu3atR+Vxg0ODi6TzhVs2y60LMu1HNTQ0HB3U1PTJ6RxfX19S7u7u+dK49zMQc3NzXc2NjZ+WhqnMw/qaLjyz4efApbE6c4VhgXwbbfdJvot1qlXnCuuGHSInNfnzKkb+1pB29ARCg85Cx89xd5n3blCa2vrB0Kh0JekcW7WK9m6VJyD2trabgmFQl+VxunWK+l0WpyDotGoVg7q7Oy8MRQKPSKN6+np0ZoHnTx5UqtesSzrymg0KporRCKRqwOBQI10rKQhPRO/3++XjuV2vaLTM9m8eXOp3+9vkI6lW6+4mYOeffbZ+W72TGzbXpzU7JlI5wrPP//87Lq6unXSsUzqmRw8eFA6NzSmZ3LgwAFxz0SnXtHNQalUSisH+f3+oFs9E916Rbdn4vf7PZFIRPS7b1LPpL29/TppnNs9k2yOlV7bpO2ZBIPBB9ra2t6n8T0RzxXi8XgReibqcSE9k6amptulcZO9ZzIwMOBaz2Tcx4OxBDQHS0BzsAQ0B0tAc7AEtAqWgM4ZhyWgx4AloDlYApqDJaBVsAQ0RzcHYQloju486H1b835LUXK8NfSticZc6ktAO0TXOUTOmfz8f8pZr4yz/y8RloDOBZaA5mAJaA6WgOa42TPBEtAcLAHNwRLQHCwBrYIloDnvRM8ES0CrmNIzwRLQKqb0TLAEtAr2ABYCAawCAcyBAOZAAHMggDkQwComFTMQwCqmFDMQwCqmFDMQwCoQwJzwpvd/dPgp4InGGCCAX3KInN+Xl9fkFsC59/8lggDOBQQwBwKYAwHMgQBWgQDmmNQzgQAeAQKYAwHMgQDmQADnHA8CeBQQwBwIYCEmFDMQwBwIYA4EMAcCmAMBrAIBzIEA5kAAcyCAOaYUMxDAKhDAHMuyFt28jX5NUXLWPkw/nEjMpSyAHaLbHSLHIfq7nPVK21/fT+Ehh8JD+3PFQwBzIIA5EMAcCGAOBLAKBDDHpJ4JBPAIEMAcCGAOBDAHAjjneBDAo4AA5kAACzGhmIEA5kAAcyCAORDAHAhgFQhgDgQwBwKYAwHMMaWYgQBWgQDmWJa1aMYPZ5TnRclZuodOTyTmEhfAf58VwB/NWa+Eh6IUHnKodSjnewwBzIEA5kAAcyCAORDAKhDAHJN6JhDAI0AAcyCAORDAHAjgnONBAI8CApgDASzEhGIGApgDAcyBAOZAAHMggFUggDkQwBwIYA4EMMeUYgYCWAUCmJO9T/NufIJ+RVFyvvEl+sn5Yi5VAewQebPy938QjVOvnGP/XyII4FxAAHMggDkQwBwIYBUIYI5JPRMI4BEggDkQwBwIYA4EcM7xIIBHAQHMgQAWYkIxAwHMgQDmQABzIIA5EMAqEMAcCGAOBDAHAphjSjEDAawCAcwZFsAUpbK8KDnLvkmOQ3TO+/YSFsD/5hCddogWEI0ngMff/5cIAjgXEMAcCGAOBDAHAlgFAphjUs8EAngECGAOBDAHApgDAZxzPAjgUUAAcyCAhZhQzEAAcyCAORDAHAhgDgSwCgQwBwKYAwHMgQDmmFLMQACrQABzzgpgIlr5LP0jRcnZ+Rn6+3PFXIoC2CF6Lvv07/eG/4zVK+fZ/5cIAjgXEMAcCGAOBDAHAlgFAphjUs8EAngECGAOBDAHApgDAZxzPAjgUUAAcyCAhZhQzEAAcyCAORDAHAhgDgSwCgQwBwKYAwHMgQDmmFLMQACrQABzRgvgMU8B3ztezKUmgB2iIofoDYfot6P/nNUr59n/lwgCOBcQwBwIYA4EMAcCWAUCmGNSzwQCeAQIYA4EMAcCmAMBnHM8COBRQABzIICFmFDMQABzIIA5EMAcCGAOBLAKBDAHApgDAcyBAOaYUsxAAKtAAHMUAUxEc75FQxQl5y8/Tv8xXswlKICHsk//KmKBC+Bz7/9LBAGcCwhgDgQwBwKYAwGsAgHMMalnAgE8AgQwBwKYAwHMgQDOOR4E8CgggDkQwEJMKGYggDkQwBwIYA4EMAcCWAUCmAMBzIEA5kAAc0wpZiCAVSCAOWMFMEWpjEaeAj6YK+ZSEsAOUX1W/v7N2NdyPAF8zv1/iSCAcwEBzIEA5kAAcyCAVSCAOSb1TCCAR4AA5kAAcyCAORDAOceDAB4FBDAHAliICcUMBDAHApgDAcyBAOZAAKtAAHMggDkQwBwIYI4pxQwEsAoEMIcJYCKiKP2EouR863Y64xDdMjbmEhPA/5Vd/pnd/0q9MoH9f4kggHMBAcyBAOZAAHMggFUggDkm9UwggEeAAOZAAHMggDkQwDnHgwAeBQQwBwJYiAnFDAQwBwKYAwHMgQDmQACrQABzIIA5EMAcCGCOKcUMBLAKBDBnHAE8+ingX4yNuVQEsEN0PPv07+O54pR6ZQL7/xJBAOcCApgDAcyBAOZAAKtAAHNM6plAAI8AAcyBAOZAAHMggHOOBwE8CghgzqQXwLFYbEGuY+vWre8OhUK+8V4f70in08uSyeRKaVwmk7kqk8mUaYx3fTweXyiJeeqpp64NBoMN0rGSyeTSvr4+8bVZlnVlPB4v1xjvumQyWSKJeeaZZ1YGg8Fm6Vi2bZdblnWlNK6vr29lMplcKo3r7e291rKsRZKYffv2lft8vnbpWJlMpiyTyVyl8f6vTKfTy6RxqVRqlW3biyUxR44cKfH7/Z3Ssfr7+0tTqdQqjfdkeW9v7wppXCKRuDqVSi2RxgUCgfXRaFT0nti2vdiyrGukY+nmoHg8rpWDAoFAePfu3aJ7wLKsRb29vddKx7qQHGTbtjgHBQKBNd/85jdFeSGZTJYkk8nrNN5/7Rykc5/W19eHHn/88euF57gwHo/fIB0rlUotSSQSV0vjbNtekclklmtcm3fz5s3vkcYlEokbNWJczUENDQ3VkUjkVmlcPB6/QTpX6OnpcTUHNTQ0PLJhw4YPaYx3fX9/v+jaLMtadOzYMXEOsm27XCcHNTc3P9jZ2Xm7NO7YsWPiuUJ/f//CdDoturdjsbfmCvF4XDxXaGlpuX/dunV3SeMsy7pGOleIx+MLLctyLQe1trbe097e/hmN8VYlEolSaZybOWjdunWfbm1t/YLGeFrzoPHqlYJowfHsU8DOm9OmHRnzHdGaK1xxxRW/ISLn/vvvF/0W56pX/jR79maHyDmTn/9348WNrlfyw0P/TOFTb5xvLN25Qmdn50eampq+Jo1zs16Jx+NaOSgSidxWX1+/WhqnW6/09PSIc1A0GtXKQZs3b35vfX19jcb7rzUPsm1b6z61LOuGaDQq+j3dvn37u4LBoF86lgk9kyeeeOIat3smOvWKmz2TC6lX3MpBL7zwQlkgEHCtZ2Lb9grdnol0rhCNRhf6fL5HpWOZ1DP59re/LXpPTOqZHDhwQNwz0alX3M5BwWCwadeuXaJ7R3cepFuv6PZMQqFQcDL3TDZs2HCTNM7tnolt2+Ic1NjYWLVp06ZbpXEm9EwaGxsfjkQiH5bG6cwVkslkiW7PRGeu0NLS8sD69es/Jo1Dz0Q93O6ZhMPhz4fD4c9qjLeqv7/ftZ4JDQ0NTcl1NDc3r/R6vRXjvT7eYdt28fATkJLj+PHjJYODg7OlcfF4vDwej0+TxLS2ti7xeDx10rHS6fSc4X99IDn6+/sXxuPxImlcJpMps217uiQmEoksqKurC0jHOnnyZFF/f/9Cjc97QTqdniONS6VSS06cODFDeG1FNTU1jdKxBgcHZx8/frxEGmdZ1nzbtos13pPFQ0NDMyUx8Xh8Wk1NTYt0rJ/+9KezsuOJ4gYGBuYmEol5Gu/JItu2C6VxtbW1zdFoVPR5Dw0Nzezv7y/VeP+1clAymdTKQbW1tQ1bt24V3QMnTpyYkUqllkjHupAcdPLkSXEOqq2t9be3t4vygm3b0zOZTJl0rHg8rpWDXnrpJa371Ofz1bS2tpZLYl599dWpP/rRj5ZKx7Jtu9CyrEXSuBMnTswbGBiYq3Ftq5uamq6UxsVisWXSmGQy6WoO8ng8X127du110rgf/ehHS1999dWpwvfD1Rzk8Xi+1NTU9G5pXDweL//5z38umgedOHFixuDgoDgHnTx5skgnB/l8vnuCweCt0rjBwUHxXOHnP//5tHg8Lrq3s2PNTiaT4rmC3+//VGNj44ekcdnvlmiu8Oqrr05NJpOu5aBAIPDxUCh0u8Z4i5PJ5CxpnJs5KBQKfSQQCNwljdOdB8Xj8fJcOWjF0RUr6DCdKX+O3nSInDenTFk9/JruXCE/P/81InKuvfZaUezYeuW/y8uvdohed4j++C8PPzzu5zm6XqHw0Om88NDPJ/Ad0ZorrFmz5pZgMPgFaZyb9Uo8HtfKQfX19e/y+Xxflsbp1iuJREKcg6LRqFYOWrNmzTVer/cvNM5Rax508uRJrfs0mUwujUajorlCR0fHco/HUykdy4Seybp160rd7pno1CsX0DMJaryPRvRMqqurm6Rj6fZMTpw4MU+3ZyKdK8Tj8WnV1dVh6Vgm9Uz27t0rystDBvVM9u7dK+6Z6NQrujkoHo9r5aC6ujqfWz0T3XpFt2fi8XiqJ2vPxOPxPGJCz+TEiRPomajX9qWGhob3SON05gq2bU/X7ZnE43HxXMHv93++qalp0vZM6uvrPyyNM6FnEgwG79Ttmfz0pz91rWcy7uPBWAKaE8MS0AwsAc3BEtAcLAGtgiWgc8ZhCegxYAloDpaA5mAJaBUsAc3BEtCcS2IJ6GGyewEfvJ1OO0S/d4imEr3zS0A7RP+UXfrZf664s/XKBPf/JcIS0LnAEtAcLAHNwRLQHCwBrYIloDkm9UywBPQIWAKagyWgOVgCmoMloHOOhyWgR4EloDmTfgno8YAA5kAAcyCAORDAHAhgFQjgnHEQwGOAAOZAAHMggFUggDkQwJxLTACX0WE6M/cg/UdWuP4D0TsrgB0iO3suL54v7my9MsH9f4kggHMBAcyBAOZAAHMggFUggDkm9UwggEeAAOZAAHMggDkQwDnHgwAeBQQwBwJYiAnFDAQwBwKYAwHMgQDmQACrQABzIIA5EMAcCGCOKcUMBLAKBDDnnAKY6OxTwNs/T3+TFa/2OyWAHaK/zJ7DqxOJGxHAp35J4aHXJxIDAcyBAOZAAHMggDkQwCoQwByTeiYQwCNAAHMggDkQwBwI4JzjQQCPAgKYAwEsxIRiBgKYAwHMgQDmQABzIIBVIIA5EMAcCGAOBDDHlGIGAlgFApgzAQFcRofpDEXpFw7Rqw6R4+Tnf++iC+AoORQlZ5xzcJRjgox6Avg0hV/52URilLlCeGjCY0EAcyCAORDAHAhgFQhgDgQwBwKYAwHMgQBWMalnAgGsYkrPBAJYxZSeCQSwCgSwEAhgFQhgDgQwBwKYAwHMgQBWMamYgQBWMaWYgQBWMaWYgQBWgQDmnFcAE519Cph+QKsdon92iJzXZ878lnSscQXwaKmbS/BGyck++ft7h2jCvyHJZLJkatvQlye6/y/RqLnCWzEQwAQBnAsIYA4EMAcCWAUCmGNSzwQCeAQIYA4EMAcCmAMBnHM8COBRQABzIICFmFDMQABzIIA5EMAcCGAOBLAKBDAHApgDAcyBAOaYUsxAAKtAAHMmKIDPPgVMROQQ/XtWyD4nGUtHADtEDVkB/CeH6MOS8ZLJZEle+NThie7/S4QngHMBAcyBAOZAAHMggFUggDkm9UwggEeAAOZAAHMggDkQwDnHgwAeBQQwBwJYiAnFDAQwBwKYAwHMgQDmQACrQABzIIA5EMAcCGCOKcUMBLAKBDBnQgKYSHkK+Ncf/GCRk5f366wE/sFEx5IKYIdos0N6yz8TvVWvSPb/JYIAzgUEMAcCmAMBzIEAVoEA5pjUM4EAHgECmAMBzIEA5kAA5xwPAngUEMAcCGAhJhQzEMAcCGAOBDAHApgDAawCAcyBAOZAAHMggDmmFDMQwCoQwByBAD77FPDwXMEh+mVWAr80gXhn3L18c/zv4aWmHaL/pCg5Z+sV4R7Akv1/iSCAcwEBzIEA5kAAcyCAVSCAOSb1TCCAR4AA5kAAcyCAORDAOceDAB4FBDAHAliICcUMBDAHApgDAcyBAOZAAKtAAHMggDkQwBwIYI4pxQwEsAoEMGfCApjo7FPAUw5PqRyeKzhEQ1lR+2uH6JwCdKJPADtE/5j9//yFQzRDqVcEAnhp5FSVZP9fIgjgXEAAcyCAORDAHAhgFQhgjkk9EwjgESCAORDAHAhgDgRwzvEggEcBAcyBABZiQjEDAcyBAOZAAHMggDkQwCoQwBwIYA4EMAcCmGNKMQMBrAIBzBEK4OGngP917otzO+hFupWIyCHa5xCdyUrbdK5Qh6i4Ki/vd0Ei5zmim8b8/w4/9fvtrAB2HKLE6NfFArj1pVsL2ob+lsJDDjWf+sSEYggCOBcQwBwIYA4EMAcCWAUCmGNSzwQCeAQIYA4EMAcCmAMBnHM8COBRQABzIICFmFDMQABzIIA5EMAcCGAOBLCKCQI4EokUr1u37mBnZ+ftkjiTihkIYBVTipnJKIAjkUhBR0fH5kcffdQnHc+UYgYCWAUCmCMSwDYVUJR+oyzjfJg2EhE5RB90iP5vVt6+6RClHKL3Z19bMWq5aOcM0X87RJ/LvlaWlb5/HN7v1yFarYwrFcDhoY3ZJ3+HD5siE7tfIYA5EMAcEwTwo48+ese6deuej0QiojmsCT0TCGAOBDDHTQG8devWZW1tbS8+/vjj5ZI4k3omEMAjQABz3BTAkUikuKOj48D69es/JokzqWcCAaxiSs9kMgrg4Z5JZ2enXzqeKT0TCGCVd0IAb811zJw5c/fixYtj470+3jFt2rQnZ8yYsVMaV1hY+NSUKVN2SOOKi4ufyc/Pf1wSM2PGjF2lpaVxjWt7YtasWeJrmzVr1lNTpkx5QhpXVFT0TH5+/jZJzJQpU3YuWbIkqXltT2lc285p06bpXNuugoIC0bUVFBQ8UVZWlpaONWXKlB2FhYXia5sxY8bOadOmPSmNKywsfLqgoGC7JCY/P//x8vLyY9Kxpk6dur2wsPBpjWvTvU+f1rlPy8vLM9LvckFBwfaioqJd0rF0c1D2PhVfW1lZWaqgoEB0DxQUFGzTvDbtHKRzny5ZsiQxZcoU0b2Tn5+/raio6BnpWFOmTLmQHDTh+7S4uPiplpaWX27dutXZunWrc9ddd/1YcG2PFxcXP6txbTs079OdM2bMEOegxYsXx2bOnPlNaZzOtRUUFLiagxYvXtxVWFj4nM61SecKbuegkpKSI7Nnz96ncW3ieZCbOcjj8fyv4fvtwQcfHJTE6swVsvepTg7aoZODFixY8P3i4uIXpHHZaxPPFdzMQfPmzfvu/PnzvyON05kHEbmbg+bOnfvtBQsWfFfn2t72euVr1MP28f0+nabraO/w33me6Nh/Ev3XsOz9I9Gf/ovoD8P/PXy8QfTG70f9+ah9gUfGy/73rFmznsr5eq6j/Oa91Hrq9BgB7NDtgZ4JfpdH5gpvCeAJvY9z5sx5vqSk5EXp++9mvaKbg2bPnv2XixYtOiqNu4B6RZyDiEgrBxUWFu5ZvHhxl8616cyDLuA+fZaIJvx7etddd/14+Petra3tX+bPnz/h31UTeibTpk3bVVpa2isdy+16xc2eyQXWK+iZjDqkc4Ubb7zxW5FI5Hdbt251Nm3a9N833XTToYnGGtYzEeVlk3omU6ZMEX1PTOqZTJs2za2eiVa9gp4JPyZzz6S0tPRHk7lnMmfOHHHPRGeukL1PdXOQ6D5Fz+Sc13ZJ90zmz5//V7o9k6lTp7rWMyF6a48oHDhw4MCBY9IfpaWlzvDEauvWrc599933jp8TDhyT+di0adPZ+62+vv4dPx8cOC75o4IcJoCj5ND7+d/9PJGTIXJ+S6r4HX38gch5icipvZjnuOpjDpO/4SGHPr72nX//cOBw6bjvvvuUOeWyZcve8XPCgWOyHu973/uU++2DH/zgO35OOHBM1gM9Exw43D3QM8HhwkHtuY5Zs2Y9tnTp0h+M9/p4x/Tp0x+dOXNmRBpXVFT0jalTp3ZK4+bOnbs5Pz9/nSRm5syZm5YuXfpDnWsrLCwUX1thYaHWtc2ZM2eT9NqmTp0aWb58+VGNa+ssLCz8hsa1RaZPn/6ozrUVFBR0SGIKCgo6V6xY8WPpWFOnTu0sKioSX9vMmTO1rq2oqGij9Nry8/PXrVixokfj2tYXFRVt1Li2r8+cOfPrGte2YerUqeulcStXruzOz8+Xft4dxcXF4mvTzUG69+mKFSu6CgoKRN+TgoKCjjlz5mzSuTbdHDR9+nTxtS1fvvzo1KlTRfdOfn7+Op1rmzp1qis5qKCgoCMSibw2PLm6/fbbXxBcW/vcuXM3a1zb+qKiog3SON37dOnSpT+YNWvWVmnc3Llzt0hjCgoKXM1B5eXl3509e/Z2jWvbnJ+fL702V3NQaWnpt4uKip7UvDbRXOECclCnNAfV19f/7fD99tBDD1mSWJ25Qn5+/jrN+1QrBy1atGj//Pnzn5XGFRcX68wVXM1BJSUlf1lSUvKcNC47DxLPFdzMQQsWLNizaNGifRrXpjUPEuWgSvphTgH8LtpxrriXiP6nQ6r8/S3Rbyd6jqJ50PL378gpgD/ROqH6SneuUFxc/FRpaemEf7dHXZtr9YpuDioqKnpiyZIl35HGuVmvEJFWDpo9e/a28vLy72pcm6v1ivTabr/99heGf982bNjwn5L3r+d8qAAAIABJREFU04SeyfTp0ze63TPRqVfc7Jm4Va+Mvjadnsny5ctjOtem2TP5+gXkoAnfp6WlpVu2bNnyxtatW53HHnvsdHl5+YRrHfRM+PFO9EymTp06WXsmR6ZPn46eyci1oWfC30+3eyZ/NXv27HPWDeNcmxE9k+LiYnHPRGeuoHuf6viVy6RnslsaZ0jPZK9uz0SzXtHKQTQe2AOYgz2AOdgDmIM9gDnYA1gFewDnjMMewGPAHsAc7AHMwR7AKtgDmIM9gDmX/B7Ah8keI4C7zhfmnGMP4AkNK61XLtYewAKwBzAHewBzsAcwB3sAq2APYA72AOZgD2AO9gDmYA9gFZN6JtgDWMWUngn2AFYxpWeCPYBV3ok9gHMCAcyBAOZAAHMggDkQwCoQwDnjXBPAREQ1NTWVNTU1ogmPScUMBLCKKcXMZBTAREQ1NTWf8Xg8N0njTClmIIBVIIA5IgFMRGRTwdTDU++dfXj243SYzlCUfjGRMIeouCov73dBIuc5ItE9p1WvhIdO57UN/fsV7afumaj8JYIAzgUEMMcEARwMBpdUVVU9Ih3LhJ4JBDAHApjjpgCORCL5lZWVzdKxTOqZQACPAAHMcVMAExHV1tZWVFRUiH73TeqZQACrmNIzmYwCmOitnkltbe3N0jhTeiYQwCoQwEIggFUggDkQwBwIYA4EMAcCWMWkYgYCWMWUYgYCWMWUYgYCWAUCmCMWwDRqrhCln1CUHPoBrZ5IXH5+/q/prX1+RL/F4nql7a/vp/CQM2Pdy3+l01CBAFaBAOZAAHMggDkQwCoQwByTeiYQwCNAAHMggDkQwBwI4JzjQQCPAgKYAwEsxIRiBgKYAwHMgQDmQABzIIBVJpsA3rp1qzP8v4eLmeG9OSY6FgQwBwKYc7kL4Fz3lSnFDASwCgQw5wIFcJnkKWDXBHB4KErhIeeaLS99AQJ4BAhgzuUigCXzQxN6JhDAHAhgzjspgHPdb7nuQ5N6JhDAI0AAc95JAXyu37hcPRPpWBDAHAhgzuUigMe730zumUAAq0AAC4EAVoEA5kAAcyCAORDAnMtdAI+dXDmOkzf6vyfa5IMA5kAAcy5nATzefWVKMQMBrAIBzLkgAUxEkqeA3RPAp35J4aHXdRsqEMAqEMAckwSwdH5oQs8EApgDAcx5pwRwrib4ePehST0TCOARIIA575QAPtdvXK6eCQSwCgQwBwKYMyyAx7vfTO+ZQACrQAALgQBWgQDmQABzIIA5EMCcy10AE/F/zSp58ncYCGAOBDAHApj/b1OKGQhgFQhgzkUQwBN+CtjFJ4BPU/iVn0EAq0AAcyCAOSb0TCCAORDAnEvpCeDx7j2TeiYQwCNAAHMggDkQwBwI4JzjQQCPAgKYAwEsxIRiBgKYAwHMgQDmQABzIIBVLgcBjCWgR4AA5kAAcyCAc453yRczEMCcd0wAE034KWBXBHB2/18KD+2HAFaBAOZAAHNM6JlAAHMggDmXmgDGEtATAwKYAwHMybUHMAQwBPBoIIA5F3MP4Iksu25KzwQCWAUCWAgEsAoEMAcCmAMBzIEA5kx2ATy6SXCuPTaG/zeWgOZAAHMggDk1NTWfOd/9ZvJ+NhDAKhDAnIskgCf0FLArAji7/y+1nfoYBLAKBDDnchDARNgDeBgIYA4EMOftfgIYS0CfGwhgDgQw53wCePh/QwCfGwhgDgQwZyJ7AA8DATw+EMAcCGAhEMAcCGAOBDAHAlgFAjhnnDFPAOd67VxAAHMggDmTXQDjCWA23iVfzEAAc95RAUw0oaeA3RHAb+3/S6TfUIEAVoEA5pgkgPEE8AgQwBwIYA4EMAcCWAUCmPNOC+Dx7jkI4HMDAcyBAOZM9AlgU//RPASwCgSwEAhgFQhgDgQwBwKYAwHMgQCGAD4fEMAcCGAOBHDO8S75YgYCmHMJCODzPgXs0hPApyn8ys+IIIDHAgHMgQD+/9l71+A4zvPOt0nqfiEp3u93SZQty4ntxLKziRVfEjux7CiyfJcwM5jpueMODEASzoSyKMqUSJkyzeVSFI9oSY5GFmh4gMb0TI87uBAHDMc5pQ+sUxVtlU9W2W+7Tm3V2dpT3tg4HzQw+eI/IPG8Ept8mf+vasplQ4+f6Z7pZ97n+anfRkyYmVAAIxTACAUwQgGMUACrmCiA5xJRs3d3ogBGKIARCmDkcs8AbvTfLcucmQkFsAoFsBAKYBUKYIQCGKEARiiAEQpgCuDLQQGMUAAjFMAN813zzQwFMHLVBbBlXfYu4CsugC96/q9lUQDPhgIYoQBGTJiZUAAjFMAIBTBCAYxQAKuYJoAv97vGO4AvDQUwQgGMXE4Az3UdmjIzoQBWCVwAO45zc6PXnj17tsbj8fBcf5/rVW9KVkjjpqamVk9NTS2Wxrmuu7FQKNwqienp6dlg23Zcmsv3/aVjY2MrpXFnzpxZValUlkjjHMfZUCwWb5PE5PP5VbZtZ6S5arXakjNnzqySxtULzVJpXLFYXF8v+JJjW2rbdrs019TU1OKpqanVGp/3ivHx8bukcaVSae1bb70lOrZCoXCrbds90lznz5+/o1QqrZXGTU5OLvM8b7nGOVkzMTFxpzQuGo12nzp1SnRO3nrrrdvL5fI6aS7dGuR5nlYNikajbU8//bToe+K67u3FYnG9xvnXrkG1Wk1cg2KxWGrXrl2ia6deszZIc1UqFa0aVKvVtK7TRCIR271798bL/XP79++fvuj831IsFjfN/Buu881Vb0rWSN/j2bNnl88MMYXHFuru7t4ujRseHt4sjfF9P9AalEwmv9nX17dTGlcsFjf5vn+LJMZ13UBrUDKZfKyrq+sBaZzruhsnJydF6yDXdW+vVqviGlSr1Zbo1KB0Ov3l9vb2j13qn2l0XVWrVfFaYXJy8lbXdS97bc9+TU1NLfY8T7xWyGQyX2hpafmkNK5cLq+TrhV837+lUqlskubSrUEtLS2faWtre0gaVyqV1vq+f4c0Lsga1Nra+ietra2f08intQ5yXXejTg1qtFa45817tllvWL9dUFjwz43iFi5c+CvLsqYfeOAB0W/xfPuVRb2/+ImVq03fvuvczPkT9yu6a4Xu7u6PpNPpR6RxQfYrhUJBqwZ1dXXdn06nvyqN0+1XBgcHxTXo5MmTWjWop6fn3mQy+W1pnOd5Wusg3eu0UqlsOnnypOg6zefzW2KxWMRxGv+OzfUyYWaye/fu9UHPTHT6FUejBu3bt2+lzsxEt1+5nmcmZ8+eXa47M5GuFQ4ePHhrLBbLzfz3Rtdbo+vQlJlJLBbrOnLkiOicmDIzicVirT/84Q/FMxOdfkW3Brmuq1WDbNtOBjUz0e1XdGcmtm1Hd+/evXH2nb6z/7lGMxNprqBnJrZtN5kwMzl79qzWzKSnp+c+aZwJM5NUKvWVjo6OD0vjHM1+RXdm4rruKmlcJpP5Umtr6x84TuPfsrmuQ1NmJh0dHdflzCSdTmvPTM6fPx/YzMQqlUrLGr2eeuqp+zOZTGKuv8/1cl13Y7Va3SyNGx8f31Yul9dp5NtZLBZXSGKee+65e9LpdIs0l+M4G3zf3yKNGx0d3VosFtdL40ZGRu51HGelJObQoUNbUqlUpzRXtVpdPzo6ulUa5/v+FsdxNkjjhoeH73Fdd5Uk5ujRo+tTqVSvNFe5XF43Pj6+TeOcbHZdd6M0rlQq7fA8b7UkplgsrkgkEv0a539NqVTaIY2rVCqbKpXKJo1zsr1UKq2VxiWTyT0DAwOiz9vzvNXlcvluaS7dGuR5nlYNSiaTucOHD4uuAdd1Vw0PD98jzfVealC1WhXXoHQ63fHCCy+I6oLjOCtHRkbuleYqFotaNejMmTNa12k2m83s27dvp/A7snxoaOg+aa5SqbS2fu2I4iYmJrSu02w2G8/n8w9I4xzH+YA0Znh4eE0pwBrU1tYW2bt370elcUNDQ/d5nrdcEjM4OBhoDWpra3s8n88/qJFvp+/7onWQ67qrPM8T16BqtbpepwZ1dHR8ra+v71PSOM/zxGsF3/dXuK4rurZLpXfXCp7nidcKnZ2df93b2/tZjXx3S9cKnuctr1QqgdWg7u7uL+ZyuS9o5NtRrw2iuCBrUG9v7+d7enq+JI3TXQe5rrtTWoMutVa4oXDDhFWwppe/uTw1+2+LFi36V8uyph955BHRNT7ffmVBrvZfrdy5/z3z33X6Fd21Qj6f/w+dnZ3fkMYF2a8Ui0WtGtTf3//x1tbWJ6Rxuv1KsVgU16CBgQGtGrR3797fb21tbZbGBd2vVCqV+wYGBkTX6f79+z+YTqeT0lwmzEy+//3v3x30zESnXwlyZqLbrwRZg06cOLEuyJnJxMTEJt2ZiXStMDAwsDyZTH5H4/yvKRkwM0mlUrtfe+016drQiJlJKpXqOX78uHhmotOv6NYg13W1alAmk2k/dOiQ6NrRXQfp9iucmTQ8NiNmJhMTE5yZXPTq6Oj4dn9//yekcbr9iu7MxHVd8Vqhq6vrq9frzKSrq+uR63lm0t3d/Rca+XbU1yeiON0aNOftwdwCGuEW0Ai3gEa4BTTCLaBVuAV0w7hrcgvoizFpOyNuAa1iynZG/163gJ4LU7Yz4hbQKtwCGnlft4C2rEs+C/iKbwF90fN/LYtbQM+GW0Aj/x62gJbmMmFmwi2gEW4BjVzNLaDni0kzE24BfQFuAY1crS2gJTEmzUy4BbSKKTOT630LaGmcKTMTbgGtwmcAC6EAVqEARiiAEQpghAIYoQBWMamZoQBWMaWZoQBWMaWZoQBWoQBG3ncBbFlzPgv4igrgWc//tSwK4NlQACMUwIgJMxMKYIQCGKEARiiAEQpgFQpghAIYoQBGKIARU2YmFMAqFMBCKIBVKIARCmCEAhihAEYogFVMamYogFVMaWYogFVMaWYogFUogJErJIAb3gV8RQVwrlawcrVpq/fcQzP/EwWwCgUwQgGMmDAzoQBGKIARCmCEAhihAFahAEYogBEKYIQCGDFlZkIBrEIBLIQCWIUCGKEARiiAEQpghAJYxaRmhgJYxZRmhgJYxZRmhgJYhQIYuSIC2LIa3gV8ZQXwuXesXO3XF/9PFMAqFMAIBTBiwsyEAhihAEYogBEKYIQCWIUCGKEARiiAEQpgxJSZCQWwCgWwEApgFQpghAIYoQBGKIARCmAVk5oZCmAVU5oZCmAVU5oZCmAVCmDkCgpguAv4ignggjU9+/m/lkUBPBsKYIQCGDFhZkIBjFAAIxTACAUwQgGsQgGMUAAjFMAIBTBiysyEAliFAlgIBbAKBTBCAYxQACMUwAgFsIpJzQwFsIopzQwFsIopzQwFsAoFMHLFBLBlwV3AV0QAF6zpugBWnv9rWRTAs6EARiiAERNmJhTACAUwQgGMUAAjFMAqFMAIBTBCAYxQACOmzEwogFUogIVQAKtQACMUwAgFMEIBjFAAq5jUzFAAq5jSzFAAq5jSzFAAq1AAI1dYACt3AV/hO4CV5/9aFgXwbCiAEQpgxISZCQUwQgGMUAAjFMAIBbAKBTBCAYxQACMUwIgpMxMKYBUKYCEUwCoUwAgFMEIBjFAAIxTAKiY1MxTAKqY0MxTAKqY0MxTAKhTAyBUVwJal3AV8hQXwr2f/zxTAKhTACAUwYsLMhAIYoQBGKIARCmCEAliFAhihAEYogBEKYMSUmQkFsAoFsBAKYBUKYIQCGKEARiiAEQpgFZOaGQpgFVOaGQpgFVOaGQpgFQpgJAAB/Lu7gLUE8MwWzxe/Gv0zs57/a1kUwLOhAEYogBETZiYUwAgFMEIBjFAAIxTAKhTACAUwQgGMUAAjpsxMKIBVKICFUACrUAAjFMAIBTBCAYxQAKuY1MxQAKuY0sxQAKuY0sxQAKtQACNXXABb1u/uAl742YX/r/V+3wHc+4+P1u8AfnH2nyiAVSiAEQpgxISZCQUwQgGMUAAjFMAIBbAKBTBCAYxQACMUwIgpMxMKYBUKYCEUwCoUwAgFMEIBjFAAIxTAKiY1MxTAKqY0MxTAKqY0MxTAKhTASEAC+N27gH9sTVsnrGnrpHXCKljz/g25ZL+SqxWsggXP/7UsCuDZUAAjFMCICTMTCmCEAhihAEYogBEKYBUKYIQCGKEARiiAEVNmJhTAKhTAQiiAVSiAEQpghAIYoQBGKIBVTGpmKIBVTGlmKIBVTGlmKIBVKICRQATw31lR2Mb5DetHgnyXEMDn3mm4LbRFATwbCmCEAhgxYWZCAYxQACMUwAgFMEIBrEIBjFAAIxTACAUwYsrMhAJYJXABPDg4eGej1549e+5NpVKxuf4+18vzvNXlcnmdNG50dHSj7/srNPJtcxxnsSTm6aef3pJMJtPSXK7rrqpWq+ulcb7vb3AcZ6VGvq2VSmWJJObgwYPr4/F4qzRXvWBskMZVq9X1ruuuksb97Gc/2+r7/lJJzOHDh1fG4/EujfO/YnR0dKM0rlwur/M8b7XGOdk8Pj5+lySmUCgsicfjfdJck5OTy6rV6maNc7KmVCqtlcZVKpVNnuctl8YlEone06dPiz7v8fHxu0ZGRrZIc+nWINd1tWpQIpHoPHDggOga8H1/6c9+9rOtGu9RuwaNjY2Ja1AikWh55plnRHWhUqkscV1XfGz1AYe4Bk1MTGhdp4lEIpnP57cJc93pOM52aS7P85ZXKpVN0rixsbG1vu+vkcal0+loPp/fKY0rlUo7NGICrUHZbPaJXbt2PSCNcxxn+8TEhChmaGgo0BqUzWa/0dvb+1GNfNumpqZE6yDf95fqXKdjY2MrdWpQa2vro7lc7pPSONd1xWuFqampxZ7nia7t+jlZ4bqueK3Q2tr6pe7u7k9J40ZGRrZI1woTExN3VqvVwGpQe3v75zs7Oz8njatWq5tLpdIyaVyQNainp+czHR0dfyGN010HeZ63TVqDpGuFGwo3lGcL4AWFBf/tD//uD++ZZ745+xUrV/uNVbCmG/1Np1/RXSv09fV9vKWl5avSuCD7FcdxtGrQrl27PpJKpb4ljdPtV3RqUP1cimtQPp+/P5VKhaRxpVJJax00MTGhdZ3qHNuTTz55dzKZtKVxnJngS7df0alBzzzzzLpUKiWemej2K0HWoGPHjq2wbbtb4/xrzUzGxsbW6s5MpGuFY8eOLbFte5c0l0kzk1dfffUuSYwpM5NkMtlx6tQp8cxEZ62gW4Mcx9GqQclkMhvUzES3X9GdmSSTycSePXtEv42mzEwymUyzCTOTsbExzkzUY/tGT0/Px6RxQfYrY2NjKx3HEa8VrueZSXt7+8OcmaivarW6eXJyMrCZieX7/h2NXjMCeK6/z/WauYilcTMLCY182xzHWSyJefrpp7ekUqmUxntcVa1W10vjZgYqGvm2ViqVJZKYGQEszTUjgKVxM82MNG5kZGSL7/tLJTEzAljj/K+of79EcTMDFWnc8PDw5vq/nT3vGMdxFsfj8T5prsnJyWXDw8ObNc7JmvpQRRRXLBY3eZ63XBo3I4AlMePj43dVq1XxsQVdg2YEsDBuaf0akL5H7RpUv8alx9byzDPPiOrCzCJJmmtmoCKNm2lmpHHJZDKRz+e3CXPd6TjOdmkuz/OWF4vFTdK4mWZG49ii+Xx+pzSuVCrt0IgJtAalUqkndu3a9YA0bqaZkcQMDQ0FWoNmBLBGvm1TU1OidZD/7u+vuAbNCGBp3Ewzo/E9Ea8VZpoZjVxaa4UZASyNm/mXxSQxM82MxndEqwbNNDPSuOHh4c2lUmmZNC7IGjQjgKVxuuugGQEsjBOtFRa9scgDAfz6gl99/Ccfv3ue/x8N+5W7+v/h21auNn3TrtrLjeJ0+hXdtcKMAJbGBdmvzAhgaa4ZASyNC7JfqQ8rxDVoRgBL42YEsDRuRr5ofE+214db84558skn7+bMBN5joP2KTg2aEcDSXLr9SpA1aEYAa5x/rXXQjACWxumsFV555ZXFtm3vkuYyaWby6quviuqyKTOTGQEsjNPqV3Rr0IwA1ji2bFAzE1/zOn0vM5M9e/aIfvdNmZmkUqlmE2Ym9eOTHtt1PTPp6en5mDROt1/xNWcmjuOI1wrX88xkRgBL4673mcnk5GRgM5M5bw/mFtAIt4BGuAU0wi2gEW4BreJzC+hGcdwCehbcAhrhFtAIt4BW4RbQCLeARq7LLaBftxINtoD+sSBf434lVytYuVrD5/9aFreAng23gEa4BTRiwsyEW0Aj3AIa4RbQCLeARrgFtAq3gEa4BTQyI7OkcdwCumE+bgF9EdwCGrnut4CeCwpghAIYoQBGKIARCmAVCuCGcRTAs6AARiiAEQpgFQpghAIYuS4FsGVZ1utWl/UD69+sH/9OAtuCfHMI4HPvWLnar+eKowBWoQBGKIARE2YmFMAIBTBCAYxQACMUwCoUwAgFMEIBjFAAI6bMTCiAVSiAhVAAq1AAIxTACAUwQgGMUACrmNTMUACrmNLMUACrmNLMUACrUAAjgQlgy7IWLlz4361l1rT1hvVbq2D9syDfXHcA/8bK/eKf5oqjAFahAEYogBETZiYUwAgFMEIBjFAAIxTAKhTACAUwQgGMUAAjpsxMKIBVKICFUACrUAAjFMAIBTBCAYxQAKuY1MxQAKuY0sxQAKuY0sxQAKtQACOBC2DLmrZes85YBWvaet1qmmc+7Fd6//FRK1ebtnK1F+eKowBWoQBGKIARE2YmFMAIBTBCAYxQACMUwCoUwAgFMEIBjFAAI6bMTCiAVSiAhVAAq1AAIxTACAUwQgGMUACrmNTMUACrmNLMUACrmNLMUACrUAAjV0UAR6wPS+4CbtivXOb5v5ZFATwbCmCEAhgxYWZCAYxQACMUwAgFMEIBrEIBjFAAIxTACAUwYsrMhAJYhQJYCAWwCgUwQgGMUAAjFMAIBbCKSc0MBbCKKc0MBbCKKc0MBbAKBTByVQSwZa2yCtbfz/cu4MYC+NLP/7UsCuDZUAAjFMCICTMTCmCEAhihAEYogBEKYBUKYIQCGKEARiiAEVNmJhTAKhTAQiiAVSiAEQpghAIYoQBGKIBVTGpmKIBVTGlmKIBVTGlmKIBVKICRqyiA18/3LuA57gC+5PN/LYsCeDYUwAgFMGLCzIQCGKEARiiAEQpghAJYhQIYoQBGKIARCmDElJkJBbAKBbAQCmAVCmCEAhihAEYogBEKYBWTmhkKYBVTmhkKYBVTmhkKYBUKYOSqCWDLsuZ7FzD0K/N4/q9lUQDPhgIYoQBGTJiZUAAjFMAIBTBCAYxQAKtQACMUwAgFMEIBjJgyM6EAVqEAFkIBrEIBjFAAIxTACAUwQgGsYlIzQwGsYkozQwGsYkozQwGsQgGMXGUBPK+7gKFfmcfzfy2LAng2FMAIBTBiwsyEAhihAEYogBEKYIQCWIUCGKEARiiAEQpgxJSZCQWwCgWwEApgFQpghAIYoQBGKIARCmAVk5oZCmAVU5oZCmAVU5oZCmAVCmDkqgpgy5rXXcAogC///F/LogCeDQUwQgGMmDAzoQBGKIARCmCEAhihAFahAEYogBEKYIQCGDFlZkIBrEIBLIQCWIUCGKEARiiAEQpghAJYxaRmhgJYxZRmhgJYxZRmhgJYhQIYuQYE8GXvAm5wB/Bln/9rWRTAs6EARiiAERNmJhTACAUwQgGMUAAjFMAqFMAIBTBCAYxQACOmzEwogFUogIVQAKtQACMUwAgFMEIBjFAAq5jUzFAAq5jSzFAAq5jSzFAAq1AAI1ddAFvWZe8CVvqVeT7/17IogGdDAYxQACMmzEwogBEKYIQCGKEARiiAVSiAEQpghAIYoQBGTJmZUACrBC6AS6XSskavp5566v5MJpOY6+9zvVzX3VitVjdL48bHx7eVy+V1Gvl2FovFFZKY55577p50Ot0izeU4zgbf97dI40ZHR7cWi8X10riRkZF7HcdZKYk5dOjQllQq1SnNVa1W14+Ojm6Vxvm+v8VxnA3SuOHh4Xtc110liTl69Oj6VCrVK81VLpfXjY+Pb9M4J5td190ojSuVSjs8z1stiSkWiysSiUS/xvlfUyqVdkjjKpXKpkqlsknjnGwvlUprpXHJZHLPwMCA6PP2PG91uVy+W5pLtwZ5nqdVg5LJZO7w4cOia8B13VXDw8P3SHO9lxpUrVbFNSidTne88MILorrgOM7KkZGRe6W5isWiVg06c+aM1nWazWYz+/bt2yn8jiwfGhq6T5qrVCqtrV87oriJiQmt6zSbzcbz+fwD0jjHcT4gjRkeHl5TCrAGtbW1Rfbu3ftRadzQ0NB9nuctl8QMDg4GWoPa2toez+fzD2rk2+n7vmgd5LruKs/zxDWoWq2u16lBHR0dX+vr6/uUNM7zPPFawff9Fa7riq7tUundtYLneeK1Qmdn51/39vZ+ViPf3dK1gud5yyuVSmA1qLu7+4u5XO4LGvl21GuDKC7IGtTb2/v5np6eL0njdNdBruvulNYg3bXCokWL/tWyrOlHHnlEif3Tn/3pB603rN8uKCx4p1Hcxf3KzbvO/dTK1aa35v/Py54jnX5Fd62Qz+f/Q2dn5zekcUH2K8ViUasG9ff3f7y1tfUJaZxuv1IsFsU1aGBgQKsG7d279/dbW1ubpXFB9yuVSuW+gYEB0XW6f//+D6bT6aQ0lwkzk+9///t3Bz0z0elXgpyZ6PYrQdagEydOrAtyZjIxMbFJd2YiXSsMDAwsTyaT39E4/2tKBsxMUqnU7tdee026NjRiZpJKpXqOHz8unpno9Cu6Nch1Xa0alMlk2g8dOiS6dnTXQbr9CmcmDY/NiJnJxMQEZyYXvTo6Or7d39//CWmcbr+iOzNxXVe8Vujq6vrq9Toz6erqeuR6npl0d3f/hUa+HfX1iShOtwZZjuPc3Oi1Z8+erfF4PDzX3+d61f+t1BXSOM/zVk9NTS2Wxrmuu9H3/VskMbt3715v23YNT1iaAAAgAElEQVRcmsv3/aWO46zUeI+rKpXKEmmc4zgbJicnb5XE7Nu3b6Vt2xlprlqttsR13VUa73Fl/byI4orF4vparXabJGb//v1LbNtul+aamppa7Hneao3Pe8X4+Phd0rhSqbT2rbfeul0SUygUbrVtu0ea6/z583eUSqW10rjJycllnuctl8YNDw+vmZiYuFMaF41Gu4vFoujzfuutt24vl8vrpLl0a9Dg4KBWDYpGo22HDh0SXQO1Wu22YrG4XprrvdSgWq0mrkGxWCyVz+dXSWLqNWuDNFelUtGqQbrXaSKRiO3evXujJObtt9++uVgsbpLmmpiYuHN4eHiNNO7s2bPLZ+5iER5bqLu7e7s0bnh4eLPG+Q+0Btm2/c2+vr6d0rhisbjp7bffFsW4rhtoDbJt+7Gurq4HpHGu62785S9/KVoH1Wq126rVqrgG1euIuAbF4/Evt7e3f0waV61WxWuFX/7yl7e4riu6th3n3bXC4OCgeK2QyWS+0NLS8klpXLlcXiddK7z99ts3VyqVwGpQS0vLZ9ra2h6SxpVKpbW+798hjQuyBrW2tv5Ja2vr5zTeo9Y6yHXdjdIapLtWWLhw4a8sy5p+4IEH4Ld4QWHBmFWwpm8p3NLc4D3+rl9ZkKu9Y+Vqv55nTnG/ortW6O7u/kg6nX5EGucE2K/4vq9Vg7q6uu5PJBJflcbproMGBwfFNchxHK0a1NPTc288Hv+2NM7zPK11kO/7WtepzrHl8/ktsVgsIo0zYWaSz+fXBT0z0elXHI0a9Oyzz67QmZno9ivOdTwzOXv27HLdmYl0rXDw4MFbY7FYTprLlJlJLBbrOnXqlKgumzIzicVirSdPnhTPTHT6Fd0aNDAwoFWDbNtOBjUz0e1XdNcKtm1Hr9eZiW3bTSbMTM6ePas1M+np6blPGmfCzCQej3+lo6Pjw9I4R7Nf0Z2ZDAwMrJLGJZPJL7W2tv6BNM6UmUlHR8d1OTNJp9PaM5Pz588HNjOZ8/ZgbgGNcAtohFtAI9wCGuEW0CrcArphHLeAngW3gEa4BTTCLaBVuAU0oluDuAU0orsOuia2gLasSz4LWOlX5vn8X8viFtCz4RbQCLeARkyYmXALaIRbQCPcAhp5LzMTbgF9AW4BjXALaIRbQCPcArphPm4BfRHcAhrRrUHGbAE9FxTACAUwQgGMUAAjFMAqFMAN4yiAZ0EBjFAAIxTAKhTACAUw8u9WAFvWnM8C/l2/Inj+r2VRAM+GAhihAEZMmJlQACMUwAgFMEIBjFAAq1AAIxTACAUwQgGMmDIzoQBWoQAWQgGsQgGMUAAjFMAIBTBCAaxiUjNDAaxiSjNDAaxiSjNDAaxCAYxcYwK44V3Av+tXcrWClatNW73nHppPPgpgFQpghAIYMWFmQgGMUAAjFMAIBTBCAaxCAYxQACMUwAgFMGLKzIQCWIUCWAgFsAoFMEIBjFAAIxTACAWwiknNDAWwiinNDAWwiinNDAWwCgUwck0JYMtqeBfwBQF87h0rV/v1fPNRAKtQACMUwIgJMxMKYIQCGKEARiiAEQpgFQpghAIYoQBGKIARU2YmFMAqFMBCKIBVKIARCmCEAhihAEYogFVMamYogFVMaWYogFVMaWYogFUogJFrUADDXcAX3QE87+f/WhYF8GwogBEKYMSEmQkFMEIBjFAAIxTACAWwCgUwQgGMUAAjFMCIKTMTCmAVCmAhFMAqFMAIBTBCAYxQACMUwComNTMUwCqmNDMUwCqmNDMUwCoUwMg1J4AtC+4C9n1/6e27z35D8vxfy6IAng0FMEIBjJgwM6EARiiAEQpghAIYoQBWoQBGKIARCmCEAhgxZWZCAaxCASyEAliFAhihAEYogBEKYIQCWMWkZoYCWMWUZoYCWMWUZoYCWIUCGLlGBbByF7Dv+0sX5c69KXn+r2VRAM+GAhihAEZMmJlQACMUwAgFMEIBjFAAq1AAIxTACAUwQgGMmDIzoQBWoQAWQgGsQgGMUAAjFMAIBTBCAaxiUjNDAaxiSjNDAaxiSjNDAaxCAYxckwLYspS7gH3fX7ogV/sXyfN/LYsCeDYUwAgFMGLCzIQCGKEARiiAEQpghAJYhQIYoQBGKIARCmDElJkJBbAKBbAQCmAVCmCEAhihAEYogBEKYBWTmhkKYBVTmhkKYBVTmhkKYBUKYOQaFsC/uwvY9/2l0uf/WhYF8GwogBEKYMSEmQkFMEIBjFAAIxTACAWwCgUwQgGMUAAjFMCIKTMTCmAVCmAhFMAqFMAIBTBCAYxQACMUwComNTMUwCqmNDMUwCqmNDMUwCoUwMg1K4At63d3Ad/yn770n6TP/7UsCuDZUAAjFMCICTMTCmCEAhihAEYogBEKYBUKYIQCGKEARiiAEVNmJhTAKhTAQiiAVSiAEQpghAIYoQBGKIBVTGpmKIBVTGlmKIBVTGlmKIBVKICRa1wAv3sX8I+X/U/p838tiwJ4NhTACAUwYsLMhAIYoQBGKIARCmCEAliFAhihAEYogBEKYMSUmQkFsAoFsBAKYBUKYIQCGKEARiiAEQpgFZOaGQpgFVOaGQpgFVOaGQpgFQpg5JoWwJZ14VnAB77zb9J8FMAqFMAIBTBiwsyEAhihAEYogBEKYIQCWIUCGKEARiiAEQpgxJSZCQWwSuACOBKJdMzx2hsKhV69xN8bvmzb7k0mk7ukcclkck8sFstJ41Kp1N9Eo9FOSUw4HP5OKBT6O2mueDye0zm2VCq1W+fY0un0d5qbm7uEcbuampre0Dm2VCq1W+Nz2xWPx3U+t/5YLCY6tubm5lxTU9OANFcsFsslk8k9Osdm23avRtyeaDTaLYmJRqOdTU1Ng9Jctm336BxbPB7vi8fjfTrHZtt2jzSuqalpUPpdjkaj3alUql/jnARag5qamgaam5tFcbFYrEvn2N5LDdK5Tpuamt4Ih8OiutDc3NyVTqe/I80Vi8W0a5DOdVr/Dfgb4XvsSKVSophIRP86TSaTWtdp/bd7rzQuk8nkpTHNzc2B1qBQKHQqEok8JY1LpVJ/E4vFRDFB16BwOPxSOBx+RufYpOugWCzWlclkAqtB4XD4eDgcflYal8lkxGuFaDTaqXOd6q4VwuHwfwyFQoc0Prd+6VohFot1ZDKZwGpQKBQ6EolEDkvjksnknubmZvFaIcgaFIlEDofD4R/qHJvOOkinBumuFW688cb/aVnW9COPPDLv3+Ivd375b63CgukFr6z6jTSfTr+iu1YIh8MHQqHQCY3PLbB+RbcGRSKR/aFQ6P/QOTaddVAikRDXoEgkolWDIpHIU01NTT+SxgXdr+gcWzgc/tumpqbXpHEmzEwikUh/U1PT6xqfW6D9ynuYmfxEmuu99CvX8cykT3dmorNWaGpq+pk0xpSZSSgU+mkkEpHOkYyYmYRCoTej0ajoexJ0v5JIJLRqUCgUKkSj0cBmJkHONpuamn4cuX5nJq9EDJiZJJNJrZlJOBzeJ427nmcmuv2Kbg1KJBLitUI4HD4eCoWek8YZNDN5XhpnyswkHA6/II17D/2KVg2yHnvssUWNXs3NzZvD4XDTXH+f6/XKK68sfvXVV++SxhWLxRWnTp26XRo3ODi4zrbtGyUxqVRqTTgcjkpznThx4s5CobBMGjcwMLD8yJEjd0jj3nzzzbX5fP4mSUxzc/OyUCiUkuYqFAp3DAwMLNeIW3bixIk7NeLWHD58+GZh3B2hUKhVmuvUqVO3F4vFFdK4V1999a5XXnllscbnverkyZO3SGJs274xHA53aZzHWwcGBlZpxC05efLkUo24lceOHbtNGheJRDqz2azo8z558uQtg4ODq6W5dGvQa6+9plWDIpFINhKJiK6Bw4cP31woFNZIc72XGlQoFMQ1KBKJJJ544glRXcjn8ze9+eaba6W5jhw5olWDhoaGtK7T5ubmSCQSWSc8thsKhcJ6aa5jx47dVigUVkrjTp8+vbRQKCzR+NyeSCQSW6Rxb7755gZpzMGDBwOtQeFw+BuxWOwejXzr8/n8DcLPO9Aa1NTU9Ghzc/P90rjBwcF1x44dE62DDh8+fPPw8LC4BhUKhTt0alBzc/PDtm1/RBo3PDwsXiscO3bsxsHBQdG1/dhj764VXnvtNfFaIRaL/Xk0Gn1Q43NbLV0r5PP5G4rFYmA1KBqNfjoej/+JNG5gYGDVwYMHb5XGBVmDbNv+D/F4/DPSON110ODg4DppDdJdKyxcuPBXlmVN33bbbfP+LV7UffYx66WPTFsFa3rR3y0KCz83cb+iu1aIxWK/F41Gv6zxuQXWr9i2rVWD4vH4B0Kh0GPSON1+5bXXXhPXoIceekirBjU3N+8IhULflMadPHlSax3kOI7WdVosFtc/9NBDous0lUptvF5nJtFodHUoFIpJcwXdrwQ5M9HtV67nmcnp06eX6s5MpGsF27ZvDIVC3Rrn0ZSZSUcoFBLVZZNmJtlsVvQ90e1XdGvQyy+/rFWDmpub47Zti64d3XWQbr/yXmYmTzzxhOh336SZSTQa3SqNC3pmcvr0aXENam5u/vr1PDNJJBLimYluv6I7M3n55ZfFa4VYLPbFaDT6UWkcZybwuQU6M4lEIn+qOzMpFAqBzUzmvD2YW0Aj3AIa4RbQCLeARrgFtAq3gG4Yxy2gZ8EtoBFuAY1wC2gVbgGNcAtohFtAzyJXK1j9zrRVsKatgvXPknzcAlqFW0Aj3AIaMWFmwi2gEW4BjXALaIRbQCPcAlqFW0Aj3AIa4RbQCLeARkyZmXALaBU+A1gIBbAKBTBCAYxQACMUwAgFsIpJzQwFsIopzQwFsIopzQwFsAoFMHLtC+Bz71i52q8XFBaMWQVr2nrdappvKAWwCgUwQgGMmDAzoQBGKIARCmCEAhihAFahAEYogBEKYIQCGDFlZkIBrEIBLIQCWIUCGKEARiiAEQpghAJYxaRmhgJYxZRmhgJYxZRmhgJYhQIYufYFcO03C3O1//zBwgd3WG9Yv5XcBUwBrEIBjFAAIybMTCiAEQpghAIYoQBGKIBVKIARCmCEAhihAEZMmZlQAKtQAAuhAFahAEYogBEKYIQCGKEAVjGpmaEAVjGlmaEAVjGlmaEAVqEARq5pAdz7j49audr0TX2/OFUoFG61CtbfS+4CpgBWoQBGKIARE2YmFMAIBTBCAYxQACMUwCoUwAgFMEIBjFAAI6bMTCiAVSiAhVAAq1AAIxTACAUwQgGMUACrmNTMUACrmNLMUACrmNLMUACrUAAj17QAztUKVq42venJs1+sC+D1kruAKYBVKIARCmDEhJkJBTBCAYxQACMUwAgFsAoFMEIBjFAAIxTAiCkzEwpgFQpgIRTAKhTACAUwQgGMUAAjFMAqJjUzFMAqpjQzFMAqpjQzFMAqFMDItS2A333+r9KvCO4CpgBWoQBGKIARE2YmFMAIBTBCAYxQACMUwCoUwAgFMEIBjFAAI6bMTCiAVSiAhVAAq1AAIxTACAUwQgGMUACrmNTMUACrmNLMUACrmNLMUACrUAAj17YArv3Gyv3in2YJ4HnfBUwBrEIBjFAAIybMTCiAEQpghAIYoQBGKIBVKIARCmCEAhihAEZMmZlQAKtQAAuhAFahAEYogBEKYIQCGKEAVjGpmaEAVjGlmaEAVjGlmaEAVqEARq5ZAVx//q+Vq70I/co87wKmAFahAEYogBETZiYUwAgFMEIBjFAAIxTAKhTACAUwQgGMUAAjpsxMKIBVKICFUACrUAAjFMAIBTBCAYxQAKuY1MxQAKuY0sxQAKuY0sxQAKtQACPXrACuP//X6j33UAMBPK+7gCmAVSiAEQpgxISZCQUwQgGMUAAjFMAIBbAKBTBCAYxQACMUwIgpMxMKYBUKYCEUwCoUwAgFMEIBjFAAIxTAKiY1MxTAKqY0MxTAKqY0MxTAKhTAyLUrgN99/m89H/Yr87gLmAJYhQIYoQBGTJiZUAAjFMAIBTBCAYxQAKtQACMUwAgFMEIBjJgyM6EAVqEAFkIBrEIBjFAAIxTACAUwQgGsYlIzQwGsYkozQwGsYkozQwGsQgGMXLsC+N3n/9bzNRLAl70LmAJYhQIYoQBGTJiZUAAjFMAIBTBCAYxQAKtQACMUwAgFMEIBjJgyM6EAVglcANdqtRsbvbq6urYmEonQXH+f6+X7/tIZASZ5nTlzZtXExMSdGvk2OI5zsySmp6dnXTwet6W5KpXKkpkvn+Q1Nja20nGcxdK4arW63vf9WyQx+Xx+hW3baWmuqampxWNjYys1zv+KSqWyRBpXLpfXTU5O3io8tsW2bbdJc01MTNx55syZVdI4z/OW+76/VOOcrKnVardJYhzHudm27W5prrfeeuv2ej5R3Pj4+F2lUmmZxjlZ7fv+HdK4WCzWVSgURJ93rVa7bWxsbK3G+deqQa7ratWgWCzWun//ftE1MDk5eWu5XF4nzfVeatDU1JS4BsVisVRfX5+oLvi+f0u1Wl0vzeU4jlYNOnv2rNZ1mkwmoz09PRskMefPn7/Jdd2N0ly+79/hed5qadzk5OSy8fHxuzSOram9vX2bNK5SqWySxriuG2gNisfj3+js7Nyp8T43nj9//iZJTLFYDLQGxePxr7S3t39II9+Gt99+W7QOmpycvHViYkJcg6amphbr1KBkMvmlTCbzMWncxMSEeK3w9ttv3+z7vujarue603Vd8VohlUp9vq2t7RPSuPp3S7RWOH/+/E2jo6OB1aB0Ov2ZbDb7KY18a1zXvV0aF2QNymazf5xOpz8njdNdB/m+v0Fag3TXCgsXLvyVZVnT99577yVjb9r9D1+zcrXphblfvFSrzd2vLCgsGLUK1vSNr98YafT/o9Ov6K4VOjo6fj+TyfyVxvkPrF9xHEerBrW0tNyfTCYfk8bp9iulUklcgwqFglYN6ujouCeRSHxL4z1qrYOmpqa0rtPR0dGNhUJBdJ3u3r17czweD0tzmTAz2bVr19qgZyY6/cp7mJlkpLl0+5WrMDNpl+bSnZlMTk4u052ZSNcKjuPcHIvFctJcJs1Mjh07JqrLNYNmJseOHRPPTHT6Fd0a5DiOVg2ybTsZ1MxEt1/RnZnE4/Hm63VmEo/HnzBhZjI5OcmZiXpsX2ltbX1AGqfbr+jOTBzHEa8VUqnUw+3t7dftzKSlpeWT0jgTZiaZTObTujOTt956K7CZiVUsFlc0eu3fv/9D2Ww2Odff53pVKpVNvu9vkcZVq9Xt1Wp1vUa++xzHWSmJef755+/NZDKt0lyu6250XXerNM7zvG2O42zQyLfTdd1VkpgXXnhhayaT6ZLm8n1/g+d52zTe41bXdTdK40ZGRu71PG+1JOb48eMbkslknzRXtVpdX61Wt2ucky2VSmWTNK5cLt/t+/4aSczAwMCqVCrVL801Nja2tlwu361xTjaPjIyIr9NSqbSjXC6vk8al0+k9g4ODos/b9/01nufdI82lW4Mcx9GqQel0OnfkyBHRNeB53uqRkZF7pbneSw3yfV9cg9LpdMcPf/hDUV1wXXeV67o7Nc6/Vg3SvU5bWlqyzzzzzH3CXCscx/mANFe5XF5XKpV26BxbtVrdrHFsiaeeeuoBaVypVPqgRkygNai1tbU5n89/TBrnOM4HfN8XxQwPDwdag1pbW5/Yu3fvJzTy3Tc2NiZaB3met/rnP/+5uAb5vr9Bpwa1t7d/vb+//1PSuJ///OfitcLY2NjKSqUiuraLxXfXCo7jiNcKPT09f71r167PSeM8z7tHulbwfX+F53mB1aCenp4v9fX1/YVGvrtLpdJaaVyQNWjXrl1f6Onp+SuNfFrroEqlcp+0BumuFRYtWvSvlmVNP/roo5f8Lb5517mfWrna9Ja/nfpyPV/DfuWzP/3sh6w3rN8uLCx8p9H/j06/ortW6O/v/+P29vZvSuOC7Fccx9GqQfl8/sGWlpYmaZzuOmh4eFhcg+rfE3ENeuqppz7S0tIS1Tj/Wusg3/e1rlOdYztw4MD9mUwmJY0zYWby3HPP3RP0zESnXwlyZqLbrwRZg15++eX16XTaiJmJdK1QKBRWJpPJ70hzmTQzKRQK0rWhMTOTl156STwz0elXdGvQ0NCQVg3KZDLthw8fFl07uusg3X5F9zrNZrOZ63lmsnfv3g9L44Kemehcp21tbZHvfve7H5PGmTAzaWtrezyfz39SGqfbr+jOTIaGhsRrhY6Ojq/t2bPnIWkcZyZw/gOdmeRyuYdzudxfauS7e2xsLLCZyZy3B3MLaKTILaABbgGNcAtohFtAq3AL6IZx3AJ6FtwCGuEW0Ai3gFbhFtAIt4BGuAW0pTz/t55v7n7lEs8C5hbQKtwCGuEW0IgJMxNuAY1wC2iEW0Aj3AIa4RbQKtwCGuEW0Ai3gEa4BTRiysyEW0Cr8BnAQiiAVSiAEQpghAIYoQBGKIBVTGpmKIBVTGlmKIBVTGlmKIBVKICRa1MAX3j+bz3fpQTwnM8CpgBWoQBGKIARE2YmFMAIBTBCAYxQACMUwCoUwAgFMEIBjFAAI6bMTCiAVSiAhVAAq1AAIxTACAUwQgGMUACrmNTMUACrmNLMUACrmNLMUACrUAAj15wA7v3HR61cbdrK1V68KN+l+5U57gKmAFahAEYogBETZiYUwAgFMEIBjFAAIxTAKhTACAUwQgGMUAAjpsxMKIBVKICFUACrUAAjFMAIBTBCAYxQAKuY1MxQAKuY0sxQAKuY0sxQAKtQACPXnADO1QpWrjZt9Z576KJ8lxPADe8CpgBWoQBGKIARE2YmFMAIBTBCAYxQACMUwCoUwAgFMEIBjFAAI6bMTCiAVSiAhVAAq1AAIxTACAUwQgGMUACrmNTMUACrmNLMUACrmNLMUACrUAAj154AVp//W893+X6lwV3AFMAqFMAIBTBiwsyEAhihAEYogBEKYIQCWIUCGKEARiiAEQpgxJSZCQWwCgWwEApgFQpghAIYoQBGKIARCmAVk5oZCmAVU5oZCmAVU5oZCmAVCmDk2hPA6vN/6/nmI4DhLmAKYBUKYIQCGDFhZkIBjFAAIxTACAUwQgGsQgGMUAAjFMAIBTBiysyEAliFAlgIBbAKBTBCAYxQACMUwAgFsIpJzQwFsIopzQwFsIopzQwFsAoFMHJNCeAGz/+t55tfvzLrLmAKYBUKYIQCGDFhZkIBjFAAIxTACAUwQgGsQgGMUAAjFMAIBTBiysyEAliFAlgIBbAKBTBCAYxQACMUwAgFsIpJzQwFsIopzQwFsIopzQwFsAoFMHJNCeAGz/+t55uvAFbuAqYAVqEARiiAERNmJhTACAUwQgGMUAAjFMAqFMAIBTBCAYxQACOmzEwogFUogIVQAKtQACMUwAgFMEIBjFAAq5jUzFAAq5jSzFAAq5jSzFAAq1AAI9eWAMbn/9bzzb9fueguYApgFQpghAIYMWFmQgGMUAAjFMAIBTBCAaxCAYxQACMUwAgFMGLKzIQCWIUCWAgFsAoFMEIBjFAAIxTACAWwiknNDAWwiinNDAWwiinNDAWwCgUwcm0JYHz+bz2fRAD/7i5gCmAVCmCEAhgxYWZCAYxQACMUwAgFMEIBrEIBjFAAIxTACAUwYsrMhAJYhQJYCAWwCgUwQgGMUAAjFMAIBbCKSc0MBbCKKc0MBbCKKc0MBbAKBTByzQjgOZ7/W88n61fqdwGv+cmaDAXwBSiAEQpgxISZCQUwQgGMUAAjFMAIBbAKBTBCAYxQACMUwIgpMxMKYBUKYCEUwCoUwAgFMEIBjFAAIxTAKiY1MxTAKqY0MxTAKqY0MxTAKhTAyDUjgOd4/m89n1QAr7fesH678I2F71AAX4ACGKEARkyYmVAAIxTACAUwQgGMUACrUAAjFMAIBTBCAYyYMjOhAFYJXAC7rnt7o1dfX989mUymea6/X+K1qlQqrZXG+b6/wfO85dK40dHRrYODg3dKYr773e9uTqfTSWkux3FWlsvlddK4arW6vlgsrtA4J1tmmvr5vp555pl1iUSiRSPXimq1ul4aVy6X1zmOs1LjnGyuVCpLJDHPPvvsing83iXN5Xnect/3N0jj6t/jVdK40dHRjb7vL5XEDA4O3mnbdq801/j4+F2jo6MbNc7J6uHh4TUa35MNpVJpmTQuHo/nCoWC6PP2fX/pxMTEJmkuV7MGOY6jVYOSyWTHvn37RNdApVJZUq1WN2u8R+0a5Pu+uAYlk8nsd7/7XVFdcBxnse/7W6S5isWiVg0aGxtb62pcp8lkMrFnz56tkhjf9+/wPG+bNFepVFqmU4N831/jed5qaVw6nY7s2bPnXmmc4zjbpTFDQ0OB1qB0Ov14Lpf7kEa+bb7v3yGJOX36dKA1KJ1Of727u/sj0rjR0dGtM8O3+b4qlcqSM2fOiGuQ7/srdGpQNpv9666urk9I486cOSNeK0xMTNw5Ojoqurbr35HljuOIr9NsNvtwZ2fnn0jjJiYmNknXCkHXoNbW1j9vb2//rDRudHR049DQ0F3SuCBrUFdX16fb2tq+II3TXQeNjo5uldYg3bXCwoULf2VZ1vSDDz4Iv8ULemv/YuVqv24Up9OvLCosGrcK1vSS15ckhJ+11lqhp6fnDzOZzGPSuCD7lcHBQa0a1Nvb+/uZTOab0jjdfqVSqYhrUKFQ0KpB/f39H8xms09I44aHh7XWQVNTU1rXqed52wqFgug6zefzO9LpdFSayzVkZpJKpVLSXEH3Kzozk6eeemptKpVqlebS7VeCrEE/+MEPlgc5M/F9f42rOTORrhVOnDhxp23bu6S5TJqZnDx5Uro2NGZm8tJLL4lnJjr9im4NKhaLWjUolUplgpqZ6PYrujOTVCoVz+fzot99k2YmfX19O6VxQc9M6jVWemzX9cykt7f3oxrfE/FawXGcxbozk2KxKF4rXO8zk/b29k9J4673mcn4+Dvgsc4AACAASURBVHhgMxPLcZzFjV75fH5nKpWKzfX3uV6+76+pVqvrpXGVSmXT2NjYSmlctVrdfvr06aWSmKeffnpbMplMS3N5nrfacZwN0jjXdTe6rrtKGuc4zvahoaG7JDGHDx/ekEwm26S5zpw5s8p13Y0a73FD/byI4oaGhrbV/83Iecc8//zzq5PJZLc019jY2MpKpbJJGldvQtdI40ZGRrbU/83zececPn16aTKZ3CXNdfbs2eUjIyNbNM7J2nojKoobHh7e7Pv+CmlcPB7vKxQKonMyOTm5zHXdrdJcujWoWCxq1aBUKtX5ve99T/Q9KZVKy4aGhrZJc72XGnTmzJlVGsfWun//ftG1U69Z2zXeo1YN0r1OU6lU6sknnxS9z0qlsqRUKu2Q5vJ9f8Xw8PBmadzExMS6sbGxtdK4dDodffLJJ++TxpXL5bulMZ7nBVqD0ul0U39//4elcaVSaUelUlkijAm0BmUymW/u3r37Y9K4arW63fd90TqoVCot8zxPXIPqdURcg7LZ7FdyudwnpXGe54nXCr7vL61Wq+IaNDY2trJYLIrXCh0dHV/q7e19SBrnuu5W6VqhUqks8X0/sBrU2dn5hZ6ens9J40ZGRrbUm0NRXJA1qKur67NdXV1/KY3TXQdVq9XtOjVIZ60wI4A//elPw3Vg5Wq/WZir/edGcTr9ykd/8tGd1hvWbxcUFrwjidNdK+zevfvBlpaWr0rjnAD7ldOnT2vVoHw+/5FUKvUtaZzuOuhnP/uZuAYVCgWtGtTf3/+hZDIZlsaVy2WtdVC1WtW6Tn3f31EoFETX6b59++5JJpO2Rq5rfmZy4MCBrYlEIiPNFXS/4mjMTJ555pkNiUSiXeM9XvMzk6NHj64KcmYyMTGxTndmIl0rFAqFJYlEYrc0lykzk0Qi0fvyyy+LzokpM5NEItF55MgR8cxEp1/RrUE//elPtWpQOp1uCWpmotuv6K4V0ul0Mp/Pi373OTPB13uZmUxMTHBmctErk8l8s7e39w+kcY7GWmFoaOgu3ZnJT3/6U/FaobW19dG+vr4/ksZxZqK+gp6ZtLW1faG7u/vPpHEjIyNbzp49G9jMZM7bg7kFNMItoBFuAY1wC2iEW0CrcAvohnHcAnoW3AIa4RbQCLeAVuEW0IhuDeIW0IjRW0Bf4vm/9Xxa/cqNb9x4xipY09brVtN8Y7gFNMItoBFuAY1wC2gkyJkJt4BGuAU0wi2gEW4BrcItoJGrMTPhFtAqpsxMuAW0iikzE24BrcJnAAuhAFahAEYogBEKYIQCGKEAVjGpmaEAVjGlmaEAVjGlmaEAVqEARq4JAXyJ5//W82n1K18sfvHD1hvWb62C9c/zjaEARiiAEQpghAIYoQBWoQBGTJqZUABfgAIYoQBGKIARCuCG+SiAL4ICGKEAFmJCM0MBjFAAIxTACAUwQgGsQgGMUAAjFMAIBTBiSjNDAaxCAYxcGwL43DtWrvbrS+TT7les161RyV3AFMAIBTBCAYxQACMUwCoUwIhJMxMK4AtQACMUwAgFMEIB3DAfBfBFUAAjFMBCTGhmKIARCmCEAhihAEYogFUogBEKYIQCGKEARkxpZiiAVSiAkWtDANd+Y+V+8U+XyKfdr9xVuGuT5C5gCmCEAhihAEYogBEKYBUKYMSkmQkF8AUogBEKYIQCGKEAbpiPAvgiKIARCmAhJjQzFMAIBTBCAYxQACMUwCoUwAgFMEIBjFAAI6Y0MxTAKhTAyFUXwJd5/m8933vrVwrW38/3LmAKYIQCGKEARiiAEQpgFQpgxKSZCQXwBSiAEQpghAIYoQBumI8C+CIogBEKYCEmNDMUwAgFMEIBjFAAIxTAKhTACAUwQgGMUAAjpjQzFMAqFMDIVRfAl3n+bz3fexXA6+d7FzAFMEIBjFAAIxTACAWwCgUwYtLMhAL4AhTACAUwQgGMUAA3zEcBfBEUwAgFsBATmhkKYIQCGKEARiiAEQpgFQpghAIYoQBGKIARU5oZCmAVCmDk6gvgSz//t57vvfcr87wLmAIYoQBGKIARCmCEAliFAhgxaWZCAXwBCmCEAhihAEYogBvmowC+CApghAJYiAnNDAUwQgGMUAAjFMAIBbAKBTBCAYxQACMUwIgpzQwFsAoFMHL1BfCln/9bz/d+COB53QVMAYxQACMUwAgFMEIBrEIBjJg0M6EAvgAFMEIBjFAAIxTADfNRAF8EBTBCASzEhGaGAhihAEYogBEKYIQCWIUCGKEARiiAEQpgxJRmhgJYhQIYuaoCeB7P/63ne3/6lXncBUwBjFAAIxTACAUwQgGsQgGMmDQzoQC+AAUwQgGMUAAjFMAN81EAXwQFMEIBLMSEZoYCGKEARiiAEQpghAJYhQIYoQBGKIARCmDElGaGAliFAhi5qgJ4Hs//red7vwTwZe8CpgBGKIARCmCEAhihAFahAEZMmplQAF+AAhihAEYogBEK4Ib5KIAvggIYoQAWYkIzQwGMUAAjFMAIBTBCAaxCAYxQACMUwAgFMGJKM0MBrEIBjFxdAXz55//W871//cpl7gKmAEYogBEKYIQCGKEAVqEARkyamVAAX4ACGKEARiiAEQrghvkogC+CAhihABZiQjNDAYxQACMUwAgFMEIBrEIBjFAAIxTACAUwYkozQwGsQgGMXOU7gC/7/N96vvdTAF/yLmAKYIQCGKEARiiAEQpgFQpgxKSZCQXwBSiAEQpghAIYoQBumI8C+CIogJHrXgCPj4/f1ei1d+/eD2az2fhcf5/rVa1W11cqlU3SuNHR0a2lUmmtNG5kZORez/OWS2K+973v3Z3JZLLSXMVicX21Wt0sjfN9f8vg4OA6aZznefcUi8UVkphnn312czqd7pDmKpfL63zf36LxeW8uFovrNfLd7TjOSknMiRMn1iWTyZw0V6lUWjs6OrpVGlepVDZVq1XxsVWr1e2u664SftbLk8nkHo3vyOpqtbpdGuf7/gbXdTdq5Ns2PDy8RhqXSqV2Sz9v13VX+b6/Q+P8a9Ug13W1alAqleo5evSo6HviOM7Kcrl8tzTXe6lB5XJZXIMymUz7oUOHRHWhWCyu8DzvHmmuwcFBrRo0MTGhdZ1ms9nMk08+ea8kZnJyclmxWNwpzTU8PLzG87xt0rjR0dGNvu9vkMa1tLTY/f39H5LGDQ0N3afxuQVag1paWsL5fP4j0rhisbhzcnJymSRmYGAg0BrU2tr67f7+/o9L43TWQY7jrBwdHRXXoHK5vE6nBrW3t381l8v9iTRudHRUvFbwPG/5yMiI6NoeH393reC6rnit0N7e/khvb++npXG+7++QrhUmJyeXua4bWA3q6ur6y+7u7s9L46rV6vbBwcHV0rgga1Bvb++fdXV1PSyN010HjYyM3CutQbprhUWLFv2rZVnTjz766N1r/vZsk5WrTd+y69yPLhf3fvcrNxRumLAK1vTy08uTs/+mu1bo7+//o7a2tm9I44LsV3Rr0O7du/+wra3tcWmcbr9SKpXENahUKmnVoHw+/3utra3N0jjXdbXWQePj41rXqeu6O0ulkug63bdv3wfS6TR8xy/3MmFmcvDgwR3pdLpFmivofkV3ZpJKpTqluXT7lSBr0I9+9KO1iUSiV5pLd2YyOjq6UXdmIl0rlEqlZYlEol/jO2LMzGRgYEBUl6/3mYlOv6Jbg0ZGRrRqUDabbTtw4IDo2tFdB+n2K7ozk5aWlvT1PDPZu3fvNT8zGR0d1ZqZ9Pf3f1QaZ8rMZPfu3Q9K43TWCsVicYXuzGRkZES8VrieZyadnZ1/1dPT8xlp3PU+M/E8L7CZieX7/i2NXnv27NmeTCbDc/19rlf933ZbKY3zfX+N7/tLpXGVSmVTsVi8TRKze/fujYlEIi7NNTQ0NLPAEsV5nrd65t+Uk7xc193ouu7tkpinnnpqdSKRyOgcm+d5qzXe4yqdY3McZ4Pv+3dIYp5++um7YrFYhzSX/+73ao3Ge1xZKpWWSePK5fK6+r+FNu+YYrF4WywWy0lzTU1NLa7Le1Gc53nLi8XiCmlcqVRaW6lUlkjjbNvuLhQKos97YmLizmq1ul7jPWrVoOHhYa0aZNt228GDB6Xfkzvq14AoV9A1yLbtdD6fF107ruveXh/YiY9NpwaNjY1pXafxeNzevXv3ZknM5OTkrcPDw6IY3/dvqVQqS0ql0lppnO/7KzzPWy6NSyQSod7e3h3SuJGRkS3SGMdxAq1BiUTiW52dnR+Qxg0PD2+u73Qx75jBwcFAa1AymXysu7v796RxlUplU61WE62D/Hd/fwOrQel0+sutra1/II2rv0fRb0etVrutUqls0si1tP47ID22v8hkMn8kjatWq+ula4XJyclbq9XqZo3viFYNymazn21paflTaVy5XF7nOM5iaVyQNSibzX4qm83+mTROdx1UqVQ2SWuQr7lWWLhw4a8sy5q+//77Ny7q/cVPrFxtesme2mWP9f3uV+4/ff926w3rtwteX/BfGsRorRXa29s/lkql/lrjPQbWr9TvPBLXoK6urgdSqdTXNN6j1jqoWCyKa1ChUNCqQX19fTuTyeS3Nd6j1jpobGxM6zqtVqub63d4zjumt7d3WyKRiEhzmTAzyefzG+LxeEKay4SZyYEDB1bF4/GszrFd6zOTQ4cOLY3H44HNTHzfX6E7M5GuFY4dO3ZbNBrtleYyaWZy4sQJUV02aWby4osvimcmfoD9yuDgoFYNisfjqaBmJr5mv6I7M0kkErHreWbS3d19tzQu6JmJ7/taM5NcLvdBadz1PDPRWSvU/3mtGjQ4OCheK6TT6S9ns9k/lMb5BsxMMpnMF9ra2q7LmUkymdSemUxNTQU2M5nz9mBuAY1wC2iEW0Aj3AIa4RbQKj63gG4Uxy2gZ8EtoBFuAY1wC2gVbgGNcAto5N/NFtDzfP5vPd/736/M8SxgbgGNcAtohFtAI0HOTLgFNMItoBFuAY1wC2iEW0CrcAtohFtAIz63gAa4BTRiysyEW0Cr8BnAQiiAVSiAEQpghAIYoQBGKIBVTGpmKIBVTGlmKIBVTGlmKIBVKICRqyeA5/f833q+KyGAGz4LmAIYoQBGKIARCmCEAliFAhgxaWZCAXwBCmCEAhihAEYogBvmowC+CApghAJYiAnNDAUwQgGMUAAjFMAIBbAKBTBCAYxQACMUwIgpzQwFsAoFMHJVBHBsIGLlatNWrvbiPPNdmX6lwV3AFMAIBTBCAYxQACMUwCoUwIhJMxMK4AtQACMUwAgFMEIB3DAfBfBFUAAjFMBCTGhmKIARCmCEAhihAEYogFUogBEKYIQCGKEARkxpZiiAVSiAkasigDsmBq1cbdrqPffQPPNdKQEMdwFTACMUwAgFMEIBjFAAq1AAIybNTCiAL0ABjFAAIxTACAVww3wUwBdBAYxQAAsxoZmhAEYogBEKYIQCGKEAVqEARiiAEQpghAIYMaWZoQBWoQBGrooA7vmH/zrf5//W8126X8nVphv9z/PqV2bdBUwBjFAAIxTACAUwQgGsQgGMmDQzoQC+AAUwQgGMUAAjFMAN81EAXwQFMEIBLMSEZoYCGKEARiiAEQpghAJYhQIYoQBGKIARCmDElGaGAliFAhi5KgJY8Pzfer65+5V3t5J+LwJYuQuYAhihAEYogBEKYIQCWIUCGDFpZkIBfAEKYIQCGKEARiiAG+ajAL4ICmCEAliICc0MBTBCAYxQACMUwAgFsAoFMEIBjFAAIxTAiCnNDAWwCgUwErgAvvcz05Ln/9bzXTkBbFnKXcAUwAgFMEIBjFAAIxTAKhTAiEkzEwrgC1AAIxTACAUwQgHcMB8F8EVQACMUwEJMaGYogBEKYIQCGKEARiiAVSiAEQpghAIYoQBGTGlmKIBVKICRwAXwl/dPS57/W893pQXw7+4CpgBGKIARCmCEAhihAFahAEZMmplQAF+AAhihAEYogBEK4Ib5KIAvggIYoQAWYkIzQwGMUAAjFMAIBTBCAaxCAYxQACMUwAgFMGJKM0MBrEIBjAQugFPD01bu3P+ed9CM4L34dfHfLv7PWYj6lfpdwDe+cWOYAliFAhihAEYogBEKYBUKYMSkmQkF8AUogBEKYIQCGKEAbpiPAvgiKIARCmAhJjQzFMAIBTBCAYxQACMUwCoUwAgFMEIBjFAAI6Y0MxTAKhTASGACOO/fsHDzx/6H1XNu2uqe+n+E+Rr3K++vAP7dXcAUwCoUwAgFMEIBjFAAq1AAIybNTCiAL0ABjFAAIxTACAVww3wUwBdBAYxQAAsxoZmhAEYogBEKYIQCGKEAVqEARiiAEQpghAIYMaWZoQBWoQBGAhHAnbUVVq72f124i/fc/7J6fvGgIN/cArjRncF1xP1K/S7gNT9Zk5l3TB0KYIQCGKEARiiAVSiAEQpghAIYoQBGKIBVTJqZUACrmDIzoQBWMWVmQgGsQgEshAJYhQIYoQBGKIARCmCEAljFpGaGAljFlGaGAljFlGaGAliFAhgJRAD31o422Mr5/xbku3S/8n7cAWxZv7sLeOEbC9+Zd0wdCmCEAhihAEYogFUogBEKYIQCGKEARiiAVUyamVAAq5gyM6EAVjFlZkIBrBK4AI5EItk5Xv2hUOjUJf7e8JVIJDqTyWS3NC6dTuds226XxmWz2V3RaLRFEtPc3NwXCoVeleaKx+MdOseWSqV6YrFYh8Y56ZMeWyQS6W5qanpd59hSqVSPNC6ZTHbH43GtY4vFYq3CuI6mpqY3pLls225Pp9M5nWNLJBKdGseWs227TRITjUZbmpqaBjSOrU3n2OLxeFc8Hu8K4tgikUi2qalpoLm5WfR527bdlslkeqW5dGtQMpnUqkGhUKgQiURE35NYLNaaTqf7ND437Rqkc52GQqEfh8NhUV2IRqMtOscWi8W0a5DOdRoKhV6JRCK7hO8xm81mRTGRiP51mkqltK7TcDj8cjgc/o40LpPJ7A7q2HRrUDgcfikcDv+tNC6bze6KxWKimGg0GmgNampqOh4Oh7+rc2zStULQNSgUCh2NRCL7pXE6a4VoNNqieZ22J5NJ8Xc5FAr9IBwOH5DGZTKZXunvadA1KBwOfz8SiRzS+Ny01gpB1qBIJPJcJBI5HNSx6dQg6XV6a/f4vzR6lu9X7LZ5/bZerl+xcrXpOc6JuF+549Qdb1sFa/q+5+77kSSuubl5XzgcPiY9/0H2K7o1KBwOPxkKhV7UOTaddVAqlRLXoEgkolWDIpFIPhwOvySNC7pf0Tm25ubmPZyZwOcWaL8S5MzkvfQrAc9MfiLNpTszSaVSXUHNTCKRSLapqem0xrEZMzOJRCKiOJNmJtFo9JqemSQSCe2ZSXNzcyAzE91+RXetEA6HfxThzER5BT0zSaVSnJlc9Gpqajre3NwsnpnorBV0r9N4PN6RSCTEa4V/BzOTZ6VxnJk0PCdaNch67LHHbm30CoVCd0cikea5/j7X69lnn13x/PPPr5bGnThxYt3TTz99lzTu5MmTWx5//PHbJTG2bW8Kh8NJaa59+/YtP3LkyBpp3LFjx9bm8/ll0rgXX3xxcyqVukMSEwqF1kQikaw018GDB5cdO3ZsrTTuyJEja/bt27dc45xs6unpuVMYtywSiXRKcz399NN3nThxYp007vnnn1/97LPPrpDGHT9+fEM+n18siXn88cdvb25uzklz7d+/f8nx48c3SOMOHz688sCBA6ukcUePHl2fz+eXSuPqElH0eefz+cUvvfTSRmku3Rr0wgsvaNWg5ubm9ieeeEJ0DfT09Nx57NixTdJc76UGHTx4UFyDwuFw5tvf/raoLqRSqTtefPHFzdJc+XxeqwYdP35c6zqt3928RRJj2/Ztx48f36pxbEuPHj26Xhp39OjRVYcPH14pjQuFQpEnnnjiHmncSy+9tE0ak8vlAq1B0Wj027FY7IMa35Ottm3fJonJZrOB1qBoNPq1WCz2e9K4kydPbunq6hKtg3p6eu48deqUuAYdPHhwmU4NisVij9i2/XFp3KlTp8Rrha6urttPnjwpurYfe+zdtcILL7wgXivYtv2X0Wj0j6VxL7300kbpWsG27dtOnToVWA2KRCJ/1tzc/Blp3PHjxzfkcrklGucksBpk2/afxuPxz0vjdNdBJ0+e3CKtQdK1woLcPwygAD733+YbH2S/svWHW++13rB+a71u/RdJXCwW+4NYLPao9D0G2a88/vjjWjUoHo9/OBaLfV0ap9uvHDlyRFyDHn74Ya0aFI1G74tEIk9I4w4cOKC1Dnr55Ze1rtNTp05tffjhh0XXqW3b28PhcFSay4SZSTgc3hj0zESnX9GdmYTD4RZpLt1+5XqemRw9enSV7sxEulZ4/PHHbw+Hw33SXCbNTL71rW+J6rIpM5NwONxu27boe6Lbr+jWoEOHDmnVoEgkkv76178uunZ0Zya6/YruzCQSidiPP/646HfflJlJOBwOx2Kxa35mcvToUc5MLnrFYrGvJhKJ35fG6awVUqnUHbozk0OHDonXCrZt/1U0Gn1QGseZCeQKfGYSj8e1Zib79+8PbGYy5+3B3AIa4RbQCLeARrgFNMItoFW4BXTDOG4BPQtuAY1wC2iEW0CrcAtohFtAI9flFtBd5+63crX/pQjg3n8ICfIF1q8UCoVFN75x4xmrYE1br1tN843jFtAIt4BGuAU0wi2gVbgFNMItoBFuAY1wC2iEW0CrmDQz4RbQKqbMTLgFtIopMxNuAa3CZwALoQBWoQBGKIARCmCEAhihAFYxqZmhAFYxpZmhAFYxpZmhAFahAEYCEcCWZVk9tWErV5u2vvz0tPWN//g5Yb5ABfAXi1/8sPWG9VurYP3zfOMogBEKYIQCGKEAVqEARiiAEQpghAIYoQBWMWlmQgGsYsrMhAJYxZSZCQWwCgWwEApgFQpghAIYoQBGKIARCmAVk5oZCmAVU5oZCmAVU5oZCmAVCmAkMAGcO/eO1T01bVnWtGVZot/ioAWw67qrrIL195K7gCmAEQpghAIYoQBWoQBGKIARCmCEAhihAFYxaWZCAaxiysyEAljFlJkJBbAKBbAQCmAVCmCEAhihAEYogBEKYBWTmhkKYBVTmhkKYBVTmhkKYBUKYCQ4AVz7jRUf/DfLHAG8XnIXMAUwQgGMUAAjFMAqFMAIBTBCAYxQACMUwComzUwogFVMmZlQAKuYMjOhAFahABZCAaxCAYxQACMUwAgFMEIBrGJSM0MBrGJKM0MBrGJKM0MBrEIBjAQigHv/8VErV5te8MW9/59ligC2LEtyFzAFMEIBjFAAIxTAKhTACAUwQgGMUAAjFMAqJs1MKIBVTJmZUACrmDIzoQBWoQAWQgGsQgGMUAAjFMAIBTBCAaxiUjNDAaxiSjNDAaxiSjNDAaxCAYwEIoBztYKVq00v3Pbg/7DMEsDzvguYAhihAEYogBEKYBUKYIQCGKEARiiAEQpgFZNmJhTAKqbMTCiAVUyZmVAAq1AAC6EAVqEARiiAEQpghAIYoQBWMamZoQBWMaWZoQBWMaWZoQBWoQBGghHA596xcrVfL1y48L9bJglgy5r3XcAUwAgFMEIBjFAAq1AAIxTACAUwQgGMUACrmDQzoQBWMWVmQgGsYsrMhAJYhQJYCAWwCgUwQgGMUAAjFMAIBbCKSc0MBbCKKc0MBbCKKc0MBbAKBTAS0B3Av7Fyv/gnQwXwvO4CpgBGKIARCmCEAliFAhihAEYogBEKYIQCWMWkmQkFsIopMxMKYBVTZiYUwCoUwEIogFUogBEKYIQCGKEARiiAVUxqZiiAVUxpZiiAVUxpZiiAVSiAkSsugOvP/7VytReNFMCWNa+7gCmAEQpghAIYoQBWoQBGKIARCmCEAhihAFYxaWZCAaxiysyEAljFlJkJBbAKBbAQCmAVCmCEAhihAEYogBEKYBWTmhkKYBVTmhkKYBVTmhkKYBUKYOSKC+D683+t3nMPGSyAL3sXMAUwQgGMUAAjFMAqFMAIBTBCAYxQACMUwComzUwogFVMmZlQAKuYMjOhAFahABZCAaxCAYxQACMUwAgFMEIBrGJSM0MBrGJKM0MBrGJKM0MBrEIBjFx5Afzu838ty7KMFcCWddm7gCmAEQpghAIYoQBWoQBGKIARCmCEAhihAFYxaWZCAaxiysyEAljFlJkJBbBK4ALY9/0bGr3a2tq22LbdNNff53pVKpUlpVJpmTSu/oW9QxpXrVbXFwqFmyQxbW1ta2OxWEyay3GcxZ7nLZfG+b6/ot7AiuLK5fI6x3FulsT09fUtj0ajaWmu+o/mCmmc53nLHcdZLI0rlUprfd+/RRLT09NzZzQabdM4/3fMFEThe1xWqVSWaJyT1XWhPu+YQqFwUzQa7ZbmqtVqt3met1rjnCytL95Fca7rrnJd93ZpXCwW6zp58qTo866fwzXSXLo1qN5gi2uQbdst+Xxeeg3cUr8GpO9RuwbVr3HpsSU7OztFdcFxnJvL5fI6aa56jRTXoMnJSa3r1LbtaHt7+3pJTK1Wu9FxnA3SXK7r3u667ippXH3It1QaF4/Hn8hkMls13udGaUyxWAy0BsXj8W+0trbeK41zHGdDfUAy75j6kC+wGpRIJB5taWm5XxpXrVbXnz9/XrQO8n3/lrGxMXENmpiYuFOnBsXj8YeTyeRHpXH19yj67Th//vxN1WpVdG3XX3fMDFqFn9ufZ7PZBzXyrZGuFerf4cBqUCKR+HQ6nf4TaZzneauLxeJtGu8zsBqUzWb/OJlMflbjPWqtg6rV6nppDfIFa4V3n/9be9v3/RsWLlz4K8uypjdu3Cj9LQ6sX5lrrbD2zbWbZ+4CbhTX1tb2e8lk8q+k7zHIfqVQKGjVoPb29g/atv2YxnvUWgcNDw+La1B9yCeuQS0tLXfbtv1NaVx9nSBeB505c0brRlA5cAAAIABJREFUOvV9f0P9GOcdk8vlNsVisZA0lwkzk+7u7jXRaNSW5gq6XwlyZqLbr1zPM5Px8fG7dGcm0rVCPp+/qbm5uUeay5SZiW3bnQcPHhTVZZNmJvv375d+T7T6Fd0aVCwWtWpQPB5PBDUz8TX7Fd2ZSTweb+bMBN5noDOT+vGJ4hKJxNev55lJJpP5kDROt1/RnZkUi0XxWiEejz+cyWQ+Jo0zZWaSTqc/oZHvup6Z1Gq1wGYmluM4Kxu9Dhw48EBra2tqrr/P9apWq5uHhoa2SeN839/h+/4GaZzneR8YHBxcLYl54YUXdra0tLRKc1UqlU2O42yXxpVKpR2u627UyHff8PDwGknM4cOHt2cymS5prtHR0Y2lUmmHNM5xnO318yKKc113p+/7omN76aWXNqbT6T5prvqFLz62oaGhbdVqdbM0zvO8e8bGxtZKYgYHB1en0+nvSHNNTEys8zzvHo1zssV13a3SuHK5fHe1Wl0vjUulUv1vvvmm6JyMjY2t/fnPf36vNJduDSqVSlo1KJPJ9P7gBz8QfU9831/juu5Oaa73UoNGR0fFNSibzXYeOXJEdO0M///svWtwXOWZ7/tiQxIwF9+w5PvdBEwSSGaSTBJmErInsBPmJJmECbkQ1Pd7t+4tyYb02NjGxrawkTM4wLDHQ5JJO8i7T6tbfVmtNbrgA7GSKup8OZW9z66ayZ7z5dTJfNpfMgU6H5CDXv1boOcFFn7l/69qVU3QPPX2Wq316H2en9ezSqXWer1+u3StarVqlIMcxzG6T1OpVPr48eN3CD/jukqlsle6VqPR2Fir1XYbXJPtrutuMzi32BNPPPEJg/XulMbUajVPc1BHR0fgwIEDfyqNq1Qqe6vV6jphjKc5qLOz84e5XO5z0jjHce5wHEe0D3LfLNLEOWg2j4hzUFdX13dzudwXDX5PxHsFx3FaHMcR3duza20yyUFdXV3f3r9//1ekcWNjY7dJ9wrVanXd2NiYZzkom81+fWBg4GvSOMdx9swW2aI4L3NQf3//V3t7e79hsJ7RPshxnDukOWixe4UNf/srn8pOz1y/b/rFcrl86/Lly/9dKTXzne98R/S32Mt65e32Cteev/ZllVczrb9sTc7/WS6X+/POzs4fSD9j2cN6pVAoGOWgAwcO/Fl7e3ubNM60XhkdHRXnoOHhYaMcdOTIkU9lMpmQwfU32geNj48b3adjY2N7h4eH10liTp48+bF0Op2QrmVDz+Spp566LZVKtUvX8rpeMe2ZJBKJHulapvVK2fueyYB0LdOeSbVa3W7aM5HuFYaHh9fF4/EfSdeypWeSSCT2//znPxddE5t6Js8995y4Z2JSr5jmoEKhYJSD0ul056lTp0T7bNOeiWm9YtozSafTqaXaM0mn09FDhw7dZbAeeyZ6jOc9kwMHDnxeGmdar5j2TAqFgklf4buPPfbYlwx+T9gzmXN43TPp7e3930x7JlNTU571TBZ8PJgjoBGOgEY4AhrhCGiEI6B1XJcjoJvEcQT0PDgCGuEIaIQjoHU4AhoxzUEcAY1ckSOg57z/VynLR0Ar9bbvAuYIaMS0XuEIaMTlCGgNjoBGOAIa4QhohCOgEY6A1uEIaOSD6JlwBLSOLT0TjoDWsaVnwhHQOnwHsBAKYB0KYIQCGKEARiiAEQpgHZuKGQpgHVuKGQpgHVuKGQpgHQpg5P0VwG+9/1epJSCAlVrwXcAUwAgFMEIBjFAA61AAIxTACAUwQgGMUADr2NQzoQDWsaVnQgGsY0vPhAJYhwJYCAWwDgUwQgGMUAAjFMAIBbCOTcUMBbCOLcUMBbCOLcUMBbAOBTDyPj8B/LrK/vq3l//nEhHATZ8CpgBGKIARCmCEAliHAhihAEYogBEKYIQCWMemngkFsI4tPRMKYB1beiYUwDoUwEIogHUogBEKYIQCGKEARiiAdWwqZiiAdWwpZiiAdWwpZiiAdSiAkfdNAPf95lsqOz2jstPPXf5PS0IAK9X0KWAKYIQCGKEARiiAdSiAEQpghAIYoQBGKIB1bOqZUADr2NIzoQDWsaVnQgGsQwEshAJYhwIYoQBGKIARCmCEAljHpmKGAljHlmKGAljHlmKGAliHAhh53wTwvPf/KrWkBDA8BUwBjFAAIxTACAWwDgUwQgGMUAAjFMAIBbCOTT0TCmAdW3omFMA6tvRMKIB1KICFUADrUAAjFMAIBTBCAYxQAOvYVMxQAOvYUsxQAOvYUsxQAOtQACPvnwDW3/+r1BISwErBU8AUwAgFMEIBjFAA61AAIxTACAUwQgGMUADr2NQzoQDWsaVnQgGsY0vPhAJYhwJYCAWwDgUwQgGMUAAjFMAIBbCOTcUMBbCOLcUMBbCOLcUMBbAOBTDyPj4BrL3/V6klJ4C1p4ApgBEKYIQCGKEA1qEARiiAEQpghAIYoQDWsalnQgGsY0vPhAJYx5aeCQWwDgWwEApgHQpghAIYoQBGKIARCmAdm4oZCmAdW4oZCmAdW4oZCmAdCmDkfRHATd7/q9QSE8BKaU8BUwAjFMAIBTBCAaxDAYxQACMUwAgFMEIBrGNTz4QCWMeWngkFsI4tPRMKYB0KYCEUwDoUwAgFMEIBjFAAIxTAOjYVMxTAOrYUMxTAOrYUMxTAOhTAyPsigJu8/1epJSmA//gUMAUwQgGMUAAjFMA6FMAIBTBCAYxQACMUwDo29UwogHVs6ZlQAOvY0jOhANahABZCAaxDAYxQACMUwAgFMEIBrGNTMUMBrGNLMUMBrGNLMUMBrEMBjLw/Ahjf/6vUEhTASv3xKeCWZ1v2UQDrUAAjFMAIBbAOBTBCAYxQACMUwAgFsI5NPRMKYB1beiYUwDq29EwogHUogIVQAOtQACMUwAgFMEIBjFAA69hUzFAA69hSzFAA69hSzFAA61AAI+/TE8Dw/l+llqwA3qjOqzeW/WLZ/0MBrEMBjFAAIxTAOhTACAUwQgGMUAAjFMA6NvVMKIB1bOmZUADr2NIzoQDWoQAWQgGsQwGMUAAjFMAIBTBCAaxjUzFDAaxjSzFDAaxjSzFDAaxDAYy85wJ4gff/KrVEBbBSf3wKeNfQrkFRnKIAbgYFMEIBrEMBjFAAIxTACAUwQgGsQwGMUAAjFMAIBTBiS8+EAljHcwFcLBZvaHbs379/dzweDyz084WOcrl8q+M4LdK4qampDZVKZbU0znXdbfl8/kZJTC6X2xKNRmPStYrF4lrXdVulcRMTE+uHh4fXSOMajcbWQqFwkyTm0KFD66PRaFq6luM4ayYmJtYbXP/WYrG4VhpXr9e3lMvlmyUxhw8fXhONRruka1UqldVTU1MbDK5JS7lcvtXgmmy6XOQt9sjn8zeGw+E+g7VWuq67SRpXrVbXFQoF8X3aaDQ2joyMrJLGRSKR7Isvvij6vuv1+i3j4+ObpWuZ5qBarWaUgyKRSOfx48dF90C5XL65Xq9vka5VfBc5yHGcNdK4aDSazOVyonunUCjc1Gg0tkrXGh4eNspBr7zyitF9Go/HI93d3dslMdVqdUW1WhXFFIvFG0ZGRlY1Go2N0jjHcVqq1eo6aVwikfD39/fvMVhvhzTmwoULnuagZDL5g+7u7jsN1tterVZXSGLy+bynOSiZTH6nr6/vbmmc67rbXNcV7YPK5fLNU1NT4hzkOM4akxyUSCS+2dnZ+Vlp3NTUlHiv4Lruja7rbpOuValUVtdqNfFeIZVKfa2jo+Meadz4+Phm6V6hWq2uGB8f9ywHJZPJ+9Lp9Jelca7rbrpw4cJKaZyXOai9vf3edDp9vzTOdB/kuu42aQ56u73C8uyll1R2emb1/l/BOSxbtuz3SqmZu+++W/S32Mt6xWSvcNcv79qtzqs3rv35tf+vwfX3rF7J5/NGOainp+euRCLxkDTOtF6pVqviHHTu3DmjHNTf339HPB7/oTSuUCgY7YMuXrxodJ+Oj49vP3funOg+7evr2xWLxYLStdgzwcO0XjHJQceOHWs16ZmY1ite5qCTJ0+utqVnIt0rnDlz5sZIJNJvsJYVPZNoNNp79uxZUV62pWcSjUY7zp49K+6ZmNQrRcMcVKlUjHJQLBZLeNUzMa1XTHsmsVgsvH///iXZM0kmk77e3t7bDNbztGdi2FdYsj2TeDz+nZ6enk9K40zrFdOeSaVSEe8VksnkN9rb2/9MGmdLzySTyfy5NM6GnkkqlfqKac/EdV3PeiaqXq/f0uzI5XJ3JJPJ8EI/X+iYmJhYXy6XN0njGo3GVsdxWqRxtVpt98jIyCpJzLFjx3bG4/GkdC3XdVsvF8vCY4vJuVUqlV2VSmW1JObEiROb4/F4h3StV155paVer2+RxlWr1c2u67ZK48rl8k7HcdZIYs6cOdMaj8d7pWs5jtPSaDS2GnzGTRMTE+sNrsl213XXSmJGRkZWRaPRfdK1JiYmbq1Wq9ulcbMJe6M0bnR0dFu1Wl0njYvFYgPDw8Oi79t13bWO4+wwuCZGOahUKhnloFgs1jM4OCj6PXEcZ025XN4pXevd5KDZe1x6bu3Hjx8X3TuVSmV1pVLZJV1r9tqLc5Drukb3aTKZjB88eHC3cK2VpVJpj3StarW6bnR0dJs0rtFobKzVahukcalUKnTgwIG90rjR0dHbpDHlctnTHJRKpdpyudxd0rhSqbTHdd2VkphisehpDkqlUt/ft2/fpw2u5e7JyUnRPshxnDWNRkOcg1555ZUWkxyUyWQe7O/v/7w0rtFoiPcKk5OTq2q1mujenr0mLaVSSbxX6Ojo+Hpvb++XDNbbId0ruK670nEcz3JQZ2fnV3t6er5isN72crl8qzTOyxzU1dX1l52dnQ8YfEajfVCtVtstzUFvt1e4pm/6f6rs9B+a/Wz58uW/V0rN3HfffdK/xZ7VK6Z7het/fv1vVF7NrPrlqqgkzst6ZWRkxCgH5XK5P0kmkz8w+IxG+6CRkRFxDrpw4YJRDnr00Uc/kUwmfdK4YrFotA+a/QcX4vvUcZw9Fy5cEN2nhw8f/mg8Ho9I17KhZzI4OLjD656JSb3iZc/EtF7xMgc9++yzLV72TBqNxkbTnol0r3DhwoWVkUhkv3Qti3om/T/72c+ke0MreibxeLz77Nmz4p6JSb1imoOKxaJRDorH4xkveyYm9YppzyQej8dzuZzo7z57Jni8m55Jo9HYaHBubY8++ujd0jgbeiaZTOZ7Jj0T03rFtGdSLBbFe4X29vZvZ7PZL0jj2DPRD697Ju3t7f+5q6vrPoP1tk9MTHjWM1nw8WCOgEaKRY6Ank+9zhHQ8+EIaIQjoHU4ArppHEdAz4MjoBGOgEY4AlqHI6ARjoBGrB8BvcD7f5VawiOglVJfyH3hP6m8mlF59S+SOC/rFY6ARjgCGrGhZ8IR0AhHQCMcAY1wBDTCEdA6HAGNcAQ0whHQCEdAI7b0TDgCWofvABZCAaxDAYxQACMUwAgFMEIBrGNTMUMBrGNLMUMBrGNLMUMBrEMBjLynAvht3v+r1NIWwOFw+GMfefEj/6fKqxn1C/XIYuMogBEKYIQCWIcCGKEARiiAEQpghAJYhwIYoQBGKIARCmDElp4JBbAOBbAQCmAdCmCEAhihAEYogBEKYB2bihkKYB1bihkKYB1bihkKYB0KYOQ9FcDZ6bzKTs+ovktfbBa31AXw/QP3t6nz6g3JU8AUwAgFMEIBrEMBjFAAIxTACAUwQgGsQwGMUAAjFMAIBTBiS8+EAliHAlgIBbAOBTBCAYxQACMUwAgFsI5NxQwFsI4txQwFsI4txQwFsA4FMPLeCuBLv1PZ6T8sFLfUBXAkEvkrlVf/LHkKmAIYoQBGKIB1KIARCmCEAhihAEYogHUogBEKYIQCGKEARmzpmVAA61AAC6EA1qEARiiAEQpghAIYoQDWsamYoQDWsaWYoQDWsaWYoQDWoQBG3uMngBd8/69SV40A3ih5CpgCGKEARiiAdSiAEQpghAIYoQBGKIB1KIARCmCEAhihAEZs6ZlQAOtQAAuhANahAEYogBEKYIQCGKEA1rGpmKEA1rGlmKEA1rGlmKEA1qEARt4zAfwO7/9V6ioRwEopyVPAFMAIBTBCAaxDAYxQACMUwAgFMEIBrEMBjFAAIxTACAUwYkvPhAJYhwJYCAWwDgUwQgGMUAAjFMAIBbCOTcUMBbCOLcUMBbCOLcUMBbAOBTDyngngd3j/r1JXlQBe9FPAFMAIBTBCAaxDAYxQACMUwAgFMEIBrEMBjFAAIxTACAUwYkvPhAJYhwJYCAWwDgUwQgGMUAAjFMAIBbCOTcUMBbCOLcUMBbCOLcUMBbAOBTDy3gngt3//r1JXkQBWatFPAVMAIxTACAWwDgUwQgGMUAAjFMAIBbAOBTBCAYxQACMUwIgtPRMKYB0KYCEUwDoUwAgFMEIBjFAAIxTAOjYVMxTAOrYUMxTAOrYUMxTAOhTAyHv4BPDbvv9XqatOAC/qKWAKYIQCGKEA1qEARiiAEQpghAIYoQDWoQBGKIARCmCEAhixpWdCAaxDASyEAliHAhihAEYogBEKYIQCWMemYoYCWMeWYoYCWMeWYoYCWIcCGHlPBPAi3v+r1FUmgJVa1FPAFMAIBTBCAaxDAYxQACMUwAgFMEIBrEMBjFAAIxTACAUwYkvPhAJYhwJYCAWwDgUwQgGMUAAjFMAIBbCOTcUMBbCOLcUMBbCOLcUMBbAOBTDyngjgRbz/V6mrUgC/41PAFMAIBTBCAaxDAYxQACMUwAgFMEIBrEMBjFAAIxTACAUwYkvPhAJYhwJYCAWwDgUwQgGMUAAjFMAIBbCOTcUMBbCOLcUMBbCOLcUMBbAOBTDy3gjgd37/r1JXoQBW6h2fAqYARiiAEQpgHQpghAIYoQBGKIARCmAdCmCEAhihAEYogBFbeiYUwDqeC2DXdVc2Ox599NG9qVQqstDPFzpqtdqGarW6WRrnuu42x3FapHGO4+ypVCqrJTFHjhzZlUwmU9K1KpXK+nq9vkUa12g0tpZKpVaDa7nbcZw1kphTp05ticVinQbXv7XRaGyVxtXr9S2VSmW9wbXcVSwW10pizp49uz4Wi2UNfkdaXNfdJo2rVquba7XaBoP1dswWa5LrsToej+8z+IzrHMfZIY1rNBoby+XyJoP1thcKBfF9mkgkBqTfd7lcvrXRaOyUrmWag0ZHR41yUCKR6Hn66adFvyfFYnFtpVLZJV3r3eQg13XFOSiRSLQPDQ1tlcQ4jrOmVqvtlq5VKpWMctD4+LjRfZpIJBK5XG6PJGZycnKV4ziiGNd1VxYKhZZqtbpdGue67qZGo7FRGpdMJsO5XO5OadzY2Nht0pjh4WFPc1AymfQ9+uijd0vjHMfZM9s0XXRMPp/3NAelUqnv79u379Mm53bx4kXRPmg2H4tzkOu6rSY5KJPJPJjNZr9gsJ54r3Dx4sXVJvep4zgto6Oj4r1Ce3v7N7q7u++VxjUajZ3SvcLk5OSqyclJz3JQe3v717LZ7H0G13LH8PDwOmmclzmop6fnKz09PQ9I40z3QSY5aP5eQWWnX1+Wnf7v7xS3fPnyf1dKzTzwwAOiv8Ve1iume4V9+/Z9rqOj46H5//2e/3rPHeq8euOa/DX/2izOy3qlUqkY5aBcLvcn6XT6YWmcab1SLpfFOWhkZMQoBw0MDNyVSqX8Bp/RaB80Pj5udJ9OTk7umZUbi445ePDg7clkMipdy4aeybFjx3Z63TNxDeoVL3smpvWKlznohRdeaPWyZ+K67ibTnol0rzAyMrIqFovtl65lUc+kP5/Pi/KyTT2T559/XtwzcQ3qFdMcVCqVtroGOSiZTGYGBwdF947pPsi0XjHtmSSTyfhS7ZmkUqmQDT0T13XFOSiVSrUNDAx8Uhq3lHsmpvWKa9gzmc0norhMJvNgT0/PPQbrsWcy5/C6Z9LZ2flV055JtVr1rGeiLl68eH2zo6+vb1c0GvUv9POFjmKxuLZQKLRI4yYmJtaPjIysksY1Go2t1Wp1hSQml8ttiUQiUelaw8PDa0qlUqs0znXd1nw+v1oaN7tpuVESc+zYsdZIJJKSrjVbEIrPrVQqtQ4PD6+RxlWr1c1TU1M3SWJOnjy5OhKJdErXGhkZWTUxMbFeGlcoFFqKxeJaadxsoXCz8HqsiEQiWYPfkVsajcZGaVy5XL51eHh4nTSuVqttuPwvIyVHNBrtLRQKou+7XC7f7LruJulapjmoUqkY5aBoNNoxNDQkugdm/6X0Zula7yYHVSoVcQ6KRqPJQ4cOie4d13VvrNfrW6Rr5fN5oxzkOI7RfRqLxcJ9fX3bJDHT09M3jI6OimIuXnzzX//VarUN0rhqtbquXC7fanBuvp6ent0G6203+N48zUGxWOwHHR0de6Vxo6Oj26anp28QfkZPc1Aikfibnp6eu6RxjUZj62uvvSbaB01NTd00Pj4uzkGVSmW1SQ5KJBLfzGQyn5HGjY+Pi/cKr7322opGo7FVutbIyMiqSqUi3iukUqmvpVKpe6Rxrutuku4Vpqenb3Bd17McFI/Hv9Le3n6vNK7RaGzM5/O3SOO8zEHpdPpL6XT6fmmc6T6o0WhsleaguXuFm/dd+q7KTs8s7/vVf3mnuGXLlv1eKTXzqU99SvS32Mt6xXSv0NXV9afJZPJbzX52zflrJlRezdz00k3B+T/zsl6pVqtGOaizs/MT0Wj0IWmcab1SLpfFOahYLBrloN7e3tuj0ejD0rjh4WGjfdDU1JTRfeq67rZisSi6T3t6enZGIpGAdC0beiaPP/74Zq97Jib1ikkOeuqpp1pMeiam9YqXOejHP/7xqnA43CVdy7RnUq1W15n2TKR7hXPnzq0Ih8N9Br8jVvRMwuFw74svvijKyzb1TP7hH/5B3DMxqVdMc1CpVDLKQbFYLOFVz8S0XjHtmcTj8VAul1uyPZPOzs49But52jOpVqviHBSPx7/f3d19pzTOlp5JZ2fn3dI403rFy55JMpn8RiqV+qw0zoaeSSwWW9I9k3Q6/WVpXKPR2Fiv1z3rmSz4eDBHQCMcAY1wBDTCEdAIR0DruBwB3SyOI6DnwRHQCEdAIxwBrcMR0AhHQCPWjYBe5Pt/lbpKR0Ar9bbvAuYIaIQjoBGXI6A1OAIa4QhohCOgEY6ARjgCWocjoBGOgEZcjoAGOAIasaVnwhHQOnwHsBAKYB0KYIQCGKEARiiAEQpgHZuKGQpgHVuKGQpgHVuKGQpgHQpg5N0L4MW9/1epq1gAK7Xgu4ApgBEKYIQCWIcCGKEARiiAEQpghAJYhwIYoQBGKIARCmDElp4JBbAOBbAQCmAdCmCEAhihAEYogBEKYB2bihkKYB1bihkKYB1bihkKYB0KYOQ9eAL4dZX99W8XE3eVC+CmTwFTACMUwAgFsA4FMEIBjFAAIxTACAWwDgUwQgGMUAAjFMCILT0TCmAdCmAhFMA6FMAIBTBCAYxQACMUwDo2FTMUwDq2FDMUwDq2FDMUwDoUwMi7EsB9v/mWyk7PqOz0c4uJu6oFsFJNnwKmAEYogBEKYB0KYIQCGKEARiiAEQpgHQpghAIYoQBGKIARW3omFMA6FMBCKIB1KIARCmCEAhihAEYogHVsKmYogHVsKWYogHVsKWYogHUogJF3JYAF7/9VigK42VPAFMAIBTBCAaxDAYxQACMUwAgFMEIBrEMBjFAAIxTACAUwYkvPhAJYhwJYCAWwDgUwQgGMUAAjFMAIBbCOTcUMBbCOLcUMBbCOLcUMBbAOBTDy7gTw4t//qxQF8JsL6E8BUwAjFMAIBbAOBTBCAYxQACMUwAgFsA4FMEIBjFAAIxTAiC09EwpgHQpgIRTAOhTACAUwQgGMUAAjFMA6NhUzFMA6thQzFMA6thQzFMA6FMDIu3wCeNHv/1WKAvjNBfSngCmAEQpghAJYhwIYoQBGKIARCmCEAliHAhihAEYogBEKYMSWngkFsA4FsBAKYB0KYIQCGKEARiiAEQpgHZuKGQpgHVuKGQpgHVuKGQpgHQpgxFQAb/jbX/kk7/9VigL4rUXeegqYAhihAEYogHUogBEKYIQCGKEARiiAdSiAEQpghAIYoQBGbOmZUADrUAALoQDWoQBGKIARCmCEAhihANaxqZihANaxpZihANaxpZihANahAEZMBfCH+y8VJO//VYoC+K1F3noKmAIYoQBGKIB1KIARCmCEAhihAEYogHUogBEKYIQCGKEARmzpmVAA61AAC6EA1qEARiiAEQpghAIYoQDWsamYoQDWsaWYoQDWsaWYoQDWoQBGTAXwsuz0v0ne/6sUBbC+0JtPAa/65aooBbAOBTBCAaxDAYxQACMUwAgFMEIBrEMBjFAAIxTACAUwYkvPhAJYhwJYCAWwDgUwQgGMUAAjFMAIBbCOTcUMBbCOLcUMBbCOLcUMBbAOBTBiKoCl7/9VigJYX+jNp4CvyV/zrxTAOhTACAWwDgUwQgGMUAAjFMAIBbAOBTBCAYxQACMUwIgtPRMKYB0KYCEUwDoUwAgFMEIBjFAAIxTAOjYVMxTAOrYUMxTAOrYUMxTAOhTAiIkA/tDAr/9G+v5fpSiAcbE3nwK+6Zc3haTrUQADFMDzoABGKIARCmCEAhihANahAEYogBEKYIQCuOl6FMBzoABGlrwA9vv90WZHMBjs8/l8f7/Qzxc6otFoOhaLtUvjkslkRzQaTUrjMplMTzAYjAnjetra2s5J14pEIql4PN4hjYvH4x2RSCQljUulUj2BQCAuifH5fB1tbW0/vdLPLZlMdodCIdG5+f3+lM/n+4V0rWg0mkwmk+Jzi8Vi7dFoNG3wvXVFIhHRuQWDwdgjjzxyXrpWOBxOpFKpLoPvOxOJRDLSuEQi0RkOhxPSuEceeeS89Hc5EonETc7NNAfF43GjHNTW1vZPPp9P9HsSCoXiyWSy2+Dxila6AAAgAElEQVR78/Q+bWtr+2kgEBCtFwgE4qlUqserc0skEkb3qc/n+we/3y/6nKFQKJpOp3ula4XD4UQikeg0+N6M7lOfz/f3wWCwTxqXSqWyJufmZQ5qa2v7SSAQ2C+NS6fTvaFQSBQTCoU8zUFtbW1/5/f7c9I4k31QKBSKp9Npz3JQW1vbUCAQeNzgexPvFYLBYCyTyYhzUDQaTZqcm8/nO+X3+49I40z2Cl7nIL/ff8Ln8z1pcm4mewUvc1AgEDjq8/lOSuNM90GZTKZHmoNW9dR/rbLTM59OnhJ9zmuvvfZ/KaVmvvnNb4ruAy/rFdO9gt/vP+D3+89IYv6q66/6VF7NXPez634vXc+kXjHNQYFA4DGfz/eMNM7LesXv9xvloGAwuM/n8z0rjTPdK6TTaaP71OTcQqFQtq2t7QVpnA09k0Ag0M2eyQd7bjb0TOLxeMY0Bxn2FX4pjbGpZ+L3+0VxFvVMfh4MBsU9Ey/rlXfRM3nR7/eL9tmm+yDTeoU9k6bn9veBQKBfGud1zyQej7Nnop/b3wWDQXHPxLReYc8EvjejHNTW1vaUf4n2TNra2qzomai2traVzY5IJHKHz+eLLPTzhY6jR49uOHHixGZp3ODg4LZDhw61SOOeeeaZ3bFYbJUkJhAI7PL7/SnpWocOHVp/6tSpLdK4oaGhrblcrlUad+bMmV0dHR2rJTHhcHhLIBDokK517Nix1qGhoa3SuFOnTm05dOjQemncyZMnd/X3968RxrUGAoFeg++tZXBwcJs07sSJE5uPHj26QRo3ODi4I5fLrZXExGKxVT6fb590rcOHD986ODi4w+D6bzx69OgmadyTTz65PZfLrZPG+f3+gUQiIfq+c7nc2tOnT++UruV1DvL7/T3hcFh0D/T39685efLkLula7yYHHTt2TJyD/H5/eyAQEOWFjo6O1WfOnBGfWy6XM8pBZ86cMbpP/X5/IhKJ7JbExGKxVUNDQ3sMzm3dk08+uV0ad/r06U0nT57caHBuoVAotFca9+Mf//g2aUx/f7+nOcjv97cFAoG7pXFDQ0N7pHuFrq4uT3NQMBj8QSAQ+LQ07plnntnd19cnOrf+/v41JvfpsWPHWk1yUDgcfjAcDn9BGnfmzBnxXqGvr2/VM888I7q329rM9wqzT27fK407ffr0TpO9wk9+8hPPctDsv0K+Txo3ODi4o7+//1ZpnJc5KBwOfyUajT4gjTPdB5nUK9dkL/2byk7/h3StZcuW/btSambHjh2i+8DLesV0rxAKhT4XCoUeksZd94vr/g+VVzM3/OMNMUmcSb0Si8WMclAoFPrTQCDwsDTOtF45duyYOAd973vfM8pBfr//Ez6fzyeNO3r0qNE+6Omnnza6T3/yk5/s+d73vie6T5PJ5Ednmz/Sc7vieybhcHin1z0Tk3rFy56Jab3yAfRMsgbfm9E+6PTp05tMeybSvUIsFlsVCAT2S9eyqWcSDodFedmWnkkgEOhOJpOi3xPTesU0Bx0/ftwoBwUCgUxbW9s2SYzpPsj0PjXtmQQCgTh7Jvrhdc/k9OnT7JnMOUKh0Pd9Pt9npHFe1ivHjh1rPX78uHivEA6HHwwGg/eYnNuV3jMJBoNfX8o9k0AgcL80bnBwcMfhw4c965ks+HgwR0AjHAGNcAQ0whHQCEdA63AEdNM4joCeB0dAIxwBjXAEtA5HQCMcAY3YMAJaZadfX9Y3/X9L1+IIaOSzw5+9XZ1Xb6i8+hdJHEdAAxwBPQ+OgEY4AhrhCGiEI6ARjoDW4QhohCOgEY6ARjgCuul6HAE9B46ARpb8COiFoABGKIARCmCEAhihANahAG4aRwE8DwpghAIYoQDWoQBGKICRK14A9/3mWyo7PXP9vukXpWtRACP1ev2Wa85fM6Hyakb9Qj2y2DgKYIACeB4UwAgFMEIBjFAAIxTAOhTACAUwQgGMUAA3XY8CeA4UwAgFsBAbihkKYIQCGKEARiiAEQpgHQpghAIYoQBGKIARW4oZCmAdCmBELICz03mVnZ7ZefDiN6RrUQAj9Xr9lrt+eddu6VPAFMAABfA8KIARCmCEAhihAEYogHUogBEKYIQCGKEAbroeBfAcKIARCmAhNhQzFMAIBTBCAYxQACMUwDoUwAgFMEIBjFAAI7YUMxTAOhTAiFwAX/qdyk7/wWSvQAGM/LFeyat/ljwFTAEMUADPgwIYoQBGKIARCmCEAliHAhihAEYogBEK4KbrUQDPgQIYoQAWYkMxQwGMUAAjFMAIBTBCAaxDAYxQACMUwAgFMGJLMUMBrEMBjBg8Afy6yk7/NwpgnfdAAG+UPAVMAQxQAM+DAhihAEYogBEKYIQCWIcCGKEARiiAEQrgputRAM+BAhihABZiQzFDAYxQACMUwAgFMEIBrEMBjFAAIxTACAUwYksxQwGsQwGMiATw7Pt/l2Uv/T0FsM67FsBKKclTwBTAAAXwPCiAEQpghAIYoQBGKIB1KIARCmCEAhihAG66HgXwHCiAEQpgITYUMxTACAUwQgGMUAAjFMA6FMAIBTBCAYxQACO2FDMUwDoUwIhIAM++/3fFwK++TAGs8x4J4EU/BUwBDFAAz4MCGKEARiiAEQpghAJYhwIYoQBGKIARCuCm61EAz4ECGKEAFmJDMUMBjFAAIxTACAUwQgGsQwGMUAAjFMAIBTBiSzFDAaxDAYzIBPCb7/813StQACNQryzyKWAKYIACeB4UwAgFMEIBjFAAIxTAOhTACAUwQgGMUAA3XY8CeA4UwAgFsBAbihkKYIQCGKEARiiAEQpgHQpghAIYoQBGKIARW4oZCmAdCmBE+ATw6yr7699SACPvoQBe1FPAFMAABfA8KIARCmCEAhihAEYogHUogBEKYIQCGKEAbroeBfAcKIARCmAhNhQzFMAIBTBCAYxQACMUwDoUwAgFMEIBjFAAI7YUMxTAOhTAyKIF8Oz7f1V2+jkKYOQ9E8BKLeopYApggAJ4HhTACAUwQgGMUAAjFMA6FMAIBTBCAYxQADddjwJ4DhTACAWwEBuKGQpghAIYoQBGKIARCmAdCmCEAhihAEYogBFbihkKYB0KYGTRAnj2/b+q79IXKYCR91gAv+NTwBTAAAXwPCiAEQpghAIYoQBGKIB1KIARCmCEAhihAG66HgXwHCiAkSUvgPP5/PJmRyKR2BoIBB5Z6OcLHeVy+eaRkZFV0jjXdddWq9UV0rharbbh7Nmz10li4vF4aygUCknXKhQKN1UqldXSuNnN7Y3SuEqlsj6fz39IEtPR0bE6FArFDa7/jbOfU/oZVxcKhZukcaVSqbVcLn9Y+L3dGAqFMtK1qtXqCtd110rjRkZGVpXL5ZsN1lvnuu5HJDFnz569LhAIdEvXunjx4vWX/5BJjnq9fsuFCxdWSuPK5fKtxWLxBmlcMBjsOn36tOj7dl33I47jtBh8RqMcVCwWjXJQMBhM9/b2iu6Bcrn84VKp1Cpd693kINd1xTkoFApFE4mENC98aDZ3idbK5/NGOWhyctLoPg0Gg4FkMrlBEuO67rXFYnGjdK1isXhDuVy+VRrnuu7Ker1+i8H39nA0Gt0mjSuXy5sMvjdPc1AoFHookUjsMfgONrque60k5oUXXvA0B4VCoW8lEom90rharbZhenpatA8ql8sfdl1XnINc173RJAdFo9EHEonEJw3WE+8Vpqenr6vVaqJ7O59/c69QLBbFe4VQKHRfLBb7rDTOcZwW6V7Bdd1rG42GZzkoHA5/KRaL3WNwLdfl8/nrpXFe5qB4PP6FRCLxZYPPaLQPqtVqGxaTgy6//3d2LaO9wrJly36vlJpZu3at6G+xl/VK3nCvEI/H74pEIl83+IxN6xX1CzWu8mrmuvPX+ZrFmdQrZ8+eNcpBqVTqjmAw+G1pnGm9UigUxDkol8sZ5aB4PL4rGAx+Vxp34cIFo33QxMSE0X3aaDQ25nI50V6hs7NzcygUapOuZUPPJJPJtHjdMzGpV7zsmeQN6xWveybBYLBdupZpz8R13ZWmPZO8cK9w9uzZ64LBYI90LZt6JrlcTro3tKJnEgqFUrlcTvR7YlqvmOag4eFhoxwUDocj4XBYeu8Y7YNM6xXTnkkoFPKzZ6IfXvdMZv+BpvTclmzPJBKJ/HU0Gr1TGmdar5j2TIaHh8V7hWg0+kAsFvuUwXpXfM8kHA5/ZSn3TCKRyJ8bXMt1Fy9e9KxnoqrV6rpmx7Fjx+7KZDLxhX6+0DE6OrqtXC7vlMY5jrNnfHx8szRubGxsb6lUapXEnD59+o5UKtUuXavRaGytVCq7pHG1Wm13vV7fYnBN7qhUKuslMWfOnNmVSqV6pGtNTU1tqdVqu6VxlUplV6PR2CqNq9frt9dqtQ2SmHPnzm1JpVID0rXGx8c3O46zRxpXLpd3jo6ObpPGjY2N3dZoNDZKYkqlUmsikXhMupbrupvGxsZuk8ZVq9XtIyMjO6Rxo6Ojt7muu0kal0wmHy0UCqLvu9FobHRd96MGn9EoB5VKJaMclEgk+v/u7/5O9HtSq9U21Ov126VrvZscNDU1Jc5B6XS6+5lnnhHlhUqlst5xnDuka9XrdaMc1Gg0jO7TTCaTfvLJJ++UxDiO01KtVkUx1eqb9+no6Kj4PnUcZ0e1Wt0ujWtvb48dOXLkboPv4GPSmHK57GkOymQyoccff/zTBuvdOfv9LTpmtgDyLAe1t7e3HThw4PPSuLGxsb2u64r2QbVabcP4+Lg4B01NTW0xyUHd3d3fe+yxx74kjRsfHxfvFVzXbR0bG9trsNbmUqkk3iv09PQ8ODAwcJ80znXdj0r3CrMFkGc5KJvNfr2/v/8BadzY2Nht5XJZvFfwMgf19/d/ta+v75vSONN90NjY2N7F5CCVnX59WfbS/6hWzfcKy5cv/3el1Mz3v/990d9iL+sV073CgQMH/qK7u/sH0riF6pUHig98Qp1Xbyw7v+x3zeJM6pVSqWSUgw4fPvxnHR0dPmmcab1SrVbFOWhWGotz0NGjR/+ko6MjLI2b3SeI90FjY2NG96nruncWCgXRXuHEiROfaG9vT0jXsqFnMjg4eLvXPROTesXLnolpvbKUeyaO4+ww7ZlI9wqFQqElHo/npGvZ1DPJ5/OivGxLzySZTPa98MIL4p6JSb1imoOKxaJRDspkMl1DQ0Oie8d0H2Rar7Bngkd7e3vs0KFDn5TGed0zmT0/6fe2ZHsmHR0djzz++ONfMPg9MapXTHsmxWJRvFfo6Oj4Xi6Xu1caZ0PPpKur69tLtWfS3d1t3DMx2SuY5qAFHw/mCGiEI6ARjoBGOAIa4QhoHY6AbhrHEdDz4AhohCOgEY6A1uEIaIQjoJErcgT0nPf/KmW+V+AIaORt65W3eRcwR0ADHAE9D46ARjgCGuEIaIQjoBGOgNbhCGiEI6ARjoBGOAK66XocAT0HjoBGlvwI6IWgAEYogBEKYIQCGKEA1qEAbhpHATwPCmCEAhihANahAEYogJErUgDPef+vUhTAzXifBPCC7wKmAAYogOdBAYxQACMUwAgFMEIBrEMBjFAAIxTACAVw0/UogOdAAYxQAAuxoZihAEYogBEKYIQCGKEA1qEARiiAEQpghAIYsaWYoQDWoQBGFieA33z/7+X/SQGMvC8CWKkFnwKmAAYogOdBAYxQACMUwAgFMEIBrEMBjFAAIxTACAVw0/UogOdAAYxQAAuxoZihAEYogBEKYIQCGKEA1qEARiiAEQpghAIYsaWYoQDWoQBGFvkE8Osq++vfXv6fFMDI+yiAmz4FTAEMUADPgwIYoQBGKIARCmCEAliHAhihAEYogBEK4KbrUQDPgQIYoQAWYkMxQwGMUAAjFMAIBTBCAaxDAYxQACMUwAgFMGJLMUMBrEMBjLyjAJ73/l+lKICb8b4JYKWaPgVMAQxQAM+DAhihAEYogBEKYIQCWIcCGKEARiiAEQrgputRAM+BAhihABZiQzFDAYxQACMUwAgFMEIBrEMBjFAAIxTACAUwYksxQwGsQwGMvKMAnvf+X6UogJvxPgtgeAqYAhigAJ4HBTBCAYxQACMUwAgFsA4FMEIBjFAAIxTATdejAJ4DBTBCASzEhmKGAhihAEYogBEKYIQCWIcCGKEARiiAEQpgxJZihgJYhwIYeWcBrL//VykK4Ga8rwJYKXgKmAIYoACeBwUwQgGMUAAjFMAIBbAOBTBCAYxQACMUwE3XowCeAwUwQgEsxIZihgIYoQBGKIARCmCEAliHAhihAEYogBEKYMSWYoYCWIcCGFnEE8Da+3+VogBuhgcCWHsKmAIYoACeBwUwQgGMUAAjFMAIBbAOBTBCAYxQACMUwE3XowCeAwUwQgEsxIZihgIYoQBGKIARCmCEAliHAhihAEYogBEKYMSWYoYCWIcCGHlbAdzk/b9KUQA3430XwEppTwFTAAMUwPOgAEYogBEKYIQCGKEA1qEARiiAEQpghAK46XoUwHOgAEYogIXYUMxQACMUwAgFMEIBjFAA61AAIxTACAUwQgGM2FLMUADrUAAjbyuAm7z/VykK4GZ4JID/+BQwBTBAATwPCmCEAhihAEYogBEKYB0KYIQCGKEARiiAm65HATwHCmCEAliIDcUMBTBCAYxQACMUwAgFsA4FMEIBjFAAIxTAiC3FDAWwDgUw8vYCGN//qxQFcDM8EcBK/fEp4NZftiYpgDUogOdBAYxQACMUwAgFMEIBrEMBjFAAIxTACAVw0/UogOdAAYxQAAuxoZihAEYogBEKYIQCGKEA1qEARiiAEQpghAIYsaWYoQDWoQBG3uEJYHj/r1IUwM3wUABvVOfVG8vyy35HAaxBATwPCmCEAhihAEYogBEKYB0KYIQCGKEARiiAm65HATwHCmBkyQvgfD5/fbOjr69vVzQa9S/084UOx3HWzN5YoriJiYn1lxsPkqPRaGw9d+7cCklMNpvdEolEotK1KpXKasdxWqRxruu2joyMrJLG1ev1Lfl8/kZJTC6Xa41EIinpWrPFZKvB991SqVRWS+Oq1ermQqFwk/DcVkcikU6D679yYmJivcFnXDdbmIjiGo3GxnK5fLMk5ty5cysikUjW4HfklkajsdHgmqwtl8u3SuNqtdqGCxcuiO/TaDTa+/zzz4u+73K5fLPrupuka5nmoEqlYpSDotFox+HDh0W/J4VC4aZqtbrZ4DMa56DJyUlxDopGo8mBgQHpvXPjbO4SrTVbTIpz0Msvv2x0n8ZisXBfX982SUyxWLxhdHRUFJPP56+/cOHCylqttkEaN7uRW2twbr6enp7d0rhqtbpdGpPP5z3NQbFY7AcdHR17pXGjo6PbisXiDZKYF1980dMclEgk/qanp+cuaVyj0dharVZF+6BCoXDT+Pi4OAdNTk6uMslByWTyGx0dHZ+Wxo2Pj4v3CtVqdUWj0dgqXct13ZWVSkW8V0ilUl/LZDJfMFhvk3SvUCwWb3Bd17MclEgk/rKzs/NL0rjZnHCLNM7LHNTe3v7FTCZznzTOdB/UaDS2NstBK/a9+l2VnZ5Z3ver/zL/Z6Z7hWXLlv1eKTWzd+9e0d9iL+uVvOFeobe390+SyeS3pHEm9co1+WsmVF7N3HL+logk7ty5c0Y5qLu7++PRaPQhaZxpvVIul8U56OzZs0Y5qLe39/ZoNPqwwWc02gdNTU0Z3aeu6247e/bsDZKYnp6enZFIJCBdy4aeyb59+zZ73TMxqVdMctChQ4daTHompvWKlz2TI0eOrAqHw10G19+oZzIxMXGrac8kL9wrPPnkkyvC4XCfwe+IFT2TcDjce/r0aVFetqlnMjQ0JO6ZmNQrpjmoVCoZ5aBYLJbwqmdiWq+Y9kzi8XhoKfdMOjs790jjvO6ZTExMiHNQPB7/fnd3953SuKXcMzGtV0x7JqVSSbxXSCaT38hkMp+RxtnQM0kkEl9dyj2T9vb2e6VxjUZjY71e96xnolzXXdnsOHDgwN5UKhVZ6OcLHbVabUO1Wt0sjXNdd1upVGqVxjmOs6dSqayWxJw8eXJXMplMSdcqFAob6vX6Fmlco9HY+tJLL603uJa7HcdZI4k5derUllgs1ildq1KprG80GlulcfV6fUuhUNhgsN4u13XXSmLOnj27PhaLZaVrzf5ebZPGVavVzbVaTXxujuPsmN2ESK7H6ng8vk+61uxGboc0blZSbzK4Jtsdx2mRxiUSiYFisSj6vicmJm5tNBo7pWuZ5qDR0VGjHJRIJHqefvpp6e/J2tl7QLTWu8lBl4s14bm1Dw0NbZXEOI6zplar7Zau9dJLLxnloPHxcaP7NJFIJA4fPrxHEjM5OblqdHT0NulajuO0VKvV7dI413U3NRqNjdK4ZDIZzuVyd0rjqtXqRw1iPM1ByWTSd+DAgbulcaOjo7fN/kOnRceUy2VPc1Aqlfp+f3//Z6RxjuPsuXjxomgf5L7591ecgyqVynqTHJTJZB7s6em5Rxo3+xlFfzsuXry42nEc0b3tum/uFUZHR8V7hfb29m90d3ffK41rNBo7pXuFycnJVWNjY57loPb29q9ls9n7DNbbUa1W10njvMxBPT09X+np6XnAYD2jfZDjOHua5aAP9U9fUNnpmS0HX232WYz2CsuXL/93pdTMAw88IPpb7GW9YrpX6O/v/3xHR8dD0jiTeuWe/3rPHXOeAl503GzjWZyDHn300T9Np9MPS+NM65VyuSzOQSMjI0Y5KJfL3ZVKpfwGn9FoHzQ+Pm50n46Njd02K/gWHXP06NHbk8lkVLqWDT2T06dP7/S6Z2JSr3jZMzGtV7zsmbzwwgutXvZMXNfdZNozke4VRkZGVkWj0Uela9nUM8nn86K8bFPP5Pnnnxf3TFyDesU0B5VKJaMclEwmM4ODg6J7x3QfZFqvmPZMkslkfKn2TFKpVOjQoUNXfM/EdV1xDkqlUm25XO6T0ril3DMxrVdcw55JqVTaKo3LZDIPdnV1/bk0zmXPRDu87pl0dnZ+1bRn8vLLL3vWM1nw8WCOgEY4AhrhCGiEI6ARjoDWcTkCulkcR0DPgyOgEY6ARjgCWocjoBGOgEaumBHQC7z/VymOgG6GZyOgZ7n2/LUvq7yaUb9Qjyw2hiOgEY6ARmzomXAENGJar3AENMIR0AhHQOuY1iscAY1wBDTCEdCILT0TjoDWsaVnwhHQOnwHsBAKYB0KYIQCGKEARiiAEQpgHZuKGQpgHVuKGQpgHVuKGQpgHQpgZGEB3Pz9v0pRADfDawF8f+H+j6vz6g2VV/+y2BgKYIQCGLGhZ0IBjFAAIxTACAUwQgGsQwGMUAAjFMAIBTBiS8+EAliHAlgIBbAOBTBCAYxQACMUwAgFsI5NxQwFsI4txQwFsI4txQwFsA4FMNJUAPf95lsqOz2jstPPNYuhAEa8FsDlcvlWlVfjkqeAKYARCmDEhp4JBTBCAYxQACMUwAgFsA4FMEIBjFAAIxTAiC09EwpgHQpgIRTAOhTACAUwQgGMUAAjFMA6NhUzFMA6thQzFMA6thQzFMA6FMBIUwGcnc6r7PSM6rv0xWYxFMDIByGA17+0fqvkKWAKYIQCGLGhZ0IBjFAAIxTACAUwQgGsQwGMUAAjFMAIBTBiS8+EAliHAlgIBbAOBTBCAYxQACMUwAgFsI5NxQwFsI4txQwFsI4txQwFsA4FMNJcAC/8/l+lKICb8UEIYNd1r1V59c+LfQqYAhihAEZs6JlQACMUwAgFMEIBjFAA61AAIxTACAUwQgGM2NIzoQDWoQAWQgGsQwGMUAAjFMAIBTBCAaxjUzFDAaxjSzFDAaxjSzFDAaxDAYws8ATwgu//VYoCuBkfoADeuNingCmAEQpgxIaeCQUwQgGMUAAjFMAIBbAOBTBCAYxQACMUwIgtPRMKYB0KYCEUwDoUwAgFMEIBjFAAIxTAOjYVMxTAOrYUMxTAOrYUMxTAOhTACAjgd3j/r1IUwM34wASwUmqxTwFTACMUwIgNPRMKYIQCGKEARiiAEQpgHQpghAIYoQBGKIARW3omFMA6FMBCKIB1KIARCmCEAhihAEYogHVsKmYogHVsKWYogHVsKWYogHUogBEQwO/w/l+lKICb8QEL4EU9BUwBjFAAIzb0TCiAEQpghAIYoQBGKIB1KIARCmCEAhihAEZs6ZlQAOtQAAuhANahAEYogBEKYIQCGKEA1rGpmKEA1rGlmKEA1rGlmKEA1qEARlAAv/37f5WiAG7GByqAlVrUU8AUwAgFMGJDz4QCGKEARiiAEQpghAJYhwIYoQBGKIARCmDElp4JBbAOBbAQCmAdCmCEAhihAEYogBEKYB2bihkKYB1bihkKYB1bihkKYB0KYKTJE8Bv+/5fpSiAm3EFCOB3fAqYAhihAEZs6JlQACMUwAgFMEIBjFAA61AAIxTACAUwQgGM2NIzoQDWoQAWQgGsQwGMUAAjFMAIBTBCAaxjUzFDAaxjSzFDAaxjSzFDAaxDAYxoAngR7/9VigK4GR+4AFbqHZ8CpgBGKIARG3omFMAIBTBCAYxQACMUwDoUwAgFMEIBjFAAI7b0TCiAdSiAhVAA61AAIxTACAUwQgGMUADr2FTMUADr2FLMUADr2FLMUADrUAAjmgBexPt/laIAbsYVIoDf9ilgCmCEAhixoWdCAYxQACMUwAgFMEIBrEMBjFAAIxTACAUwYkvPhAJYx3MBXK/Xb2l2HDx48PZkMhle6OcLHZVKZX25XN4kjWs0Glur1eo6aZzrurtGRkZWSWIGBwd3JBKJhHStUqnUWq1WN0vj6vX6lkKh0GJwTXZWKpXVkpgTJ05sTiQS7dK1HMdpqdfrW6Rx1Wp1c6lUajVYb8fFixdF53bmzJnWRCLRY/AZ1zUaja3SuHK5vKlSqaw3WG/7q6++ukYSMzIysioWiw1I13Jdd221Wt0ujavVahuKxXj+G9MAACAASURBVOJGadzo6Oi2crl8qzQuFov1Dw8Pi67Jq6++usZxnB3StUxzUKlUMspB8Xi8e3BwUPR7cvHixdUm5/ZuctDsPS49t8zx48dF906lUlndaDR2SteazZHiHOS6rtF9mkwm40eOHNklXGtlrVbbLV2rXC7fOjo6uk0a12g0NtZqtQ3SuFQqFTp8+PAd0jjHcfYYXH9Pc1AqlWobGBi4y2C93a7rrhReD09zUCqV+n5fX9+fGnwHuyYnJ0X7oIsXL66enJwUn5vjOC0mOSiTyTzY09PzeWnc5OSkeK8w2xwX3dv1+pt7hVKpJN4rdHR0fL23t/dLBtdyh3Sv4LruyvHxcc9yUGdn51d7enq+YnAtt7uuu9bgmniWg7q6uv6ys7PzAWmc6T7Idd1dl3PQNX3T/1Nlp//wTjGme4Vly5b9Xik1c99990nvA8/qFdO9Qn9//59lMpnvSOPe63pleX75lMqrmVW/XBWd/7PZ5rg4Bz366KOfSiaTP5DGmdYrIyMj4hx04cIFoxw0MDDw8WQy6ZPGFYtFo32Q67pG9+n4+PjuCxcuiPYKR48evS0ej0eka9nQM3n66ae3x+PxpHQtr+sV055JPB7vkK5lWq942TN59tlnW+LxeK/BZzTqmTQajY2mPRPpXuHChQsro9HoPulaNvVMfvazn4muiU09k7Nnz4p7Jib1imkOKhaLRjkokUikveqZmNYrpj2TeDweP3jwoOjvPnsmTa+JcQ5qNBobDc5tyfZMMpnM93p7ez9t8HtiVK+Y9kyKxaJ4r9De3v7tbDb7BWkceyb64XXPpL29/T93dXXdZ3AtPe2ZqOnp6RuaHfv3798dj8cDC/18oaNcLt9aKpVapXGzG8fV0jjXdbe5rnujJCaXy22JRqMx6VrFYnFtpVJZL42r1WobhoeH1xhck62FQuEmScyhQ4fWR6PRtHQtx3HW1Gq1DdK4SqWyfvZfkIvi6vX6lnK5fLMkZmhoaE00Gu0y+IyrG43GRmlcqVRqLZfLt0rjLm82JTGu694YDof7pGu5rruyWq1uNviM6wqFQos0rlwubxoZGVkljYtEIlnp9z2bqLYYfEajHFQsFo1yUCQS6Tx+/LjoHiiXyzebnNu7yUGzT6aL4qLRaDKXy4nyQqFQuKnRaGyVrjU8PGyUg1zXNbpPY7FYtLu7e7sk5rXXXltRrVZFMdPT0zeMjIysKpfLm6Rxs7JtnTQukUj4+/v79xist0Mac+HCBU9zUCKReLi7u/tOg/W2v/baayskMfl83tMclEgkHurr67tbGmeyDyqXyzdPTU2Jz81xnDUmOSgej/91Z2fnZ6VxU1NT4r2C67o3uq67TbpWpVJZXSwWxXuFRCLxQEdHxz3SuPpsA1kS89prr60YHx/3LAclk8n70un0l6Vx1Wp184ULF1ZK47zMQe3t7fem0+n7pXGm+yDXdbddzkEqO/36Ndnp/76ItYz2CpcF8Oc+9znR32Iv6xXTvUJHR8enU6nUt6Vx73W98pniZ3ar8+qNa/LX/GuT79ooB/X09NwVj8e/K40zrVcuN6YkMdVq1SgH9ff33xGPx38ojSsUCkb7INd1je7T8fHx7dVqVbRX6Ovr2xWLxYLStdgzwcO0XjHJQceOHWs16ZmY1ite9kyee+651V72TBzHaTHtmUj3Cvl8/sZIJNIvXcuWnkk0Gu3N5/OivGxLzyQajXacPXtW3DMxqVdMc1ChUDDKQbFYLOFVz8S0XjHtmUSj0cj+/fuXbM+kt7f3NoP1PO2ZOI7DnsmcIx6Pf6enp+eT0jjTesW0Z1IoFMR7hUQi8c329vY/k8bZ0jPJZDJ/Lo2zoWeSSqW+YtozcV3Xs57Jgo8HcwQ0whHQSL3OEdDz4QhohCOgdTgCumkcR0DPgyOgEY6ARjgCWocjoBGOgEY+sBHQi3z/r1IcAd2MK2IE9GUWeBcwR0AjHAGN2NAz4QhohCOgEY6ARjgCGuEIaB2OgEY4AhrhCGiEI6ARW3omHAGtw3cAC6EA1qEARiiAEQpghAIYoQDWsamYoQDWsaWYoQDWsaWYoQDWoQBG/iiAF/n+X6UogJtxhQngpu8CpgBGKIARG3omFMAIBTBCAYxQACMUwDoUwAgFMEIBjFAAI7b0TCiAdSiAhVAA61AAIxTACAUwQgGMUADr2FTMUADr2FLMUADr2FLMUADrUAAjbwngS79T2ek/LCaGAhi5ogSwUk2fAqYARiiAERt6JhTACAUwQgGMUAAjFMA6FMAIBTBCAYxQACO29EwogHUogIVQAOtQACMUwAgFMEIBjFAA69hUzFAA69hSzFAA69hSzFAA61AAI3OeAH5dZX/928XEUAAjV6AAhqeAKYARCmDEhp4JBTBCAYxQACMUwAgFsA4FMEIBjFAAIxTAiC09EwpgHQpgIRTAOhTACAUwQgGMUAAjFMA6NhUzFMA6thQzFMA6thQzFMA6FMCI4zgty3svfXux7/9VigK4GVecAFYKngKmAEYogBEbeiYUwAgFMEIBjFAAIxTAOhTACAUwQgGMUAAjtvRMKIB1KICFUADrUAAjFMAIBTBCAYxQAOvYVMxQAOvYUsxQAOvYUsxQAOtQACOO47Qs61v8+3+VogBuxhUqgLWngCmAEQpgxIaeCQUwQgGMUAAjFMAIBbAOBTBCAYxQACMUwIgtPRMKYB0KYCEUwDoUwAgFMEIBjFAAIxTAOjYVMxTAOrYUMxTAOrYUMxTAOhTAiOM4LZL3/ypFAdyMK1IAK6U9BUwBjFAAIzb0TCiAEQpghAIYoQBGKIB1KIARCmCEAhihAEZs6ZlQAOtQAAuhANahAEYogBEKYIQCGKEA1rGpmKEA1rGlmKEA1rGlmKEA1qEARt4UwIt//69SFMDNuIIF8B+fAqYARiiAERt6JhTACAUwQgGMUAAjFMA6FMAIBTBCAYxQACO29EwogHUogIVQAOtQACMUwAgFMEIBjFAA69hUzFAA69hSzFAA69hSzFAA61AAI5v+9tWA5P2/Sl0ZAviJJ56YeeKJJ2beLo4CeJbZp4CX/9NyHwWwDgUwYkPPhAIYoQBGKIARCmCEAliHAhihAEYogBEKYMSWngkFsA4FsBAKYB0KYIQCGKEARiiAEQpgHZuKGQpgHVuKGQpgHVuKGQpgHQpg5PqBS/+75P2/Sn3wAniu+H07CUwBPMucp4ApgHUogBEbeiYUwAgFMEIBjFAAIxTAOhTACAUwQgGMUAAjtvRMKIB1KICFUADrUAAjFMAIBTBCAYxQAOvYVMxQAOvYUsxQAOvYUsxQAOtQACPL+qb/TfL+X6XM9wo33XTT79esWUMBPAfP6pXZp4BbXmoR1ysUwAgFMEIBjFAA61AAIzb1TCiA34ICGKEARiiAEQrgputRAM+BAhihABZiQzFDAYxQACMUwAgFMEIBrEMBjFAAIxTACAUwYksxQwGsQwHchOz06yo7/d8kISZ7hSeeeOKhQ4cOvfHEE0/M/OhHPzojXI8CeB4GAnijOq/eWHZ+2e+ka1EAIxTACAUwQgGsQwGM2NQzoQB+CwpghAIYoQBGKICbrkcBPAcKYGTJC+BAIOBvdgSDwS6fz/fsQj9f6IhGo7F4PB6XxqVSqWQ0Go1I49rb29uDwWBAGJdpa2t7QbpWLBaLJhKJhDQuHo8nI5FI1OCatAcCgaAkxu/3J9ra2s6ZnFs8Hk9K4xKJRCIWi4nPLZlMZsLhsPTcom1tbT+VrhWNRiOpVEp8bvF4PB6NRmMG31s6Go2GhHFBn8/3C+lakUgknEql0gZx8UgkIr5Pk8lkKhKJhKVxbW1t/+T3+0XXJBqNhkzOzTQHxeNxoxzU1tb2U7/fL7oHwuFwMJlMZqRrvZscZHKf+ny+fwgEAtJ7Jzibu0RrRSIRoxyUTCaN7lOfz/f3fr9f9DmDwWAgk8l0GJxbOJlMpgy+N6P7tK2t7SeBQKBbGpdOpztNzs3LHBQIBH7s9/v7pHGZTKZDulcIhUKe5iCfz/e0z+fbJ40z2QeFw+FgOp32LAf5/f5Bv9//I2lcOp0W7xWCwWCgvb1dnIOi0WjEJAf5/f7jPp/voDTOZK/gdQ7y+XxHfT7fYZNzM9kreJmDfD7fYb/ff0waZ7IP2pt5/ozKTs+s7RqdlMSZ7BUef/zx315+b++RI0f+453+Pl7+/517NPv5O3zf4nolYLhXCAQCj/n9/lPSOC/rlRX/uOL/Unk1c9uJ256XxPn9/oG2trYh6Wf0sl7x+/1GOSgQCPT6fL5npHGme4V0Om1Ur2QymQ6/3x+QxIRCoc62trbnpGvZ0DMJBoNpr3smJvepac/kkUce+UfpWqb1ipc5KBAIRB555JGfSdf6IHom0vvU7/cHlnjP5Od+v18UZ1PPJBQKiXsmXtYrNvRMTOuVd9EzeZ49E/3wumdicp8GlnjPJBAI7JfGmdYrpjnIsK8w6Pf7c9I49kzw3LzMQX6//wkbeiYqGo2ua3aEQqG7AoFAfKGfL3TkcrltBw8e3CmNO3Xq1O59+/ZtlsYNDQ3tzWQyLZKYYDB4u9/vb5eutW/fvq1HjhzZJY07efLkrmw2u0Uad/r06Tt6enpaJTGBQGCX3+/vMfjetpw8eVJ8bkeOHNm1b9++rdK4wcHB2wcGBtZLYsLh8Ba/3z9g8L1tPnXq1G5p3MGDB3fmcrlt0rinnnrqtt7e3g2SmEwm0+L3+39kcG4bn3rqqdsMzm17LpfbIY07ceLEnt7e3k3SuEAg8Fh7e7vo++7t7d3w9NNPf1S6lmkOOnbsmFEOCgaDfYFAQHQPDAwMrB8cHLzd4Ps2zkG5XE6cgwJvbohF6/X09LSePn36Dula2WzWKAcdO3bM6D4NBAKZUCi0VxKTyWRaTp06dad0rd7e3k0nTpzYI407cuTIjoMHD26XxgWDwVggELjb4PfkY9KYjo4OT3OQ3+8PRaPRT0vjTp06dad0r+B1DgqHw49Eo9HPS+OGhob2DgwMiM5tYGBg/ZkzZ8Q5KJfLbTHJQcFg8Lt+v/9L0rgzZ86I9woDAwMtQ0NDons7Gn1zr3Ds2DHxXiEYDH47HA5/RRr39NNPf9Rkr+BlDgoGg18PhUIPSOOeeuqp2zo6OjZK47zMQeFw+GuhUOib0jiTfdC1va8UVHZ6Zn1fTbSeyV7h8OHDQ5el7cGDByeF11+rV5544omZZv/3/MOkXjHdK4RCob+IRCI/kMZ5Wa/sHdx7lzqv3rgmf83vJHHxePxzwWDQJ/2MpvXK8ePHxTkoGAwa5aBIJPInfr8/LI3L5XJG+6ChoSGjeuXUqVN3BoNB0d/TWCz2cb/fnzA4tyu+ZxIOhz/q8/k6pGt5Xa942TMxrVeWcs/kyJEjO0x7JtK9QjAYbPH7/TmDc7OiZxIMBh9NJpOivGxTzyQajYp+T0zrFdMcdOTIEaMcFAwGu7zqmZjWK6Y9k2AwmGbPRD+87pkcOXJEnIMCgUAwuoR7JuFw+AvSONN6xeueSTAYvFcaZ0vPJBQK3SeNW+o9k3379nnWM1nw8WCOgEY4AhrhCGiEI6CRAEdAa3AEdNM4joCeB0dAIxwBjXAEtA5HQCMcAY14OgI6e+l3KnvpP6Q5yGSvkMvlVt57773/6/7775956KGHPiNcjyOg52FSr+RyuWXX5a+7qPJqRv1CPbLYOI6ARjgCGuEIaIQjoHU4AhqxqWfCEdBvwRHQCEdAIxwBjXAEdNP1OAJ6DhwBjSz5EdALQQGMUAAjFMAIBTBCAaxDAdw0jgJ4HhTACAUwQgGsQwGMUAAj3grg6deXZS/9Dy8EsFJKLVu27P9TSs0opUR/iymAEVMB/I3SN+5S59UbKq/+ZbFxFMAIBTBCAYxQAOtQACM29UwogN+CAhihAEYogBEK4KbrUQDPgQIYoQAWYkMxQwGMUAAjFMAIBTBCAaxDAYxQACMUwAgFMGJLMUMBrEMBPIe+33xLZadnVuyf/qltAlipN8Xv28lfpSiA55PL5d7MQXn1z5KngCmAEQpghAIYoQDWoQBGbOqZUAC/BQUwQgGMUAAjFMBN16MAngMFMEIBLMSGYoYCGKEARiiAEQpghAJYhwIYoQBGKIARCmDElmKGAliHAngO2em8yk7P3H7k1W/aKIAXAwWwzhwBvFHyFDAFMEIBjFAAIxTAOhTAiE09Ewrgt6AARiiAEQpghAK46XoUwHOgAEYogIXYUMxQACMUwAgFMEIBjFAA61AAIxTACAUwQgGM2FLMUADrUADPIXvpdyo7/YfZ+5QCeJarQgArpSRPAVMAIxTACAUwQgGsQwGM2NQzoQB+CwpghAIYoQBGKICbrkcBPAcKYIQCWIgNxQwFMEIBjFAAIxTACAWwDgUwQgGMUAAjFMCILcUMBbAOBfAcstOvq+yvf0sBrHMVCeBFPwVMAYxQACMUwAgFsA4FMGJTz4QC+C0ogBEKYIQCGKEAbroeBfAcKIARCmAhNhQzFMAIBTBCAYxQACMUwDoUwAgFMEIBjFAAI7YUMxTAOhTAs8y+/1dlp5+jANa5agSwUot+CpgCGKEARiiAEQpgHQpgxKaeCQXwW1AAIxTACAUwQgHcdD0K4DlQACMUwEJsKGYogBEKYIQCGKEARiiAdSiAEQpghAIYoQBGbClmKIB1KIBnmX3/r+q79EUKYJ2rTAAv6ilgCmCEAhihAEYogHUogBGbeiYUwG9BAYxQACMUwAgFcNP1KIDnQAGMUAALsaGYoQBGKIARCmCEAhihANahAEYogBEKYIQCGLGlmKEA1qEAnmX2/b9K/fE+pQCe5aoSwEot6ilgCmCEAhihAEYogHUogBGbeiYUwG9BAYxQACMUwAgFcNP1KIDnQAGMUAALsaGYoQBGKIARCmCEAhihANahAEYogBEKYIQCGLGlmKEA1qEAnmX2/b9KUQDP5yoUwO/4FDAFMEIBjFAAIxTAOhTAiE09Ewrgt6AARiiAEQpghAK46XoUwHOgAEYogIXYUMxQACMUwAgFMEIBjFAA61AAIxTACAUwQgGM2FLMUADrUAAr7f2/SlEAz+eqE8BKveNTwBTACAUwQgGMUADrUAAjNvVMKIDfggIYoQBGKIARCuCm61EAz4ECGFnyAjiXyy1rdoTD4S2hUOjhhX6+0OG67o31ev0WadzFixdXF4vFGwzWa83lctdKYjKZTEswGAxI16pWqytc110pjZucnFxlcm6O47ScPXv2OklMLBZbFQwGY9K1pqenb5icnFxlcP1XVqvVFQbXcl0+n/+QJObhhx9eEQwG09K1isXiDRcvXlwtjavX67e4rnujwTVZWy6XPyyMuzYYDHYZrPUR13XXSuOmpqZuKpfLN0vjZgu166Vxfr+/M5fLib7vcrn84YmJiVsNrolRDqpUKkY5KBwOJ+PxuOj3JJ/Pf6hara6TrvVuctD09LT43AKBQCQQCIjunbNnz153uckkOYrFolEOmp6eNrpPI5GILxwOrxd+b8srlYooZjbuesdx1kjjXnnllZunpqZuksYFg8EfBAKBrdK4Wq22QRrzwgsveJqDgsHgdyKRyG5pXKVSWZ/P55dLYk6fPu1pDgqFQt+MRCJ3GKzX6rquaB+Uz+c/9PLLL4tz0PT09A0mOSgcDn8tHo/fJY17+eWXxXsF13Wvnd0bitYqFos3VCoV8V4hEon8ZTQa/bQ0bmJi4lbpXmG2CPUsBwWDwS+Gw+EvSONc1137wgsvfEQa52UOisfjn4vH41+Sxi12H3RN9tJ5lZ2eubbv1Xtnr0mrNAeZ7hWWLVv2e6XUzIoVK0T3gZf1iuleIRaLfTwSifyVNM7LeiWXyzXNQdf//PrNl58CbhYXj8dvD4VC35J+RtN6pVwui3PQgw8+aJSDwuHwzlAo9JDBZzTaB7366qtG9crExMT6Bx98UHSfplKpTcFg8IfStWzomUSj0XWBQCAoXcvresXLnolpvbKUeyavvPLKzaY9E4O9wrWBQKDbYC0reiaBQKAjlUqJ8rItPZNAIJDs7e0V5XPTesU0B42MjBjloGAwGP7hD38o2me/m56JSb1i2jMJBoM+v98v2p/b1DNJJBJXfM/klVdeEeegUCj0N0u5Z5JIJPZK40zrFdOeycjIiHivEIlEvhqNRu+WxrFnoh9e90xCodBfxONxo56J67qe9UyU4zgtzY4TJ07cnclkkgv9fKGjWq1ur1Qqu6RxY2NjtzUaja3SONd176xUKuslMSdPntybyWQ6pGuNjo5uq9Vqu6VxjuPsGR0d3WZwTfbWarUNkphnnnlmdzqd7jU5N8dx9kjjarXabpNzcxznjkajsVES89Of/nRrKpUakK7VaDS2jo2N3SaNq1Qqu6rV6nZpXL1ev9113U3CtdbH4/EfSdcaHx/fXK/Xbze4/jvK5fJOaVy1Wv1ovV7fIo1LJBKPFYtF0fc9ew3vMPiMRjlodHTUKAel0+n+Z599VvR7Mvu7Lz43r3NQOp3uHhoaEuWFWq22YWxsbK/JuTkGOch1XaP7tL29vf3kyZMfE67VWq/XRTGO47TU6/Ut1Wr1o9K4RqOx03GcHQbnljh27NgnDb6Dj0tjqtWqpzmoo6Mj/Pjjj3/W4Dv4mOu6rZKYcrm8yfEwB3V2drYdOHDgHmmc67p3TkxMiPZBjUZj48TEhGc5qKur6/v79++/Vxo3MTEh3itMTEysd133TulajUZj6+joqHiv0NPT8+Bjjz12nzTOcZw7pHsFr3NQb2/vN/bt2/dXBuvdXq1WN0vjvMxBAwMDX+vv7/9rg/UWtQ9a1jf9byp76T/mfHd3SnOQ6V5h+fLl/66UmnnkkUekf4s9q1dM9wqPPfbYl7q6uh6WxnlZr1QqlQVz0HX56y6qvJppeaklNf9nhw8f/nxnZ6df+hlN65VyuSzOQaVSySgHHT169NOZTCZi8BmN9kGu6xrVK/V6/WOlUkl0n544ceIT6XQavs93OmzomZw+ffoO9kzw3BwLeibJZHKfdC3Tnkmj0dhp2jOR7hVKpVJrPB7PSdeyqWfy0ksvbZLE2NQzOXfunLhn4mW9UiqVjHJQJpPp+slPfuJJz8S0XjHtmaTT6cxS7Zl0dHTEbeiZzJ6fKK6zszPEnol+mNYrpjmoVCqJ9wrd3d3fe+yxx74sjbOlZ7J///77pXHOEu+ZjI+Pe9YzWfDxYI6ARjgCGuEIaMThCGiAI6B1OAK6aRxHQM+DI6ARjoBGHIcjoOfCEdAIR0Aj7/sI6Dnv/1WKI6Dnc1WOgFbqbd8FzBHQCEdAIxwBjXAEtA5HQCM29Uw4AvotOAIa4QhohCOgEY6AbroeR0DPgSOgkSU/AnohKIARCmCEAhihAEYogHUogJvGUQDPgwIYoQBGKIB1KIARCmDkfRXA897/qxQF8HyuWgGs1ILvAqYARiiAEQpghAJYhwIYsalnQgH8FhTACAUwQgGMUAA3XY8CeA4UwAgFsBAbihkKYIQCGKEARiiAEQpgHQpghAIYoQBGKIARW4oZCmCdq14AZ6fzKjs9o/ouffHyf6IA1rnKBXDTp4ApgBEKYIQCGKEA1qEARmzqmVAAvwUFMEIBjFAAIxTATdejAJ4DBTBCASzEhmKGAhihAEYogBEKYIQCWIcCGKEARiiAEQpgxJZihgJYhwL40u9UdvoPc/8TBbDOVS2AlWr6FDAFMEIBjFAAIxTAOhTAiE09Ewrgt6AARiiAEQpghAK46XoUwHOgAEb+f/beNUiu6srzPUhg3gjQA73fIPHGgJ/tMXYbu9vutt02bbcfgKoq3+/KqlJlqVRyJ3ohIUA2xjA0NoyxGY+TRlI6q07lyTyp43q4WozSHeGIy5cmJhzd7o57484N90Tc+8kTpu4HCqOV/yyotZlJaxf/X0R+cXrFypNZZ2mv9WPvQwGsxIZmhgIYoQBGKIARCmCEAlhCAYxQACMUwAgFMGJLM0MBLKEAls//dRwK4FYogHEXMAUwQgGMUAAjFMASCmDEppkJBfBbUAAjFMAIBTBCAdw2HwXwOVAAIxTASmxoZiiAEQpghAIYoQBGKIAlFMAIBTBCAYxQACO2NDMUwJL3tABu8/xfx6EAbuU9L4AdB3YBUwAjFMAIBTBCASyhAEZsmplQAL8FBTBCAYxQACMUwG3zUQCfAwUwQgGsxIZmhgIYoQBGKIARCmCEAlhCAYxQACMUwAgFMGJLM0MBLHlPC+A2z/91HArgViiAHdgFTAGMUAAjFMAIBbCEAhixaWZCAfwWFMAIBTBCAYxQALfNRwF8DhTACAWwEhuaGQpghAIYoQBGKIARCmAJBTBCAYxQACMUwIgtzQwFsOS9LYDx+b+OQwHcCgXwHOfsAqYARiiAEQpghAJYQgGM2DQzoQB+CwpghAIYoQBGKIDb5qMAPgcKYIQCWIkNzQwFMEIBjFAAIxTACAWwhAIYoQBGKIARCmDElmaGAljy3hbA+Pxfx6EAboUCeI5zdgFTACMUwAgFMEIBLKEARmyamVAAvwUFMEIBjFAAIxTAbfNRAJ8DBTBCAazEhmaGAhihAEYogBEKYIQCWEIBjFAAIxTACAUwYkszQwEsec8K4Hme/+s4FMCtUACfw9wu4JXPrhyiAJZQACMUwAgFsIQCGLFpZkIB/BYUwAgFMEIBjFAAt81HAXwOFMAIBbASG5oZCmCEAhihAEYogBEKYAkFMEIBjFAAIxTAiC3NDAWw5D0rgOd5/q/jUAC3QgF8DnO7gJf8dMm/UQBLKIARCmCEAlhCAYzYNDOhAH4LCmCEAhihAEYogNvmowA+BwpghAJYiQ3NDAUwQgGMUAAjFMAIBbCEAhihAEYogBEKYMSWZoYCWPLeFcDtn//rOBTArVAAtzC3C3jbd7c9oYpzKIDbQQGMUABLKIARCmCEAhihAEYogCU2zUwogCW2zEwogCW2KlMGDgAAIABJREFUzEwogCUdF8Cu617c7jU0NLQ1kUh0z/f+fK+5xc5KbVwQBKvr9foybVy9Xt9YKpUu1cQMDg6uj8fjMW2u0dHRazzPW6WN833/upMnT16tjfM8b0OlUrlME1MsFlfF4/G0wfd/te/71xl8xlWjo6PXaONc110/V/A113Z1JBLpM/gbWRYEwWqDz7jyzcW75lWr1dYGQXCFJqZUKl0aiUQK2lzT09NX1mq1tdo43/eXVyqVFdq4arW6xnXdq7Rx0Wh09wsvvKD6vYMguKLRaKwz+IxGNWhsbMyoBkWj0d6HH35YdQ/M/e2v1+Z6NzUoCAJ1DYpGo6nh4WFVXahUKpd5nrdBm+vkyZNGNWhyctLoPo3FYtFCobBRExMEwSVjY2ObtLlc171q7t5RxQVBsML3/eXauHg83pXP57dr48bHxzdrY8rlckdrUDwe/+bg4OCN2rixsbFNQRBcookplUodrUGJROIrfX19t2vj6vX6xpmZGdU6yPO8y4MgUNegIAiuNqlBqVTqi7lc7gMG+dRrhTlJrbq3577HZWNjY+q1QiqV+lw6nf4TbVyj0VinXSsEQXBJo9HoWA3KZDL3ZrPZT2rjarXa2nK5fKU2rpM1KJPJ3JPJZD6jjXu7dZBTaP7+gqHma+3eq9frG7U1yHStsGTJkt86jjN72223qWI72a+YrhX6+/vvSiaTXzb4jB3rV0qlkroG3fDyDVudl5zXL/zJhf/d4DMarYMqlYq6Bj3//PNGNWhwcHBHIpG43+AzGq2DJicnjfqVRqOx6fnnn1fdpyMjI1vi8XiPNpcNM5O9e/eui8VicW2uTvcrJjXo8OHDK2OxWEaby7Rf6fTMJBaLdWxmEgTBCtOZiXat8Pjjj18aDoeHtLlsmpl873vf064NrZmZPPXUU+qZiUm/YlqDyuWyUQ2KxWLJTs1MTPsV05lJPB6PcGYiX52emQRBYDQz6e/vv0kbt5hnJqb9iunMpFwuq9cKqVTqi5lM5oMG+c77mUk6nf5sb2/vopyZJBIJ45nJ9PR0x2YmztTU1DXtXvv37785k8nE5nt/vpfruuvr9fpGbdzExMSWarW6Rht3+vTpHb7vL9fEfOc737k+nU5ntLkqlcq6RqOxSRsXBMHmcrm8Vhvn+/4NQRCs0MQ8+eSTm1KpVJ8215y03KyNazQamyqVyjqDfNdPTk6u1MT84Ac/WJtKpQraXNVqdc3ExMQWbdxcMVxv8J1s8zxvlfK3Xp5IJEYM/kauazQa27Rxc//4qe9T3/e3jo2NrdbGJZPJva7rqn5vz/NWBUGwXZvLtAZ5nmdUg5LJ5ODTTz+tugcmJydX1mq167W53k0NqtVq6hqUTqfzTz/9tKouzC3Ab9DmKpfLRjVoenra6D7NZDLpo0eP7tDEzMzMXOt53k5trrGxsdW+72/VxtXr9Y2e523QxmWz2ei+fftuNch3o8Hv1tEalM1mu4vF4p0G+XbOzMxcq4zpaA3K5XL379u370PauNOnT+945ZVXVOugycnJlRMTE+oaVKvV1prUoHw+/9VCofBxbdzExIR6rfDKK68sP336tOrenpp6Y63geZ56rZDP5780ODj4KW1cEATbtWuFmZmZa4Mg6FgN6uvr+8v+/v7PauMajca2crl8nTaukzWoUCj8WV9f3xe0cfOtg1Y/9Moup9CcvWT47I/axZ0+fXqHtgaZrhWWLl36747jzN53332q2E72K6ZrhX379v1Jb2/v17VxnexXfN83qkEX/+TiXzolZ3b5yeUJTZxpv1KtVtU1qFqtGtWgYrF4Ry6XC2njKpWK0TpoamrKqF8JgmBntVpV3aeHDx++KZVKqX6zqSk7Zibf+973tqdSqazB79bRfsV0ZpJMJvu1uUz7lU7WoB/96EdrksnkkDbXH2Nmol0rVKvVa5PJ5D6DvxFrZiYnTpxQ1WWbZiY//OEP1TMTk37FtAaNj48b1aBMJtP73e9+V3XvmK6DTPsV05lJNptNLeaZyf79+8/7mYnJfZrNZrv37dt3l0E+K2Yme/fu/bA2zrRfMZ2ZjI+Pq9cKi3lm0t/f/1cDAwP3auMW+8zE9/2OzUzm3R7MI6ARHgGN8AhohEdAIzwCWsIjoNvG8QjoFngENMIjoBEeAS3hEdCIaQ3iEdDIvOugt3n+r+PwCOhWeAQ08tEjH/24U3JmnZLzz5o4036FR0AjPAJawiOgER4BjfAIaIRHQCM8AlrCI6CRP8bMhEdAS2yZmfAIaIktMxMeAS3hM4CVUABLKIARCmCEAhihAEYogCU2NTMUwBJbmhkKYIktzQwFsOS9KYDnf/6v41AAt0IBjCQSiR2X/fiy/8MpObPOT51dis9IAdwCBTBCASyhAEYogBEKYIQCGKEAltg0M6EAltgyM6EAltgyM6EAllAAK6EAllAAIxTACAUwQgGMUABLbGpmKIAltjQzFMASW5oZCmDJe1MAN3/vFH75T/PFUQBLKICRRCKx488KfxZxXnJe1+wCpgBGKIARCmAJBTBCAYxQACMUwAgFsMSmmQkFsMSWmQkFsMSWmQkFsIQCWAkFsIQCGKEARiiAEQpghAJYYlMzQwEssaWZoQCW2NLMUABL3nMCeOgf73MKzVmn0Pz+fHEUwBIKYCSRSOwIh8NfdkrOzzW7gCmAEQpghAJYQgGMUAAjFMAIBTBCASyxaWZCASyxZWZCASyxZWZCASyhAFZCASyhAEYogBEKYIQCGKEAltjUzFAAS2xpZiiAJbY0MxTAkvecAH6H5/86DgVwKxTAyDkCeJ1mFzAFMEIBjFAASyiAEQpghAIYoQBGKIAlNs1MKIAltsxMKIAltsxMKIAlFMBKKIAlFMAIBTBCAYxQACMUwBKbmhkKYIktzQwFsMSWZoYCWPLeE8Bv//xfx6EAboUCGPmDAHYcR7MLmAIYoQBGKIAlFMAIBTBCAYxQACMUwBKbZiYUwBJbZiYUwBJbZiYUwBIKYCUUwBIKYIQCGKEARiiAEQpgiU3NDAWwxJZmhgJYYkszQwEsee8J4Ld//q/jUAC3QgGMtAjgBe8CpgBGKIARCmAJBTBCAYxQACMUwAgFsMSmmQkFsMSWmQkFsMSWmQkFsIQCWAkFsIQCGKEARiiAEQpghAJYYlMzQwEssaWZoQCW2NLMUABL3lMCeAHP/3UcCuBWKIARIYAdZ8G7gCmAEQpghAJYQgGMUAAjFMAIBTBCASyxaWZCASyxZWZCASyxZWZCASyhAFZCASyhAEYogBEKYIQCGKEAltjUzFAAS2xpZiiAJbY0MxTAkveUAF7A838dhwK4FQpgpI0AXtAuYApghAIYoQCWUAAjFMAIBTBCAYxQAEtsmplQAEtsmZlQAEtsmZlQAEsogJVQAEsogBEKYIQCGKEARiiAJTY1MxTAEluaGQpgiS3NDAWw5L0lgN/5+b+OQwHcCgUwAgLYcRa0C5gCGKEARiiAJRTACAUwQgGMUAAjFMASm2YmFMASW2YmFMASW2YmFMASCmAlFMASCmCEAhihAEYogBEKYIlNzQwFsMSWZoYCWGJLM0MBLHlvCeB3fv6v41AAt0IBjMwjgN9xFzAFMEIBjFAASyiAEQpghAIYoQBGKIAlNs1MKIAltsxMKIAltsxMKIAlFMBKKIAlFMAIBTBCAYxQACMUwBKbmhkKYIktzQwFsMSWZoYCWPKeEcALfP6v41AAt0IBjLQVwI7zjruAKYARCmCEAlhCAYxQACMUwAgFMEIBLLFpZkIBLLFlZkIBLLFlZkIBLOm4AJ6enr6y3atYLO5MJpOR+d6f7zU2Nra6Uqms08bV6/WNk5OTK7VxjUZjW71eX6aJOXbs2JZEIpHS5iqXy9e5rrteG+d53gbP81Zp43zf3xoEwdWamCeeeGJ9IpHoNfiMqzzP26CNc113fblcvs4g35apqalrNDFPP/30qkQisVuba3JycmW9Xt+ojatUKuvGxsZWa+MajcammZmZazUx9Xp9WSKRGNbmeuWVV5Y3Go1N2rhqtbqmXC6v1cbV6/WNQRCs0MbFYrE9o6Ojqt97Zmbm2iAINmtzmdagSqViVIOSyWT/t7/9bdU9MDU1dY3neVu0uTpdg1KpVPaxxx5T1YUgCK72fX+rwWc0qkGNRsPoPk2lUokDBw5s08ScOXPmqmq1ul2bKwiCFSY1qFarra1Wq2sMri184MCBGw3yXa+N8X2/ozUok8k8uG/fvtsN8m0/c+bMVcqYjtagdDr9jb17996tjWs0GtuazaZqHTQ1NXXNxMSEugZ5nrfKpAZlMpm/LhQKH9XGTUxMqNcKzWZzWaPRUN3b09NvrBUqlYr6Ps3lcl8YGBj4hDYuCILN2rXCmTNnrgqCYLtBLqMa1Nvb+9n+/v5Pa+MajcYm3/eXa+M6WYMGBgbu7e3t/Qtt3LnroAuHmyecQnN2/YGzn1vAd7JNW4NM1wpLliz5reM4s/fee6/q3+JO9iuma4XBwcEPZ7PZr2rjOtmv1Ot1oxpULBbvTCaT32z93+/6+7t2Oi85r19QuuBf2sWZ9ivj4+PqGuS6rlEN2rdv363JZLJLG1cul43WQdPT00b9ShAE213XVd2nhw8fviGRSES1uTgzwVcna9Djjz++brHOTJ577rmVnZyZ1Gq1taYzE+1aoVQqLYvH43u1uWyZmcTj8aFSqaSqy7bMTOLxeP+zzz6rnpmY9CumNejUqVNGNSidTmc6NTMx7VdMZybpdDpeLBa3a2JsmZmk0+mQDTOTWq3GmYn83b4xNDT0AYPfwKhfMZ2ZnDp1Sr1WyOVy9+3evftPtHGcmcjXH2Nmks/nP6ONazQam1555ZWOzUwcz/Mub/fas2fPDalUKjzf+2/zWlWtVtdo44IgWO/7/nJt3MTExJZyuXylJubgwYObkslkUpvLdd2VtVptrTau0Wisq1QqKwy+k81v/lfdC30dPXp0bTwezxrkWtFoNNZp42q12lrXdVdq48bHxzfX6/VlmphHH310RSwWG9Dm8n1/eRAE67Vxc3/Hq7Rxcwv+qzUx5XL5yng8PqTNNTU1dU29Xt9o8J1cNzY2tlob53nehmq1eq02LpFIFEqlkur3DoLg6kajscngMxrVINd1jWpQIpHoO3z4sOoeqNfry8bHxzcbfEbjGhQEgboGJRKJzMGDB1V1YW44qL62SqViVIMmJyfXeAb3aSKRiI+MjGzRxARBcIXv+1u1uebumQ3auCAIVvu+f502LplMhkZGRnYY/J1s08aMjo52tAYlk8kHC4XCrQb5tgZBcIUm5uTJkx2tQalU6mu7d+++Uxv3ZlOiianX68tM7tMgCFaY1KBMJvPlgYGBjxjkU68V3myCDP5Glruuq14rZDKZz/f3939cG9doNDZp1wpBEFwxNTXVsRqUy+X+LJ/P36uNq9frG0dHR68x+E46VoMGBgb+tLe397PaOO+cddAFQ81/dQrN3y0kbmJiYou2BpmuFd4UwB/+8IdVsZ3sV0zXCoODgx9Mp9Nf0cZ1sl8pl8tGNWhoaOj96XT6G+3eW1paOuWUnNkrX74y2vqeab8yNjamrkGlUsmoBu3bt+/mVCq1y+AzGq2DJiYmjPqVqampraVSSXWfFovF7clkMqLN5XFmAi/TfsWkBh06dGhNMpnMaXOZ9iudrEFPPvnk8k7OTIIgWO0Zzky0a4Uf/OAHV0aj0WFtLptmJs8//7x2bWjNzOS5555Tz0xM1gqmNahSqZz3MxPTfuXdzEyKxaLq332bZiZ79uzZqY3r9Mxkrsaq4lKp1AOLeWYyNDR0l8HfScf6lSAIVlQqFfVaYbHPTPL5/D3auMU+M5n7D76134lRDZp3ezCPgEZ4BDTCI6ARHgGN8AhoCY+AbhvHI6BbmPuv0HgE9DnwCGiER0BLeAQ0wiOgkf8lR0Av8Pm/jsMjoFvhEdDIvEdAO87bPguYR0AjPAIa4RHQEh4BjfAIaIRHQCM8AhrhEdASm2YmPAJaYsvMhEdAS2yZmfAIaAmfAayEAlhCAYxQACMUwAgFMEIBLLGpmaEAltjSzFAAS2xpZiiAJe8JAax4/q/jUAC3QgGMvK0Adpx5nwVMAYxQACMUwBIKYIQCGKEARiiAEQpgiU0zEwpgiS0zEwpgiS0zEwpgCQWwEgpgCQUwQgGMUAAjFMAIBbDEpmaGAlhiSzNDASyxpZmhAJa8JwRwoVlyCs1ZZ+jsJxYSRwEsoQBGFiCA2+4CpgBGKIARCmAJBTBCAYxQACMUwAgFsMSmmQkFsMSWmQkFsMSWmQkFsIQCWAkFsIQCGKEARiiAEQpghAJYYlMzQwEssaWZoQCW2NLMUABL3hsC+OxvnELzdwuNowCWUAAj7yiAHaftLmAKYIQCGKEAllAAIxTACAUwQgGMUABLbJqZUABLbJmZUABLbJmZUABLKICVUABLKIARCmCEAhihAEYogCU2NTMUwBJbmhkKYIktzQwFsOS9IYAX/vxfx6EAboUCGFmgAIZdwBTACAUwQgEsoQBGKIARCmCEAhihAJbYNDOhAJbYMjOhAJbYMjOhAJZQACuhAJZQACMUwAgFMEIBjFAAS2xqZiiAJbY0MxTAEluaGQpgyWIXwJcOn/2a5vm/jkMB3AoFMLIgAew4sAuYAhihAEYogCUUwAgFMEIBjFAAIxTAEptmJhTAEltmJhTAEltmJhTAEgpgJRTAEgpghAIYoQBGKIARCmCJTc0MBbDElmaGAlhiSzNDASxZ7AJ46dAv/17z/F/HoQBuhQIYUQhgsQuYAhihAEYogCUUwAgFMEIBjFAAIxTAEptmJhTAEltmJhTAEltmJhTAEgpgJRTAEgpghAIYoQBGKIARCmCJTc0MBbDElmaGAlhiSzNDASxZ7AL4gkJT9fxfx6EAboUCGFmwAHYcsQuYAhihAEYogCUUwAgFMEIBjFAAIxTAEptmJhTAEltmJhTAEltmJhTAEgpgJRTAEgpghAIYoQBGKIARCmCJTc0MBbDElmaGAlhiSzNDASxZ7AJY+/xfx6EAboUCGFEK4D/sAqYARiiAEQpgCQUwQgGMUAAjFMAIBbDEppkJBbDElpkJBbDElpkJBbCEAlgJBbCEAhihAEYogBEKYIQCWGJTM0MBLLGlmaEAltjSzFAASxazAF790Cu7tM//dRwK4FYogBGVAHacP+wCXvbTZXEKYAkFMEIBLKEARiiAEQpghAIYoQCW2DQzoQCW2DIzoQCW2DIzoQCWUAAroQCWUAAjFMAIBTBCAYxQAEtsamYogCW2NDMUwBJbmhkKYMliFsAXD589pX3+r+NQALdCAYwYCOB1zkvO6xeULvgXCmAJBTBCASyhAEYogBEKYIQCGKEAltg0M6EAltgyM6EAltgyM6EAllAAK6EAllAAIxTACAUwQgGMUABLbGpmKIAltjQzFMASW5oZCmDJYhbAFxSa/6Z9/q/jUAC3QgGMqAWw4/xhF/CVL18Z1eajAEYogCUUwAgFMEIBjFAAIxTAEgpghAIYoQBGKIARW2YmFMCSjgvgcDh8/zyvbFdX19Nv837bVyqVCieTyYg2LpPJxOLxeI82rre3NxWJRB7QxEQikWRXV9f3tbmSyWQonU5HtXHZbDZqcm3ZbDYVDocf1MT09PREu7q6njf43Xqy2az62tLpdDSZTIa0cblcLhmNRndpYkKhUM+uXbt+pM0Vj8d7MplMzOD3jqRSqbA2LpPJJOLxeJcmJhKJPNDV1fWiwbV1ZTKZhMHvHTa5tnQ6HY/FYt3auK6urhdDoZDq947H4129vb1G19bJGtTd3f3Dnp4e1T0QjUZ35XK5pDbXu6lBqVRKfW27du16LhwOa/M9OFe7VLni8bhRDcpkMkb3aU9Pz9+Fw2HV54xEIg/kcrm0NlcsFutOp9NxbZzpfdrV1fV0KBTKaePy+bz62jpdg7q7u7/b09PTr43L5XJpg7VCR2tQd3f3t0Oh0KA2zmQdZFqDUqlUj0kN6u7ufjQcDg8b/G7qtUIkEnmgt7fXqAaZrBV6enqO9PT0/K3B72a0VjC5T01rUCgUOhgKhR7Sxpmsg8LhztagUCj0UHd392FtnDPYfP3iwsz/ZfB7d+w+vfDCC/8/x3Fmv/jFL6piO9mvhA3XCqFQaE9PT89j2rhO9iumNSgUCg12d3d/RxPzuYHPZZ2SM3vRTy76f7T5TO7TUChkVINCoVC+q6vrSW2c6Vohm80a9Sv5fD4dCoW0a4VMV1fXfzS5tvN9ZhIOhxOdnpmY9CudnJmY9iudnpl0d3d3bGZiep+a1qBdu3b9Z4Nrs2Zm0tPTo/pObJqZhMPh83pmkk6njWpQV1fXD0KhkPbeMZ6ZmNynpjOTrq4uzkxaXrbMTMLh8KKcmfT09BwPhUIFbZxpv9LhmcmxcDi81+B348yk5do6PTPp6enZr43r9MzkzZ2+8IpEIh8Ih8PZ+d6f71UsFm8oFos7tXFHjhy5eWRkZJs27vjx43dEo9GNmphIJHJHKBQa0OYaGRm5/sCBAzdq4w4fPnzT0NDQdm3cI488ckcqldqkiYnFYjeFw+Ehg99t++HDh2/Sxh04cODGkZGR6w1+79t7e3s3a2K6urquD4fD+wx+t21Hjhy52eA72VksFm8wuLZbBwYGtmhiotHoxrkhqyrX0NDQ1iNHjtxqcG03jIyM7NDGHTp06JahoaGt2rhQKPRQPB5X/d4DAwNbjh07dpvJtZnUoP379xvVoFAoNBKJRFR/J729vZuPHDlyuzbXu6lBxWJxu8G1FSKRiOreSaVSmx555JE7tLmGhoaMatDhw4eN7tNIJNIXCoXer4lJJpMbHnvsMVXM3LVtPXTo0C3auAMHDuwwvLZMd3f3h7Rxx48fv1Mbk8/nO1qDenp64vF4/E+0cY899tj7k8nkBk1MOp3uaA0Kh8OheDz+CYPf7Y5cLqdaB/X29m5+7LHH1DWoWCxuN6lB4XD4wWg0+hmD3029VsjlchuPHz+urkEjIyPb9u/fr14rhMPhr0ej0b/Qxh07duw27VohmUxueOKJJzpWg8Lh8F9Ho9G/0sYdOXLk1nw+r14rdLIGhcPhL0Yika9qYq7t96JOoTl7aWHmpwbXdoe2BpmuFZYuXfrvjuPMfuADH1DdB53sV0zXColE4t65RlkV18l+JRqNGtWgSCRyTzQaDWvj3vdf3vdfnZIze/XzV/dq4g4dOqSuQd3d3UY1KBKJfDQUCiW1cSMjI0broGPHjhn1K0888cT7u7u7VfdpLBa7e26ArMplw8wkFovd3umZiUm/YlKDksnkjaFQaI82l2m/0umZSSgU+pbB72Y0MzHtV0zWCtFodGN3d/cBg9/NmplJ+I0TExYcY9PMJJVKqWcmJv2KaQ0qFovn/czEtF8xnZmEQqH8Yp2Z9PT0WDEzOXDgAGcm8hWKRqOf1MaZ9iumM5NisaheK0QikQeSyeSinZlEIpG/1MbZMDOJRCL3mc5MTNYKpjVo3u3Bc/8nHgF9DjwCGuER0AiPgEZ4BLSER0C3jeMR0C3wCGiER0AjPAJawiOgER4BjRgdAV1olpxCc/by4bOf1ubjEdASHgGNGB0B7TjOXX9/107nJed1p+T8syaOR0AjPAJawiOgER4BjfAIaIRHQCNhHgEt4BHQCI+ARngENMIjoBFbZiY8AlrCZwAroQCWUAAjFMAIBTBCAYxQAEtsamYogCW2NDMUwBJbmhkKYMniFcBnf+MUzv5Pk3UQBbCEAhgxFcCu6161tLR0yik5s85PnV0LjaMARiiAJRTACAUwQgGMUAAjFMASCmCEAhihAEYogBFbZiYUwBIKYCUUwBIKYIQCGKEARiiAEQpgiU3NDAWwxJZmhgJYYkszQwEsWbwCuPn7JUPN/0YBLKEAlvwxBPAHT3zwBu0uYApghAJYQgGMUAAjFMAIBTBCASyhAEYogBEKYIQCGLFlZkIBLKEAVkIBLKEARiiAEQpghAIYoQCW2NTMUABLbGlmKIAltjQzFMCSRSmAh/7xPqfQnL1k+OyPKIAlFMCSP4YA9jzvcqfk/FyzC5gCGKEAllAAIxTACAUwQgGMUABLKIARCmCEAhihAEZsmZlQAEsogJVQAEsogBEKYIQCGKEARiiAJTY1MxTAEluaGQpgiS3NDAWwZFEK4Lnn/24p/sMXKIAlFMCSP6IAXqfZBUwBjFAASyiAEQpghAIYoQBGKIAlFMAIBTBCAYxQACO2zEwogCUUwEoogCUUwAgFMEIBjFAAIxTAEpuaGQpgiS3NDAWwxJZmhgJYsjgF8NnfOIXm70zXQRTAEgpg5F0LYMdxNLuAKYARCmAJBTBCAYxQACMUwAgFsIQCGKEARiiAEQpgxJaZCQWwhAJYCQWwhAIYoQBGKIARCmCEAlhiUzNDASyxpZmhAJbY0sxQAEsWpwBu/t4p/PKfKIARCmDJH1kAL3gXMAUwQgEsoQBGKIARCmCEAhihAJZQACMUwAgFMEIBjNgyM6EAllAAK6EAllAAIxTACAUwQgGMUABLbGpmKIAltjQzFMASW5oZCmDJohPAc8//dQrN71MAIxTAkj+qAHacBe8CpgBGKIAlFMAIBTBCAYxQACMUwBIKYIQCGKEARiiAEVtmJhTAEgpgJRTAEgpghAIYoQBGKIARCmCJTc0MBbDElmaGAlhiSzNDASxZdAJ47vm/ztDZT1AAIxTAkvNAAC9oFzAFMEIBLKEARiiAEQpghAIYoQCWUAAjFMAIBTBCAYzYMjOhAJZQACuhAJZQACMUwAgFMEIBjFAAS2xqZiiAJbY0MxTAEluaGQpgyeITwG88/9dxzNdBFMASCmDkf5kAdpwF7QKmAEYogCUUwAgFMEIBjFAAIxTAEgpghAIYoQBGKIARW2YmFMASCmAlFMASCmCEAhihAEYogBEKYIlNzQzgE15lAAAgAElEQVQFsMSWZoYCWGJLM0MBLFl8AviN5/86DgVwOyiAJeeJAH7HXcAUwAgFsIQCGKEARiiAEQpghAJYQgGMUAAjFMAIBTBiy8yEAlhCAayEAlhCAYxQACMUwAgFMEIBLLGpmaEAltjSzFAAS2xpZiiAJYtKAJ/z/N+5z0gB3AIFsOS8EMCO8467gCmAEQpgCQUwQgGMUAAjFMAIBbCEAhihAEYogBEKYMSWmQkFsKTjArhara5p9zp+/Pid+Xw+Pd/7871c191Wq9Wu18YFQbBzfHx8szauXq/fWqvV1mpivvOd79zS29vbp801Ojq61ff9G7Rxp0+f3vGzn/1si8F3ckuj0Vinifm7v/u7G7LZ7KA2l+d5W06fPr1DG+f7/g2jo6NbDfLdEgTBek3MT37yk83pdHqvNtf4+PjmIAh2auNqtdr1rutuM/hObpqYmNigialUKuvS6XRRm2t6enqj7/s3aeMajca2arW6XRtXr9dvbDQam7Rx6XT6b0+dOqX6TiYmJjacPn36Zm0u0xrkeZ5RDcpkMsMvvPCC6v4OgmC953m3aHO9mxrkeZ66BuVyud1PPfWUqi40Go11QRCor+1nP/uZUQ2amJgwuk97e3t7v/3tb9+mianVamvHx8dVMXPfyaZ6vX6jNi4Igu1z96oqrq+vL/Xoo4/epY2rVqu3a2Pq9XpHa1B/f3/06NGjH9bGjY+P36ZdK3ie19EaNDAw0F0sFj9u8BvcOj09rbq2IAjWm9ynnudtMalBg4OD3xwZGblXGxcEgXqtMD09vbZer99q8Dey2fM89VqhUCh8dXh4+LPauNOnT9+sXSvUarW1vu93rAYNDQ19ae/evZ/Xxvm+f1O9Xt+ojat2sAaNjIz85dDQ0H3v9P+7dPjsz5xCc/bmh8/cN5fPaB1k0q+YrhWWLl36747jzH7zm99U3Qed7FdM1woPPfTQJ3fv3v2gNq6T/UqtVjOqQQcPHvxYPp8PaePm61e+/PKX73Recl5fUlryr/PEqmtQuVw2qkHHjh37UD6fj2vjqtWq0TpoYmLC6D71ff+2crmsuk+PHz9+R29vb0aby4aZyZNPPnlzp2cmJv2K6cwkk8kUtLlM+5XFPDMJgmC76cxEu1Yol8trU6nUQ9pctsxMMpnMt0qlkuo7sWVmks1m97z44ouqe8C0XzGtQePj48Yzkx/84AcdmZmY9iucmbS9NitmJkEQGM1MDh8+/BFt3GKemXSyX/E8b8v4+Lh6rcCZCb5smZns2bPnC9o43/dvmp6e7tjMZF47zB3ACHcAI9wBjHAHMMIdwBLuAG4bxx3ALXAHMMIdwAh3AEu4AxjhDmBkwTuAz3n+r+NwB3A7uANYct7sAHact90FzB3ACHcAS7gDGOEOYIQ7gJF3MzPhDuC34A5ghDuAEe4ARrgDuG0+7gA+B+4ARhb9DuD5oABGKIARCmCEAhihAJZQALeNowBugQIYoQBGKIAlFMAIBTCycAH81vN/HYcCuB0UwJLzTADP+yxgCmCEAlhCAYxQACMUwAgFMEIBLKEARiiAEQpghAIYsWVmQgEsoQBWQgEsoQBGKIARCmCEAhihAJbY1MxQAEtsaWYogCW2NDMUwJJFI4Bbnv879xkpgFugAJacVwLYcebdBUwBjFAASyiAEQpghAIYoQBGKIAlFMAIBTBCAYxQACO2zEwogCUUwEoogCUUwAgFMEIBjFAAIxTAEpuaGQpgiS3NDAWwxJZmhgJYsmgEcKFZcgrNWWfo7CfO+YwUwC1QAEvOQwHcdhcwBTBCASyhAEYogBEKYIQCGKEAllAAIxTACAUwQgGM2DIzoQCWUAAroQCWUAAjFMAIBTBCAYxQAEtsamYogCW2NDMUwBJbmhkKYMniEcDy+b+OQwHcDgpgyXkngB2n7S5gCmCEAlhCAYxQACMUwAgFMEIBLKEARiiAEQpghAIYsWVmQgEsoQBWQgEsoQBGKIARCmCEAhihAJbY1MxQAEtsaWYogCW2NDMUwJLFI4Dl838dhwK4HRTAkvNUAMMuYApghAJYQgGMUAAjFMAIBTBCASyhAEYogBEKYIQCGLFlZkIBLKEAVkIBLKEARiiAEQpghAIYoQCW2NTMUABLbGlmKIAltjQzFMCSRSGA2zz/d+4zUgC3QAEsOS8FsOPALmAKYIQCWEIBjFAAIxTACAUwQgEsoQBGKIARCmCEAhixZWZCASyhAFZCASyhAEYogBEKYIQCGKEAltjUzFAAS2xpZiiAJbY0MxTAkkUhgNs8/3fuM1IAt0ABLDmPBbDYBUwBjFAASyiAEQpghAIYoQBGKIAlFMAIBTBCAYxQACO2zEwogCUUwEoogCUUwAgFMEIBjFAAIxTAEpuaGQpgiS3NDAWwxJZmhgJYsjgEMD7/13EogNtBASw5bwWw44hdwBTACAWwhAIYoQBGKIARCmCEAlhCAYxQACMUwAgFMGLLzIQCWEIBrIQCWEIBjFAAIxTACAUwQgEssamZoQCW2NLMUABLbGlmKIAli0MA4/N/HYcCuB0UwJLzXAD/YRcwBTBCASyhAEYogBEKYIQCGKEAllAAIxTACAUwQgGM2DIzoQCWUAAroQCWUAAjFMAIBTBCAYxQAEtsamYogCW2NDMUwBJbmhkKYIn1Anie5//OfUYK4BYogCXntQB2nD/sAl5ZWpmmAJZQAEsogBEKYIQCGKEARiiAJRTACAUwQgGMUAAjtsxMKIAlFMBKKIAlFMAIBTBCAYxQACMUwBKbmhkKYIktzQwFsMSWZoYCWGK9AJ7n+b9zn5ECuAUKYIkFAnid85Lz+pLSkt9QAEsogCUUwAgFMEIBjFAAIxTAEgpghAIYoQBGKIARW2YmFMCSjgvgV1999X3tXgMDA1tisVj3fO/P9xodHb2mUqms0Mb5vn+d67pXaeM8z9sQBMElmph8Pr8uGo3GtLlOnjx5teu6Kw0+46pSqbRMG+e67vqZmZlLNTGHDx9eGY1G09pc9Xp9med5qww+48qTJ09erY2rVCrrKpXKZZqYI0eOLItGo3mDz3iV7/vXGXzGFaOjo9do46rV6hrP8y7XxARBcEk0Gh3U5gqC4IpqtbrG4DNee+LEieXauLGxsdXlcvlKbVw4HN6t/b09z7u8Vqut1eYyrUHlctmoBoXD4d7jx4+r7oFKpXJZpVJZp831bmpQvV5X16BIJJIsFouqujAzM3Op67rrtblKpZJRDQqCwOg+jcfjkb6+vg2amNdee+3iSqWyUZurXC5fOTY2tlob5/v+8mq1eq3BtXVlMplt2rixsbFNBr9bR2tQNBr9Rn9//05tXKVS2fjaa69drIl54YUXOlqDotHoV3K53G3aOM/zNvz6179WrYMqlcpljUZDXYPq9foykxoUi8W+mE6n79bGNRoN9Vrh17/+9SWe56nu7VdffWOtUC6X1WuFRCLx2Ww2+1FtXK1WW6tdK7z22msX1+v1jtWgVCr1qXQ6/QltXLVaXVMqla7QxnWyBqVSqY+nUqlPt3vvgkLzN06h+bt5PqPROsjzvA3aGmS6VliyZMlvHceZvf3221WxnexXTNcKvb29d6ZSqS8ZfMaO9StBEBjVoGw2e0s8Hv+qwWdUr4MuKF0w4ZSc2StfvjKq/B6NalAul9sRi8Xu18adOHHCaB0UBIHRfVqv1ze6rqu6T4eGhjZHIpEebS4bZiaDg4NrOz0zMelXTGrQo48+usJkZmLaryzmmYnv+8tNZybatcLzzz9/SSQSKWhz2TIziUQiAy+88IJqbWjLzCQSieSef/559czEpF8xrUEnTpwwqkHRaDTRqZmJab9iOjOJRqPhxToziUaju2yYmbwpiZTX9o3e3t4btXE2zExisdhfZzKZ27Vxpv2K6czkxIkT6rVCIpH4Qi6X+4A2jjMT+bJpZhIEQcdmJo7v+8vbvQ4dOnRLNpuNz/f+fC/P8zaMj49v1sZNTU1trdVqaw3y7XRdd6Um5rHHHrshk8lktblc113ved4WbZzv+1srlco6bdzp06d3TE5Oqq7t6aef3pzJZPq1uRqNxjrf97cafP9bXNddb/Cd3OB53ipNzLPPPrs+mUwOaXPVarW1U1NT6msbHx/f7HneBm1cEATbfd+/ThPjuu7KeDy+zyDX6rl8qrh6vb5xbGxsk8HfybZqtbpGG5dIJEbK5bLqO/F9/7qJiYnrtblMa5Dv+0Y1KJFIFL73ve+p/k7m/vZv0OZ6NzVo7h5XxaVSqb5nn31WlW9ycnLl6dOnd2hzzdVI9X0aBIHRfZrL5dKHDx/eqcy1YnR09EZtrmq1uqbRaGzTxjUajU31en2jwbXFisXibdo413Vv0saMjY11tAb19vb27N+//y5t3Ojo6I1BEKzQxJTL5Y7WoN7e3geKxeKHDfLt1K4VPM9bNTU1pa5BjUZjnUkNyufzX9uzZ8892ripqSn1WmFycnKl53mqe9v331gr+AY1qL+//8tDQ0P3auPm/rZU/y4GQbCiXq93rAYNDAx8vlAofFYbFwTB9rGxsdXauE7WoKGhoT8fGBj4Yrv3nELz90uGmv+t3Xum6yDP83Zqa5DpWmHp0qX/7jjO7Fe+8hXtv8Ud61dM1wrFYvFj+Xz+Gwbff8f6Fdd1jWrQvn37PpTL5R7Uxpn0K58Z/cwtzkvO60teWvIbTVylUjGqQfv3739/LpcLaePGxsaM1kG/+MUvjO7Ter1+Y6VSUd2nR44cuTmTySS0uWyYmXznO9+5vtMzE5N+pZMzE9N+pZM16Ic//OG6Ts5MGo3GJtOZiXatUKlUViQSiW8Z5LJiZpJMJveWSiXt+smKmUkymRx87rnn1DMTk37FtAaNjo4a1aB0Op1/6qmnVPeO6TrItF8xnZlkMhnOTFpenZ6ZNBoNzkzOefX19d2/b9++j2jjTPsV05nJ6Oio+j7t6+v7G85M5MuWmcnu3bs/p40LgmB7EAQdm5nMuz2YR0AjPAIa4RHQiO/zCOhWeAS0hEdAt43jEdAt8AhohEdAIz6PgBbwCGiER0Aj8x4B/TbP/537jDwCugUeAS0574+AnuPC0oW/cErOrPNTZ5cijEdAt8AjoBEeAY3wCGjEZK3AI6ARW2YmPAJawiOgER4BjfAIaIRHQCO2zEx4BLTE9/kMYBUUwBIKYIQCGKEARiiAEQpgiU3NDAWwxJZmhgJYYkszQwEssVoAv83zf+c+IwVwCxTAElsE8L2n7r3Vecl53Sk5/6wIowBugQIYoQBGKIARCmCEAlhCAYxQACMUwAgFcNt8FMDnQAGMUAArsaGZoQBGKIARCmCEAhihAJZQACMUwAgFMEIBjNjSzFAAS+wWwGd/4xSav5svjgIYoQCW2CKAK5XKijefBazYBUwB3AIFMEIBjFAAIxTACAWwhAIYoQBGKIARCuC2+SiAz4ECGKEAVmJDM0MBjFAAIxTACAUwQgEsoQBGKIARCmCEAhixpZmhAJbYLYCbv3cKv/yn+eIogBEKYIlNAnjzyc2blbuAKYBboABGKIARCmCEAhihAJZQACMUwAgFMEIB3DYfBfA5UAAjFMBKbGhmKIARCmCEAhihAEYogCUUwAgFMEIBjFAAI7Y0MxTAEmsF8Ds8/3fuM1IAt0ABLLFJADebzYuckvNzxS5gCuAWKIARCmCEAhihAEYogCUUwAgFMEIBjFAAt81HAXwOFMAIBbASG5oZCmCEAhihAEYogBEKYAkFMEIBjFAAIxTAiC3NDAWwxFoB/A7P/537jBTALVAASywUwOsUu4ApgFugAEYogBEKYIQCGKEAllAAIxTACAUwQgHcNh8F8DlQACMUwEpsaGYogBEKYIQCGKEARiiAJRTACAUwQgGMUAAjtjQzFMASewXw2z//13EogNtBASyxTgA7jqPYBUwB3AIFMEIBjFAAIxTACAWwhAIYoQBGKIARCuC2+SiAz4ECGKEAVmJDM0MBjFAAIxTACAUwQgEsoQBGKIARCmCEAhixpZmhAJbYK4Df/vm/jkMB3A4KYImlAnihu4ApgFugAEYogBEKYIQCGKEAllAAIxTACAUwQgHcNh8F8DlQACMUwEpsaGYogBEKYIQCGKEARiiAJRTACAUwQgGMUAAjtjQzFMASKwXwAp7/O/cZKYBboACWWCmAHWehu4ApgFugAEYogBEKYIQCGKEAllAAIxTACAUwQgHcNh8F8DlQACMUwEpsaGYogBEKYIQCGKEARiiAJRTACAUwQgGMUAAjtjQzFMASKwXwAp7/O/cZKYBboACWWCyAF7ILmAK4BQpghAIYoQBGKIARCmAJBTBCAYxQACMUwG3zUQCfAwUwQgGsxIZmhgIYoQBGKIARCmCEAlhCAYxQACMUwAgFMGJLM0MBLLFTAL/z838dhwK4HRTAEmsFsOMsZBcwBXALFMAIBTBCAYxQACMUwBIKYIQCGKEARiiA2+ajAD4HCmCEAliJDc0MBTBCAYxQACMUwAgFsIQCGKEARiiAEQpgxJZmhgJYYqcAfufn/zoOBXA7KIAllgvgd9oFTAHcAgUwQgGMUAAjFMAIBbCEAhihAEYogBEK4Lb5KIDPgQIYWfQCOAiCK9q9RkZGdqRSqfB878/38n3/umq1ukYbFwTB+iAIVhjk2+q67lWamIcffnhzMplManN5nreqVqut1cY1Go11c4t3bb4t9Xp9mSbm8ccfXxeLxXLaXJOTkysbjcY6bVytVlvred4qbdz4+PjmIAiu1sQ88cQTK2Ox2IA2V/DG39V6bVy1Wl3j+/512rh6vb5xrjlfcIzrulfFYrE92lwzMzPX1uv1jdq4sbGx1S+//LL6PvU8b4Pv+8u1cfF4fOjkyZOq33tqauqaRqOxSZvLtAa5rmtUg+LxeP+xY8e098DVc/eA9vs3rkFziwLttWWPHj2qunfq9foyz/O2GHz/RjVocnLS6D5NJBLxYrG4VRMzPT19peu627S5fN9f7nneBm1ctVpdMzY2tlobl0wmQ8VicadBvu0GMR2tQclk8sHh4eHbtHGu6257szlc6Gt0dLSjNSiVSn1taGjoLoN8W8+cOaNaBwVv/PurrkGTk5MrTWpQJpP5cqFQ+Kg2bu4zqv7tOHPmzFW+76vu7bnXirl/B7TX9vndu3ffo41rNBqbtGuF6enpKxuNRsdqUDab/fNcLvdpbVy9Xt9YrVav1cZ1sgb19fV9KpvNfi4Igiuu2fdf73cKzdn3DTd/+E5xpusg3/e3amtQYLhWWLJkyW8dx5n9+Mc/rvq3uJP9iulaYc+ePR9Kp9Nf0cZ1sl9xXdeoBg0PD9+ZTqe/oY0z7VfGxsba1qClpaVTTsmZXfbysmjre+Vy2agGFYvFW1Kp1C5t3Msvv2y0DpqYmDC6TxuNxrY3pfNCXwcOHLg+mUxGtLk4M2n7/Rv1KyY16OjRo2uTyaR6ZmLar3SyBj3zzDMrotHobm2u4I8wM9GuFX784x9fFY1Gh7W5bJqZvPjii6q1oS0zk0Qi0ffCCy+oZyaBQb9iWoMqlYpRDUokEplOzUwCw37l3cxMRkZGVP/uc2bSNsa4BhnOFR5YzDOTwcHBu7Vxpv1KYDgzqVQq6rUCZyb4Wuwzk5mZmY7NTJxyuXxlu9fIyMiOZDIZme/9+V6+719Xq9XWauMmJiY2BEGwQhvnuu62Uqm0TBNz4MCBLYlEIqXN5XneqkajsU4bFwTBetd1Vxp8l1tPnjx5tSbm6NGj6xOJRK8219xCZ702rtForPM8b5XBd7lldHT0Gk3MsWPHVkWj0d0G3/+KiYmJDdq4Wq221vf96wy+k01TU1OqayuVSsui0eiwNtfMzMy1jUZjk8F3srpara7RxtXr9Y2+7y/XxsVisT0vvvii6juZK/KbtblMa9BcoVfXoHg83n/o0CHV38no6Og1nudtMfiMxjVocnJSXYNSqVT24MGDqnvn5MmTV/u+v1Wba27orK5B09PTRvdpKpVKFItF1ed0Xfeqcrm8XZvL9/3l9Xp9ozZucnJyTRAEqw2uLVwsFndq46rVqvraqtVqR2tQJpN5cHh4+DZtXLlc3j73+y04Zu6/cO9YDcpkMl8fGhq6Sxvnuu62er2uWgeNjo5eMzExoa5Bb/7HYtq4XC53X6FQ+Kg2bmJiQr1WqNfry1zX3abNFQTBCs/z1GuFXC73hd27d99jkG+zdq3guu5VJvepaQ3K5/N/3t/f/2ltXKPR2FStVq/VxnWyBg0ODn6qr6/vc+Vy+coLh5onnEJzdnXxzOfeKc50HeS67jaTGmSyVnhTAH/sYx9T/RvXyX7FdK2wZ8+eD2Wz2a9q4zrZr5RKJaMaNDw8fGcymfymNs60XxkfH29bg+76z3ftdF5yXr+gdMG/tL734x//2KgGFYvFW5LJZJc2bm4wqF4HTU9PG92n1Wp1+49//GPVfXrgwIHrE4lEVJuLMxN8mfYrJjXo4MGD60xmJqb9Sidr0BNPPLGykzOTN8WSwXeiXis888wzi3pmEo/Hh77//e+rvhObZibPPvusemZi0q+Y1iDXdY1qUDqdznRqZmLar5jOTNLpdHxkZES1prFlZpJOp0M2zEwmJyc5M5HX9vXBwcG7DfIZ9SumMxPXddVrhcU8M8nn85/nzES+Go3GppmZmY7NTObdHswjoBEeAY3wCGiER0AjPAJaEvAI6HZxPAK6BR4BjfAIaIRHQEt4BDTCI6ARcQT0Ap//6zg8ArodPAJaYvUR0G8y/7OAeQR0CzwCGuER0AiPgEZ4BDTCI6Alpv0Kj4BGeAQ0wiOgEVtmJjwCWmLLzIRHQEv4DGAlFMASCmCEAhihAEYogBEKYIlNzQwFsMSWZoYCWGJLM0MBLLFPAC/s+b+OQwHcDgpgySIRwPM9C5gCuAUKYIQCGKEARiiAEQpgCQUwQgGMUAAjFMBt81EAnwMFMEIBrMSGZoYCGKEARiiAEQpghAJYQgGMUAAjFMAIBTBiSzNDASyxSgAP/eN9TqE56xSa31/gZ6QAboECWLIoBLDjzLcLmAK4BQpghAIYoQBGKIARCmAJBTBCAYxQACMUwG3zUQCfAwUwQgGsxIZmhgIYoQBGKIARCmCEAlhCAYxQACMUwAgFMGJLM0MBLLFKABeaJafQnHWGzn5igZ+RArgFCmDJIhLA7XYBUwC3QAGMUAAjFMAIBTBCASyhAEYogBEKYIQCuG0+CuBzoABGKICV2NDMUAAjFMAIBTBCAYxQAEsogBEKYIQCGKEARmxpZiiAJXYJ4IU//9dxKIDbQQEsWTQC2HHa7QKmAG6BAhihAEYogBEKYIQCWEIBjFAAIxTACAVw23wUwOdAAYxQACuxoZmhAEYogBEKYIQCGKEAllAAIxTACAUwQgGM2NLMUABL7BLAC3/+r+NQALeDAliyyARw6y5gCuAWKIARCmCEAhihAEYogCUUwAgFMEIBjFAAt81HAXwOFMAIBbASG5oZCmCEAhihAEYogBEKYAkFMEIBjFAAIxTAiC3NDAWwxBYBvLXvp3+ref6v41AAt4MCWLKoBLDjtO4CpgBugQIYoQBGKIARCmCEAlhCAYxQACMUwAgFcNt8FMDnQAGMUAArsaGZoQBGKIARCmCEAhihAJZQACMUwAgFMEIBjNjSzFAAS2wRwFfs/nmgef6v41AAt4MCWLIIBfC5u4ApgFugAEYogBEKYIQCGKEAllAAIxTACAUwQgHcNh8F8DlQACMUwEpsaGYogBEKYIQCGKEARiiAJRTACAUwQgGMUAAjtjQzFMASWwTw0sIr/7fm+b+OQwHcDgpgyaITwI7z1i7gnzhdFMASCmCEAhihAEYogBEKYAkFMEIBjFAAIxTAbfNRAJ8DBTBCAazEhmaGAhihAEYogBEKYIQCWEIBjFAAIxTACAUwYkszQwEssUUAO4Vfqp7/6zgUwO2gAJYsUgH8h13AFMASCmCEAhihAEYogBEKYAkFMEIBjFAAIxTAbfNRAJ8DBTBCAazEhmaGAhihAEYogBEKYIQCWEIBjFAAIxTACAUwYkszQwEssUEAb8m/NKx9/q/jUAC3gwJYsigFsOP8YRfw2hNr1WKJAhixYWZCAYxQACMUwAgFMEIBLKEARiiAEQpghAIYsWVmQgEsoQBWQgEsoQBGKIARCmCEAhihAJbY1MxQAEtsaWYogCW2NDMUwBIbBPDluyca2uf/Og4FcDsogCWLWACvc15yXl/y0pLfaHNRACM2zEwogBEKYIQCGKEARiiAJRTACAUwQgGMUAAjtsxMKIAlHRfA4XD4b+Z5Jbq6up58m/fbvjKZzIOZTKbLIK4nkUjcr43L5/PRSCTyNU1M5I1/xf6jNlcqlXognU53a+Oy2Wy36bWFw+Gva2K6u7u7u7q6vq/NlU6n789ms+prS6fT3alU6gFtXC6Xi8RiMdW1hUKhB7q7u5/T5kokEvdnMpkebVwmk+nKZDIPGlxbKJFIfEMTE4lEvtbV1fWCNlc8Hv9mLpcLGVzbg6lUapfB7x2KxWLqv+Xu7u4fhpV/y4lE4hu9vb1hk2vrZA3atWvXcz09Paq/k1gs9vVcLhfR5no3NSidTpv8bs+G3xClmrivz9UuVa5EImFUg0zv066urqfD4bDqc8Zisb8xubZYLHZ/Op1W36fZbHaXybV1d3d/t6enJ6WN6+vri2ljOl2Durq6jofD4aw2Lp/PR2OxmComGo12tAZ1d3c/GolE+kyuTbsOisViX+/r61PXoHQ6fb9JDerp6TkSCoUGtXF9fX3qtUIkEvmaaQ0yWSuEQqGDoVBojzaut7c3rF0rxGKxv+nv7+9YDerp6SmGQqFvaeNyuVwoHo9/0+D37lgNumjwH/7HBYWzv9fGma6DTGqQ6Vrhwgsv/H8dx5n9whe+oIrtZL8SNlwrRCKRge7u7qMGv1vH+hXTGhQKhfI9PZO9cJ4AACAASURBVD2PaeNM10HZbFZdgy770WWvOiVndvvx7U9p4np6ejLd3d3f1n7GVCpltA7K5XJG96lJfY1EIvHFOjOJRqPhTs9MTPqVTs5MTPuVTtagcDh8f1dX1/Mm12ayDjLtV0zXCt3d3T/Sxtg0MwmFQqq6bNPMJBwOq2cmJv2KaQ1Kp9NGNainp+fvQqGQ9t4xnpl0crbJmQm+Oj0zyWaznJnI3+2Y6cwkbNCvdHhm8vAinpkc6OnpGdbGcWbS9vc2qkFOIpHY2u6VTCY/GolE+uZ7f77X8PDwLfv27btdG7d///739/f336SNO3r06AeTyeR2TUwkEvlAOBwe0uYqFAo379+/X31thw4dusPk2h5++OEPZLPZ65XXdkckEhnR5tqzZ89Nhw4dusPgd7u9UCjcrI07ePDg3X19fTdoYmKx2E3d3d0PaXP19/fftH///vdr4/bt23f78PDwLQa/9525XG6HJiaZTG7v6ek5ZHBtOw8dOnSnwbXdOjw8fJs2rlgs3tnb23ujNi4UCh1MpVKq3zuXy+14+OGH79Lm6nQN6unpKUYiEdU90NfXd8PBgwfv1uZ6NzVoz5496msLh8PDoVBIde9ks9nrH3744Q9oc/X39xvXIJP7NBQKDUaj0Q9pYjKZzLbDhw+rYhKJxNbe3t4bi8Wi+j4tFou37du371ZtXE9PT180Gv2YNu7o0aMf1sak0+mO1qC5Hfef1MYdPnz4Q5lMZpsmptM1KBKJxKPR6GcMfrcP5vN51Tqor6/vhqNHj6pr0J49e24yqUGRSKQnGo3+hcG1qdcK+Xx++9GjRz+ozWW6VgiHww9GIpEvaeMefvjhu7RrhUwms+3YsWMdq0HhcPjrkUjkq9q4Q4cO3ZlOp3ca/N4dq0HOYPP19w3+w/+pjTNdBx09evSD2hpkulZYunTp/3AcZ/aee+5R/VvcyX7FdK0Qi8U+F41Gw9q4TvYryWTSqAZFIpF7w+FwQhtn2q/s379fXYPuPnz3nzgvOa8v+S9L/k15bfeEw+Gs9jMODw8brYMOHTpkdJ8eO3bsQ9FoVHWfJpPJj4bD4X6DazvvZyaxWOzuTs9MTPoVkxoUi8VuN5mZvJt+pZMzk1Ao1LGZSbFYvM10ZqJdK4RCoe3d3d2HDa7NlpnJgUQioarLFs1M/jaVSqlnJib9imkNKhaLVsxMTO5T05lJOBzevVhnJnM77s/7mUmxWDSamYTD4T/VxtkwM4lGozGTmYlpv2I6MykWi+q1QiQS6YlEIn+pjbNhZhKJRB6Ix+OLcmbS3d1tPDPp7+/v2Mxk3u3BYR4BDfAIaIRHQCM8AhrhEdASHgHdNo5HQLfAI6ARHgGN8AhoCY+ARngEdAtD/3ifU2jOXjXQcLX5eAQ0wiOgJYv2COg3uOCi0kUzTsmZdX7q7FpoUJhHQAM2zEx4BDTCI6ARHgGN8AhoJMwjoAU8AhrhEdAIj4BGeAQ0YsvMhEdAS/gMYCUUwBIKYIQCGKEARiiAEQpgiU3NDAWwxJZmhgJYYkszQwEsOe8FcKFZcgrN2Zvz/ymvzUcBjFAASxa7AL6vfN/7nZec152S888LDaIARmyYmVAAIxTACAUwQgGMUABLKIARCmCEAhihAEZsmZlQAEsogJVQAEsogBEKYIQCGKEARiiAJTY1MxTAEluaGQpgiS3NDAWw5PwXwGd/4xSa/zMajX5Sm48CGKEAlix2ARwEwWqn5PxcswuYAhixYWZCAYxQACMUwAgFMEIBLKEARiiAEQpghAIYsWVmQgEsoQBWQgEsoQBGKIARCmCEAhihAJbY1MxQAEtsaWYogCW2NDMUwJLzXwA3f7908MxvKIAhHwVwCxTAwJsCeJ1mFzAFMGLDzIQCGKEARiiAEQpghAJYQgGMUAAjFMAIBTBiy8yEAlhCAayEAlhCAYxQACMUwAgFMEIBLLGpmaEAltjSzFAAS2xpZiiAJee1AJ57/u+Vu3/+MwpgyEcB3AIFMPBWDVLsAqYARmyYmVAAIxTACAUwQgGMUABLKIARCmCEAhihAEZsmZlQAEsogJVQAEsogBEKYIQCGKEARiiAJTY1MxTAEluaGQpgiS3NDAWw5LwWwHPP/72x94UUBTDkowBugQIYOFcAL3gXMAUwYsPMhAIYoQBGKIARCmCEAlhCAYxQACMUwAgFMGLLzIQCWEIBrIQCWEIBjFAAIxTACAUwQgEssamZoQCW2NLMUABLbGlmKIAl57cAPvsbp9D8XSwW+wgFMOSjAG6BAhiQNWiBu4ApgBEbZiYUwAgFMEIBjFAAIxTAEgpghAIYoQBGKIARW2YmFMASCmAlFMASCmCEAhihAEYogBEKYIlNzQwFsMSWZoYCWGJLM0MBLDm/BXDz907hl/9EAdw2HwVwCxTAQKsAXtAuYApgxIaZCQUwQgGMUAAjFMAIBbCEAhihAEYogBEKYMSWmQkFsIQCWAkFsIQCGKEARiiAEQpghAJYYlMzQwEssaWZoQCW2NLMUABLzlsBPPf8X6fQ/D4FcNt8FMAtUAADWIMWsAuYAhixYWZCAYxQACMUwAgFMEIBLKEARiiAEQpghAIYsWVmQgEsoQBWQgEsoQBGKIARCmCEAhihAJbY1MxQAEtsaWYogCW2NDMUwJLzVgDPPf/XGTr7CQrgtvkogFugAAbaCeB33AVMAYzYMDOhAEYogBEKYIQCGKEAllAAIxTACAUwQgGM2DIzoQCWUAAroQCWUAAjFMAIBTBCAYxQAEtsamYogCW2NDMUwBJbmhkKYMn5K4DfeP6v4zgOBXDbfBTALVAAA+1r0DvsAqYARmyYmVAAIxTACAUwQgGMUABLKIARCmCEAhihAEZsmZlQAEsogJVQAEsogBEKYIQCGKEARiiAJTY1MxTAEluaGQpgiS3NDAWw5PwVwG88/9dxKIDnyUcB3AIFMDCfAH7bXcAUwIgNMxMKYIQCGKEARiiAEQpgCQUwQgGMUAAjFMCILTMTCmBJxwVwEASr270ee+yx9+dyufR878/38n1/a61Wu14bd/r06R2NRmOTNq5er99aq9XWamKOHTt2Sy6Xy2tzeZ63xff9G7Rx4+PjO8bHxzcb5LulUqms08Q8+eSTN2Sz2UFtriAINo+Pj+8w+L1v8DxvizauWq3e7Lruek3MT37yk83pdHqvNlej0dh0+vRp9bXVarXrfd/fqo2r1+s3ep63QZlrbTqdLmpzTUxMbKjX6zcafCfbqtXqdm2c53k76/X6Rm1cOp3+W+3v7XneBt/3b9LmMq1B4+PjRjUok8kMv/DCC6p7wHXd9dVq9WaD79+4BgVBoK5BmUxm97e//W3VvVOpVNZ5nneLwWc0qkETExNG92lvb2/vsWPHbtPETE5OrhkfH1fFBEGwul6vb/Q8b6c2LgiC7Y1GY5vBtaUeeeSRO7Vx1Wr1dm2M53kdrUH5fD568ODBD2vjxsfHb5ucnFyjiTl16lRHa1BfX1/X/v37/4M2zmQd5Lru+tOnT6trUBAEm01q0ODg4De/9a1vfUobd/r0afVaoVarra3X67dqczUajU0mNahQKHx1ZGTkzw3+Tm7SrhUmJyfX+L7fsRo0NDT0pb17937eIJ96HRQE/3tr0KYDr4ScQnP28pHmi0EQrB4ZGfnLoaGh+wzyGa2D6vX6rdoaZLpWWLp06b87jjP7wAMPqP4t7mS/YrpWeOihhz7Z19f3oDauk/2KaQ06fPjwn/T19fVo40z7Fdd11TWoWq3OW4MuKl0045Sc2bUn1mZb3zt69OgHc7lczOD7N1oHBUFgdJ/6vn9btVpV3aePPPLIHdlsNmOQ67yfmTz++OM3Z7PZPm2uTvcrpjOTTCZTMPiMnJnga3unZibVanVNKpV6SJvLlplJJpP51qlTp1TfiS0zk2w2u+e5555T/Z2Y9iudrkHZbHbgqaee6sjMxLRfMZ2ZZLPZ3GKdmeTz+aQNM5MgCNQ1qK+vL8KZCfwGRv2K6czE5D4dHBz85sjIyL3aOFtmJsPDw581+DuxYmayZ8+eLxjku3FiYqJjMxNndnb2gnavZDK5IRKJPDDf+/O9giC4ol6vL9PGzczMXDszM3OpQb7VpVJpqSZmYGBgVTgcDmlzeZ53eRAEV2vjpqamrqlUKpdp43zfvy4Iggs1Mb29vVeHw+GENlez2bxsamrqGoPv/2rP8y43+C5XNZvNizQx0Wj0snA4nNXmmpmZuXRmZuZabVy9Xl8WBMEVBt/JildfffV9mphSqbQ0HA73a3O99tprFwdBsEIbNz09faXruldp43zfXx4EwSXauJ6enr5nnnlG9Xu/+uqr75ucnFxp8P0b1aBqtWpUg6LRaHpgYEB1DzSbzYs8z1ulzfVualCz2VTXoFAoFEskEqq6EATBhW/udNK8KpWKUQ1qNptG92ksFutOJpOrlXFLqtXqGm2uIAgu8X1/uTbuzJkzV01PT1+pjQuHw/dHo9GN2rharbZWG+O6bkdrUDgc/ptkMrldGzf3uy3RxJRKpY7WoEgk8qVYLHaTQb7Vs7OzqnVQs9m86Be/+IW6BjWbzctMalA0Gv2LZDJ5hzbuF7/4hXqtMDs7u3TuO1HlmpmZubRararXCrFY7NPxePyD2rjJycmV2rXC7OzsksnJyY7VoHA4/IloNPoxg3wrXNe9WBv3v7MGLRl64/m/Fw43Pzk7O3tBMpn8aDKZ/KQ2n+k6aO5vUlWDTNcKS5Ys+a3jOLOXX3656t/iTvYrpmuFRCJxWywW+7zB99+xfqVUKhnVoHQ6vTMSidynjTPtV1zXVdegYrE4bw269OVL17+5C7jN77Y1Eol8zeAzGq2DXnnlFaP7dHJyck2xWFTdp/l8fl04HH5Qm8uGmUkmk1kZCoXC2lyd7lc6OTMx7VcW88zkzJkzV5nOTLRrhVKptDQUCg1oc9kyM5k7NU1Vl22ZmYRCoXSxWFT9nZj2K6Y1aHR01KgGhcPhaCgUUt07pusg037FdGYSDoe7o9GotvewZmaSSqU2aeM6PTM5c+aMugZFIpGvLuaZSSaTUc9MTPsV05nJ6Oioeq0Qi8U+F4/H36+N48wEXh2dmUQikXuSyaTRzOS1117r2Mxk3u3BPAIa4RHQCI+ARngENMIjoCUBj4BuF8cjoFvgEdAIj4BGeAS0ZJZHQAM8AtoRz/91HB4BPU8+HgHdAo+ABt6+Bs3zLGAeAY3YMDPhEdAIj4BGeAQ0wiOgER4BLeER0AiPgEYCHgEN8AhoxJaZCY+AlvAZwEoogCUUwAgFMEIBjFAAIxTAEpuaGQpgiS3NDAWwxJZmhgJYcn4K4Lee/+s4FMDz5KMAboECGHgnAdz2WcAUwIgNMxMKYIQCGKEARiiAEQpgCQUwQgGMUAAjFMCILTMTCmAJBbASCmAJBTBCAYxQACMUwAgFsMSmZoYCWGJLM0MBLLGlmaEAlpx3AnjoH+9zCs1Zp9D8/pv/EwVw23wUwC1QAAPvXIPa7AKmAEZsmJlQACMUwAgFMEIBjFAASyiAEQpghAIYoQBGbJmZUABLKICVUABLKIARCmCEAhihAEYogCU2NTMUwBJbmhkKYIktzQwFsOS8E8CFN57/6wyd/cSb/xMFcNt8FMAtUAADCxHAsAuYAhixYWZCAYxQACMUwAgFMEIBLKEARiiAEQpghAIYsWVmQgEsoQBWQgEsoQBGKIARCmCEAhihAJbY1MxQAEtsaWYogCW2NDMUwJLzTwDL5/86DgXwPPkogFugAAYWVoNadgFTACM2zEwogBEKYIQCGKEARiiAJRTACAUwQgGMUAAjtsxMKIAlFMBKKIAlFMAIBTBCAYxQACMUwBKbmhkKYIktzQwFsMSWZoYCWHL+CWD5/F/HoQCeJx8FcAsUwMBCBbDYBUwBjNgwM6EARiiAEQpghAIYoQCWUAAjFMAIBTBCAYzYMjOhAJZQACuhAJZQACMUwAgFMEIBjFAAS2xqZiiAJbY0MxTAEluaGQpgyXklgNs8/9dxKIDnyUcB3AIFMLDwGnTOLmAKYMSGmQkFMEIBjFAAIxTACAWwhAIYoQBGKIARCmDElpkJBbCEAlgJBbCEAhihAEYogBEKYIQCWGJTM0MBLLGlmaEAltjSzFAAS84rAdzm+b+OQwE8Tz4K4BYogAGNAP7DLmAKYMSGmQkFMEIBjFAAIxTACAWwhAIYoQBGKIARCmDElpkJBbCEAlgJBbCEAhihAEYogBEKYIQCWGJTM0MBLLGlmaEAltjSzFAAS84vAYzP/3UcCuB58lEAt0ABDOhq0Nwu4Gufu3aAAlhiw8yEAhihAEYogBEKYIQCWEIBjFAAIxTACAUwYsvMhAJYQgGshAJYQgGMUAAjFMAIBTBCASyxqZmhAJbY0sxQAEtsaWYogCXnlwDG5/86DgXwPPkogFugAAa0Anid85Lz+gU/veBfKYAlNsxMKIARCmCEAhihAEYogCUUwAgFMEIBjFAAI7bMTCiAJRTASiiAJRTACAUwQgGMUAAjFMASm5oZCmCJLc0MBbDElmaGAlhy3gjgeZ7/6zgUwPPkowBugQIY0NeguV3A249vf0qZiwK4DRTACAWwhAIYsWlmQgH8FhTACAUwQgGMUAC3zUcBfA4UwMiiF8DNZvOidq+BgYEtkUika77353sFQXD1mwJM8/I8b9X09PSV2jjXdde7rnuxJmZwcHBtOByOanPNLdxXGHzGla7rXqWNq1Qq64IguEQTUywWV4TD4ZQ215kzZ65yXXelwWdcUa/Xl2njyuXy2pmZmUuV13ZVOBzu1eaaa0pWaeN8318eBMHV2rixsbHVzWbzMuXfyMXhcHi3NtevfvWry+fyqeKmpqauqVar1xr8btcFQXCFNi4SiQyUSiXV791sNi+rVqtrtLlMa9CJEyeMalAkEskdOXJEdQ/MzMxcWi6X12pzvZsadObMGXUNikQiyT179qjqQhAEl1QqlXUGn9GoBpnep9FoNDw4OLheE/Pqq6++79SpUxu0ueaGB9dp42ZmZq6dmpq6xuDaduXz+a3auEqlslEb43leR2tQLBb7en9//05t3KlTpza8+uqr71N+Hx2tQbFY7K/z+fyt2jjXdde/9tprqnXQzMzMpbVaTV2Dzpw5c5VJDYpEIl9Ip9N3a+NqtZp6rfDaa69d7Lqu6t5uNt9YK5w4cUK9Vkgmk3/e29v7EW3c3N+Waq3w6quvvs/zvI7VoFQq9alMJnOPNm5sbGy153mXa+P+V9egC4bO/r1TaM5ePnT23tb3MpnMf0ilUp/W5jNdB7muu15bg0zXCkuWLPmt4zizO3bsUMV2sl8xXSv09fW9P5FI/JXBZ+xYv+K6rlENymazt0Sj0a9o40zXQS+//LK6BpVKJXUN2nxy82bnJef1C39y4X/XfsZqtWq0DvJ93+g+9TxvQ6lUUt2ne/fu3RQOh7u1uWyYmQwPD6/p9MzEpF8xnZmEQqG0wWe0YmYSCoXy2lymM5OZmZlrTWcm2rWC67oXh0KhgjaXTTOTZ555RlWXmxbNTJ555hn1zMSkXzGtQaVSyagGRaPRRKdmJqb9iulaIRaLhRbrzCQWiz1ow8xkZmaGMxN5bX+dy+VuM/jdjPoV05lJqVRSrxVisdjn8/n8op2ZZLPZj2rjbJiZpNPpPzWdmfzqV7/q2MzECYJgRbvXkSNHbu3t7U3M9/58r3q9vtHzvC3auCAItjcajXUG+W70PG+VJubRRx/dmU6nc9pcnudt8H1/qzau0Whsc113vUG+nXOLxwXHHD9+fGs6nR4w+P7XNxqNbdo43/e3ep63QRs3Pj6+Y2xsbLUm5rnnntuQSCT2GHz/64Ig2G7w/W+p1+sbtXETExPXV6vVNcpcq5LJ5D5trsnJyTUTExPXG3wnm8bHxzdr42q12vW1Wm2tNi6VSo1of+9qtbrG9/0btLlMa1C1WjWqQalUqvDMM8+o/k7GxsZWj4+P79Dmejc1KAgCdQ1KpVJ9TzzxhKoulMvl6zzP26nN5bquUQ2amJgwuk+z2Wzm8OHDN2liJicnV7quq4oJgmBFrVZbW6vV1PdpEASbG43GJoNrix86dOg2bVy1Wr3ZIKajNSifz4eKxeLd2jjXdW+a+y8jFxzz8ssvd7QG9fX1Pbh///6PGORTr4PGxsZWnz59Wl2DgiBYb1KDBv7/9s41OK7qyvfbNgECODY2fr+fYBsCDoTwnGGYGRiGgSE8wjuW+v1utdRSS7JEuoQAm2fCwE0IBO5wmeSmGfAVrW716T7tM2rJKoGbTPHBX8Lcm5rJTNWtulXJrbrfMgW6HxCxllY31tq2j9ni/6s6H4JqZemc7rO01/r57JNOP9Df3/+n0rjDhw+L1wqWZa2sVCq7pLmq1eq6UqkkXit0dnbe09vb+5fSONu2d0rXCrVabYVt267VoK6urjt7enr+Whqnsw5ynFNfgxZm6v+hMkf/s9HPent7b+vq6rpL41pqrYMqlcouaQ3SXSssWrTo90qpqQcffFD0t9jNfkV3rdDf339jR0fHw9I4N/sV3RqUzWavaWtra9G4/lrrIJ0aVCwWtWrQuf/93LrKqanV/7g6Jrz+Wuug0dFRrfvUtu3d009czjnmwIEDlyWTyYg0lwkzk4MHD17s9szE0ehX3JyZ6PYrbtagt956a300GnVtZuI4zma3ZibFYnFFOBx+TJrLpJnJO++8I7om831motOv6NagYrGoVYNisVjq+eefF907uusg3X5Fd2YSj8dj83lmMjAwcLk0zu2ZieM4WjOTwcHBq6RxpsxMstnsddI43X5Fd2YyXU9Ecel0+oG+vr6bpHGYmdDD7ZlJJpO5I5PJ3C6NGx0d3VGr1VybmTR9PBhbQHOwBTQHW0BzsAU0B1tAUxxsAd0oDltAzwJbQHOwBTQHW0BTsAU05yu7BXST9/8qhS2gm+TDFtCzwBbQDK0atPfJvdeqnJpSOfWvkjhsAc3BFtAcbAFNwRbQHJNmJtgC+ji6/Qq2gOZgC2gOtoDmmDIzwRbQFFNmJtgCmoJ3AAuBAKZAAHMggDkQwBwIYA4EMMWkZgYCmGJKMwMBTDGlmYEApnwpBPAXvP9XKQjgJvkggGcBAczQqkE+n2/Lef/tvGMqp6bUL9W+ucZBAHMggDkQwBQIYI5JMxMI4ONAAHMggDkQwBwI4Ib5IIBnAAHMgQAWYkIzAwHMgQDmQABzIIA5EMAUCGAOBDAHApgDAcwxpZmBAKZ8KQRwpp5TmfqU6j56U6M4COCG+SCAZwEBzNAWwLdlbgurt9WnkqeAIYA5EMAcCGAKBDDHpJkJBPBxIIA5EMAcCGAOBHDDfBDAM4AA5kAACzGhmYEA5kAAcyCAORDAHAhgCgQwBwKYAwHMgQDmmNLMQABTvhwC+OhvVab+h2ZxEMAN80EAzwICmKEtgH0+3/0qp/5J8hQwBDAHApgDAUyBAOaYNDOBAD4OBDAHApgDAcyBAG6YDwJ4BhDAHAhgISY0MxDAHAhgDgQwBwKYAwFMgQDmQABzIIA5EMAcU5oZCGDKl0MAN3//r1IQwE3yQQDPAgKYcbICeJ3kKWAIYA4EMAcCmAIBzDFpZgIBfBwIYA4EMAcCmAMB3DAfBPAMIIA5EMBCTGhmIIA5EMAcCGAOBDAHApgCAcyBAOZAAHMggDmmNDMQwJQzLoBP8P5fpSCAm+SDAJ4FBDDj5ASwUkryFDAEMAcCmAMBTIEA5pg0M4EAPg4EMAcCmAMBzIEAbpgPAngGEMAcCGAhJjQzEMAcCGAOBDAHApgDAUyBAOZAAHMggDkQwBxTmhkIYMoZF8AneP+vUhDATfJBAM8CAphxKgTwnJ8ChgDmQABzIIApEMAck2YmEMDHgQDmQABzIIA5EMAN80EAzwACmAMBLMSEZgYCmAMBzIEA5kAAcyCAKRDAHAhgDgQwBwKYY0ozAwFMOfMC+Ivf/6sUBHCTfBDAs4AAZpy8AFZqzk8BQwBzIIA5EMAUCGCOSTMTCODjQABzIIA5EMAcCOCG+SCAZwABzIEAFmJCMwMBzIEA5kAAcyCAORDAFAhgDgQwBwKYAwHMMaWZgQCmnHkB/MXv/1UKArhJPgjgWUAAM06VAJ7TU8AQwBwIYA4EMAUCmGPSzAQC+DgQwBwIYA4EMAcCuGE+COAZQABzIICFmNDMQABzIIA5EMAcCGAOBDAFApgDAcyBAOZAAHNMaWYggClnVADP4f2/SkEAN8kHATwLCGDGqRHASs3pKWAIYA4EMAcCmAIBzDFpZgIBfBwIYA4EMAcCmAMB3DAfBPAMIIA5EMBCTGhmIIA5EMAcCGAOBDAHApgCAcyBAOZAAHMggDmmNDMQwJQzKoDn8P5fpSCAm+SDAJ4FBDDjVArgEz4FDAHMgQDmQABTIIA5Js1MIICPAwHMgQDmQABzIIAb5oMAngEEMAcCWIgJzQwEMAcCmAMBzIEA5kAAUyCAORDAHAhgDgQwx5RmBgKYcmYF8Inf/6sUBHCTfBDAs4AAZpw6AazUCZ8ChgDmQABzIIApEMAck2YmEMDHgQDmQABzIIA5EMAN80EAzwACmDPvBbBlWec3Onp6enZGIhFvs583O6a/eKulcdVqdZ1t28ulcZZlbRkaGlosiRkcHNwUCoXC0lyO41xUq9XWSOPK5fLafD5/kTRuZGRk8+dN/VyPgwcPrg2FQgmdcyuXy2s1Pu81juOIz61QKGyqVCpLJDHPPvvsRcFgMC3NZdv28mq1uk7jmqyu1WorpHGWZW1wHGepJGZoaGhxIBDoluYaGxu70LKsDdK4I0eOrLRte5U0rlgsri+VSsukccFgMJPL5USft+M4SyuVykZpLt0alM/ntWpQMBhsf/LJJ0Xfk0qlsqRQKGyS5jqZGqRznwaDwfjg4KDo3ikWi98YGRnZrHH9tWrQBx98oHWfv9iT0wAAIABJREFUhsPhUF9f3xbh9b9geHh4qzTX9BBgvTRucnJy1ZEjR1ZK46LRqKevr+9iaVyxWNwmjRkeHna1BkWj0UczmcxlGr/nVsdxLpDEHDp0yNUaFI1GH+js7PyWNM6yrC2fD9/melQqlSXVatW1GhSPx+/u6uq6RhpXrVbFa4XpayG6ty3rs7VCPp8XrxWSyeTfdHZ23iiNq1QqG6VrBcdxLrBt27UalEwmb21vb/9zaZxlWRuma4Mo7lTUIJWpf7IgU/+XE8Wl0+mbU6nUX2n8jlrrIMuytkhrkO5aYeHChb9TSk1dc801or/FbvYrumuFrq6uq+Px+L3SODf7lem+VFyDuru790YikQelcbr9Sj6fF9egXC6nVYP6+/v3RCKR78/+71e/e/VO9bb6dEFuwb81irNtW2sd5DiO1n1q2/bWXC4nuk+z2ez2cDjsk+YyZWYSDAYjGtff1X5FpwY98cQTa4LBYFKaS7dfcbMGvfTSS8vdnJlMTk6u0p2ZSNcKP/vZzxYHAoFeaS6TZiZvvPGGdG1ozMzk9ddfF89M3OxXdGtQKBSKuTUz0e1XdGcmoVAomM1mRX/3TZqZ9PT0XCKNc3tmMjk5iZnJjCMSidzf3d19pTROt1/RrUE6a4VEIvHddDp9rTTOlJlJR0fHn0jjTJiZpFKpW3RnJtPrE1Gcbg1SxWLxG42Ovr6+XZFIxN/s580Ox3FWV6vVddK48fHxjZZlrZTGlUql7YcOHVoqiXnqqae2hsPhqDSXbdurHMdZL40bHR3dMDQ0tEoaVywWtw0PD18oiXnxxRfXh8PhNp1zGx0d3aDxea+3bVt8bsPDw1unb645x/zwhz9cFQ6HO6W5LMtaOT4+vlEaV61W1zmOs1oaNzIystm27eWSmEOHDi0Nh8O9Gtf/os//kEmOWq22plwur9W4JpuKxeIKaVwwGOzJ5XKiz3u6sdiicU20atD0omWlNC4SiaSffvpp0fekVCotGx4e3irNdTI1SOc+jUQiyQMHDojunematU2aa2hoSKsGTUxMaN2nkUgkks1mtwu/I0vy+fwOaa5isbhi+t4RxY2Pj6+t1WprpHHRaNSXzWZ3S+MKhcJOaUw+n3e1BiUSiX29vb1XaPyeOyqVyhJJzLvvvutqDUomkw91d3d/WxpXKpW2O44jWgeVSqVltm27VoPa2truzWQy12nkE68VHMdZWiqVRPd2sfjZWqFSqYjXCu3t7Xd2d3ffpJFvi3StUKlUlpTLZddqUEdHx21dXV1/KY0bGRnZnM/nL5LGnWwNWv7Y0UdVpj51ds/RN08Ul06n/yKdTt8uzae7DiqVStulNUh3rfC5AL755ptFf4vd7Fd01wo9PT3XplKp70nj3OxXDh06pFWD+vv7r4zH4w9L43T7lffee09cg3K5nFYN6u3t/WYsFmtt9LNFuUVjKqemlvxySWj2z8rlstY6SPc+LZfLO3K5nOg+ffzxxy8Oh8MBaS4TZibPPPPMllAoFJPmcrtfKWrUoIMHD64PhUIpaS7dfsXNGvTjH/94ZSgU6pLm0p2ZjI+Pr9WdmUjXCrlcbkkoFNqvcf2NmZn8/d//vagumzIzCQaD6Zdfflk8M3GzX7EsS6sGRaPRhFszE91+RXdmEo1Gw319faK/+5iZ8ONkZibj4+OYmcw4ksnkQ11dXVdL44qa/YpuDbIsS7xWaG9vv6enp+d6jXyYmcw43J6ZtLW13dbZ2XmLNG5kZGSz4ziuzUyaPh6MLaA52AKagy2gOdgCmoMtoCnYArphHLaAngW2gOZgC2gOtoCmYAtojm4NMm4L6Dm+/1cpbAHdJB+2gJ6FTr+CLaA5TbeAVuoL3wWMLaA52AKa4+bMBFtAc7AFNAdbQHOwBTQFW0BzzsTMBFtAU0yZmWALaIopMxNsAU3BO4CFQABTIIA5EMAcCGAOBDAHAphiUjMDAUwxpZmBAKaY0sxAAFPOnACe2/t/lYIAbpIPAngWEMCMUy+AlWr6LmAIYA4EMAcCmAIBzDFpZgIBfBwIYA4EMAcCmAMB3DAfBPAMIIA5EMBCTGhmIIA5EMAcCGAOBDAHApgCAcyBAOZAAHMggDmmNDMQwJQz+ATwJyrz4a/nEgcB3DAfBPAsIIAZp0sAN3wKGAKYAwHMgQCmQABzTJqZQAAfBwKYAwHMgQDmQAA3zAcBPAMIYA4EsBATmhkIYA4EMAcCmAMBzIEApkAAcyCAORDAHAhgjinNDAQw5YwI4O5f3aMy9SmVqb82lzgI4Ib5IIBnAQHMOD0CWKmGTwFDAHMggDkQwBQIYI5JMxMI4ONAAHMggDkQwBwI4Ib5IIBnAAHMgQAWYkIzAwHMgQDmQABzIIA5EMAUCGAOBDAHApgDAcwxpZmBAKacEQEseP+vUhDATfJBAM8CAphxOgUwewoYApgDAcyBAKZAAHNMmplAAB8HApgDAcyBAOZAADfMBwE8AwhgDgSwEBOaGQhgDgQwBwKYAwHMgQCmQABzIIA5EMAcCGCOKc0MBDDlzAjgub//VykI4Cb5IIBnAQHMOH0CWCn2FDAEMAcCmAMBTIEA5pg0M4EAPg4EMAcCmAMBzIEAbpgPAngGEMAcCGAhJjQzEMAcCGAOBDAHApgDAUyBAOZAAHMggDkQwBxTmhkIYMoZegJ4zu//VQoCuEk+COBZQAAzTrcAJk8BQwBzIIA5EMAUCGCOSTMTCODjQABzIIA5EMAcCOCG+SCAZwABzIEAFmJCMwMBzIEA5kAAcyCAORDAFAhgDgQwBwKYAwHMMaWZgQCmuC2AV2c/aJG8/1cpCOAm+SCAZwEBzDi9Algp8hQwBDAHApgDAUyBAOaYNDOBAD4OBDAHApgDAcyBAG6YDwJ4BhDAHAhgISY0MxDAHAhgDgQwBwKYAwFMgQDmQABzIIA5EMAcU5oZCGCK2wL4nN6j/0Py/l+lIICb5IMAngUEMMMNAfzHp4AhgDkQwBwIYAoEMMekmQkE8HEggDkQwBwIYA4EcMN8EMAzgADmQAALMaGZgQDmQABzIIA5EMAcCGAKBDAHApgDAcyBAOaY0sxAAFPcFsALM/X/kLz/VykI4Cb5IIBnAQHMOP0CWKk/PgW85O0lQQhgCgQwBwKYAgHMMWlmAgF8HAhgDgQwBwKYAwHcMB8E8AwggDkQwEJMaGYggDkQwBwIYA4EMAcCmAIBzIEA5kAAcyCAOaY0MxDAFLcFsPT9v0pBADfJBwE8CwhghlsCeJ16W326ILfg3yCAKRDAHAhgCgQwx6SZCQTwcSCAORDAHAhgDgRww3wQwDOAAOZAAAsxoZmBAOZAAHMggDkQwBwIYAoEMAcCmAMBzIEA5pjSzEAAU9wUwGf3Tj4gff+vUhDATfJBAM8CApjhjgBW6vhTwO8sCUjzQQBzIIApEMAcCGAOBDAHApgDAUwxaWYCAUwxZWYCAUwxZWYCAUxxXQD7/f7vNjq8Xq+vtbX1h81+3uxIJBIPxOPxhzXiHo1Go9+TxrW3t7d4PJ57hHEtLS0tL0lzRaPRB9ra2sTnlkwmH4lEIvfrnJvf7xedm8fjebilpeUn0lyxWOz+ZDL5iDSura3t4Wg0+oA0LpVK7QsGg/dKYrxe7wMtLS2vaXxu30skEo9K4+Lx+MOJREJ8bslk8vuRSER0bh6P556WlpY3pLnC4fB9yWTy+xrn9mAsFntII+774XD4Pmlca2vr6z6fT3RNIpHIvalUap80l9s1yOPx/NTr9Yq+J8FgUOvcTqYGxWIxcQ1qaWn5sc/nk9aFe6ZrlyhXJBLRrkE69+n03wDR7+nz+e5OpVKt0lzhcPi+eDwuvk+TyeRD8Xj8QY1ze8Hj8filce3t7R6dc3OzBrW2tj7r9/tD0rhUKtXq8/nulsTo3qe6Ncjj8Rzw+/1xjc9NvFYIBoP3dnR0iM8tFovdr1ODvF7v416vNyWN6+joEK8V/Jo1SHet4PF4sj6fr1Mal0ql9knXCj6f7+50Ou1aDfL5fPu9Xm+PNC6ZTGqtFXRq0JLO6oTK1Kf2Jn/aJzy3bo/H0y/Np7sOam9vb3GrBp111ln/Tyk1dccdd4juAzf7Fb/mferz+dpaW1uflMa52a94PB7dc4t6vd6D0jjdfiWRSLhWgzweT8jj8Twnibm1+1afyqmps35x1v+R5tOtQel0WrxW8Pl83tbW1h9pXP8v/cwkEAjsc3tmotOvuDkzOZl+xa0a5PP57ndzZpJMJh/SnZlI71Ofz3d3S0vLf5XmMmlm4vV6RXEmzUz8fr94ZqLTr7hdg1pbW/+L1+uV3juu9iu6M5PW1ta/88/jmYn/M0Rxbs9Mksmk1szE5/OFpXGYmbDjHt2Zic5awev1Pu7xeNqlcYbMTH7g9Xq7pHGYmfBDtwapQCBwSaMjHA7/qc/n62z282ZHd3f33v37918ljRsYGPhOe3v75Rpx1weDwd2SGL/ff53P59svzdXe3r63v7//29K4bDZ7dVtb2xUacddFo9E9wnP7tsfj+YE0V2dn5xXZbPZqaVx/f/+329vb92rEXZtKpaTndkVra+ugxud2+cDAwHekcfv377+qu7tbfG7ZbPaadDp9qSQmGAzubm1tPSjNlclkLstms9dI43p7e7/V3d19pTRuYGDgO+l0+pvSOI/H85T0u5xOpy/VOTfdGtTf369Vgzwez0AoFBJ9T1Kp1J7+/v5rpblOpgZ1dnaKa1Bra+tjXq9XVBei0eiebDZ7nTRXW1ubVg3KZrNa96nH4+kNBAI3SGIikciubDYrigkEApek0+lv6tSg/v7+K3t7e7+lcW6doVDoJmncwMDAjdKYVCrlag3y+XxtgUDgFo3vyQ2RSGSXJCaRSLhag6Z3E7hd43O7Ph6Pi9ZBqVRqz8DAgLgGdXZ2XqFTgwKBQDAQCNylcW7itUI8Ht89MDBwvTRXe3v75f39/eL71O/3ewKBwH3SOJ21QiQS2TU4OOhaDfJ6vY8GAoGHdM4tlUpdpvF5i2vQwsz7/3tBpv6f0jifz/dgIBDYp/E7aq2DBgYGrpfWIN21wqJFi/6vUmrq5ptvFv0tdrNf0V0rhMPhO30+X1ga52a/EgwGtWqQ3++/rbW1NSGNc7Nf8fl8WjUoHA7/xfSTbaK4c35xzocqp6ZWvLqiWxKne58ODg7e4PP5RPep3+//U6/X2yXNZcLMJBgMXuv1evukudzuV3RqUDAYvMrj8WSluXT7FZdr0OVer9e1mUl/f/+VujVIulZobW2d9zOTUCgkqssmzUzi8bh4ZqLTr+jWoP3792vVII/H0+/WzES3X9GdmXi93p7APJ6ZBAKBP5PGuT0z6e/vx8xkxqE7M9HtV3RnJvv37xevFQKBQNDv939XGmfCzMTn87UGMDNh55bJZFyZmaRSqcuaPh6MLaA52AKagy2gOdgCmoMtoCnYArphHLaAngW2gOb4sQU0A1tAU7AFNGc+bwGtMvVPFnbX/6c0DFtAN8yHLaBngS2gGe5tAa2UuvLnV16i3lafqpz6V0kctoDmYAtoiu7MBFtAc7AFNAdbQHOwBTQFW0BzsAU0B1tAc7AFNMeUmQm2gKbgHcBCIIApEMAcCGAOBDAHApgDAUwxqZmBAKaY0sxAAFNMaWYggCmuCeDuX92jMvWpr++vvyXNBQHcMB8E8CwggBmuCuChoaHFi3KLxlROTalfqn1zjYMA5kAAUyCAORDAHAhgDgQwBwKYYtLMBAKYYsrMBAKYYsrMBAKYAgEsBAKYAgHMgQDmQABzIIA5EMAUk5oZCGCKKc0MBDDFlGYGApjimgDO1HMqU5/a8vjRO6W5IIAb5oMAngUEMMN1AXxV7qqLpU8BQwBzIIApEMAcCGAOBDAHApgDAUwxaWYCAUwxZWYCAUwxZWYCAUyBABYCAUyBAOZAAHMggDkQwBwIYIpJzQwEMMWUZgYCmGJKMwMBTHFPAB/9rcrU/6BTgyCAG+aDAJ4FBDDDdQHsOM4FKqf+SfIUMAQwBwKYAgHMgQDmQABzIIA5EMAUk2YmEMAUU2YmEMAUU2YmEMAUCGAhEMAUCGAOBDAHApgDAcyBAKaY1MxAAFNMaWYggCmmNDMQwBQXnwD+ZEGm/jEEMAUCmAMBzDFMAK+TPAUMAcyBAKZAAHMggDkQwBwIYA4EMMWkmQkEMMWUmQkEMMWUmQkEMAUCWAgEMAUCmAMBzIEA5kAAcyCAKSY1MxDAFFOaGQhgiinNDAQwxRUBPP3+34WZ+hsQwBQIYA4EMMcoAayUkjwFDAHMgQCmQABzIIA5EMAcCGAOBDDFpJkJBDDFlJkJBDDFlJkJBDAFAlgIBDAFApgDAcyBAOZAAHMggCkmNTMQwBRTmhkIYIopzQwEMMUVATz9/t/zuyb/EgKYAgHMgQDmGCiA5/wUMAQwBwKYAgHMgQDmQABzIIA5EMAUk2YmEMAUU2YmEMAUU2YmEMAUCGAhEMAUCGAOBDAHApgDAcyBAKaY1MxAAFNMaWYggCmmNDMQwBR3BPBn7//VrUEQwA3zQQDPAgKYceYEsFJzfgoYApgDAUyBAOZAAHMggDkQwBwIYIpJMxMIYIopMxMIYIopMxMIYAoEsBAIYAoEMAcCmAMBzIEA5kAAU0xqZiCAKaY0MxDAFFOaGQhgiktPAH+iMh/+GgKYAwHMgQDmGCqA5/QUMAQwBwKYAgHMgQDmQABzIIA5EMAUk2YmEMAUU2YmEMAUU2YmEMAUCGAhEMAUCGAOBDAHApgDAcyBAKaY1MxAAFNMaWYggCmmNDMQwJTTLoCn3/+rMvXXIIA5EMAcCGCOkQJYqTk9BQwBzIEApkAAcyCAORDAHAhgDgQwxaSZCQQwxZSZCQQwxZSZCQQwBQJYCAQwBQKYAwHMgQDmQABzIIApJjUzEMAUU5oZCGCKKc0MBDDltAvg6ff/qu6jN0EAcyCAORDAHIMF8AmfAoYA5kAAUyCAORDAHAhgDgQwBwKYYtLMBAKYYsrMBAKYYsrMBAKYAgEsBAKYAgHMgQDmQABzIIA5EMAUk5oZCGCKKc0MBDDFlGYGAphy+gXwZ+//VUq/BkEAN8wHATwLCGDGmRfASp3wKWAIYA4EMAUCmAMBzIEA5kAAcyCAKSbNTCCAKabMTCCAKabMTCCAKa4LYNu2VzU6nn766SsSiUS02c+bHZZlbSmVStulcWNjYzsrlcpGjXyXlkqlNZKYF198cXcsFktJc42MjGx2HEd8bqOjozsKhcImaVypVNpTq9VE5/baa69tj8ViXdJc1Wp10+jo6A5pnOM420dGRjZL44rF4u5yubxWEvMP//APm+LxeK80V6VS2Tg2NrZT4/pvtyxrizTOsqxLqtXqOmGuNZFI5Aca13+9ZVmXSONs295aLBa3SeMOHz58sWVZG6Rx0Wj0sXw+L7om1Wp1XaVS2aVx/bVqkG3bWjUoGo32vPrqq6LvSblcXlssFndLc51MDapWq+IalEgk0j/5yU9EdaFWq60plUp7pLkKhYJ2DdK5TxOJRPKZZ565VJhrdaFQuEyay7KsDYcPH75YGletVrfZtr1VGpdMJiNPPfXUXmncyMjIN6UxxWLR1RrU3t7uHxgY+I40rlAoXOY4zmpJTD6fd7UGtbe3t2Sz2Rs08l0qXStM//0V16BqtbpJpwal0+mH+vr6btb4nojXCrVabY1lWaJ727Y/WyvYti1eK3R2dt732GOP3aqRb5d0reA4zupKpeJaDerq6rpr//79d2jku6RYLK6Xxs21BqlM/ZOFmaP/y7b1a1Bvb+/tPT09d0vjdNdBlmVdKq1BumuFRYsW/V4pNbVv3z7R32I3+xXdtUI2m70pnU4/Io1zs18plUpaNWhwcPC6dDrdqnH9tdZBw8PD4hpUKBS0atBTTz317VQqFdC4/g3XQXcV7rpCva0+Xfj2wt82itO9TyuVymWFQkF0nz733HOXJ5PJmDSXCTOTF154YZfbMxOdfsXNmcnJ9Ctuzkxisdh+aS7dmUm1Wt2mOzORrhUKhcLqSCSS1bj+xsxM3nnnHdE1MWlm8uabb4pnJrZGv6Jbg8rlslYNSiaTHT/96U9F947uOki3X9GdmSSTycR8npk88cQT35LGuT0zmT4/Udx8npl0dHTsGxwcvEEap9uv2Jozk3K5LF4rpNPphx577LE/1/ieGDEz6evr+yuNfPN6ZuI4znppnG4NUlNTUwsbHclkcqPP5/t+s583O6b/9c1Sadz777+/vF6vnyeNK5VKaxzHOUsSk0wmV3m9Xp80l+M4F4yNjV0ojZuYmFhmWdb5GvlW1+v1r0liuru7LwwEAmFpro8++uj8iYmJZdK46X+FfIE0bmhoaNWxY8fOlsSk0+nzvV5vUpqrXq+f9/777y/XuP5Lx8fHF0vjarXaio8//vgcYa6zfD5fhzTXb37zm3NrtdoKadzk5OQ3KpXKEo1rctHExMTXpXEej6c9l8uJPu+PP/74HMuyVkpz6dYg+7Mnt8U1yO/3x7PZrOgeOHbs2NlDQ0OrNK6/dg366KOPxDXI7/eHUqmUqC5M/yvk1dJclmVp1aB//ud/1rpP/X6/p62tbY0wbtHQ0NBajev/dcdxLpLG1ev1JZOTk9/QOLdHo9HoJmlcPp9fJ41xHMfVGhQMBu9PJBI7pHHTn9siSUyxWHS1BgWDwbvj8fhuaVypVFozNTUlWgcdO3bs7MnJSXEN+uijj87XqUGhUOhv4vH4Xo3viXitMDU1ddb0NRHlqtfr59m2LV4rBAKBW6LR6HekcZZlrZSuFaamphaVy2XXalAoFLopHA7fKI2b/lfI50rj5lKDzu751b0qU59a2P3hz6am9GtQLBa7PhaL3SyN010HTX8nRTVId62wcOHC3ymlplasWCH6W+xmv6K7VojH45eHw+E7pXFu9iuO42jVoLa2tl1+v/8ejeuvtQ7SqUG5XE6rBsXj8W0+n+9BaVylUmm6Dvr8KeCvvf211gbfL637tFwur83lcqL7tKura30gENgnzWXCzCSdTq90e2ai06/ozkz8fn9Emku3X5nPM5N6vb5Ed2YiXSs4jnOWx+PplOYyaWby4osviuqyKTMTj8cTP3jwoOh7otuv6NagUqmkVYMCgUAwGo2K7h3ddZBuv6I7M/H5fK2xWEz6d9+ImUkwGHzEhJlJvV7HzGTGEQqFvhuNRvdofAZa/YruzKRUKonXCuFw+PZoNPotje8JZib0MGZm8pvf/Oa0zExmH1+4cwe2gOZgC2gOtoDm2NgCmoEtoCnYArphHLaAngW2gOZgC2iObWML6JlMTWEL6NnMqy2gZ7z/VylsAd0IbAHNwRbQHKO3gFbqC98FjC2gOTozE2wBzcEW0BxsAc3BFtAcbAFNwRbQHGwBzcEW0BxsAc0xZWaCLaApNt4BLAMCmAIBzIEA5kAAcyCAORDAFJOaGQhgiinNDAQwxZRmBgKYcnoF8PH3/yoFAdwICGAOBDDHeAGsVNN3AUMAcyCAKRDAHAhgDgQwBwKYAwFMMWlmAgFMMWVmAgFMMWVmAgFMgQAWAgFMgQDmQABzIIA5EMAcCGCKSc0MBDDFlGYGAphiSjMDAUw5zU8Af6IyH/768/8JAcyBAOZAAHPmiQBu+BQwBDAHApgCAcyBAOZAAHMggDkQwBSTZiYQwBRTZiYQwBRTZiYQwBQIYCEQwBQIYA4EMAcCmAMBzIEAppjUzEAAU0xpZiCAKaY0MxDAlNMmgLt/dY/K1KdUpv7a5/8JApgDAcyBAObMCwGsVMOngCGAORDAFAhgDgQwBwKYAwHMgQCmmDQzgQCmmDIzgQCmmDIzgQCmQAALgQCmQABzIIA5EMAcCGAOBDDFpGYGAphiSjMDAUwxpZmBAKacNgE86/2/SkEANwICmAMBzJlHApg9BQwBzIEApkAAcyCAORDAHAhgDgQwxaSZCQQwxZSZCQQwxZSZCQQwBQJYCAQwBQKYAwHMgQDmQABzIIApJjUzEMAUU5oZCGCKKc0MBDDl9Alg+v5fpSCAGwEBzIEA5swbAawUewoYApgDAUyBAOZAAHMggDkQwBwIYIpJMxMIYIopMxMIYIopMxMIYAoEsBAIYAoEMAcCmAMBzIEA5kAAU0xqZiCAKaY0MxDAFFOaGQhgyml8Api8/1cpCOBGQABzIIA580wAk6eAIYA5EMAUCGAOBDAHApgDAcyBAKaYNDOBAKaYMjOBAKaYMjOBAKZAAAuBAKZAAHMggDkQwBwIYA4EMMWkZgYCmGJKMwMBTDGlmYEAppwWAdzg/b9KQQA3AgKYAwHMmVcCWCnyFDAEMAcCmAIBzIEA5kAAcyCAORDAFJNmJhDAFFNmJhDAFFNmJhDAFAhgIRDAFAhgDgQwBwKYAwHMgQCmmNTMQABTTGlmIIAppjQzEMCU0yKAG7z/VykI4EZAAHMggDnzUAD/8SlgCGAOBDAFApgDAcyBAOZAAHMggCkmzUwggCmmzEwggCmmzEwggCkQwEIggCkQwBwIYA4EMAcCmAMBTDGpmYEAppjSzEAAU0xpZiCAKadHAPP3/yoFAdwICGAOBDBn3glgpf74FPDKd1ZGIIApEMAUCGAOBDAHApgDAcyBAKaYNDOBAKaYMjOBAKaYMjOBAKZAAAuBAKZAAHMggDkQwBwIYA4EMMWkZgYCmGJKMwMBTDGlmYEAppymJ4DZ+3+VggBuBAQwBwKYM08F8Dr1tvp0YW7hbyGAKRDAFAhgDgQwBwKYAwHMgQCmmDQzgQCmmDIzgQCmmDIzgQCmuC6AHcc5q9HR1ta2ORAI7Gv282ZHpVJZUiqVlknjpr+wF0jjxsfH1+ZyubMlMW1tbWv8fr9fmqtYLH7Dtu3l0jjHcS6abmCl12RNsVg8RxLT09Oz3O/3RzSu42LHcS6Sxtm2vbxYLH5D45qsdhznXElMV1fXYr/fn9RhIqJOAAATJUlEQVTIdcHnBVFylEqlZZVKZYk07siRIyunhfqcY3K53Nl+vz8tzVWv1887cuTISo1rsnR68S6KsyxrpWVZ50vjAoFAxxtvvCH6vCcmJr4+OTm5SppLtwZNN9jiGhQIBBLZbFZ6D5zrfHYPSH9H7Ro0fY+L4oLBYKijo0NUF4rF4jm1Wm2NNNd0jRTXoImJCa37NBgMelOp1DpJTL1e/1q1WhXFOI5zlmVZ51uWJb5Pp4d8S6VxoVDo0VgstkXje7JeGpPP512tQcFg8MFkMnmxNK5ara6bHpDMOSaXy7lag0Kh0D2JROJSadz4+PjaY8eOidZBjuOc+8EHH4hr0Pj4+GKdGhQMBu8Ih8NXSuOmf0fR345jx46dPT4+vlaay3GcCz4ftAo/t1vj8fg10rjJyclV0rVCvV7/2sTEhGs1KBQK3RyNRv9EGnfkyJGV+Xz+PI3PoGENOrv3w++pTH1qYebo67N/pluD4vH4jeFw+C80rqXWOmh8fHyttAY5mmuFhQsX/k4pNbVhwwbpfeBav6K7Vmhra7siHA7fJY1zs1/J5XJaNSiVSu0JBAL3SeN0+xXbtsU16JVXXtGqQYlEYkcgEHhIGje9ThCtg1ROjaqcmlr8zuKANN/ExMS66UHmnGMymcxGv9/fIs1lwsyks7NztdszE51+xc2ZiW6/4vbMxOfztWnk0pqZjI2NXag7M5GuFbLZ7Nk+n69Tmsukmcnzzz8vqsumzEyCwWD8wIED0u+JVr+iW4Py+bxWDQqFQkG3ZiaOZr+iOzMJhUIezEzY4erMZPr8pOf2wHyemcRiscukcbr9iu7MJJ/Pi9cKwWDwjlgsdpU0zpSZSTQavVYaN99nJvV6/ZTNTL7oyOfz56larbai0XHgwIHLk8lkpNnPmx3VanWTbdtbpXHlcnmHZVkbpHG2be8eGhpaJYl54YUXdiUSiaQ0V6VS2VitVrdJ4xzH2a5zbpVKZVehUFgtiXnxxRe3xWKxtDTX6OjoBsdxtmt83tsqlcpGaZxlWZeUSqU1kpjXX399QzQa7dHItaFcLu+Qxtm2vbVarW6Sxo2MjFxcLpfXCnOtikajj2lc/3UjIyMXS+Mcx9lsWdYWaVyhUNhZLBbXS+MikUj/O++8I/q8y+XyWsuyLtG4Jq7WoFgs1v3SSy+JvielUmmNzrmdTA0aHR0Vn1s8Hu94+eWXRXWhUCisrlQqu6S5LMvSqkFjY2Na92k8Hk8cOHBgj/B3XFkqlUQxtVptRbFYXF8oFHZK40ZHR7c4jrNZ49zCTzzxxBUan8Gl0ph8Pu9qDWpra/Nls9mrpXGlUmmPZVkrJTFDQ0Ou1qBUKrWvv7//emmcbdu7bdsWrYNKpdIax3HE5zY6OrpBpwZ1dnY+mM1mb9L4nojXCrZtr7Jte7c0l+5aoaur696+vr5bNPJdIl0rWJa18vDhw67VoEwm87e9vb23S+NGRkYuzufz6zSuScMadE7P0SGVqU/tfPL9u2b/TLcG9fT0/HVPTw/7/zvRobsOsm17t7QG6a4VFi1a9Hul1NSjjz4q+lvsZr+iu1bIZrN/kk6nH5HGudmvDA0NadWggYGBa9vb21s0vlta66B8Pu9aDRocHLwqmUz6Na6/eB1058id35x+CvjfpfkOHz4sXis888wz30wkElFpLhNmJs8+++wl8Xi8TZrL7X5Fd2YSjUY7pbl0+5UzMDPp1Tk3nXXQ6OjoFt2ZiXStYFnWykgk8gON62/EzCQajfb94he/ENVlk2Ymr732mnhmotOv6NagUqmkVYMSiUT7j370I9G9czIzE537FDOThucWHhgY2KvxGbg6MxkdHcXMZMaRSqX2ZbPZG6Rxuv2K7sykVCqJ1wodHR0PPvbYY3+m8T350s9MOjo65u3MpKur607dmUm1Wj1lM5MvOvL5/LqmjwdjC2gOtoDmYAtoDraA5mALaIrjYAvoBnHYAnoW2AKagy2gOdgCmoItoDnGbwHd5P2/SmEL6EZgC2gOtoDmzMstoKc5K3fWuMqpKfVLtU8S52ALaAK2gOZgC2gOtoDmYAtoDraApmALaA62gOY42AKagS2gOabMTLAFNAXvABYCAUyBAOZAAHMggDkQwBwIYIpJzQwEMMWUZgYCmGJKMwMBTDn1Arjx+3+VggBuBAQwBwKYM58F8K2lW/eot9WnKqf+VRIHAUyBAOZAAHMggDkQwBwIYAoEMAcCmAMBzIEA5pgyM4EApkAAC4EApkAAcyCAORDAHAhgDgQwxaRmBgKYYkozAwFMMaWZgQCmnFIB3P2re1SmPqUy9dcaxUAAcyCAORDAnPksgCcmJpYtyC2oSZ8ChgCmQABzIIA5EMAcCGAOBDAFApgDAcyBAOZAAHNMmZlAAFMggIVAAFMggDkQwBwIYA4EMAcCmGJSMwMBTDGlmYEAppjSzEAAU06pAM7UcypTn1LdR29qFAMBzIEA5kAAc+a7AN75zs6t0qeAIYApEMAcCGAOBDAHApgDAUyBAOZAAHMggDkQwBxTZiYQwBQIYCEQwBQIYA4EMAcCmAMBzIEAppjUzEAAU0xpZiCAKaY0MxDAlFMrgJu//1cpCOBGQABzIIA5810AF4vFc1RO/ZPkKWAIYAoEMAcCmAMBzIEA5kAAUyCAORDAHAhgDgQwx5SZCQQwBQJYCAQwBQKYAwHMgQDmQABzIIApJjUzEMAUU5oZCGCKKc0MBDDlFD8B3PT9v0pBADcCApgDAcz5igjgdZKngCGAKRDAHAhgDgQwBwKYAwFMgQDmQABzIIA5EMAcU2YmEMAUCGAhEMAUCGAOBDAHApgDAcyBAKaY1MxAAFNMaWYggCmmNDMQwJRTJoBP8P5fpSCAGwEBzIEA5nwlBLBSSvIUMAQwBQKYAwHMgQDmQABzIIApEMAcCGAOBDAHAphjyswEApgCASwEApgCAcyBAOZAAHMggDkQwBSTmhkIYIopzQwEMMWUZgYCmHLKBPAJ3v+rFARwIyCAORDAnK+QAJ7zU8AQwBQIYA4EMAcCmAMBzIEApkAAcyCAORDAHAhgjikzEwhgCgSwEAhgCgQwBwKYAwHMgQDmQABTTGpmIIAppjQzEMAUU5oZCGDKqRPAX/z+X6UggBsBAcyBAOZ8ZQSwUnN+ChgCmAIBzIEA5kAAcyCAORDAFAhgDgQwBwKYAwHMMWVmAgFMgQAWAgFMgQDmQABzIIA5EMAcCGCKSc0MBDDFlGYGAphiSjMDAUw5hU8Af+H7f5WCAG4EBDAHApjzFRPAc3oKGAKYAgHMgQDmQABzIIA5EMAUCGAOBDAHApgDAcwxZWYCAUyBABYCAUyBAOZAAHMggDkQwBwIYIpJzQwEMMWUZgYCmGJKMwMBTDklAngO7/9VCgK4ERDAHAhgzldKACs1p6eAIYApEMAcCGAOBDAHApgDAUyBAOZAAHMggDkQwBxTZiYQwBQIYCEQwBQIYA4EMAcCmAMBzIEAppjUzEAAU0xpZiCAKaY0MxDAlFMigOfw/l+lIIAbAQHMgQDmfAUF8AmfAoYApkAAcyCAORDAHAhgDgQwBQKYAwHMgQDmQABzTJmZQABTXBfA+Xz+vEZHNpvdHolEvM1+3uxwHOci27ZXSePGx8fXjo2NXSiNGxkZ2ZzL5S6QxGSz2Y2BQCAszWXb9nLHcVZL42q12ppSqbRMGlcoFDYNDQ0tlsQ88cQTawKBQEKaa2JiYlmtVluj8Xmvtm17uTQun89vHB8fF53bk08+uTwQCHRIc42NjV04Pj6+VuPzXuU4zkUa12T95OTkNyQxuVzugkAg0C3NVa/XlziOs14aV6vVVliWtVIaV61W1zmOs1QaFwwGM2+99ZbomkwvUjdoXH+tGlQul7VqUDAYbH/22WdF35Pp7/5Gaa6TqUETExPiGhQKhWLZbFZ07wwNDS0uFAqbpLlKpZJWDZqcnNS6T0OhULC7u3uzJMayrPPfe++9LdJcjuMsrVar66RxR44cWVmr1VZI46LRqKevr2+HNG54eHirNKZSqbhag2Kx2COZTGaPNO69997bYlnW+ZKY6aG6azUoFovd39vbe4U0bmRkZLPjOKJ10Pj4+OJKpSKuQRMTE8t0alA0Gv1uOp3+jjSuUqmI1wqO41wwMjIiurfz+c/WCuVyWbxWiMfjt6dSqRulcZZlbZCuFSzLOt+yLNdqUDwev6Wtre1mjXzrPx92S46ZNWhBpv7vKlP/wxy+I1o1qL29/c8SicRfSeN010EjIyObpTVId62wcOHC3ymlpvbu3Sv6W+xmv6K7Vujo6Ph2Mpm8RxrnZr+Sy+W0alAmk7k8Go0+II3T7Vd0atCbb76pVYP6+vp2RSKR72v8jlrroImJiYb36YK3F9RUTk0t/sfF/ib5trz55pui+7Svr29bOBz2SX9HE2Ymg4ODG9yemej0Kzo16Omnn16tMzPR7VfcrEHPP//8MjdnJkeOHFmpOzORrhVefvnlC/x+f480lykzk0Ag0PXKK6+IrokpM5NQKJR65ZVXxDMTnX5FtwaVSiWtGhQOh6NuzUx0+xXdmUk4HA5ks9l5OTOJxWKtPT09O6Vxbs9Mjhw5ojUzSafTl0rjTJiZRCKR+7u7u/dK43T7Fd2ZSalUEq8VYrHYXe3t7ddI4zAzYTGuz0wSicSfa+RbX6/XT2pmIviOLFGVSmVJoyObze6OxWKBZj9vdpTL5bWfL+YkR7Va3WTb9iqNfDuGh4cvlMQ8/fTT2yKRSEyaq1QqrRkdHd0gjatUKhsLhcJqjXzbS6XSMknMc889tyESiaSkuRzHWV2pVDZK40ZHRzeUSqU10rhisbjNtu3lkpiXX355dSQS6ZLmsm17VbVa3aRxTdaXy+W10jjLsrY4jnORJGZ4ePjCUCi0X5pruinZIo2rVqvrqtXqOmnc9ABzpTQuHA73vvvuu6LPe3pBsFWaS7cGFQoFrRoUDoc7X3jhBdE9YNv28mKxuE2a62Rq0PQ9Lj23tmeffVZ075RKpWWlUmm7xvXXqkGTk5Na92ksFos8/vjjOyQxjuMsLRQKO6W5LMtaOTIyslkaNzExoXWfxuNx/8DAwB5p3MjIyMXSmGKx6GoNisfjLdls9gppXKFQ2Ok4zlJJTD6fd7UGxePxh/fv33+1Rr4dY2NjonWQbdvLq9WquAY5jrNapwYlk8n7MpnMDRrfE/FaYbopEd3b09dkVaFQEK8VUqnU36bT6Zs18m2VrhUcx1lq27ZrNai9vf2vM5nMrRr5thSLxRXSuJk1SGXqnyzM1P/lRDG6Naizs/OWzs7Ov9H4HbXWQeVyeYe0BumuFRYtWvR7pdTUrbfeKv1b7Fq/ortW2L9//3XJZPJ+aZyb/crw8LBWDcpms1fFYrFHpHG6/crw8LC4Bh06dEirBvX3918ei8VapXG6awXHcRrep9e8e80u9bb6dEFuwb81irNte+ehQ4dE9+mTTz55SSQSCUp/RxNmJi+88MJWt2cmOv2KmzMT3X7FzRr06quvrnJzZjIxMbFOd2YiXSscOnRoaTAY7JPmMmhm0vPzn/9cujY0YmYSiUTSr7zyinhmotOvuF2DIpFI0q2ZiW6/ojsziUQikWw2K/q7j5kJP05mZjIxMaFzbi39/f17pXEmzEySyeRDOjMT3X5Fd2ZS0VgrtLW13dvZ2XmjxvcEMxN6/V2dmXR0dNymOzOp1WonNTOZ6/GFu4phC2jOH625EGwBzcEW0BRsAc0xZTsjbAFNwRbQHGwBzcEW0BxsAc0xZTsjbAFNOektoOf4/l+lsAV0I7AFNMfNfgVbQHO+FFtAf84XvAsYW0BTsAU0B1tAc7AFNAdbQHOwBTQFW0BzsAU0B1tAc7AFNMeUmQm2gKbgHcBCIIApEMAcCGAOBDAHApgDAUwxqZmBAKaY0sxAAFNMaWYggCknLYDn+P5fpSCAGwEBzIEA5nyFBXDTdwFDAFMggDkQwBwIYA4EMAcCmAIBzIEA5kAAcyCAOabMTCCAKRDAQiCAKRDAHAhgDgQwBwKYAwFMMamZgQCmmNLMQABTTGlmIIApJy+Aj/5WZep/mEsMBDAHApgDAcz5ygpgpZo+BQwBTIEA5kAAcyCAORDAHAhgCgQwBwKYAwHMgQDmmDIzgQCmQAALgQCmQABzIIA5EMAcCGAOBDDFpGYGAphiSjMDAUwxpZmBAKacgieAP1GZD389lxgIYA4EMAcCmPMVF8ANnwKGAKZAAHMggDkQwBwIYA4EMAUCmAMBzIEA5kAAc0yZmUAAUyCAhUAAUyCAORDAHAhgDgQwBwKYYlIzAwFMMaWZgQCmmNLMQABTTkoAC97/qxQEcCMggDkQwJyvtABWquFTwBDAFAhgDgQwBwKYAwHMgQCmQABzIIA5EMAcCGCOKTMTCGAKBLAQCGAKBDAHApgDAcyBAOZAAFNMamYggCmmNDMQwBRTmhkIYMpJCWDB+3+VggBuBAQwBwKYAwHMnwKGAKZAAHMggDkQwBwIYA4EMAUCmAMBzIEA5kAAc0yZmUAAU9wWwP8f5BTeAGjYe/g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data:image/png;base64,iVBORw0KGgoAAAANSUhEUgAAB4AAAAOxCAYAAAAUy7rdAAAgAElEQVR4nOy9eXQb93X3fUVKsiV5kax9s2Rb3pc4aessTmI7XuR9jZcsjkUMZgAQCwkCIEhKchnFi2LHciLHSdTE0Vs3bVI4lkqDBLEMNCEtsUqNpO1p/T7Pkzzt86ZuuuRtkjdpVsfSvH8IcvjjBSXen8gxh/5+zsE5DdF77gyAufrd+/H8hmgcgsHgmmAw+PHx3h+PUqm0oFAonCaNe/nllxc5jnOyNM627eW9vb1Nkph4PL40EAgY0lz5fH5+pVI5XRrnOM7CXC43TxpXKpWW5XK5ZkmMZVmnBwKBsDTXyMjIPMdxFkrjKpXK6fl8fr40rlAoLHUcZ7Yk5t57750XCATi0lyO45z88ssvL5LGFQqF00ql0gJpnG3bi2u12hxJTG9vb1MgEOiQ5nr11Vfn2ra9WBrnOM4pfX19p0rjisXiGYVC4SRpnGEYyd7eXtH3XavV5jiOs0SaS7cG9ff3a9UgwzBilmWJrgHHcWYXCoWl0lwnUoNGRkbENcgwjNCmTZtEdSGXyzWXSqVl0ly5XE6rBh08eFDrOg0Ggy3BYHC5JMZ13VkDAwMrpLkKhcJJxWLxDGnc/v37T3Uc5xRpnGmaH2ttbV0rjSsWiyulMblcztMaZJrmfZZlnSONGxgYWOG67ixJzK5duzytQYZh3BkMBi9U/pij1fQCHaYc/WC8ONu2l7uuK1oHOY4ze3h4WFyDRkZG5unUoGAweHMoFHqHNG54eFi8VnBdt8m2bdG1TXRkrdDf3y9eK5imeZ1pmn+kkW+JdK3guu4sx3EmpQa5RJ0ukesStY0XZ5rmVeFw+EppPtu2F+dyubnSOC9rUCgUeq9lWddI43TXQfXrVFSDdNcKTU1NPyYil4hE/xZ72a/orhUsy7o0FArdJo3zsl/p7e3VqkGRSOT8YDB493jvu0QX1K/ZF8cco9Y6KJ/Pi2sQEak1KFvLUbbmUmftmNdSMBg8KxgM3i89xr6+Pq110MjIiNZ1Wj830XUai8VWBQKBT0hz+WFmYlnWEq9nJjr9ipczE91+xeuZSUtLS0KaS3dmsn///lN1ZybStUJvb29TS0tLWprLTzMTy7JEddkvM5NgMBhNp9Oi34luv6Jbg/bu3atVg0zTNCORiOja0V0H6fYrujMT0zQ3bdq0SdR7+GlmYlnWmdI4r2cm+/fvF9cgy7LuNQxjgzTOLzOT1tbWC4///8nyafUrujOTvXv3itcKwWDwZtM0L5fG+WVmYhjGFRr53tKZyUQwDOODujOTV1991bOZCeVyubmNXul0+qxQKNQy3vvjvfr7+xfl8/kl0jjbtpcXCoXTpHGO46zZvXv3yZKYZDK52rKskDTX3r17FxYKhaXSuHqhOV0aVygU1uRyuXmSmO7u7qWWZcWkuSqVyun145Qe49K9e/culMbl8/nV+Xx+viQmm82ebllWu8Yxnmbb9nKNY1zS39+/SBpXLBZXlkqlBZKY3bt3n2xZVkaay3GcU4rF4kqNYzxjz549i6VxAwMDK/r6+k6Vxpmmmd61a5fo+y6VSgvK5fIqaS7dGtTX16dVg0zTbOvt7RVdA/l8fn4+n18tzXUiNahSqYhrkGmarel0WloX5tVrlyhXLpfTqkGO42hdp+Fw2Ozo6FgriSkUCieVSiVRTC6Xm9vX13fqwMDACmmcbduLi8XiGRrntikej58jjatUKmdqfG+e1iDLsj6aSqUukMaVSqW1hULhJEnM888/72kNsizr3ra2tsvG/n1WbtYQ5cid8/U5RqM4x3HWOI4jWgfl8/n51WpVXIMqlcrpOjUoFArdEYvF/lAaV61WxWsFx3FOdhxHXIMKhcJpfX194rVCJBK5KZFIvE8aVy6XV0nXCoVC4aShoaFJqUG/mT//VpfIPdTc/CfjxUWj0WtjsdjV0nz1mnCKNM7LGhSNRj8YjUavl8bproMcx1kjrUG6a4WmpqafEJF73nnniWK97FdymmuF9vb2d0Wj0bs0jtGzfmX37t1aNSiRSFwSDofvG+/9N+bM+YRL5B6aPfvJMceotQ7q6+sT16CdO3cqNYiytdcoW3v9eHFtbW3nh0Khj0uPcc+ePVrrIMdxtK7ToaGhtTt37hRdp11dXetN0wxIc/lhZtLZ2bnK65mJTr+iU4N6e3uX6MxMcpr9ylswM0lqHKPWzMS27cW6M5OccK2we/fuk03TzEpz+Wlm8uSTT4rqsp9mJk8//bR4ZqLTr+jWoD179mjVIMuyIl7NTHT7Fd2ZiWVZwZk6M7Es6yE/zEyO/scywnP7aHt7+4XSOD/MTEKh0Ifj8fg7pHG6/YruzGTPnj3itUIkErm9ra3tj6RxmJmwY5y0mclEXicyM3Ecx7OZCdm2vbjR68knn7wkkUiEx3t/vFepVFo7ODi4XhpXrVbPKZfLq6RxjuNcUCgUlkpiPvvZz54fj8cT0lyFQmFNqVQ6Sxpn2/bZ+Xx+tTRu375955dKpWWSmGeeeeaseDye0vj8V9u2fbbG931WoVBYo/GZnGfb9nJJzJe//OU1ra2tXdJc5XJ5VbVaPUcaNzg4uL5UKq2VxjmOs+HgwYOicysUCktbW1u3auRa4TjOBmlcpVI5c2BgYJ00rlgsbigWiyulcdFodEtfX5/oMzl48ODyoaGhc6W5dGtQoVDQqkHRaDT77LPPSn8ny+0j14D0GLVrUP0al55bxxe+8AVRXSiVSsv27dt3vjRXvUaKa5DjOFrXaVtbW+wzn/nMBcJcSyqVyoXSXMVicWWxWBRfp9VqdV2lUjlT49xCjz766GUav5OLND5/T2tQW1ubsW3btj/QyHeh4zhLhHGe1qC2trZP9Pb2vmfs32/ov+ESeoEON+WaXhvnO7hgeHhYtA6ybXv5yy+/LK5B1Wp1tU4NSiaTD3R3d18ljasfo+jfjvp/ASu6tm37yFqhUCiI1wqpVOrurq6u66RxQ0ND50rXCo7jLBkaGpqUGvQvDz10jkvkvjFnjjNeXDqdvi2bzd4kzec4zgbHcVZI42wPa1BXV9eN6XT6Do3PUmsd5DjOBTo1yNZYKzQ3N/+UiNx7771X+m+xZ/2K7lqht7f3/clk8qPSOC/7lfode+IatHXr1ncnEomHxnv/9VNO+axL5P5m2bLI6L/r9ivlcllcg/L5vFKDKFs71NRV+6fjxW3btu2diUQiKD3GgYEBrXWQ4zha1+nQ0NCF+XxedJ3u2LHj4ng8HpHm8sPM5KmnnjrP65mJTr/i5cxEt1/xsgb96Z/+6epYLObZzKRara7TnZlI1wr5fH5JJBJ5WCOXL2YmsVhscy6XE30mfpmZxGKxzq9+9avimYlOv6Jbg/r7+7VqUCwWS+7cuVN07eiug3T7Fd2ZSTwex8yEvzydmVSrVXENam9vD8zUmUl7e/uDW7dufa80Trdf0Z2Z9Pf3i9cKHR0d92Nmor7e6pnJRF7pdPq2TCZzszTO65nJuLcHYwtoDraA5mALaI5tYwvosWALaBVsAd0wDltAjwFbQHPedltAHyVH36IcufSX9NDYt2xsAa2ALaA549Ugl+iQS/TqeHHYApqDLaA52AJaZQq3gH6hvgX0RWOO8a3ZArrru/dQtuZStvaV4wVhC2iOH2Ym2AKao9uvYAtojs5aAVtAc/wyM8EW0Cq66yBsAc3BFtAcbAHdMB+2gB4FtoDmzPgtoMcDApgDAcyBAOZAAHMggFUggBvGQQCPAQKY8zYWwOM+CxgCWAUCmHMMAfxLl+hH48VBAHMggDkQwCpTKID/xj3yvY49xrdGAE/w+b9EEMCN8MPMBAKYAwHMgQDmQABzIIBVIIA5EMAcCGAOBDDHLzMTCGAVCGAhEMAqEMAcCGAOBDAHApgDAazip2YGAljFL83MuAKYaNy7gCGAVSCAOccQwD90iX49XhwEMAcCmAMBrDKFAvgHLtFvGxzjWySAX3mNsrXXJxIEAczxw8wEApgDAcyBAOZAAHMggFUggDkQwBwIYA4EMMcvMxMIYBUIYCEQwCoQwBwIYA4EMAcCmAMBrOKnZgYCWMUvzcxxBHDDu4AhgFUggDnHEMB/6xIdHi8OApgDAcyBAFaZQgH8c5foxw2O8a26A/gQZb/zvYkEQQBz/DAzgQDmQABzIIA5EMAcCGAVCGAOBDAHApgDAczxy8wEAlgFAlgIBLAKBDAHApgDAcyBAOZAAKv4qZmBAFbxSzNzTAFM1PAuYAhgFQhgzjEE8Ev1Z4quaxQHAcyBAOZAAKtMoQB+wyViwvUtEcCC5/8SQQA3wg8zEwhgDgQwBwKYAwHMgQBWgQDmQABzIIA5EMAcv8xMIIBVIICFQACrQABzIIA5EMAcCGAOBLCKn5oZCGAVvzQzExDA7C5gCGAVCGDOMQTwjroA/nCjOAhgDgQwBwJYZSoEsEs0t36tfqvBMXovgAXP/yWCAG6EH2YmEMAcCGAOBDAHApgDAawCAcyBAOZAAHMggDl+mZlAAKtAAAuBAFaBAOZAAHMggDkQwBwIYBU/NTMQwCp+aWaOK4CJ2F3AEMAqEMCcYwhgoy6VPtkoDgKYAwHMgQBWmSIB/MH6tfrVBsf4FgjgiT//lwgCuBF+mJlAAHMggDkQwBwIYA4EsAoEMAcCmAMBzIEA5vhlZgIBrAIBLAQCWAUCmAMBzIEA5kAAcyCAVfzUzEAAq/ilmZmgAFbuAoYAVoEA5hxDAL+zLpW+0SgOApgDAcyBAFaZIgGcqF+r2QbH+FbcATzh5/8SQQA3wg8zEwhgDgQwBwKYAwHMgQBWgQDmQABzIIA5EMAcv8xMIIBVIICFQACrQABzIIA5EMAcCGAOBLCKn5oZCGAVvzQzExLARMpdwBDAKhDAnGPVoLpU+utG70EAcyCAORDAKlMkgL9Uv1ZvbHCMngrgdZ/6tiF5/i8RBHAj/DAzgQDmQABzIIA5EMAcCGAVCGAOBDAHApgDAczxy8wEAlgFAlgIBLAKBDAHApgDAcyBAOZAAKv4qZmBAFbxSzMjEMBv3gUMAawCAcw5jgB+3SX6P43egwDmQABzIIBVpkgAl+sCmF3HXgvgeT2vvCR5/i8RBHAj/DAzgQDmQABzIIA5EMAcCGAVCGAOBDAHApgDAczxy8wEAlgFAlgIBLAKBDAHApgDAcyBAOZAAKv4qZmBAFbxSzMzYQFM9OZdwMtfXB6HAP49EMCc4wjgn7pEP2v0HgQwBwKYAwGsMkUC+FWX6NA4x+ipAG7qqv1Q8vxfIgjgRvhhZgIBzIEA5kAAcyCAORDAKhDAHAhgDgQwBwKY45eZCQSwCgSwEAhgFQhgDgQwBwKYAwHMgQBW8VMzAwGs4pdmRiiAV9MLdLjphabXIIB/DwQw5zgC+H+7RL9r9B4EMAcCmAMBrDJFAvhHLtEvxjlGTwWw9Pm/RBDAjfDDzAQCmAMBzIEA5kAAcyCAVSCAORDAHAhgDgQwxy8zEwhgFc8FcDgcvrLRy7KsOwOBwLbx3h/vlUgkrk2lUtdL47LZ7MZEInGNNK67u/tWy7LeL4mxLOuWQCDwuDRXLBb7UCaTuUEal0qlNsZisQ9J43p6em6JRCIfkMSYprmxpaXlSZ1zS6VSG6VxmUzmBp1zy2azt0Sj0Q9KYoLB4Ic2bdr0tDRXIpG4JpvNis8tlUpdn0gkrtU4t5vi8fhVkhjLst7f0tLyjDRXMpm8KpvN3iSN6+jouDaZTF6n8X3f2N7efrU0LhAI7AyFQqLvOx6PX9Xd3X2zxvetVYNSqZRWDWppadlhGIbodxKNRj+YzWZvkebyugYFAoEnTNMUXTuRSOQDPT09WuemU4M6Ozu1rtNAIPCoaZq3SuOy2ext0pj29varM5nMjdK4dDp9XUdHh/jcWlpaPmma5l3SuO7u7tulMfF43NMaFAgEtpqmeZ8X31skEvG0BgUCgS7DMD4qiTnpz0/6W8qRu27XukckcdFo9IO616lODQoGgynDMB6SxvX09IjXCq2tre/v7u4WX9uJROIanRpkGEZbMBg0pHHd3d03S9cK4XD4ys2bN09qDfrlSSf9nUvkxoNBtt40DKPVNM2wNJ/OOqj+mXhWg0KhkGUYRkwap7sO0vlN6q4Vmpubf0ZE7s033yzK6WW/ortWMAzjwZaWlk6N782zfsWyLK0aFAwGPxIIBHoavXd41qzf/q65+f8d53vTWgdlMhlxDTqr45ubKVtzT804eUlcKBT6sGEYD0uPMZlMaq2Durq6tK5TnfoaCoXuwMxEfflhZmJZ1g0zdWZiWdY1Xs5M0un0dZiZsO9be2Zy9D++m+jLLzOTQCDwVDQaFc9MvOxXdGuQYRif9mpmotuvnMjMxDAM8b+NmJmorxOZmaTTaXENMgxjy0yemZim+TFpnJf9iu5aYabPTAzDCErjpsvM5Djnpj0zSSaTns1MKBKJXNXoZRjGvYFA4NHx3h/v1dbWtrGjo+NmaVwmk7k1Ho/fII3r6uq6y7KsayQxwWDwjkAg8IQ0VywW25hOp2+RxqXT6VtisdhGaVx3d/edwWDwQ5IYy7JuaWlp2THdzy2bzd4RCoWulcSYprkxEAjslOaKx+M3ZDKZW6VxHR0dN7e1tYnPrbOz8/ZoNCo6N8uyrmlpafmCxrld19nZebs0LplM3tje3n6Txvd9WzQavV4aFwgEnpV+39Fo9NpsNnuHNJduDero6NCqQYZhfNY0TdHvJBQKaZ2b19dpIBD4jGmaomsnGAx+qLu7+06vzi2TyWhdp4ZhbA8EAndJYsLh8NWdnZ13S3NFo9Hr0+n0bdK4VCp1UzKZvFHj3B4xTfM+aVx3d7f43CKRiKc1KBAI9BqG8VFpXGdn593hcPhqSYzudapbgwzD2BIMBj8hibmp96YPU47c5m80/4f03DZv3uxZDTIMIxsMBg1p3ObNm8VrBcuyrunq6hJd25HIkbVCR0eHeK0QDAZTlmWFpHHZbPYO6VohHA5frXOdHqsG/ddpp5VcIte+/PLWBueWMAwjJs1XrwnXSeO8rEGmabYGg8F2aZzuOqirq+sur2pQc3Pzz4nIve2220SxXvYrumsFwzAChmF0a3xvnvUrujXINM0HA4HA1kbvuUSHfz137vcavafbr6TTaXENOiXzLYeyNfeS1J+1Cb/vj7S0tHxSeozt7e1a66BsNqt1nXZ3d4vXCqZp3tPS0vKYNBdmJg1/k57VIMMwZuzMxLKsG7ycmaRSqZt0ZyYR4VqhLre/qHFufpmZfH6mzkxaWlo+Gw6HxTMTL/sV3evUMIwnvZqZ6PYrujOTYDD4+KZNm0Trc8xMGr60a1AqlbpJGjfTZyaGYTyk8b1p9Stez0wMwwhK4/wwMzFNs8PPM5Pj/E60ZybxeNyzmcm4twdjC2gOtoDmYAtoDraA5mALaBVsAd0wDltAjwFbQHOwBTRnTm7OCOXIpb+khyYagy2gOW/jLaB7XCLXJYqOfQ9bQHOwBTQHW0CrTPYW0C7ROfVr9K/GOUbvtoDOvvIaZWsNt4w/FtgCmuOHmQm2gOZgC2gOtoDmYAtoDraAVsEW0BxsAc3BFtAcbAHN8cvMBFtAq+AZwEIggFUggDkQwBwIYA4EMAcCWMVPzQwEsIpfmhkdAXznwJ2X0wt0mHL0g4nGQABz3sYC+Ja6XHp27HsQwBwIYA4EsMoUCOD769fok+Mco4cCuHaoufuVf5bmggDm+GFmAgHMgQDmQABzIIA5EMAqEMAcCGAOBDAHApjjl5kJBLAKBLAQCGAVCGAOBDAHApgDAcyBAFbxUzMDAazil2ZGRwDbtr2ccvQtyV3AEMCct7EAXlqXS8Wx70EAcyCAORDAKlMggB+pX6MN67tnArjru/dQtuYu2FL7c2kuCGCOH2YmEMAcCGAOBDAHApgDAawCAcyBAOZAAHMggDl+mZlAAKtAAAuBAFaBAOZAAHMggDkQwBwIYBU/NTMQwCp+aWZ0BfAZf3XGWsldwBDAnLerACYicokOuUT/OPbvEMAcCGAOBLDKFAjgXF0AXzrOMXojgLO1HGVr7iWf/ht2jMcDApjjh5kJBDAHApgDAcyBAOZAAKtAAHMggDkQwBwIYI5fZiYQwCoQwEIggFUggDkQwBwIYA4EMAcCWMVPzQwEsIpfmhldAey6bpPkLmAIYM7bXAD/0iX6z7F/hwDmQABzIIBVpkAAf9s98n2Od4weCeBXXqNs7XWdGgQBzPHDzAQCmAMBzIEA5kAAcyCAVSCAORDAHAhgDgQwxy8zEwhgFQhgIRDAKhDAHAhgDgQwBwKYAwGs4qdmBgJYxS/NzAkK4NUTvQsYApjzNhfA/+YS/Xrs3yGAORDAHAhglSkQwD9wiX57jGP06g7gQ5StfR8CWAUCmAMBzIEA5kAAcyCAVSCAORDAHAhgDgRww3wQwKOAAOZAAAvxQzMDAcyBAOZAAHMggDkQwCoQwBwIYA4EMOeEBTARTfQuYAhgzttcAP+tS3R47N8hgDkQwBwIYJUpEMA/d4l+fIxjnHoBXH/+L2VfeQ4CWAUCmAMBzIEA5kAAcyCAVSCAORDAHAhgDgRww3wQwKOAAOZAAAvxQzMDAcyBAOZAAHMggDkQwCoQwBwIYA4EMGeSBPCE7gKGAOa8zQVwX/0Zo2eP/jsEMAcCmAMBrDIFAvgNl+h/HeMYp14A15//S521ayCAVSCAORDAHAhgDgQwBwJYBQKYAwHMgQDmQAA3zAcBPAoIYA4EsBA/NDMQwBwIYA4EMAcCmAMBrAIBzIEA5kAAcyZFABNN6C5gCGDO21wAf6YugBVBAwHMgQDmQACrTKYAdonm169N5xjH6IEAPvL8XyLSqkEQwBw/zEwggDkQwBwIYA4EMAcCWAUCmAMBzIEA5kAAc/wyM4EAVoEAFgIBrAIBzIEA5kAAcyCAORDAKn5qZiCAVfzSzEySAD7uXcAQwJy3uQDeVJdMj4z+OwQwBwKYAwGsMskC+Jr6tfmVYxyjF3cAH6Lsd75HEMAMCGAOBDAHApgDAcyBAFaBAOZAAHMggDkQwA3zQQCPAgKYAwEsxA/NDAQwBwKYAwHMgQDmQACrQABzIIA5EMCcSRPARMe9CxgCmPM2F8CX1iVTbvTfIYA5EMAcCGCVSRbAHfVrM3WMY5xaAfzm839rXyEIYAYEMAcCmAMBzIEA5kAAq0AAcyCAORDAHAjghvkggEcBAcyBABbih2YGApgDAcyBAOZAAHMggFUggDkQwBwIYM4kC+Bj3gUMAcx5OwtgIqK6ZPr26L9BAHMggDkQwCqTLIC/Ur82rz3GMU6tAB71/F+CAGZAAHMggDkQwBwIYA4EsAoEMAcCmAMBzIEAbpgPAngUEMCcGS+Ai8XiGY1e27dvvzgWi4XHe3+8l+M4awYGBtZJ42zbPnt4eHilNG7fvn3n5/P5JZKYp5566rxYLBaX5qpWq6sHBwfXS+NKpdJZ5XJ5lcZncl6hUFgqiXn66afXR6PRDmmu/fv3ryqVSmdJ4wYHB9dXq9XV0rhyuXxuqVRaJon54he/uDoajWaluYaHh1fatn22NG5gYGCd4zhrpHHFYnGDbdvLJTH5fH5JJBLZIs118ODB5cVicYM0rlQqrc3n82dK4wqFwjmO46yQxrW2tm7es2eP6Pu2bXu54zjic9OtQf39/Vo1qLW1tXPnzp2i30mpVFpWLpfPleY6kRq0f/9+cQ2KxWLJZ555RlQXCoXCUtu2z5PmKpfLWjWoWq1qXafxeDz22GOPXSCJsW17calUEsUUi8UzHMdZUSgUzpHGVSqVM0ul0lqNcwtt27btUo18F0pj6rXOsxoUj8cDjz766Ls08l1g2/ZiSUxfX5+nNSiRSDy4bdu2d0vj9u3bd77jOGwdNDs3ez/lyF384uLWBp/HsqGhIXEN2r9//yqdGtTW1nb/5s2bPyiNGxoaEq8VHMdZsm/fvvOluYaHh1f29/eL1wrt7e139/T0XKvxOxGvFWzbXuw4zpTUIJfo9cOzZv3r6L91dHTcmkqlbpLmK2qsg4pFb2tQNpvd2NHRcbs0TncdtG/fvvOlNUh3rdDc3PxTInLvuusu0b/FXvYrumuFbdu2Xdne3v4RaZyX/Uo+n9eqQb29vVe0tbV9YvTfDs+ZM+wSuX/f2TnuOmeq+5VZ2doPKfvK74rF4hl79uzRqkGPPvro5W1tbYY0Lp/Pa62DqtWq1nXqOM4Fe/bsEV2n27dvvzgajUY0ck37mcnnPve5c6PRaELj8/e0X9GdmbS2tqakuXT7FS9r0HPPPbeqtbW1S5pLd2ZSqVTO9GpmsmfPnsWtra1bpbn8NDP5i7/4C+na0Dczky9/+cvimYlOv6Jbg1566SWtGhSPx9uffvpp0bWjuw7S7Vd0ZyaJRCKKmQnL5+nMpFKpaM1Mtm3b9gca+ab9zKStre3jvb2979H4DrT6Fd2ZyUsvvSReKySTyftm6swkmUze1dXVdZ3G72RazUwavU5kZlJfn4jidGsQFQqFkxq9urq6zo5EIi3jvT/eq1g8cpFI4xzHWVGpVE6Xxg0NDa3N5XLzJDGdnZ1rwuFwSJqrv79/UalUWiaNs217+d69exdqfCZr8vn8fElMb2/vsnA4HNPItdC27eXSuFKptKy/v3+RNK5QKKyp/xc/knNbaFlWUpqrUqmcXr+Qpce4tP57FsWVy+VVjuOcIonJ5XLzLMvqlObav3//qeVyeZU0zrbtxfl8fok0rlgsriwUCqdJ4yzLyjz//POi79txnFOq1epqjWPUqkEDAwNaNciyrPbHH39cdA3Uf/trpLlOpAY5jiOuQaFQqLWnp0dUF/L5/HzHccTntnfvXq0aNDw8rHWdhkIhK5vNnimJcRzn5EqlIoqpv06rXzuiOMdxlti2vVgaFw6HNyWTyQ3SuGq1uk4a09fX52kNCofDH+vs7LxQGlcfTp0sicnlcp7WoEgkcm9HR4rWYc4AACAASURBVMc7pHFDQ0NrR0ZG2DrovBfPO5teoMOzcrN+MPa9Uqm0QOc6dRxnoU4Nikajd7S1tf2RRj7xWmFkZGTe0NDQWo3fyOkDAwPitUI0Gr05FotdKY2rVqurpWsFx3FO3r9//5TUIJfoxy7Rf4/+Wzwevy6RSFwjzVcul1f19fWdqvGZeFaD4vH4VfF4/AZpnO46aGhoaK20BumuFZqamn5CRO5ll10mivWyX9FdK6RSqT9obW29WxrnZb+Sy+W0alAymby0tbX1/tF/Ozxr1vdcojeOE6u1Dsrn8xOqQZStHZrV9Z3vFwqFk3bv3q1Vgzo7O8+PRCIf1zhGrXXQ8PCw1nW6f//+M3fv3i26Trds2XJWOBwOSHP5YWayefPm1aFQKCzN5XW/olODHnvssaU6MxPdfsXrmUk4HPZsZnL0P0KUxumsFXbs2DHPNM2sNJdfZiahUCj97LPPSteGvpiZhEKhti984QvimYnOWkG3BtVF1rSemej2K7ozk3A4bGJmor68npk4jqM1M0mlUhdJ42byzMTLfsVxnIV9fX3itUI0Gr0jHo9foXNu031mEovFbmpvb/f9zKTRKxKJaM9M9u/f79nMZNzbg7EFNAdbQHOwBTQHW0BzsAW0CraAbhiHLaDHgC2gOdgCmtNwC+ijjPMsYGwBzcEW0PS/XKI3Rv8NW0BzdNdB2AJaBVtAc8bZAvq/XKL/Ps4xTt0W0Orzf4mwBTQDW0BzsAU0B1tAc7AFNAdbQKtgC2gOtoDmYAtoDraAbpgPW0CPAltAc3RrkG+2gB4PCGAOBDAHApgDAcyBAFaBAG4YBwE8BghgDgQw5zgCuOGzgCGAORDAtK/+rNE3aw4EMAcCmAMBrDLJAvi3LjV+lvuoY5w6Aaw+/5cIApgBAcyBAOZAAHMggDkQwCoQwBwIYA4EMAcCuGE+COBRQABzIICF+KGZgQDmQABzIIA5EMAcCGAVCGAOBDAHApgzJQKYqOFdwBDAHAhg+nJdAF939G8QwBwIYA4EsMokC2DXJfr2cY5xCgXwK69Rtvb6qL9AAI8BApgDAcyBAOZAAHMggFUggDkQwBwIYA4EcMN8EMCjgADmQAAL8UMzAwHMgQDmQABzIIA5EMAqEMAcCGAOBDBnCgUwuwsYApgDAUzJumx6c7AKAcyBAOZAAKtMlgB2iS6rX5N/eZxjnMo7gA9R9jvfG/UXCOAxQABzIIA5EMAcCGAOBLAKBDAHApgDAcyBAG6YDwJ4FBDAHAhgIX5oZiCAORDAHAhgDgQwBwJYBQKYAwHMgQDmTJkAJmJ3AUMAcyCA6eq6bHru6N8ggDkQwBwIYJVJFMCB+jX5qeMc49QIYP78XyIIYAYEMAcCmAMBzIEA5kAAq0AAcyCAORDAHAjghvkggEcBAcyBABbih2YGApgDAcyBAOZAAHMggFUggDkQwBwIYM4UC2DlLmAIYA4EMJ1cl03fOvo3CGAOBDAHAlhlEgXwjvo1+eHjHOPUCGD+/F8iCGAGBDAHApgDAcyBAOZAAKtAAHMggDkQwBwI4Ib5IIBHAQHMgQAW4odmBgKYAwHMgQDmQABzIIBVIIA5EMAcCGDOlApgIuUuYAhgzttdABMRuURvuERvbvcKAcyBAOZAAKtMogDO1wXwuuMc4xQJYPb8XyIIYAYEMAcCmAMBzIEA5kAAq0AAcyCAORDAHAjghvkggEcBAcyBABbih2YGApgDAcyBAOZAAHMggFUggDkQwBwIYI4HAvjNu4AhgDkQwEQu0c9cop8c/d8QwBwIYA4EsMokCuC/d4kOT+AYp+oO4LHP/yWCAGZAAHMggDkQwBwIYA4EsAoEMAcCmAMBzIEAbpgPAngUEMAcCGAhfmhmIIA5EMAcCGAOBDAHAlgFApgDAcyBAOZMuQAmevMu4DkvzGmBAFaBACZyif4fl+jNO/4ggDkQwBwIYJVJFMD/7hL9agLHOPkCuPHzf4kggBkQwBwIYA4EMAcCmAMBrAIBzIEA5kAAcyCAG+aDAB4FBDAHAliIH5oZCGAOBDAHApgDAcyBAFaBAOZAAHMggDkeCeA37wKGAFaBACZyif7aPSIOiQgCuBEQwBwIYJVJFMC/con+YwLHOPkCuPHzf4kggBkQwBwIYA4EMAcCmAMBrAIBzIEA5kAAcyCAG+aDAB4FBDAHAliIH5oZCGAOBDAHApgDAcyBAFaBAOZAAHMggDmeCGCiN+8CXvHNFTFpLghgzgwTwH9Rf+boHxJBADcCApgDAawyiQL4sEv09xM4xikQwA2f/0sEAcyAAOZAAHMggDkQwBwIYBUIYA4EMAcCmAMB3DAfBPAoIIA5EMBC/NDMQABzIIA5EMAcCGAOBLAKBDAHApgDAczxUACvphfocNMLTa9Jc0EAc2aYAH64LoBDRBDAjYAA5kAAq0yGAHaJ1tWvxfwEjnEq7gBu9PxfIghgBgQwBwKYAwHMgQDmQACrQABzIIA5EMAcCOCG+SCARwEBzJnxAnhgYGBFo9dTTz31zra2tth474/3sm377GKxuEEat2/fvvOr1eo6aVylUrm0r69vlSRmx44dF7e1tSWluUql0lnlcvlcjc/kvMHBwfUa+S4pl8uic/vSl750biKR6JTmchxnvW3b50njyuXyuaVS6SxpXLFYvLhara6WxOzevXt9LBbbLM1VrVbX7du373yNY9xg2/bZ0rhKpXKh4zhrJDF9fX2rYrFYrzTX0NDQ2kqlcqHGZ3KOznVaKpUuqFQqZ0rjYrHYH7/44ouiz8RxnDW2bV8kzaVbgwYHB7VqUDwe7/nyl78sugaq1erqYrF4scbnr12DHMcR16B4PJ75/Oc/L6oL5XJ5ValUukTj89eqQY7jaF2n7e3t7Tt27LhUElMsFlcODg5eJs1VqVTOLJVKF0jjisXihmq1eo7GuUWfeOKJd2n8TsTnViqVPK1ByWTSeuSRR94jjRscHLysWCyulMQUCgVPa1BHR8embdu2fUAaV6lULpWuFebm5v415chd/s3lCUmc4zjrdWpQKpX62MMPP3ytNG7fvn3itUK5XF5VqVRE1/bAwJG1wuDgoHitkMlk7t2yZcuNGr+Ti6RrhWKxuFLnOp1oDfr5+vUPuUTu6wsWPDcwMLCiq6vrrs2bN9+mke/CUqm0VuMz8awGbdmy5daurq57NPJprYMqlcql0hqku1Zobm7+KRG5Dz74oOjfYi/7Fd21wic/+clrUqnUg9I4L/uVvr4+rRr02GOPXdnR0REYGBhY8fM1a4Iukfv6KafsmsAxaq2DCoVCwxq05pPfNihbcxdsqf352PdefPFFrRr06U9/+oq2traQxuevtQ5yHEfrOrVt+7IXX3xRdJ0+9dRT70gkEnGNXNN+ZrJz586LEolEhzSX1/2K7swkHo9npbl0+xXMTPhLZ63w4osvrpzJM5N4PP7w17/+ddFn4peZSSKR6P7qV78q+p1Uq9XV+/bt82xmMjAwoFWDEolE+k/+5E88mZno9iu6M5NEItE2U2cmyWSydabOTDo6OkzMTNh3oNWv6NSgeh0RrxXS6fRHt2zZcp00zi8zk56enps0fifTbmYy9tXV1XVXd3f37Rr5LhwaGvJsZkKu685q9GptbV1rmuaD470/3stxnFMqlcrp0riRkZEzRkZG5mnkW5HL5ZolMel0elkwGDSkuUql0gLHcRZK415++eVF+Xx+vjTOtu3ljuPMlsS0t7cvDAaDEWmuWq02/+WXX16k8fkvLJVKCzQ+y2W1Wm2OJMayrPnBYDAhzTUyMjJvZGTkDGlcpVI53XGcUzQ+kyWvvvrqXElMLpdrDgaDKWmu73//+yc5jrNEGrd///5TC4XCadI427YXO45zsjQuEAh07Nq1S/R9v/rqq3OHh4eXanz+WjWoWCxq1SDLsmLpdFp0DdRqtTmlUmmZNNeJ1KBarSauQYZhhCKRiKguOI4z++idTpJXPp/XqkG1Wk3rOg2FQi2tra0rhHFNxWJxpTSX4zgn27a9WBp38ODB0/bv33+qNC4YDH7csqwzpXHlcnmVNKZQKHhag4LB4P2tra0bpHH1761JEpPL5TytQaZp3hUKhS7SyLfCdV3ROmj93vXrjz4LWBJXq9Xm69Qgy7JuaW1tvVwad+DAAfFawXXd5vpnIso1MjIyr1gsitcKoVDo+nA4fIU0bnh4eKl0reC6btPw8PDU1aD581e6RK47a9ag67qzgsHg1ZZlvV8j35JCoXCSNM7LGtTa2vq+1tbWa6Rxuuug+m9SVIN01wpNTU0/ISJ3wYIFon+LvexXdNcKkUjkslAodJvG5+9Zv5LL5bRqUCwWu8A0zXtc153lNjV9yiVy3ebm4/aruv1KoVBoWIOauo48/3d2z99dM/a93t5erRoUiUTONk3zAY1j1FoHffvb39a6ToeHh1f29vaKrtNkMrk6GAx+QprLDzOTeDy+1DCMoDSX1/2KlzMT3X5lJs9MDh48eJruzES6Vsjlcs2GYaSlufwyM6nvmiZaG/plZmIYRqy3t1f0O6nVanMOHDjg2cykv79fqwYFg0HLMAzRtaO7DtLtV3RnJsFgsMWyLOm/+76ZmUSj0XXSOK9nJgcPHhTXINM075vJM5N4PC6emej2Kzo1qFarze/v7xevFUKh0M3hcPid0jjMTNhramcmY16maV7V2tqqNTP5/ve/79nMZNzbg7EFNAdbQHOwBTQHW0BzsAW0CraAbhiHLaDHgC2gOdgCmiPeApqO1KA5L8w5QDly6S/poYnGYQtozkzaApqIyCU65BL9IxG2gG4EtoDmYAtolUnaAjpX3wL6sgkc4+RuAT3+83+JsAU0A1tAc7AFNAdbQHOwBTQHW0CrYAtoDraA5mALaA62gG6YD1tAj+KtmJlgC2gVPANYCASwCgQwBwKYAwHMgQDmQACr+KmZgQBW8Usz46UAvn3w9suO3gU80TgIYM4MFMC/dIl+RAQB3AgIYA4EsMokCeC/cY98hxM5xkkWwOM+/5cIApgBAcyBAOZAAHMggDkQwCoQwBwIYA4EMAcCuGE+COBRQABzIICF+KGZgQDmQABzIIA5EMAcCGAVCGAOBDAHApjjtQAeHh5eSjn6luQuYAhgzgwUwD90iX5DBAHcCAhgDgSwyiQJ4H9xiX47wWOcPAHc9d17KFtzKVv7yjhhEMBjgADmQABzIIA5EMAcCGAVCGAOBDAHApgDAdwwHwTwKCCAORDAQvzQzEAAcyCAORDAHAhgDgSwCgQwBwKYAwHMeYsE8GrJXcAQwJwZKIC/4xIdJoIAbgQEMAcCWGWSBPB/u0T/NcFjnDwBnD3y/F/qrI13bUAAjwECmAMBzIEA5kAAcyCAVSCAORDAHAhgDgRww3wQwKOAAOZAAAvxQzMDAcyBAOZAAHMggDkQwCoQwBwIYA4EMOctEcBEJLkLGAKYMwMF8N76s0cvgADmQABzIIBVJkkAH3KJ/scEj3ESBfAxn/9LBAHMgADmQABzIIA5EMAcCGAVCGAOBDAHApgDAdwwHwTwKCCAORDAQvzQzEAAcyCAORDAHAhgDgSwCgQwBwKYAwHMeQsF8ITvAoYA5sxAAby9LoA/DgHMgQDmQACrnKgAdonOqF+DlQke42TeAXys5/8SQQAzIIA5EMAcCGAOBDAHAlgFApgDAcyBAOZAADfMBwE8CghgDgSwED80MxDAHAhgDgQwBwKYAwGsAgHMgQDmQABz3jIBTDThu4AhgDkzUAB/tC6fnoAA5kAAcyCAVSZBAN9cvwa/OMFjnBwBfPzn/xJBADMggDkQwBwIYA4EMAcCWAUCmAMBzIEA5kAAN8wHATwKCGAOBLAQPzQzEMAcCGAOBDAHApgDAawCAcyBAOZAAHPeYgE8obuAIYA5M1AAb6jLp7+CAOZAAHMggFUmQQD31K/B2ASPcXIE8PGf/0sEAcyAAOZAAHMggDkQwBwIYBUIYA4EMAcCmAMB3DAfBPAoIIA5EMBC/NDMQABzIIA5EMAcCGAOBLAKBDAHApgDAcx5SwUw0YTuAoYA5sw0AUxE5BIddon+FgKYAwHMgQBWmQQB/Gd1AfzeCR7jJAng4z7/lwgCmAEBzIEA5kAAcyCAORDAKhDAHAhgDgQwBwK4YT4I4FFAAHMggIX4oZmBAOZAAHMggDkQwBwIYBUIYA4EMAcCmDMNBPBx7wKGAObMUAH8a5fo3yCAORDAHAhglUkQwAfcI9/fRI9xsu4APt7zf4kggBkQwBwIYA4EMAcCmAMBrAIBzIEA5kAAcyCAG+aDAB4FBDAHAliIH5oZCGAOBDAHApgDAcyBAFaBAOZAAHMggDlvuQAmOu5dwBDAnBkqgP/DJfoVBDAHApgDAawyCQL4n12i3wmO8cQF8MSe/0sEAcyAAOZAAHMggDkQwBwIYBUIYA4EMAcCmAMB3DAfBPAoIIA5M14A79q1a06jVywWO8uyrIfGe3+81969excWi8UzpHHDw8NL+/r6TpXGVavV1Tt37jxJEhOLxVaZpmlKc+VyudNt214sjXMcZ8nXvva106Rx5XJ51e7du0+WxKRSqSXBYDAqzVUoFE5zHGeJNK6+cD9dGlcsFlfmcrl5kph4PH5aMBhsl+bq6+s7dXh4eKnGMZ6xd+/ehRqfyfJ8Pj9fErNz586TgsFgRpqrVCotsG17uTSuv79/US6XE1+n9X80T5HGmaaZ3rFjh+j7zufz8x3HWSHNpVuDCoWCVg2yLCuRzWZF10Aul5tXLBZXSnOdSA0qFAriGmRZViQej4uund27d59cLpdXSXN97Wtf06pBIyMjWtepZVnBeDy+Rvj5zy0UCqKYetwppVJpmTSuWCye0d/fv0gaFwqFPhGJRM6WxpVKpbXSmOeff97TGhQKhT4Si8UukMYVCoU1uVxurjDO0xoUDofvicVil0rjqtXq6kKhIFoH5XK5ecPDwyvH/n3F11esP3oX8Dif42k6NSgUCt0WCoX+UBo3PDwsXisUCoWTqtXqammuvr6+UwuFgnitEA6HN0aj0fdK4xzHWSFdK+RyubmO40x5DTpM9A8u0eFQKHRtJBK5SprPtu3lzz///AJpnJc1KB6PfyAUCl2vcYxa66BqtbpaWoN01wpNTU0/ISJ37dq1on+LvexXdNcK8Xj8nZFI5E5pnJf9ys6dO7VqUCKRuMSyrHtdop+5RIcFx6i1DhoYGHizBs3KvvJNytbcBVteue5YMb29vVo1KBqNnmdZ1kelcblcTmsddODAAa3r1HGcNb29vaLrNJVKrTNNc5M0lx9mJu3t7SuDwaCl8b152q94OTPR7VcwM2n4mYjXCvF4/CTDMDqlufwyM7EsK9Xb2ytaG/ppZrJ9+3bxzKRRvzKBOK0alM/ntWpQKBQKezUz0e1XdGcmoVDIwMxEfXk9M9GcKzwwk2cmkUjkMmmcbr+iU4MKhcJp+XxevFYIhUK3xWKxGTszaW1tfZ80bjrPTEad24d0ZyalUsmzmQk5jrOk0evRRx+9rK2trXW898d7VSqVM0ul0lnSOMdxNhQKhTUa+S4slUrLJDHPPPPMBYlEok2aq1QqrbVt+2xpXLVaPUfn3BzHucC27eWSmC984Qtnx2KxtEauNdVq9RxpnG3bZ5dKpbXSuH379p3vOM4KScxXv/rVtZFIpFuaq/7Zb9D4vs+qVCpnanwm5xWLxZXCXMtaW1u3SnOVy+VVtm2fJ42rVqvrBgcH12vkOzefz6+WxkWj0S0DAwOi77tYLK6s/05EuXRrULFY1KpB0Wg0u2vXLunvZIXOuZ1IDXIcR3xuiUSiY9euXaK6UK9ZF0hzFQoFrRo0NDSkdZ3G4/HEZz7zmYskMcPDw0sLhYIoxnGcJfl8fnW5XD5XGuc4zvpqtbpO49wi27Zte4c0rlgsXiyN6evr87QGJZNJY+vWrX8kjSsUChfV/8tIyefhaQ3q6Oj4RG9v7/s08l144MAB0TrIcZwV+/fvb3hus1+YfYBy5K745opYg/fX6NSgdDr9wNatW6+SxtWPUfRvx4EDB5ZVKpULNX4ja4rFonitkMlk7unp6bleGrdv377zpWuF4eHhpbZtT3kNOjx3bsklcv+vu+82uru7b5bms237vL6+vlXSOC9rUE9Pz02dnZ13SuN010GVSuVCaQ1yNNcKzc3NPyUi9yMf+Yjo32Iv+xXdtcLWrVs/kEqlPiaN87JfKZVKWjVo69at721vb9/kEr1xuKnpnwX5tNZBg4ODb9agpmzth5R95XfHiykUClo1aNu2bX/Q1tZmahyj1jpoaGhI6zq1bfui+h2XE47Zvn37pYlEIirN5YeZyWc/+9nzvZ6ZOBr9iuPhzES3X/GyBn3ta19bE41GPZuZOI6zXndmIl0rFAqFpZFI5GFpLj/NTF588UXR2tBPM5Pnn39ePDMZr1851ku3BhUKBa0a1NbWlnz22WdF186JzEx0+hXdmUkikYjP1JlJIpEI9/b2Xi6N83pm4jiO1sxk27ZtM3ZmsnXr1is1fida/YpODXIcZ029noji0un0A1u2bLlaGoeZifryamZy9JXNZm/LZrO3SONs2z6vXC57NjMZ9/ZgbAHNwRbQHGwBzcEW0BxsAa3iYAvoRnHYAnoM2AKagy2gOZO6BTTRMZ8FjC2gOTN0C+gdLpH7nfXr/xhbQKtgC2gOtoBWOZEtoNP33/+AS+S6RN8SHOOJbwE9sef/EmELaAa2gOZgC2gOtoDmYAtoDraAVjlmv3IMsAU0B1tAc7AFNMcvMxNsAa3il5kJtoBWwTOAhUAAq0AAcyCAORDAHAhgDgSwip+aGQhgFb80M9NCABON+yxgCGDODBXALS6R+4PFi/8MAlgFApgDAaxyIgJ44PLL/7gugJ8THOOJCeCJP/+XCAKYAQHMgQDmQABzIIA5EMAqEMAcCGAOBDAHArhhPgjgUUAAcyCAhfihmYEA5kAAcyCAORDAHAhgFQhgDgQwBwKYM80EcMO7gCGAOTNUAF/iErk/XbDgWxDAKhDAHAhglRMRwP+wdu2f1gXwhHuCExbA2VqOsjWXOmsTuR4ggMcAAcyBAOZAAHMggDkQwCoQwBwIYA4EMAcCuGE+COBRQABzIICF+KGZgQDmQABzIIA5EMAcCGAVCGAOBDAHApgzrQQwUcO7gCGAOTNRABMRuUTur+fO/Z8QwCoQwBwIYJUTEcD/tnDhvroAvlpwjCcogF95jbK11ycYBgE8BghgDgQwBwKYAwHMgQBWgQDmQABzIIA5EMAN80EAjwICmAMBLMQPzQwEMAcCmAMBzIEA5kAAq0AAcyCAORDAnGkogNldwBDAnBksgH/zRnPzjyCAVSCAORDAKicigH82f/6rdQE84etnEu4Anujzf4kggBkQwBwIYA4EMAcCmAMBrAIBzIEA5kAAcyCAG+aDAB4FBDAHAliIH5oZCGAOBDAHApgDAcyBAFaBAOZAAHMggDnTTgATsbuAIYA5M1gA/+jQrFm/hgBWgQDmQACrnIgA/vXs2f/uEv1OEnciAnju5r+5X/D8XyIIYAYEMAcCmAMBzIEA5kAAq0AAcyCAORDAHAjghvkggEcBAcyBABbih2YGApgDAcyBAOZAAHMggFUggDkQwBwIYM40FcDKXcAQwJwZLID/0SU6DAGsAgHMgQBWOREB/EZT0y9cov9PEnciAnhW1yvfFDz/lwgCmAEBzIEA5kAAcyCAORDAKhDAHAhgDgQwBwK4YT4I4FFAAHMggIX4oZmBAOZAAHMggDkQwBwIYBUIYA4EMAcCmDMtBTCRchcwBDBnBgvgQZfI/dLGjXdI80EAcyCAVSCAOZFI5HyX6A2X6J8kcScigClbkzz/lwgCmAEBzIEA5kAAcyCAORDAKhDAHAhgDgQwBwK4YT4I4FFAAHMggIX4oZmBAOZAAHMggDkQwBwIYBUIYA4EMAcCmDONBfCbdwFDAHNmsAD+nEvk1jZs6JbmgwDm+EEAb9++3R3br2zfvt3dvn27e6w4CGAVXQGcfeihi+vP/x2WxJ2gAJY8/5cIApgBAcyBAOZAAHMggDkQwCoQwBwIYA4EMAcCuGE+COBRQABzIICF+KGZgQDmQABzIIA5EMAcCGAVCGAOBDAHApgzbQUw0Zt3AZ/64qlBCGCVGSyAgy6R+6+LF39Vmg8CmDPdBfBR0Tu6Xxktfo8lgSGAVXQF8HfOOuvjdQG8WxKn26+sePhgi/D5v0QQwAwIYA4EMAcCmAMBzIEAVoEA5kAAcyCAORDADfNBAI8CApgDASzED80MBDAHApgDAcyBAOZAAKtAAHMggDkQwJxpLoBX0wt0eFZu1r9AAKvMYAH8DpfI/emCBfuk+SCAOdNdABPxO4CPd+fvUSCAVXQF8L8tWvR4XQBnJHG6/cpJPa/8lfD5v0QQwAwIYA4EMAcCmAMBzIEAVoEA5kAAcyCAORDADfNBAI8CApgDASzED80MBDAHApgDAcyBAOZAAKtAAHMggDkQwJxpLYCJ3rwLeNE3F4nXGBDADfNN+2bGJXJ/NXfu/5DGQQBzvBLAjz/++IYHHnjgN4FAwI3FYndKYhsJYGwB7Z0A/vm8ed+sC+BrJXG6/UpTtvZD4fN/iSCAGRDAHAhgDgQwBwKYAwGsAgHMgQDmQABzIIAb5oMAHgUEMGfGC2DTNP+o0SsYDN5sGMbD470/3iuTyXwgnU5fLY3r6ur6UHt7+5XSuJ6eno3hcPgKSUwoFLq+paXlU9JcqVTq/Trn1tnZeY3OuW3ZsuWGaDT6bkmMZVnXBAKBxzW+tys7Ozuvkcal0+mrU6nU+zW+t+vj8fh7hOf2/paWls9Ic7W3t1/Z1dX1IZ1zy2QyH5DGdXV1XSc9t3A4fMWmTZue1ji393Z1dV0njUulUh9MJpNXSeM6OzuvTSQS75PGtbS07IhEIqLPPA8B6gAAIABJREFUJB6Pv6enp+d6aS7dGpROp7VqUCAQeCIYDIp+J7rndiI1KJPJiM+tpaXlsWAwKLp2otHou7ds2XKDNFd7e7t2DdK5TgOBwDbTNDdKYsLh8BVdXV03SnMlEon3dXZ2XiuNy2QyV6VSqQ9K44LB4FbLsm6RxvX09NwkjYlGo57WIMMwui3LulMa19XVdaN0reB1DQoEAplQKPRhje9tYzweF5/bww8/LDq3ax6+5hZ6gQ43f6P5PzTOrd2yrI9K4x5++GHxWiEej1/R09MjurZN80gNSqfT4rVCIBCIhkKhT2h8b+JzC4fDV2zZssWzGnR41qzf/Wb27J9I47q6uq6LRqPv1fhMPKtBpmkGDMMISeN010E6/YpODfrUpz714lFpu23btldjsdiEa9H27dvd0eug7du3u43+77EvnX5Fd61gmuYDhmEkpXFe9ivhcFirBv1s/vx/dIncrR/7mGi9prsOoux3DjV3HnxNEmMYhlYNikQitwcCgR5pXDKZ1FoH9fT0aF2nW7ZsudEwDNF1aprmTYFA4I+luXw0M3lEmsvrfkWnBgWDwasDgcB2aa4T6Vc8rEFXejkzyWQyV+nOTKRrBcMwrmhpafmcxrn5ZmYSCoVEn4mfZiaRSEQ8M5H2K/XvTasGdXR0aNWgQCDwqJczE51+RXet0NLS8slwODxjZyamad4qjfN6ZpLJZDAzGfVqaWlJW5Z1rzROt1/RqUGZTObKjo4O8VrBMIw20zQ/Jo3zy8zEsqyHpHF+mJkEAgErGAwa0riurq7r2tvbPZuZUDAYvL7RyzCMjxqGsX2898d7xWKx29vb2++UxqXT6bvi8fgt0rhsNnufaZobJTGGYdwbCASekuaKx+O3pVIp8bklk8m7otHordK4TCZzbzgcFp2bZVl3BgKBz0lztbW13ZpMJu+SxqVSqTvj8fhtOucWCoVulMS0tLTcGggEntX43m5Jp9Pic2tvb78zFovdrnFu90QikZskMaZpbmxpafmSNFc0Gr05k8nco/F9355IJO7Q+L7vjkQi4ut006ZNX5J+35FI5KbOzs4PS3Pp1qBkMqlVgzZt2vT5TZs2ia6BUCh0YyaTuVea60RqUFtbm7gGtbS0fNY0TdG1Ew6HN+qcWzQa1a5BOtdpIBD4TCAQuE8SY1nWDZlM5n5prkgkcksqlbpb43u7o62tTXxuwWDwcdM0PyaNS6fTD0hjQqGQpzXIMIxHDMN4SBqXyWTutyzrBkmMaZqe1qBgMNgbDAYNaVw2m71PulbQrUHzvzb/HyhH7rpn1j0pjN0cCATCGt+beK0QDoc3ZrNZ0bUdDB5ZK+jUIMMwspZlxaRxnZ2dH5auFbyuQb+dPfsXbzQ1/Vbje7snFArdLI3zsgYFAoH2YDCYkcbproOy2ex90hqkc50+8sgjrxwVwI8//vgvLMua8LFu377dHd2vbN++3W30fzf4vsX9iu5aIRgMWsFgcKvG9+ZZv2KaplYN+tVJJ/3n4VmzDknjdPqVDclvfJKyNXdRplqSxAUCAa0aFAgEPlEfkIviEomE1jqos7NT6zrNZDL3BwIB6VrhAcMwPi3N5YeZSTAY/HBLS8sOaS6v+xWdGmQYhtbM5ET6Fa9qkGEYt3g5M0kmk3fozkyka4VAIHBDS0vLLo3vzTczE9M0RWtDP81MDMOYkTOTQCDwtFczE91+RXdm0tLS8mRLS4vo333MTPjrRGYmyWQSMxP11WsYRlDj3DzrV3T9SjAY7AkGgxGdc8PM5Pcvr2tQIBBIGYaR1Pje7olGo57NTMa9PTiILaAZ2AKagy2gOdgCmoMtoFWwBXTDOGwBPQZsAc0xsQU0w7MtoInoXX3v2kAv0GHK0Q8kcUFsAd0o37Tfzug3c+b8n8NEh6Vx2AKa49UW0Nu3b39/Op1+Y+vWrW5XV5foWbLHegbwsbaBxhbQKrpbQB+aNevnbzQ1/VIap9WvZGs5ytbcBVteuU6YDltAjwFbQHOwBTQHW0BzsAU0B1tAq2ALaA62gOZgC2gOtoBumA9bQI8CW0BzZvwW0OMBAcyBAOZAAHMggDkQwCoQwA3jIIDHAAHMgQDmeCmAR0ZG5jXnmvdTjlz6S3poonEQwA3zTftm5mfz5n27/kxSUW2AAOZ4JYCJiJqamn48e/Zsl4hE/xZDAHO8FMCHid74zezZ/yGN0xPAr7xG2Vd+J61BBAHMgADmQABzIIA5EMAcCGAVCGAOBDAHApgDAdwwHwTwKCCAORDAQvzQzEAAcyCAORDAHAhgDgSwCgQwBwKYAwHM8YsAfs+e91wovQsYArhhvmnfzPz76ad/sy6A75bEQQBzvBbARHTCAvjo344lf4kggMeiI4Bdotkukfuz+fP/b9kRat8BfKipq/ZPEMAqEMAqEMAcCGAOBDAHApgDAawCAcyBAOZAAHMggDl+mZlAAKtAAAuBAFaBAOZAAHMggDkQwBwIYBU/NTMQwCp+aWb8IIArlcrplKNvSe4ChgBumG/aNzOvrlnzRF0Ab5PEQQBz/CCAvexXIIBVXKKrXCL33xYu3Cc7Qo1+peu791C25s7bXPsaBLAKBLAKBDAHApgDAcyBAOZAAKtAAHMggDkQwBwIYI5fZiYQwCoQwEIggFUggDkQwBwIYA4EMAcCWMVPzQwEsIpfmhkfCeDVkruAIYAb5pv2zcyed787UBfAOUkcBDAHAlgFAljFJUq5RO4/rl37p7Ij1OhX6s//Xd87cicEsAoEsAoEMAcCmAMBzIEA5kAAq0AAcyCAORDAHAhgjl9mJhDAKhDAQiCAVSCAORDAHAhgDgQwBwJYxU/NDASwil+aGd8IYCKS3AUMAdww37RvZkzTvKougF+RxEEAcyCAVSCAVVyi51wiN3/55X8sO0IdAfzKa5StvZ7P58U1iCCAGRDAHAhgDgQwBwKYAwGsAgHMgQDmQABzIIAb5oMAHgUEMAcCWIgfmhkIYA4EMAcCmAMBzIEAVoEA5kAAcyCAOT4UwBO+CxgCuGG+ad/MmKZ51eFZs153if5VEgcBzIEAVoEAVnGJhlwiN/nQQ/fJjlDrDuBDlP3O9yCAORDAKhDAHAhgDgQwBwKYAwGsAgHMgQDmQABzIIA5fpmZQACrQAALgQBWgQDmQABzIIA5EMAcCGAVPzUzEMAqfmlmfCWAiSZ8FzAEcMN8076ZMU3zqkNNTT9xiX4hiYMA5kAAq0AAq7hE/9sleiMYDN4tO0Jhv1J//i9la1+BAOZAAKtAAHMggDkQwBwIYA4EsAoEMAcCmAMBzIEA5vhlZgIBrAIBLAQCWAUCmAMBzIEA5kAAcyCAVfzUzEAAq/ilmfGhAJ7QXcAQwA3zTftmxjTNq34zZ84/uUSHJHEQwBwIYBUIYBWX6KeHZ836+ZQL4Przf6mzdg0EMAcCWAUCmAMBzIEA5kAAcyCAVSCAORDAHAhgDgQwxy8zEwhgFQhgIRDAKhDAHAhgDgQwBwKYAwGs4qdmBgJYxS/NjO8EMNGE7gKGAG6Yb9o3M6ZpXvWzefNG6s8BXj3ROAhgDgSwCgSwikv0uzeamn4w9QL4yPN/iYgggDkQwCoQwBwIYA4EMAcCmAMBrAIBzIEA5kAAcyCAOX6ZmUAAq0AAC4EAVoEA5kAAcyCAORDAHAhgFT81MxDAKn5pZnwqgI97FzAEcMN8076ZMU3zqn9ftOgbdQF8z0TjIIA5EMAqEMC/xyWa6xK5v54z59se3AF8iLLf+R4RBHAjIIBVIIA5EMAcCGAOBDAHAlgFApgDAcyBAOZAAHP8MjOBAFaBABYCAawCAcyBAOZAAHMggDkQwCp+amYggFX80sz4UgATHfcuYAjghvmmfTNjmuZVr65d+0hdAD8y0TgIYA4EsAoE8O9xia5xidyfz5uXm1IBPOr5v0QQwI2AAFaBAOZAAHMggDkQwBwIYBUIYA4EMAcCmAMBzPHLzAQCWMVzAdzf37+o0Wvbtm0Xx+Px0Hjvj/eqVqurK5XKmdK4Uql0luM4K6Rxtm2fVywWz5DE7NixY0MsFotLc5XL5VUDAwPrpHGDg4Pri8XiSo1859q2vVgS87nPfe7MSCTSIc01PDy8cnBwcL00bmBgYF25XF4ljSsWixscx1kiidm1a9fKSCSSleZyHGdFqVQ6SxpXqVTOrFarq6Vxtm2fPTw8vFQSs2fPnsWtra2bpbkOHDiwzLbtszU+kzWlUmmtNK5UKp1l2/ZyaVw0Gu3J5XKiz2R4eHhptVo9R5pLtwa99NJLWjUoGo1mnnnmGdE14DjOkmKxuEGa60Rq0PDwsLgGRaPR9s9//vOifLZtLy6Xy+dKcxWLRa0apHudRqPR6GOPPXae8BjPGBwcPF+ay7bt5To1aGhoaK3jOGukcbFYzOrt7b1EGlcqlS7QiPG0BsVisZZt27a9Uxo3ODh4vnStUCgUPK1BsVjs41u3bn23NM627fNGRkZE5+Y4zhLHccQ1aHh4eGWjGnTlN6+8mF6gw7Nys15rFJdIJO7r7u7+gMbvRLxWGBkZOcO2bdG1Xc+14qWXXhJfp8lk8q6urq4PafxOzpGuFYrF4hn79u3zrAal0+lbvrlxo+kSuW/MnfuSIN/ZpVJpmTSflzWoq6vrhnQ6fZtGPq11kE6/ortWaG5u/ikRubfeeqvo32Iv+xXdtcLWrVuvbG9v/4g0zst+pVgsimrQb0877WGXyP3X1aufSiQSD0qPcaLroLndtb2UrblnfvKvb+vv719UKBTENSiXy2nVoN7e3svj8XhAGlcqlbTWQUNDQ1rX6b59+87P5XKi6/TTn/70hbFYLCzN5YeZyc6dO8/xemai0694OTPR7Ve8rEG7d+9e4eXMZGhoaK3uzES6VsjlcmeEw+Gt0lx+mpk8//zzos/ETzOT5557Tjwz0elXdGvQ3r17tWpQLBZre/rpp0V1QXcdpNuv6M5MYrFY60ydmcTjcfPRRx+d9jOToaEhcQ2Kx+Obent73yWNm8kzE91+RXdmsnfvXvFaIZFI3JfNZj+o8TuZ9jOTVCp1Z2dn57UavxNfzEwymcyNGvnOPnDggGczE3Ic5+RGry1btpwTDocD470/3su27cWlUmmZNG54eHil4zgLpXHVanVdPp+fL4nZvHnz2lAoFJbmqjf0y6VxRxdI0rhKpXJmqVRaIIl59NFHl4dCobg0V/2/Jl6h8X0vLxaLZ0jj6g39KZKYxx9/fFEoFOrQ+PwX1n9f0mNcVi/4orhqtbq6/l+hTTgmn8/PD4VCWWmugwcPnlatVldrfCZL6v9FsSiuXC6vqlQqp0vjwuFwZy6XE33f9c9wjTSXbg0qFotaNSgcDid37NghvQZOqV8D0mPUrkFH7xgQnlust7dXVBdKpdKCSqVypjTX0cWENK7e0Iuv00gkYm3evHmdJGZkZGTe4ODgemmuSqVyerlcXiWNq/+XfEs0zq2lq6trgzSuPlQUxRQKBU9rUCQS+XgqlbpIGjc4OLi+vtPFhGPqdx55VoOi0eh9mUzmcmlctVpdV6vVROsgx3FOqTfLolwvv/zyovFq0KzcrGHKkTv/hfnBse/FYrE7k8nkFdJ89WMU/dtRq9XmV6vVddJcjuMsrP87IIqLx+O3tLW1vV8j3xrpWqH+G/asBkWj0es7OjqucYkOu7NmfXeicdVqdXWhUDhNms/LGtTe3n51W1vbRmmc7jqoWq2uk9YgR3Ot0NTU9BMici+55BJprGf9iu5aobOz8w9jsdg90jgv+5V8Pi+qQYeam//MJXK/e8klD4bD4Qc0jnFC66BZ2dprlK29fvR/FwoFcQ2q3/0orkHd3d0XhMPhB6Vx9XWCeB20f/9+revUcZz19XOccExXV9fZoVDIkObyw8ykt7d3jdczE51+RacGPfnkk8t0Zia6/YqXNejpp59eaFlWSuPz15qZDA8PL9WdmUjXCrt27ZpvWVaXNJdfZiaWZXU+99xzorrsp5nJV77yFfHMRKdf0a1BAwMDWjUoEolEvZqZOJr9iu7MpLW11ZzJM5NMJnOuNM7rmUn9/KTf28ey2ezF0riZPDPR7Vd0ZyYDAwPitUIsFruzra3t3dI4P8xMotHozTN5ZtLe3v4haVy1Wl198OBBz2Ym494ejC2gOdgCmoMtoDnYApqDLaBVHGwB3SgOW0CPAVtAc7AFNGdabAFNdMxnAWML6Ib5pv12RqZpXhUOh690iX7tEv1wonHYApqDLaBVsAX073GJXnaJ3Egkcv6UbgE96vm/RNgCuhEOtoBWwBbQHGwBzcEW0BxsAc3BFtAq2AKagy2gOQ62gGZgC2iOX2Ym2AJaBc8AFgIBrAIBzIEA5kAAcyCAORDAKn5qZiCAVfzSzPhaABON+yxgCOCG+aZ9MzNKAP+7S/SricZBAHMggFUggH+PS/TPLtHrUyqAxzz/lwgCuBEQwCoQwBwIYA4EMAcCmAMBrAIBzIEA5kAAcyCAOX6ZmUAAq0AAC4EAVoEA5kAAcyCAORDAHAhgFT81MxDAKn5pZmaAAG54FzAEcMN8076ZGSWA/84lOjzROAhgDgSwCgTw73GJfuYS/XhKBXC2lqNszaXO2pu/eQhgDgSwCgQwBwKYAwHMgQDmQACrQABzIIA5EMAcCGCOX2YmEMAqEMBCIIBVIIA5EMAcCGAOBDAHAljFT80MBLCKX5oZ3wtgooZ3AUMAN8w37ZuZUQL4r1wi1yWa0LUHAcyBAFaBAP49LtEbLtH/nFoB/MprlK29PvpPEMAcCGAVCGAOBDAHApgDAcyBAFaBAOZAAHMggDkQwBy/zEwggFUggIVAAKtAAHMggDkQwBwIYA4EsIqfmhkIYBW/NDMzRACzu4AhgBvmm/bNzCgB/HhdAH90InEQwBwIYBUI4CO4RAvr11Zliu8AVp7/SwQB3AgIYBUIYA4EMAcCmAMBzIEAVoEA5kAAcyCAORDAHL/MTCCAVSCAhUAAq0AAcyCAORDAHAhgDgSwip+aGQhgFb80MzNCABOxu4AhgBvmm/bNzCgBfH9dUj05kTgIYA4EsAoE8BFcopvr19azUyaAGzz/lwgCuBEQwCoQwBwIYA4EMAcCmAMBrAIBzIEA5kAAcyCAOX6ZmUAAq0AAC4EAVoEA5kAAcyCAORDAHAhgFT81MxDAKn5pZmaQAFbuAoYAbphv2jczowTwurqkemkicRDAHAhgFQjgI7hEW+vXVmjKBHCD5/8SQQA3AgJYBQKYAwHMgQDmQABzIIBVIIA5EMAcCGAOBDDHLzMTCGAVCGAhEMAqEMAcCGAOBDAHApgDAazip2YGAljFL83MjBHARMpdwBDADfNN+2bmqAAmInKJDrtEfz+ROAhgDgSwCgTwEVyir9cF8DunTgDz5/8SQQA3AgJYBQKYAwHMgQDmQABzIIBVIIA5EMAcCGAOBDDHLzMTCGAVCGAhEMAqEMAcCGAOBDAHApgDAazip2YGAljFL83MDBPAb94FDAHcMN+0b2bGCOBfukT/OZE4CGAOBLAKBPARXKJvu0e+K5rCO4DZ83+JIIAbAQGsAgHMgQDmQABzIIA5EMAqEMAcCGAOBDAHApjjl5kJBLAKBLAQCGAVCGAOBDAHApgDAcyBAFbxUzMDAazil2ZmRglgojfvAl7/ufU7IIBZvmnfzIwRwK+5RL+ZSBwEMAcCWAUC+Aijr6spEcDjPP+XCAK4ERDAKhDAHAhgDgQwBwKYAwGsAgHMgQDmQABzIIA5fpmZQACrQAALgQBWgQDmQABzIIA5EMAcCGAVPzUzEMAqfmlmZqAAXk0v0OHmrzf/JwQwyzftm5kxAvhvjt6peDwggDkQwCoQwEdwiX7hEv2IaIoE8DjP/yWCAG4EBLAKBDAHApgDAcyBAOZAAKtAAHMggDkQwBwIYI5fZiYQwCoQwEIggFUggDkQwBwIYA4EMAcCWMVPzQwEsIpfmpkZJ4CJ3rwLeOWfrNwizeeXZuZtIoC/UX9W6XFFPgQwBwJYBQL4CC7RIZfoH4imSgA3fv4vEQRwIyCAVSCAORDAHAhgDgQwBwJYBQKYAwHMgQDmQABz/DIzgQBW8VwA27a9vNHriSeeuDyRSETHe3+8V6lUOqtarZ4jjbNt+7xKpXKmRr5LBgYGVkhidu7ceVEsFktKcw0ODq53HGeDNK5cLp87MDCwThpXLBYvLhaLKyUxzz777IZYLNYpzVWtVteVy+VzpXGO42wYHBxcL40rFAoXlcvlVZKY559//sx4PN4jzVX/XZ2n8ZmcUyqVzpLGlUqlC6rV6mrhd70yGo0+rPH5rymVShdI42zbPrv+EsUNDg6eXyqV1krjYrHY1r6+PtH3Xa1WV1cqlQs1Pn+tGjQwMKBVg6LRaPcXv/hF0TVQLpdXFQqFizQ+f+0aVK1WxTUokUikv/SlL4nqQrFYXFksFi/W+Py1atCBAwe0rtNEItH25JNPXiKNK5VKOjFrBwcHz5fGvfzyy1rXaVtbW+vjjz/+TmlcpVK5VBpTKBQ8rUFtbW3mtm3b3u3F95bP5z2tQe3t7Zt6e3vfr3NujuOI1kH1f3/FNahara6T1qA7B+68nHLkzv767P/U+J2I1wqO46zQ+b4rlcqZAwMD4rVCJpO59+GHH96oke9C6Vqhfn6e1aBsNnvH5s2bb7Nte/lvFy16wiVyf7VsWXoC+S4oFAprND4Tz2pQT0/PLZs3b75LGqe7DtL5Tf7/7L15nBzVee99NBqJHYSEdgkQAsRms5nNgA2YYCcsZrMxi9D0Ur33dPdMz/SsckeIHYxD4MbE2CRObL9uFmXcMz1d3dUqz2hmrhS1IeRe3c+9JrkkJnHivHntOLbjBaR6/1DJzOmnZ6afI1So1L/v59N/MOOfT2/nmXOer+qU6lph/vz5PxVCWJs2bWL9LXZyv6K6Vshms9el0+kHuDkn9ysjIyMN1aB/uPXWSywhrPeOOqpkGMbyrVu3fjyVSnm4z3G2/YrIVPe2ZHb/33q/Gx4edqwGPfroo5elUqkAN2corhW2b9+uNE9VXtvTTz99YSKRiHFzbuiZPPPMM+c63TNR2a842TNR3a843TOJxWL93LFUeyY7duw4Q7Vnwl0rjIyMrIhEIlmF9981PZNcLseqy27qmbz00kvsnomhsF9xugYlEonO5557jjV3VNdBqvsV1Z5JIpFoP5J7Jg8//PAlCp+Boz0T+/VxX9sR2zNJpVKbtm7deg03p7pfMRR7JiprhXQ6fd/mzZs/pfA9Oex7Jt3d3XcPDAx8RmE8V/VMmOOdY5rmGoX3RKkGCcuyWuo9EonEqX6//8GZfj/Tw/7XN4u4uV27di2pVqvHcnPj4+MrTdNs5WQSicTyQCDg545lmubxO3bsOJmbm5qaWqzr+nEK462oVqsLOJmenp6TA4FAmDvWm2++edzU1NRibs7+V8jHc3OGYSzfs2fPQk4mnU4fp2lagjtWtVo9dteuXUsU3v9FExMTJ3Bz4+PjS996662jmGO1+v3+Tu5Yb7/99tHj4+NLubmdO3eeWC6XT1J4T06Zmpo6hpvTNK0jl8uxPu+33nrrqMnJyWXcsVRrkLH/ym12DdI0LZ7NZllzwP5XyMsV3n/lGvTmm2+ya5CmaaFUKsWqC/a/Ql7BHUvXdaUa9MYbbyjNU03TvMlkciUzN79UKq1SeP+PMU3zFG6uWq2etHPnzhMVXtvGaDR6GjdXqVRWczOmaTpag4LB4D3t7e1ncXP25zafkykUCo7WoGAweGc8Hj+PmxsfH19pWRZrHbRnz56FO3fuZNegN9988ziVGnT0Xx79P0ROWAteXuBhfk/YawXLslrt94T1HKvV6rGGYbDXCoFA4KZoNHoFNzc5ObmMu1awLGv+xMSEYzUoFApdFw6Hr7Usq8U66qhbLCEsq6Xl+bly9r9CPpo7npM1KBaLXR2LxW5QGE9pHWR/J1k1SHWt0NLS8hMhhLV06VLW32In9yuqa4V4PH5hOBy+jZtzcr9iX7E0dw1auPAee049bVlWSzKZPFfTtLsU3v+666CFva/fLTJVq6Xn+1+rl9N1nV2DcrmcUg2Kx+Pr/X7/vdxcuVxWWgdVq1WleToxMbEql8ux5ml3d/eaQCCwSWGsw75nkk6nlzndM1HZr6j2TDRNi3DHUt2vHMk9k2q1epJqz4S7VrB7Jl3csdzUM3n22WdZddlNPZPHH3+c9T1R3a+o1qBisahUgwKBQDAajbLmjuo6SHW/otozCQaDnlgsxv2774qeSTAYfMANPZNqtYqeybRHKBS6IxqNnq/wGSjtV1R7JsVikb1WCIfDN0ej0UsUvifomciPD69nwniMj48vffvttx3rmcx4eTCOgKbgCGgKjoCmGDgCmoAjoGVwBHTdHI6ArgFHQFNwBDTlgCDiZBw9AloIcWPmxgfFy2KfyIl/5OTccpxRkxwBvcg+Aro8V87AEdAEe57iCGgbHAEthCXEo/acul+IQ3AE9Cz3/xUCR0DXA0dAy+AIaAqOgKbgCGgKjoCm4AhoGRwBTcER0BQcAU3BEdAUt/RMcAS0jIF7APOAAJaBAKZAAFMggCkQwBQIYBk3bWYggGXcspk5UgWw3+//gwXfWlAVOWGJ74hNjebcsplpBgEshBCWEO9ZQvzvuXIQwBQIYBkIYCEsIf7KFsDrhTgUAnjm+/8KAQFcDwhgGQhgCgQwBQKYAgFMgQCWgQCmQABTIIApEMAUt/RMIIBlIICZQADLQABTIIApEMAUCGAKBLCMmzYzEMAybtnMHMkC+BPZT9zEvQrYLZuZJhLAP7OE+P/mykEAUyCAZSCAhbCE+BtLiH0H/vsQXAG8V2S+/4OZchDAFAhgGQhgCgQwBQKYAgFMgQCWgQCmQABTIIApEMAUt/RMIIBlIICZQADLQABTIIApEMAUCGAKBLCMmzYzEMAybtnMHMkUZlzTAAAgAElEQVQCOBgMXihy4nucq4DdsplpIgH8fy0hZryi8AAQwBQIYBkIYCEsIf7VEuKXB/77AxXAPa/fJTJVS2SqL86UgwCmQADLQABTIIApEMAUCGAKBLAMBDAFApgCAUyBAKa4pWcCASwDAcwEAlgGApgCAUyBAKZAAFMggGXctJmBAJZxy2amCQTwas5VwG7ZzDSRAB63j6yd9fsGAUyBAJaBABbCEuJXlhD/dOC/P1ABPMf9f4WAAK4HBLAMBDAFApgCAUyBAKZAAMtAAFMggCkQwBQIYIpbeiYQwDIQwEwggGUggCkQwBQIYAoEMAUCWMZNmxkIYBm3bGaOeAEshOBcBeyWzUwTCeCv2QL4utlyEMAUCGAZCGAh7Lm0+8B/f7ACePb7/woBAVwPCGAZCGAKBDAFApgCAUyBAJaBAKZAAFMggCkQwBS39EwggGUggJlAAMtAAFMggCkQwBQIYAoEsIybNjMQwDJu2cw0iQBu+Cpgt2xmmkgAJ21pNWvzFQKYAgEs0+wC2BLiQnsufefAzz7gK4Bnvf+vEBDA9YAAloEApkAAUyCAKRDAFAhgGQhgCgQwBQKYAgFMcUvPBAJYBgKYCQSwDAQwBQKYAgFMgQCmQADLuGkzAwEs45bNTFMIYCEavgrYLZuZJhLAH7el1Z/PloMApkAAy0AAi4A9lzYf+NkHJoAbuP+vEBDA9YAAloEApkAAUyCAKRDAFAhgGQhgCgQwBQKYAgFMcUvPBAJYBgKYCQSwDAQwBQKYAgFMgQCmQADLuGkzAwEs45bNTBMJ4IauAnbLZqZZBLAQvzu2dnK2HAQwBQJYBgJYPG/PpZsP/OwDE8AN3P9XCAjgekAAy0AAUyCAKRDAFAhgCgSwDAQwBQKYAgFMgQCmuKVnAgEsAwHMBAJYBgKYAgFMgQCmQABTIIBl3LSZgQCWcctmpmkEsBANXQXsls1Mkwng31pC/MNsOQhgCgSwDASwKNsC+Hf19IMTwHPf/1cICOB6QADLQABTIIApEMAUCGAKBLAMBDAFApgCAUyBAKa4pWcCASwDAcwEAlgGApgCAUyBAKZAAFMggGXctJmBAJZxy2amyQTwnFcBu2Uz02QC+N8tIX4+Ww4CmAIBLAMBLP6PJcR703/2AV4BPOf9f4WAAK4HBLAMBDAFApgCAUyBAKZAAMtAAFMggCkQwBQIYIpbeiYQwDKOC2DTNFvrPTo7O0/z+XybZvr9TI9CoXCivShg5UzTPEXX9eO4uVKptMpe9DSc6erqWqFpmsYda2ho6IRisbiYm7MXt8dzc8ViceWePXsWcjLZbHaxpmkRhff/eMMwlig8x8X25pyVGxkZWfHWW28dxXxtx2ualuCOZX+vTuHmhoeHTy4UCicqjLfs7bffPpqTyeVyC30+X5o71tTU1DG6ri/j5srl8knbtm1bxM0VCoWl+Xz+WG7O7/d3FgoF1uf99ttvH20YxnKF56hUg/L5vFIN8vv97Y8//jhrDrz11ltHjYyMrOCOdTA1yDRNdg3SNC3U29vLqgt79uxZWCwWV3LHyuVySjVox44dSvPU7/f7uru7V3EylmW15vP51dyx8vn8sQcaOMzHonK5fJLC57YxmUyezs0VCoU13IzTNUjTtC9Eo9GzFT6D1ZZlcd9/R2uQpml3RaPR87m5Uqm0yrIs1jrI/vvLrkGmaR6vUoNCodAt0Wj0ktqfi5wYEzlhLXh5gWeGLHutYFnWglKpxJrbprl/rZDP59lrBU3TPh0Oh6/k5gzDWM5dK1iW1VqpVByrQYFA4PpwOHyt9ByE+F+WEHvneC+X2f+wkDWekzUoEolcE41GP6XwHJXWQfY8ZWVU1wotLS0/EUJYa9euZc0DJ/crqmuFSCRyUTAY/KzCc3Rsv1KtVuesQfuE+KklxM+m/ywej5/n9/vv5j7H6fuVhX3f/7zIVK2WzO6vz5UbGhpi1yDTNJVqUCQSOdPv99/LzW3btk1pHTQ+Pq40T1VeW39//1pN09q4OTf0TPr6+pY73TMxFfYrTvZMVPcrTvdM/H5/kjuWas/ENM1Fqj0T7lohm80u9Pv9Xdyx3NQzeemll1h12S09E03T4s8++yzre6K6X1GtQa+99ppSDQoEAsHOzk7W3FFdB6nuV1R7JpqmedEzkR9O90xM00TPZNojGAzeGQqFLuDmVPcrpmLPxK4nrFwoFLolHA5fqjDeYd8zCQQCNx3JPZNgMPgJhffS0Z6JGB8fX1rv8dhjj12YSCQiM/1+pkelUjnNMIwzuLmxsbGzdF1fy80ZhnGeYRjLOZlnnnnm3Hg8nuSONTIyclqlUlnPzZmmeWY+nz+VmysUCueZprmCk3nhhRfWR6PRLu5Y5XL5VNM0z1T4vNePjIycxs0NDw+fWywWV3Iy3/72t9dGo9Fe7li6rq8dGxs7i5szDOOMSqXCfm3bt2/fUCqVVjHHWh6NRjcrvP+rt2/fvoGbM03zdF3X1ym8J2cXCoU13FwkEhnkft6lUmmVruvnKLwnSjWoVCop1aBYLNbz4osvsr4nxWJx5fDw8LncsQ6mBpXLZXYNisVi6RdffJFVF0zTXFEoFM7jjpXP55Vq0I4dO5TmaTweb3/sscfO52QmJyeXFYtFVmZ8fHxpoVBYYxjG2dzc2NjYOtM0T+fmkslk+OGHH76Im9N1/QKFz83RGpRMJv3ZbPZybq5YLJ4/OTm5jJMZGhpytAalUqlNg4ODV3NzhmGct3PnTtY6qFgsriyXy+waVC6XT1WpQV1dXfdu3rz5+tqf3zZ620fFy2Jfy8st78wwHnutsHPnzuWGYbBrkK7ra0ulEnut0N3dfffAwMBNCuOdw10rTE5OLtu+fbtjNSiTyXy2r6/v5uk/e++oowxLCOuHd9wxY73Yvn37hnw+v1rhPXGsBvX29v5Bb2/v7dyc6jrIMIzzuDVIda0wf/78nwohrI0bN7KyTu5XVNcKg4ODn0yn0w9wc07uVwzDmLMGWUK8a7W0vD39Z1u2bLmqo6OjTeG79bt10FG9u4dEpmqd/ciuOb/bKjVI13WlGrR169aPdXR0aNycrutK66AdO3YozdPt27efr+s6a54++eSTH00mk1HuWG7omTz11FPnON0zUdmvONkzUd2vfAg9kz7uWKo9k7GxsXWqPRPuWkHX9WWRSOSLCu+/K3om0Wh0YGhoiFWX3dQz+eY3v8numajsV1RrULFYVKpB8Xi88ytf+Qpr7qiug1T3K+iZ0EcymQxv2bLlYoXPwNGeydjYGHom0x6pVGpTNpu9hptT3a+o9kyKxSJ7rdDZ2XnvwMDADQrjHfY9k87OziO2Z9Ld3X1bbc+kkcf27ds3VCoVx3omM14ejCOgKTgCmoIjoCk4ApqCI6Bl7H+1gyOg5RyOgK4BR0BTcAQ0xbVHQB9glnsBj4+74zijJjsC+kv2vUvvnimHI6ApOAJappmPgLaEONqeQ9+b/vMP5AjoBu//KwSOgK6HiSOgJXAENAVHQFNwBDQFR0BTcAS0DI6ApuAIaIqJI6AJOAKa4paeCY6AlsE9gJlAAMtAAFMggCkQwBQIYAoEsIybNjMQwDJu2cw0qQCe8V7AbtnMNJkA3mjLq0dmykEAUyCAZZpcAN9oz6E/nf7zD0YAN3b/XyEggOsBASwDAUyBAKZAAFMggCkQwDIQwBQIYAoEMAUCmOKWngkEsAwEMBMIYBkIYAoEMAUCmAIBTIEAlnHTZgYCWMYtm5mmFMBCzHgVsFs2M00mgM+05dVfzZSDAKZAAMs0uQDutedQdPrPD1oA97x+l8hULZGpvthIDgKYAgEsAwFMgQCmQABTIIApEMAyEMAUCGAKBDAFApjilp4JBLAMBDATCGAZCGAKBDAFApgCAUyBAJZx02YGAljGLZuZJhbAda8CdstmppkEsBBCWELss4T4m5lyEMAUCGCZJhfA37QFsFQ3DloAZ6o5kalaorva0PcaApgCASwDAUyBAKZAAFMggCkQwDIQwBQIYAoEMAUCmOKWngkEsAwEMBMIYBkIYAoEMAUCmAIBTIEAlnHTZgYCWMYtm5mmFcBC1L0K2C2bmSYUwL+0hPjXmXIQwBQIYJkmF8A7rf2fj8TBC+DG7/8rBARwPSCAZSCAKRDAFAhgCgQwBQJYBgKYAgFMgQCmQABT3NIzgQCWgQBmAgEsAwFMgQCmQABTIIApEMAybtrMQADLuGUz0+QCmFwF7JbNTBMK4HcsIX49Uw4CmAIBLNPkArju/PkArgBu+P6/QkAA1wMCWAYCmAIBTIEApkAAUyCAZSCAKRDAFAhgCgQwxS09EwhgGQhgJhDAMhDAFAhgCgQwBQKYAgEs46bNDASwjFs2M00tgIUgVwG7ZTPThAJ4V70rGA8AAUyBAJZpcgH8C0uIH9f+/GAE8Mn9f30/5/6/QkAA1wMCWAYCmAIBTIEApkAAUyCAZSCAKRDAFAhgCgQwxS09EwhgGQhgJhDAMhDAFAhgCgQwBQKYAgEs46bNDASwjFs2MxDA8lXAbtnMNKEA/pZ9D9NL6+UggCkQwDJNLoD3WUK8WfvzgxHArT3V1zj3/xUCArgeEMAyEMAUCGAKBDAFApgCASwDAUyBAKZAAFMggClu6ZlAAMtAADOBAJaBAKZAAFMggCkQwBQIYBk3bWYggGXcsplpegEshHQVsFs2M00ogPtsARytl4MApkAAyzSrALaEWG/Pnb+q/d3BCOB5PdV/4tz/VwgI4HpAAMtAAFMggCkQwBQIYAoEsAwEMAUCmAIBTIEAprilZwIBLAMBzAQCWAYCmAIBTIEApkAAUyCAZdy0mYEAlnHLZgYCWEhXAbtlM9OEAvj3bIn1Qr0cBDAFAlimiQXwRnvuPFr7u4MRwNz7/woBAVwPCGAZCGAKBDAFApgCAUyBAJaBAKZAAFMggCkQwBS39EwggGUggJlAAMtAAFMggCkQwBQIYAoEsIybNjMQwDJu2cxAANvYVwGveGVFzA2bmSYUwEfbEut79XIQwBQIYJkmFsBfsufO3bW/UxXASzbv3si9/68QEMD1gACWgQCmQABTIIApEMAUCGAZCGAKBDAFApgCAUyBAJaBAKZAADOBAKZAAFMggCkQwDIQwHVzEMA1QABTIIApR6gAXi1eFvtaXm55xw2bmWYTwEIIYQnxriXE39X7HQQwBQJYpokFcMEWwGQeqwrg1t7d27j3/xUCArgeEMAyEMAUCGAKBDAFApgCASwDAUyBAKZAAFMggCkQwDIQwJRcLrdQhMPhj9Z7BIPB3/N4PP0z/X6mR29v7xWZTObjCrlrOzs7L+PmBgYGbohEIhdxMqFQ6Lq2trYsd6x0On1Fb2/v1dxcJpO5JpVKXc7Nbd68+fpQKHQx87Vd7fF4tnLH6u7uvjyTyVyj8LldnU6nr1D43K6LRqOXcDI+n+9yr9f7GHeszs7Oy3p7e69V+Nw+3tvby35t/f39n0gmk6zXFolELvJ6vU8pvLZL+/v7P6HweV+ZTqevUvi8r02lUh/j5rxe71OBQID1niSTyUsGBwc/qfAclWpQV1eXUg3yer2PBgIB1vckGo1eMjAwcB13rIOpQd3d3ewa5PV6twQCAVZdCIVCF2/evPl67lipVEqpBvX39yvNU4/Hs9nv99/AycTj8Qv7+vo+pfDaPqZSg3p7e6/q7u6+UuFz6wsEAjdxc5s3b2a/tvb2dkdrkNfr7QoEAjdzc319fZ+Kx+MXcjLRaNTRGuT1epPBYPCz3JzKOigajV6SzWbZNai7u/tylRrk9/ujgUDgc5zMgm8v2C1ywlr11VVf5OQikchFAwMDrLkdDu9fK3R1dbHnqd/vDwQCgfu4ucHBwU9y1wrxePxClXmqWoN8Pp/X5/Ntqve7vfPm/WzfvHk/r/e7/v7+T7S3t1/KHc/JGuT3+x/0+Xx+bk51HTQwMHCDSg1SWSvMnz//Z0II68Ybb2RlHd6vKK0VNE27S9O0uMLn5th+ZbYa9Nv58//eEmLvDNnbPB5Piv15Z3b9eF6m+q7Ce8KuQcFgUKkGhcPh3/d4PN3cXDqdVloHDQ4OKs3TzZs3fyoYDLLmqaZpNx6pPZNwOPxJp3smKvsVlRoUiUQ+rtIzUd2vOFmDNE27zMmeSW9v71WqPRPuWkHTtIu8Xu/TCq/NFT0Tj8fz5JHaM/H5fI9Eo1F2z0Rlv+J0DfL5fH/oVM9Edb+i2jPxer2DR2rPxOfz9Wqa9mluzumeSW9vr1LPRNO0W7g5t/RMAoHA7Qqfm9J+RbVnorJW0DQtomna57m5bDb7ge5XZnugZ0Ifs/VMZnv09/d/orOz07GeifD7/X9Q7+Hz+TZ5PJ6nZvr9TI9YLHZXIpH4HDeXTqc/H4vFbufmOjs779c07RZm7l6Px/Nl7ljxePzOVCr1eW4ulUp9PhqN3qHwntwXDAZv5WR8Pt/n2tranuOO1d7efofqa4vH43cqfG73RiIR1mvTNO0Oj8fzFe5YsVjs9nQ6zX5tiUTic7FY7C6F9+QL4XD4NuZru6Wtre1F7ljRaPSzqVTqCwqv7a54PH43N9fR0XFPOBxmz1OPx/NV7nc5HA7f1tnZea/C561Ug1KplFINamtr+xO/38+aA5FI5FaV13YwNai9vZ1dgzwezx9rmsYaLxgM3ppOp+/jjhWNRpVqUEdHh9I89Xq9z3i93vs5mUAgcHNHR8cD3LHC4fDtHR0d93BzyWTy7kQiwX5tdvNgEzeXTqfZry0YDDpag7xe76N+v9+n8D15IBAI3Mz83BytQR6PZ6umaSFurrOz8/5QKMRaB0UikVu7urrYr011reD1er/o8/linMyNmRsfFDlhtX679d84uVAodEtnZydrbtuf2+0qr83j8fT7fL6Uwud2L3etEAgEblaZp6o1yOv19vj9/q56v/t1a+s7lhB76/0ulUp9IRgMfpY7npM1yOfzpf1+fw83p7oO6uzsvJ9bg1TXCq2trT8XQli33nor62+xk/sV1bWC3++P+ny+P+TmHN6vzFiD3mtp+c+9LS3/NcN7EvD5fFu5z1F0V/ctzOz8ETeXTCbZNcjn8ynVILsx8hg3F4/HldZBqvM0nU4/4PP5WPNU07SNbW1tT3PHQs+EPlT3K072TFT3K07WoEAgcLuTPZNkMnm3as+Eu1bw+Xw3H8k9E6/X+6eaprHqslt6Jh6P57/5FXomKvuVI7lnorpfUe2ZtLW1PePxeFh/99Ezqft5K9egZDKp1DPx+Xx+he+JG3omD6n0TFT3K073TLxeb5yb6+rqYq8V0DOhD9Ua5PP5Mv4ZeiazPVKp1Bei0ahjPZMZLw/24whoAo6ApuAIaAqOgKbgCGgZHAFdN4cjoGvAEdAUHAFNOSKPgLZZ8PKCSZETlviO2NRoBkdAUw7REdC6fZQtmSM4ApqCI6BlmvgI6N9aQrxd73dhlSOge16/S2Sq1oLe6p+xcgJHQNcDR0DL4AhoCo6ApuAIaAqOgKb4cQS0BI6ApuAIaAqOgKbgCGgKjoCWwRHQFNwDmAkEMAUCmAIBTIEAloEArpuDAK4BApgCAUw5kgXwbaO3fVS8LPaJnPjHRjMQwJRDJID/yBbAt9f+DgKYAgEs04wC2BKi1Z4z4/VySgI4U82JTNVaunn377NyAgK4HhDAMhDAFAhgCgQwBQKYAgEsAwFMgQCmQABTIIApEMAyEMAUCGAmEMAUCGAKBDAFAlgGArhuDgK4BghgCgQw5UgWwOPj40tFToxxrgKGAKYcIgHcZsusrbW/gwCmQADLNKkA/pQ9Z16sl1MTwLvfEZnqb1XWQRDAFAhgGQhgCgQwBQKYAgFMgQCWgQCmQABTIIApEMAUCGAZCGAKBDATCGAKBDAFApgCASwDAVw3BwFcAwQwBQKYcqQL4JWvrjyNcxUwBDDlEAngs22Zta32dxDAFAhgmSYVwD32nKm7l1G8AnhvS2b330MAy0AAUyCAZSCAKRDAFAhgCgQwBQJYxk09EwhgGbf0TCCAZSCAZSCAKRDATCCAKRDAFAhgCgSwDARw3RwEcA0QwBQIYMqRLoBN02wVOfG9Rq8ChgCmHAoBLIQQlhD7LCH+pvbnEMAUCGCZJhXA37QFcN16wRbA9v1/F/bu/gYEsAwEMAUCWAYCmAIBTIEApkAAUyCAZdzUM4EAlnFLzwQCWAYCWAYCmAIBzAQCmAIBTIEApkAAy0AA181BANcAAUyBAKY0iQBe3ehVwBDAlEMogH9pCfHj2p9DAFMggGWaVADvsvZ/LnVhC2D7/r+r/3DXzRDAMhDAFAhgGQhgCgQwBQKYAgFMgQCWcVPPBAJYxi09EwhgGQhgGQhgCgQwEwhgCgQwBQKYAgEsAwFcNwcBXAMEMAUCmNIUAlgI0ehVwBDAlEMogN+xhPh17c8hgCkQwDJNKoDrzpcD8AXw/vv/qu5XIIApEMAyEMAUCGAKBDAFApgCASwDAUyBAKZAAFMggCkQwDIQwBQIYCYQwBQIYAoEMAUCWAYCuG4OArgGCGAKBDCliQRwQ1cBQwBTDqEA3lnvikYIYAoEsEyTCuBfWkL860w5hSuA94rM938AAUyBAKZAAMtAAFMggCkQwBQIYAoEsIybeiYQwDJu6ZlAAMtAAMtAAFMggJlAAFMggCkQwBQIYBkI4Lo5COAaIIApEMCUphHAQjR0FTAEMOUQCuC/sO9peuX0n0MAUyCAZZpUAO+zhHhjphxLANv3/xWZ6osQwBQIYAoEsAwEMAUCmAIBTIEApkAAy7ipZwIBLOOWngkEsAwEsAwEMAUCmAkEMAUCmAIBTIEAloEArpuDAK4BApgCAUxpMgE851XAEMCUQyiAu20BnJz+cwhgCgSwTLMJYEuIc+258upMOZYAtu//K7qr10MAUyCAKRDAMhDAFAhgCgQwBQKYAgEs46aeCQSwjFt6JhDAMhDAMhDAFAhgJhDAFAhgCgQwBQJYBgK4bg4CuAYIYAoEMKWpBLAQc14FDAFMOYQC+JO21Pr69J9DAFMggGWaUAD77LnyhzPleAJ4//1/7ecIAVwDBDAFAlgGApgCAUyBAKZAAFMggGXc1DOBAJZxS88EAlgGAlgGApgCAcwEApgCAUyBAKZAAMtAANfNQQDXAAFMgQCmNKEAnvUqYAhgyqESwEIIYUutiek/gwCmQADLNKEAfs6eKzM+d+YVwHtF5vs/sJ8jBHANEMAUCGAZCGAKBDAFApgCAUyBAJZxU88EAljGLT0TCGAZCGAZCGBKLpdbKMrl8kn1Htls9rxYLBaY6fczPUql0ipd19dyc5VK5TTDMJYrjHfW8PDwyZzME088sT4SicS4YxWLxZVjY2Ps1zYxMXHqyMjICoXxziwWi4s5maeffnptJBJJcccyTXPFxMTEqdzc2NjY2mKxuJKbKxQK6w3DWMLJPP/88ysikUg3dyzDMJZXKpXTuDld19eWSqVVCrl1pmmewskMDw+fHAqF+rljjY+PL9V1fR03V6lUVhcKhTXc3Ojo6Om6ri/j5sLhcN9rr73G+rxN0zzFMIwzuGM5XYPC4XDXM888w5oDhmEsKRQK67ljHUwNMk2TXYPC4XDyqaeeYs2dYrG4uFgsnskda2RkRLkGqczTWCwWeeihh87iZEzTXDQyMnI2dyxd15eNjo6ezs2ZprmmUqms5ubi8bi2ZcuW87m50dHRDdxMoVBwtAbF4/G2bDZ7ETc3MjJytmmaiziZfD7vaA2Kx+P39/f3X64w3lk7duxgrYMMw1hSqVTYNcg0zRUqNSiRSHwuk8lco/A9qbtWmJ+bPyFywjr5lZNDtb/bsWPHyaVSiTW37fdEaa2QTCZvT6fTNyiMdwZ3rWCa5iLDMByrQclk8uZMJvPp2f43lhC/3Tdv3g9rxltXKBSWcsdzsgZ1dXXd1NXVdYvCc1RaB5VKpbO4NUh1rTB//vyfCiGsT3/606y/xU7uV1TXCv39/R/v6Oi4h5tzcr8yPDxMatC+1tbvWUJYf+fxzFg/s9nsxxKJxANz/f8v2bx7o8hUrYW9u79RLqvvV4aHh9k1aNu2bUo1aHBw8MJYLOZReP+V1kGmaSrNU8Mwzt62bRtrnj7yyCPnRCKRIHcsN/RMnnnmmTOc7pmo7Fec7JkczH7FqRr01a9+dbmTPRPTNNeo9ky4a4Vt27YtCgaDA9yxXNQz6f3Wt77FXRu6omcSiUTSL7zwArtnorJfUa1B5XJZqQZFIpGEUz0T1Xmq2jOJRCKRbDbL+ruPngl9HEzPxDRNpZ7J4ODgxdycG3omiUTiPpWeiep+RbVnUi6X2WuFZDJ5d1dX17UK3xP2WgE9E/pQrUEdHR1/MFfPZIbx1o2PjzvWMxH5fP7Yeo9sNntmJBLxzfT7mR72AmQ5NzcxMbFqx44dJ3Nzo6Ojp+dyueM5mWw2e2ogEAhzxzIMY4lpmiu4ufHx8ZXFYnExNzcyMnLa0NDQCZzMww8/vDIQCLRzx5qamlo8Pj6+UuHzXmEYxhJuLp/PnzoxMcF6bY888siSQCDQyR1rx44dJ09MTKxS+LyXm6Z5isJ7smbnzp0ncjK5XO74QCDQwx2rWq2eZJrmGm7O3gQt4+bsBcgibi4YDGb+8i//kvWe2P9Kca3C+69Ug0qlklINCgaDHU899RTre2J/90/ljnUwNWhqaopdg0KhUCybzbLmztDQ0AkjIyOncccqFotKNWjnzp1K8zQUCgV7enpO52R0XT/uu9/97jruWKZpLqpUKqu5ucnJyWXj4+NLubloNOodGBg4i5sbHh4+g5uxF1iO1aBYLPZAJpM5n5v77ne/u07X9eM4GfuqKsdqUCwWu6evr+8ibm50dPR00zRZ66CJiYkTyuUyuwZNTU0tVqlB0Wj0jnQ6fQU3Vy6X664VLnrlorPEy2LfvNy8H9Z5/48fHR1lze18fv9aoVQqsZ6s43MAACAASURBVNcK8Xj85lQqdS03p+v6Wu5aQdf143Rdd6wGxePxm5LJ5A2z/W/2zZv375YQv6gZb025vP9qJ87DyRrU0dFxfXt7+2e4OdV1kN0MZtUg1bVCS0vLT4QQ1sUXX8z6W+zkfkV1rdDZ2XlZIpG4i5tzcr+Sy+VIDdo3b97fWUK8N1suk8lcGI1GvzDX///8zO5XRaZqLR7468/k8+r7FZUa9I1vfEOpBg0MDJwbiUQeVHiOSuugqakppXmq6/q6b3zjG6x5OjAwsD4cDvu5Y7mhZ7J169a1TvdMVPYrKjXoiSeeWKHSM1HdrzhZg770pS8tdrJnMjk5uUy1Z8JdKzz//PPHa5rWyx3LLT2TQCDQ/cILL7DeE7f0TEKhUOqFF15g90xU9iuqNahYLCrVoHA4HHWqZ6K6X1HtmYTD4UA2mz0ieyaxWMzT29t7NjfndM9kcnJSqWeSTqcv4Obc0DOJRCL39PT0XMzNqe5XVHsmxWKRvVaIxWK3d3R0XMnNzdQzmeP9R8+EvifKPZP29vZPKYy3plqtOtYzmfHyYBwBTZnzTZsBHAFNwRHQMjgCmuKW44xwBLQMjoCm4AhoCo6ApuAIaMqsxxnNcC9gHAFNOcRHQP8PS4i903+GI6ApOAJapgmPgP4PS4ifzpZr+Ajoaff/tZ8jjoCuAUdAU3AEtAyOgKbgCGgKjoCm4AhoCo6AlnFTzwRHQMu4pWeCI6BlcAS0DI6ApuAewEwggCkQwBQIYAoEsAwEcN0cBHANEMAUCGBKEwvguvcChgCmHGIBPGTf2/SMAz+DAKZAAMs0oQB+zxLi/8yWa1wAv3//X/s5QgDXAAFMgQCWgQCmQABTIIApEMAUCGAZN/VMIIBl3NIzgQCWgQCWgQCmQAAzgQCmQABTIIApEMAyEMB1cxDANUAAUyCAKU0rgIWoexUwBDDlEAvgR20BvPHAzyCAKRDAMs0kgC0hlthzpDRbriEB3PP6XSJTtUSm+uK05wgBXAMEMAUCWAYCmAIBTIEApkAAUyCAZdzUM4EAlnFLzwQCWAYCWAYCmAIBzAQCmAIBTIEApkAAy0AA181BANcAAUyBAKY0uQAmVwFDAFMOsQC+05ZbXz7wMwhgCgSwTJMJ4DvsOfJHs+UaEsCZak5kqpborv7uuwsBTIEApkAAy0AAUyCAKRDAFAhgCgSwjJt6JhDAMm7pmUAAy0AAy0AAUyCAmUAAUyCAKRDAFAhgGQjgujkI4BoggCkQwJSmFsBCkKuAIYAph1gAL7Xlln7gZxDAFAhgmSYTwA/bc2TTbLnGBLB8/1/7OUIA1wABTIEAloEApkAAUyCAKRDAFAhgGTf1TCCAZdzSM4EAloEAloEApkAAM4EApkAAUyCAKRDAMhDAdXMQwDVAAFMggCkQwPJVwBDAlEMpgIX43f1N//eB/4YApkAAyzSZAP4rWwDP2ohr8Apg6f6/9nOEAK4BApgCASwDAUyBAKZAAFMggCkQwDJu6plAAMu4pWcCASwDASwDAUyBAGYCAUyBAKZAAFMggGUggOvmIIBrgACmQABTml4ACyFdBQwBTHFAAP+HJcRPDvw3BDAFAlimyQTw31pC7JsrN6cArnP/X/s5QgDXAAFMgQCWgQCmQABTIIApEMAUCGAZN/VMIIBl3NIzgQCWgQCWgQCmQAAzgQCmQABTIIApEMAyEMB1cxDANUAAUyCAKRDAQroKGAKY4oAAfssS4t0D/w0BTIEAlmkyAfxvlhC/mCs3pwCuc/9f+zlCANcAAUyBAJaBAKZAAFMggCkQwBQIYBk39UwggGXc0jOBAJaBAJaBAKZAADOBAKZAAFMggCkQwDIQwHVzEMA1QABTIIApEMA29lXAC15e4IEAlnFAABv2EbcnCQEBXA8IYJkmE8C/scT+I+pnY24BTO//az9HCOAaIIApEMAyEMAUCGAKBDAFApgCASzjpp4JBLCMW3omEMAyEMAyEMAUCGAmEMAUCGAKBDAFAlgGArhuDgK4BghgCgQwBQLYZtpVwBDAMg4I4OdsAXybEBDA9YAAlmkyAWxZQkzMlWvgCmBy/1/7OUIA1wABTIEAloEApkAAUyCAKRDAFAhgGTf1TCCAZdzSM4EAloEAloEApkAAM4EApkAAUyCAKRDAMhDAdXMQwDVAAFMggCkQwNOwrwJe/upypbUCBLAMQwB7bcn1kBAQwPWAAJZpFgFsCXG9PTe+NlduVgE8w/1/7ecIAVwDBDAFAlgGApgCAUyBAKZAAFMggGXc1DOBAJZxS88EAlgGAlgGApgCAcwEApgCAUyBAKZAAMtAANfNQQDXAAFMgQCmQABPw74KuOXllne4Y0EAUxgC+Gxbcm0TAgK4HhDAMk0kgHvtuTHn/mVWATzD/X/t5wgBXAMEMAUCWAYCmAIBTIEApkAAUyCAZdzUM4EAlnFLzwQCWAYCWAYCmJLL5RaK8fHxpfUejz322IWJRCIy0+9nelQqldMMwziDmxsbGztL1/W13JxhGOcZhrGck3nmmWfOjcfjSe5Y5XL51Eqlsp6bM03zzHw+f6rCeOeOjIys4GSeffbZ9bFYLK3y2kzTPFPh815fLpfZr214ePjcYrG4kpP59re/vTYajfZyx9J1fe3Y2NhZ3JxhGGdUKpXTuLnR0dENpVJpFXOs5dFodLPC+796dHR0Azdnmubpuq6vU3hPzi4UCmu4uUgkMsj9vEul0ipd189ReE+UalCpVFKqQbFYrOfFF19kfU+KxeLK4eHhc7ljHUwNUpmn8Xi88/nnn2fVhZGRkRXlcpn92vL5vFIN2rFjh9I8jcfj7Y899tj5nMzk5OSyYrHIyoyPjy8tFAprDMM4m5sbGxtbZ5rm6QqvLfzwww9fxM3pun6BwufmaA1KJpP+bDZ7OTdXLBbPn5ycXMbJDA0NOVqDUqnUpsHBwau5OZV1ULFYXKkyT1VrUFdX173ZbPY6hfHYa4UFuQVTIiesFa+siHFyuq6vLZVK7LVCd3f33QMDAzdxc7qun8NdK0xOTi7bvn27YzUok8l8tq+v7+ZG/reWEPv2tbbuGR/fvw7K5/OrFd4Tx2pQb2/vH/T29t7OzamugwzDOI9bg1TXCvPnz/+pEMLauHEjK+vkfkV1rTA4OPjJdDr9ADfn5H7FMIzlhmGcNz4+vvS9o456zRLC+sVHPnLjXLktW7Zc1dHR0Vbvdy091X8Wmd3vzjCe0joon8+za5Cu60o1aOvWrR/r6OjQuDld15XWQarzdPv27efrus6ap08++eRH29vbo9yx3NAzeeqpp85xumeiMk9VeybRaLSLO5bqfuVD6Jn0ccdS7ZmMjY2tU+2ZcNcKuq4vi0QiX1R4/13RM4lGowNDQ0Osunyk90yc3K8Ui0Xlnskf/dEfseaO6jpIdb+Cnknd1xbesmXLxQqfgaM9k7GxMfRMpj1SqdSmbDZ7DTfn5H6lXC6fWiwW2WuFzs7Oezdv3ny9yms7mP0K56Fagzo7O4/Ynkl3d/dtjfZMpj9GR0c3VCoVx3omwjTN1nqPZDJ5eiAQ2DTT72d6lMvlk+x/mcrKVavVU0zTPJ6bK5VKq3K53EJOJplMrtQ0TeOOVSgUTpyamlrMze3atWuJ/S+YWblisbiyUCgcxcn09vYu0TQtwh1rYmLihF27di3h5ux/YX0iNzcyMrLCNM2jOZnu7u4TNE1LcMcyTfN4+/vFyu3YsePkcrl8Ejc3OTm5zL6iuuFMLpdb6PP50tyxqtXqsZOTk8sU3pNF9r/eZOXsYnMcN+f3+ztfeukl1uc9NTV1jGEYy7ljqdYg0zSVapDf72/PZrPcOXC0PQdYYx1MDbL/ZSQrp2laqLOzkzV37H81tZI71tDQkFIN+tu//Vuleer3+32pVGo1J1OtVhfk83lWxjTNVl3Xjxsf3/+v8jgP+3u8iJsLhUIbY7HYOm6uUCis4Wby+byjNSgUCn0hkUhsUHieq+1/Id9wJpfLOVqDQqHQXe3t7Rdwc6VSadWePXtY6yBz/99fdg2amJg4QaUGhUKhW8Lh8KUK3xP2WmHDdzesO3AvYOZYx5v7/w5wX9un4/H4ldycYRjLuWuFarW6oFKpOFaDQqHQDdFo9BON/G8tIX5hCfFvprl/HZTP54/ljudkDYrH49eGw+EbuTnVdVCpVFrFrUGm4lqhpaXlJ0IIa+3atas4OSf3K6prhWQyeVE0Gv0sN+fkfiWXyy0slUqrTNNstYTYbQlhNZJLpVLnB4PBu+v9bv/9f6tv1fud6n5FpQa98MILSjWovb39rGAweC83Z68T2Oug119/XWmeViqV1faVLA1nMpnMqZqmtXHHckPPpKura4XTPROV/YqTPRPV/YrTPRO/35/kjmV+CD0T7lohm80u9Pv9Xdyx3NQz+dKXvsSqy27pmWiaFn/ssce43xOl/YpqDTIMQ6kGBQKBoFM9E1Nxv6LaM9E0zYueCfnsHO2ZKPYVjtieSSQSuTMWi32Em1Pdr5iKPRPDMNhrhVAodEssFvuYwveEvVbYs2fP7/YrzIdSDYpEIjdFo9GruLkjrWcy/TE5ObmsWq061jOZ8fJgHAFNwRHQFBwBTcER0BQcAS1jF20cAS3ncAR0DTgCmoIjoCk4AlrGsqyWA1cBi++ITY3mTBwBTWj0CGghhLCE+EdLiN8IgSOg64EjoGWa6AjoH1lC/KqR3IxHQM9y/1/7OeII6BpwBDQFR0DL4AhoimrPBEdAU3AENAVHQMvgCGgKjoCmmDgCmoAjoCmqPRMcAS1zxB8BPRMQwBQIYAoEMAUCmAIBLAMBXDcHAVwDBDAFApgCASxjWVbL7SO3X3TgKuBGcxDAFKYAnrD2S0cI4DpAAMs0kQD+lSXEjxrJzSiAZ7n/r/0cIYBrgACmQADLQABTIIApEMAUCGAKBLCMm3omEMAybumZQADLQADLQABTIICZQABTIIApEMAUCGAZCOC6OQjgGiCAKRDAFAhgmd9tZnLie5yrgCGAKUwB/DVLCMsS4noIYAoEsEwTCWDLEuKvG8nNLIB3vyMy1d/O8hwhgGuAAKZAAMtAAFMggCkQwBQIYAoEsIybeiYQwDJu6ZlAAMtAAMtAAFMggJlAAFMggCkQwBQIYBkI4Lo5COAaIIApEMAUCGCZaQJ4NecqYAhgClMAx23Z1QcBTIEAlmkGAWwJcZk9J77VSG6WK4D3isz3fzDLc4QArgECmAIBLAMBTIEApkAAUyCAKRDAMm7qmUAAy7ilZwIBLAMBLAMBTIEAZgIBTIEApkAAUyCAZSCA6+YggGuAAKZAAFMggGWkzQzjKmAIYApTAF9qy67/BwKYAgEs0yQCOGHPiUwjuboCeI77/9rPEQK4BghgCgSwDAQwBQKYAgFMgQCmQADLuKlnAgEs45aeCQSwDASwDAQwBQKYCQQwBQKYAgFMgQCWgQCum4MArgECmAIBTIEAlqkRwA1fBQwBTOEIYCGEsITYZwlRhQCmQADLNIkAfskWwJ9sJFdXAM9x/1/7OUIA1wABTIEAloEApkAAUyCAKRDAFAhgGTf1TCCAZdzSM4EAloEAloEApkAAM4EApkAAUyCAKRDAMhDAdXMQwDVAAFMggCkQwDJkM9PgVcAQwBQFAfxflhD/AgFMgQCWaRIBPGXt/xwaor4Anv3+v/ZzhACuAQKYAgEsAwFMgQCmQABTIIApEMAybuqZQADLuKVnAgEsAwEsAwFMgQBmAgFMgQCmQABTIIBlIIDr5iCAa4AApkAAUyCAZeoI4IauAoYApigI4H+2hPg1BDAFAlimSQTwDy0hftNoboYrgGe9/6/9HCGAa4AApkAAy0AAUyCAKRDAFAhgCgSwjJt6JhDAMm7pmUAAy0AAy0AAUyCAmUAAUyCAKRDAFAhgGQjgujkI4BoggCkQwBQIYJm6m5kGrgKGAKYoCOBdlhAWBDAFAlimSQTwLy0hftxojgjgBu7/az9HCOAaIIApEMAyEMAUCGAKBDAFApgCASzjpp4JBLCMW3omEMAyEMAyEMAUCGAmEMAUCGAKBDAFAlgGArhuDgK4BghgCgQwBQJYZgYBPOdVwBDAFAUB/BeWENbPNmz4DASwDASwTJMI4H2WEG80miMCuIH7/9rPEQK4BghgCgSwDAQwBQKYAgFMgQCmQADLuKlnAgEs45aeCQSwDASwDAQwBQKYCQQwBQKYAgFMgQCWgQCum4MArgECmAIBTIEAlplxMzPHVcAQwBQFAdxpCWG9e+KJgxDAMhDAMke6AP6XK6643hLCsoR4udEcFcBz3//Xfo4QwDVAAFMggGUggCkQwBQIYAoEMAUCWMZNPRMIYBm39EwggGUggGUggCm5XG6hsCyrpd4jkUic6vf7H5zp9zM97OK7iJvbtWvXkmq1eiw3VywWV5qm2crJJBKJ5T6fz88dyzTN43fs2HEyNzc1NbVY1/XjFMZbUa1WF3AyPT09JwcCgTB3rDfffPO4qampxdycvQk9npsbGhpavmfPnoWcTDqdPs7n8yW4Y1Wr1WN37dq1ROH9XzQxMXECNzc+Pr70rbfeOoo5Vqvf7+/kjvX2228fPT4+vpSb27lz54nlcvkkhffklKmpqWO4Oa/X25HL5Vif91tvvXWUruvLuGOp1iBb3LNrkKZp8Ww2y5oDe/bsWTg0NLRc4f1XrkFvvvkmuwZpmhZKpVKsumBvQldwx9J1XakGvfHGG0rzVNM0bzKZXMnMzR8aGlql8P4fY5rmKdxctVo9aefOnScqvLaN0Wj0NG4un8+v5mZM03S0BgWDwXva29vP4ubsz20+J1MoFBytQcFg8M54PH4eN1csFldalsVaB+3Zs2fhzp072TXozTffPE6lBoVCoVvi8fjFCt8T9lrBsqxW+z2Rfr74rxavPXAVcL1ctVo91jAM9lohEAjcFI1Gr+DmdF1fxl0rWJY1v1QqOVaDQqHQdeFw+NqGM8ccc40lhPXeMcfkTNM8mjuekzUoFotdHYvFblAYT2kdZH8nWTVIda3Q0tLyEyGEtXTpUtbfYif3K6prhXg8fmE4HL6Nm3Nyv2KaZusvli/vsYSwrJaWLzaaSyaT52qadteB/95//9/qWw2Mp7QOUqlBuVxOqQbF4/H1fr//Xm6uXC4rrYOq1arSPC2VSqtyuRxrnnZ3d68JBAKbuGO5oWeSTqeXOd0zUdmvqPZMNE2LcMdS3a8cyT2TarV6kmrPhLtWME2z1ev1dnHHclPP5Nlnn2XVZbf0TLxeb/zxxx9nfU9U9yuqNahYLCrVoEAgEIxGo6y5o7oOUt2vqPZM/H6/JxaLcf/uu6JnEgwGH3BDz6RaraJnMu0RCoXuiEaj5yt8Bkr7FdWeSbFYZK8VwuHwzdFo9BKF78kH1jNp4D1Bz6Tmwe6Z2I/x8fGlb7/9tmM9E2EYxvJ6jyeeeOKi9vb26Ey/n+mh6/q6SqWynpszDOPscrl8qsJ4F5imuYKTefbZZ8+LxWIp7lijo6Onm6Z5Jjc3NjZ21sjIyGncXLFYPL9YLK7kZJ5//vkzY7FYN3esSqVy2tjY2FncnGmaZ46Ojp7OzRUKhfNKpdIqTiaXy50aj8f7uGPZ36uzFd6T9bqur+PmdF0/p1KprGZ+1isjkcgXFd7/Nbqun8PNGYZxRqFQYM/T0dHRDbqur+XmotHo5nw+z3pPKpXK6nK5fK7C++9oDYpGo70vvfQSaw6USqVVhULhPIX3X7kGVSoVdg1qb29Pf+UrX2HVhWKxuLJYLJ7PHWtkZESpBk1OTirN0/b29sSTTz55ASdjmuaKkZGRj3DH0nV97ejo6AZuzv4en8HNJRKJyKOPPnoxN1cul9mvrVAoOFqDEomEtmXLliu4uZGRkY9w1wr5fN7RGtTR0dGWzWavURiPvQ6y//6ya1ClUjlNpQal0+n7BgYGblD4nrDXCqZprtB1ve7cXpBbMCVywlr+6vJ47e9U1wpdXV2f27x586e5uXK5fC53rWCa5gqVeapag7q7u2/v7++/lZOxhLD2HnXUm4VCYY3Ce+JYDerr67u5t7f3Tm5OdR2kOk9V1grz58//qRDC2rRpE+tvsZP7FdW1QjabvS6dTj/AzTm5XzFNc8Wvlyx5xRLC+vmZZ36+0dzWrVs/nk6nPYZhLF/zh7t8IlO1jhuofnOunOp+ZXh4mF2DRkZGlGrQo48+elkqlQoovP9K66Dt27crzdNyufyRkZER1jx9+umnL0wkEjHuWG7omTzzzDPnOt0zUdmvONkzUd2vON0zicVi/dyxPoyeCXetMDIysiISiWQV3n/X9ExeffVV1ntypPdMDIX9imoNKpVKSjUokUh0Pvfcc6y5o7oOUp2nqj2TRCLRfiT3TB5++OFLFD4DR3smKvP0SO6ZdHZ2btq6des13JzqfsVQ7JmUSiX2WiGdTt+3efPmTyl8Tz7QnslsD9Ua1N3dfffAwMBnFMY7Insm9njnmKa5RuE9UapBM14ejCOgKTgCmoIjoCkGjoAm4AhoGRwBXTeHI6BrwBHQFBwBTTEMHAE9Hcua5TijWe4FjCOgKdwjoIUQwhLi1/taWv4FR0DL2PMUR0DbHOlHQL+3YMFO+wjohrPSEdAN3v/Xfo44AroGHAFNUemZ4AhoCo6ApuAIaAqOgKbgCGgZHAFNwRHQFBwBTcER0BQcAS3jdM/ENUdAzwQEMAUCmAIBTIEApkAAy0AA181BANcAAUyBAKZAAMvMuZmZ4V7AEMAURQH8L9a8eb+CAJaBAJY50gXwvpaWdywh5rx/73RkAdzY/X/t5wgBXAMEMAUCWAYCmAIBTIEApkAAUyCAZdzUM4EAlnFLzwQCWAYCWAYCmAIBzAQCmAIBTIEApkAAy0AA181BANcAAUyBAKZAAMs0IIDrXgUMAUxRFMC7LSEsCGAZCGCZI10AW/Pm/dIS4v/l5GquAN4rMt//QYPPEQK4BghgCgSwDAQwBQKYAgFMgQCmQADLuKlnAgEs45aeCQSwDASwDAQwBQKYCQQwBQKYAgFMgQCWgQCum4MArgECmAIBTIEAlmloM1PnKmAIYIqiAP6WJYT1XyefzN4EQQDLQABTXCOAhdhnCfEmJ/c7Adzz+l0iU7VEpvpig88RArgGCGAKBLAMBDAFApgCAUyBAKZAAMu4qWcCASzjlp4JBLAMBLAMBDAFApgJBDAFApgCAUyBAJaBAK6bgwCuAQKYAgFMgQCWaVAAk6uAIYApigK42xLCere1ld2ghQCWgQCmuEEA/2bhwgvs+/++xsn9TgAz7v9rP0cI4BoggCkQwDIQwBQIYAoEMAUCmAIBLOOmngkEsIxbeiYQwDIQwDIQwBQIYCYQwBQIYAoEMAUCWAYCuG4OArgGCGAKBDAFAlim4c1MzVXAEMAURQF8jSWEZbW0/AV3PAhgGQhgihsEsNXSErIFcJaTe18AN37/X/s5QgDXAAFMgQCWgQCmQABTIIApEMAUCGAZN/VMIIBl3NIzgQCWgQCWgQCmQAAzgQCmQABTIIApEMAyEMB1cxDANUAAUyCAKRDAMgwBLF0FDAFMURHAQghhCWHtmzdvFzcHASwDAUxxgwDe29Lyp7YA/gwnN+0K4Ibv/2s/RwjgGiCAKRDAMhDAFAhgCgQwBQKYAgEs46aeCQSwjFt6JhDAMhDAMhDAFAhgJhDAFAhgCgQwBQJYBgK4bg4CuAYIYAoEMAUCWIa1mZl2FTAEMEVVAO8T4jf7hPhnbg4CWAYCmOIGAWwJMW4LYNaGPhwOb9iQ+osnOPf/tZ8jBHANEMAUCGAZCGAKBDAFApgCAUyBAJZxU88EAljGLT0TCGAZCGAZCGAKBDATCGAKBDAFApgCASwDAVw3BwFcAwQwBQKYAgEswxTAv7sKGAKYoiyA5837sSXEr7g5CGAZCGCKSwTwP1hCNHyE8wHC4fCGE9LbJzn3/7WfIwRwDRDAFAhgGQhgCgQwBQKYAgFMgQCWcVPPBAJYxi09EwhgGQhgGQhgCgQwEwhgCgQwBQKYAgEsAwFcNwcBXAMEMAUCmAIBLMPezNhXAR/78rF+CGAZZQHc2vqGtV9AsoAAloEAprhEAP/Cmjfv37ljhcPhDa3dO/+dc/9fISCA6wEBTIEAloEApkAAUyCAKRDAFAhgGTf1TCCAZdzSM4EAloEAloEApkAAM4EApkAAUyCAKRDAMhDAdXMQwDVAAFMggCkQwDIKAni1eFnsm/edeT+EAJZRFcDvHXXUK/YRuFdwchDAMhDAFJcI4H37Wlv3cMcKh8MbRHd1H+f+v0JAANcDApgCASwDAUyBAKZAAFMggCkQwDJu6plAAMu4pWcCASwDASwDAUyBAGYCAUyBAKZAAFMggGUggOvmIIBrgACmQABTIIBllDYz9lXAS15ZEmblBARwPX5z4olZWwCnODkIYBkIYMrhLoAtIS6whLDeO+aYYe5YqzpG2rn3/7WfIwRwDRDAFAhgGQhgCgQwBQKYAgFMgQCWcVPPBAJYxi09EwhgGQhgGQhgSi6XWygCgcA59R6hUOg6n8+Xmen3Mz26urou6e/v/xg3t2XLlisymcyFCrmrg8HgeZyMz+e72u/393PH6ujouHhwcPAybi6bzV7e1dV1ETc3ODh4dTQaPZ+TiUQil3m93i8qfG4XZbPZyxWe42UdHR0XK7wnH29vb7+Ak9E07SKPx7OVO1Ymk7lwy5YtV3Bz/f39H+vq6rpE4T25KpVKfYSTCQaD53k8nse5Y6XT6Y8ODg5exc319PRc2t3dzZ6n2Wz2ynQ6/VFuzuv1PhoKhVifdyqV+kg2m/04dyzVGjQ4OKhUgzwez0OhUIg1B9rb2y9QeW1O1yCPx7M5FAqx6kI0Gj1/cHDwaoXPTakGZbNZpXnq9/v7AoHANZxMJBI5N5vNsjKBwP55ms1mr+Tm+vv7P9bT03MpV/VfPAAAIABJREFUN+fz+boDgcD13NyWLVuu5WYSiYSjNchujNyk8D25JhKJnMvJxGIxR2uQ/Y9Jblb43K6Ox+OsdZBqDerq6rpIpQYFAoFgIBC4XeFzY68V4vH4eVu2bGHVoKseueqT4mWxb/535v8L9zn6/X5fIBD4nMpr464VIpHIuVu3bnWsBvl8vo2BQOA+bm7X5ZcHLSGs/zzmmCFOzska5Pf77w0EApsUPjelddCWLVuu5tYg1Xk6f/78/xBCWDfccAMr6+R+RXWtEAwGPxsIBMIKz9GR/co7ixdnLSGsH61c+SJ3rBO6vjcuMlVrXcfLD3JyqvuV/v5+dg3y+/1KNSgcDt/o9Xo7uLnu7m6ldZDqPN26des1fr+fNU81Tfvkkdoz0TTt4z6fb4A7lht6JrFY7GNerzer8Lkd9j2TYDB4oc/nc0XPJJFIsOapx+M5r62t7QnuWG7qmQQCAVZddlPPJB6PH9Y9k/7+fqUa5PV6B53qmWQymQsHBwfZ81S1Z6JpWm8APRPp4XTPRGWe+v3+pKZpn1b4nhyxPRPV/Ypqz6S/v5+9VggEAkFN0+5Q+Nwc6ZkEAuo1yOfzeQNHcM/E/gclrNzg4OBVin0FpRokNE27o97D5/P5PR7Pl2f6/UyPaDT6hUQicR83l0gkHohGo5/n5jo6Otr8fv+dnIzP59vU1tb2HHesWCx2TzKZvF/ltUUikXu4uc7Ozk2apt3FyXi93vvb2tq+ovLaEonEA9xcMpm8PxaLsV9bKpXaFAqFWK/N7/ff4/F4vsodKxqNfl7ltSUSifui0egXFN6TjcFg8G7ma7vT4/F8nTtWJBK5O5lMbuTm4vH4vfF4/F5urr29fWM4HP4cN+fxeL7u9/tZ70kwGLy7o6PjQYXP29Ea5PV6/9Tn87G+J6FQ6K5UKrWJO9bB1CCVeerxeP6b3+/nzp277NrFGisSiSjVoFQqpTRPPR7PH3u93jaF8TzcTDgc/lx7ezt7niaTSaV52tbW9ozP5/Nzcx0dHV5uJhgMOlqDPB7Pk5qmhZz43JyuQW1tbY9pmhZX+NzagsEgax0UCoWU5qlqDfL5fA/5fL4UN9fZ2cleKwSDwTs7OjrYc/u4vzxuj8gJa/0fr3+Wk/N6vVmv19ul8Lk9yF0raJp2RzqddqwG+f3+fp/P18vNJZPJjZYQ1s+PPvoHzPfEsRrk9/t7vF7vIDenug5S+U6qrhVaW1t/LoSwbr31VtaYTu5XNMW1gqZpCa/X+zA359R+5Z8WLy5bQlj61Vc/yR1rQfd//8m8zO693JzqfiWRSDhWg3w+X9Dr9T7NzamuFZLJpNI8VXltmqZ5j9Seid/vf9DpnonKPHWyZ6K6XzmSeybJZPJep3ommqbd0dbW9mcKnxt6JvTzdkXPxMn9iht6JqrzVLVn4vV6nz1SeyYej+dLgUDgsO+ZJJNJpZ6J3+8PO/G5uaVn4uR+RdWv+Hy+h7xeb4fKa3OqZ6Jag7xe7xfRM5EfyWRyYyQSYb821Ro04+XBOAKagiOgKTgCmoIjoCk4AloGR0DXzeEI6BpwBDRFwxHQBBwBLaN6nNEF2y5YL14W+0RO/CMnp+EIaIJhGEssIX5tCfHPnByOgJbBEdCUwOF/BPSEJYQ1/uqr7O+yyFT3Luye+hE3hiOgKTgCmoIjoGVUeyY4ApqCI6ApOAKagiOgZXAENAVHQFNwBDQFR0BTcAS0DI6ApuAewEwggCkQwBQIYAoEsAwEcN0cBHANEMAUCGAKBLDMwWxmWnOtEyInLPEdsanRHAQwxRbAP7KE+BUnBwEsAwFMcYEA/kdLiN+wa1DP63eJTNVa1FkyFJ4jBHANEMAUCGAZCGAKBDAFApgCAUyBAJZxU88EAljGLT0TCGAZCGAZCGAKBDATCGAKBDAFApgCASwDAVw3BwFcAwQwBQKYAgEsczCbmatfufp87lXAEMAUwzCW7Js3b7e1X0I2DASwDAQwxQUC+JeWED9m16BMNScyVevi9hcGFZ4jBHANEMAUCGAZCGAKBDAFApgCAUyBAJZxU88EAljGLT0TCGAZCGAZCGAKBDATCGAKBDAFApgCASwDAVw3BwFcAwQwBQKYAgEsc9CbmZz4HucqYAhgimEYS/a2tHzTEsKyhLim0RwEsAwEMMUFAnifJcQbfAG8+x2R2f2u3++/U+E5QgDXAAFMgQCWgQCmQABTIIApEMAUCGAZN/VMIIBl3NIzgQCWgQCWgQCmQAAzgQCmQABTIIApEMAyEMB1cxDANUAAUyCAKRDAMh+AAF7NuQoYAphiGMaSva2taVsAdzeagwCWgQCmHM4C2BLiYksIy2ppySlcAby3pXvXP0AAy0AAUyCAKRDAMhDAFDf1TCCA3wcCmAIBTIEApkAA1x0PAngaEMAUCGAmbtjMQABTIIApEMAUCGAKBLAMBDAFApgCAUyBAKZ8aJsZxlXAEMAUwzCWvLt48VW2AP52ozkIYBkIYMphLoDbbQHcx6pB9v1/j+kafwUCWAYCmAIBTIEAloEApripZwIB/D4QwBQIYAoEMAUCuO54EMDTgACmQAAzccNmBgKYAgFMgQCmQABTIIBlIIApEMAUCGAKBDDlQxTADV8FDAFMOdDUtY/D/X6jOQhgGQhgymEugP/cEsJ6t7X1OlYNsu//u67z1Y0QwDIQwBQIYAoEsAwEMMVNPRMI4PeBAKZAAFMggCkQwHXHgwCeBgQwBQKYiRs2MxDAFAhgCgQwBQKYAgEsAwFMgQCmQABTIIApH+pmpsGrgCGAKdME8H9ZQvxrozkIYBkIYMphLoB3WkJY2WyWV4Myu98Rmepvw+HwBghgGQhgCgQwBQJYBgKY4qaeCQTw+0AAUyCAKRDAFAjguuNBAE8DApgCAczEDZsZCGAKBDAFApgCAUyBAJaBAKZAAFMggCkQwJQPWQA3dBUwBDBlmgB+xxLiN43mIIBlIIAph7kA/mdLiF/zBXB1r8h8/wcQwBQIYAoEMAUCWAYCmOKmngkE8PtAAFMggCkQwBQI4LrjQQBPAwKYAgHMxA2bGQhgCgQwBQKYAgFMgQCWgQCmQABTIIApEMCUD30z08BVwBDAlGkCeMK+D3BD308IYBkIYMphLoB/ZQnxI5YAtu//KzLVFyGAKRDAFAhgCgSwDAQwxU09Ewjg94EApkAAUyCAKRDAdceDAJ4GBDAFApiJGzYzEMAUCGAKBDAFApgCASwDAUyBAKZAAFMggCkf+mamgauAIYAp0wTwi7YAvqmRHASwDAQw5TAXwJYlxC6WALbv/yu6q9dDAFMggCkQwBQIYBkIYIqbeiYQwO8DAUyBAKZAAFMggOuOBwE8DQhgCgQwEzdsZiCAKRDAFAhgCgQwBQJYBgKYAgFMgQCmQABTDovNzBxXAUMAU6YJ4JAtxbKN5CCAZSCAKYerALaEuMb+rn+DJ4D33/9XCCEggCkQwBQIYAoEsAwEMMVNPRMI4PeBAKZAAFMggCkQwHXHgwCeBgQw5YgXwIVC4cR6j4GBgXPj8bg20+9nepimuaJSqazm5iYmJk7VdX0ZN1csFs/ctm3bIk7m0UcfPSMajUa5Y42MjKwwTXMNNzc2NrZ2aGhoOTdXKBTWDw8Pn8zJPPvss2vC4XCSO5ZhGMvHxsbWKnzea0ZGRlYojHeGvTBuOPPlL395eTgc7uKOpev6somJiVO5uUqlsto0TfZrM03zdMMwlnAy27ZtWxQOh/sUxjrFNM3Tubnx8fGVpVJplcJ7clqhUFjKzQWDwd5cLsf6vA3DWDI2NrZO4T1RqkHlclmpBkUikfQTTzzB+p4Ui8XFhmGcwR3rYGqQYRjsGhSJRBKPPfYYa+7YNWs9d6yhoSGlGjQ1NaU0T2OxWCSbzZ7J/I6clM/nz+KOVSgUltpzh5WbmJhYNT4+vpKba29v92ez2fO4uZGRkbO5mXw+72gNam9v39TX13eRwvM8q1wun8TJvPbaa47WoEQicV9PT89l3FyxWDzTNE3WOki1BhmGsVylBiWTybu7urquVhiPvVYwTXNRsVhkze1CYf9aoVwuk3p36SuXniNeFvvm5eb9sF6uo6Pjtp6enuu4442Nja3jrhXK5fJJpVLJsRrU2dn5+93d3b/HzZmmeXo+nz/lZ2effZklhPVea2u+kZyTNSidTt+YTqdv5uZU10HFYvFMbg1SnactLS0/EUJYN9xwA+tvsZP7FdW1Qm9v71WpVOrz3Nyh3q/85thjs5YQ1rvHHZfZtm1bwzVIZKp7WzK7/75QKJw4ODh4aTwev5/7HFX3K7qus2tQLpdTqkF9fX0fjcViHm6uVCoprYMmJyeV5mmpVDorl8ux5ulDDz20IRaLBbhjuaFn8uSTT66LRCIx7lhO71cKCjXo8ccfXxMKhVLcsVT3K072TP7kT/5kWSgU6uaOpdozmZiYWKXaM8nn86dwMrlc7qRQKNSvMJZreiZ//ud/zqrLbumZBIPB9PPPP39Y90x0XVeqQdFotN2pnslM+5W5Hqo9k2g0Gh4YGGD93UfPhD4OpmcyMTGBnsm0RyKRuK+7u/tybq6guF9R7Znous5eK3R0dNyVyWSuURjvQ++ZNPDajtieSTKZ/P2urq6buDnTNE83TZO1DioU1GuQ0HX9uHqP3t7esyORiG+m38/0GB8fXzoyMrKCm6tUKqunpqYWc3O6rq8bGho6gZPZunXraaFQKMwdyzTNU4rF4kpurlQqrTIMYwk3Nzo6ero9wRrOPP7446tCoVA7d6xdu3YtKZVKq7i5YrG40jTNU7i5kZGR08rl8kmczFNPPXVKMBhMc8eamppaXKlUVis8xxXj4+NLuTld19eaprmIkxkaGjohEAj0cMfasWPHybqur+XmJicnl9l/lFi5QqGwxh6TlQsGg5lcLsf6vE3TXGRvMFhjqdagfD6vVIOCwWDHI488wvqelMvlk0ZGRk7jjnUwNWjXrl3sGhQMBuNbt25lzZ1CoXDi6Ojo6dyxDMNQqkGmaSrN03A4HBoYGFjHHOv44eHhM7hj7dix4+RCobBG4T1ZPjk5uYybi0aj3oGBgQ3cXKFQWM/NDA8PO1qDotHoxr6+vgsUnucZpmkez8ls27bN0RoUjUa/0NPTczE3p+v6ugNXXzT6KJfLJ1UqFXYN2rVr1xKVGhSJRO7s7u6+kpurVCrstYL9XrDmtq7vXyvk8/m69W5+bv4OkRPWCa+eEKjzud3S1dV1LXe8crl8KnetYJrm8YZhOFaDEonEpzs6Oj7Fzem6vtauDcdZQuyz5s37n43knKxB6XT6hvb29s9wc6rrIF3X13FrkOpa4YAAvvLKK1l/i53cr6iuFbq7uy+Px+N3c3OHer+yr7X1FUsI6z9XrbrG3pfOWYNO7v/r+0Wmai3orf6ZruvH9fX1XRSJRO5VeI5K66B8Ps+uQblcTqkGZbPZ8yKRyIPcnOo6yDRNpXlqGMYZuVyONU+z2eyZ4XDYzx3LLT2TYDAYUXj/Hd2vqNSghx9+eGUwGEwofEcO+57Jc889t8TJnolhGMtVeyYH1gqNPr72ta+dEAgE+rhjualn8tJLL3HXhq7pmXz9619n90xU9iuqNWhoaEipBoVCoZhTPZPZ9itzvCdKa4VQKBTMZrOsv/tu6pn09vaew82hZyI/nO6ZRCKRe/r6+i7h5lT3K6o9k6GhIfZaIRqN3pFOp6/i5g6Xnskcr+2Wzs7OT3BzbuiZpFKpm1R7JiprBdUaNOPlwTgCmoIjoCk4ApqCI6ApOAJaBkdA183hCOgacAQ0BUdAU3AEtMwhOc5olnsB4whoyvRjHS0hfm4J8e+N5HAEtAyOgKYcxkdAv2EJsU+I/Wv6hmrQtPv/CoEjoOuBI6ApOAKa4mTPBEdAU3AENAVHQFNwBLQMjoCmfBg9ExwBLeOWngmOgJY5bHoms4AjoCm4BzATCGAZCGAKBDAFApgCAUyBAJZx02YGAljGLZsZCGCZw2ozM8O9gCGAKTUC+O8tId5tJAcBLAMBTDmMBfCPLSF+KQRHAL9//18hIIDrAQFMgQCmQADLQABT3NQzgQB+HwhgCgQwBQKYAgFcdzwI4GlAAFMggJm4YTMDAUyBAKZAAFMggCkQwDIQwBQIYAoEMAUCmHJYbWZmuAoYAphSI4ArlhCWJcSc40MAy0AAUw5jAfxbS+yvDYwrgPeKzPd/cOA/IYApEMAUCGAKBLAMBDDFTT0TCOD3gQCmQABTIIApEMB1x4MAngYEMAUCmIkbNjMQwBQIYAoEMAUCmAIBLAMBTIEApkAAUyCAKYfdZqbOVcAQwJQaAfxlWwDfPVcOAlgGAphyOApgS4iF9nd8TIgGBXDP63eJTNUSmeqLB34EAUyBAKZAAFMggGUggClu6plAAL8PBDAFApgCAUyBAK47HgTwNCCAKRDATNywmYEApkAAUyCAKRDAFAhgGQhgCgQwBQKYAgFMOew2M3WuAoYAptQI4PtsOfbUXDkIYBkIYMphKoBvtr/jfyJEgwK45v6/QkAA1wMCmAIBTIEAloEApripZwIB/D4QwBQIYAoEMAUCuO54EMDTgACmQAAzccNmBgKYAgFMgQCmQABTIIBlIIApEMAUCGAKBDDlsNzM1FwFDAFMqRHAK2w5ps+VgwCWgQCmHKYCeKv9HfcI0agAlu//KwQEcD0ggCkQwBQIYBkIYIqbeiYQwO8DAUyBAKZAAFMggOuOBwE8DQhgCgQwEzdsZiCAKRDAFAhgCgQwBQJYBgKYAgFMgQCmQABTDsvNTM1VwBDAlNqmriXEe5YQP5gtIwQEcC0QwJTDVADnbQF8mhANXwEs3f9XCAjgekAAUyCAKRDAMhDAFDf1TCCA3wcCmAIBTIEApkAA1x0PAngaEMAUCGAmbtjMQABTIIApEMAUCGAKBLAMBDAFApgCAUyBAKYctpuZaVcBQwBT6gjgn1hC/GyuHASwDAQw5TAVwP/LEmLvgf+eUwDXuf+vEBDA9YAApkAAUyCAZSCAKW7qmUAAvw8EMAUCmAIBTIEArjseBPA0IIApEMBM3LCZgQCmQABTIIApEMAUCGAZCGAKBDAFApgCAUw5bDcz064ChgCm1BHAe6YLspmAAJaBAKYcpgL4p5YQ/z977x4eV3nd+y/LJtwxF9v4fseYeyAEUkpCrm1CGtKUhEC4STN7z31GV2skIZPBtoyMMRBCSF0CJBSak6HYUSWN5updWbKPKUPyo7/69OKe5JdD09/JaS5NmrYJYO3zB2Nbr9YeWesFj/Wq38/z7OeBGa3n1d4ze+ld6+P33f965P+PK4A9nv9LBAHsBQQwBwKYAwGsAgHMMalnAgF8DAhgDgQwBwKYAwHsOR4E8DgggDkQwEJMKGYggDkQwBwIYA4EMAcCWAUCmAMBzIEA5kAAc6Z1MVNZBbziiRUPQQCreAjg71a2yL1osjgIYBUIYM40FcBvuUR/d+T/jy+A+fN/iSCAvYAA5kAAcyCAVSCAOSb1TCCAjwEBzIEA5kAAcyCAPceDAB4HBDAHAliICcUMBDAHApgDAcyBAOZAAKtAAHMggDkQwBwIYM60LmYqq4Bnf3v2TyCAVTwEcKoigO3J4iCAVSCAOdNNALtEyyrf7cEjr01hBTB7/i8RBLAXEMAcCGAOBLAKBDDHpJ4JBPAxIIA5EMAcCGAOBLDneBDA44AA5kAACzGhmIEA5kAAcyCAORDAHAhgFQhgDgQwBwKYAwHMmfbFTGUV8OKdi1Ma4037YuZdFMCfqEiypyaLgwBWgQDmTEMBfG/lu/3gkdcmFcBVnv9LBAHsBQQwBwKYAwGsAgHMMalnAgF8DAhgDgQwBwKYAwHsOR4E8DgggDkzXgA7jjPP6+jp6bmysbExUu39akehUFiey+VWSeMcx1lbKpWWaIx3SS6XWyCJefjhh9cnEolG6Vi5XG5ZsVhcLY0rlUprMpnMUo3x1heLxQslMU8++eTqWCzWpnH9l5ZKpTXSuGKxuDqXyy2Txu3Zs+fiwcHBhZKYZ555Zlk4HO7UuP5LHMdZq3H9VxUKheUa12RdNptdJBxrQSQS2SgdK5/PLy4Wi+s0rsmKoaGhlRrjXZTP5xdL46LRaLf0885ms4tGRkbE56abg7LZrFYOikajyZ07d4q+J4ODgwv37NlzsXSsd5KDHMcR56BoNNqyc+dOUV4oFosX5nK59dKxMpmMVg4aHh7Wuk8TiUR869atl0pi9u7dOz+TyYhiHOft+zSfz18kjXMcZ2WpVFohjYvH4+FNmzZdJY3LZrOXSWP6+vpqmoOam5v9qVTqWmlcJpO5tDIxnnLMSy+9VNMc1NLScs+mTZt+R2O8S/bt2yeaB+nmIMdxlurkoLa2tts3btx4kzROZ66wb9++BYVC4RLpWKVSaUk2mxXNFW4evPkKSpM75ztzfiIdb2RkRDxX2Lt37/xisVizHNTe3n5LZ2fnzdK4YrG4rq+vT5kruETu2Jw5L08WV8sc1NXV9an29vY/1LiWWvOgQqFwiTQH6d6ns2fP/gURuXfccYfob3Et6xXducLGjRs/2Nraeqc07kTVK2+cccYzLpH7nytWfGnc9aiag07tKn+XkmV3zeaX2XcvlUp9oKmpqV7j+tesXslkMlo5qKen55rGxkZbGjc0NKQ1DxoeHta6T4vF4qUV4TblmN7e3itmas9k27ZtF9e6Z+Jo1Cu17Jno1iu17Jk8//zzS6PRaM16Jo7jrNTNQRPnClO4/vPD4fD90rFM6pm89NJLorxsUs/kueeem9Y9k0wmo5WDYrFY89e+9jXRvaM7D9KpVxxHv2fS2NgYm6k9k0QiEUqlUu+VxtW6Z+I4jlbPZMuWLddK40zpmaRSqRukcbr1im7PpJJPRHFtbW23d3d3f1gaN917Jo7jzNuwYcOtXV1dn5DGmdAzSSaTn0kmk5+WxhWLxXU6cwXdHETlcvkUr6OtrW2Vbdv11d6vduzevfvcXbt2XSCNy+VyC0ZHR8+WxmUymaWZTOZUSUx7e/tiy7IC0rHS6fTcI/9aWvg7zs9kMudI4/r7+5c4jnOaJCaVSs2zLCuq8Tuek8lk5mv8jvPS6fRcaVxfX9/i/fv3ny48t3Msy2qSjlX5V6kLpHG7du26YPfu3edK4wYHBxeWy+UzhNf/VMuyNkjHeu21186sjCeKGxgYOC+dTp+v8bld6DjOWdI427bb0um06PMul8tnZLPZRdKxdHPQrl27tHKQbduNvb29ontg//79p/f19S2WjlXrHGTbdqSzs1OUFxzHOa2/v3+Jxu+olYOKxaLWfRoIBKz29valkpiDBw++J5PJiGIq1+Ssvr6+C6Vx2Wz2/IGBgfM0zu3e5ubm1dK4XC63TCOmpjkoGAze0draul4al8lklh48ePA9kpj+/v6a5qBgMPj55ubmK3TO7dChQ6J50P79+0/P5/PiHJTJZM7RyUG2bd8SDAavlcbl83nxXOHQoUOn6tyno6OjZ+/atUs8Vzj9+dP/mtLknvKdU3ySuMp3SzRXOHjw4Hscx6lZDgoGgx8Lh8M3SeMGBwcX5nK5M8e/Nkb0W5fonyaLq2UOisfjHwwGg5+QxunOg3RykO5coa6u7udE5F588cWi2FrWK7pzhXg8fnU4HP5Djd/xhNQr7qxZe10i919uueXo/DGTyVTNQZQsv07J8hte7yUSicsDgcAXpL+jbr3y0ksviXNQOp3WykEtLS3rbNu+UxqXTqe15kGVBt9Z0jjHcZam02nRfXrfffetsCyrQTqWCT2Trq6uRTO5Z+L3+2Mav6MRPRO/398sHUu3Z5LNZs/X7ZlMnCtM4fqf6vf726VjmdIzCQQCrTt37hTl5bJBPZOdO3eKeyY69YpuDkqn01o5KBAIhGvVM9GtV3R7JsFg0D9TeybBYPAeE3om2WwWPRP13D7f2Nh4pTROt17R7Zmk02nxXCEYDH4mFovNyJ5JMBj8ZCQSuUEaZ0LPJBQKfVS3Z/Laa6+J5kHlsn4Oqro8GFtAc7AFNAdbQHOwBTQHW0CrONgC2isOW0BPAFtAc7AFNAdbQKvUejuj39v4e7fTizRGafqRcLxpv53Ru7UFNBGRS/TPLtF/ThaHLaBVdOcK2AKacwK3gP6RS/TG+Ncm3QK6yvN/ibAFtBfYApqDLaA52AJaBVtAc0zqmWAL6GPo1ivYApqDLaA52AKaY0rPBFtAq5jQM8EW0Bw8A1gIBLAKBDAHApgDAcyBAOZAAKuYVMxAAKuYUsxAAKuYUsy854X3vEppcuk7dK9gvGlfzLzLAvhl920pWRUIYBUIYM40FMD/7hL9ZPxrVQXwJM//JYIA9gICmAMBzIEAVoEA5pjUM4EAPgYEMAcCmAMBzIEA9hwPAngcEMAcCGAhJhQzEMAcCGAOBDAHApgDAawCAcyBAOZAAHMggDmmFDMfuf8jn5auAjahmHmXBfA3XSLXJfpQtTgIYBUIYM40FMBjLtGr41+rKoCT5TQlyy61lz2/dxDAHAhgDgQwBwJYBQKYY1LPBAL4GBDAHAhgDgQwBwLYczwI4HFAAHMggIWYUMxAAHMggDkQwBwIYA4EsAoEMAcCmAMBzIEA5phSzNi2/X5K019KVgGbUMy8ywI4WhHA3dXiIIBVIIA500kAu0TXV77TL4x/vboAfuV1SpbfYK9XgADmQABzIIA5EMAqEMAck3omEMDHgADmQABzIIA5EMCe40EAjwMCmAMBLMSEYgYCmAMBzIEA5kAAcyCAVSCAORDAHAhgDgQwx5RipiKAl0hWAZtQzLzLAviyiix7qVocBLAKBDBnmgng9sp3unn865OsAK76/F8iCGAvIIA5EMAcCGAVCGCOST0TCOBjQABzIIA5EMAcCGDP8SCAxwEBzIEAFmJCMQMBzIEA5kAAcyCAORDAKhDAHAhgDgQwBwKYY0oxY9sR+lEEAAAgAElEQVT2+4mIJKuATShm3k0BTHR0u9y/rhYHAawCAcyZZgL4v1UE8DXjX/cUwMd5/i8RBLAXEMAcCGAOBLAKBDDHpJ4JBPAxIIA5EMAcCGAOBLDneBDA44AA5kAACzGhmIEA5kAAcyCAORDAHAhgFQhgDgQwBwKYAwHMMaWYGSeAp7wK2IRi5gQI4F+5RD+rFgcBrAIBzJlmAvj7LtHYxNc9BfBxnv9LBAHsBQQwBwKYAwGsAgHMMalnAgF8DAhgDgQwBwKYAwHsOR4E8DgggDkQwEJMKGYggDkQwBwIYA4EMAcCWAUCmAMBzIEA5kAAc0wpZo4KYKIprwI2oZg5AQL4kEv0VrU4CGAVCGDONBPA/+IS/Xri694CePLn/xJBAHsBAcyBAOZAAKtAAHNM6plAAB8DApgDAcyBAOZAAHuOBwE8DghgDgSwEBOKGQhgDgQwBwKYAwHMgQBWgQDmQABzIIA5EMAcU4qZCQJ4SquATShmToAAzla2zPU8BwhgFQhgzjQTwG+6RD+Y+HqVFcCTPv+XCALYCwhgDgQwBwJYBQKYY1LPBAL4GBDAHAhgDgQwBwLYczwI4HFAAHMggIWYUMxAAHMggDkQwBwIYA4EsAoEMAcCmAMBzIEA5phSzCgCmGhKq4BNKGZOgAB+qCKAPesLCGAVCGDOdBHALtF5le9yceJ7TABP4fm/RBDAXkAAcyCAORDAKhDAHJN6JhDAx4AA5kAAcyCAORDAnuNBAI8DApgDASzEhGIGApgDAcyBAOZAAHMggFUggDkQwBwIYA4EMMeUYsZDAB93FbAJxcwJEMCfrUizJ7ziIIBVIIA500gA31b5Lj868T0mgKfw/F8iCGAvIIA5EMAcCGAVCGCOST0TCOBjQABzIIA5EMAcCGDP8SCAxwEBzJnxAth13VleRyQSWWbb9t3V3q92OI5zVqFQmCuN279///n79+8/XWO8hel0erYkpq2tbYFlWX7pWLlc7kzHcc6Vxo2MjJzX399/hjSuWCxe6DjOHElMU1PTuZZlhaVjlcvlM0ZGRs7TuP7n5nK5MzWu5YJyuXyKJCYQCJxhWVZCOtb+/ftP379///nSuEKhMNdxnLM0rsm8gwcPvkcSk06nZ1uW1Sod69ChQ6c6jjNPGjc6Onp2JpM5RxpXLBYvcBznNGmcz+dr2blzp+jzPnjw4Hv27t07X+P6a+WgbDarlYMCgUCsra1NdA+Uy+VTcrncAulY7yQHlctlcQ7y+/3BcDgsyguO48w50uiWHP39/Vo5qFwua92nwWCwIRKJLBTG1WWz2UXSsRzHOa1YLF4gjTtw4MA5o6OjZ0vjLMu6KxAILJfG5fP5xdKYTCZT0xxkWdYXI5HIWmlc5XOrk8Sk0+ma5iDbtj8XDAYv1Rhvoeu6onlQuVw+Zd++feIcVC6Xz9DJQYFA4NORSOS90rh9+/aJ5wqu686uXBPRWPv37z89m82K5wrBYPAToVDouomvH1kFPDs9u94rbu/evfOlcwXXdev27t1bsxxkWdaHA4HAjRrjzctkMqey9xYvPqMizf7SK66WOSgSidwQiUQ+Io3TnQdVvpOiHKQ7V6irq/s5Eblnnnmm6G9xLesV3blCOBy+MhgMfkbj+r+79Upd3WMukevOnn3bxPfS6bSSg448//d4Y8VisfW2bd8q/R1165VMJiPOQalUSisHhcPh1bZt367xO2rNg15++WWt+3Tv3r2LUqmU6D5tbm5eYlnWPdKxTOiZxOPx+X6/35KOVet6pZY9E916ZSb3TA4cOHCObs/Ec64wyZFOp2f7/f426Vim9Ewq/2helJdN6Zn4/f5YKpUSfU906xXdHDQwMKCVgyzLCvj9ftG9ozsP0q1XdHsmlmU1BAIB6d99Y3om0Wh0hTSu1j2TAwcOiHOQbdu3zeSeSTweF/dMdOsV3Z7JwMCAeK4QDAZvDoVCV0vjTO6ZHO8woWdi2/ZNkUhEq2dy6NAh0TzIdfVzEDmOs9Dr2LFjx9WNjY2xau9XO4rF4up8Pn+RNG7Pnj0Xl0qlFdK4QqFwRV9f32JJzPbt2y9vbGxslo6Vy+VWFYvFdRrXZN3Q0NBKjfEu7+/vXyKJeeKJJ9YlEol26ViO46zUPbdcLrdKGpfNZi/LZDJLJTHPPvvsylgsdp90rFKptGLPnj0XS+Py+fxFxWJxtTSuUChc4jiO6Nzy+fziWCyWko41PDy8rDKe9JqsyWaza6VxuVxufaFQWC6Ni8ViX37ppZdE18RxnKXFYvFS6Vi6OWhoaEgrB8Xj8a6nnnpKdA9kMpml2Wz2Mo3rr52DHMcR56B4PL7hscceE907/f39S3K53OUa118rBw0PD2vdp01NTU2PPPLIFZKYbDa7aGho6ErpWIVCYXkul1svjXMcZ22pVFqjcW7Rhx566BppXDabvUoak8vlapqDmpubA1u2bPmANG5oaOjKbDa7SBKTyWRqmoNaWlrqN23a9EFpXKFQuCKfz4vmQZlMZumePXvEOcjRnCu0t7ffef/9939MGrdnzx7xXCGfzy8uFAqie9tx3p4rDA0NiecKyWTytu7u7k9OfP3WvluvphdprO7FuterfE8udYRzhWw2u6hYLNYsB3V0dHzuvvvu+4zGeJfkcrllXu+5RG+4dd7XpJY5qLu7+w86Ojpu1RhPax5UKBSu0MlBOnOF2bNn/4KI3Lvvvlv0t7iW9YruXOGBBx74SGtr693SuHe7Xnnr1FNHXCL3b6NRlg/7+vqUHETJ8uHZna/84Hhjbd269XdbWlp80t9Rt17JZDI1y0Hbtm27rrGxMahx/bXmQY7jaN2nxWJRPFfYsWPHVYlEIq4x1rTvmTzyyCOXJRKJFulYta5XdHsm8Xg8KR1Lt16ZyT0Tx3HW6vZMqs0VJrkei6LR6APSsUzpmcTj8fu//e1vi66JY0jPJJFIdD7zzDOi74luvVLrHJRIJNqefPLJmvRMdOsV3Z5JIpFonKk9k+bm5ogJPRPHccQ5qKWlxUbPhH0GWvVKrXsm3d3dH5fGmdIz6erq+pTG98SInklnZ+ctGuNdMjw8LP2br52Dqi4PxhbQHGwBzcEW0BxsAc3BFtAqDraA9orDFtATwBbQHGwBzcEW0CrudNgC+giTPAvYMWA7o3d7C2giIpfof7tE/+H1HraAVtGdK2ALaM4J2AL6By7Rm14xyhbQU3z+LxG2gPYCW0BzsAU0B1tAq2ALaI5JPRNsAX0M3XoFW0BzsAU0B1tAc0zpmWALaBVTeibYAloFzwAWAgGsAgHMgQDmQABzIIA5EMAqJhUzEMAqphQzEMAqphQzkwjgqs8CNqGYOUEC+BX3bTnJgABWgQDmTCMB/GuX6P94xSgCeIrP/yWCAPYCApgDAcyBAFaBAOaY1DOBAD4GBDAHApgDAcyBAPYcDwJ4HBDAHAhgISYUMxDAHAhgDgQwBwKYAwGsAgHMgQDmQABzIIA5phQzVQUwUdVVwCYUMydIAD9XeQ7wjRPfgwBWgQDmTCMBPOYSfc8rRhXAbz//dypjQQBzIIA5EMAcCGAVCGCOST0TCOBjQABzIIA5EMAcCGDP8SCAxwEBzIEAFmJCMQMBzIEA5kAAcyCAORDAKhDAHAhgDgQwBwKYY0oxcxwB7LkK2IRi5gQJ4HhFAN838T0IYBUIYM50EMAu0fWV7/CfecVMWAF8mJKv/sNUxoIA5kAAcyCAORDAKhDAHJN6JhDAx4AA5kAAcyCAORDAnuNBAI8DApgDASzEhGIGApgDAcyBAOZAAHMggFUggDkQwBwIYA4EMMeUYmZSAUzkuQrYhGLmBAngyyry7KWJ70EAq0AAc6aJAG6vfIebvWKOCmDB83+JIIC9gADmQABzIIBVIIA5JvVMIICPAQHMgQDmQABzIIA9x4MAHgcEMAcCWIgJxQwEMAcCmAMBzIEA5kAAq0AAcyCAORDAHAhgjinFzBQEMFsFbEIxcyIEMBGRS3TYJfqbia9DAKtAAHOmiQBOVwTw1V4xRwWw4Pm/RBDAXkAAcyCAORDAKhDAHJN6JhDAx4AA5kAAcyCAORDAnuNBAI8DApgDASzEhGIGApgDAcyBAOZAAHMggFUggDkQwBwIYA4EMMeUYua4ApiIrQI2oZg5gQL4ly7Rzye+DgGsAgHMmSYC+DWXaKxazDEBPPXn/xJBAHsBAcyBAOZAAKtAAHNM6plAAB8DApgDAcyBAOZAAHuOBwE8DghgDgSwEBOKGQhgDgQwBwKYAwHMgQBWgQDmQABzIIA5EMAcU4qZKQpgZRWwCcXMCRTAf+8SvTXxdQhgFQhgzjQRwD91if6tWsy4FcBTfv4vEQSwFxDAHAhgDgSwCgQwx6SeCQTwMSCAORDAHAhgDgSw53gQwOOAAOZAAAsxoZiBAOZAAHMggDkQwBwIYBUIYA4EMAcCmAMBzDGlmJmSACZSVgGbUMycQAE8UNlCd8X41yGAVSCAOdNEAL/lEh2qFpNKpeqWPvCyX/L8XyIIYC8ggDkQwBwIYBUIYI5JPRMI4GNAAHMggDkQwBwIYM/xIIDHAQHMgQAWYkIxAwHMgQDmQABzIIA5EMAqEMAcCGAOBDAHAphjSjEjEMBHVwGbUMycQAG8pSKArfGvQwCrQABzTrYAdokWV7672WoxqVSq7vSuV/5C8vxfIghgLyCAORDAHAhgFQhgjkk9EwjgY0AAcyCAORDAHAhgz/EggMcBAcyBABZiQjEDAcyBAOZAAHMggDkQwCoQwBwIYA4EMAcCmGNKMTNlAUx0dBXwwj9fGJvuxcwJFMC/V5FoT41/HQJYBQKYMw0E8L2V7+6D1WJSqVRdXUf5x5Ln/xJBAHsBAcyBAOZAAKtAAHNM6plAAB8DApgDAcyBAOZAAHuOBwE8DghgDgSwEBOKGQhgDgQwBwKYAwHMgQBWgQDmQABzIIA5EMAcU4oZoQBeQi/SWF267vXpXsycKAFMRFSRaP99/GsQwCoQwJxpIID/uPLd/XS1mFQqVSd9/i8RBLAXEMAcCGAOBLAKBDDHpJ4JBPAxIIA5EMAcCGAOBLDneBDA44AA5sx4ARwOh1d7HZFI5AbbtluqvV/t6Orqunzjxo1XSeM2bdp0dWtr66XSuG3btl0XiUTWSmJs236/ZVkd0rGSyeRlmzZtEp9bT0/Pe3XO7cEHH3x/IpG4SHhu77Vtu1s6Vmdn56U9PT3v1fjcrkomk5dJ47Zs2XJtS0vLOklMMBi8tKGh4QHpWK2trZdu2rTpamncxo0br+rq6rpc4/O+prGx8WJJTCQSWevz+Xo0zm19T0/PNRrndkVXV9eV0rhUKnVNU1PTJdI4v9+/JRqNij7vxsbGix988MH3SceqdQ7y+Xwp27ZF90BLS8u6LVu2XCsd653koM7OTvG5WZbV5ff7RfdOIpG46MEHH3y/dKzW1lbtHKRzn/r9/vZAIHC9JCYej6/ZunWrKCYcDq9uamq6JJVKie/TVCp15caNG6+Qxvl8vpZAIHCjNG7btm0fkMbEYrGa5qDKP7j4iDRu69at18fj8TWSmFrnINu2Q4FA4Pc0PrfrmpubRfOglpaWddu2bRPnoM7Ozkt1cpBt275AIPBpjXMTzxWam5vXbtu27TrpWLpzBcuy7rFt+3OSmDnfnnOA0uTOf3q+aC4aj8fXbN++vWY5yLKsO2zbvk0a19PTc00sFls/2c+4RL85PGvWTyZ83jXLQZZlfT4QCHxJGqc7D9q2bdt10hykO1eYPXv2vxKRe9NNN4n+FteyXtGdKwSDwZsDgYAljXu36pXfzplTdoncZr+/as5duCEbpWTZPT25Ly0Zy7btj1uWFZb+jrr1yqZNm94nrVcCgYBWDrJt+ybLshLSuK6uLq15UE9Pj9Z9un379usDgYDoPo1EIjdYltWqcW7TvmcSDAavrXXPRKde0clBwWDwKp2eyTupV2rZM/H7/TXrmaRSqSt1eybHmytMPPx+/9qGhoatGudmSs9kczgcFuVlg3omX45Go+KeiU69opuDUqmUET0TnftUt2diWdaGmdozqfyDi2nfM0mlUlo9E8uyPiqNM6FnEggEgjo9E916RbdnkkqlxHMF27Z9tm3/gTTOhJ6Jbdt3h0IhUc+k8rmJ65Va90waGhq0eyatra2ieVDl89bKQWTb9m1eh2VZ4YaGhq9We7/aEY1G745Go/dK4+LxuC8SidwpjWtpabH9fv/tkhi/32/V19f/sc65xePxemlcIpFoCIfDd0njmpqaLNu2Refm8/nqGxoanpKOFYvF7kokEg0an1t9NBq9W+fcgsHgHcLP7e6GhoZnpGNFIpE74/G4T+Pzvlfn3BobG/3hcPhLwnO7vb6+/jnpWKFQ6M7Gxka/xud2j+59GgqFxPdpQ0PDt440kqd6hMPhL1XuAennVtMcVF9f/7Tf7xd9T4LB4B2656abg2KxmDgH+Xy+P7EsS5oXbtc5t3A4rJWDEomE1n3a0NDwpM/nC0hiLMv6YnNzsyjGtt++T3VzUDwev0fj3L7q9/sj0riWlpagzrnVMgfV19c/att2XBrX3NwcsCzri5KYQCBQ0xzU0NDwsN/vb9b43GxbOFfQzUGxWOwunRzk8/ke9Pv97dI4nbmCbdu3V66JaCzduUJDQ8MWv9/fKYm5uePmEKXJnfPtOf8iibMs64utra01y0E+ny9lWdZGaVxjY6P/eHOF386Z87PDs2a9Of61WuYg27a7GxoaHpDG6c6DWlpabGkO0r1P58yZ829E5N5yyy22JK6W9YqtOVcIBAKtDQ0N2zQ+t3elXnljzpyfjc2a9cZkMXPbCgcoWXavbvxj0ffLsqwmn8/3sPR31K1XEomEJa1XdHOQ3++PNTQ0PKZzbjrzoKamJq37tLW1VTxXsG07VF9f/4TGuaFnMuHQrVdq2TPRrVdq2TOxLOuu+vr6Z6VjnYyeifQ+tSzriz6fb0b3TPx+vygvm9QzsW17WvdMYrGYds/E7/dL7x2teZDufYqeiee5zeieiWVZCWmcIT2T7To9k1rWK7FY7K5YLCaeK8zwnslmn8/XpXNutapXpmPPxOvQzUFVlwdjC2gOtoDmYAtoDraA5mALaBVsAe0Zhy2gJ4AtoDm2jS2gJ4ItoFWm/RbQFea8OGcfpcml79C9U42ZYVtAj1S20j36c9gCWgVbQHOmwRbQv3GJfjxpUPKV1yn5ypvSscLYApqBLaA52AKagy2gVbAFNMekngm2gD4GtoDmYAtoDraA5mALaM/xsAX0OLAFNGfGbwFdDQhgDgQwBwKYAwHMgQBWgQD2jIMAngAEMAcCmAMBrGKKAL558OYr6EUaozT9aKoxM0wAf60igD975DUIYBUIYM40EMCuS7Rv0qBk+XBd8pUfSMeCAOZAAHMggDkQwCoQwByTeiYQwMeAAOZAAHMggDkQwJ7jQQCPAwKYAwEsxIRiBgKYAwHMgQDmQABzIIBVIIA5EMAcCGAOBDDHlGJGRwA7jjNvVnrWsGQV8AwTwHdVZNr2I69BAKtAAHNOpgB2iW6ufGf/uGpAx/dupWTZPbO7/IJ0LAhgDgQwBwKYAwGsAgHMMalnAgF8DAhgDgQwBwKYAwHsOR4E8DgggDkQwEJMKGYggDkQwBwIYA4EMAcCWAUCmAMBzIEA5kAAc0wpZnQF8MrdK1dKVgHPMAE8vyLTCkdegwBWgQDmnGQB3Fv5zlb/BxvJcpqSZfeSB1/+nHQsCGAOBDAHApgDAawCAcwxqWcCAXwMCGAOBDAHApgDAew5HgTwOCCAORDAQkwoZiCAORDAHAhgDgQwBwJYBQKYAwHMgQDmQABzTClmdAVwuVw+hdL0l1NdBTyTBDARkUv0pkt0dKtcCGAVCGDOSRbA2YoArv49Tb7yOiXLb+jkIAhgDgQwBwKYAwGsAgHMMalnAgF8DAhgDgQwBwKYAwHsOR4E8DgggDkQwEJMKGYggDkQwBwIYA4EMAcCWAUCmAMBzIEA5kAAc0wpZt6hAF4y1VXAM1AA/4tL9Osj/w8BrAIBzDnJAvgfXaI3Jw1Ilg9TsnwIAlgFAphjQs8EApgDAcyBAOZAAHMggFUggDkQwBwIYA4EMMeUngkEsAoEsBAIYBUIYA4EMAcCmAMBzIEAVjGpmIEAVjGlmIEAVjGlmHlHApiIproKeAYK4FddorEj/w8BrAIBzDnJAvjXLtFPq/5w5fm/dR2vPg0BrAIBzDGhZwIBzIEA5kAAcyCAORDAKhDAHAhgDgQwBwKYY0rPBAJYBQJYCASwCgQwBwKYAwHMgQDmQACrmFTMQACrmFLMQACrmFLMvAsCeEqrgGegAP7Typa6NxJBAE8EAphzkgXwmEv0/ao/XHn+75yOVz8KAawCAcwxoWcCAcyBAOZAAHMggDkQwCoQwBwIYA4EMAcCmGNKzwQCWAUCWAgEsAoEMAcCmAMBzIEA5kAAq5hUzEAAq5hSzEAAq5hSzLxjAUw0pVXAM1AAxyoCeCMRBPBEIIA5J0sAu0Q3VL6rL1T94crzf1OplFYOggDmQABzIIA5EMAqEMAck3omEMDHgADmQABzIIA5EMCe40EAjwMCmAMBLMSEYgYCmAMBzIEA5kAAcyCAVSCAORDAHAhgDgQwx5Ri5l0SwMddBTwDBfD6ilT7LhEE8EQggDknUQB3Vb6r1aVKsnyYkq/+AwQwBwKYY0LPBAKYAwHMgQDmQABzIIBVIIA5EMAcCGAOBDDHlJ4JBLAKBLAQCGAVCGAOBDAHApgDAcyBAFYxqZiBAFYxpZiBAFYxpZh5VwQw0XFXAc80AUxE5BIddon+lggCeCIQwJyTKIB3VwTwZZ4/WHn+LyXL34AA5kAAc0zomUAAcyCAORDAHAhgDgSwCgQwBwKYAwHMgQDmmNIzgQBWgQAWAgGsAgHMgQDmQABzIIA5EMAqJhUzEMAqphQzEMAqphQz76IAnnQV8AwVwL9wif6VCAJ4IhDAnJMogA+6RIer/mDl+b/UXv4IBDAHAphjQs8EApgDAcyBAOZAAHMggFUggDkQwBwIYA4EMMeUngkEsErNBXBfX9/ZXkdnZ+f6SCRiV3u/2lEsFi/M5/OLpXHDw8PLHMeZJ40rlUpr0un0XEnM5s2bV4XD4ah0rFwut6BUKi2RxjmOszSTyczXuJard+/efa4kZtu2bUvD4XCTdKxKwliqcf2X5HK5BRrXctXAwMB5kpjt27cvCIfDGzSu/7zh4eFl0rh8Pr+4WCxeqHFNVmSz2fMlMel0em44HO7S+I5cUCqVVmhck4XZbHaRNK5QKCwvFosXSOOCwWDnCy+8IPq8s9ns+Y7jrNS4Jlo5KJfLaeWgSCTS2tPTI/qeDAwMnJfL5VZp/I7aOWjv3r3iHBSNRhNbtmwR3Tu7d+8+t1gsrpaOVWlwiHPQ6Oio1n0ajUbD3d3da4S/4znZbHatdKxisXhBoVBYLo3bu3fvIsdxFmqcm9Xd3X2JNC6fz18kjdm1a1dNc1A8Hr+nq6vrSmlcNptdm8lkzpHEpNPpmuageDx+R0dHx/ukcaVSaU2hUBDNgwYGBs4bHh4W56C9e/fO18lBjY2NtyaTyRukccPDw+K5QqFQmFsqlUT3dl/f23OFXC4nnis0NjbesmHDhps0xlvpNVeYnZ49Qmly5744NzjxvUwmc47jODXLQc3NzZ9sbW39hDSuVCqt2LVr15TmCm5d3f9wicb6+mqbg9rb2z/W0tJyszROdx5UKpXWSHOQ7lyhrq7u50Tk3njjjaK/xbWsV3TnCp2dndcnEonbNK7/O6pXxoh+OUb0y2o/N6uj/E+ULL/R1/f2nF4nB3V1dV0TiUTulMbp1itDQ0OeOWiy4/nnn9fKQalU6vJIJFIvjctms1rzoNHRUa371HGctc8//7zoPk2lUuvC4XBAOhZ6Jp7XX6te0clBW7ZsWaLTM9GtV2rZM3n88cfn17Jnsnfv3kW6PZOpzhWOHDt37pwbCoXu0/iOGNEzCYVCHd/4xjdEedmUnkkoFGp96qmnxD0TnXpFNwdlMhmtHBSLxeK16pno1iu6PZNYLBbq6OgQ/d03pWcSi8X8JvRM9u7di56Jem53tLe3X6sxnla9otszyWQy4rnCTO6ZNDc3f+bd7JlMdpjUM9GZK+jmIHIc5yyvo7u7++JoNGpVe7/a0dfXd2GlWBPFOY6z1HGcedK4YrG4uvLhTjnmwQcfXBmJRCLSsXK53IJ8Pr9YGlcqlZZUigXpeKsKhcJcScwjjzyyJBgMNkrHOtLUlcbl8/nFuVxugTRuaGhopeM450piHn/88fnBYLBNOpbz9vdqqTSuMtm/UBpXKBSWV/519pRjMpnMOcFgsFM61v79+88vFArLpXHFYvHCwcHBhdK4XC63rFgsXiCNC4VCHbt37xZ93iMjI+eVSqUV0rF0c1Amk9HKQaFQqHX79u3Se+Dcyj0gvf7aOajyjzyk55bYtm2b6N4pFApzc7ncKo3rr5WDKhNi8X0aDodDqVRqtSRmdHT07Ewms0Y6VrFYvKBSLIviHMdZWCwWxecWiUT8qVRqvTQum82u1YipaQ6KRCL3dHV1XSmNy2Qya4786+CpHgMDAzXNQdFo9PaOjo73aVzL1QcOHBDNg5y3//6Kc9DevXvn6+SgeDz+R8lk8gZpXOV3FP3tOHDgwDnFYlF0b1eOeZW/A9Jz+0xzc/NN0rhSqbTCa65wbfrai+lFGpuVnvW/Jr43Ojp6dqlUqlkOamxs/P3m5uaPS+MKhcLySkPyuD87NmfOd10i9z9WrvxALXNQW1vbR5uamj4ljdOdBxWLxdXSHORozhWOCOAPfehDor/FtaxXdOcKnZ2d18disS9I495pveISHXbr6v622s9Rsnx4VrL8j47z9pxeJwd1dXVdE4vFviSN061XBgcHPXPQZEelWSHOQalU6nl+uAkAACAASURBVPJoNHqvxu+oNQ8aHh7Wuk+PNMIkMZs3b74oEonY0rHQM/G8/lr1ik4O2rZt2+JIJCLumejWK7XsmezcuXNeIBDYIB3L0eyZOG+LF62eyVTnCkeO559//pxAINAlHcuknskLL7wgysum9EzC4XDLc889J+6ZOBr1im4O6u/v18pB4XA4XqueiaNZr7yTnkl3d7fo7z56Jp4x2jnIcRxxDopGo3fP5J5Je3v7tdI43XrF0eyZ9Pf3i+cK6Jnwo1rPZLLDpJ7J/v37RfMgx9HPQVWXB2MLaA62gOZgC2gOtoDmYAtoFQdbQHvFYQvoCWALaA62gOZgC2gVo7eAPkKVZwHP0C2gk5Vnq7ZiC2gV3bkCtoDmvJN65Y1zz31v5Tu6y/OHxj3/l+jtOT22gFbBFtAcE3om2AKagy2gOdgCmoMtoDnYAloFW0BzsAU054jMksZhC2jP8bAF9DiwBTRnxm8BXQ0IYA4EMAcCmAMBzIEAVoEA9oyDAJ4ABDAHApgDAawyQwSw57OAZ6gAfn9Frv03CGAVCGDOyRDAbl1dS+U72un5Q+Oe/0sEAewFBDDHhJ4JBDAHApgDAcyBAOZAAKtAAHMggDkQwBwIYI4pPRMIYBUIYCEQwCoQwBwIYA4EMAcCmAMBrGJSMQMBrGJKMQMBrGJKMfOuC2Aiz1XAM1EAExG5RGMu0WsQwCoQwJyTIYAP19V9pyKAr/f8oeQrr1Oy/MaR/4UA5kAAc0zomUAAcyCAORDAHAhgDgSwCgQwBwKYAwHMgQDmmNIzgQBWgQAWAgGsAgHMgQDmQABzIIA5EMAqJhUzEMAqphQzEMAqphQzJ0gAs1XAM1gA/8ol+hkEsAoEMOekrAAmes0lGqv6Q8nyYUq++g9H/hcCmAMBzDGhZwIBzIEA5kAAcyCAORDAKhDAHAhgDgQwBwKYY0rPBAJYBQJYCASwCgQwBwKYAwHMgQDmQACrmFTMQACrmFLMQACrmFLMnBABTMRWAc9gAfz3LtFhCGAVCGDOSRLAP3OJ/s3zByY8/5cIAtgLCGCOCT0TCGAOBDAHApgDAcyBAFaBAOZAAHMggDkQwBxTeiYQwCoQwEIggFUggDkQwBwIYA4EMAcCWMWkYgYCWMWUYgYCWMWUYuYECmBlFfAMFsB/4RK5P/7EJ8RjQQBzIIA571AAv+US/b3nD0x4/i8RBLAXEMAcE3omEMAcCGAOBDAHApgDAawCAcyBAOZAAHMggDmm9EwggFUggIVAAKtAAHMggDkQwBwIYA4EsIpJxQwEsIopxQwEsIopxcwJE8BEyirgGSyAN7pE7n9eeGGXdCwIYA4EMEe3Xvn/P/jB6yrP/+33/IEJz/8lggD2AgKYY0LPBAKYAwHMgQDmQABzIIBVIIA5EMAcCGAOBDDHlJ4JBLAKBLAQCGAVCGAOBDAHApgDAcyBAFYxqZiBAFYxpZiBAFYxpZg5wQL46CrgGSyAb3SJ3LfOOOPPpWNBAHMggDm69cpvzzuvvSKAv+z5AxOe/0sEAewFBDDHhJ4JBDAHApgDAcyBAOZAAKtAAHMggDkQwBwIYI4pPRMIYBUIYCEQwCoQwBwIYA4EMAcCmAMBrGJSMQMBrGJKMQMBrGJKMXNCBTDR0VXAs9Oz62eiACYiconGxubM+X+lY0EAcyCAObr1ylunnZauCOAPsTc9nv9LBAHsBQQwx4SeCQQwBwKYAwHMgQDmQACrQABzIIA5EMAcCGCOKT0TCGAVCGAhEMAqEMAcCGAOBDAHApgDAaxiUjEDAaxiSjEDAaxiSjFTAwF8dBXwDBbA/zY2a9bPpWNBAHMggDm69crYnDl/7RKNeb7p8fxfIghgLyCAOSb0TCCAORDAHAhgDgQwBwJYBQKYAwHMgQDmQABzTOmZQACrQAALgQBWgQDmQABzIIA5EMAcCGAVk4oZCGAVU4oZCGAVU4qZEy6AiY6uAl68a7G4qWuIAD7kEr0lHQsCmAMBzNGtV9xZs37mEv3a802P5/8SQQB7AQHMMaFnAgHMgQDmQABzIIA5EMAqEMAcCGAOBDAHAphjSs8EAlgFAlgIBLAKBDAHApgDAcyBAOZAAKuYVMxAAKuYUsxAAKuYUszUSAAvoRdprO7FutelYxkigAcqW+2K7m8IYA4EMEdbABO95RL9o+ebHs//JYIA9gICmGNCzwQCmAMBzIEA5kAAcyCAVSCAORDAHAhgDgQwx5SeCQSwSs0FcLFYvMDr6OnpuTyRSISqvV/tyOVyy4aGhlZK40ql0pp8Pr9YGuc4zvpMJjNfEvPEE0+si8fjCelYmUxmaS6XWyWNKxaLq/v7+5dI4/bs2XNxLpdbIIn56le/uioej7dqXP8lxWJxtcbnvSqTySzVuCbr9u3bJzq3p556amkkEumQjpXP5xeXSqU10rihoaGVuVxumTTOcZy1xWLxQklMJpOZHwqFNmqMtbAyniiuUCgsHxwcXKHxPVmTzWYXSePC4XB3X1+f6JoUi8ULh4eHL5KOpZuDMpmMVg6KRqPJr33ta6LvSeW7v07jd9TOQZV7XHpuLU8++aQoL+RyuQV79uy5WDpWJUeKc5DjOFr3aWNjY+zhhx9eLxxrXqFQuEQ6VjabXaSTg0ql0opCobBc49yCqVTqSmlcJpO5VBozODhY0xzU1NTk27Rp0/s0xrvEcZx5wria5qDGxsZ7UqnUB6RxjuOs37t3r2getG/fvgUjIyPiHFQqlZbo5KDm5ubbOzs7b5LGjYyMiOcKlQJIdG8Xi2/PFTKZjPg+bW1t/aOOjo6PS+Mq3y3R38U5L87ZR2ly5//5/KgkTjcHtbW1fSaZTH5KGuc4ztrBwcGFkpjfnn32Qy6R+5vzz2+TxOnmoI6Ojk+2tbV9VhqnOw9yHGe9NAfpzhVmz579CyJyv/CFL0j/FtesXtGdK6RSqRubm5u/JI3TqVf+5YMfvMYlcsdOPbUw8b2Fqb+qp2TZPf2+8vMT36sIG3EO2rhx4/WJROJeaZxuvZLP58U5qL+/X2setGnTpqsbGxv90rjBwUGtedC+ffu07tNCoXBJf3+/6D7t7e29LB6Ph6VjmdAz+cpXvnJRrXsmOvVKLXsmuvVKLXsm3/rWt5bEYrGa9UxKpdIK3Z6JdK7Q398/LxwO368xlhE9k0gkcl86nRZdk6IhPZNYLNb+zDPPiHsmOvWKbg4aGBjQykGxWKz58ccfF907uvMg3XpFt2cSj8fRM5lw1LpnUiqV0DNRz+3ujRs3/o40Trde0e2ZDAwMiOcKLS0tX0TPRD10eia1zkFtbW2f2bBhw83SOMdx1jqOI/2br52D6ODBg+/xOtra2lYFg8GGau9XOwYGBs7r7++fJ40rFosXZjKZc6RxuVxumeM4p0limpublwQCgaB0rN27d5+byWTma/yOC9Lp9FxpXCaTWbp///7TJTFbt26dHwgEYtKxCoXC3Fwut0Djd5y/e/fuc6Vx/f39S/r7+8+QxPT29s4NBALNGr/jOcVi8UKN33HewMDAedK4bDa7KJfLnSmJcRzntEAg0C4dy3Gcs7LZ7CKN3/H8Xbt2XSCNGxwcXNjX13e2NM6yrA3SzzuXy52Zz+cXS8fSzUF9fX1aOciyrKZHH31UdA/09/ef0d/fv0Q61jvJQYVCQZyDbNuOpFIpUV7Yv3//6ZlMZql0rHQ6rZWDHMfRuk9DoZDd0tKyTBJz6NChU/v7+5dLx+rr6zt7cHBwoTSuMgk5X+Pc6uPx+Bpp3ODg4AqNz62mOSgQCHyptbV1vTSuv79/+aFDh06VxDz33HM1zUGBQOALjY2NV0rjcrncsh/+8IeieVB/f/8ZpVJJnIMKhcJcnRwUDAY/G4vFrpXGlUol8Vzhhz/84Wm5XE50bx88+PZcoa+vTzxXCIfDn0okEjdI4/L5/GLpXOGKgStW04s0Nis960eSON0cFI1GPxaLxT4sjctms4vS6fRZkpg3zzzzYy6R686e/YIkTjcHRaPRD0Wj0U9I43TnQblcbpk0B+nOFerq6n5ORO5VV10liq1lvaI7V2hqaromGo1+TuN3FNcrh089Ne4SuYdPO23rxPdmd7z655Qsu2d2vcK+Q47jaOWgRCJxeSgUuk0ap1uv9PX1iXNQJpM5tVAoiOdBjY2NFweDwbukcbt27dKaBzmOo3WfFgqF5ZlMRnSfdnR0rLRt2ycdy4SeSXt7++Ja90x06hWdHPTwww/P0+mZ6NYrM7lnUiwWL9DtmUjnCs8+++xptm0npWOZ0jOxbbvtueeeE+VlU3omtm03Pvvss+KeiU69opuDdu3apZWDAoFAuFY9E916RbdnEggErJnaMwkEAvea0DMpFotaPZOmpqZLpHEm9EyCweDn4/H4VdI43XpFt2eya9cu8VwhHA7f0tjY+H5pHHom6nHo0CGteuVk9EwcxxHNgw4e1M9BVZcHYwtoDraA5mALaE6xiC2gJ4ItoFWwBbRnHLaAngC2gOZgC2hOEVtAK8zYLaDp7Rx0SvqU/ZQml75D9041zoQtoImIXKIxl+h7khhsAc3BFtAcnXrFJXrOJXLfPOusj7I3qzz/lwhbQHuBLaA5JvRMsAU0B1tAc7AFNAdbQHOwBbQKtoDmYAtoDraA5mALaI4pPRNsAa1y5B93SOPwDGABEMAcCGAOBDAHApgDAawCAcyBAOZAAHMggDmmFDO1FMC39t16Nb1IY5SmH001zhQBPDZr1r+7RD+VxEAAcyCAOZoC+Hsu0ZhnDqry/F8iCGAvIIA5JvRMIIA5EMAcCGAOBDAHAlgFApgDAcyBAOZAAHNM6ZlAAKtAAAuBAFaBAOZAAHMggDkQwBwIYBWTihkIYBVTihkIYBVTiplaCmDHcRZSmv5SsgrYGAE8e/YPXKK3JDEQwBwIYI6mAP6pO2vWr1kO6vjerZQsu5Qsf8MrDgKYAwHMMaFnAgHMgQDmQABzIIA5EMAqEMAcCGAOBDAHAphjSs8EAlgFAlgIBLAKBDAHApgDAcyBAOZAAKuYVMxAAKuYUsxAAKuYUsycBAG8RLIK2BQB/NappxZcItclumiqMRDAHAhgjqYAfmusru4HLAcly2lKll1qL3t+fyCAORDAHBN6JhDAHAhgDgQwBwKYAwGsAgHMgQDmQABzIIA5pvRMIIBVIICFQACrQABzIIA5EMAcCGAOBLCKScUMBLCKKcUMBLCKKcVMzQUwEUlWAZsigH973nnbKwI4NtUYCGAOBDBHWq+4RBe5RO5bp5yS5wK4+vN/iSCAvYAA5pjQM4EA5kAAcyCAORDAHAhgFQhgDgQwBwKYAwHMMaVnAgGsAgEsBAJYBQKYAwHMgQDmQABzIIBVTCpmIIBVTClmIIBVTClmTpIAnvIqYFME8E+vuOKzFQH8wlRjIIA5EMAcDQEcc4nc38ydu81jBXDV5/8SQQB7AQHMMaFnAgHMgQDmQABzIIA5EMAqEMAcCGAOBDAHAphjSs8EAlgFAlgIBLAKBDAHApgDAcyBAOZAAKuYVMxAAKuYUsxAAKuYUsycFAFMNOVVwKYI4Gw2u8glGnOJ/p+pxkAAcyCAORoC+M9cIveXF130aSUHHef5v0QQwF5AAHNM6JlAAHMggDkQwBwIYA4EsAoEMAcCmAMBzIEA5pjSM4EAVoEAFgIBrAIBzIEA5kAAcyCAORDAKiYVMxDAKqYUMxDAKqYUMydRAE9pFbBhAvhXLtHPphoDAcyBAOZoCODXXKIxVq8c5/m/RBDAXkAAc0zomUAAcyCAORDAHAhgDgSwCgQwBwKYAwHMgQDmmNIzgQBWgQAWAgGsAgHMgQDmQABzIIA5EMAqJhUzEMAqphQzEMAqphQzJ00AE01pFbBhAvjvXKLDU42BAOZAAHM0BPDPXaJfcQE8+fN/iSCAvYAA5pjQM4EA5kAAcyCAORDAHAhgFQhgDgQwBwKYAwHMMaVnAgGsAgEsBAJYBQKYAwHMgQDmQABzIIBVTCpmIIBVTClmIIBVTClmTrIAPu4qYMME8O7Kc4AvnUoMBDAHApijIYAPu0R/67ECeNLn/xJBAHsBAcwxoWcCAcyBAOZAAHMggDkQwCoQwBwIYA4EMAcCmGNKzwQCWAUCWAgEsAoEMAcCmAMBzIEA5kAAq5hUzEAAq5hSzEAAq5hSzJxUAUx03FXAhgngZEUAT2lOBAHMgQDmSOoVl+jyyndwl1KvTOH5v0QQwF5AAHNM6JlAAHMggDkQwBwIYA4EsAoEMAcCmAMBzIEA5pjSM4EAVoEAFgIBrAIBzIEA5kAAcyCAORDAKiYVMxDAKqYUMxDAKqYUM9NAAE+6CtgwAXx1Rb6lpxIDAcyBAOYIBXBr5TvYrtQrR57/2/H9D08WDwHMgQDmmNAzgQDmQABzIIA5EMAcCGAVCGAOBDAHApgDAcwxpWcCAaxScwGczWYXeR2PPvroNc3NzbFq71c7MpnMmnw+f5E0znGc9Y7jrJTGFQqFK/r7+5dIYr7yla9c3tTU1CIda2BgYHWxWFwnjduzZ8/FuVxulc65lUol0bn9yZ/8ybp4PJ6UjpXL5Vbt2bPnYmlcsVhcNzAwsFpjvMsdx1kqiXnuuedWxWKx+6RjOY6z0nGc9dK4fD5/USaTWaNxTS4dHh5eJonp7+9fEovFUtKxRkdHlxeLxUulcdlsdm3lEMUVCoVLSqXSCmlcLBb78ne/+13RNRkeHl62Z8+ey6Rj6eagXC6nlYPi8XjXM888I7oHHMdZmsvlLpeOVesclEgk2p988klRXiiVSksKhcIVGtdfKwcNDw9r3adNTU1Njz322JWSmHw+v3hoaEgUU7kmKwqFwiXSOMdxtO7TlpaW6MMPP/w+aVw2m71KGlMoFGqag1pbWwPbtm37gDRuaGjoynw+v1gSk8vlapqD2traGrZs2fIhjc9APFdwHGep4zjiHJTL5Vbp5KD29vY7u7u7Py6NcxxHPFfQzUGO46zM5XLiuUIymbytq6vrU9K4PXv2XCadK+Tz+cXFYtEzB52SPmU/pcld9OeLGj2uiVYO6ujo+FxnZ+ct0rhisXhpoVBYLo3LVnLQGNHY2Jw5fz+VGN0cdN99932mo6PjVmmc7jyoUChcIc1BunOF2bNn/4KI3DvvvFN0H9SyXtG9Tx944IGPbNiw4R5pnKReeev00/tdIvcn73//x8fXK3Ud5R9Tsvzm8eL7+/u1zq23t/fG5uZmvzROt17JZrPiHNTX11c1B012bN++/frm5uaQxu+oNVcYHh7Wuk+LxeKVfX19ovv00UcffW9TU1NcOpYJPZMnnnjiMvRM1AM9E8+4tbo9E+lcoa+vb3E0Gn1AOpYpPZN4PH5/Op0WXRNTeiaJRKLzm9/8puh7oluv6OagoaEhrRzU2Ni44emnn65Jz0S3XkHPxPPcjOiZVM5PFNfa2hrYunXr70jj0DNRj1KptES3ZzI0NCSeK6Bnwo93u2dynGui3TNJJpOflcYVi8VLR0dHtXsmkqNQKFT/xy5YAczBCmAOVgBzsAKYgxXAKlgB7BmHFcATwApgDlYAc7ACWOW/5ApgoklXAZu0ApiIyCX6hUv0r1OJwQpgDlYAc4QrgA+6RIeJJtQrU3j+LxFWAHuBFcAcE3omWAHMwQpgDlYAc95JzwQrgI+BFcAcrADmYAUwByuAPcfDCuBxYAUwZ8avAK4GBDAHApgDAcyBAOZAAKtAAHvGQQBPAAKYAwHMgQBW+S8rgImqPgvYQAH81y7R2FRiIIA5EMAcoQD+5ZHv39F6ZYrP/yWCAPYCAphjQs8EApgDAcyBAOZAAHMggFUggDkQwBwIYA4EMMeUngkEsAoEsBAIYBUIYA4EMAcCmAMBzIEAVjGpmIEAVjGlmIEAVjGlmJlGAthzFbCBAvjblWewfuB4MRDAHAhgjlAAj7lErxGNq1em+PxfIghgLyCAOSb0TCCAORDAHAhgDgQwBwJYBQKYAwHMgQDmQABzTOmZQACrQAALgQBWgQDmQABzIIA5EMAcCGAVk4oZCGAVU4oZCGAVU4qZaSOAiTxXARsogGMVAbzxeDEQwBwIYM5U6xWX6IbKd+8FovEC+JXXKVl+YypjQQBzIIA5JvRMIIA5EMAcCGAOBDAHAlgFApgDAcyBAOZAAHNM6ZlAAKtAAAuBAFaBAOZAAHMggDkQwBwIYBWTihkIYBVTihkIYBVTiplpJoDZKmADBfDqioQbOF4MBDAHApgjEMCpyncvQqSsAJ7S83+JIIC9gADmmNAzgQDmQABzIIA5EMAcCGAVCGAOBDAHApgDAcwxpWcCAawCASwEAlgFApgDAcyBAOZAAHMggFVMKmYggFVMKWYggFVMKWamlQAmYquATRPAREQu0Vsu0T8eLwYCmAMBzBEI4MGKAF5B9Ha98p6uV2+b6vN/iSCAvYAA5pjQM4EA5kAAcyCAORDAHAhgFQhgDgQwBwKYAwHMMaVnAgGsAgEsBAJYBQKYAwHMgQDmQABzIIBVTCpmIIBVTClmIIBVTClmpqEAVlYBGyqA/49L9O/Hi4EA5kAAcwQC+H+6RG8e+f9MJjN/VrL8IiXLLrWXp/R9gQDmQABzTOiZQABzIIA5EMAcCGAOBLAKBDAHApgDAcyBAOaY0jOBAFaBABYCAawCAcyBAOZAAHMggDkQwComFTMQwCqmFDMQwCqmFDPTTgATKauADRXAL7tvS8xJgQDmQABzBAL4P1yinxz5/0wmM5+S5Sk//5cIAtgLCGCOCT0TCGAOBDAHApgDAcyBAFaBAOZAAHMggDkQwBxTeiYQwCoQwEIggFUggDkQwBwIYA4EMAcCWMWkYgYCWMWUYgYCWMWUYmaaCuCjq4ANFcA7K1vxfnqyGAhgjo4A7u3tdXt7e10IYHJdogNH/r8igKf8/F8iCGAvIIA5JvRMIIA5EMAcCGAOBDAHAlgFApgDAcyBAOZAAHNM6ZlAAKtAAAuBAFaBAOZAAHMggDkQwBwIYBWTihkIYBVTihkIYBVTiplpKYCJjq4CPi19mt9AAfyliozbMVkMBDBHKoB7e3vdynjnHvlvCTNFALtEt1S+c18/8triB/6qQfL8XyIIYC8ggDkm9EwggDkQwBwIYA4EMAcCWAUCmAMBzIEA5kAAc0zpmUAAq0AAC4EAVoEA5kAAcyCAORDAHAhgFZOKGQhgFVOKGQhgFVOKmWksgJfQizQ2Kz3rRwYK4LMqMm54shgIYA4EMGeKAvixynfuqKg8tfOVPkqWXer4/oenOhYEMAcCmGNCzwQCmAMBzIEA5kAAcyCAVSCAORDAHAhgDgQwx5SeCQSwCgSwEAhgFQhgDgQwBwKYAwHMgQBWMamYgQBWMaWYgQBWMaWYmbYCmOjoKuALXrogIoqjkyuAiYhcot+4RD+eLAYCWCWVSp370Y9+9N8/+clPurfffvv1U4mBAH4bl2ikIoCPzgXrkuUfS57/SwQB7AUEMMeEngkEMAcCmAMBzIEA5kAAq0AAcyCAORDAHAhgjik9EwhglZoL4IaGhmVeh23b7/f7/Y3V3q92pFKpdZs3b75EGtfb23tZR0fHWmncjh07rvb7/SskMbZtv9fv97dJx+rs7FyXSqUulcZt3br10g0bNlwkjXvooYfeGwqFVkpigsHgpX6/v1M6Vnd390Vbt24Vn1sqlbq0s7NzncbnfVVTU5Po3Orr6y+yLGujdKyOjo61vb29l0njNm/efEkqldI5tyva2tpWSWL8fv8Kn8+3SePcVvf29l6hcW4Xp1Kp9dK4np6eyzds2LBGGuf3+x+Qfpfb2tpWbd++/UrpWLo5aNOmTVo5yO/3d9u2LfqeNDU1rezt7b1KOtY7yUHd3d3iHOTz+Tps2xbdO6FQaOVDDz30XulYGzZs0MpBuvepbdstgUDgGklMIBBY/tBDD4liKue2pqen53KNz2395s2bL5bGWZaVaGhouF4a9/DDD79PGtPc3FzTHGTbdigQCNwojXvooYeuCQQCyyUxsVispjnI7/dbgUDgI9K4HTt2XB2NRkXzoKamppU7duwQ56Du7u6LdHKQZVn32Lb9+xrnJp4rRKPRFTt27LhaOlZHR8faTZs2iecKlmXdEQ6HPy2N2759+5XSuUIgEFj+6KOPinLQZVsuu45epLHZ35n9zxrn9nnbtj8njevt7b2iubl5tTRuYg46PGvWj12iNyaL0c1BlmV91rbt26RxuvOgHTt2XC3NQTpzhZ6enq8feZ7v5s2b9wk+M7e3t9etVb2iO1cIBoOfCIVC9dK4qdQrh2fN+olL9Jvxr1Hy1cN1yb/6oWQsv9+vlYNs277Jtm1bGqc7D+rp6RHnoHvuuUecgyrX5Hf9fn9E43PTmgdt375d6z599NFHr7nnnntE92kwGLzW5/M1aZzbtO+ZBIPBq2rdM9GpV3R7Jj6fr0s6lm69Uuueid/vv186lm7PZOvWret1eybSuULlO7xZ49yM6ZlYlrVKEmNSzyQajYp7Jjr1im4OSqVSWjnI7/cna9Uz0a1XdOcKlX+UMCN7Jj6fL95gQM9k69atWj0Ty7I+KI0zpWdiWdZHNc5Nq16pZc/Etu27g8HgJ6VxpvRMQqHQH0jjatUzaWjQz0G2bd+q2zPp6Oh4xz2TqRzNzc2rybKsu6ocifr6+q9P8r7nEYlE/JFIxJbGxePxYDgcbpDGNTU1RW3bvlsSUylAn5KOFY1GffF4XHxusVgsEAqFfNK4xsbGiGVZ90hifD6fXV9f/6zOucVisYDG52ZHo1GtcwsGg6Jz8/v9vvr6+uekY4XD4YZ4PB6UxkUiETsSifilcYlEIhQOh++VxNi2fXd9ff0L0rFCoVB9IpEIaZybPxwOWxqfdzAYDIrv0/r6+uct4Xc5HA7f29TUFNY5N50cFIlEtHJQQ0PDt3w+n+h7EgwG76nc36Kx3kkO0rlPcPaZFwAAIABJREFU6+vrn7YsS5oXtM4tFApp5yCd+9Tn8/2Jz+eLCj+3u5qamkQxlTitHBSNRi2dc6v87U5I45qbm2Man1tNc1BDQ8NXfT5fqzSuqakpGgwGRTGBQKCmOaihoeExv9/frnNu0nlQrXNQQ0PDdsuyuqRxOnMF27bv1rlPw+FwQyQSEd+nPp/vQb/ff7/G5xaWzhWCweBdLS0t4nM780/P/DtKk7vu0XU7hZ/blkozUjReIpEIhUKhemncxBz0szPPPOgSuZtvvbXqfaibgyzLSvl8vh5pnO48SCcH6dynPT09f39E5vb29r4xlTzb29vrWtbbc4Uj/y05dOoVS3Ou4Pf7O30+3w6Nz+249crYrFlv/eecOT898v+XN37zK5Qsu/PacsOSsXRzkGVZGxoaGh6TxunWK/F4XJyDLMvSykF+v7+5vr7+CWlcOBzWmgc1NjZq3ac652bbdry+vv6PNT63ad8zsSwrXOueiW5fwapRz+Sd1Cu16plYltVQy56Jbr2iO1e49957/0zjczOmZ+L3+0V52aSeiWVZM7Zn4vf7pfeO1rnp1iu6PZOGhoadM7ln4vf7G6Vxte6ZRKNRSxrn8/ketyxrRvZMfD7fo36/PymNq2W9outX0DPhRy17Jro5qKGhYYvP59skjXu3eiZTOUKhUH3V5cEWtoBmYAtoDraA5mALaA62gFbBFtCecdgCegLYApqDLaA52AJaBVtAc9a9tG41vUhjlKYfSeKmwRbQD1a25PVVi8EW0Cq9vb13bd261e3t7XUfeOCBb04x5r/8FtAu0aLKdy1/9MVkOU3Jsnvm/d/7mGQsbAHNsbAFNMOEngm2gOZgC2gOtoDmYAtojoUtoBWwBTQHW0BzsAU0B1tAc0zpmWALaBU8A1gIBLAKBDAHApgDAcyBAOZAAKuYVMxAAKuYUsxAAKuYUsxMdwGcyWROnZOeM0ppcuk7dO9U46aBAP5YRcp9q1oMBDDn3HPP/cX8+fNdIprS32IIYCKXKFD5rm05+mLyldcp+cqb0hwEAcyBAOaY0DOBAOZAAHMggDkQwBwIYBUIYA4EMAcCmAMBzDGlZwIBrAIBLAQCWAUCmAMBzIEA5kAAcyCAVUwqZiCAVUwpZiCAVUwpZkwQwB/5i49cJl0FfLIFMBGRSzTmEn2/WgwEMKeuru5nRDRlAUz0tgTu7e11a1WvTEMB/KcVAfyhoy8my4frOsr/EwJYAQJ4AhDAHAhgDgQwBwKYAwGsAgHMgQDmQABzIIA9x4MAHgcEMAcCWIgJxQwEMAcCmAMBzIEA5kAAq0AAcyCAORDAHAhgjinFjAkCOJvNnk9p+kvJKuBpIoB/5RL9vFoMBDBHRwBXxqtZvTINBfBrLtHY0Rc6vncrJcvu6feVn4cAVoAAngAEMAcCmAMBzIEA5kAAq0AAcyCAORDAHAhgz/EggMcBAcyBABZiQjEDAcyBAOZAAHMggDkQwCoQwBwIYA4EMAcCmGNKMWOQAF4iWQU8TQTw/3CJDleLgQDmQABzpiCAf+ES/fLoC5Xn/67Z/PIfQgArQABPAAKYAwHMgQDmQABzIIBVIIA5EMAcCGAOBLDneBDA44AA5kAACzGhmIEA5kAAcyCAORDAHAhgFQhgDgQwBwKYAwHMMaWYMUYAE5FkFfA0EcDpyta8ntcYApgDAcyZggAec4n+5ugLyVdep2T5DZ16BQKYAwHMMaFnAgHMgQDmQABzIIA5EMAqEMAcCGAOBDAHAphjSs8EAlgFAlgIBLAKBDAHApgDAcyBAOZAAKuYVMxAAKuYUsxAAKuYUswYJoCnvAp4mgjgREUAb/SKgQDmQABzJqtXXKIbKt+xbx99MVk+TMlX/wECmAEBPAEIYA4EMAcCmAMBzIEAVoEA5kAAcyCAORDAnuNBAI8DApgDASzEhGIGApgDAcyBAOZAAHMggFUggDkQwBwIYA4EMMeUYsYoAUw05VXA00QAr6rIuYxXDAQwBwKYcxwB/EDlOxYhoqPP/6Vk+RsQwAwI4AlAAHMggDkQwBwIYA4EsAoEMAcCmAMBzIEA9hwPAngcEMAcCGAhJhQzEMAcCGAOBDAHApgDAawCAcyBAOZAAHMggDmmFDMGCuAprQKeDgKYiMgletMl+oHXexDAHAhgznEEcK4igJcS0dHn/1LH9z8MAcyAAJ4ABDAHApgDAcyBAOZAAKtAAHMggDkQwBwIYM/xIIDHAQHMgQAWYkIxAwHMgQDmQABzIIA5EMAqEMAcCGAOBDAHAphjSjFjnAAmmtIq4GkkgP+3S/SfXu9BAHMggDnHEcD/n0v0xtEXKs//JdKrVyCAORDAHBN6JhDAHAhgDgQwBwKYAwGsAgHMgQDmQABzIIA5pvRMIIBVIICFQACrQABzIIA5EMAcCGAOBLCKScUMBLCKKcUMBLCKKcWMoQL4uKuAp5EAHq2s0GR/oyGAORDAnOMI4N+4RP989IXK83+JIIA9gACeAAQwBwKYAwHMgQDmQACrQABzIIA5EMAcCGDP8SCAxwEBzIEAFmJCMQMBzIEA5kAAcyCAORDAKhDAHAhgDgQwBwKYY0oxY6QAJjruKuBpJIAfqwjgOya+BwHMgQDmVKtXXKJzKt+tYSJSnv9LBAHsAQTwBCCAORDAHAhgDgQwBwJYBQKYAwHMgQDmQAB7jgcBPA4IYM6MF8DpdPosr6Ozs3NdNBq1qr1f7cjlcguy2ewiaZzjOEsrk0BRXLFYXN3X13e2JGbLli0rIpFIRDpWJpOZn8/nF0vjSqXSkv7+/nka13JVJpM5RxKzbdu2xcFgsFHj+s8rlUpLpHH5fH5xJpOZL40bGhpaWSgU5kpiHn744XnBYLBN4ztygeM4S6Vx2Wx2UeWPhCiuUCgsrzTRphzz/PPPnxMKhTqkY42MjJxXKBSWa1yTCwcHBxdK43K53LJsNnu+NC4cDiefffZZ0TVxHOfcUqm0QuN31MpBmUxGKweFQqHWrVu3iu6BQqEwd2hoaKXG76idgxzHEeegUCiU2LJliygvVBqRq6Rj9ff3a+WgvXv3at2n4XA41N3dLfo9+/r6zi4Wi6ulY2Wz2fNzudwyaZzjOAuLxeKF0rhIJOLv7u6+WON7skYaMzAwUNMcFIlE7kkmk1dojCeeK+zevbumOSgajd6+YcOGa3TObXR0VHRuhUJhruM44hzkOM48nRwUj8f/qK2t7Xc0xhPPFUZHR7Xu02KxeEEmkxHPFeLx+GdaW1s/JI0rlUorpHOFvr6+s0dGRt61HHRt+tqL6UUam5We9b+84hobG3+/ubn549LxCoXC8oGBgfM0rolnDvqP88//vEvkHj7llGcnvqebg9ra2j7a1NT0KWmc7jxIJwfpzhXq6up+TkTuddddJ/obV8t6RXeu0N7efl0sFvuCNK5avfLG2WcHXCL3zVNO+Uo6nT5rTkd5FyXL7vz7//un0mm9ekV3rtDR0XF1LBb7kjROt14ZHBwU56Cnn35aKwdt3Ljxsmg0eq/G76g1DxoeHta6T0dGRlY//fTTovs0lUqtjUQitnQs9Ez4oVuv6OSgnp6eRZFIRNwz0a1XatkzeeKJJy4IBAIbNL4jWj0Tx3EW6vZMpHOFxx9//JxAINAlHcuknsmTTz4puiam9EzC4XDLM888I+6Z6NQrujmov79fKweFw+F4rXomuvXKO+mZpFIp0d99k3omnZ2d66Vxte6ZOI4jzkHRaPTumdwz6ejoeJ/GeFr1im7PpL+/XzxXmOk9k+bm5pukcdOhZ3K84530TEZGRt61nslkx8DAwHk0Ojp6tteRSqXWRyIRu9r71Y7BwcGF/f39S6Rxw8PDyzKZzHxpXKlUWlMoFOZKYrZv374qHA5HpWP19fVdmMlklkrjHMdZumvXrgXSuGKxuNpxnHMlMY8//vjScDjcJB0rl8stcBxHfG6ZTGZpX1/fhRrjrRoZGTlPEvP1r399QTgc3qDxO84fHh5eJo3r7+9fMjg4uFAaVyqVVuzfv/98SUyhUJgbDoe7pGO9/PLLF5RKpRXSuGw2u6ivr2+xNK4it+dJ44LBYOfAwIDo896/f//5juOslI6lm4NyuZxWDopEIq2PPfaY6B4YGRk5L5fLrZKO9U5yUC6XE+egaDSa2LFjh+jecRzn3CNCSnLs2rVLKweVSiWt+zQajYY3b968RhJz4MCBc7LZ7FqN6z+vUCgsl8bl8/nF2Wx2kca5WZs3b75EY7yLpDHFYrGmOSgej9+zcePGqzTGW3vgwIFzhDE1zUHxePyO9vb2a6VxpVJpTblcFs2DRkZGzhseHhbnoFwut0AnB8Xj8c8nk8kbpHHDw8PiuUK5XJ5bKpVE9/bo6NtzhVwuJ54rNDY23tLW1vZhaZzjOCulc4UDBw6c4zjOWo2xquag2enZI5Qmd+6Lc4MT32tqavpUa2vrJ6TjlUqlFcVi8QJp3GQ5yCVy3bq67018XTcHtbW1fbypqenT0jjdeVCpVFojzUG6c4UjAvjjH/+46G9xLesV3blCe3v7BxKJxG3SuGr1yuH3vOd5l8j97eLFnx0dHT17Vkf5nyhZfuPI+zr1SqFQ0MpBXV1d10QikTulcbr1ytDQkDgHVRpha6Vjbdy48YpIJFIvjevr69OaB42Ojmrdp47jrM1kMqL7dOvWrevC4XBAOhZ6Jp7XX6te0clBjzzyyBKdnoluvVLLnskzzzwzv5Y9k3w+v1i3ZyKdK6TT6bmhUOg+6Vim9EwqCwJEedmUnkkoFGp96qmnxD0TnXpFNwdlMhmtHBSLxeK16pno1iu6PZNYLBZKpVJrJTGm9ExisZjfhJ5JPp9Hz0Q9tztaW1vfr/EZaNUrteyZNDY23rphw4bflcahZ6IeJ6JnMtnR1NT0qebm5t+TxpVKpRUvv/zyu9ozqXZMugMBtoDmYAtoDraA5mALaA62gFbBFtCecdgCegKVSQi2gB4HtoDmYAtoFWwBzZk0B03yLODpsgU0EZFL9G8u0U8nvq6bg7AFtOd4/xW3gP6+SzR29IVxz/8lwhbQHmAL6AlgC2gOtoDmYAtoDraA5mALaBVsAc3BFtCcd9IzwRbQKqb0TLAFtIopPRNsAa2CZwALgQBWgQDmQABzIIA5EMAcCGAVk4oZCGAVU4oZCGAVU4oZowUwUdVnAU8zAfx3LtHhia9DAHMggDmTCOCfu0S/IiL2/F8iCGAPIIAnAAHMgQDmQABzIIA5EMAqEMAcCGAOBDAHAthzPAjgcUAAcyCAhZhQzEAAcyCAORDAHAhgDgSwCgQwBwKYAwHMgQDmmFLMzAAB7LkKeJoJ4LRL5LpEyrWGAOZAAHMmEcBjLtHfEBFRspymZNml9vLR7wUEMAMCeAIQwBwIYA4EMAcCmAMBrAIBzIEA5kAAcyCAPceDAB4HBDAHAliICcUMBDAHApgDAcyBAOZAAKtAAHMggDkQwBwIYI4pxYzxApjIcxXwNBPA8YoA/vL41yGAORDAHK96xSW6sfKd+jMiIkq+8joly2+M/xkIYAYE8AQggDkQwBwIYA4EMOf/svfm8VFdV77vRoAH8MCMQIAYPeEkttOZR8dpO4ndiZ3EGZw4qOaqc2rQLEDgVIOBQBiMEBDiuGnTcdopJ/AqpSrVcEonEkIXO+rr537v9uuXe/v166TT4+v4dV568MR5f7jw1dY6Aq0NPvGWf9/P5/xhyeuz6lTVWdprfTn7QADLQABTIIApEMAUCGDXfBDAY4AApkAAM9GhmYEApkAAUyCAKRDAFAhgGQhgCgQwBQKYAgFM0aWZmSICmNwF/BYTwI01WVcc+3MIYAoEMGUCAbyj9p2KCCHI83+FgAB2AQJ4HBDAFAhgCgQwBQKYAgEsAwFMgQCmQABTIIBd80EAjwECmAIBzESHZgYCmAIBTIEApkAAUyCAZSCAKRDAFAhgCgQwRZdmZkoIYCHIXcBvJQEshBCOEC87Qt6mGgKYAgFMmUAAV2sCeLHb83+FgAB2AQJ4HBDAFAhgCgQwBQKYAgEsAwFMgQCmQABTIIBd80EAjwECmAIBzESHZgYCmAIBTIEApkAAUyCAZSCAKRDAFAhgCgQwRZdmZgoJYOku4LegAP6VI8R/jv0ZBDAFApgygQD+pSPES0KI//n8343Pf3zs/wMBTIAAHgcEMAUCmAIBTIEApkAAy0AAUyCAKRDAFAhg13wQwGOAAKZAADPRoZmBAKZAAFMggCkQwBQIYBkIYAoEMAUCmAIBTNGlmZkyAlgI6S7gt6AAtmt3bL5xXUIAUyCAKRMI4JcdIX4hhHB9/q8QEMAuQACPAwKYAgFMgQCmQABTIIBlIIApEMAUCGAKBLBrPgjgMUAAUyCAmejQzEAAUyCAKRDAFAhgCgSwDAQwBQKYAgFMgQCm6NLMTDEB/MZdwG9BAbyrJoBDb7xcCGACBDBlfL/iCLG89l0qCyFcn/8rBASwCxDA44AApkAAUyCAKRDAFAhgGQhgCgQwBQKYAgHsmg8CeAwQwBQIYCY6NDMQwBQIYAoEMAUCmAIBLAMBTIEApkAAUyCAKbo0M1NKAAvxxl3AKw6v2PUWE8AfrUm7p954qRDABAhgiosATtS+S+mJnv8rBASwCxDA44AApkAAUyCAKRDAFAhgGQhgCgQwBQKYAgHsmg8CeAwQwBQIYCY6NDMQwBQIYAoEMAUCmAIBLAMBTIEApkAAUyCAKbo0M1NQADeIZ8S56U9P/4e3kgAWQghHiHOOEP/7Gy8VApgAAUxxEcDP1ATweyZ6/q8QEMAuQACPAwKYAgFMgQCmQABTIIBlIIApEMAUCGAKBLBrPgjgMUAAUyCAmejQzEAAUyCAKRDAFAhgCgSwDAQwBQKYAgFMgQCm6NLMTDkBLMQbdwEvP7r8UW6+N1kA/9oR4jdvvEwIYAIEMMVFAP+lI8RrQogJn/8rBASwCxDA44AApkAAUyCAKRDAFAhgGQhgCgQwBQKYAgHsmg8CeAwQwJQpL4CLxeI8t+Nb3/rW+kQiEZno9xMdhUJhWT6fb+TGDQ4OrioWi0u4cQMDAzdaljWfE3Pw4MF18Xg8wc2Vy+UaqtUq+9xs216ZzWaXcuMsy7rBtu0FnJje3t5G0zRbubnK5fJS27ZXcuOq1WpjLpdrUMi3bmhoaCEn5oknnlhqmmYXN1exWFxS+36x4vL5fGOhUFim8J6sOXPmzCJOTC6XWxCLxbYofEcWV6vVNdy4Uqm0PJfLrVDItzqfz9dz4wzD6C4UCqzP+8yZM4ts217LzaVag0qlklINMgyj8+jRo6xrYGhoaGG5XF7HzXUpNahcLrNrUDwebzl69CirLti2vcCyrBu4ubLZrHINUrlOE4lEfPfu3TdyYkZGRuaVSqWbuLny+Xy9ZVmruXGVSmVFqVRazo1LJpPhbdu2vUMh383cGK9rUDKZ9KXT6TsU8t00MjLCjfG0BqVSqa9v3br1fdy4gYGBG5999lnWOmhoaGjh4OAguwaVy+WlKjWopaXlS11dXR/lxg0ODrLXCs8+++z8gYEB1rVdO5bU/g6w4pqbmz/f2dl5FzfOtu213LXCyMjIPNu2PalBd/7kzvUiI5wZP5zxj9x81Wp1jWVZi7lxk6lB52bMeMERwjn/36o1qKur657W1tbPcuNU10EDAwM3cmuQ6lph+vTpLwohnAceeID1t9jLfkV1rbB169YPNTc3f5UbN75fcaZN+7dz06b9S7FYnCe6Rl+r2zj6V25xKv2KZVlKNai7u/u9zc3ND3PjVPuVYrHIrkG1z45dg9Lp9G2pVCrAjcvlckrroNOnTytdpyrntnfv3ltM04xx43SYmRw+fHitaZpJhc/N035FdWZiGEYbN9el9CtezUz+5E/+ZIlhGBu5uYqKM5NKpbJCdWbCXSucPHlyvmEYWxW+I9rMTE6ePMmqyzrNTJ588kn2zESlX1GtQf39/Uo1KJFINB86dIh17aiug4qK/YrqzCSZTJqYmZB8ns5MKpWK0sxk69at71bIp8XMpLu7+/0Kn4FSv6I6M+nv72evFabyzKSlpeWB9vb2T3Lj3uozk2KxOK+1tfW+tra2T3Pj3syZyfjDsqzFolAoXOl2bNy4cXUsFvNN9PuJjmKxOK9QKCzkxtm2XV+pVK7nxlUqlRWZTOZqTkxnZ+eyaDQa4ebq6+ubWyqVFnHjLMtafOrUqTncuNqCcxYnJp1OL4pGo3GF93+OZVmLFV7jor6+vrncuEKhsKz2L3445zYnFAq1KnxHrrdtu17hNS6sfZ9ZcTWZfg0nJpPJXB0Khbq4uYaHh68tl8tLuXGWZc3P5XILuHHFYnFJoVC4jhsXDoc7Tpw4wfq8bdu+plqtNii8RqUalM/nlWpQOBxu3rVrF+saqH33l3FzXUoNsm2bXYPC4bC5efNmVl3I5XKzSqXScm6uU6dOKdWg8wsdblwkEgl3dXWt4MTYtn1VbdDKylUoFK6rXTusuFpjOJ8bF41Gm1paWtZy4/r7+1dyY7LZrKc1KBqNfq2zs/Nmblw+n2+0bfsqTkwmk/G0BsVisQdbW1vfxY2rVCorRkZGWOugUqk027Ztdg2ybXuOSg0yTfNzqVTqPQr52GuF2l3KrGu79j5en8/n2WsF0zQ/E4/HP8SNq1arDdy1gm3bV9UGOKxcBcUadPVTV78gMsK5KnNVgBNXLpeXZrPZa7n5JlODXps+/QlHCOelq69+oFBQr0GJROJjiUTibm6c6jqoUqms4NYg1bVCXV3dr4UQzjvf+U5WrJf9iupaoa2t7d2GYXxe4TVK/YojhHNu2rTnrt78s6+IrlFn+sbR4xPEsmtQJpNRqkEtLS3vMAzjy9y4gmK/ksvl2DXo+PHjSjWos7Pzxlgs9nWF16i0DhoaGlK6TqvVauPx48dZ1+mWLVtWRaNRPzeXDjOT7u7uhkgkEuXm8rpfUalBO3fuXBiJRBLcXKr9itczk0gk4tnM5PxAnRunslbYv3//1cFgcCM3l04zk8OHD3PXhtrMTI4cOcKemaj0K6o1KJvNKtWgSCRieDUzUe1XVGcm0Wg0hJmJfHg9M7FtW2lm0tbWdgs3birPTFT7FdWZSTabZa8VTNP8XCKReK9Cvrf8zCQej3+6ubl5Ss5MYrHYJ5PJ5J3cuHK5vHR4ePhNmZmMPy64mwm2gKZgC2gKtoCmYAtoCraAlsEW0K5x2AJ6HNgCmoItoCnYAloGW0BTVGvQ3Vvu/qJ4RpwTGfE3nLg3eQvoB2vPbj0kBLaAdgNbQFPG9ivSd+j88387R12/Cyr9CraApmALaIoOMxNsAU3BFtAUbAFNuZSZCbaA/p9gC2gKtoCmYAtoCraAds2HLaDHgC2gKao1SJstoCcCApgCAUyBAKZAAFMggGUggF3jIIDHAQFMgQCmQADLQABTVGtQKBT62JVPXfm8yAhH/FBsmGzcmymAhRCiJu/OCgEB7AYEMGWcAP5u7Tt034We/ysEBLALEMDjgACmQABTIIApEMAUCGAZCGAKBDAFApgCAeyaDwJ4DBDAFAhgJjo0MxDAFAhgCgQwBQKYAgEsAwFMgQCmQABTIIApujQzU1kA352++37uXcAeCODfOkL8sxAQwG5AAFPGCeA/c15/f4ToGn1NdP3ZzyeKgwAmQACPAwKYAgFMgQCmQABTIIBlIIApEMAUCGAKBLBrPgjgMUAAUyCAmejQzEAAUyCAKRDAFAhgCgSwDAQwBQKYAgFMgQCm6NLMTGUBHI1GPyQy4qecu4A9EMB/6QjxmhAQwG5AAFPGCeBfO0L8Rmz8r18QXaOO6Br93kRxEMAECOBxQABTIIApEMAUCGAKBLAMBDAFApgCAUyBAHbNBwE8BghgCgQwEx2aGQhgCgQwBQKYAgFMgQCWgQCmQABTIIApEMAUXZqZt4EAbuDcBeyBAP5hbQvf90MAUyCAKeME8DlHiP/tYs//FQIC2AUI4HFAAFMggCkQwBQIYAoEsAwEMAUCmAIBTIEAds0HATwGCGAKBDATHZoZCGAKBDAFApgCAUyBAJaBAKZAAFMggCkQwBRdmpkpL4CFEJy7gD0QwJGaAH4UApgCAUw53684QtxV++6cuNjzf4WAAHYBAngcEMAUCGAKBDAFApgCASwDAUyBAKZAAFMggF3zQQCPAQKYAgHMRIdmBgKYAgFMgQCmQABTIIBlIIApEMAUCGAKBDBFl2bmbSKAJ30XsAcCeEFN4g1AAFMggCljBPDe2nfnGxd7/q8QEMAuQACPAwKYAgFMgQCmQABTIIBlIIApEMAUCGAKBLBrPgjgMUAAUyCAmejQzEAAUyCAKRDAFAhgCgSwDAQwBQKYAgFMgQCm6NLMvC0EsBCTvgv4zRbAQgjhCPGfjhC/ggCmQABTxgjgYUcIZ27L0Fcu9vxfISCAXYAAHgcEMAUCmAIBTIEApkAAy0AAUyCAKRDAFAhg13wQwGOAAKZAADPRoZmBAKZAAFMggCkQwBQIYBkIYAoEMAUCmAIBTNGlmXkbCeBJ3QXskQD+a0eIVyCAKRDAlDEC+B8dIf59Ms//FQIC2AUI4HFAAFMggCkQwBQIYAoEsAwEMAUCmAIBTIEAds0HATwGCGAKBDATHZoZCGAKBDAFApgCAUyBAJaBAKZAAFMggCkQwBRdmpm3jQAWYlJ3AXskgH/iCOH8dtGid0IAy0AAU8YI4NccIX4+mef/CgEB7AIE8DgggCkQwBQIYAoEMAUCWAYCmAIBTIEApkAAu+aDAB4DBDAFApiJDs0MBDAFApgCAUyBAKZAAMtAAFMggCkQwBQIYIouzczbTABf9C5gjwRwuyOE88qMGVshgGUggCmVSuX63yxc+JHa83+fmczzf4WAAHYBAngcEMAUCGAKBDAFApgCASwDAUyBAKZAAFMggF3zQQCPAQKYAgHMRIdmBgKYAgFMgQCmQABOf5nZAAAgAElEQVRTIIBlIIApEMAUCGAKBDBFl2bmbSWAhbjoXcAeCeDVjhCOM21aEQJYBgKYUqlUrn/liiu+5QjhdHw8+fhknv8rBASwCxDA44AApkAAUyCAKRDAFAhgGQhgCgQwBQKYAgHsmg8CeAwQwJQpL4Aty1rsduzbt+/2VCoVn+j3Ex2lUmlVsVhcy40bGBi4sVqtNnLjbNu+tVgsLuHE7N+/f30qlWpRObdyubyOG2dZ1g39/f0rFd6T9eVyeSkn5jvf+c66ZDLZqfA+rrQs6wZuXLlcXlcqlVZx44rF4vpqtdrAiXnqqacaE4nEZm6uarXaODAwcKPCa1yrcm6VSuVm27aXMXMticfj3+TmGhwcXF6pVG7mxlmWtbpQKKzhxpVKpZsqlcoKblwikXgkl8uxPu/ae3iLwmtUqkH9/f1KNSiZTG56/PHHWd+TarXaUCwW16ucm2oNql3j3HNr7+3tZdWFcrm8dGBggH1utRrJrkG2bStdp83Nzc379+9/BzNXfaVSYcVYlrW4UqmsKJVKN3HjqtXqGsuyViucm7lnz547FL4n7+TGlEolT2tQS0tL+NFHH32/wmfwDtu26zkxhUJhmeVhDWptbW3atm3bR7hxtm3fOjQ0xFoHVavVBpXr1LbtlSo1qK2t7WuPPPLIXdy4gYEB9lphaGhoiW3bt3JzVavVxv7+fvZaoaOj48FHHnnkHm6cZVm3cNcKtm3XDw4OelaDOjs77+/u7v6D8T+/P3//beIZca7umbpfTpDv5lKptFzhPWHVoHNCvHKuru5XKjVo8+bN927atOnz3DjVdZBt27dya5DqWmH69OkvCiGcDRs2cGM961dU1wp/+Id/eGdbW9vD3Lhyubzu1auuGnGEcOa2ny6KrlHn5l3PPnCxOJV+pVgsKtWgnTt3fqi1tdXPjVPtVwqFArsG5fN5pRq0e/fu96ZSqYjCa1RaB9m2rXSdDg4OviOfz7Ou03379r0rmUwmuLl0mJn09PTckkwmW1XOzct+xcuZiWq/4vXMJB6Pd3Nzqc5MqtXqGtWZCXetkM/n6+PxeJqbS6eZyY9//ONlnBidZiYnTpxgz0xU1gqqNSifzyvPTL773e96MjNR7VdUZybJZDI1VWcmLS0thg4zk9r5seJaW1tDmJnIh5f9im3bK/P5PHut0N7e/tCWLVs+qXJuOsxMtmzZ8ilunKXxzGQS+W4eHBx802cmlvV6DRLpdLrO7QiHwytCodDDE/1+osO27Wsqlcr13LiRkZF5uVxulkK++nQ6PYMTk0qlFgeDwQA3V6lUmm3b9hxu3OnTp+eqnJtlWYuPHTs2kxMTi8XmBoPBGDfX6OjorNOnT89VeP/nlEql2Qrv5aJMJnMFJ+bhhx+eHQwGk9xcuVxu1sjIyDxuXKVSud627WsU3pMFhULhSmbcjGAw2KaQ6yrbthdw44aHh68tFArXceOs1/+l7tXcOL/f35pOp1mfd6FQuHJoaGihwnuiVIOKxaJSDQqHw3HDMFjfk0wmc0WpVFrEzXUpNWh0dJR9boFAIBIIBFjXzrFjx2Za1ut3GXCOXC6nVINGR0eVrtNIJOILh8NLmJ/b9GKxyIqpxV1tWdZ8btzZs2evGx4evpYbFwwGvx4IBBq5ceVyeSk35vjx457WoGAw+OVIJLKOG1csFpdkMpnpnJienh5Pa1AoFHogEoncopCv3rZt1jook8lccebMGXYNGh0dnaVSg8Lh8L2GYdzGjTtz5gx7rWDb9oza2pCVK5fLzSoWi+y1QiQS+f1oNPpebtzQ0NBC7lqh9q+QPatBwWDw4+Fw+MNuvzt/F/D0p6f7XD6DBcePH7+Km49bgxwhfukI8bJKDTIM44OGYdzJjVNdB9m2Xc+tQaprhbq6ul8LIZzZs2ezrgMv+xXVtUIsFntnJBL5A4X3f44zbdrfO0L85/nn/04mTqVfSafTSjXIMIybQ6HQF7hxqv1KoVBg16AHH3xQqQaFw+E1oVDoKwqvUWkd9Oyzzypdp0NDQ0sefPBB1nWaSCSWBYPBb3Bz6TAziUajiwKBQJCby+t+xcuZiWq/MpVnJmfPnr1OdWaisFaYEQgE2hVyaTEzCQQCLYlEglWXdZmZBAKBeGdnJ6ueq/YrqjWor69PqQYFg8HwN77xDdY6+1JmJir9iurMJBgM+vx+P2t9rtPMxDTNt/zM5OzZs+waFAqFvjSVZyamaa7nxqn2K6ozk76+PvZaIRKJfCYajd7OjcPMRD68npmEQqGPGYbhOjO5yGewwLbtN31mkk6/XoMmvD0YW0BTsAU0BVtAUyxsAU3AFtAy2ALaNQ5bQI8DW0BTsAU0xbKwBfRYsAU05bJvAS3EBZ8FbHmwBbQQQjhClBwhnBc//nH2VlnYAto135TeAvqcEK86Qvxfk33+rxDYAtoFbAE9DmwBTcEW0BRsAU1RWSuk09gCejy6zEywBbQMtoCmYAtoCraApmALaIouMxNsAS1j4RnAPCCAZSCAKRDAFAhgCgQwBQJYRqdmBgJYRpdmBgJYRpdm5m0pgIWY8FnAHgrgbkcI56XrrtvKzQUB7Jpvygrg39x00wcdIZwjtz/43GSf/ysEBLALEMDjgACmQABTIIApEMAUCGAZCGAKBDAFApgCAeyaDwJ4DBDAFAhgJjo0MxDAFAhgCgQwBQKYAgEsAwFMgQCmQABTIIApujQzb2MB7HoXsIcC+BZHCOfcFVcUubkggF3zTVkB/Mo11+xwhHDe5Xv6edE16ojO0Ul99hDABAjgcUAAUyCAKRDAFAhgCgSwDAQwBQKYAgFMgQB2zQcBPAYIYAoEMBMdmhkIYAoEMAUCmAIBTIEAloEApkAAUyCAKRDAFF2ambetABbC9S5grwSwEEI4Qrxyrq7uF9w4CGDXfFNWAJ+bMcN2hHCmdz77d6Jr9OXJxkEAEyCAxwEBTIEApkAAUyCAKRDAMhDAFAhgCgQwBQLYNR8E8BgggCkQwEx0aGYggCkQwBQIYAoEMAUCWAYCmAIBTIEApkAAU3RpZt7mApjcBeyxAP6VI8RL3DgIYNd8U1YAO9Om/Z0jxEuc5/8KAQHsAgTwOCCAKRDAFAhgCgQwBQJYBgKYAgFMgQCmQAC75oMAHgMEMAUCmIkOzQwEMAUCmAIBTIEApkAAy0AAUyCAKRDAFAhgii7NzNtaAAtB7gL2VABPm2Y5QjiOEKyaBwHsmm/qCmAhXnlq/af/ifP8XyEggF2AAB4HBDAFApgCAUyBAKZAAMtAAFMggCkQwBQIYNd8EMBjgACmQAAz0aGZgQCmQABTIIApEMAUCGAZCGAKBDAFApgCAUzRpZmBAJbvAvZSAL82Y0a6JoBZaygIYNd8U1IAO0Lc6gjh3PXVo3/Hef6vEBDALkAAjwMCmAIBTIEApkAAUyCAZSCAKRDAFAhgCgSwaz4I4DFAAFMggJno0MxAAFMggCkQwBQIYAoEsAwEMAUCmAIBTIEApujSzLztBbAQ0l3AXgrg3y5ceFtNAP+EEwcB7JpvqgrgRxwhnOtaBv9fzvN/hYAAdgECeBwQwBQIYAoEMAUCmAIBLAMBTIEApkAAUyCAXfNBAI8BApgCAcxEh2YGApgCAUyBAKZAAFMggGUggCkQwBQIYAoEMEWXZgYCWEh3AXspgDOZzBWOEK84QvzfnDgIYNd8U1UAW44QDvf5v0JAALsAATwOCGAKBDAFApgCAUyBAJaBAKZAAFMggCkQwK75IIDHAAFMgQBmokMzAwFMgQCmQABTIIApEMAyEMAUCGAKBDAFApiiSzMDAVyjdhfwwh8tND0VwHV1f+cI8RInDgLYNd9UFcC/ytz0yVe4z/8VAgLYBQjgcUAAUyCAKRDAFAhgCgSwDAQwBQKYAgFMgQB2zQcBPAYIYAoEMBMdmhkIYAoEMAUCmAIBTIEAloEApkAAUyCAKRDAFF2aGQjgGrW7gOsydb/0UgCfmzlzoLYN9KrJxkEAu+abqgL4lc9+Yf+/cZ//KwQEsAsQwOOAAKZAAFMggCkQwBQIYBkIYAoEMAUCmAIB7JoPAngMEMCUKS+Ao9HoIrcjFArdFggEjIl+P9GRTqdXbt++fQ03bt++fTd0d3cv58b19vauNwyjnhMTDAZv9vv9zdxc3d3djbt27VrLjduzZ8+6rq6uFdy4np6eW5qbm5dwYgKBwFqfz9ep8Lmt2LNnzzpu3K5du9Z2d3c3cuMOHDhwc2dn51JOTDgcXuH3+zcrfG7L9+3bdwM3bvv27WvS6fRKbtzevXtv6u7ubuDEGIZR7/f7v6nwuS3bu3fvTQrntiqdTq/mxu3evfvGdDq9jBsXCAQeicfjrM+7u7u74cCBAzcrvCdKNWjnzp1KNSgYDG40TZN1DXR2di5VObdLqUHpdJpdgwKBQHtTUxOrLjQ3Ny/p6em5hZurq6tLqQbt2bNH6ToNBAKpUCi0nhOTSqUWHzx48FZurnQ6vWz37t03cuN27dq1evv27asUzs0IBAK3c+MOHTr0Dm5MZ2enpzUoFAqFotHoe7lxBw8evDWVSi3mxLS0tHhag8Lh8IZoNPohblxvb+/6jo4O1jqos7Nz6eHDh1XObYVKDQoEAg8Fg8FPcOMOHz7MXit0dHTU9/b2sq7taPT1tcLOnTvZa4VgMPjFcDh8NzfuwIEDN3PXCqlUavHRo0c9q0GBQOD+UCh0Hydm+tPTz4iMcOZ9fx57na1ag15ctGi/I4Tzr7NmbZtsXDgcvjcUCj3Azae6Durt7V3PrUGqa4W6uroXhRDO7bffzvpb7GW/orpWiMViHwuFQg9P9v//i6VLP+kI4SxMWP8hun72CjefSr9iGIZSDTIM44PBYNDHjVPtV3bv3s2uQcFgUKkGhUKh9wSDwTA3Lp1OK62DHnvsMaXr9OjRo7cGg0HWdRqLxd7p9/tNhXPTYmbi8/lauLm87le8nJmo9itTeWaya9eu1aozk87OTtZ12tTUVO/3+9PcXLrMTILB4NZoNMqqyzrNTJqbm1nfE9V+RbUGbd++XakGBYPBNq9mJqr9iurMJBgMJjEzkQ+vZya7du1i16BwOByMTuGZSTgc/jA3TrVfUZ2ZbN++nb1WCAQCD0Uikbu4cbrMTEKh0D3cuKk6M4lGX18HqawVVGuQCAQCfrcjGAy2+Xy+xyf6/URHNBqNGYZhcOMSiUQ8Go1GuHHNzc3NwWAwwIxL+Xy+P+LmikQiUdM0TW6caZqmyrklk8kU99z8fr/Z1NR0QuFzi6ieWyQSiXLj4vF4KhwOB5lxkaampqdUzi2RSMS5cYZhGNFoNKbwuSWi0WiIExMMBgM+n+9phXMLJZPJhEJcTOXc4vF4IhKJhLlxTU1NTwcCAdbnHY1GQ4lEIqlybio1yDAMpRrU1NT0fb/fz7oGwuFwMB6Pp7i5vK5BPp/vyWAwyMoXDAYDyWSSfW6qNSgejytdpxs2bPgjv9/fzIkJhUL+VCrVovC5hePxOPs6NU1T6Tptamr6bjAYbOPGqZyb1zXI5/MdCQQCXSrnFgqFWDGhUMjTGuTz+Q75fL5ubpzKOigcDge9vE79fv8Bv9//TW5cMplkrxWCwWCgubmZdW2fPzfDMNhrBZ/P922fz7edG5dIJJLctYLXNcjv93/L5/Pt5MTc23Zvm8gIZ+YPZv4LN59qDTr22c9uc4Rw/unaa/+ccW47AoHAbm4+1XVQc3NzM7cGqa4VZsyY8VshhHP//fezYr3sV1TXCn6/f6vP5zs42f//L5YuzTlCONM6R89d2Tnyjwqft2c1yO/3b25qaurlxqn2Kyo1KBBQu04DgUBnU1PTd7hxqmuFZDKpdJ2qnFsoFGptamr6nsq5vdVnJsFgMNnU1HScmwszE/dz83JmsmHDhh+onJvKzES1X1GZmfj9/oDP5/uhwrnpMjP5U7/fz3pPdJqZhEIh9sxEZa3wO5iZ/HEgEGBdO5cyM1HpV1RnJk1NTU9M5ZlJIBBo58Z5PTMxTRMzE/ncDgWDQfbMxMt+BTMT189tKs9MdnFnJrXPjb0OCgTUa9CEtwdjC2gKtoCmYAtoCraApgSwBbQEtoB2jcMW0OPAFtAUbAFNwRbQMtgCmuLZFtA1ZmRmnBEZ4Ygfig2cuEupQY4QLztC/HKycdgC2jXflNsC2hHipz+68S5HdI060zeO/jE3H7aAJmAL6HFgC2gKtoCmYAtoCraApgSwBbQEtoCmYAtoCraApmALaNd82AJ6DNgCmjLlt4CeCAhgCgQwBQKYAgFMgQCWgQB2jYMAHgcEMAUCmAIBLAMBTPFaAN/dd/et4hlxTmTE33DiLlEA/40jxMuTjYMAds03FQXwP3zx/j2viq5RZ96W5z7FzQcBTIAAHgcEMAUCmAIBTIEApkAAy0AAUyCAKRDAFAhg13wQwGOAAKZAADPRoZmBAKZAAFMggCkQwBQIYBkIYAoEMAUCmAIBTNGlmYEAlrEsa/60zLRB7l3AlyiAf+II4ThCrJ9MHASwa76pKIBfq48XXxFdoy971a9AAFMggCk6zEwggCkQwBQIYAoEMAUCWAYCmAIBTIEApkAAU3SZmUAAy0AAM4EAloEApkAAUyCAKRDAFAhgGZ2aGQhgGV2aGQhgGV2aGQhgGcuy5jdmGldx7wK+RAGcqgngb04mDgLYNd+UEsCOEB9+/fm/PztX1/Wzv4IAloEApkAAy0AAUyCAKRDAFAhgCgSwDAQwBQKYAgFMgQCm6DIzgQCWgQBmAgEsAwFMgQCmQABTIIApEMAyOjUzEMAyujQzEMAyujQzEMAybwx1M+KnnLuAL1EAL64J4IHJxEEAu+abagJ47/nn/16x6WcnIIBlIIApEMAyEMAUCGAKBDAFApgCASwDAUyBAKZAAFMggCm6zEwggGUggJlAAMtAAFMggCkQwBQIYAoEsIxOzQwEsIwuzQwEsIwuzQwEsMwYAdzAuQv4UmuQI8R/OEL8w2TiIIBd8001AfxfHvzctxzRNeo07hi9FwJYBgKYAgEsAwFMgQCmQABTIIApEMAyEMAUCGAKBDAFApiiy8wEAlgGApgJBLAMBDAFApgCAUyBAKZAAMvo1MxAAMvo0sxAAMvo0sxAAMtIQ13GXcCXQQD/3BHitcnEQQC75ptqAvhfGozCOdE1+rKX/QoEMAUCmKLDzAQCmAIBTIEApkAAUyCAZSCAKRDAFAhgCgQwRZeZCQSwDAQwEwhgGQhgCgQwBQKYAgFMgQCW0amZgQCW0aWZgQCW0aWZgQCWGSeAJ30X8GUQwE/XtoH+yMXiIIBd8001AXyurvM5R3T92c8hgCkQwBQIYBkIYAoEMAUCmAIBTIEAloEApkAAUyCAKRDAFF1mJhDAMhDATCCAZSCAKRDAFAhgCgQwBQJYRqdmBgJYRpdmBgJYRpdmBgJYhgx1J3kX8GUQwBtqAnj/xeIggF3zTRkB7AjxufPP/xVdo9+DAKZAAFMggGUggCkQwBQIYAoEMAUCWAYCmAIBTIEApkAAU3SZmUAAy0AAM4EAloEApkAAUyCAKRDAFAhgGZ2aGQhgGV2aGQhgGV2aGQhgGRcBPKm7gC+DAK6rCeBnLxYHAeyabyoJ4O+df/6v2Pj8xyGAKRDAFAhgGQhgCgQwBQKYAgFMgQCWgQCmQABTIIApEMAUXWYmEMAyEMBMIIBlIIApEMAUCGAKBDAFAlhGp2YGAlhGl2YGAlhGl2YGAljGdag7ibuAL0cNcoT4jSPEry8WBwHsmm8qCeA/X2bkHdE1+rIQ3vYrEMAUCGCKDjMTCGAKBDAFApgCAUyBAJaBAKZAAFMggCkQwBRdZiYQwDIQwEwggGUggCkQwBQIYAoEMAUCWEanZgYCWEaXZgYCWEaXZgYCWGYCAXzRu4AvkwD+Xx0hzl0sDgLYNd9UEsC/Pf/8XyEggN2AAKZAAMtAAFMggCkQwBQIYAoEsAwEMAUCmAIBTIEApugyM4EAlvFcAI+Ojs5yO7Zs2bLOMIzARL+f6CgUCgvz+Xw9N65arTYUi8V53Djbtlfatn0NJyadTq+IRqMxbq5cLregWCwu4caVy+WlJ0+enK/wnjRms9lrOTE7duxYEo1Gk9xclmXNL5fLS7lxxWJxSW2AwIqrVCorCoXCdZyY3t7e+dFotE3hNc6rVqsN3Lh8Pl9fKBQWcuNKpdLySqVyPSfGtu1rwuHwRm4u27bnlEql5QqvcVE2m13MjSsUCsv6+vrmcuMikUgX9/OuVCrXVyqVFQqvUakG5XI5pRoUiURa9+7dy7oGCoXCdSrndik1qPYPE1hx0Wg0nk6nWXUhm81eW61WG7m5Tp48qVSDbNtWuk5jsVi0vb19FSfmhRdemF0qlVgxo6Ojs/r6+uYWCoVl3DjLshaXSqVF3DjTNP2bNm26QSHfam7MqVOnPK1Bpmk+3N7efqtCvlUvvPDCbE5MJpPxtAaZpvmVjRs33s6NU1kHFQqF64aHh9nnZlnWfJUaZBjG51tbW9/PjRseHmavFWzbvsa27ZXcXMVicV4ul2OvFUzTvK+lpeUj3LhKpbKCu1Z44YUXZg8ODnpWg+Lx+D3JZPIublypVFp+6tSpOeN/Pv2Z6UMiI5xrT14bmuD7dck16LWZMx93hHBemjv36xeKa25u/kQymfwUN5/qOsi27ZXcGqS6Vqirq/u1EML54Ac/yPpb7GW/orpWaGlpeW8ikfjihf6fvzXN+eef/ztz0+gfj45626+o1qCOjo7bDMP4KjdOtV/J5XLsGlQqlZRq0KZNm24xDOMb3LhsNqu0DrJtW+k6HRwcXFUqlVjX6caNG9fGYrEgNxdmJvRQ7VdUatCePXvqVWYmqv2KlzXoe9/73jwvZyaWZS1WnZm4rRUudGQymWsikcgmbi5dZibRaLQzk8mw6rIuM5NoNNpy7Ngx9sxEpV9RrUHZbFapBsViMdOrmYlqv6I6M4lGo5EtW7ZM2ZlJZ2fnjQr5PJ2ZWJaFmcmYwzCML3d0dNzBjVPtV1RnJtlslr1WME3zgebm5g9w43SZmaRSqY9y43SYmSQSibtVZya2bbPWQaOj6jVI1BYM5NiyZcvNiUQiNNHvJzqKxeKSQqGwjBtXrVYbS6XSIm6cbdtrbduew4k5cODAatM0TW6ufD5ff17uMY8V2Wx2scJ7sub06dNzOTE9PT3LTNNs5uayLGvx+QuLc5RKpeX5fL5eId/qkZGReZyYxx9/fLFpmh0Kr3FRtVpt5MYVCoVlxWJxCTfOtu2VlmXN58T09fXNjcVimxVyLbBteyU3rlwuL83lcg3cuP7+/pWFQmEhNy4Wi206efIk6z2xLGv+4ODgKm4u1RqUz+eVapBhGO2HDx9mXQMjIyPzLMtarfAalWtQ7Rrnnlvq4MGDrLpw+vTpudVqdQ03V61GsmuQbdtK12k8Hjd27dq1lplrTrlcXsfNVSgUFvb397Ov02q12lAul5dy45LJZDCdTt/CjbMs6wZuTC6X87QGJRKJps2bN9+mkG8dd63gdQ1KJBJf27hx43u4cbZtr33++edZ5zYyMjLv9OnT7BpUa7DZNSiVSj3Y0dHxIW7c6dOn2WuF559/fo5t26xru1J5fa2Qz+fZa4WWlpbPdXZ23smNGxwcXMVdK9i2PWdwcNCzGtTa2vqZjo6Ou7lxtm2vzOVyC8b//P0n33+zeEacm5aZ9osJvl+XXIP+fcmSLzhCOK9dccUPLhTX1tb2+62trfdx86mug1T6FdW1wnkBfM8993CvA8/6FdW1wqZNmz6QSqW+fKH/5+Xrrms+//zfhu3P3lepeNuv2LatVIO2bt367ng8/nVunGq/UiqV2DXo1KlTSjVo8+bN74zH4z5uXC6XU1oH2batdJ0ODg6uO3XqFOs63b59+43xeDzMzaXDzOTQoUOrDMOIc3N53a+ozkwMw2jh5lLtV7ysQSdOnFhkGEanwmtUmpnU/lGC0szEba1woePUqVNzotFot0IubWYmP/jBD1jviU4zk+PHj7NnJir9imoNyuVySjXINM2kVzMT1X5FdWZimmZs+/btrL/7mJm4freUa1C1Wm3gxk3lmUkqlXqos7PzvQrfE6V+RXVmcv4fWnKO5ubmL3Z1dX2YG4eZiXx4PTNpbm7+dFtb2z3cuNo/zmT9za9U1GvQhLcHYwtoCraAptS+SNgCegzYApqCLaBlsAW0axy2gB4HtoCmYAtoCraAlsEW0JS3xBbQ57nAs4AvVw1yhHjNEeIvLhSHLaBd802JLaAdIU4tM/LOtK6fvXL+Z172K9gCmoItoCk6zEywBTQFW0BTsAU0BVtAU7AFtAy2gKZgC2gKtoCmYAtoii4zE2wBLYNnADOBAJaBAKZAAFMggCkQwBQIYBmdmhkIYBldmhkIYBldmhkIYJmLCOAJnwV8GQXwPzlC/PuF4iCAXfNNFQH812Of/ysEBLAbEMAUCGAZCGAKBDAFApgCAUyBAJaBAKZAAFMggCkQwBRdZiYQwDIQwEwggGUggCkQwBQIYAoEMAUCWEanZgYCWEaXZgYCWEaXZgYCWOaiQ90J7gK+jAL4p44QjnMBAQoB7JpvSgjgzI2ffFV0jTqia/R7538GAUyBAKZAAMtAAFMggCkQwBQIYAoEsAwEMAUCmAIBTIEApugyM4EAloEAZgIBLAMBTIEApkAAUyCAKRDAMjo1MxDAMro0MxDAMro0MxDAMpMQwK53AV9GAfzNmgCecF0FAeyaT3sB7Ahx6/nn/4rO0Tc+XwhgCgQwBQJYBgKYAgFMgQCmQABTIIBlIIApEMAUCGAKBDBFl5kJBLAMBDATCGAZCGAKBDAFApgCAUyBAJbRqZmBAJbRpZmBAJbRpZmBAJaZ1FDX5S7gyyiAb6wJ4P6J4iCAXfNNBQH86DIj79R1Pvfq2J9DAFMggCkQwDIQwBQIYAoEMAUCmNz7VugAACAASURBVAIBLAMBTIEApkAAUyCAKbrMTCCAZSCAmUAAy0AAUyCAKRDAFAhgCgSwjE7NDASwjC7NDASwjC7NDASwzCQFMLkL+HLWIEeIlxwhfjVRHASwa76pIIBP13U+59R1PvdXY38OAUyBAKZAAMtAAFMggCkQwBQIYAoEsAwEMAUCmAIBTIEApugyM4EAloEAZgIBLAMBTIEApkAAUyCAKRDAMjo1MxDAMro0MxDAMro0MxDAMpMe6o67C/gyC+D/4QjxqluMEBDAE+TTXgA/ffM9vxn//F8hIIDdgACmQADLQABTIIApEMAUCGAKBLAMBDAFApgCAUyBAKboMjOBAJaBAGYCASwDAUyBAKZAAFMggCkQwDI6NTMQwDK6NDMQwDK6NDMQwDIMASzdBXyZBfDTtW2gP+YWBwHsmk97Afzg53afG//8XyEggN2AAKZAAMtAAFMggCkQwBQIYAoEsAwEMAUCmAIBTIEApugyM4EAloEAZgIBLAMBTIEApkAAUyCAKRDAMjo1MxDAMro0MxDAMro0MxDAMqyh7pi7gC+zAH64JoB73OIggF3zaS2AHSG+sMzIO9M7n3tt/O8ggCkQwBQIYBkIYAoEMAUCmAIBTIEAloEApkAAUyCAKRDAFF1mJhDAMhDATCCAZSCAKRDAFAhgCgQwBQJYRqdmBgJYRpdmBgJYRpdmBgJYhimA37gL+HLXoJoA/q9uv4MAds2nuwB+sq7zOWd26/Dfjv8dBDAFApgCASwDAUyBAKZAAFMggCkQwDIQwBQIYAoEMAUCmKLLzAQCWAYCmAkEsAwEMAUCmAIBTIEApkAAy+jUzEAAy+jSzEAAy+jSzEAAy7CHurW7gJf8aEmKm+siAvhFR4jfuP0OAtg1n9YC+Mn19/7K7fm/QkAAuwEBTIEAloEApkAAUyCAKRDAFAhgGQhgCgQwBQKYAgFM0WVmAgEsAwHMBAJYBgKYAgFMgQCmQABTIIBldGpmIIBldGlmIIBldGlmIIBlFARwg3hGnKvL1JE7Ny8aemEB/F9qdwGTv+0QwK75tBbAX7x/z6tuz/8VAgLYDQhgCgSwDAQwBQKYAgFMgQCmQADLQABTIIApEMAUCGCKLjMTCGAZzwWwbdtz3I5t27atTyQSkYl+P9GRy+UaSqXScm6cbdsrbduu58ZZlnVDsVicx4nZv3//2ng8nuDmymazSyuVygpuXLVabSwWi0u4ceVyeZ1lWfM5MQcPHlwRi8VaubmKxeKSarXayI2rVCorstnsUoV8a23bXsCJOXbs2JJYLNbFzWW//r1ayY0rlUrLc7lcAzfOsqzVtQLMeT/mGYbRzc115syZRZZlrebGVavVhkKhsEzhPVllWdZibpxpmptzuRzr8x4aGlpYrVbXcHOp1qD+/n6lGmSaZsehQ4e418CC2jXAyuV1DTJNs7m3t7eRE2NZ1vxyubyOm0u1Bg0ODipdp6Zpmjt37ryBE3P69Om5/f39N3JzWZa1uFQqreLG2ba9rFqtss8tHo+H0+n0rdy4Uql0k0KMpzUoHo/7tm3bdjs3rr+//8ba0HTSMYVCwdMalEgkvrZ169b3ceMsy7phZGSEtQ6yX//7y65BxWJxiUoNSqVSD3Z0dHyEG1d7jay/HSMjI/Msy2Jd27WjvvZ3gBXX3Nx8f3t7+ye4cdVqdQ13rXD69Om5AwMDntWg5ubme7u6uu5RyLe6VCot4sTMyMwYFhnhzP/R/Bgn7kI16LXZs/c5QjivzJnTNv53HR0dd3d0dNzHPTfVdZBlWTdwa5CtuFaYPn36i0II57777mP9LfayX1FdK2zatOlDLS0tXxn/83/6vd+7fZmRd2Z0PHvOLc7LfqVYLCrVoK1bt74nmUw+zI1T7VcKhQK7BvX19SnVoHQ6fVsikfArvEalddDg4KDSdTowMHBjTW5MOmb37t03x+PxKDeXDjOTnp6eNZiZyIcOM5Pjx4/XezkzsW17merMhLtW6OvrmxuNRrdyc+k0M8lkMqy6rNPM5IknnmDPTGyFfkW1BuXzeaUaFI/HUwcOHGBdO6rrIFuxX1GdmcTjcWOqzkwSiURox44db/mZiW3b7BqUSCSa0un0Hdy4qTwzUe1XbMWZST6fb+TGpVKpB9va2j7KjbM1mZm0trbexY3TYWbS2tr6GdWZyZkzZ1jrINtWr0Eik8lc7XZs2bJlTTQa9U/0+4kOy7Lm1/5lBStuaGhoiW2//i/POUe1Wm08ceLEbE5MV1fXikgkEuXmqjX0i7lxtm3X9/X1zeXGVSqVFZlM5hpOTDqdro9EIglurlqRr1f4vBcXi8V53LhSqbQ8m81eyzy3eZFIpFXh/Z8zNDS0ROE1Lqr9y1RWXLVabRgeHmad24kTJ2ZHIpEubq6zZ89eV61WGxTekwWFQmEhN65cLi+tVCrXc+Oi0WjnE088wXpPav+Sbxk3l2oNOr/YVzi3lp07d7K+J9ls9tpSqbRc4TUq16DTp0+za1A0Go1v3ryZe+1cU6tdrFy1gRu7BtUaevZ1GovFwt3d3Y2cmFwuN6u/v38lN1elUrm+XC4v5cbVFjoLFM7Nt3HjxrXcuFKptIobUygUPK1BsVjs621tbbdw4/r7+1fmcrlZnJjanUee1SDTNL/U0dFxGzeuWq02lkol1joom81eOzg4yK5Bp0+fnqtSg+Lx+P0tLS3v5cYNDg6y1wqlUml2tVplXduZzOtrhWKxyF4rJBKJe1Op1IcV8i3jrhVyudws27Y9q0Gmaf5+a2vrndy42sD0Ok7M+sz6teIZcW7aD6f9ghN3oRr0r/X173GEcM5Nn54f/7vm5uaPp1Kpe7jnproOqlarjSo1SGWtUFdX92shhLN+/XrW32Iv+5WM4lqhs7Pz9+Lx+BfG//yVK67YXtf5nDMvNfDPbnFe9isnTpxQqkHt7e3vjEajX1F4jUrroEKhwK5Bx44dU6pBmzZtuikajT6s8BqV1kHDw8NK16lt2yuPHTs2ixOzcePG1ZFIJMDNpcPMpLu7e7nXMxOVfkWlBu3YsWOxysxEtV/xsgbt2rVrbjgcblN4/5VmJkNDQwtVZybctcK3v/3t2eFweCM3ly4zk3A43NnT08N6T3SamfT29rJnJir9imoNyufzSjUoFouZXs1MVPsV1ZmJYRihqTwz6ejoWMeN83pmMjQ0xK5BhmF8rauraz03birPTFT7FdWZST6fZ68V4vH4/alU6n3cOB1mJqZpfmYqz0yam5s/wY2rVqsNZ8+eZf3Nr312SjVowtuDsQU0BVtAU7AFNAVbQFOwBbSMjS2g3eKwBfQ4sAU0BVtAU7AFtAy2gKa85beArjEzM3NEZIQjfig2TDbmYjXIEeIlR4hfjv85toB2zaftFtDfe9f9/010jTqzW4e+7xaHLaAp2AKaYmMLaAlsAU1R7VewBTQFW0BTsAW0jGq/gi2gKdgCmoItoCm6zEywBbSMLjMTbAEtg2cAM4EAloEApkAAUyCAKRDAFAhgGZ2aGQhgGV2aGQhgGV2aGQhgGVUB/Pkff/4O8Yw4JzLibyYbMwkB/D8cIV4d/3MIYNd82grgBx749ksTPf9XCAhgNyCAKRDAMhDAFAhgCgQwBQKYAgEsAwFMgQCmQABTIIApusxMIIBlIICZQADLQABTIIApEMAUCGAKBLCMTs0MBLCMLs0MBLCMLs0MBLCMqgAuFotLREb8lHMX8CQE8J86QjiOEJIYhAB2zaetAD7//N+J4iCAKRDAFAhgGQhgCgQwBQKYAgFMgQCWgQCmQABTIIApEMAUXWYmEMAyEMBMIIBlIIApEMAUCGAKBDAFAlhGp2YGAlhGl2YGAlhGl2YGAljmEgVwA+cu4EkI4C/XBPDRsT+HAHbNp6UAdoR4qK7zOWdRovLiRHEQwBQIYAoEsAwEMAUCmAIBTIEApkAAy0AAUyCAKRDAFAhgii4zEwhgGQhgJhDAMhDAFAhgCgQwBQKYAgEso1MzAwEso0szAwEso0szAwEsc0kCWAjBuQt4MjXIEeKcI8Sfj/0ZBLBrPi0FcM8dXz4jukad1ZH/JT9RHAQwBQKYAgEsAwFMgQCmQABTIIApEMAyEMAUCGAKBDAFApiiy8wEAlgGApgJBLAMBDAFApgCAUyBAKZAAMvo1MxAAMvo0sxAAMvo0sxAAMtcBgE86buAJymA/9kR4t/G/gwC2DWflgL4D76w/7cXev6vEBDAbkAAUyCAZSCAKRDAFAhgCgQwBQJYBgKYAgFMgQCmQABTdJmZQADLQAAzgQCWgQCmQABTIIApEMAUCGAZnZoZCGAZXZoZCGAZXZoZCGCZSxbAQkz6LuBJCmC7tg10w/mfQQC75tNSAC8zCucu9PxfISCA3YAApkAAy0AAUyCAKRDAFAhgCgSwDAQwBQKYAgFMgQCm6DIzgQCWgQBmAgEsAwFMgQCmQABTIIApEMAyOjUzEMAyujQzEMAyujQzEMAyl0kAT+ou4EkK4I01Adx9/mcQwK75tBPAjhDvr+t8zllqFv+/C8VBAFMggCkQwDIQwBQIYAoEMAUCmAIBLAMBTIEApkAAUyCAKbrMTCCAZSCAmUAAy0AAUyCAKRDAFAhgCgSwjE7NDASwjC7NDASwjC7NDASwzGURwEJM6i7gSQrg+poAHjz/Mwhg13zaCeDd79vQJ7pGndubnhq8UBwEMAUCmAIBLAMBTIEApkAAUyCAKRDAMhDAFAhgCgQwBQKYosvMBAJYBgKYCQSwDAQwBQKYAgFMgQCmQADL6NTMQADL6NLMQADL6NLMQADLXEYBfNG7gCdbgxwhfusI8f+c/28IYNd82gngz3zx4IsXe/6vEBDAbkAAUyCAZSCAKRDAFAhgCgQwBQJYBgKYAgFMgQCmQABTdJmZQADLQAAzgQCWgQCmQABTIIApEMAUCGAZnZoZCGAZXZoZCGAZXZoZCGCZyyaAhbjoXcAMAfy887oUFUJAAE+QTzsB3GAUzs3oOOtcKEYICGA3IIApEMAyEMAUCGAKBDAFApgCASwDAUyBAKZAAFMggCm6zEwggGUggJlAAMtAAFMggCkQwBQIYAoEsIxOzQwEsIwuzQwEsIwuzQwEsMxlFsAXvAuYIYAfq20D7RcCAniCfFoJYEeI+rrO55zlRv7fLxYHAUyBAKZAAMtAAFMggCkQwBQIYAoEsAwEMAUCmAIBTIEApugyM4EAlvFcAJdKpUVux549e25LJpPmRL+f6LBte2WhUFjDjbMs64bBwcHl3LiBgYH1+Xy+nhPT09NzSyKRaObmqlarjcVicS03rlwur6tUKisU3pNbisXiEk7M4cOH1yYSiQ5uruHh4RXlcnkdN65YLK6tVquN3LhKpXJzuVxeyok5ceLEikQisZmba3BwcLllWTdw4wqFwhrbtldy40ql0k3VarWBE5PP5+tN03yEm8u27WWlUukmhde4qq+vbzU3rr+//8ZSqcS+TuPx+NZsNsv6vKvVaoNt2+xzU61B+XxeqQaZprnp6NGjrO9JuVxeWqlUbubmupQaNDw8zK5ByWSy/Tvf+Q6rLhSLxSWWZd3CzVWpVJRqULVaVbpOU6lU8tvf/vatnBjLshaXSiVWTO1YXrt2WHGWZa0ulUqrFM7N2LVr1+0Kn8E7uDGFQsHTGpRKpULbtm17n0K+W2uf36RjcrmcpzWoubm5adu2bR/ixg0MDKy3bZu1DiqXy0sHBwfZNWh4eHiFSg1qb29/6JFHHrmTGzc4OMheK9i2XT8wMLBeIdfyfD7PXit0dHQ8+Mgjj9yj8D1hrxUsy1ps27ZnNairq+tzmzZtuk8h30212sCKm6gGzXxm5hmREU79j+rj43832Rr0r+vX3+MI4bx65ZX9pVJp0aZNmz6zcePGB7ivUXUdNDAwsJ5bg1TXCtOnT39RCOF87WtfY/0t9rJfUV0rbNu27WPt7e1fL5VKi/7wE+ZJ0TXqfHTD8ecnkc+zfiWfzyvVoJ07d36gpaXFx43zsl/JZrNKNWjXrl3vaWlpCXPjausE9jpoYGBA6Tq1bfvWbDbLuk737dv3rubm5ik5Mzlw4MDNXs9MVPoVL2cmqv3KVJ6ZWJa1WrUGcdcK2Wx2sWEYaW4unWYmmUyGVZd1mZnE4/GNx48fZ89MVPoV1RqUy+WUalAqlWrr7e1lXTuq6yDVfgUzE9dzM3bs2HEHN87rmUnt/LjnNmVnJi0tLRseffTRDyt8T5T6FdWZSS6XY68VWlpaHkqn05/gxukwM2lra/viVJ2ZtLe3K89MausTVpxqDRKZTGa622GaZmMgENgw0e8nOgqFwnV9fX1zuXG2bS8olUqzuXFDQ0NLjh07NpMTYxhGfTgcDnJzZbPZa4vF4jxuXO1fN16j8J7UZzKZKzgxLS0t88LhcEwh1zW118mKKxaL87LZ7LUK78niQqFwJfNzuyYUCqW4uUql0mzbthdw4/r6+uYWCoXrFPItsm37Kk7MsWPHZgaDwTZurpGRkatLpdf/JRPnqFQq1586dWoON65QKCzM5XKzuHGhUKi1p6eH9Xnbtn2VZVmLFV6jUg3K5XJKNSgUCiU6OztZ10ChULhS5dwupQbZts2uQaFQKGqaJrcuXFGrXaxcmUxGqQadPn1a6ToNBoOBeDy+lBNj2/aMcrnMislkMtNzudysQqGwkBtn2/acSqVyvcLn9nA0Gl3JjatWqw0Kn5unNSgUCn3FNM0buHHlcnmpbdszODHHjx/3tAaFQqEvmKa5nhs3NDS0ZHR0lLUOKhQKV549e5Z9brZtX6NSg6LR6H2mad7BjTt79ix7rTA6OjpzaGhoCTdXqVSancvl2GuFUCh0TywWez83rtaYsNYKtm3PGB4e9qwGhcPhO2Ox2EcU3stFmUzmam7cRDVobmbuivN3Abv8ftI1yBHiZUeIv81kMtMNw/iwaZp3cV+j6jpoaGhoCbcGqa4V6urqfi2EcBYsWMC6DrzsVzKKawXDMG6LRCKfy2Qy0+/5Uu8/i65R5z3Bpz5/sTgv+5Vjx44p1aBEInFLMBj8IjdOtV+pyVxWDUqn00o1yDCMtcFg8KvcuFOnTimtg4aGhpSu0+Hh4aXpdJp1nba2ti4PhUJN3Fw6zExSqdRir2cmKv2K6swkFAoZ3FwZxX5lKs9MbNueozozyTDXCrWZSQc3l04zk3Q6zV0bajMzSafTrO+Jar+iWoNOnjypVIPC4XAkHA5zrx2ldZBqv6I6MwmFQn7MTOTD65lJbYce7rlN2ZlJJBL5fDQavVXhe6LUr6jOTE6ePMleK0Sj0ftisdi7uXE6zEzC4fDdU3lmEolEPqrwXi4aGRm5bDOTixwT726BLaAp2AKagi2gKdgCmoItoGWwBbRrHLaAHge2gKZgC2gKtoCWwRbQFK23gD7PBM8C5tQgR4j/7gjxmhDYAnqCfFptAb3ULLw2cxLP/xUCW0C7gS2gKdgCWgZbQFNU+xVsAU3BFtAUbAEtgy2gKdgCmoItoCnYAto1H7aAHgO2gKZM+S2gJwICmAIBTIEApkAAUyCAZSCAXeMggMcBAUyBAKZAAMtAAFOmiAB2fRYwUwA/WXsO8L0QwK75tBLAdZ3POY2xvv+cTBwEMAUCmAIBLAMBTIEApkAAUyCAKRDAMhDAFAhgCgQwBQKYosvMBAJYBgKYCQSwDAQwBQKYAgFMgQCmQADL6NTMQADL6NLMQADL6NLMQADLvCkCWAjXu4CZAvjemgB+EgLYNZ82ArjjzuZjomvU+fhXv/Pnk4mDAKZAAFMggGUggCkQwBQIYAoEMAUCWAYCmAIBTIEApkAAU3SZmUAAy0AAM4EAloEApkAAUyCAKRDAFAhgGZ2aGQhgGV2aGQhgGV2aGQhgmTdRAJO7gLk1yBHiVUeI/w4B7JpPGwF815eP/L3oGnW+9Nld/snEQQBTIIApEMAyEMAUCGAKBDAFApgCASwDAUyBAKZAAFMggCm6zEwggGUggJlAAMtAAFMggCkQwBQIYAoEsIxOzQwEsIwuzQwEsIwuzQwEsMybJoCFIHcBKwjgXzpCvAwB7JpPGwG81Ox/dbLP/xUCAtgNCGAKBLAMBDAFApgCAUyBAKZAAMtAAFMggCkQwBQIYIouMxMIYBkIYCYQwDIQwBQIYAoEMAUCmAIBLKNTMwMBLKNLMwMBLKNLMwMBLPMmC2DpLmAFAfwjRwjHvuWWKAQwyaeNAK7rfM5ZGc29NNk4CGAKBDAFAlgGApgCAUyBAKZAAFMggGUggCkQwBQIYAoEMEWXmQkEsAwEMBMIYBkIYAoEMAUCmAIBTIEAltGpmYEAltGlmYEAltGlmYEAlnlTBbAQ0l3ACgL4IUcI55+vv/4UBDDJp4UATtzX9hPRNer8/pd7/4/JxkEAUyCAKRDAMhDAFAhgCgQwBQKYAgEsAwFMgQCmQABTIIApusxMIIBlIICZQADLQABTIIApEMAUCGAKBLCMTs0MBLCMLs0MBLCMLs0MBLCMBwL4jbuAVWqQI8S5l2bO/GsIYJJPCwH8ia8e+RfRNeqE7+mOTzYOApgCAUyBAJaBAKZAAFMggCkQwBQIYBkIYAoEMAUCmAIBTNFlZgIBLAMBzAQCWAYCmAIBTIEApkAAUyCAZXRqZiCAZXRpZiCAZXRpZiCAZd50ASzEG3cBz/zTmQEFAfz356ZNexkCmOTTQgAvNftf4zz/VwgIYDcggCkQwDIQwBQIYAoEMAUCmAIBLAMBTIEApkAAUyCAKbrMTCCAZSCAmUAAy0AAUyCAKRDAFAhgCgSwjE7NDASwjC7NDASwjC7NDASwjEcC+I27gBUE8E8cIZzcu9/NXi9DAFO8FsC15/++zImDAKZAAFMggGUggCkQwBQIYAoEMAUCWAYCmAIBTIEApkAAU3SZmUAAy0AAM4EAloEApkAAUyCAKRDAFAhgGZ2aGQhgGV2aGQhgGV2aGQhgGU8EsBBv3AW88EcLTU6YI4TPEcL5hzlzTrLyCQhgN7wUwLHPdDwpukade77U+5ecOAhgCgQwBQJYBgKYAgFMgQCmQABTIIBlIIApEMAUCGAKBDBFl5kJBLCM5wK4qalpjtsRiURu8fl8kYl+P9Gxe/fupfv27VvOjTt69OjKdDpdz43r7e29IRAIzOPEBAKBtX6/P8HNtWPHjiUHDx5cofAaG1XO7eDBg+tM05zPiQmHwyv8fn8rN9eePXvqe3t7GxVe44odO3Ys4cbt379/bVtb2wJmXH0gEOjk5kqn0/VHjx5dyY3bt2/f8t27dy/lxh05cmT1pk2bFnJiAoHAPJ/P161wbouOHDmyWuH9b9i9e/cybtyhQ4dWbd68eTE3zu/3bw6Hw6zPe9OmTQt7enrWcHOp1qADBw4o1SC/398RDodZ10BbW9uC/fv3r+XmupQatGfPHpVzaw4EAqy6YJrm/IMHD67j5kqn00o16PDhw0rXqd/vN0Oh0A2cmFgsNvexxx67kZtr8+bNiw8dOrSKG9fT07Ns//79DQrnFgqFQuu5cYcOHbqJG9Pe3u5pDQoGg75oNHo7N+6xxx67MRaLzeXEJBIJT2tQMBj8eiAQeC83rre394aWlhbWOqitrW3B4cOH2TVoz5499So1KBwOPxgMBj/CjTt8+DB7rdDS0jKvt7eXdW03Nb1egw4cOLCSG1cT95/gxvX09KzhrhVisdjcI0eOeFaDAoHAvaFQ6B5u3JEjR1a3t7cv4sZxa9DanrW3iGfEubof1v2Km8sR4ty/X3HF3yi8RqV1UG9v7w3cGqS6Vqirq3tRCOGsXr2a9bfYy35Fda3wia8e/UfRNeok727dxHyNnvUrgUBAqQaFQqH3BAKBh7lxqv2KSg166KGHlGpQJBJ5VyAQ8HPjdu/erbQOevzxx5Wu0yNHjtz40EMPsa5TwzBu9vv9UYVze8vPTMLh8BqvZyYq/YqXMxPVfuV3MDPpUjk3lZlJT0/PMtWZCXetEAgE5gUCgS0K56bNzMTn87Hqsk4zk3g8zvqeqPYrqjVo7969SjUoEAikmpqaVnJiLmVmotKvqM5MAoGAgZmJfHg9M+np6cHMZMwRCoW+5vP53seNU+1XVGcme/fuZa8VpvLMJBgMfm4qz0wCgcCnuHFHjhxZnU6n3/SZSVPT6zVIBAKBiNsRDAY3+ny+P5ro9xMd0Wg0GYvFmrlx8Xi8JRwOx7lxiUSiIxgMxphx7U1NTSe4uSKRSMI0Tfa5mabZrHJuyWSynXtufr+/uamp6SmFzy2uem6RSCSh8Hm3h8Nh7ucW9/l8T3NzhcPheDweb+HGxWKx5mg0mlT43FojkYjBiQkGg7ENGzY8w80ViUSMZDLZqvB5JyORSErh824Nh8MmN66pqSkTCARY70kkEjESiUSbyrmp1CDDMJRqUFNT09M+n4/1PQmHw7F4PN6u8Hkr16BoNKpybt8PBAKsaycYDMaSyST73MLhsHINUrlOfT7fk36/v4MTEwqFovF4vFPh3EzTNNnXqWEYKcVzeyIYDG7kxqmcm9c1qKmp6buBQGCLyrmFQqEo8/P2tAY1NTUd9fv93+TGqayDwuGw0nWqulbw+XyHfD7fdm5cMplkrxWCwWAskUiwru3aexI3DIO9VvD5fI/5/f5dCp9bG3et4HUN8vv9e/1+/x6Fz429DgoE1GrQNX9yzc9FRjg37b3pjzlx/zFz5r+9Wlf3Kjef6jookUh0cGuQ6lphxowZ/yaEcB544AFWrJf9iupa4fzzfxU+N8/6FdUaFAgEHvH7/Ue5car9ikoN8vv9SjUoGAx2+3y+x7lxkUhEaR2UTCaVrtN4PN7p9/u5a4Wupqam49xcOsxMgsFgm9czE5V+xcuZyaX0K1N1ZqLar6isFfx+f3TDhg0/4ubCzMT93DyemfxpMBhkz0xU1gq/i5mJ3+9nfb8uZWai0q9gZuJ6oJ7viwAAIABJREFUbk8EAoFN3DivZyaGYWBmIp/bUb/fn+bGedmvXOLM5FGVc3urz0yampqm7MzE5/O95WcmkUjEmPD2YGwBTcEW0BRsAU3BFtCUALaAlsAW0K5x2AJ6HNgCmoItoCnYAloGW0BTpuwW0EKIxkzjqvPPAubE/ebqq4cdIRxHiDs4cdgCmuLlFtB1nc85q2K5V7hx2AKagi2gKdgCWgZbQFOwBTQFW0BTsAU0BVtAy2ALaAq2gKZgC2hKAFtAE3SZmQSwBbQEngHMBAJYBgKYAgFMgQCmQABTIIBldGpmIIBldGlmIIBldGlmIIBlvBTAmUzmihmZGWdERjjih2LDZOP+oqHh0ZoAPsR8jRDA4/BKAMfu2bRPdI06n/7Swb/lvUIIYDcggCkQwDIQwBQIYAoEMAUCmAIBLAMBTIEApkAAUyCAKbrMTCCAZSCAmUAAy0AAUyCAKRDAFAhgCgSwjE7NDASwjC7NDASwjC7NDASwjNcC+O6+u2/l3gUciUQ+4AhxzhHivzFfIwTwOLwSwB//6rFfiq5RJ/q51u/yXiEEsBsQwBQIYBkIYAoEMAUCmAIBTIEAloEApkAAUyCAKRDAFF1mJhDAMhDATCCAZSCAKRDAFAhgCgQwBQJYRqdmBgJYRpdmBgJYRpdmBgJYxmsBbFnWfJERP+XcBRyJRD7wSl3dvzhC/CfzNUIAj8MrAbzE7H91ZsdZJxKJ/AHvFUIAuwEBTIEAloEApkAAUyCAKRDAFAhgGQhgCgQwBQKYAgFM0WVmAgEsAwHMBAJYBgKYAgFMgQCmQABTIIBldGpmIIBldGlmIIBldGlmIIBlfkcCuIFzF3AkEvnAi7NmnX8O8AcZrxECeBxeCeC6zuecldHcyxDAMhDAFAhgCgSwDAQwBQKYAgFMgQCmQADL6DQzgQCW0WVmAgEso8vMBAJYBgKYCQSwDAQwBQKYAgFMgQCmQADL6NTMQADL6NLMQADL6NLMQADL/E4EsBCCcxdwJBL5wPOrVp1/DvAxxmuEAB6HFwI49cn2Q6Jr1Ln7K71/BQEsAwFMgQCmQADLQABTIIApEMAUCGAKBLCMTjMTCGAZXWYmEMAyusxMIIBlIICZQADLQABTIIApEMAUCGAKBLCMTs0MBLCMLs0MBLCMLs0MBLDM71AAT/ou4Egk8oFwOHynI8RrjhD/J+M1QgCPwwsBfNdXjv6d6Bp1fJ/dtB0CWAYCmAIBTIEAloEApkAAUyCAKRDAFAhgGZ1mJhDAMrrMTCCAZXSZmUAAy0AAM4EAloEApkAAUyCAKRDAFAhgGZ2aGQhgGV2aGQhgGV2aGQhgmd+ZABZi0ncBjxHAv3SEeIXxGiGAx+GFAF5qFl6b2XHWCYfD74AAloEApkAAUyCAZSCAKRDAFAhgCgQwBQJYRqeZCQSwjC4zEwhgGV1mJhDAMhDATCCAZSCAKRDAFAhgCgQwBQJYRqdmBgJYRpdmBgJYRpdmBgJY5ncsgCd1F/AYAfyntW2gPz3J1wgBPA4vBHBd53NOYzT3EgQwBQKYAgFMgQCWgQCmQABTIIApEMAUCGAZnWYmEMAyusxMIIBldJmZQADLQAAzgQCWgQCmQABTIIApEMAUCGAZnZoZCGAZXZoZCGAZXZoZCGCZ36kAFmJSdwGPEcD31gTwDyb5GiGAx/FmC+CNH0s8IbpGnY9/9Tt/DgFMgQCmQABTIIBlIIApEMAUCGAKBDAFAlhGp5kJBLCMLjMTCGAZXWYmEMAyEMBMIIBlIIApEMAUCGAKBDAFAlhGp2YGAlhGl2YGAlhGl2YGAljmLSCAL3oX8HkBLIQQjhCvOEL8YpKvEQJ4HG+2AL77S73/JLpGnU996fBXIYApEMAUCGAKBLAMBDAFApgCAUyBAKZAAMvoNDOBAJbRZWYCASyjy8wEAlgGApgJBLAMBDAFApgCAUyBAKZAAMvo1MxAAMvo0sxAAMvo0sxAAMv8zgWwEBe9C3icAP65I8Rrk3yNEMDjeLMFcEPt+b9CCAEBTIEApkAAUyCAZSCAKRDAFAhgCgQwBQJYRqeZCQSwjC4zEwhgGV1mJhDAMp4L4JGRkavdjnQ6vTYajfon+v1ERy6XW5DNZhdz48rl8tK+vr653LhqtdpYKpVmc2LS6fSKSCQS5eY6efLk/Hw+X8+NKxaLSzKZzDxuXKVSWWHb9jWcmD179tRHIpGEwmucVywWl3Dj8vl8/cmTJ+dz40ql0vLh4eFrOTH79++fF4lEWrm5+vr65pbL5aXcuGw2uziXyy3gxlWr1YazZ89ex3w/ZkcikS5urtHR0eur1WoDN65QKCw8efLkIm5cuVxeer455xzRaLQzm82yPu+zZ89eZ9v2Mm4u1RqUzWaValA0Gm3p7e1lXQO1Rnk5N9el1KBisciuQdFoNL5jxw5WXbBt+5pKpbKCmyuTySjVIMuylK7TWCwW3rhx40pOzOjo6Kz+/n5WTO09maNSg0ql0qJCobBQ4dx8W7ZsWaeQbxU3plKpeFqDYrHY17u6utZz4/r7+1eOjo7OYr5GT2uQYRhf7ujouI0bV61WG1944QXWOmh4ePjawcFBdg0qFovzVGqQaZoPpFKp93HjBgcH2WuFF154YXa1Wm3k5urr65ubzWbZ12kikbg3kUh8hBtn2/Yy7lphdHR0lm3bntUgwzDubm5u/gQ3rlqtNlQqleu5cZezBt2RvWOteEacm5aZ9gu3uGQyeWcymfzUyMjI1a/NnPldRwjn1WuvDV0sn+o6qFqtNnJrkOpaoa6u7tdCCOfd734362+xl/3KZNcKL37wg411nc85y2P5/xgZGbm6ra3tPfF4/Avc1+hlv1IqlZRqUGtr67ui0ehXuHGq/UqhUGDXoFwup1SDtmzZcnM0Gn2YG3fy5EmlddDw8LDSdWrb9spcLse6Trds2bImEokEuLl0mJk8+uijy72emaj0Kyo16LHHHlusMjNR7Ve8rEFHjhyZGw6H27i5VGcmpVJpkerMhLtWOHHixOxwOLyRm0uXmUk4HO78/ve/z6rLOs1MnnzySfbMRKVfUa1BP/7xj5VqUCwWM72amaj2K6ozE8MwQul0esrOTDZt2nSDQj5PZyalUoldgwzD+Fp7e/ut3DhdZiatra23K3wGSv2K6szkxz/+MXutEI/H708kEu/nxukwM4nFYlN6ZpJMJu/ixlWr1YbR0VHPZibCtu05bkc6nb4lkUhEJvr9REe5XF5aKpWWc+Ns215pWdZibtzg4OC6YrE4jxOza9eutfF4PMHNVSwWl9SKBiuuWq025vP5eoX3ZO3Jkyfnc2K+9a1vrTAMo0UhV321Wm3kxlUqlRXFYnGJwnu5NpfLLeDEHDt2bIlhGJ3cXLXv1UpuXKlUWn5+8c7Mt7r2r3U578c8wzC6ubmGhoYWWpa1mhtXrVYbCoXCMoX3ZFWpVFrEjTNNczP38y4UCgur1eoabi7VGtTf369Ug0zT7Dh06BDre5LL5RYUi8W13FyXUoNs22bXINM0m/fu3dvIianVLPa55fN5pRo0ODiodJ2apmmm0/8/e28eHddV5ftvKfIsy/IkW5Y8JXFGIAkECHRDSCCEMSEESKCTWHPNGmxJJVlWKDzFsZ04cWIctx2bGJqhHGxESaUabvmiwX5OrPRrXq+s7gfd7z2a1T96dTehaRpoktj390dKlo52ydY+dm585O9nrbsWcXlz7q2qu+vs/fE9J3KNJGZgYGCuZVmiGNu2i5PJZEkymVwpjbNtuzyTyZRJ44LBYN2GDRtulMYdO3bsWmlMPB53NQcFg8HKSCRyszTOsqxrsk/NTDgmGo26moNCodBfdHR0fEAapzMPyuZj8X1q2/ZinRzU0NDw5XA4/Oca44nnColEYl5fX98qje/Iot7eXvFcobGx8QvNzc13SuMymcxV0rnCwMDA3IGBAddyUGNj42fD4fDdGu+leB5k2xc/BxVECwYpSs78F+f7xr7W0tLyyZaWls/Ztl38u+uv/6hD5JwpKEhP4L3Umgf19fWtkuYg3bnCFVdc8Rsicj73uc+J7gM365WJzhU2fbTmxxQecj788MFXbNsu7ujo+HBTU9OD0nN0s17RzUGRSOTW+vr6h6VxuvVKPB4X56Du7m6tHNTZ2XlTKBSq0jhHrXlQX1+f1n06MDBwTfbptgnHbNy48fpgMOiVjmVCz2Tbtm1Xud0zsTXqFdvFnoluveJmDjp48OBiN3smtm2Xu9Uz6e7unuvz+dZLxzKoZ9IejUZF74kpPZNgMNis0zOxNeoV3RzU09Oz3NbIQcFgsOGxxx4T3Tu6PRPdekW3ZxIMBv2TtWcSCoVqTeiZ2LYtzkGhUKiis7PzFmncZO6Z2G9jvZLjWJzNJ6K4hoaGL7e0tHxE59rQMxk53O6ZrFmz5jO6PZPs09uiON0cNO7jwVgCmoMloDlYApqDJaA5WAJaxcYS0LnisAT0GLAENAdLQHOwBLQKloDmXJZLQBOdcy/g0UtAExE5RH9wiP59AueIJaDH8HYuAf2ZLz39GwoPOdObX7qTCEtA5wJLQHNOYAloBpaAVsES0BzdngmWgOZgCWgOloBWwRLQHCwBzbGxBDQDS0BzTOmZYAloFewBLAQCWAUCmAMBzIEA5kAAcyCAVUwqZiCAVUwpZiCAVUwpZiCAVS4ZAUw07l7AOQTwKYfIcYjOmXMhgDlvpwAu98fPFGT3/yWCAM4FBDAHApgDAawCAcyBAOZAAHMggDkQwCom9UwggFVM6ZlAAKuY0jOBAFaBABYCAawCAcyBAOZAAHMggDkQwComFTMQwCqmFDMQwCqmFDMQwCqXmADO+RRwDgHcmRXAnec5RwjgMbxdAtgh+rP81pedJYHe/xr+MwhgDgQwBwKYAwGsAgHMgQDmQABzIIA5EMAqJvVMIIBVTOmZQACrmNIzgQBWgQAWAgGsAgHMgQDmQABzIIA5EMAqJhUzEMAqphQzEMAqphQzEMAql5QAJsr5FHAOAVyYFcCnznOOEMBjeLsE8FO3fu0YhYec91R9/9jwn0EAcyCAORDAHAhgFQhgDgQwBwKYAwHMgQBWMalnAgGsYkrPBAJYxZSeCQSwCgSwEAhgFQhgDgQwBwKYAwHMgQBWMamYgQBWMaWYgQBWMaWYgQBWuQQFMHsKeKwAJiJyiP7dIfrDec4RAngMb5cAvueLT/6ewkMOtQ6d/ZwggDkQwBwIYA4EsAoEMAcCmAMBzIEA5kAAq5jUM4EAVjGlZwIBrGJKzwQCWAUCWAgEsAoEMAcCmAMBzIEA5kAAq5hUzEAAq5hSzEAAq5hSzEAAq1xyApiIPQU8jgDuzj4F/MFznCME8BjeLgFc7u9xClpeOjP6zyCAORDAHAhgDgSwCgQwBwKYAwHMgQDmQACrmNQzgQBWMaVnAgGsYkrPBAJYBQJYCASwCgQwBwKYAwHMgQDmQACrmFTMQACrmFLMQACrmFLMQACrXKICWHkKeBwB/EBWAD9/jnOEAB7D2yGAHaKa/NaXnZJQ+jej/xwCmAMBzIEA5kAAq0AAcyCAORDAHAhgDgSwikk9EwhgFVN6JhDAKqb0TCCAVSCAhUAAq0AAcyCAORDAHAhgDgSwiknFDASwiinFDASwiinFDASwyiUpgImUp4BzCWAiIofoTYfo/53jHCGAx/B2COC9N933txQechYHky+O/nMIYA4EMAcCmAMBrAIBzIEA5kAAcyCAORDAKib1TCCAVUzpmUAAq5jSM4EAVoEAFgIBrAIBzIEA5kAAcyCAORDAKiYVMxDAKqYUMxDAKqYUMxDAKpewAD77FPA5BPDPHKLT5zhHCOAxvB0C+Iv3bX997P6/RBDAuYAA5kAAcyCAVSCAORDAHAhgDgQwBwJYxaSeCQSwiik9EwhgFVN6JhDAKhDAQiCAVSCAORDAHAhgDgQwBwJYxaRiBgJYxZRiBgJYxZRiBgJY5ZIVwERnnwIue65s4zgCeFd2Geicc2kIYM7FFsAO0VW59v8lggDOBQQwBwKYAwGsAgHMgQDmQABzIIA5EMAqJvVMIIBVTOmZQACrmNIzgQBWgQAWAgGsAgHMgQDmQABzIIA5EMAqJhUzEMAqphQzEMAqphQzEMAql7gALqPDdOaK71/xq3EE8NVZAdw3zjlCAI/hbRDAT+e3vuwUN9j/OvY1CGAOBDAHApgDAawCAcyBAOZAAHMggDkQwCom9UwggFVM6ZlAAKuY0jOBAFaBABYCAawCAcyBAOZAAHMggDkQwComFTMQwCqmFDMQwCqmFDMQwCqXtAAmOvsU8Io9Kx7L9bJD9FuH6D/HOUcI4DFcbAF86MbP/H8UHnIoPLR/7GsQwBwIYA4EMAcCWAUCmAMBzIEA5kAAcyCAVUzqmUAAq5jSM4EAVjGlZwIBrOK6AE6n03NyHZFI5IZgMFg33uvjHf39/aXxeLxcGpfJZJZblrVIGpdKpVZ1d3fPlcRs27btKr/fH5SOZdv24mQyuVQal06nl+lcWyKRuDqRSMyTxDzxxBNL/X5/k3SskydPLkqn08ukcclkcqlt24ulcfF4/CrLsuZLYnbv3r3Y7/e3SseyLGtRJpNZrnGO5f39/aUa78lK27YXSGK6u7vner3eDulY/f39C5PJ5EppXCqVWhKLxcqkcb29vSuSyWSJNM7n8607cuSI6PO2bXuBZVlXarwnWjmop6dHKwf5fL6WnTt3ir4nlmXNj8fjV0nHupAclL3HpdfWuGPHDtG9k0gk5iUSiaulY2Xfe3EOsm1b6z4NBoP+jRs3rhKOVdzT03ONdKxkMlnS29u7QhqXyWTKUqnUEmlcKBSq3bBhw43SuN7e3mulMfF43NUcFAqFKiKRyM3SuJ6enmts2y6WxMRiMVdzUCgU+ouOjo4PaLyXqwYGBkTzIMuy5mcyGXEOOnny5CKdHNTQ0PDl9vb2P5PGZTIZ8VxhYGBgbiqVEt3b2fdkUU9Pj3iu0NTUdG9ra+sdGuNdKZ0r2LZdbFmWazlozZo1n2lpafmkxngr4/H4QmmcWznotiO3XU9Rcgq+X/CvuV4/U1BgO0TOr6+77kM5zlFrHpRKpVZJc5DuXOGKK654jYicu+++W/pb7Fq9cq65wpfuffwMhYecso0vfW7sa52dnR9qaGh4QHqObtYr3d3dWjkoEoncGgwGH9I4R615UHd3tzgHHT16VCsHdXZ23hQMBiulcbFYTGseZNu21n1qWdY1R48eFd2nW7Zsuc7v93ukY5nQM9m5c+eVbvdMdOoVN3smuvWKmzlo3759i9zsmWQymTLdnol0rnD06NFij8ezXjqWQT2T9u9+97vSuaERPRO/39+8d+9ecc9Ep17RzUGxWEwrB/n9/gY3eyY69Ypuz8Tv9/sjkYjodx89E35cSM8kk8mUaVxbRWdn5y3SOBN6Jg0NDV/T6Zno1iu6PZNYLCaeKzQ2Nn4pHA7/uTQOPRP1cLtn0tjY+Om1a9ferTHeyv7+ftd6JhSLxWbmOtavX7/K7/dXj/f6eEd2ArJIGjc4OLgkkUjM0xhvRTQaLZTERCKRZV6v1ycdKxaLLbBte7E0rr+/v/TIkSPzpXGZTGZ5V1fXbEnM5s2bS71eb710LMuy5vf395dqvP+LY7HYAmlcOp1eFo/HiyQxW7Zsme/1etdKx0okEvMGBweXaLwni2zbFl+bbdvl6fRb/8p3okc0Gi2sq6tr0xir2LbtcmlctggqkcZlMpmy7u7uudI4j8cT/s53viP6vNPp9Jy+vr6lGu+JVg5KpVJaOcjj8azZsWOH6HsSj8eL0un0MulYsQvIQZZlzZfGeb3eYCQSEd07XV1dszOZzHLpWEeOHNHKQSdPntS6T/1+v6e5uXmlJCaZTM5KJpOimFgsNrO7u3tuJpMpk8YdP368pL+/f6E0LhAIVLW3t18jjbMs60ppzNGjR13NQcFg8KHm5uZ3SeOSyeTKZDI5SxITjUZdzUHBYPCBtra2WzTGW2HbtmgeFI/HiwYHB8U5yLKs+To5KBAI3LdmzZrbpHGDg4PiuYJt24W2ba+QjpVIJOZlG32iuFAo9NmmpqaPSOP6+vqWSucKyWRyVl9fn2s5KBQKfbKxsfFOaZxt2+VHjx4tlsa5mYNmfHfG31CUnNkvzq4d+9rrs2fXOETO6SlTDox9TXcelBVSohykO1fIz89/jYicW265RfRb7Ga9Mt5c4fXZs+vK/T3OFa0vn84V19TU9IGGhob7Nd5/1+qVaDSqlYNaWlpuDgQCD0rjdOuV4ea4JObQoUNaOai9vf0Gv9//iMY5as2DTpw4oXWf9vX1rTx06JDoPm1ra7va5/PVSMdCz4QfuvWKTg7atm3bYp2eiW694mYOevLJJ+e52TM5fvx4iW7PRDpX2L17d6HH42nXGMuInonX623du3evKC+b0jPxer1Ne/fuFfdMdOqVmGYOSiQSWjnI5/MF3OqZ6NYruj0Tn89Xt379+knZMwkGg5Wtra3XSuPc7pkcP34cPZNRh9/vf6ClpeW90jjdekW3Z5JIJMRzhWAw+IXGxsYPSePQM1GPd6JnUl9f/3FpnG3b5bZtu9YzGffxYCwBzYnFsAT0WIZvRGkcloBWwRLQHFOWM8IS0CpYApqDJaA5WAKagyWgOaYsZ4QloFUu+SWgieiuyF330GE6Q1H6Ra7XHaI3HaL/m+McsQT0GC7mEtAOkZXf+rIzrflEzs8FS0BzsAQ0B0tAc7AEtAqWgOZgCWgOloDmYAloDpaAVjGpZ4IloFVM6ZlgCWgVU3omWAJaBXsAC4EAVoEA5kAAcyCAORDAHAhgFZOKGQhgFVOKGQhgFVOKGQhgFRMEsMfj+dC070z7G4qSQz+g1WNfd4j+3iE6k+McIYDHcDEF8Pevu+sP4+3/SwQBnAsIYA4EMAcCWAUCmAMBzIEA5kAAcyCAVUzqmUAAq5jSM4EAVjGlZwIBrAIBLAQCWAUCmAMBzIEA5kAAcyCAVUwqZiCAVUwpZiCAVUwpZiCAVUwRwHd33v2V8Z4Cdoi2O0SOQ6TMzSCAORdLADtE7/nyvVsdCg851Dp0R644CGAOBDAHApgDAawCAcyBAOZAAHMggDkQwCom9UwggFVM6ZlAAKuY0jOBAFaBABYCAawCAcyBAOZAAHMggDkQwComFTMQwCqmFDMQwCqmFDMQwCqmCOC6uro7KEo/yfUUsENUkhXAL405RwjgMVxEAfx8ub/HyW99+c3x4iCAORDAHAhgDgSwCgQwBwKYAwHMgQDmQACrmNQzgQBWMaVnAgGsYkrPBAJYBQJYCASwCgQwBwKYAwHMgQDmQACrmFTMQACrmFLMQACrmFLMQACrGCaAy87xFPC/OUR/HHOOEMBjuIgC+J/yW192KPzKz8aLgwDmQABzIIA5EMAqEMAcCGAOBDAHApgDAaxiUs8EAljFlJ4JBLCKKT0TCGAVCGAhEMAqEMAcCGAOBDAHApgDAaxiUjEDAaxiSjEDAaxiSjEDAaxilAAmonM8Bfxi9ingT406RwjgMVwsAfzitR8/c679f4kggHMBAcyBAOZAAKtAAHMggDkQwBwIYA4EsIpJPRMIYBVTeiYQwCqm9EwggFUggIVAAKtAAHMggDkQwBwIYA4EsIpJxQwEsIopxQwEsIopxQwEsIqBAjjnU8AO0cezAvhHo84RAngMF0MAO0Trz7f/LxEEcC4ggDkQwBwIYBUIYA4EMAcCmAMBzIEAVjGpZwIBrGJKzwQCWMWUngkEsAoEsBAIYBUIYA4EMAcCmAMBzIEAVjGpmIEAVjGlmIEAVjGlmIEAVjFOABOd6yngPzhEvx51jhDAY7hIAvin5f4eh8JDr58rDgKYAwHMgQDmQACrQABzIIA5EMAcCGAOBLCKST0TCGAVU3omEMAqpvRMIIBVIICFQACrQABzIIA5EMAcCGAOBLCKScUMBLCKKcUMBLCKKcUMBLCKoQJ4vKeAB7JPAV+dPUcI4DFcJAH8+vn2/yWCAM4FBDAHApgDAawCAcyBAOZAAHMggDkQwCom9UwggFVM6ZlAAKuY0jOBAFaBABYCAawCAcyBAOZAAHMggDkQwComFTMQwCqmFDMQwCqmFDMQwCpGCmCinE8BO0Q1WQG8N3uOEMBjuFAB7BCtfvHajzvn2/+XCAI4FxDAHAhgDgSwCgQwBwKYAwHMgQDmQACrmNQzgQBWMaVnAgGsYkrPBAJYBQJYCASwCgQwBwKYAwHMgQDmQACrmFTMQACrmFLMQACrmFLMQACrGCyAx3sK+A2H6J+y5wgBPIaLIID7JrL/LxEEcC4ggDkQwBwIYBUIYA4EMAcCmAMBzIEAVjGpZwIBrGJKzwQCWMWUngkEsAoEsBAIYBUIYA4EMAcCmAMBzIEAVjGpmIEAVjGlmIEAVjGlmIEAVjFWABON9xTw32afAi6AAOZcBAH8+7JA/PT59v8lggDOBQQwBwKYAwGsAgHMgQDmQABzIIA5EMAqJvVMIIBVTOmZQACrmNIzgQBWcV0Ax+PxhbmO7du3v6ehocE/3uvjHZlMZrllWVdK41Kp1CrbtsulcZZl3dDV1bVIErNz587r6+vrG6RjpdPpZfF4/CppXCKRuDqZTC7VGO/6np6exZKYXbt2XRUMBpulY/X19S1NJBJXS+Pi8fhV2fdFFJdMJq9LJBKlkpgDBw4sDQQC7dKxbNsuT6VSq6RxlmVdmclklmvEXZNKpZZIYrq6uhYFAoFHpWMNDg4usSzrGo33ZEUymVwpjUulUqsymUyZNM7v93f+8Ic/FH3eqVRqybFjx66VjqWbg2KxmFYOCgaDbc8++6zoe5JIJEqTyeR10rEuJAf19fWJc1AoFFq7e/duUV7o6elZnE6nr5eOlUwmtXKQ7n0aCoXqt27deqPwHEsSiYQoJh6PL8xkMmU6Oaivr2+lbdvlV2DXAAAgAElEQVQrNK7Nt3Xr1ps0PoN3SWNSqZSrOaipqal6w4YN75fGJRKJG5PJZIkkpqury9Uc1NTUtDoSiXxYGmdZ1g2WZYnmQYlEotS2bXEOyuYRcQ5au3btVyORyMc0vifiuYJlWYssy7pBY6zyWCwmvk9bW1u/tH79+k9K444dO3atdK6QTCZLjh075loOCofD965bt+6z0jideVD2+lzLQe3t7Z9pb2//wtg//1TXp95Dh+lMfjT/l8N/9qc5c7Y4RM7rhYVP6c6DLMu6QZqDdOcKV1xxxW+IyHnggQdEv8Vu1ivDc4XfrVz5FYfIyW89dSa/begfzxcXiUQ+umbNmoek5xh3sV7p6urSykEbNmz4UGNjY4XGd0trHtTb2yvOQUeOHNHKQY899tj7GhoaajXef615UF9fn9Z9euzYsRuPHDlSIonZvn37e+rr6wPSsUzomezYseO6UCjUKB3L7XpFt2cSCARapGPp1itx93sm66Rj6fZM+vr6VrrVMzly5EiJ3+//unQsU3omgUBg/fe+9z3Re2JSz2T//v3inolOvaKbg7q6urRyUH19/Zqnn35adO/o9kx06xXduUJ9fX1osvZM6uvrvZs3b75ZGud2z6Svrw89E/XaVm/YsOHPpHG69Ypuz6Srq0s8V1i7du1XH3300Ts0vieXfM9k7dq1k7Zn0traeo9uz2RwcNC1ngnZtl2Q62hsbFxRV1e3erzXxzvS6fScRCIxTxqX/RcLhdK4TCZTFo1Gp0piGhsbS2tra2ulY8Xj8SLLsuZL42zbXpD9F8yiuOyXfJokpr29fX5NTU1AOlb2X00tkMZZljU/Ho8XSeOyk7npkpjW1tbZNTU1jRrvf+Hwv4gRnuO8dDo9R+M9WZR9onrCMdFodGpNTU2LdKyhoaGZlmUt0nhPirP/elMUl0wmS5LJ5CxpXG1tbfPBgwdFn3f2PVwsHUs3B2V/zMQ5qK6urj4SiUjvgenZe0B6jto5KHuPS6/Nt3btWlFeiMfj01Kp1BLpWNkcKc5BJ06c0LpP6+rqapqamsokMUNDQ1Pi8Xi5dKxkMjkrmUyWSOOyT3kUS+M8Hs8jwWBwpcZ5LpXGxGIxV3OQx+P5akNDw7XSuHg8Xp79F/ITjsk+5eFaDvJ6vffX19e/SxqXyWTKXn31VdE8yLbt6f39/eIcNDg4OFsnB3k8ns/7fL73SeOy5yj67Xj11VenZjIZ0b2dPQqzvwPSz+3uUCh0m8Z4i6Vzhex32LUc5PV67wwEAh+VxlmWtSgWi83UOE/XclAoFPqIz+f7RK7XKEp9FCVnyuEplcN/5hCdcYj+t+48KJPJlElzkK05V8jPz3+NiJylS5dKf4tdq1eG5wpn8vK6h/f/zQ+fOnC+uMbGxpt9Pt8XpOfoZr0SjUa1clBTU9ONdXV1X9Y4R615UE9PjzgHZZ/yEOeg+vr6VXV1dV+TxmXnCeJ50PHjx7XuU9u2y7PXOOGYcDi8rLa2tkI6lgk9k5aWlsU1NTV10rHcrlfc7Jno1iuTuWcyMDAwV7dnIp0rRCKRqdXV1a3SsUzpmdTV1a198sknRXnZpJ7J1q1bpd8TrXpFNwfFYjGtHOTxeLxu9UxszXpFt2fi8Xiq0TNh5+lqzyR7faI4r9f74GTumQSDwXdL43TrFd2eSSwWE88VPB7P54PB4K3SOFN6JoFA4EMa403qnsnQ0JBrPZNxHw/GEtAcLAHNwRLQHCwBzcES0Cq2jSWgc8RhCegxYAloDpaA5mAJaBUsAc3RzUGX5RLQRDn3AnaI/sEhOo0loDkXsgS0Q/QfX/zCtjcnsv8vEZaAzoVuvYIloDk2loBWwBLQHCwBzcES0BwsAc3BEtAqWAKa8070TLAEtIopPRMsAa1iSs8ES0CrYA9gIRDAKhDAHAhgDgQwBwKYAwGsYlIxAwGsYkoxAwGsYkoxAwGsYrwAJmJ7ATtE2xwi542iom9AAKvoNlR+e+ONdztETkko/ceJ7P9LBAGcCwhgDgQwBwJYBQKYAwHMgQDmQABzIIBVTOqZQACrmNIzgQBWMaVnAgGsAgEsBAJYBQKYAwHMgQDmQABzIIBVTCpmIIBVTClmIIBVTClmIIBVJokAVp4CdoimO0TOmfz8VyGAVXQbKm9Om9blEDl5rafOUPiVn00kDgKYAwHMgQDmQACrQABzIIA5EMAcCGAOBLCKST0TCGAVU3omEMAqpvRMIIBVIICFQACrQABzIIA5EMAcCGAOBLCKScUMBLCKKcUMBLCKKcUMBLDKpBDARLmeAv6FQ/QmBLCKbkPFyct77fB1d/2JwkMOhYf2TyQOApgDAcyBAOZAAKtAAHMggDkQwBwIYA4EsIpJPRMIYBVTeiYQwCqm9EwggFUggIVAAKtAAHMggDkQwBwIYA4EsIpJxQwEsIopxQwEsIopxQwEsMokEsBjnwLe5RA5p6dObZWOBwGs8vrMme91iJy7v/Lsv050/18iCOBcQABzIIA5EMAqEMAcCGAOBDAHApgDAaxiUs8EAljFlJ4JBLCKKT0TCGAVCGAhEMAqEMAcCGAOBDAHApgDAaxiUjEDAaxiSjEDAaxiSjEDAawyaQQwkfIUsENU7BA5Z/Ly/pd0PAhgFSc///sOkTNr7eC/T3T/XyII4FxAAHMggDkQwCoQwBwIYA4EMAcCmAMBrGJSzwQCWMWUngkEsIopPRMIYBUIYCEQwCoQwBwIYA4EMAcCmAMBrGJSMQMBrGJKMQMBrGJKMQMBrDLJBLDyFPCZvLx/dojelI4HAaxyhujXTl7ef1N46PRE9/8lggDOBQQwBwKYAwGsAgHMgQDmQABzIIA5EMAqJvVMIIBVTOmZQACrmNIzgQBWgQAWAgGsAgHMgQDmQABzIIA5EMAqJhUzEMAqphQzEMAqphQzEMAqk0oAEylPAb85c+Zeh8hxiEQNaAjgERyi9zlEzv733vf3kv1/iSCAcwEBzIEA5kAAq0AAcyCAORDAHAhgDgSwikk9EwhgFVN6JhDAKqb0TCCAVSCAhUAAq0AAcyCAORDAHAhgDgSwiknFDASwiinFDASwiinFDASwyiQUwGefAv5pa2t5VgD/rWQ8COARHKLDDpFznffoKcn+v0QQwLmAAOZAAHMggFUggDkQwBwIYA4EMAcCWMWkngkEsIopPRMIYBVTeiYQwCoQwEIggFUggDkQwBwIYA4EMAcCWMWkYgYCWMWUYgYCWMWUYgYCWGXSCWCis08Bz//hfP+ZvLz/5xCdlowHATyCQ/Qbh+gP+W1D/yzZ/5cIAjgXEMAcCGAOBLAKBDAHApgDAcyBAOZAAKuY1DOBAFYxpWcCAaxiSs8EAlgFAlgIBLAKBDAHApgDAcyBAOZAAKuYVMxAAKuYUsxAAKuYUsxAAKtMUgFcRofpTF4075dvFBTsyD4F/PWJhkMAv4VD9DGHyHHy8lLS/X+JIIBzAQHMgQDmQACrQABzIIA5EMAcCGAOBLCKST0TCGAVU3omEMAqpvRMIIBVXBfAdXV1M3MdFRUVq6qqqqrHe328Y8uWLQufeuqpRdK4559/fkkkEpknjTt48OAKv99fKIxbVllZ6ZOOFYlEFuzevXuxNG7v3r2l7e3t86Vx+/fvX97a2jpbElNRUbG4srKyXuNzm793795Sadzu3bsXRyKRBRrvybJIJFIkiXnkkUfmV1VVrdX43OY9//zzS6RxTz311KItW7YslMbt27evPBwOz5HE+P3+wurq6rDGtRXv27evXBq3a9euhdu3by+Rxu3Zs6esra1trjSusrKyNRQKiT7vcDg858CBA0ulY+nmoGeeeUYrB1VVVa356le/KroHIpFI0d69e5dpfN7aOWjLli3iHFRRURF66KGHRHmhtbV19v79+5dLx2pvb9fKQfv27dO6T7Nye4Ukprm5eda+fftWSsdqa2ubu2fPnjJp3J49e0p27dqlc21VjzzyyDXSuAMHDlwpjWlsbHQ1B9XU1DxUXV39Lo3vycrm5uZZkhi3c1BNTc0D1dXVt0jjDh48uCISiYjmQZFIpOjQoUPiHLRly5b5Ojmopqbmi3V1dR+Uxh06dEg8V4hEIoUHDx4U3dvZuHnPPPOMeK5QW1v7uZqamo9I4w4cOLBUOldobm6edejQIddyUFVV1Serq6s/Lo3bt29feWNjY7HGe+JaDqqrq7vD4/F8ShKTF83rpyg5hd8v9DlEZ87k5f3DRGMPHjy4QpqDdOcK+fn5rxGRs3LlStFvsRv1ypm8vIRD5Dx8T+RxCg85+a0vf0syVm1t7ftramq+JD1HN+sVv9+vlYNqa2tvrq2tfVAap1uv7N69W5yDHn74Ya0cVFlZeUNNTc0j0rjt27drzYNeeOEFrXrl0KFDKx9++GHRfVpXV3dVZWVljXQsE3omlZWVS93umejUK7o9k4qKigbpWLr1ymTumezZs6dEt2cinSv4/f7CysrKdo1rM6ZnUldXJ8rLpvRMKioq1lRWVoq+J7r1im4O2rlzp1YOqqysDD744IOie0e3Z6Jbr+j2TKqqquoefvhh0e++KT2Tmpqaytra2mukcW73TPbs2YOeyagj+0DAe6VxOnOF1tbW2bo9k507d4rnCrW1tffV1NTcJo1Dz0Q93omeicfj0eqZRCIR13omVFVVFRrn6KyoqDh0jtdzHl6vd63P52uRxgUCgXBdXV2TNC4UCq2rqampl8RUV1e3V1RU/JV0LI/Hs0bn2vx+f2ttbe0ajfekXXptVVVVLatXr/6BzrX5/f5WaZzP52vxeDxa11ZbW9sgjFuzevXqw9Kx6urqmgKBQFjn2rxe71qNawvX1dU1SmJqamrqV69efUTj2hp1rs3j8TR7PJ5mN66tqqoqtHr16iPV1dWiz7uurq4xGAy2ScfSzUE+n08rB1VUVESrqqpE35Pa2tqGQCDQrvG5aecgnfu0oqLie5WVlaK8UFNTU69zbbW1tdo5SOc+raio+E5VVdU64TmGQqGQKKaqSv8+9fv9WvdpZWXlC5WVlY9K44LBYIdb16abgyorKw9UVlZ+QxoXCoXW1dbWimJqampczUGrV6/eV1lZuUnn2qRzBbdzUEVFxZ6qqqqt0jiduUJNTU295n3a5PP5xN/lioqKZysrK7dL44LBYJv099TtHFRZWfl0VVXVTo3PTWuu4GYOqqqqeqKqqmqXJOaeNfd0UpScqd+d+trvpk//F4fICT788ITmDTo5SPc+nTJlyu+JyLn33ntF3xU36pU38/P/9EZ+/h/nNqf+msJDzgcCT4s+g+rq6i2VlZV7pefoZr2im4MqKys3VlRU7Ne5Np15kN/vF+egqqoqrRxUVVUVqaysPCCNc7te0bm26urq9eiZsM/N1XrFzZ7JhdQrLvdMXpSOpdsz8fv9zW71TKqqqkKrV68+qnFtxvRMqqqqRHEm9Uxqamou6Z6J1+vV7plUV1e70jPRrVd05wqVlZXfrkLPRDnc7pn4/X70TEYdq1ev3lddXS3umejMFXTvU4/Hs8br9YrnCpdBz2SHNA49k5zviVYOGvfxYCwBzcES0BwsAc3BEtAcLAGtgiWgc8ZhCegxYAloDpaA5mAJaBUsAc3BEtAc8RLQWQqiBYMUJadxNf0guwz0MxOJwxLQRA7Rg9n37DCFT/2SwqfekI5VhyWgGVgCmoMloDlYAlpFt2eCJaA5WAKagyWgOVgCWgVLQHOwBDQHS0BzsAQ0x5SeCZaAVsEewEIggFUggDkQwBwIYA4EMAcCWMWkYgYCWMWUYgYCWMWUYgYCWGUyC+A7fnzHjXSYzlCUfuEQveEQ/fNE4iCAiRyiE1kBfAOFh07nh0/9H+lYEMAcCGAOBDAHAlgFApgDAcyBAOZAAHMggFVM6plAAKuY0jOBAFYxpWcCAawCASwEAlgFApgDAcyBAOZAAHMggFVMKmYggFVMKWYggFVMKWYggFUmswBOJBLzhvcCfvrT9A9nheZ5gAAmygrzX1HbX99P4SFnxrqX/0o6FgQwBwKYAwHMgQBWgQDmQABzIIA5EMAcCGAVk3omEMAqpvRMIIBVTOmZQACrQAALgQBWgQDmQABzIIA5EMAcCGAVk4oZCGAVU4oZCGAVU4oZCGCVyS6Ar/nhNVfSYToz69v0b1kB/MPzxV3uAtghas++V7soPBSl8JBzzaYT90nHggDmQABzIIA5EMAqEMAcCGAOBDAHApgDAaxiUs8EAljFlJ4JBLCKKT0TCGAVCGAhEMAqEMAcCGAOBDAHApgDAaxiUjEDAaxiSjEDAaxiSjEDAawy2QVwPB6fRlH6CUXJOXAH/dEh+t354iCA6WcO0Rkiorf2/x16XWeuAAHMgQDmQABzIIBVIIA5EMAcCGAOBDAHAljFpJ4JBLCKKT0TCGAVU3omEMAqEMBCIIBVIIA5EMAcCGAOBDAHAljFpGIGAljFlGIGAljFlGIGAljlMhHAZXSYzpTsp99nn2z92rniLmcB7BDNy75HrxIRUXjoNIWHfg4BrAIBzIEA5kAAcyCAVSCAOSb1TCCAR4AA5kAAcyCAORDAOceDAB4FBDAHAliICcUMBDAHApgDAcyBAOZAAKtAAHMggDkQwBwIYI4pxQwEsMplIYCJaPgp4G/dTo5DdOpccZe5AP5WVgAHhvf/zW975XkIYBUIYA4EMAcCmAMBrAIBzDGpZwIBPAIEMAcCmAMBzIEAzjkeBPAoIIA5EMBCTChmIIA5EMAcCGAOBDAHAlgFApgDAcyBAOZAAHNMKWYggFUuIwFcRofpTNlz9KZDdPpccZe5AH7NIfojEdHw/r/T1738cQhgFQhgDgQwBwKYAwGsAgHMMalnAgE8AgQwBwKYAwHMgQDOOR4E8CgggDkQwEJMKGYggDkQwBwIYA4EMAcCWAUCmAMBzIEA5kAAc0wpZiCAVS4bAUw09ingHePFXa4C2CG6L/v0bw8Rnd3/V3euAAHMgQDmQABzIIBVIIA5EMAcCGAOBDAHAljFpJ4JBLCKKT0TCGAVU3omEMAqEMBCIIBVIIA5EMAcCGAOBDAHAljFpGIGAljFlGIGAljFlGIGAljlMhPAZXSYziz7JjkO0a/Gi7uMBfDJrAB+q5kRHjpN4Vd+BgHMgQDmQABzIIA5EMAqEMAck3omEMAjQABzIIA5EMAcCOCc40EAjwICmAMBLMSEYgYCmAMBzIEA5kAAcyCAVSCAORDAHAhgDgQwx5RiBgJY5bISwERjnwL+aK64y1gAn3aIfklENLz/L4WH9kMAcyCAORDAHAhgDgSwCgQwx6SeCQTwCBDAHAhgDgQwBwI453gQwKOAAOZAAAsxoZiBAOZAAHMggDkQwBwIYBUIYA4EMAcCmAMBzDGlmIEAVrkMBfDop4B/kivuchTADtGu7NO/ESI6u/8vtQ7dAQHMgQDmQABzIIA5EMAqEMAck3omEMAjQABzIIA5EMAcCOCc40EAjwICmDPpBbBt29NzHevXr7/K5/NVjvf6eIdlWfOzE1VRnG3bi23bLpbGpdPpZbFYbKYkpqOjY6nX6/VIx0okEvOSyWSJxnuyaHiiJDmSyeTSZDI5SxKzefPmRV6vNygda2BgYK5lWYs0zrEkkUjMk8bF4/Fy27YLJTGPPfbY3Nra2jXSsey3vleLNc5xoWVZ86VxqVRqSXYSMuGYWCw2s7a2Niwd6+TJk0WpVGqJNC4Wiy2IxWILpHGJRKI0nU7PkcbV1dW1RKNR0ec9ODg4O5PJlEnH0s1BPT09Wjmorq6u8cknn5TeA4XZe0D6/mvnoOGGkfDaApFIRHTvJJPJWclkcql0rO7ubq0c1N/fr3Wfejyeuo6OjuWSmBMnTszo6ekRxdi2PT2dTs9JJBKl0jjbtrXuU6/XW9HW1na1NK63t3eFNCYej7uag7xe71+sXbv2BmlcT0/P8uw/dJpwTFdXl6s5yOfzfbmlpeVmaVw6nV42NDQkmgfZb/3+inPQwMDAXJ0cFAgE7m1qavqANC57jqLfjqGhoZnpdHqZxljF2d8B6bV9pqGh4c+lcZlMpkw6Vzhx4sSMTCazXOM7opWDQqHQJ+rr6++QxqVSqSXxeLxIGudmDgoGgx8LhUKflMaNNw/Ki+b1U5Scg7fT6XE+g2XSHGRrzhXy8/NfIyLnXe96l+i3+GLXK05e3r85RK+ffY/CQ7+k8NDr2RituUJra+utfr//ixrn6Fq9km08i3NQc3Pze/x+/wMa56g1D4rFYuIcFI1GtXJQe3v7dT6f7yGNc9SaK/T392vVK5lMZnlW8E04pq2t7Uqv11slHcuEnkkkEin3eDxe6Vhu1ys6PZPt27eXeDyekHQs3XrFzRy0c+fOYo/H41rPxLbtBbo9E+lcYe/evTNramrapGOZ1DN5/vnnRXnZpJ7J/v37xT0TW6Ne0c1BXV1dWjnI4/H43eqZ2Jr1im7PxOv11k7mnklLS8sqaZzbPRPbtrV6JuFw+EZp3GTumejMFbJ/X6tn0tXVJZ4rBAKBexsaGj4ojbMN6JkEg8FPT9aeic/n+0QwGLxTGpdKpZacPHnStZ4JDQwMzM11bNiw4cZQKOQZ7/XxjkwmU5ZOp5dJ4/r6+lYmEolSaVxvb++1R44cmS+J2bZt26pgMBiSjpVKpZZkMpnl0jjbtld0dXUtkcb19PRcE4vFFkhiduzYsdzn863RuTbbtldofN7LU6mU+NpSqdSqeDy+UBLzzDPPLPH5fGHpWIlEorSvr2+lNC6dTi/LZDJlGu/JVclkskQSY1nWfJ/Pt146lmVZizKZzFXSONu2y5PJ5FKN8a7s6elZLI3z+/0d0WhU9HlnJ+1Xa7z/WjkomUxq5SC/39/65JNPir4n8Xh8YSqVWiUd60JykM596vf7m3bu3CnKC7FYbEFPT8810rG6urq0ctDg4KDWfRoKhYIbN268VhKTSCTmxWKx66Rj9fT0LLYs60ppXF9f31LbtsulcfX19XWdnZ3vlsYlk0nxtXV1dbmag+rr6ysjkch7pXGxWOy6RCIxTxJz5MgRV3NQQ0PDQ52dnR+UxvX29l5rWZZoHuR2DmpqavpKe3v7RzTGE88VLMua39vbK7q3Bwbemiskk0nxXKGpqem+tra2O6Vxtm1fLZ0rZBtaruWg5ubmz7a0tHxKGpfJZK4abqJJDjdzUFtb2yebm5s/L40bbx50x4/vuJGi5Cz7Jjlvzpz57NjXe3t7r5XmIN379IorrvgNETn333+/KPZi1it/LC192CFyzkyZcmz4zyg8dDq/begfBwb05wqdnZ1/1tjY+FVpnJv1ypEjR7RyUEdHxwcaGxsflsbp1iuJRMK1HBSJRG5uaGiolsZlm+PiedDAwIBWvZJMJsVzhS1bttwQCAR80rFM6Jk8+eSTVwcCgXrpWG7XK7o9E6/Xu1Y6lm694mYO2rt3b6nX622TjqXbM+nr61uq2zORzhUSicQ8r9fbKR3LpJ7JoUOHRHnZpJ7Jnj17LumeSW9vr1YOCgQCjdu3bxfdO7rzIN16RbdnUl9fH5jMPZMNGzZc8j2Tvr4+rZ5JZ2fn+6RxpvRMOjo6bpPG6cwVYrHYAt0c1NvbK54rNDU1fSUcDn9UY7xLvmeydu3aL7S2tn5cGjfZeybD//hRcujmoHEfD8YS0BwsAc3BEtAcLAHNwRLQKjaWgM4VhyWgx4AloDlYApqDJaBVsAQ0B0tAcy7qEtBnT+atvYAP3k6nx750uS0B7RC9kl3++T1EpOz/S6Q/V8AS0BwsAc3BEtAcLAGtgiWgObo9EywBzcES0BwsAa2CJaA5WAKaY2MJaAaWgOaY0jPBEtAq2ANYCASwCgQwBwKYAwHMgQDmQACrmFTMQACrmFLMQACrmFLMQACrXMYCuGz4KWCHSBF5l5MAdogKHaIzDtH/OfuXRu3/SwQBnAsIYA4EMAcCmAMBrAIBzDGpZwIBPAIEMAcCmAMBzIEAzjkeBPAoIIA5EMBCTChmIIA5EMAcCGAOBDAHAlgFApgDAcyBAOZAAHNMKWYggFUuWwFMREUv0CmKkvPM3fSL0X9+mQng72ef/m04+5fCp35J4aHXh/8TApgDAcyBAOZAAHMggFUggDkm9UwggEeAAOZAAHMggDkQwDnHgwAeBQQwBwJYiAnFDAQwBwKYAwHMgQDmQACrQABzIIA5EMAcCGCOKcUMBLDK5SyAKUpleSNPAZ/9LbzMBPAfHKL/VP5SeOg0hV/52fB/QgBzIIA5EMAcCGAOBLAKBDDHpJ4JBPAIEMAcCGAOBDAHAjjneBDAo4AA5kAACzGhmIEA5kAAcyCAORDAHAhgFQhgDgQwBwKYAwHMMaWYgQBWuawFMBEt/Sb9b4qS8/g99Mrwn10uAtgh+nr26d/9Z//CmP1/iSCAcwEBzIEA5kAAcyCAVSCAOSb1TCCAR4AA5kAAcyCAORDAOceDAB4FBDAHAliICcUMBDAHApgDAcyBAOZAAKtAAHMggDkQwBwIYI4pxQwEsMrlLoDPPgW8h84M/9FlJIB/5RC9qfyFMfv/EkEA5wICmAMBzIEA5kAAq0AAc0zqmUAAjwABzIEA5kAAcyCAc44HATwKCGAOBLAQE4oZCGAOBDAHApgDAcyBAFaBAOZAAHMggDkQwBxTihkIYJXLXgAT0bVP0S8pSk7nVyhNdHkIYIfoq9mnfy3lL4zZ/5cIAjgXEMAcCGAOBDAHAlgFAphjUs8EAngECGAOBDAHApgDAZxzPAjgUUAAcyCAhZhQzEAAcyCAORDAHAhgDgSwCgQwBwKYAwHMgQDmmFLMQACrQADT2aeAl+6h00SXjQD+u6wAVhtOY/b/JYIAzgUEMAcCmAMBzIEAVoEA5pjUM4EAHgECmAMBzIEA5kAA5xwPAngUEMAcCGAhJhQzEMAcCGAOBDAHApgDAawCAcyBAOZAAHMggDmmFNuaQrwAACAASURBVDMQwCoQwG/xnu30rxQlp2k1RSe7AH5j+vSPZOXv3ygv5tj/lwgCOBcQwBwIYA4EMAcCWAUCmGNSzwQCeAQIYA4EMAcCmAMBnHM8COBRQABzIICFmFDMQABzIIA5EMAcCGAOBLAKBDAHApgDAcyBAOaYUsxAAKtAAA+f3FtPAZc/R29OdgHsEJ3KCuBPKC/m2P+XCAI4FxDAHAhgDgQwBwJYBQKYY1LPBAJ4BAhgDgQwBwKYAwGcczwI4FFAAHMggIWYUMxAAHMggDkQwBwIYA4EsAoEMAcCmAMBzIEA5phSzEAAq0AAj3DL4/QaRckJeGf8YLIK4H/52Mduy8rfn7MXc+z/SwQBnAsIYA4EMAcCmAMBrAIBzDGpZwIBPAIEMAcCmAMBzIEAzjkeBPAoIIA5EMBCTChmIIA5EMAcCGAOBDAHAlgFApgDAcyBAOZAAHNMKWYggFUggEdYHaAb86LklD1Hb05WAXxmypT/kRXAXPDl2P+XCAI4FxDAHAhgDgQwBwJYBQKYY1LPBAJ4BAhgDgQwBwKYAwGcczwI4FFAAHMmvQCOx+NFuY5IJHKd3++vHe/18Q7bthdnMpkyaVw6nV7W39+/UBqXSCSuPnr0aLEk5rHHHrvS5/MFpGNZlrXItu1yaVwymVyaTCZLpHHxePyq7u7uuZKYXbt2lft8vkbpWMePHy9JJpNLNT7vcsuyFknjuru7r8xOjCcc89RTTy3y+Xwt0rH6+/sXptPpZdK4TCZTZtv2Ymlcb2/vCsuy5ktijh49Wuzz+dZJx3rppZfm9/b2rtB4T0pTqdQSaVxPT89y27YXSOM8Hk97NBoVfd6WZc1PJpMrpWPp5qBYLKaVg/x+f/O2bdtE35NEIjGvu7v7SulYF5KDjh8/XqJxbQ1bt24V3TvZnHWVxjlq5aATJ05o3ad+v98fiUSulsRkmzerpGPZtr2gp6dnuTRucHBwSX9/f6k0LhAI1GzcuPF6aVwqlRJfm2VZruagQCCwurOz8yZpXCwWW5VOp+dIYo4cOeJqDgoGg1/r6Oi4VRqXSCSutm1bNA9KJBLzLMsS56Djx4+X6OSgxsbGL4XD4Q9L4yzLEs8VbNsuTiQSons7Hn9rrhCLxcRzhTVr1tzT1tb2MWlcMplcKZ0rpNPpOTr3qW4OWrt27adbW1vvksbpzIPicXdzUHNz8yeam5s/K43TmQe973H6D4qSUxeYfkgSpztXyM/Pf42InDvvvFP0W6xTr/zqpptudIicM3l5/zT2tfmPnnqYwkPO1PZT7Lp15wodHR231dfXf0Ua52a9cvToUa0cFIlE3uv3+/9CGqdbr/z4xz8W56BoNKqVgzo7O9/t8/kqpXGpVEprHpTJZLTqlVQqtSoajYrmChs3brzW5/PVSccyoWeyffv2lV6vNygdy+16Ja7RM3n88cfLvV5vk8Y5XvI9kz179pR4vd5W6Vi6PZPBwcElbvVMotHoHK/X2yEdy6SeyQsvvCB6T0zpmXg8nubdu3eLeyY69YrbOSgQCNS71TPRrVd0eyaBQMC3fv160e8+eib8uJCeyeDgIHomo45gMPi1tra290vj4hpzhe7u7rm6PROducKaNWvub29v/zNpHHom6uF2z6SxsfHTLS0tn5TG9fb2rnjppZdc65lQMpmcletob2+/JhgMVo/3+jmOkkQiUSqNO3HiRFl28iIdb2VXV9dsScymTZuWBwIBn3SseDy+MJVKLZHGDQ4OLonFYgukcbZtr8h+4Scc8/jjjy/xer31GmMtGBwcFF9bdkK8UBqXyWSWp9PpOZKYHTt2LPB4PM3SsSzLmn/ixIkyaVz2e1wijevr61tq23axJKarq2t2XV1dm3SsgYGBuX19fUs13pNFPT09izW+J+WJRGKeNM7j8YSj0ajo87Ztu3hwcHCZdKykZg7KZDJaOcjj8azZsmWL6B5Ip9NzMpnMculYF5KDbNsW5yCfzxfatGmT6N7J/nCukI4Vi8W0clB/f39pUuM+9fl83vXr16+UxNi2Xdjd3X2ldKxEIjHPtu1yaZxt24sty1okjQsEAlXr16+/VhoXj8evksZ0d3e7moMCgcDD4XD43RrneaVt24WSmKNHj7qagwKBwIMtLS3v1Rhv5fDTFxM90un0nOPHj4tzkG3bC3RyUCgU+mJzc/OHpHHHjx8XzxWy74Xo3k4m35orZDIZ8VwhFAp9fu3atR+Vxg0ODi6TzhVs2y60LMu1HNTQ0HB3U1PTJ6RxfX19S7u7u+dK49zMQc3NzXc2NjZ+WhqnMw/qaLjyz4efApbE6c4VhgXwbbfdJvot1qlXnCuuGHSInNfnzKkb+1pB29ARCg85Cx89xd5n3blCa2vrB0Kh0JekcW7WK9m6VJyD2trabgmFQl+VxunWK+l0WpyDotGoVg7q7Oy8MRQKPSKN6+np0ZoHnTx5UqtesSzrymg0KporRCKRqwOBQI10rKQhPRO/3++XjuV2vaLTM9m8eXOp3+9vkI6lW6+4mYOeffbZ+W72TGzbXpzU7JlI5wrPP//87Lq6unXSsUzqmRw8eFA6NzSmZ3LgwAFxz0SnXtHNQalUSisH+f3+oFs9E916Rbdn4vf7PZFIRPS7b1LPpL29/TppnNs9k2yOlV7bpO2ZBIPBB9ra2t6n8T0RzxXi8XgReibqcSE9k6amptulcZO9ZzIwMOBaz2Tcx4OxBDQHS0BzsAQ0B0tAc7AEtAqWgM4ZhyWgx4AloDlYApqDJaBVsAQ0RzcHYQloju486H1b835LUXK8NfSticZc6ktAO0TXOUTOmfz8f8pZr4yz/y8RloDOBZaA5mAJaA6WgOa42TPBEtAcLAHNwRLQHCwBrYIloDnvRM8ES0CrmNIzwRLQKqb0TLAEtAr2ABYCAawCAcyBAOZAAHMggDkQwComFTMQwCqmFDMQwCqmFDMQwCoQwJzwpvd/dPgp4InGGCCAX3KInN+Xl9fkFsC59/8lggDOBQQwBwKYAwHMgQBWgQDmmNQzgQAeAQKYAwHMgQDmQADnHA8CeBQQwBwIYCEmFDMQwBwIYA4EMAcCmAMBrAIBzIEA5kAAcyCAOaYUMxDAKhDAHMuyFt28jX5NUXLWPkw/nEjMpSyAHaLbHSLHIfq7nPVK21/fT+Ehh8JD+3PFQwBzIIA5EMAcCGAOBLAKBDDHpJ4JBPAIEMAcCGAOBDAHAjjneBDAo4AA5kAACzGhmIEA5kAAcyCAORDAHAhgFQhgDgQwBwKYAwHMMaWYgQBWgQDmWJa1aMYPZ5TnRclZuodOTyTmEhfAf58VwB/NWa+Eh6IUHnKodSjnewwBzIEA5kAAcyCAORDAKhDAHJN6JhDAI0AAcyCAORDAHAjgnONBAI8CApgDASzEhGIGApgDAcyBAOZAAHMggFUggDkQwBwIYA4EMMeUYgYCWAUCmJO9T/NufIJ+RVFyvvEl+sn5Yi5VAewQebPy938QjVOvnGP/XyII4FxAAHMggDkQwBwIYBUIYI5JPRMI4BEggDkQwBwIYA4EcM7xIIBHAQHMgQAWYkIxAwHMgQDmQABzIIA5EMAqEMAcCGAOBDAHAphjSjEDAawCAcwZFsAUpbK8KDnLvkmOQ3TO+/YSFsD/5hCddogWEI0ngMff/5cIAjgXEMAcCGAOBDAHAlgFAphjUs8EAngECGAOBDAHApgDAZxzPAjgUUAAcyCAhZhQzEAAcyCAORDAHAhgDgSwCgQwBwKYAwHMgQDmmFLMQACrQABzzgpgIlr5LP0jRcnZ+Rn6+3PFXIoC2CF6Lvv07/eG/4zVK+fZ/5cIAjgXEMAcCGAOBDAHAlgFAphjUs8EAngECGAOBDAHApgDAZxzPAjgUUAAcyCAhZhQzEAAcyCAORDAHAhgDgSwCgQwBwKYAwHMgQDmmFLMQACrQABzRgvgMU8B3ztezKUmgB2iIofoDYfot6P/nNUr59n/lwgCOBcQwBwIYA4EMAcCWAUCmGNSzwQCeAQIYA4EMAcCmAMBnHM8COBRQABzIICFmFDMQABzIIA5EMAcCGAOBLAKBDAHApgDAcyBAOaYUsxAAKtAAHMUAUxEc75FQxQl5y8/Tv8xXswlKICHsk//KmKBC+Bz7/9LBAGcCwhgDgQwBwKYAwGsAgHMMalnAgE8AgQwBwKYAwHMgQDOOR4E8CgggDkQwEJMKGYggDkQwBwIYA4EMAcCWAUCmAMBzIEA5kAAc0wpZiCAVSCAOWMFMEWpjEaeAj6YK+ZSEsAOUX1W/v7N2NdyPAF8zv1/iSCAcwEBzIEA5kAAcyCAVSCAOSb1TCCAR4AA5kAAcyCAORDAOceDAB4FBDAHAliICcUMBDAHApgDAcyBAOZAAKtAAHMggDkQwBwIYI4pxQwEsAoEMIcJYCKiKP2EouR863Y64xDdMjbmEhPA/5Vd/pnd/0q9MoH9f4kggHMBAcyBAOZAAHMggFUggDkm9UwggEeAAOZAAHMggDkQwDnHgwAeBQQwBwJYiAnFDAQwBwKYAwHMgQDmQACrQABzIIA5EMAcCGCOKcUMBLAKBDBnHAE8+ingX4yNuVQEsEN0PPv07+O54pR6ZQL7/xJBAOcCApgDAcyBAOZAAKtAAHNM6plAAI8AAcyBAOZAAHMggHOOBwE8CghgzqQXwLFYbEGuY+vWre8OhUK+8V4f70in08uSyeRKaVwmk7kqk8mUaYx3fTweXyiJeeqpp64NBoMN0rGSyeTSvr4+8bVZlnVlPB4v1xjvumQyWSKJeeaZZ1YGg8Fm6Vi2bZdblnWlNK6vr29lMplcKo3r7e291rKsRZKYffv2lft8vnbpWJlMpiyTyVyl8f6vTKfTy6RxqVRqlW3biyUxR44cKfH7/Z3Ssfr7+0tTqdQqjfdkeW9v7wppXCKRuDqVSi2RxgUCgfXRaFT0nti2vdiyrGukY+nmoHg8rpWDAoFAePfu3aJ7wLKsRb29vddKx7qQHGTbtjgHBQKBNd/85jdFeSGZTJYkk8nrNN5/7Rykc5/W19eHHn/88euF57gwHo/fIB0rlUotSSQSV0vjbNtekclklmtcm3fz5s3vkcYlEokbNWJczUENDQ3VkUjkVmlcPB6/QTpX6OnpcTUHNTQ0PLJhw4YPaYx3fX9/v+jaLMtadOzYMXEOsm27XCcHNTc3P9jZ2Xm7NO7YsWPiuUJ/f//CdDoturdjsbfmCvF4XDxXaGlpuX/dunV3SeMsy7pGOleIx+MLLctyLQe1trbe097e/hmN8VYlEolSaZybOWjdunWfbm1t/YLGeFrzoPHqlYJowfHsU8DOm9OmHRnzHdGaK1xxxRW/ISLn/vvvF/0W56pX/jR79maHyDmTn/9348WNrlfyw0P/TOFTb5xvLN25Qmdn50eampq+Jo1zs16Jx+NaOSgSidxWX1+/WhqnW6/09PSIc1A0GtXKQZs3b35vfX19jcb7rzUPsm1b6z61LOuGaDQq+j3dvn37u4LBoF86lgk9kyeeeOIat3smOvWKmz2TC6lX3MpBL7zwQlkgEHCtZ2Lb9grdnol0rhCNRhf6fL5HpWOZ1DP59re/LXpPTOqZHDhwQNwz0alX3M5BwWCwadeuXaJ7R3cepFuv6PZMQqFQcDL3TDZs2HCTNM7tnolt2+Ic1NjYWLVp06ZbpXEm9EwaGxsfjkQiH5bG6cwVkslkiW7PRGeu0NLS8sD69es/Jo1Dz0Q93O6ZhMPhz4fD4c9qjLeqv7/ftZ4JDQ0NTcl1NDc3r/R6vRXjvT7eYdt28fATkJLj+PHjJYODg7OlcfF4vDwej0+TxLS2ti7xeDx10rHS6fSc4X99IDn6+/sXxuPxImlcJpMps217uiQmEoksqKurC0jHOnnyZFF/f/9Cjc97QTqdniONS6VSS06cODFDeG1FNTU1jdKxBgcHZx8/frxEGmdZ1nzbtos13pPFQ0NDMyUx8Xh8Wk1NTYt0rJ/+9KezsuOJ4gYGBuYmEol5Gu/JItu2C6VxtbW1zdFoVPR5Dw0Nzezv7y/VeP+1clAymdTKQbW1tQ1bt24V3QMnTpyYkUqllkjHupAcdPLkSXEOqq2t9be3t4vygm3b0zOZTJl0rHg8rpWDXnrpJa371Ofz1bS2tpZLYl599dWpP/rRj5ZKx7Jtu9CyrEXSuBMnTswbGBiYq3Ftq5uamq6UxsVisWXSmGQy6WoO8ng8X127du110rgf/ehHS1999dWpwvfD1Rzk8Xi+1NTU9G5pXDweL//5z38umgedOHFixuDgoDgHnTx5skgnB/l8vnuCweCt0rjBwUHxXOHnP//5tHg8Lrq3s2PNTiaT4rmC3+//VGNj44ekcdnvlmiu8Oqrr05NJpOu5aBAIPDxUCh0u8Z4i5PJ5CxpnJs5KBQKfSQQCNwljdOdB8Xj8fJcOWjF0RUr6DCdKX+O3nSInDenTFk9/JruXCE/P/81InKuvfZaUezYeuW/y8uvdohed4j++C8PPzzu5zm6XqHw0Om88NDPJ/Ad0ZorrFmz5pZgMPgFaZyb9Uo8HtfKQfX19e/y+Xxflsbp1iuJREKcg6LRqFYOWrNmzTVer/cvNM5Rax508uRJrfs0mUwujUajorlCR0fHco/HUykdy4Seybp160rd7pno1CsX0DMJaryPRvRMqqurm6Rj6fZMTpw4MU+3ZyKdK8Tj8WnV1dVh6Vgm9Uz27t0rystDBvVM9u7dK+6Z6NQrujkoHo9r5aC6ujqfWz0T3XpFt2fi8XiqJ2vPxOPxPGJCz+TEiRPomajX9qWGhob3SON05gq2bU/X7ZnE43HxXMHv93++qalp0vZM6uvrPyyNM6FnEgwG79Ttmfz0pz91rWcy7uPBWAKaE8MS0AwsAc3BEtAcLAGtgiWgc8ZhCegxYAloDpaA5mAJaBUsAc3BEtCcS2IJ6GGyewEfvJ1OO0S/d4imEr3zS0A7RP+UXfrZf664s/XKBPf/JcIS0LnAEtAcLAHNwRLQHCwBrYIloDkm9UywBPQIWAKagyWgOVgCmoMloHOOhyWgR4EloDmTfgno8YAA5kAAcyCAORDAHAhgFQjgnHEQwGOAAOZAAHMggFUggDkQwJxLTACX0WE6M/cg/UdWuP4D0TsrgB0iO3suL54v7my9MsH9f4kggHMBAcyBAOZAAHMggFUggDkm9UwggEeAAOZAAHMggDkQwDnHgwAeBQQwBwJYiAnFDAQwBwKYAwHMgQDmQACrQABzIIA5EMAcCGCOKcUMBLAKBDDnnAKY6OxTwNs/T3+TFa/2OyWAHaK/zJ7DqxOJGxHAp35J4aHXJxIDAcyBAOZAAHMggDkQwCoQwByTeiYQwCNAAHMggDkQwBwI4JzjQQCPAgKYAwEsxIRiBgKYAwHMgQDmQABzIIBVIIA5EMAcCGAOBDDHlGIGAlgFApgzAQFcRofpDEXpFw7Rqw6R4+Tnf++iC+AoORQlZ5xzcJRjgox6Avg0hV/52URilLlCeGjCY0EAcyCAORDAHAhgFQhgDgQwBwKYAwHMgQBWMalnAgGsYkrPBAJYxZSeCQSwCgSwEAhgFQhgDgQwBwKYAwHMgQBWMamYgQBWMaWYgQBWMaWYgQBWgQDmnFcAE519Cph+QKsdon92iJzXZ878lnSscQXwaKmbS/BGyck++ft7h2jCvyHJZLJkatvQlye6/y/RqLnCWzEQwAQBnAsIYA4EMAcCWAUCmGNSzwQCeAQIYA4EMAcCmAMBnHM8COBRQABzIICFmFDMQABzIIA5EMAcCGAOBLAKBDAHApgDAcyBAOaYUsxAAKtAAHMmKIDPPgVMROQQ/XtWyD4nGUtHADtEDVkB/CeH6MOS8ZLJZEle+NThie7/S4QngHMBAcyBAOZAAHMggFUggDkm9UwggEeAAOZAAHMggDkQwDnHgwAeBQQwBwJYiAnFDAQwBwKYAwHMgQDmQACrQABzIIA5EMAcCGCOKcUMBLAKBDBnQgKYSHkK+Ncf/GCRk5f366wE/sFEx5IKYIdos0N6yz8TvVWvSPb/JYIAzgUEMAcCmAMBzIEAVoEA5pjUM4EAHgECmAMBzIEA5kAA5xwPAngUEMAcCGAhJhQzEMAcCGAOBDAHApgDAawCAcyBAOZAAHMggDmmFDMQwCoQwByBAD77FPDwXMEh+mVWAr80gXhn3L18c/zv4aWmHaL/pCg5Z+sV4R7Akv1/iSCAcwEBzIEA5kAAcyCAVSCAOSb1TCCAR4AA5kAAcyCAORDAOceDAB4FBDAHAliICcUMBDAHApgDAcyBAOZAAKtAAHMggDkQwBwIYI4pxQwEsAoEMGfCApjo7FPAUw5PqRyeKzhEQ1lR+2uH6JwCdKJPADtE/5j9//yFQzRDqVcEAnhp5FSVZP9fIgjgXEAAcyCAORDAHAhgFQhgjkk9EwjgESCAORDAHAhgDgRwzvEggEcBAcyBABZiQjEDAcyBAOZAAHMggDkQwCoQwBwIYA4EMAcCmGNKMQMBrAIBzBEK4OGngP917otzO+hFupWIyCHa5xCdyUrbdK5Qh6i4Ki/vd0Ei5zmim8b8/w4/9fvtrAB2HKLE6NfFArj1pVsL2ob+lsJDDjWf+sSEYggCOBcQwBwIYA4EMAcCWAUCmGNSzwQCeAQIYA4EMAcCmAMBnHM8COBRQABzIICFmFDMQABzIIA5EMAcCGAOBLCKCQI4EokUr1u37mBnZ+ftkjiTihkIYBVTipnJKIAjkUhBR0fH5kcffdQnHc+UYgYCWAUCmCMSwDYVUJR+oyzjfJg2EhE5RB90iP5vVt6+6RClHKL3Z19bMWq5aOcM0X87RJ/LvlaWlb5/HN7v1yFarYwrFcDhoY3ZJ3+HD5siE7tfIYA5EMAcEwTwo48+ese6deuej0QiojmsCT0TCGAOBDDHTQG8devWZW1tbS8+/vjj5ZI4k3omEMAjQABz3BTAkUikuKOj48D69es/JokzqWcCAaxiSs9kMgrg4Z5JZ2enXzqeKT0TCGCVd0IAb811zJw5c/fixYtj470+3jFt2rQnZ8yYsVMaV1hY+NSUKVN2SOOKi4ufyc/Pf1wSM2PGjF2lpaVxjWt7YtasWeJrmzVr1lNTpkx5QhpXVFT0TH5+/jZJzJQpU3YuWbIkqXltT2lc285p06bpXNuugoIC0bUVFBQ8UVZWlpaONWXKlB2FhYXia5sxY8bOadOmPSmNKywsfLqgoGC7JCY/P//x8vLyY9Kxpk6dur2wsPBpjWvTvU+f1rlPy8vLM9LvckFBwfaioqJd0rF0c1D2PhVfW1lZWaqgoEB0DxQUFGzTvDbtHKRzny5ZsiQxZcoU0b2Tn5+/raio6BnpWFOmTLmQHDTh+7S4uPiplpaWX27dutXZunWrc9ddd/1YcG2PFxcXP6txbTs079OdM2bMEOegxYsXx2bOnPlNaZzOtRUUFLiagxYvXtxVWFj4nM61SecKbuegkpKSI7Nnz96ncW3ieZCbOcjj8fyv4fvtwQcfHJTE6swVsvepTg7aoZODFixY8P3i4uIXpHHZaxPPFdzMQfPmzfvu/PnzvyON05kHEbmbg+bOnfvtBQsWfFfn2t72euVr1MP28f0+nabraO/w33me6Nh/Ev3XsOz9I9Gf/ovoD8P/PXy8QfTG70f9+ah9gUfGy/73rFmznsr5eq6j/Oa91Hrq9BgB7NDtgZ4JfpdH5gpvCeAJvY9z5sx5vqSk5EXp++9mvaKbg2bPnv2XixYtOiqNu4B6RZyDiEgrBxUWFu5ZvHhxl8616cyDLuA+fZaIJvx7etddd/14+Petra3tX+bPnz/h31UTeibTpk3bVVpa2isdy+16xc2eyQXWK+iZjDqkc4Ubb7zxW5FI5Hdbt251Nm3a9N833XTToYnGGtYzEeVlk3omU6ZMEX1PTOqZTJs2za2eiVa9gp4JPyZzz6S0tPRHk7lnMmfOHHHPRGeukL1PdXOQ6D5Fz+Sc13ZJ90zmz5//V7o9k6lTp7rWMyF6a48oHDhw4MCBY9IfpaWlzvDEauvWrc599933jp8TDhyT+di0adPZ+62+vv4dPx8cOC75o4IcJoCj5ND7+d/9PJGTIXJ+S6r4HX38gch5icipvZjnuOpjDpO/4SGHPr72nX//cOBw6bjvvvuUOeWyZcve8XPCgWOyHu973/uU++2DH/zgO35OOHBM1gM9Exw43D3QM8HhwkHtuY5Zs2Y9tnTp0h+M9/p4x/Tp0x+dOXNmRBpXVFT0jalTp3ZK4+bOnbs5Pz9/nSRm5syZm5YuXfpDnWsrLCwUX1thYaHWtc2ZM2eT9NqmTp0aWb58+VGNa+ssLCz8hsa1RaZPn/6ozrUVFBR0SGIKCgo6V6xY8WPpWFOnTu0sKioSX9vMmTO1rq2oqGij9Nry8/PXrVixokfj2tYXFRVt1Li2r8+cOfPrGte2YerUqeulcStXruzOz8+Xft4dxcXF4mvTzUG69+mKFSu6CgoKRN+TgoKCjjlz5mzSuTbdHDR9+nTxtS1fvvzo1KlTRfdOfn7+Op1rmzp1qis5qKCgoCMSibw2PLm6/fbbXxBcW/vcuXM3a1zb+qKiog3SON37dOnSpT+YNWvWVmnc3Llzt0hjCgoKXM1B5eXl3509e/Z2jWvbnJ+fL702V3NQaWnpt4uKip7UvDbRXOECclCnNAfV19f/7fD99tBDD1mSWJ25Qn5+/jrN+1QrBy1atGj//Pnzn5XGFRcX68wVXM1BJSUlf1lSUvKcNC47DxLPFdzMQQsWLNizaNGifRrXpjUPEuWgSvphTgH8LtpxrriXiP6nQ6r8/S3Rbyd6jqJ50PL378gpgD/ROqH6SneuUFxc/FRpaemEf7dHXZtr9YpuDioqKnpiyZIl35HGuVmvEJFWDpo9e/a28vLy72pcm6v1ivTabr/99heGf982bNjwn5L3r+d8qAAAIABJREFU04SeyfTp0ze63TPRqVfc7Jm4Va+Mvjadnsny5ctjOtem2TP5+gXkoAnfp6WlpVu2bNnyxtatW53HHnvsdHl5+YRrHfRM+PFO9EymTp06WXsmR6ZPn46eyci1oWfC30+3eyZ/NXv27HPWDeNcmxE9k+LiYnHPRGeuoHuf6viVy6RnslsaZ0jPZK9uz0SzXtHKQTQe2AOYgz2AOdgDmIM9gDnYA1gFewDnjMMewGPAHsAc7AHMwR7AKtgDmIM9gDmX/B7Ah8keI4C7zhfmnGMP4AkNK61XLtYewAKwBzAHewBzsAcwB3sAq2APYA72AOZgD2AO9gDmYA9gFZN6JtgDWMWUngn2AFYxpWeCPYBV3ok9gHMCAcyBAOZAAHMggDkQwCoQwDnjXBPAREQ1NTWVNTU1ogmPScUMBLCKKcXMZBTAREQ1NTWf8Xg8N0njTClmIIBVIIA5IgFMRGRTwdTDU++dfXj243SYzlCUfjGRMIeouCov73dBIuc5ItE9p1WvhIdO57UN/fsV7afumaj8JYIAzgUEMMcEARwMBpdUVVU9Ih3LhJ4JBDAHApjjpgCORCL5lZWVzdKxTOqZQACPAAHMcVMAExHV1tZWVFRUiH73TeqZQACrmNIzmYwCmOitnkltbe3N0jhTeiYQwCoQwEIggFUggDkQwBwIYA4EMAcCWMWkYgYCWMWUYgYCWMWUYgYCWAUCmCMWwDRqrhCln1CUHPoBrZ5IXH5+/q/prX1+RL/F4nql7a/vp/CQM2Pdy3+l01CBAFaBAOZAAHMggDkQwCoQwByTeiYQwCNAAHMggDkQwBwI4JzjQQCPAgKYAwEsxIRiBgKYAwHMgQDmQABzIIBVJpsA3rp1qzP8v4eLmeG9OSY6FgQwBwKYc7kL4Fz3lSnFDASwCgQw5wIFcJnkKWDXBHB4KErhIeeaLS99AQJ4BAhgzuUigCXzQxN6JhDAHAhgzjspgHPdb7nuQ5N6JhDAI0AAc95JAXyu37hcPRPpWBDAHAhgzuUigMe730zumUAAq0AAC4EAVoEA5kAAcyCAORDAnMtdAI+dXDmOkzf6vyfa5IMA5kAAcy5nATzefWVKMQMBrAIBzLkgAUxEkqeA3RPAp35J4aHXdRsqEMAqEMAckwSwdH5oQs8EApgDAcx5pwRwrib4ePehST0TCOARIIA575QAPtdvXK6eCQSwCgQwBwKYMyyAx7vfTO+ZQACrQAALgQBWgQDmQABzIIA5EMCcy10AE/F/zSp58ncYCGAOBDAHApj/b1OKGQhgFQhgzkUQwBN+CtjFJ4BPU/iVn0EAq0AAcyCAOSb0TCCAORDAnEvpCeDx7j2TeiYQwCNAAHMggDkQwBwI4JzjQQCPAgKYAwEsxIRiBgKYAwHMgQDmQABzIIBVLgcBjCWgR4AA5kAAcyCAc453yRczEMCcd0wAE034KWBXBHB2/18KD+2HAFaBAOZAAHNM6JlAAHMggDmXmgDGEtATAwKYAwHMybUHMAQwBPBoIIA5F3MP4Iksu25KzwQCWAUCWAgEsAoEMAcCmAMBzIEA5kx2ATy6SXCuPTaG/zeWgOZAAHMggDk1NTWfOd/9ZvJ+NhDAKhDAnIskgCf0FLArAji7/y+1nfoYBLAKBDDnchDARNgDeBgIYA4EMOftfgIYS0CfGwhgDgQw53wCePh/QwCfGwhgDgQwZyJ7AA8DATw+EMAcCGAhEMAcCGAOBDAHAlgFAjhnnDFPAOd67VxAAHMggDmTXQDjCWA23iVfzEAAc95RAUw0oaeA3RHAb+3/S6TfUIEAVoEA5pgkgPEE8AgQwBwIYA4EMAcCWAUCmPNOC+Dx7jkI4HMDAcyBAOZM9AlgU//RPASwCgSwEAhgFQhgDgQwBwKYAwHMgQCGAD4fEMAcCGAOBHDO8S75YgYCmHMJCODzPgXs0hPApyn8ys+IIIDHAgHMgQD+/9l71+A4zvPOt0nqfiEp3u93SZQty4ntxLKziRVfEjux7CiyfJcwM5jpueMODEASzoSyKMqUSJkyzeVSFI9oSY5GFmh4gMb0TI87uBAHDMc5pQ+sUxVtlU9W2W+7Tm3V2dpT3tg4HzQw+eI/IPG8Ept8mf+vasplQ4+f6Z7pZ97n+anfRkyYmVAAIxTACAUwQgGMUACrmCiA5xJRs3d3ogBGKIARCmDkcs8AbvTfLcucmQkFsAoFsBAKYBUKYIQCGKEARiiAEQpgCuDLQQGMUAAjFMAN813zzQwFMHLVBbBlXfYu4CsugC96/q9lUQDPhgIYoQBGTJiZUAAjFMAIBTBCAYxQAKuYJoAv97vGO4AvDQUwQgGMXE4Az3UdmjIzoQBWCVwAO45zc6PXnj17tsbj8fBcf5/rVW9KVkjjpqamVk9NTS2Wxrmuu7FQKNwqienp6dlg23Zcmsv3/aVjY2MrpXFnzpxZValUlkjjHMfZUCwWb5PE5PP5VbZtZ6S5arXakjNnzqySxtULzVJpXLFYXF8v+JJjW2rbdrs019TU1OKpqanVGp/3ivHx8bukcaVSae1bb70lOrZCoXCrbds90lznz5+/o1QqrZXGTU5OLvM8b7nGOVkzMTFxpzQuGo12nzp1SnRO3nrrrdvL5fI6aS7dGuR5nlYNikajbU8//bToe+K67u3FYnG9xvnXrkG1Wk1cg2KxWGrXrl2ia6deszZIc1UqFa0aVKvVtK7TRCIR271798bL/XP79++fvuj831IsFjfN/Buu881Vb0rWSN/j2bNnl88MMYXHFuru7t4ujRseHt4sjfF9P9AalEwmv9nX17dTGlcsFjf5vn+LJMZ13UBrUDKZfKyrq+sBaZzruhsnJydF6yDXdW+vVqviGlSr1Zbo1KB0Ov3l9vb2j13qn2l0XVWrVfFaYXJy8lbXdS97bc9+TU1NLfY8T7xWyGQyX2hpafmkNK5cLq+TrhV837+lUqlskubSrUEtLS2faWtre0gaVyqV1vq+f4c0Lsga1Nra+ietra2f08intQ5yXXejTg1qtFa45817tllvWL9dUFjwz43iFi5c+CvLsqYfeOAB0W/xfPuVRb2/+ImVq03fvuvczPkT9yu6a4Xu7u6PpNPpR6RxQfYrhUJBqwZ1dXXdn06nvyqN0+1XBgcHxTXo5MmTWjWop6fn3mQy+W1pnOd5Wusg3eu0UqlsOnnypOg6zefzW2KxWMRxGv+OzfUyYWaye/fu9UHPTHT6FUejBu3bt2+lzsxEt1+5nmcmZ8+eXa47M5GuFQ4ePHhrLBbLzfz3Rtdbo+vQlJlJLBbrOnLkiOicmDIzicVirT/84Q/FMxOdfkW3Brmuq1WDbNtOBjUz0e1XdGcmtm1Hd+/evXH2nb6z/7lGMxNprqBnJrZtN5kwMzl79qzWzKSnp+c+aZwJM5NUKvWVjo6OD0vjHM1+RXdm4rruKmlcJpP5Umtr6x84TuPfsrmuQ1NmJh0dHdflzCSdTmvPTM6fPx/YzMQqlUrLGr2eeuqp+zOZTGKuv8/1cl13Y7Va3SyNGx8f31Yul9dp5NtZLBZXSGKee+65e9LpdIs0l+M4G3zf3yKNGx0d3VosFtdL40ZGRu51HGelJObQoUNbUqlUpzRXtVpdPzo6ulUa5/v+FsdxNkjjhoeH73Fdd5Uk5ujRo+tTqVSvNFe5XF43Pj6+TeOcbHZdd6M0rlQq7fA8b7UkplgsrkgkEv0a539NqVTaIY2rVCqbKpXKJo1zsr1UKq2VxiWTyT0DAwOiz9vzvNXlcvluaS7dGuR5nlYNSiaTucOHD4uuAdd1Vw0PD98jzfVealC1WhXXoHQ63fHCCy+I6oLjOCtHRkbuleYqFotaNejMmTNa12k2m83s27dvp/A7snxoaOg+aa5SqbS2fu2I4iYmJrSu02w2G8/n8w9I4xzH+YA0Znh4eE0pwBrU1tYW2bt370elcUNDQ/d5nrdcEjM4OBhoDWpra3s8n88/qJFvp+/7onWQ67qrPM8T16BqtbpepwZ1dHR8ra+v71PSOM/zxGsF3/dXuK4rurZLpXfXCp7nidcKnZ2df93b2/tZjXx3S9cKnuctr1QqgdWg7u7uL+ZyuS9o5NtRrw2iuCBrUG9v7+d7enq+JI3TXQe5rrtTWoMutVa4oXDDhFWwppe/uTw1+2+LFi36V8uyph955BHRNT7ffmVBrvZfrdy5/z3z33X6Fd21Qj6f/w+dnZ3fkMYF2a8Ui0WtGtTf3//x1tbWJ6Rxuv1KsVgU16CBgQGtGrR3797fb21tbZbGBd2vVCqV+wYGBkTX6f79+z+YTqeT0lwmzEy+//3v3x30zESnXwlyZqLbrwRZg06cOLEuyJnJxMTEJt2ZiXStMDAwsDyZTH5H4/yvKRkwM0mlUrtfe+016drQiJlJKpXqOX78uHhmotOv6NYg13W1alAmk2k/dOiQ6NrRXQfp9iucmTQ8NiNmJhMTE5yZXPTq6Oj4dn9//yekcbr9iu7MxHVd8Vqhq6vrq9frzKSrq+uR63lm0t3d/Rca+XbU1yeiON0aNOftwdwCGuEW0Ai3gEa4BTTCLaBVuAV0w7hrcgvoizFpOyNuAa1iynZG/163gJ4LU7Yz4hbQKtwCGnlft4C2rEs+C/iKbwF90fN/LYtbQM+GW0Aj/x62gJbmMmFmwi2gEW4BjVzNLaDni0kzE24BfQFuAY1crS2gJTEmzUy4BbSKKTOT630LaGmcKTMTbgGtwmcAC6EAVqEARiiAEQpghAIYoQBWMamZoQBWMaWZoQBWMaWZoQBWoQBG3ncBbFlzPgv4igrgWc//tSwK4NlQACMUwIgJMxMKYIQCGKEARiiAEQpgFQpghAIYoQBGKIARU2YmFMAqFMBCKIBVKIARCmCEAhihAEYogFVMamYogFVMaWYogFVMaWYogFUogJErJIAb3gV8RQVwrlawcrVpq/fcQzP/EwWwCgUwQgGMmDAzoQBGKIARCmCEAhihAFahAEYogBEKYIQCGDFlZkIBrEIBLIQCWIUCGKEARiiAEQpghAJYxaRmhgJYxZRmhgJYxZRmhgJYhQIYuSIC2LIa3gV8ZQXwuXesXO3XF/9PFMAqFMAIBTBiwsyEAhihAEYogBEKYIQCWIUCGKEARiiAEQpgxJSZCQWwCgWwEApgFQpghAIYoQBGKIARCmAVk5oZCmAVU5oZCmAVU5oZCmAVCmDkCgpguAv4ignggjU9+/m/lkUBPBsKYIQCGDFhZkIBjFAAIxTACAUwQgGsQgGMUAAjFMAIBTBiysyEAliFAlgIBbAKBTBCAYxQACMUwAgFsIpJzQwFsIopzQwFsIopzQwFsAoFMHLFBLBlwV3AV0QAF6zpugBWnv9rWRTAs6EARiiAERNmJhTACAUwQgGMUAAjFMAqFMAIBTBCAYxQACOmzEwogFUogIVQAKtQACMUwAgFMEIBjFAAq5jUzFAAq5jSzFAAq5jSzFAAq1AAI1dYACt3AV/hO4CV5/9aFgXwbCiAEQpgxISZCQUwQgGMUAAjFMAIBbAKBTBCAYxQACMUwIgpMxMKYBUKYCEUwCoUwAgFMEIBjFAAIxTAKiY1MxTAKqY0MxTAKqY0MxTAKhTAyBUVwJal3AV8hQXwr2f/zxTAKhTACAUwYsLMhAIYoQBGKIARCmCEAliFAhihAEYogBEKYMSUmQkFsAoFsBAKYBUKYIQCGKEARiiAEQpgFZOaGQpgFVOaGQpgFVOaGQpgFQpgJAAB/Lu7gLUE8MwWzxe/Gv0zs57/a1kUwLOhAEYogBETZiYUwAgFMEIBjFAAIxTAKhTACAUwQgGMUAAjpsxMKIBVKICFUACrUAAjFMAIBTBCAYxQAKuY1MxQAKuY0sxQAKuY0sxQAKtQACNXXABb1u/uAl742YX/r/V+3wHc+4+P1u8AfnH2nyiAVSiAEQpgxISZCQUwQgGMUAAjFMAIBbAKBTBCAYxQACMUwIgpMxMKYBUKYCEUwCoUwAgFMEIBjFAAIxTAKiY1MxTAKqY0MxTAKqY0MxTAKhTASEAC+N27gH9sTVsnrGnrpHXCKljz/g25ZL+SqxWsggXP/7UsCuDZUAAjFMCICTMTCmCEAhihAEYogBEKYBUKYIQCGKEARiiAEVNmJhTAKhTAQiiAVSiAEQpghAIYoQBGKIBVTGpmKIBVTGlmKIBVTGlmKIBVKICRQATw31lR2Mb5DetHgnyXEMDn3mm4LbRFATwbCmCEAhgxYWZCAYxQACMUwAgFMEIBrEIBjFAAIxTACAUwYsrMhAJYJXABPDg4eGej1549e+5NpVKxuf4+18vzvNXlcnmdNG50dHSj7/srNPJtcxxnsSTm6aef3pJMJtPSXK7rrqpWq+ulcb7vb3AcZ6VGvq2VSmWJJObgwYPr4/F4qzRXvWBskMZVq9X1ruuuksb97Gc/2+r7/lJJzOHDh1fG4/EujfO/YnR0dKM0rlwur/M8b7XGOdk8Pj5+lySmUCgsicfjfdJck5OTy6rV6maNc7KmVCqtlcZVKpVNnuctl8YlEone06dPiz7v8fHxu0ZGRrZIc+nWINd1tWpQIpHoPHDggOga8H1/6c9+9rOtGu9RuwaNjY2Ja1AikWh55plnRHWhUqkscV1XfGz1AYe4Bk1MTGhdp4lEIpnP57cJc93pOM52aS7P85ZXKpVN0rixsbG1vu+vkcal0+loPp/fKY0rlUo7NGICrUHZbPaJXbt2PSCNcxxn+8TEhChmaGgo0BqUzWa/0dvb+1GNfNumpqZE6yDf95fqXKdjY2MrdWpQa2vro7lc7pPSONd1xWuFqampxZ7nia7t+jlZ4bqueK3Q2tr6pe7u7k9J40ZGRrZI1woTExN3VqvVwGpQe3v75zs7Oz8njatWq5tLpdIyaVyQNainp+czHR0dfyGN010HeZ63TVqDpGuFGwo3lGcL4AWFBf/tD//uD++ZZ745+xUrV/uNVbCmG/1Np1/RXSv09fV9vKWl5avSuCD7FcdxtGrQrl27PpJKpb4ljdPtV3RqUP1cimtQPp+/P5VKhaRxpVJJax00MTGhdZ3qHNuTTz55dzKZtKVxnJngS7df0alBzzzzzLpUKiWemej2K0HWoGPHjq2wbbtb4/xrzUzGxsbW6s5MpGuFY8eOLbFte5c0l0kzk1dfffUuSYwpM5NkMtlx6tQp8cxEZ62gW4Mcx9GqQclkMhvUzES3X9GdmSSTycSePXtEv42mzEwymUyzCTOTsbExzkzUY/tGT0/Px6RxQfYrY2NjKx3HEa8VrueZSXt7+8OcmaivarW6eXJyMrCZieX7/h2NXjMCeK6/z/WauYilcTMLCY182xzHWSyJefrpp7ekUqmUxntcVa1W10vjZgYqGvm2ViqVJZKYGQEszTUjgKVxM82MNG5kZGSL7/tLJTEzAljj/K+of79EcTMDFWnc8PDw5vq/nT3vGMdxFsfj8T5prsnJyWXDw8ObNc7JmvpQRRRXLBY3eZ63XBo3I4AlMePj43dVq1XxsQVdg2YEsDBuaf0akL5H7RpUv8alx9byzDPPiOrCzCJJmmtmoCKNm2lmpHHJZDKRz+e3CXPd6TjOdmkuz/OWF4vFTdK4mWZG49ii+Xx+pzSuVCrt0IgJtAalUqkndu3a9YA0bqaZkcQMDQ0FWoNmBLBGvm1TU1OidZD/7u+vuAbNCGBp3Ewzo/E9Ea8VZpoZjVxaa4UZASyNm/mXxSQxM82MxndEqwbNNDPSuOHh4c2lUmmZNC7IGjQjgKVxuuugGQEsjBOtFRa9scgDAfz6gl99/Ccfv3ue/x8N+5W7+v/h21auNn3TrtrLjeJ0+hXdtcKMAJbGBdmvzAhgaa4ZASyNC7JfqQ8rxDVoRgBL42YEsDRuRr5ofE+214db84558skn7+bMBN5joP2KTg2aEcDSXLr9SpA1aEYAa5x/rXXQjACWxumsFV555ZXFtm3vkuYyaWby6quviuqyKTOTGQEsjNPqV3Rr0IwA1ji2bFAzE1/zOn0vM5M9e/aIfvdNmZmkUqlmE2Ym9eOTHtt1PTPp6en5mDROt1/xNWcmjuOI1wrX88xkRgBL4673mcnk5GRgM5M5bw/mFtAIt4BGuAU0wi2gEW4BreJzC+hGcdwCehbcAhrhFtAIt4BW4RbQCLeARq7LLaBftxINtoD+sSBf434lVytYuVrD5/9aFreAng23gEa4BTRiwsyEW0Aj3AIa4RbQCLeARrgFtAq3gEa4BTQyI7OkcdwCumE+bgF9EdwCGrnut4CeCwpghAIYoQBGKIARCmAVCuCGcRTAs6AARiiAEQpgFQpghAIYuS4FsGVZ1utWl/UD69+sH/9OAtuCfHMI4HPvWLnar+eKowBWoQBGKIARE2YmFMAIBTBCAYxQACMUwCoUwAgFMEIBjFAAI6bMTCiAVSiAhVAAq1AAIxTACAUwQgGMUACrmNTMUACrmNLMUACrmNLMUACrUAAjgQlgy7IWLlz4361l1rT1hvVbq2D9syDfXHcA/8bK/eKf5oqjAFahAEYogBETZiYUwAgFMEIBjFAAIxTAKhTACAUwQgGMUAAjpsxMKIBVKICFUACrUAAjFMAIBTBCAYxQAKuY1MxQAKuY0sxQAKuY0sxQAKtQACOBC2DLmrZes85YBWvaet1qmmc+7Fd6//FRK1ebtnK1F+eKowBWoQBGKIARE2YmFMAIBTBCAYxQACMUwCoUwAgFMEIBjFAAI6bMTCiAVSiAhVAAq1AAIxTACAUwQgGMUACrmNTMUACrmNLMUACrmNLMUACrUAAjV0UAR6wPS+4CbtivXOb5v5ZFATwbCmCEAhgxYWZCAYxQACMUwAgFMEIBrEIBjFAAIxTACAUwYsrMhAJYhQJYCAWwCgUwQgGMUAAjFMAIBbCKSc0MBbCKKc0MBbCKKc0MBbAKBTByVQSwZa2yCtbfz/cu4MYC+NLP/7UsCuDZUAAjFMCICTMTCmCEAhihAEYogBEKYBUKYIQCGKEARiiAEVNmJhTAKhTAQiiAVSiAEQpghAIYoQBGKIBVTGpmKIBVTGlmKIBVTGlmKIBVKICRqyiA18/3LuA57gC+5PN/LYsCeDYUwAgFMGLCzIQCGKEARiiAEQpghAJYhQIYoQBGKIARCmDElJkJBbAKBbAQCmAVCmCEAhihAEYogBEKYBWTmhkKYBVTmhkKYBVTmhkKYBUKYOSqCWDLsuZ7FzD0K/N4/q9lUQDPhgIYoQBGTJiZUAAjFMAIBTBCAYxQAKtQACMUwAgFMEIBjJgyM6EAVqEAFkIBrEIBjFAAIxTACAUwQgGsYlIzQwGsYkozQwGsYkozQwGsQgGMXGUBPK+7gKFfmcfzfy2LAng2FMAIBTBiwsyEAhihAEYogBEKYIQCWIUCGKEARiiAEQpgxJSZCQWwCgWwEApgFQpghAIYoQBGKIARCmAVk5oZCmAVU5oZCmAVU5oZCmAVCmDkqgpgy5rXXcAogC///F/LogCeDQUwQgGMmDAzoQBGKIARCmCEAhihAFahAEYogBEKYIQCGDFlZkIBrEIBLIQCWIUCGKEARiiAEQpghAJYxaRmhgJYxZRmhgJYxZRmhgJYhQIYuQYE8GXvAm5wB/Bln/9rWRTAs6EARiiAERNmJhTACAUwQgGMUAAjFMAqFMAIBTBCAYxQACOmzEwogFUogIVQAKtQACMUwAgFMEIBjFAAq5jUzFAAq5jSzFAAq5jSzFAAq1AAI1ddAFvWZe8CVvqVeT7/17IogGdDAYxQACMmzEwogBEKYIQCGKEARiiAVSiAEQpghAIYoQBGTJmZUACrBC6AS6XSskavp5566v5MJpOY6+9zvVzX3VitVjdL48bHx7eVy+V1Gvl2FovFFZKY55577p50Ot0izeU4zgbf97dI40ZHR7cWi8X10riRkZF7HcdZKYk5dOjQllQq1SnNVa1W14+Ojm6Vxvm+v8VxnA3SuOHh4Xtc110liTl69Oj6VCrVK81VLpfXjY+Pb9M4J5td190ojSuVSjs8z1stiSkWiysSiUS/xvlfUyqVdkjjKpXKpkqlsknjnGwvlUprpXHJZHLPwMCA6PP2PG91uVy+W5pLtwZ5nqdVg5LJZO7w4cOia8B13VXDw8P3SHO9lxpUrVbFNSidTne88MILorrgOM7KkZGRe6W5isWiVg06c+aM1nWazWYz+/bt2yn8jiwfGhq6T5qrVCqtrV87oriJiQmt6zSbzcbz+fwD0jjHcT4gjRkeHl5TCrAGtbW1Rfbu3ftRadzQ0NB9nuctl8QMDg4GWoPa2toez+fzD2rk2+n7vmgd5LruKs/zxDWoWq2u16lBHR0dX+vr6/uUNM7zPPFawff9Fa7riq7tUundtYLneeK1Qmdn51/39vZ+ViPf3dK1gud5yyuVSmA1qLu7+4u5XO4LGvl21GuDKC7IGtTb2/v5np6eL0njdNdBruvulNYg3bXCokWL/tWyrOlHHnlEif3Tn/3pB603rN8uKCx4p1Hcxf3KzbvO/dTK1aa35v/Py54jnX5Fd62Qz+f/Q2dn5zekcUH2K8ViUasG9ff3f7y1tfUJaZxuv1IsFsU1aGBgQKsG7d279/dbW1ubpXFB9yuVSuW+gYEB0XW6f//+D6bT6aQ0lwkzk+9///t3Bz0z0elXgpyZ6PYrQdagEydOrAtyZjIxMbFJd2YiXSsMDAwsTyaT39E4/2tKBsxMUqnU7tdee026NjRiZpJKpXqOHz8unpno9Cu6Nch1Xa0alMlk2g8dOiS6dnTXQbr9CmcmDY/NiJnJxMQEZyYXvTo6Or7d39//CWmcbr+iOzNxXVe8Vujq6vrq9Toz6erqeuR6npl0d3f/hUa+HfX1iShOtwZZjuPc3Oi1Z8+erfF4PDzX3+d61f+t1BXSOM/zVk9NTS2Wxrmuu9H3/VskMbt3715v23YNT1iaAAAgAElEQVRcmsv3/aWO46zUeI+rKpXKEmmc4zgbJicnb5XE7Nu3b6Vt2xlprlqttsR13VUa73Fl/byI4orF4vparXabJGb//v1LbNtul+aamppa7Hneao3Pe8X4+Phd0rhSqbT2rbfeul0SUygUbrVtu0ea6/z583eUSqW10rjJycllnuctl8YNDw+vmZiYuFMaF41Gu4vFoujzfuutt24vl8vrpLl0a9Dg4KBWDYpGo22HDh0SXQO1Wu22YrG4XprrvdSgWq0mrkGxWCyVz+dXSWLqNWuDNFelUtGqQbrXaSKRiO3evXujJObtt9++uVgsbpLmmpiYuHN4eHiNNO7s2bPLZ+5iER5bqLu7e7s0bnh4eLPG+Q+0Btm2/c2+vr6d0rhisbjp7bffFsW4rhtoDbJt+7Gurq4HpHGu62785S9/KVoH1Wq126rVqrgG1euIuAbF4/Evt7e3f0waV61WxWuFX/7yl7e4riu6th3n3bXC4OCgeK2QyWS+0NLS8klpXLlcXiddK7z99ts3VyqVwGpQS0vLZ9ra2h6SxpVKpbW+798hjQuyBrW2tv5Ja2vr5zTeo9Y6yHXdjdIapLtWWLhw4a8sy5p+4IEH4Ld4QWHBmFWwpm8p3NLc4D3+rl9ZkKu9Y+Vqv55nTnG/ortW6O7u/kg6nX5EGucE2K/4vq9Vg7q6uu5PJBJflcbproMGBwfFNchxHK0a1NPTc288Hv+2NM7zPK11kO/7WtepzrHl8/ktsVgsIo0zYWaSz+fXBT0z0elXHI0a9Oyzz67QmZno9ivOdTwzOXv27HLdmYl0rXDw4MFbY7FYTprLlJlJLBbrOnXqlKgumzIzicVirSdPnhTPTHT6Fd0aNDAwoFWDbNtOBjUz0e1XdNcKtm1Hr9eZiW3bTSbMTM6ePas1M+np6blPGmfCzCQej3+lo6Pjw9I4R7Nf0Z2ZDAwMrJLGJZPJL7W2tv6BNM6UmUlHR8d1OTNJp9PaM5Pz588HNjOZ8/ZgbgGNcAtohFtAI9wCGuEW0CrcArphHLeAngW3gEa4BTTCLaBVuAU0oluDuAU0orsOuia2gLasSz4LWOlX5vn8X8viFtCz4RbQCLeARkyYmXALaIRbQCPcAhp5LzMTbgF9AW4BjXALaIRbQCPcArphPm4BfRHcAhrRrUHGbAE9FxTACAUwQgGMUAAjFMAqFMAN4yiAZ0EBjFAAIxTAKhTACAUw8u9WAFvWnM8C/l2/Inj+r2VRAM+GAhihAEZMmJlQACMUwAgFMEIBjFAAq1AAIxTACAUwQgGMmDIzoQBWoQAWQgGsQgGMUAAjFMAIBTBCAaxiUjNDAaxiSjNDAaxiSjNDAaxCAYxcYwK44V3Av+tXcrWClatNW73nHppPPgpgFQpghAIYMWFmQgGMUAAjFMAIBTBCAaxCAYxQACMUwAgFMGLKzIQCWIUCWAgFsAoFMEIBjFAAIxTACAWwiknNDAWwiinNDAWwiinNDAWwCgUwck0JYMtqeBfwBQF87h0rV/v1fPNRAKtQACMUwIgJMxMKYIQCGKEARiiAEQpgFQpghAIYoQBGKIARU2YmFMAqFMBCKIBVKIARCmCEAhihAEYogFVMamYogFVMaWYogFVMaWYogFUogJFrUADDXcAX3QE87+f/WhYF8GwogBEKYMSEmQkFMEIBjFAAIxTACAWwCgUwQgGMUAAjFMCIKTMTCmAVCmAhFMAqFMAIBTBCAYxQACMUwComNTMUwCqmNDMUwCqmNDMUwCoUwMg1J4AtC+4C9n1/6e27z35D8vxfy6IAng0FMEIBjJgwM6EARiiAEQpghAIYoQBWoQBGKIARCmCEAhgxZWZCAaxCASyEAliFAhihAEYogBEKYIQCWMWkZoYCWMWUZoYCWMWUZoYCWIUCGLlGBbByF7Dv+0sX5c69KXn+r2VRAM+GAhihAEZMmJlQACMUwAgFMEIBjFAAq1AAIxTACAUwQgGMmDIzoQBWoQAWQgGsQgGMUAAjFMAIBTBCAaxiUjNDAaxiSjNDAaxiSjNDAaxCAYxckwLYspS7gH3fX7ogV/sXyfN/LYsCeDYUwAgFMGLCzIQCGKEARiiAEQpghAJYhQIYoQBGKIARCmDElJkJBbAKBbAQCmAVCmCEAhihAEYogBEKYBWTmhkKYBVTmhkKYBVTmhkKYBUKYOQaFsC/uwvY9/2l0uf/WhYF8GwogBEKYMSEmQkFMEIBjFAAIxTACAWwCgUwQgGMUAAjFMCIKTMTCmAVCmAhFMAqFMAIBTBCAYxQACMUwComNTMUwCqmNDMUwCqmNDMUwCoUwMg1K4At63d3Ad/yn770n6TP/7UsCuDZUAAjFMCICTMTCmCEAhihAEYogBEKYBUKYIQCGKEARiiAEVNmJhTAKhTAQiiAVSiAEQpghAIYoQBGKIBVTGpmKIBVTGlmKIBVTGlmKIBVKICRa1wAv3sX8I+X/U/p838tiwJ4NhTACAUwYsLMhAIYoQBGKIARCmCEAliFAhihAEYogBEKYMSUmQkFsAoFsBAKYBUKYIQCGKEARiiAEQpgFZOaGQpgFVOaGQpgFVOaGQpgFQpg5JoWwJZ14VnAB77zb9J8FMAqFMAIBTBiwsyEAhihAEYogBEKYIQCWIUCGKEARiiAEQpgxJSZCQWwSuACOBKJdMzx2hsKhV69xN8bvmzb7k0mk7ukcclkck8sFstJ41Kp1N9Eo9FOSUw4HP5OKBT6O2mueDye0zm2VCq1W+fY0un0d5qbm7uEcbuampre0Dm2VCq1W+Nz2xWPx3U+t/5YLCY6tubm5lxTU9OANFcsFsslk8k9Osdm23avRtyeaDTaLYmJRqOdTU1Ng9Jctm336BxbPB7vi8fjfTrHZtt2jzSuqalpUPpdjkaj3alUql/jnARag5qamgaam5tFcbFYrEvn2N5LDdK5Tpuamt4Ih8OiutDc3NyVTqe/I80Vi8W0a5DOdVr/Dfgb4XvsSKVSophIRP86TSaTWtdp/bd7rzQuk8nkpTHNzc2B1qBQKHQqEok8JY1LpVJ/E4vFRDFB16BwOPxSOBx+RufYpOugWCzWlclkAqtB4XD4eDgcflYal8lkxGuFaDTaqXOd6q4VwuHwfwyFQoc0Prd+6VohFot1ZDKZwGpQKBQ6EolEDkvjksnknubmZvFaIcgaFIlEDofD4R/qHJvOOkinBumuFW688cb/aVnW9COPPDLv3+Ivd375b63CgukFr6z6jTSfTr+iu1YIh8MHQqHQCY3PLbB+RbcGRSKR/aFQ6P/QOTaddVAikRDXoEgkolWDIpHIU01NTT+SxgXdr+gcWzgc/tumpqbXpHEmzEwikUh/U1PT6xqfW6D9ynuYmfxEmuu99CvX8cykT3dmorNWaGpq+pk0xpSZSSgU+mkkEpHOkYyYmYRCoTej0ajoexJ0v5JIJLRqUCgUKkSj0cBmJkHONpuamn4cuX5nJq9EDJiZJJNJrZlJOBzeJ427nmcmuv2Kbg1KJBLitUI4HD4eCoWek8YZNDN5XhpnyswkHA6/II17D/2KVg2yHnvssUWNXs3NzZvD4XDTXH+f6/XKK68sfvXVV++SxhWLxRWnTp26XRo3ODi4zrbtGyUxqVRqTTgcjkpznThx4s5CobBMGjcwMLD8yJEjd0jj3nzzzbX5fP4mSUxzc/OyUCiUkuYqFAp3DAwMLNeIW3bixIk7NeLWHD58+GZh3B2hUKhVmuvUqVO3F4vFFdK4V1999a5XXnllscbnverkyZO3SGJs274xHA53aZzHWwcGBlZpxC05efLkUo24lceOHbtNGheJRDqz2azo8z558uQtg4ODq6W5dGvQa6+9plWDIpFINhKJiK6Bw4cP31woFNZIc72XGlQoFMQ1KBKJJJ544glRXcjn8ze9+eaba6W5jhw5olWDhoaGtK7T5ubmSCQSWSc8thsKhcJ6aa5jx47dVigUVkrjTp8+vbRQKCzR+NyeSCQSW6Rxb7755gZpzMGDBwOtQeFw+BuxWOwejXzr8/n8DcLPO9Aa1NTU9Ghzc/P90rjBwcF1x44dE62DDh8+fPPw8LC4BhUKhTt0alBzc/PDtm1/RBo3PDwsXiscO3bsxsHBQdG1/dhj764VXnvtNfFaIRaL/Xk0Gn1Q43NbLV0r5PP5G4rFYmA1KBqNfjoej/+JNG5gYGDVwYMHb5XGBVmDbNv+D/F4/DPSON110ODg4DppDdJdKyxcuPBXlmVN33bbbfP+LV7UffYx66WPTFsFa3rR3y0KCz83cb+iu1aIxWK/F41Gv6zxuQXWr9i2rVWD4vH4B0Kh0GPSON1+5bXXXhPXoIceekirBjU3N+8IhULflMadPHlSax3kOI7WdVosFtc/9NBDous0lUptvF5nJtFodHUoFIpJcwXdrwQ5M9HtV67nmcnp06eX6s5MpGsF27ZvDIVC3Rrn0ZSZSUcoFBLVZZNmJtlsVvQ90e1XdGvQyy+/rFWDmpub47Zti64d3XWQbr/yXmYmTzzxhOh336SZSTQa3SqNC3pmcvr0aXENam5u/vr1PDNJJBLimYluv6I7M3n55ZfFa4VYLPbFaDT6UWkcZybwuQU6M4lEIn+qOzMpFAqBzUzmvD2YW0Aj3AIa4RbQCLeARrgFtAq3gG4Yxy2gZ8EtoBFuAY1wC2gVbgGNcAtohFtAzyJXK1j9zrRVsKatgvXPknzcAlqFW0Aj3AIaMWFmwi2gEW4BjXALaIRbQCPcAlqFW0Aj3AIa4RbQCLeARkyZmXALaBU+A1gIBbAKBTBCAYxQACMUwAgFsIpJzQwFsIopzQwFsIopzQwFsAoFMHLtC+Bz71i52q8XFBaMWQVr2nrdappvKAWwCgUwQgGMmDAzoQBGKIARCmCEAhihAFahAEYogBEKYIQCGDFlZkIBrEIBLIQCWIUCGKEARiiAEQpghAJYxaRmhgJYxZRmhgJYxZRmhgJYhQIYufYFcO03C3O1//zBwgd3WG9Yv5XcBUwBrEIBjFAAIybMTCiAEQpghAIYoQBGKIBVKIARCmCEAhihAEZMmZlQAKtQAAuhAFahAEYogBEKYIQCGKEAVjGpmaEAVjGlmaEAVjGlmaEAVqEARq5pAdz7j49audr0TX2/OFUoFG61CtbfS+4CpgBWoQBGKIARE2YmFMAIBTBCAYxQACMUwCoUwAgFMEIBjFAAI6bMTCiAVSiAhVAAq1AAIxTACAUwQgGMUACrmNTMUACrmNLMUACrmNLMUACrUAAj17QAztUKVq42venJs1+sC+D1kruAKYBVKIARCmDEhJkJBTBCAYxQACMUwAgFsAoFMEIBjFAAIxTAiCkzEwpgFQpgIRTAKhTACAUwQgGMUAAjFMAqJjUzFMAqpjQzFMAqpjQzFMAqFMDItS2A333+r9KvCO4CpgBWoQBGKIARE2YmFMAIBTBCAYxQACMUwCoUwAgFMEIBjFAAI6bMTCiAVSiAhVAAq1AAIxTACAUwQgGMUACrmNTMUACrmNLMUACrmNLMUACrUAAj17YArv3Gyv3in2YJ4HnfBUwBrEIBjFAAIybMTCiAEQpghAIYoQBGKIBVKIARCmCEAhihAEZMmZlQAKtQAAuhAFahAEYogBEKYIQCGKEAVjGpmaEAVjGlmaEAVjGlmaEAVqEARq5ZAVx//q+Vq70I/co87wKmAFahAEYogBETZiYUwAgFMEIBjFAAIxTAKhTACAUwQgGMUAAjpsxMKIBVKICFUACrUAAjFMAIBTBCAYxQAKuY1MxQAKuY0sxQAKuY0sxQAKtQACPXrACuP//X6j33UAMBPK+7gCmAVSiAEQpgxISZCQUwQgGMUAAjFMAIBbAKBTBCAYxQACMUwIgpMxMKYBUKYCEUwCoUwAgFMEIBjFAAIxTAKiY1MxTAKqY0MxTAKqY0MxTAKhTAyLUrgN99/m89H/Yr87gLmAJYhQIYoQBGTJiZUAAjFMAIBTBCAYxQAKtQACMUwAgFMEIBjJgyM6EAVqEAFkIBrEIBjFAAIxTACAUwQgGsYlIzQwGsYkozQwGsYkozQwGsQgGMXLsC+N3n/9bzNRLAl70LmAJYhQIYoQBGTJiZUAAjFMAIBTBCAYxQAKtQACMUwAgFMEIBjJgyM6EAVglcANdqtRsbvbq6urYmEonQXH+f6+X7/tIZASZ5nTlzZtXExMSdGvk2OI5zsySmp6dnXTwet6W5KpXKkpkvn+Q1Nja20nGcxdK4arW63vf9WyQx+Xx+hW3baWmuqampxWNjYys1zv+KSqWyRBpXLpfXTU5O3io8tsW2bbdJc01MTNx55syZVdI4z/OW+76/VOOcrKnVardJYhzHudm27W5prrfeeuv2ej5R3Pj4+F2lUmmZxjlZ7fv+HdK4WCzWVSgURJ93rVa7bWxsbK3G+deqQa7ratWgWCzWun//ftE1MDk5eWu5XF4nzfVeatDU1JS4BsVisVRfX5+oLvi+f0u1Wl0vzeU4jlYNOnv2rNZ1mkwmoz09PRskMefPn7/Jdd2N0ly+79/hed5qadzk5OSy8fHxuzSOram9vX2bNK5SqWySxriuG2gNisfj3+js7Nyp8T43nj9//iZJTLFYDLQGxePxr7S3t39II9+Gt99+W7QOmpycvHViYkJcg6amphbr1KBkMvmlTCbzMWncxMSEeK3w9ttv3+z7vujarue603Vd8VohlUp9vq2t7RPSuPp3S7RWOH/+/E2jo6OB1aB0Ov2ZbDb7KY18a1zXvV0aF2QNymazf5xOpz8njdNdB/m+v0Fag3TXCgsXLvyVZVnT99577yVjb9r9D1+zcrXphblfvFSrzd2vLCgsGLUK1vSNr98YafT/o9Ov6K4VOjo6fj+TyfyVxvkPrF9xHEerBrW0tNyfTCYfk8bp9iulUklcgwqFglYN6ujouCeRSHxL4z1qrYOmpqa0rtPR0dGNhUJBdJ3u3r17czweD0tzmTAz2bVr19qgZyY6/cp7mJlkpLl0+5WrMDNpl+bSnZlMTk4u052ZSNcKjuPcHIvFctJcJs1Mjh07JqrLNYNmJseOHRPPTHT6Fd0a5DiOVg2ybTsZ1MxEt1/RnZnE4/Hm63VmEo/HnzBhZjI5OcmZiXpsX2ltbX1AGqfbr+jOTBzHEa8VUqnUw+3t7dftzKSlpeWT0jgTZiaZTObTujOTt956K7CZiVUsFlc0eu3fv/9D2Ww2Odff53pVKpVNvu9vkcZVq9Xt1Wp1vUa++xzHWSmJef755+/NZDKt0lyu6250XXerNM7zvG2O42zQyLfTdd1VkpgXXnhhayaT6ZLm8n1/g+d52zTe41bXdTdK40ZGRu71PG+1JOb48eMbkslknzRXtVpdX61Wt2ucky2VSmWTNK5cLt/t+/4aSczAwMCqVCrVL801Nja2tlwu361xTjaPjIyIr9NSqbSjXC6vk8al0+k9g4ODos/b9/01nufdI82lW4Mcx9GqQel0OnfkyBHRNeB53uqRkZF7pbneSw3yfV9cg9LpdMcPf/hDUV1wXXeV67o7Nc6/Vg3SvU5bWlqyzzzzzH3CXCscx/mANFe5XF5XKpV26BxbtVrdrHFsiaeeeuoBaVypVPqgRkygNai1tbU5n89/TBrnOM4HfN8XxQwPDwdag1pbW5/Yu3fvJzTy3Tc2NiZaB3met/rnP/+5uAb5vr9Bpwa1t7d/vb+//1PSuJ///OfitcLY2NjKSqUiuraLxXfXCo7jiNcKPT09f71r167PSeM8z7tHulbwfX+F53mB1aCenp4v9fX1/YVGvrtLpdJaaVyQNWjXrl1f6Onp+SuNfFrroEqlcp+0BumuFRYtWvSvlmVNP/roo5f8Lb5517mfWrna9Ja/nfpyPV/DfuWzP/3sh6w3rN8uLCx8p9H/j06/ortW6O/v/+P29vZvSuOC7Fccx9GqQfl8/sGWlpYmaZzuOmh4eFhcg+rfE3ENeuqppz7S0tIS1Tj/Wusg3/e1rlOdYztw4MD9mUwmJY0zYWby3HPP3RP0zESnXwlyZqLbrwRZg15++eX16XTaiJmJdK1QKBRWJpPJ70hzmTQzKRQK0rWhMTOTl156STwz0elXdGvQ0NCQVg3KZDLthw8fFl07uusg3X5F9zrNZrOZ63lmsnfv3g9L44Kemehcp21tbZHvfve7H5PGmTAzaWtrezyfz39SGqfbr+jOTIaGhsRrhY6Ojq/t2bPnIWkcZyZw/gOdmeRyuYdzudxfauS7e2xsLLCZyZy3B3MLaKTILaABbgGNcAtohFtAq3AL6IZx3AJ6FtwCGuEW0Ai3gFbhFtAIt4BGuAW0pTz/t55v7n7lEs8C5hbQKtwCGuEW0IgJMxNuAY1wC2iEW0Aj3AIa4RbQKtwCGuEW0Ai3gEa4BTRiysyEW0Cr8BnAQiiAVSiAEQpghAIYoQBGKIBVTGpmKIBVTGlmKIBVTGlmKIBVKICRa1MAX3j+bz3fpQTwnM8CpgBWoQBGKIARE2YmFMAIBTBCAYxQACMUwCoUwAgFMEIBjFAAI6bMTCiAVSiAhVAAq1AAIxTACAUwQgGMUACrmNTMUACrmNLMUACrmNLMUACrUAAj15wA7v3HR61cbdrK1V68KN+l+5U57gKmAFahAEYogBETZiYUwAgFMEIBjFAAIxTAKhTACAUwQgGMUAAjpsxMKIBVKICFUACrUAAjFMAIBTBCAYxQAKuY1MxQAKuY0sxQAKuY0sxQAKtQACPXnADO1QpWrjZt9Z576KJ8lxPADe8CpgBWoQBGKIARE2YmFMAIBTBCAYxQACMUwCoUwAgFMEIBjFAAI6bMTCiAVSiAhVAAq1AAIxTACAUwQgGMUACrmNTMUACrmNLMUACrmNLMUACrUAAj154AVp//W893+X6lwV3AFMAqFMAIBTBiwsyEAhihAEYogBEKYIQCWIUCGKEARiiAEQpgxJSZCQWwCgWwEApgFQpghAIYoQBGKIARCmAVk5oZCmAVU5oZCmAVU5oZCmAVCmDk2hPA6vN/6/nmI4DhLmAKYBUKYIQCGDFhZkIBjFAAIxTACAUwQgGsQgGMUAAjFMAIBTBiysyEAliFAlgIBbAKBTBCAYxQACMUwAgFsIpJzQwFsIopzQwFsIopzQwFsAoFMHJNCeAGz/+t55tfvzLrLmAKYBUKYIQCGDFhZkIBjFAAIxTACAUwQgGsQgGMUAAjFMAIBTBiysyEAliFAlgIBbAKBTBCAYxQACMUwAgFsIpJzQwFsIopzQwFsIopzQwFsAoFMHJNCeAGz/+t55uvAFbuAqYAVqEARiiAERNmJhTACAUwQgGMUAAjFMAqFMAIBTBCAYxQACOmzEwogFUogIVQAKtQACMUwAgFMEIBjFAAq5jUzFAAq5jSzFAAq5jSzFAAq1AAI9eWAMbn/9bzzb9fueguYApgFQpghAIYMWFmQgGMUAAjFMAIBTBCAaxCAYxQACMUwAgFMGLKzIQCWIUCWAgFsAoFMEIBjFAAIxTACAWwiknNDAWwiinNDAWwiinNDAWwCgUwcm0JYHz+bz2fRAD/7i5gCmAVCmCEAhgxYWZCAYxQACMUwAgFMEIBrEIBjFAAIxTACAUwYsrMhAJYhQJYCAWwCgUwQgGMUAAjFMAIBbCKSc0MBbCKKc0MBbCKKc0MBbAKBTByzQjgOZ7/W88n61fqdwGv+cmaDAXwBSiAEQpgxISZCQUwQgGMUAAjFMAIBbAKBTBCAYxQACMUwIgpMxMKYBUKYCEUwCoUwAgFMEIBjFAAIxTAKiY1MxTAKqY0MxTAKqY0MxTAKhTAyDUjgOd4/m89n1QAr7fesH678I2F71AAX4ACGKEARkyYmVAAIxTACAUwQgGMUACrUAAjFMAIBTBCAYyYMjOhAFYJXAC7rnt7o1dfX989mUymea6/X+K1qlQqrZXG+b6/wfO85dK40dHRrYODg3dKYr773e9uTqfTSWkux3FWlsvlddK4arW6vlgsrtA4J1tmmvr5vp555pl1iUSiRSPXimq1ul4aVy6X1zmOs1LjnGyuVCpLJDHPPvvsing83iXN5Xnect/3N0jj6t/jVdK40dHRjb7vL5XEDA4O3mnbdq801/j4+F2jo6MbNc7J6uHh4TUa35MNpVJpmTQuHo/nCoWC6PP2fX/pxMTEJmkuV7MGOY6jVYOSyWTHvn37RNdApVJZUq1WN2u8R+0a5Pu+uAYlk8nsd7/7XVFdcBxnse/7W6S5isWiVg0aGxtb62pcp8lkMrFnz56tkhjf9+/wPG+bNFepVFqmU4N831/jed5qaVw6nY7s2bPnXmmc4zjbpTFDQ0OB1qB0Ov14Lpf7kEa+bb7v3yGJOX36dKA1KJ1Of727u/sj0rjR0dGtM8O3+b4qlcqSM2fOiGuQ7/srdGpQNpv9666urk9I486cOSNeK0xMTNw5Ojoqurbr35HljuOIr9NsNvtwZ2fnn0jjJiYmNknXCkHXoNbW1j9vb2//rDRudHR049DQ0F3SuCBrUFdX16fb2tq+II3TXQeNjo5uldYg3bXCwoULf2VZ1vSDDz4Iv8ULemv/YuVqv24Up9OvLCosGrcK1vSS15ckhJ+11lqhp6fnDzOZzGPSuCD7lcHBQa0a1Nvb+/uZTOab0jjdfqVSqYhrUKFQ0KpB/f39H8xms09I44aHh7XWQVNTU1rXqed52wqFgug6zefzO9LpdFSayzVkZpJKpVLSXEH3Kzozk6eeemptKpVqlebS7VeCrEE/+MEPlgc5M/F9f42rOTORrhVOnDhxp23bu6S5TJqZnDx5Uro2NGZm8tJLL4lnJjr9im4NKhaLWjUolUplgpqZ6PYrujOTVCoVz+fzot99k2YmfX19O6VxQc9M6jVWemzX9cykt7f3oxrfE/FawXGcxbozk2KxKF4rXO8zk/b29k9J4673mcn4+Dvgsc4AACAASURBVHhgMxPLcZzFjV75fH5nKpWKzfX3uV6+76+pVqvrpXGVSmXT2NjYSmlctVrdfvr06aWSmKeffnpbMplMS3N5nrfacZwN0jjXdTe6rrtKGuc4zvahoaG7JDGHDx/ekEwm26S5zpw5s8p13Y0a73FD/byI4oaGhrbV/83Iecc8//zzq5PJZLc019jY2MpKpbJJGldvQtdI40ZGRrbU/83zececPn16aTKZ3CXNdfbs2eUjIyNbNM7J2nojKoobHh7e7Pv+CmlcPB7vKxQKonMyOTm5zHXdrdJcujWoWCxq1aBUKtX5ve99T/Q9KZVKy4aGhrZJc72XGnTmzJlVGsfWun//ftG1U69Z2zXeo1YN0r1OU6lU6sknnxS9z0qlsqRUKu2Q5vJ9f8Xw8PBmadzExMS6sbGxtdK4dDodffLJJ++TxpXL5bulMZ7nBVqD0ul0U39//4elcaVSaUelUlkijAm0BmUymW/u3r37Y9K4arW63fd90TqoVCot8zxPXIPqdURcg7LZ7FdyudwnpXGe54nXCr7vL61Wq+IaNDY2trJYLIrXCh0dHV/q7e19SBrnuu5W6VqhUqks8X0/sBrU2dn5hZ6ens9J40ZGRrbUm0NRXJA1qKur67NdXV1/KY3TXQdVq9XtOjVIZ60wI4A//elPw3Vg5Wq/WZir/edGcTr9ykd/8tGd1hvWbxcUFrwjidNdK+zevfvBlpaWr0rjnAD7ldOnT2vVoHw+/5FUKvUtaZzuOuhnP/uZuAYVCgWtGtTf3/+hZDIZlsaVy2WtdVC1WtW6Tn3f31EoFETX6b59++5JJpO2Rq5rfmZy4MCBrYlEIiPNFXS/4mjMTJ555pkNiUSiXeM9XvMzk6NHj64KcmYyMTGxTndmIl0rFAqFJYlEYrc0lykzk0Qi0fvyyy+LzokpM5NEItF55MgR8cxEp1/RrUE//elPtWpQOp1uCWpmotuv6K4V0ul0Mp/Pi373OTPB13uZmUxMTHBmctErk8l8s7e39w+kcY7GWmFoaOgu3ZnJT3/6U/FaobW19dG+vr4/ksZxZqK+gp6ZtLW1faG7u/vPpHEjIyNbzp49G9jMZM7bg7kFNMItoBFuAY1wC2iEW0CrcAvohnHcAnoW3AIa4RbQCLeAVuEW0IhuDeIW0IjRW0Bf4vm/9Xxa/cqNb9x4xipY09brVtN8Y7gFNMItoBFuAY1wC2gkyJkJt4BGuAU0wi2gEW4BrcItoJGrMTPhFtAqpsxMuAW0iikzE24BrcJnAAuhAFahAEYogBEKYIQCGKEAVjGpmaEAVjGlmaEAVjGlmaEAVqEARq4JAXyJ5//W82n1K18sfvHD1hvWb62C9c/zjaEARiiAEQpghAIYoQBWoQBGTJqZUABfgAIYoQBGKIARCuCG+SiAL4ICGKEAFmJCM0MBjFAAIxTACAUwQgGsQgGMUAAjFMAIBTBiSjNDAaxCAYxcGwL43DtWrvbrS+TT7les161RyV3AFMAIBTBCAYxQACMUwCoUwIhJMxMK4AtQACMUwAgFMEIB3DAfBfBFUAAjFMBCTGhmKIARCmCEAhihAEYogFUogBEKYIQCGKEARkxpZiiAVSiAkWtDANd+Y+V+8U+XyKfdr9xVuGuT5C5gCmCEAhihAEYogBEKYBUKYMSkmQkF8AUogBEKYIQCGKEAbpiPAvgiKIARCmAhJjQzFMAIBTBCAYxQACMUwCoUwAgFMEIBjFAAI6Y0MxTAKhTAyFUXwJd5/m8933vrVwrW38/3LmAKYIQCGKEARiiAEQpgFQpgxKSZCQXwBSiAEQpghAIYoQBumI8C+CIogBEKYCEmNDMUwAgFMEIBjFAAIxTAKhTACAUwQgGMUAAjpjQzFMAqFMDIVRfAl3n+bz3fexXA6+d7FzAFMEIBjFAAIxTACAWwCgUwYtLMhAL4AhTACAUwQgGMUAA3zEcBfBEUwAgFsBATmhkKYIQCGKEARiiAEQpgFQpghAIYoQBGKIARU5oZCmAVCmDk6gvgSz//t57vvfcr87wLmAIYoQBGKIARCmCEAliFAhgxaWZCAXwBCmCEAhihAEYogBvmowC+CApghAJYiAnNDAUwQgGMUAAjFMAIBbAKBTBCAYxQACMUwIgpzQwFsAoFMHL1BfCln/9bz/d+COB53QVMAYxQACMUwAgFMEIBrEIBjJg0M6EAvgAFMEIBjFAAIxTADfNRAF8EBTBCASzEhGaGAhihAEYogBEKYIQCWIUCGKEARiiAEQpgxJRmhgJYhQIYuaoCeB7P/63ne3/6lXncBUwBjFAAIxTACAUwQgGsQgGMmDQzoQC+AAUwQgGMUAAjFMAN81EAXwQFMEIBLMSEZoYCGKEARiiAEQpghAJYhQIYoQBGKIARCmDElGaGAliFAhi5qgJ4Hs//red7vwTwZe8CpgBGKIARCmCEAhihAFahAEZMmplQAF+AAhihAEYogBEK4Ib5KIAvggIYoQAWYkIzQwGMUAAjFMAIBTBCAaxCAYxQACMUwAgFMGJKM0MBrEIBjFxdAXz55//W871//cpl7gKmAEYogBEKYIQCGKEAVqEARkyamVAAX4ACGKEARiiAEQrghvkogC+CAhihABZiQjNDAYxQACMUwAgFMEIBrEIBjFAAIxTACAUwYkozQwGsQgGMXOU7gC/7/N96vvdTAF/yLmAKYIQCGKEARiiAEQpgFQpgxKSZCQXwBSiAEQpghAIYoQBumI8C+CIogJHrXgCPj4/f1ei1d+/eD2az2fhcf5/rVa1W11cqlU3SuNHR0a2lUmmtNG5kZORez/OWS2K+973v3Z3JZLLSXMVicX21Wt0sjfN9f8vg4OA6aZznefcUi8UVkphnn312czqd7pDmKpfL63zf36LxeW8uFovrNfLd7TjOSknMiRMn1iWTyZw0V6lUWjs6OrpVGlepVDZVq1XxsVWr1e2u664SftbLk8nkHo3vyOpqtbpdGuf7/gbXdTdq5Ns2PDy8RhqXSqV2Sz9v13VX+b6/Q+P8a9Ug13W1alAqleo5evSo6HviOM7Kcrl8tzTXe6lB5XJZXIMymUz7oUOHRHWhWCyu8DzvHmmuwcFBrRo0MTGhdZ1ms9nMk08+ea8kZnJyclmxWNwpzTU8PLzG87xt0rjR0dGNvu9vkMa1tLTY/f39H5LGDQ0N3afxuQVag1paWsL5fP4j0rhisbhzcnJymSRmYGAg0BrU2tr67f7+/o9L43TWQY7jrBwdHRXXoHK5vE6nBrW3t381l8v9iTRudHRUvFbwPG/5yMiI6NoeH393reC6rnit0N7e/khvb++npXG+7++QrhUmJyeXua4bWA3q6ur6y+7u7s9L46rV6vbBwcHV0rgga1Bvb++fdXV1PSyN010HjYyM3CutQbprhUWLFv2rZVnTjz766N1r/vZsk5WrTd+y69yPLhf3fvcrNxRumLAK1vTy08uTs/+mu1bo7+//o7a2tm9I44LsV3Rr0O7du/+wra3tcWmcbr9SKpXENahUKmnVoHw+/3utra3N0jjXdbXWQePj41rXqeu6O0ulkug63bdv3wfS6TR8xy/3MmFmcvDgwR3pdLpFmivofkV3ZpJKpTqluXT7lSBr0I9+9KO1iUSiV5pLd2YyOjq6UXdmIl0rlEqlZYlEol/jO2LMzGRgYEBUl6/3mYlOv6Jbg0ZGRrRqUDabbTtw4IDo2tFdB+n2K7ozk5aWlvT1PDPZu3fvNT8zGR0d1ZqZ9Pf3f1QaZ8rMZPfu3Q9K43TWCsVicYXuzGRkZES8VrieZyadnZ1/1dPT8xlp3PU+M/E8L7CZieX7/i2NXnv27NmeTCbDc/19rlf933ZbKY3zfX+N7/tLpXGVSmVTsVi8TRKze/fujYlEIi7NNTQ0NLPAEsV5nrd65t+Uk7xc193ouu7tkpinnnpqdSKRyOgcm+d5qzXe4yqdY3McZ4Pv+3dIYp5++um7YrFYhzSX/+73ao3Ge1xZKpWWSePK5fK6+r+FNu+YYrF4WywWy0lzTU1NLa7Le1Gc53nLi8XiCmlcqVRaW6lUlkjjbNvuLhQKos97YmLizmq1ul7jPWrVoOHhYa0aZNt228GDB6Xfkzvq14AoV9A1yLbtdD6fF107ruveXh/YiY9NpwaNjY1pXafxeNzevXv3ZknM5OTkrcPDw6IY3/dvqVQqS0ql0lppnO/7KzzPWy6NSyQSod7e3h3SuJGRkS3SGMdxAq1BiUTiW52dnR+Qxg0PD2+u73Qx75jBwcFAa1AymXysu7v796RxlUplU61WE62D/Hd/fwOrQel0+sutra1/II2rv0fRb0etVrutUqls0si1tP47ID22v8hkMn8kjatWq+ula4XJyclbq9XqZo3viFYNymazn21paflTaVy5XF7nOM5iaVyQNSibzX4qm83+mTROdx1UqVQ2SWuQr7lWWLhw4a8sy5q+//77Ny7q/cVPrFxtesme2mWP9f3uV+4/ff926w3rtwteX/BfGsRorRXa29s/lkql/lrjPQbWr9TvPBLXoK6urgdSqdTXNN6j1jqoWCyKa1ChUNCqQX19fTuTyeS3Nd6j1jpobGxM6zqtVqub63d4zjumt7d3WyKRiEhzmTAzyefzG+LxeEKay4SZyYEDB1bF4/GszrFd6zOTQ4cOLY3H44HNTHzfX6E7M5GuFY4dO3ZbNBrtleYyaWZy4sQJUV02aWby4osvimcmfoD9yuDgoFYNisfjqaBmJr5mv6I7M0kkErHreWbS3d19tzQu6JmJ7/taM5NcLvdBadz1PDPRWSvU/3mtGjQ4OCheK6TT6S9ns9k/lMb5BsxMMpnMF9ra2q7LmUkymdSemUxNTQU2M5nz9mBuAY1wC2iEW0Aj3AIa4RbQKj63gG4Uxy2gZ8EtoBFuAY1wC2gVbgGNcAto5N/NFtDzfP5vPd/736/M8SxgbgGNcAtohFtAI0HOTLgFNMItoBFuAY1wC2iEW0CrcAtohFtAIz63gAa4BTRiysyEW0Cr8BnAQiiAVSiAEQpghAIYoQBGKIBVTGpmKIBVTGlmKIBVTGlmKIBVKICRqyeA5/f833q+KyGAGz4LmAIYoQBGKIARCmCEAliFAhgxaWZCAXwBCmCEAhihAEYogBvmowC+CApghAJYiAnNDAUwQgGMUAAjFMAIBbAKBTBCAYxQACMUwIgpzQwFsAoFMHJVBHBsIGLlatNWrvbiPPNdmX6lwV3AFMAIBTBCAYxQACMUwCoUwIhJMxMK4AtQACMUwAgFMEIB3DAfBfBFUAAjFMBCTGhmKIARCmCEAhihAEYogFUogBEKYIQCGKEARkxpZiiAVSiAkasigDsmBq1cbdrqPffQPPNdKQEMdwFTACMUwAgFMEIBjFAAq1AAIybNTCiAL0ABjFAAIxTACAVww3wUwBdBAYxQAAsxoZmhAEYogBEKYIQCGKEAVqEARiiAEQpghAIYMaWZoQBWoQBGrooA7vmH/zrf5//W8126X8nVphv9z/PqV2bdBUwBjFAAIxTACAUwQgGsQgGMmDQzoQC+AAUwQgGMUAAjFMAN81EAXwQFMEIBLMSEZoYCGKEARiiAEQpghAJYhQIYoQBGKIARCmDElGaGAliFAhi5KgJY8Pzfer65+5V3t5J+LwJYuQuYAhihAEYogBEKYIQCWIUCGDFpZkIBfAEKYIQCGKEARiiAG+ajAL4ICmCEAliICc0MBTBCAYxQACMUwAgFsAoFMEIBjFAAIxTAiCnNDAWwCgUwErgAvvcz05Ln/9bzXTkBbFnKXcAUwAgFMEIBjFAAIxTAKhTAiEkzEwrgC1AAIxTACAUwQgHcMB8F8EVQACMUwEJMaGYogBEKYIQCGKEARiiAVSiAEQpghAIYoQBGTGlmKIBVKICRwAXwl/dPS57/W893pQXw7+4CpgBGKIARCmCEAhihAFahAEZMmplQAF+AAhihAEYogBEK4Ib5KIAvggIYoQAWYkIzQwGMUAAjFMAIBTBCAaxCAYxQACMUwAgFMGJKM0MBrEIBjAQugFPD01bu3P+ed9CM4L34dfHfLv7PWYj6lfpdwDe+cWOYAliFAhihAEYogBEKYBUKYMSkmQkF8AUogBEKYIQCGKEAbpiPAvgiKIARCmAhJjQzFMAIBTBCAYxQACMUwCoUwAgFMEIBjFAAI6Y0MxTAKhTASGACOO/fsHDzx/6H1XNu2uqe+n+E+Rr3K++vAP7dXcAUwCoUwAgFMEIBjFAAq1AAIybNTCiAL0ABjFAAIxTACAVww3wUwBdBAYxQAAsxoZmhAEYogBEKYIQCGKEAVqEARiiAEQpghAIYMaWZoQBWoQBGAhHAnbUVVq72f124i/fc/7J6fvGgIN/cArjRncF1xP1K/S7gNT9Zk5l3TB0KYIQCGKEARiiAVSiAEQpghAIYoQBGKIBVTJqZUACrmDIzoQBWMWVmQgGsQgEshAJYhQIYoQBGKIARCmCEAljFpGaGAljFlGaGAljFlGaGAliFAhgJRAD31o422Mr5/xbku3S/8n7cAWxZv7sLeOEbC9+Zd0wdCmCEAhihAEYogFUogBEKYIQCGKEARiiAVUyamVAAq5gyM6EAVjFlZkIBrBK4AI5EItk5Xv2hUOjUJf7e8JVIJDqTyWS3NC6dTuds226XxmWz2V3RaLRFEtPc3NwXCoVeleaKx+MdOseWSqV6YrFYh8Y56ZMeWyQS6W5qanpd59hSqVSPNC6ZTHbH43GtY4vFYq3CuI6mpqY3pLls225Pp9M5nWNLJBKdGseWs227TRITjUZbmpqaBjSOrU3n2OLxeFc8Hu8K4tgikUi2qalpoLm5WfR527bdlslkeqW5dGtQMpnUqkGhUKgQiURE35NYLNaaTqf7ND437Rqkc52GQqEfh8NhUV2IRqMtOscWi8W0a5DOdRoKhV6JRCK7hO8xm81mRTGRiP51mkqltK7TcDj8cjgc/o40LpPJ7A7q2HRrUDgcfikcDv+tNC6bze6KxWKimGg0GmgNampqOh4Oh7+rc2zStULQNSgUCh2NRCL7pXE6a4VoNNqieZ22J5NJ8Xc5FAr9IBwOH5DGZTKZXunvadA1KBwOfz8SiRzS+Ny01gpB1qBIJPJcJBI5HNSx6dQg6XV6a/f4vzR6lu9X7LZ5/bZerl+xcrXpOc6JuF+549Qdb1sFa/q+5+77kSSuubl5XzgcPiY9/0H2K7o1KBwOPxkKhV7UOTaddVAqlRLXoEgkolWDIpFIPhwOvySNC7pf0Tm25ubmPZyZwOcWaL8S5MzkvfQrAc9MfiLNpTszSaVSXUHNTCKRSLapqem0xrEZMzOJRCKiOJNmJtFo9JqemSQSCe2ZSXNzcyAzE91+RXetEA6HfxThzER5BT0zSaVSnJlc9Gpqajre3NwsnpnorBV0r9N4PN6RSCTEa4V/BzOTZ6VxnJk0PCdaNch67LHHbm30CoVCd0cikea5/j7X69lnn13x/PPPr5bGnThxYt3TTz99lzTu5MmTWx5//PHbJTG2bW8Kh8NJaa59+/YtP3LkyBpp3LFjx9bm8/ll0rgXX3xxcyqVukMSEwqF1kQikaw018GDB5cdO3ZsrTTuyJEja/bt27dc45xs6unpuVMYtywSiXRKcz399NN3nThxYp007vnnn1/97LPPrpDGHT9+fEM+n18siXn88cdvb25uzklz7d+/f8nx48c3SOMOHz688sCBA6ukcUePHl2fz+eXSuPqElH0eefz+cUvvfTSRmku3Rr0wgsvaNWg5ubm9ieeeEJ0DfT09Nx57NixTdJc76UGHTx4UFyDwuFw5tvf/raoLqRSqTtefPHFzdJc+XxeqwYdP35c6zqt3928RRJj2/Ztx48f36pxbEuPHj26Xhp39OjRVYcPH14pjQuFQpEnnnjiHmncSy+9tE0ak8vlAq1B0Wj027FY7IMa35Ottm3fJonJZrOB1qBoNPq1WCz2e9K4kydPbunq6hKtg3p6eu48deqUuAYdPHhwmU4NisVij9i2/XFp3KlTp8Rrha6urttPnjwpurYfe+zdtcILL7wgXivYtv2X0Wj0j6VxL7300kbpWsG27dtOnToVWA2KRCJ/1tzc/Blp3PHjxzfkcrklGucksBpk2/afxuPxz0vjdNdBJ0+e3CKtQdK1woLcPwygAD733+YbH2S/svWHW++13rB+a71u/RdJXCwW+4NYLPao9D0G2a88/vjjWjUoHo9/OBaLfV0ap9uvHDlyRFyDHn74Ya0aFI1G74tEIk9I4w4cOKC1Dnr55Ze1rtNTp05tffjhh0XXqW3b28PhcFSay4SZSTgc3hj0zESnX9GdmYTD4RZpLt1+5XqemRw9enSV7sxEulZ4/PHHbw+Hw33SXCbNTL71rW+J6rIpM5NwONxu27boe6Lbr+jWoEOHDmnVoEgkkv76178uunZ0Zya6/YruzCQSidiPP/646HfflJlJOBwOx2Kxa35mcvToUc5MLnrFYrGvJhKJ35fG6awVUqnUHbozk0OHDonXCrZt/1U0Gn1QGseZCeQKfGYSj8e1Zib79+8PbGYy5+3B3AIa4RbQCLeARrgFNMItoFW4BXTDOG4BPQtuAY1wC2iEW0CrcAtohFtAI9flFtBd5+63crX/pQjg3n8ICfIF1q8UCoVFN75x4xmrYE1br1tN843jFtAIt4BGuAU0wi2gVbgFNMItoBFuAY1wC2iEW0CrmDQz4RbQKqbMTLgFtIopMxNuAa3CZwALoQBWoQBGKIARCmCEAhihAFYxqZmhAFYxpZmhAFYxpZmhAFahAEYCEcCWZVk9tWErV5u2vvz0tPWN//g5Yb5ABfAXi1/8sPWG9VurYP3zfOMogBEKYIQCGKEAVqEARiiAEQpghAIYoQBWMWlmQgGsYsrMhAJYxZSZCQWwCgWwEApgFQpghAIYoQBGKIARCmAVk5oZCmAVU5oZCmAVU5oZCmAVCmAkMAGcO/eO1T01bVnWtGVZot/ioAWw67qrrIL195K7gCmAEQpghAIYoQBWoQBGKIARCmCEAhihAFYxaWZCAaxiysyEAljFlJkJBbAKBbAQCmAVCmCEAhihAEYogBEKYBWTmhkKYBVTmhkKYBVTmhkKYBUKYCQ4AVz7jRUf/DfLHAG8XnIXMAUwQgGMUAAjFMAqFMAIBTBCAYxQACMUwComzUwogFVMmZlQAKuYMjOhAFahABZCAaxCAYxQACMUwAgFMEIBrGJSM0MBrGJKM0MBrGJKM0MBrEIBjAQigHv/8VErV5te8MW9/59ligC2LEtyFzAFMEIBjFAAIxTAKhTACAUwQgGMUAAjFMAqJs1MKIBVTJmZUACrmDIzoQBWoQAWQgGsQgGMUAAjFMAIBTBCAaxiUjNDAaxiSjNDAaxiSjNDAaxCAYwEIoBztYKVq00v3Pbg/7DMEsDzvguYAhihAEYogBEKYBUKYIQCGKEARiiAEQpgFZNmJhTAKqbMTCiAVUyZmVAAq1AAC6EAVqEARiiAEQpghAIYoQBWMamZoQBWMaWZoQBWMaWZoQBWoQBGghHA596xcrVfL1y48L9bJglgy5r3XcAUwAgFMEIBjFAAq1AAIxTACAUwQgGMUACrmDQzoQBWMWVmQgGsYsrMhAJYhQJYCAWwCgUwQgGMUAAjFMAIBbCKSc0MBbCKKc0MBbCKKc0MBbAKBTAS0B3Av7Fyv/gnQwXwvO4CpgBGKIARCmCEAliFAhihAEYogBEKYIQCWMWkmQkFsIopMxMKYBVTZiYUwCoUwEIogFUogBEKYIQCGKEARiiAVUxqZiiAVUxpZiiAVUxpZiiAVSiAkSsugOvP/7VytReNFMCWNa+7gCmAEQpghAIYoQBWoQBGKIARCmCEAhihAFYxaWZCAaxiysyEAljFlJkJBbAKBbAQCmAVCmCEAhihAEYogBEKYBWTmhkKYBVTmhkKYBVTmhkKYBUKYOSKC+D683+t3nMPGSyAL3sXMAUwQgGMUAAjFMAqFMAIBTBCAYxQACMUwComzUwogFVMmZlQAKuYMjOhAFahABZCAaxCAYxQACMUwAgFMEIBrGJSM0MBrGJKM0MBrGJKM0MBrEIBjFx5Afzu838ty7KMFcCWddm7gCmAEQpghAIYoQBWoQBGKIARCmCEAhihAFYxaWZCAaxiysyEAljFlJkJBbBK4ALY9/0bGr3a2tq22LbdNNff53pVKpUlpVJpmTSu/oW9QxpXrVbXFwqFmyQxbW1ta2OxWEyay3GcxZ7nLZfG+b6/ot7AiuLK5fI6x3FulsT09fUtj0ajaWmu+o/mCmmc53nLHcdZLI0rlUprfd+/RRLT09NzZzQabdM4/3fMFEThe1xWqVSWaJyT1XWhPu+YQqFwUzQa7ZbmqtVqt3met1rjnCytL95Fca7rrnJd93ZpXCwW6zp58qTo866fwzXSXLo1qN5gi2uQbdst+Xxeeg3cUr8GpO9RuwbVr3HpsSU7OztFdcFxnJvL5fI6aa56jRTXoMnJSa3r1LbtaHt7+3pJTK1Wu9FxnA3SXK7r3u667ippXH3It1QaF4/Hn8hkMls13udGaUyxWAy0BsXj8W+0trbeK41zHGdDfUAy75j6kC+wGpRIJB5taWm5XxpXrVbXnz9/XrQO8n3/lrGxMXENmpiYuFOnBsXj8YeTyeRHpXH19yj67Th//vxN1WpVdG3XX3fMDFqFn9ufZ7PZBzXyrZGuFerf4cBqUCKR+HQ6nf4TaZzneauLxeJtGu8zsBqUzWb/OJlMflbjPWqtg6rV6nppDfIFa4V3n/9be9v3/RsWLlz4K8uypjdu3Cj9LQ6sX5lrrbD2zbWbZ+4CbhTX1tb2e8lk8q+k7zHIfqVQKGjVoPb29g/atv2YxnvUWgcNDw+La1B9yCeuQS0tLXfbtv1NaVx9nSBeB505c0brRlA5cAAAIABJREFUOvV9f0P9GOcdk8vlNsVisZA0lwkzk+7u7jXRaNSW5gq6XwlyZqLbr1zPM5Px8fG7dGcm0rVCPp+/qbm5uUeay5SZiW3bnQcPHhTVZZNmJvv375d+T7T6Fd0aVCwWtWpQPB5PBDUz8TX7Fd2ZSTweb+bMBN5noDOT+vGJ4hKJxNev55lJJpP5kDROt1/RnZkUi0XxWiEejz+cyWQ+Jo0zZWaSTqc/oZHvup6Z1Gq1wGYmluM4Kxu9Dhw48EBra2tqrr/P9apWq5uHhoa2SeN839/h+/4GaZzneR8YHBxcLYl54YUXdra0tLRKc1UqlU2O42yXxpVKpR2u627UyHff8PDwGknM4cOHt2cymS5prtHR0Y2lUmmHNM5xnO318yKKc113p+/7omN76aWXNqbT6T5prvqFLz62oaGhbdVqdbM0zvO8e8bGxtZKYgYHB1en0+nvSHNNTEys8zzvHo1zssV13a3SuHK5fHe1Wl0vjUulUv1vvvmm6JyMjY2t/fnPf36vNJduDSqVSlo1KJPJ9P7gBz8QfU9831/juu5Oaa73UoNGR0fFNSibzXYeOXJEdO0M///svWtwXOWZ7/tiQxIwF9+w5PvdBEwSSGaSTBJmErInsBPmJJmECbkQ1Pd7t+4tyYb02NjGxrawkTM4wLDHQ5JJO8i7T6tbfVmtNbrgA7GSKup8OZW9z66ayZ7z5dTJfNpfMgU6H5CDXv1boOcFFn7l/69qVU3QPPX2Wq316H2en9ezSqXWer1+u3StarVqlIMcxzG6T1OpVPr48eN3CD/jukqlsle6VqPR2Fir1XYbXJPtrutuMzi32BNPPPEJg/XulMbUajVPc1BHR0fgwIEDfyqNq1Qqe6vV6jphjKc5qLOz84e5XO5z0jjHce5wHEe0D3LfLNLEOWg2j4hzUFdX13dzudwXDX5PxHsFx3FaHMcR3duza20yyUFdXV3f3r9//1ekcWNjY7dJ9wrVanXd2NiYZzkom81+fWBg4GvSOMdx9swW2aI4L3NQf3//V3t7e79hsJ7RPshxnDukOWixe4UNf/srn8pOz1y/b/rFcrl86/Lly/9dKTXzne98R/S32Mt65e32Cteev/ZllVczrb9sTc7/WS6X+/POzs4fSD9j2cN6pVAoGOWgAwcO/Fl7e3ubNM60XhkdHRXnoOHhYaMcdOTIkU9lMpmQwfU32geNj48b3adjY2N7h4eH10liTp48+bF0Op2QrmVDz+Spp566LZVKtUvX8rpeMe2ZJBKJHulapvVK2fueyYB0LdOeSbVa3W7aM5HuFYaHh9fF4/EfSdeypWeSSCT2//znPxddE5t6Js8995y4Z2JSr5jmoEKhYJSD0ul056lTp0T7bNOeiWm9YtozSafTqaXaM0mn09FDhw7dZbAeeyZ6jOc9kwMHDnxeGmdar5j2TAqFgklf4buPPfbYlwx+T9gzmXN43TPp7e3930x7JlNTU571TBZ8PJgjoBGOgEY4AhrhCGiEI6B1XJcjoJvEcQT0PDgCGuEIaIQjoHU4AhoxzUEcAY1ckSOg57z/VynLR0Ar9bbvAuYIaMS0XuEIaMTlCGgNjoBGOAIa4QhohCOgEY6A1uEIaOSD6JlwBLSOLT0TjoDWsaVnwhHQOnwHsBAKYB0KYIQCGKEARiiAEQpgHZuKGQpgHVuKGQpgHVuKGQpgHQpg5P0VwG+9/1epJSCAlVrwXcAUwAgFMEIBjFAA61AAIxTACAUwQgGMUADr2NQzoQDWsaVnQgGsY0vPhAJYhwJYCAWwDgUwQgGMUAAjFMAIBbCOTcUMBbCOLcUMBbCOLcUMBbAOBTDyPj8B/LrK/vq3l//nEhHATZ8CpgBGKIARCmCEAliHAhihAEYogBEKYIQCWMemngkFsI4tPRMKYB1beiYUwDoUwEIogHUogBEKYIQCGKEARiiAdWwqZiiAdWwpZiiAdWwpZiiAdSiAkfdNAPf95lsqOz2jstPPXf5PS0IAK9X0KWAKYIQCGKEARiiAdSiAEQpghAIYoQBGKIB1bOqZUADr2NIzoQDWsaVnQgGsQwEshAJYhwIYoQBGKIARCmCEAljHpmKGAljHlmKGAljHlmKGAliHAhh53wTwvPf/KrWkBDA8BUwBjFAAIxTACAWwDgUwQgGMUAAjFMAIBbCOTT0TCmAdW3omFMA6tvRMKIB1KICFUADrUAAjFMAIBTBCAYxQAOvYVMxQAOvYUsxQAOvYUsxQAOtQACPvnwDW3/+r1BISwErBU8AUwAgFMEIBjFAA61AAIxTACAUwQgGMUADr2NQzoQDWsaVnQgGsY0vPhAJYhwJYCAWwDgUwQgGMUAAjFMAIBbCOTcUMBbCOLcUMBbCOLcUMBbAOBTDyPj4BrL3/V6klJ4C1p4ApgBEKYIQCGKEA1qEARiiAEQpghAIYoQDWsalnQgGsY0vPhAJYx5aeCQWwDgWwEApgHQpghAIYoQBGKIARCmAdm4oZCmAdW4oZCmAdW4oZCmAdCmDkfRHATd7/q9QSE8BKaU8BUwAjFMAIBTBCAaxDAYxQACMUwAgFMEIBrGNTz4QCWMeWngkFsI4tPRMKYB0KYCEUwDoUwAgFMEIBjFAAIxTAOjYVMxTAOrYUMxTAOrYUMxTAOhTAyPsigJu8/1epJSmA//gUMAUwQgGMUAAjFMA6FMAIBTBCAYxQACMUwDo29UwogHVs6ZlQAOvY0jOhANahABZCAaxDAYxQACMUwAgFMEIBrGNTMUMBrGNLMUMBrGNLMUMBrEMBjLw/Ahjf/6vUEhTASv3xKeCWZ1v2UQDrUAAjFMAIBbAOBTBCAYxQACMUwAgFsI5NPRMKYB1beiYUwDq29EwogHUogIVQAOtQACMUwAgFMEIBjFAA69hUzFAA69hSzFAA69hSzFAA61AAI+/TE8Dw/l+llqwA3qjOqzeW/WLZ/0MBrEMBjFAAIxTAOhTACAUwQgGMUAAjFMA6NvVMKIB1bOmZUADr2NIzoQDWoQAWQgGsQwGMUAAjFMAIBTBCAaxjUzFDAaxjSzFDAaxjSzFDAaxDAYy85wJ4gff/KrVEBbBSf3wKeNfQrkFRnKIAbgYFMEIBrEMBjFAAIxTACAUwQgGsQwGMUAAjFMAIBTBiS8+EAljHcwFcLBZvaHbs379/dzweDyz084WOcrl8q+M4LdK4qampDZVKZbU0znXdbfl8/kZJTC6X2xKNRmPStYrF4lrXdVulcRMTE+uHh4fXSOMajcbWQqFwkyTm0KFD66PRaFq6luM4ayYmJtYbXP/WYrG4VhpXr9e3lMvlmyUxhw8fXhONRruka1UqldVTU1MbDK5JS7lcvtXgmmy6XOQt9sjn8zeGw+E+g7VWuq67SRpXrVbXFQoF8X3aaDQ2joyMrJLGRSKR7Isvvij6vuv1+i3j4+ObpWuZ5qBarWaUgyKRSOfx48dF90C5XL65Xq9vka5VfBc5yHGcNdK4aDSazOVyonunUCjc1Gg0tkrXGh4eNspBr7zyitF9Go/HI93d3dslMdVqdUW1WhXFFIvFG0ZGRlY1Go2N0jjHcVqq1eo6aVwikfD39/fvMVhvhzTmwoULnuagZDL5g+7u7jsN1tterVZXSGLy+bynOSiZTH6nr6/vbmmc67rbXNcV7YPK5fLNU1NT4hzkOM4akxyUSCS+2dnZ+Vlp3NTUlHiv4Lruja7rbpOuValUVtdqNfFeIZVKfa2jo+Meadz4+Phm6V6hWq2uGB8f9ywHJZPJ+9Lp9Jelca7rbrpw4cJKaZyXOai9vf3edDp9vzTOdB/kuu42aQ56u73C8uyll1R2emb1/l/BOSxbtuz3SqmZu+++W/S32Mt6xWSvcNcv79qtzqs3rv35tf+vwfX3rF7J5/NGOainp+euRCLxkDTOtF6pVqviHHTu3DmjHNTf339HPB7/oTSuUCgY7YMuXrxodJ+Oj49vP3funOg+7evr2xWLxYLStdgzwcO0XjHJQceOHWs16ZmY1ite5qCTJ0+utqVnIt0rnDlz5sZIJNJvsJYVPZNoNNp79uxZUV62pWcSjUY7zp49K+6ZmNQrRcMcVKlUjHJQLBZLeNUzMa1XTHsmsVgsvH///iXZM0kmk77e3t7bDNbztGdi2FdYsj2TeDz+nZ6enk9K40zrFdOeSaVSEe8VksnkN9rb2/9MGmdLzySTyfy5NM6GnkkqlfqKac/EdV3PeiaqXq/f0uzI5XJ3JJPJ8EI/X+iYmJhYXy6XN0njGo3GVsdxWqRxtVpt98jIyCpJzLFjx3bG4/GkdC3XdVsvF8vCY4vJuVUqlV2VSmW1JObEiROb4/F4h3StV155paVer2+RxlWr1c2u67ZK48rl8k7HcdZIYs6cOdMaj8d7pWs5jtPSaDS2GnzGTRMTE+sNrsl213XXSmJGRkZWRaPRfdK1JiYmbq1Wq9ulcbMJe6M0bnR0dFu1Wl0njYvFYgPDw8Oi79t13bWO4+wwuCZGOahUKhnloFgs1jM4OCj6PXEcZ025XN4pXevd5KDZe1x6bu3Hjx8X3TuVSmV1pVLZJV1r9tqLc5Drukb3aTKZjB88eHC3cK2VpVJpj3StarW6bnR0dJs0rtFobKzVahukcalUKnTgwIG90rjR0dHbpDHlctnTHJRKpdpyudxd0rhSqbTHdd2VkphisehpDkqlUt/ft2/fpw2u5e7JyUnRPshxnDWNRkOcg1555ZUWkxyUyWQe7O/v/7w0rtFoiPcKk5OTq2q1mujenr0mLaVSSbxX6Ojo+Hpvb++XDNbbId0ruK670nEcz3JQZ2fnV3t6er5isN72crl8qzTOyxzU1dX1l52dnQ8YfEajfVCtVtstzUFvt1e4pm/6f6rs9B+a/Wz58uW/V0rN3HfffdK/xZ7VK6Z7het/fv1vVF7NrPrlqqgkzst6ZWRkxCgH5XK5P0kmkz8w+IxG+6CRkRFxDrpw4YJRDnr00Uc/kUwmfdK4YrFotA+a/QcX4vvUcZw9Fy5cEN2nhw8f/mg8Ho9I17KhZzI4OLjD656JSb3iZc/EtF7xMgc9++yzLV72TBqNxkbTnol0r3DhwoWVkUhkv3Qti3om/T/72c+ke0MreibxeLz77Nmz4p6JSb1imoOKxaJRDorH4xkveyYm9YppzyQej8dzuZzo7z57Jni8m55Jo9HYaHBubY8++ujd0jgbeiaZTOZ7Jj0T03rFtGdSLBbFe4X29vZvZ7PZL0jj2DPRD697Ju3t7f+5q6vrPoP1tk9MTHjWM1nw8WCOgEaKRY6Ank+9zhHQ8+EIaIQjoHU4ArppHEdAz4MjoBGOgEY4AlqHI6ARjoBGrB8BvcD7f5VawiOglVJfyH3hP6m8mlF59S+SOC/rFY6ARjgCGrGhZ8IR0AhHQCMcAY1wBDTCEdA6HAGNcAQ0whHQCEdAI7b0TDgCWofvABZCAaxDAYxQACMUwAgFMEIBrGNTMUMBrGNLMUMBrGNLMUMBrEMBjLynAvht3v+r1NIWwOFw+GMfefEj/6fKqxn1C/XIYuMogBEKYIQCWIcCGKEARiiAEQpghAJYhwIYoQBGKIARCmDElp4JBbAOBbAQCmAdCmCEAhihAEYogBEKYB2bihkKYB1bihkKYB1bihkKYB0KYOQ9FcDZ6bzKTs+ovktfbBa31AXw/QP3t6nz6g3JU8AUwAgFMEIBrEMBjFAAIxTACAUwQgGsQwGMUAAjFMAIBTBiS8+EAliHAlgIBbAOBTBCAYxQACMUwAgFsI5NxQwFsI4txQwFsI4txQwFsA4FMPLeCuBLv1PZ6T8sFLfUBXAkEvkrlVf/LHkKmAIYoQBGKIB1KIARCmCEAhihAEYogHUogBEKYIQCGKEARmzpmVAA61AAC6EA1qEARiiAEQpghAIYoQDWsamYoQDWsaWYoQDWsaWYoQDWoQBG3uMngBd8/69SV40A3ih5CpgCGKEARiiAdSiAEQpghAIYoQBGKIB1KIARCmCEAhihAEZs6ZlQAOtQAAuhANahAEYogBEKYIQCGKEA1rGpmKEA1rGlmKEA1rGlmKEA1qEARt4zAfwO7/9V6ioRwEopyVPAFMAIBTBCAaxDAYxQACMUwAgFMEIBrEMBjFAAIxTACAUwYkvPhAJYhwJYCAWwDgUwQgGMUAAjFMAIBbCOTcUMBbCOLcUMBbCOLcUMBbAOBTDyngngd3j/r1JXlQBe9FPAFMAIBTBCAaxDAYxQACMUwAgFMEIBrEMBjFAAIxTACAUwYkvPhAJYhwJYCAWwDgUwQgGMUAAjFMAIBbCOTcUMBbCOLcUMBbCOLcUMBbAOBTDy3gngt3//r1JXkQBWatFPAVMAIxTACAWwDgUwQgGMUAAjFMAIBbAOBTBCAYxQACMUwIgtPRMKYB0KYCEUwDoUwAgFMEIBjFAAIxTAOjYVMxTAOrYUMxTAOrYUMxTAOhTAyHv4BPDbvv9XqatOAC/qKWAKYIQCGKEA1qEARiiAEQpghAIYoQDWoQBGKIARCmCEAhixpWdCAaxDASyEAliHAhihAEYogBEKYIQCWMemYoYCWMeWYoYCWMeWYoYCWIcCGHlPBPAi3v+r1FUmgJVa1FPAFMAIBTBCAaxDAYxQACMUwAgFMEIBrEMBjFAAIxTACAUwYkvPhAJYhwJYCAWwDgUwQgGMUAAjFMAIBbCOTcUMBbCOLcUMBbCOLcUMBbAOBTDyngjgRbz/V6mrUgC/41PAFMAIBTBCAaxDAYxQACMUwAgFMEIBrEMBjFAAIxTACAUwYkvPhAJYhwJYCAWwDgUwQgGMUAAjFMAIBbCOTcUMBbCOLcUMBbCOLcUMBbAOBTDy3gjgd37/r1JXoQBW6h2fAqYARiiAEQpgHQpghAIYoQBGKIARCmAdCmCEAhihAEYogBFbeiYUwDqeC2DXdVc2Ox599NG9qVQqstDPFzpqtdqGarW6WRrnuu42x3FapHGO4+ypVCqrJTFHjhzZlUwmU9K1KpXK+nq9vkUa12g0tpZKpVaDa7nbcZw1kphTp05ticVinQbXv7XRaGyVxtXr9S2VSmW9wbXcVSwW10pizp49uz4Wi2UNfkdaXNfdJo2rVquba7XaBoP1dswWa5LrsToej+8z+IzrHMfZIY1rNBoby+XyJoP1thcKBfF9mkgkBqTfd7lcvrXRaOyUrmWag0ZHR41yUCKR6Hn66adFvyfFYnFtpVLZJV3r3eQg13XFOSiRSLQPDQ1tlcQ4jrOmVqvtlq5VKpWMctD4+LjRfZpIJBK5XG6PJGZycnKV4ziiGNd1VxYKhZZqtbpdGue67qZGo7FRGpdMJsO5XO5OadzY2Nht0pjh4WFPc1AymfQ9+uijd0vjHMfZM9s0XXRMPp/3NAelUqnv79u379Mm53bx4kXRPmg2H4tzkOu6rSY5KJPJPJjNZr9gsJ54r3Dx4sXVJvep4zgto6Oj4r1Ce3v7N7q7u++VxjUajZ3SvcLk5OSqyclJz3JQe3v717LZ7H0G13LH8PDwOmmclzmop6fnKz09PQ9I40z3QSY5aP5eQWWnX1+Wnf7v7xS3fPnyf1dKzTzwwAOiv8Ve1iume4V9+/Z9rqOj46H5//2e/3rPHeq8euOa/DX/2izOy3qlUqkY5aBcLvcn6XT6YWmcab1SLpfFOWhkZMQoBw0MDNyVSqX8Bp/RaB80Pj5udJ9OTk7umZUbi445ePDg7clkMipdy4aeybFjx3Z63TNxDeoVL3smpvWKlznohRdeaPWyZ+K67ibTnol0rzAyMrIqFovtl65lUc+kP5/Pi/KyTT2T559/XtwzcQ3qFdMcVCqVtroGOSiZTGYGBwdF947pPsi0XjHtmSSTyfhS7ZmkUqmQDT0T13XFOSiVSrUNDAx8Uhq3lHsmpvWKa9gzmc0norhMJvNgT0/PPQbrsWcy5/C6Z9LZ2flV055JtVr1rGeiLl68eH2zo6+vb1c0GvUv9POFjmKxuLZQKLRI4yYmJtaPjIysksY1Go2t1Wp1hSQml8ttiUQiUelaw8PDa0qlUqs0znXd1nw+v1oaN7tpuVESc+zYsdZIJJKSrjVbEIrPrVQqtQ4PD6+RxlWr1c1TU1M3SWJOnjy5OhKJdErXGhkZWTUxMbFeGlcoFFqKxeJaadxsoXCz8HqsiEQiWYPfkVsajcZGaVy5XL51eHh4nTSuVqttuPwvIyVHNBrtLRQKou+7XC7f7LruJulapjmoUqkY5aBoNNoxNDQkugdm/6X0Zula7yYHVSoVcQ6KRqPJQ4cOie4d13VvrNfrW6Rr5fN5oxzkOI7RfRqLxcJ9fX3bJDHT09M3jI6OimIuXnzzX//VarUN0rhqtbquXC7fanBuvp6ent0G6203+N48zUGxWOwHHR0de6Vxo6Oj26anp28QfkZPc1Aikfibnp6eu6RxjUZj62uvvSbaB01NTd00Pj4uzkGVSmW1SQ5KJBLfzGQyn5HGjY+Pi/cKr7322opGo7FVutbIyMiqSqUi3iukUqmvpVKpe6Rxrutuku4Vpqenb3Bd17McFI/Hv9Le3n6vNK7RaGzM5/O3SOO8zEHpdPpL6XT6fmmc6T6o0WhsleaguXuFm/dd+q7KTs8s7/vVf3mnuGXLlv1eKTXzqU99SvS32Mt6xXSv0NXV9afJZPJbzX52zflrJlRezdz00k3B+T/zsl6pVqtGOaizs/MT0Wj0IWmcab1SLpfFOahYLBrloN7e3tuj0ejD0rjh4WGjfdDU1JTRfeq67rZisSi6T3t6enZGIpGAdC0beiaPP/74Zq97Jib1ikkOeuqpp1pMeiam9YqXOejHP/7xqnA43CVdy7RnUq1W15n2TKR7hXPnzq0Ih8N9Br8jVvRMwuFw74svvijKyzb1TP7hH/5B3DMxqVdMc1CpVDLKQbFYLOFVz8S0XjHtmcTj8VAul1uyPZPOzs49But52jOpVqviHBSPx7/f3d19pzTOlp5JZ2fn3dI403rFy55JMpn8RiqV+qw0zoaeSSwWW9I9k3Q6/WVpXKPR2Fiv1z3rmSz4eDBHQCMcAY1wBDTCEdAIR0DruBwB3SyOI6DnwRHQCEdAIxwBrcMR0AhHQCPWjYBe5Pt/lbpKR0Ar9bbvAuYIaIQjoBGXI6A1OAIa4QhohCOgEY6ARjgCWocjoBGOgEZcjoAGOAIasaVnwhHQOnwHsBAKYB0KYIQCGKEARiiAEQpgHZuKGQpgHVuKGQpgHVuKGQpgHQpg5N0L4MW9/1epq1gAK7Xgu4ApgBEKYIQCWIcCGKEARiiAEQpghAJYhwIYoQBGKIARCmDElp4JBbAOBbAQCmAdCmCEAhihAEYogBEKYB2bihkKYB1bihkKYB1bihkKYB0KYOQ9eAL4dZX99W8XE3eVC+CmTwFTACMUwAgFsA4FMEIBjFAAIxTACAWwDgUwQgGMUAAjFMCILT0TCmAdCmAhFMA6FMAIBTBCAYxQACMUwDo2FTMUwDq2FDMUwDq2FDMUwDoUwMi7EsB9v/mWyk7PqOz0c4uJu6oFsFJNnwKmAEYogBEKYB0KYIQCGKEARiiAEQpgHQpghAIYoQBGKIARW3omFMA6FMBCKIB1KIARCmCEAhihAEYogHVsKmYogHVsKWYogHVsKWYogHUogJF3JYAF7/9VigK42VPAFMAIBTBCAaxDAYxQACMUwAgFMEIBrEMBjFAAIxTACAUwYkvPhAJYhwJYCAWwDgUwQgGMUAAjFMAIBbCOTcUMBbCOLcUMBbCOLcUMBbAOBTDy7gTw4t//qxQF8JsL6E8BUwAjFMAIBbAOBTBCAYxQACMUwAgFsA4FMEIBjFAAIxTAiC09EwpgHQpgIRTAOhTACAUwQgGMUAAjFMA6NhUzFMA6thQzFMA6thQzFMA6FMDIu3wCeNHv/1WKAvjNBfSngCmAEQpghAJYhwIYoQBGKIARCmCEAliHAhihAEYogBEKYMSWngkFsA4FsBAKYB0KYIQCGKEARiiAEQpgHZuKGQpgHVuKGQpgHVuKGQpgHQpgxFQAb/jbX/kk7/9VigL4rUXeegqYAhihAEYogHUogBEKYIQCGKEARiiAdSiAEQpghAIYoQBGbOmZUADrUAALoQDWoQBGKIARCmCEAhihANaxqZihANaxpZihANaxpZihANahAEZMBfCH+y8VJO//VYoC+K1F3noKmAIYoQBGKIB1KIARCmCEAhihAEYogHUogBEKYIQCGKEARmzpmVAA61AAC6EA1qEARiiAEQpghAIYoQDWsamYoQDWsaWYoQDWsaWYoQDWoQBGTAXwsuz0v0ne/6sUBbC+0JtPAa/65aooBbAOBTBCAaxDAYxQACMUwAgFMEIBrEMBjFAAIxTACAUwYkvPhAJYhwJYCAWwDgUwQgGMUAAjFMAIBbCOTcUMBbCOLcUMBbCOLcUMBbAOBTBiKoCl7/9VigJYX+jNp4CvyV/zrxTAOhTACAWwDgUwQgGMUAAjFMAIBbAOBTBCAYxQACMUwIgtPRMKYB0KYCEUwDoUwAgFMEIBjFAAIxTAOjYVMxTAOrYUMxTAOrYUMxTAOhTAiIkA/tDAr/9G+v5fpSiAcbE3nwK+6Zc3haTrUQADFMDzoABGKIARCmCEAhihANahAEYogBEKYIQCuOl6FMBzoABGlrwA9vv90WZHMBjs8/l8f7/Qzxc6otFoOhaLtUvjkslkRzQaTUrjMplMTzAYjAnjetra2s5J14pEIql4PN4hjYvH4x2RSCQljUulUj2BQCAuifH5fB1tbW0/vdLPLZlMdodCIdG5+f3+lM/n+4V0rWg0mkwmk+Jzi8Vi7dFoNG3wvXVFIhHRuQWDwdgjjzxyXrpWOBxOpFKpLoPvOxOJRDLSuEQi0RkOhxPSuEceeeS89Hc5EonETc7NNAfF43GjHNTW1vZPPp9P9HsSCoXiyWSy2+Dxila6AAAgAElEQVR78/Q+bWtr+2kgEBCtFwgE4qlUqserc0skEkb3qc/n+we/3y/6nKFQKJpOp3ula4XD4UQikeg0+N6M7lOfz/f3wWCwTxqXSqWyJufmZQ5qa2v7SSAQ2C+NS6fTvaFQSBQTCoU8zUFtbW1/5/f7c9I4k31QKBSKp9Npz3JQW1vbUCAQeNzgexPvFYLBYCyTyYhzUDQaTZqcm8/nO+X3+49I40z2Cl7nIL/ff8Ln8z1pcm4mewUvc1AgEDjq8/lOSuNM90GZTKZHmoNW9dR/rbLTM59OnhJ9zmuvvfZ/KaVmvvnNb4ruAy/rFdO9gt/vP+D3+89IYv6q66/6VF7NXPez634vXc+kXjHNQYFA4DGfz/eMNM7LesXv9xvloGAwuM/n8z0rjTPdK6TTaaP71OTcQqFQtq2t7QVpnA09k0Ag0M2eyQd7bjb0TOLxeMY0Bxn2FX4pjbGpZ+L3+0VxFvVMfh4MBsU9Ey/rlXfRM3nR7/eL9tmm+yDTeoU9k6bn9veBQKBfGud1zyQej7Nnop/b3wWDQXHPxLReYc8EvjejHNTW1vaUf4n2TNra2qzomai2traVzY5IJHKHz+eLLPTzhY6jR49uOHHixGZp3ODg4LZDhw61SOOeeeaZ3bFYbJUkJhAI7PL7/SnpWocOHVp/6tSpLdK4oaGhrblcrlUad+bMmV0dHR2rJTHhcHhLIBDokK517Nix1qGhoa3SuFOnTm05dOjQemncyZMnd/X3968RxrUGAoFeg++tZXBwcJs07sSJE5uPHj26QRo3ODi4I5fLrZXExGKxVT6fb590rcOHD986ODi4w+D6bzx69OgmadyTTz65PZfLrZPG+f3+gUQiIfq+c7nc2tOnT++UruV1DvL7/T3hcFh0D/T39685efLkLula7yYHHTt2TJyD/H5/eyAQEOWFjo6O1WfOnBGfWy6XM8pBZ86cMbpP/X5/IhKJ7JbExGKxVUNDQ3sMzm3dk08+uV0ad/r06U0nT57caHBuoVAotFca9+Mf//g2aUx/f7+nOcjv97cFAoG7pXFDQ0N7pHuFrq4uT3NQMBj8QSAQ+LQ07plnntnd19cnOrf+/v41JvfpsWPHWk1yUDgcfjAcDn9BGnfmzBnxXqGvr2/VM888I7q329rM9wqzT27fK407ffr0TpO9wk9+8hPPctDsv0K+Txo3ODi4o7+//1ZpnJc5KBwOfyUajT4gjTPdB5nUK9dkL/2byk7/h3StZcuW/btSambHjh2i+8DLesV0rxAKhT4XCoUeksZd94vr/g+VVzM3/OMNMUmcSb0Si8WMclAoFPrTQCDwsDTOtF45duyYOAd973vfM8pBfr//Ez6fzyeNO3r0qNE+6Omnnza6T3/yk5/s+d73vie6T5PJ5Ednmz/Sc7vieybhcHin1z0Tk3rFy56Jab3yAfRMsgbfm9E+6PTp05tMeybSvUIsFlsVCAT2S9eyqWcSDodFedmWnkkgEOhOJpOi3xPTesU0Bx0/ftwoBwUCgUxbW9s2SYzpPsj0PjXtmQQCgTh7Jvrhdc/k9OnT7JnMOUKh0Pd9Pt9npHFe1ivHjh1rPX78uHivEA6HHwwGg/eYnNuV3jMJBoNfX8o9k0AgcL80bnBwcMfhw4c965ks+HgwR0AjHAGNcAQ0whHQCEdA63AEdNM4joCeB0dAIxwBjXAEtA5HQCMcAY3YMAJaZadfX9Y3/X9L1+IIaOSzw5+9XZ1Xb6i8+hdJHEdAAxwBPQ+OgEY4AhrhCGiEI6ARjoDW4QhohCOgEY6ARjgCuul6HAE9B46ARpb8COiFoABGKIARCmCEAhihANahAG4aRwE8DwpghAIYoQDWoQBGKICRK14A9/3mWyo7PXP9vukXpWtRACP1ev2Wa85fM6Hyakb9Qj2y2DgKYIACeB4UwAgFMEIBjFAAIxTAOhTACAUwQgGMUAA3XY8CeA4UwAgFsBAbihkKYIQCGKEARiiAEQpgHQpghAIYoQBGKIARW4oZCmAdCmBELICz03mVnZ7ZefDiN6RrUQAj9Xr9lrt+eddu6VPAFMAABfA8KIARCmCEAhihAEYogHUogBEKYIQCGKEAbroeBfAcKIARCmAhNhQzFMAIBTBCAYxQACMUwDoUwAgFMEIBjFAAI7YUMxTAOhTAiFwAX/qdyk7/wWSvQAGM/LFeyat/ljwFTAEMUADPgwIYoQBGKIARCmCEAliHAhihAEYogBEK4KbrUQDPgQIYoQAWYkMxQwGMUAAjFMAIBTBCAaxDAYxQACMUwAgFMGJLMUMBrEMBjBg8Afy6yk7/NwpgnfdAAG+UPAVMAQxQAM+DAhihAEYogBEKYIQCWIcCGKEARiiAEQrgputRAM+BAhihABZiQzFDAYxQACMUwAgFMEIBrEMBjFAAIxTACAUwYksxQwGsQwGMiATw7Pt/l2Uv/T0FsM67FsBKKclTwBTAAAXwPCiAEQpghAIYoQBGKIB1KIARCmCEAhihAG66HgXwHCiAEQpgITYUMxTACAUwQgGMUAAjFMA6FMAIBTBCAYxQACO2FDMUwDoUwIhIAM++/3fFwK++TAGs8x4J4EU/BUwBDFAAz4MCGKEARiiAEQpghAJYhwIYoQBGKIARCuCm61EAz4ECGKEAFmJDMUMBjFAAIxTACAUwQgGsQwGMUAAjFMAIBTBiSzFDAaxDAYzIBPCb7/813StQACNQryzyKWAKYIACeB4UwAgFMEIBjFAAIxTAOhTACAUwQgGMUAA3XY8CeA4UwAgFsBAbihkKYIQCGKEARiiAEQpgHQpghAIYoQBGKIARW4oZCmAdCmBE+ATw6yr7699SACPvoQBe1FPAFMAABfA8KIARCmCEAhihAEYogHUogBEKYIQCGKEAbroeBfAcKIARCmAhNhQzFMAIBTBCAYxQACMUwDoUwAgFMEIBjFAAI7YUMxTAOhTAyKIF8Oz7f1V2+jkKYOQ9E8BKLeopYApggAJ4HhTACAUwQgGMUAAjFMA6FMAIBTBCAYxQADddjwJ4DhTACAWwEBuKGQpghAIYoQBGKIARCmAdCmCEAhihAEYogBFbihkKYB0KYGTRAnj2/b+q79IXKYCR91gAv+NTwBTAAAXwPCiAEQpghAIYoQBGKIB1KIARCmCEAhihAG66HgXwHCiAkSUvgPP5/PJmRyKR2BoIBB5Z6OcLHeVy+eaRkZFV0jjXdddWq9UV0rharbbh7Nmz10li4vF4aygUCknXKhQKN1UqldXSuNnN7Y3SuEqlsj6fz39IEtPR0bE6FArFDa7/jbOfU/oZVxcKhZukcaVSqbVcLn9Y+L3dGAqFMtK1qtXqCtd110rjRkZGVpXL5ZsN1lvnuu5HJDFnz569LhAIdEvXunjx4vWX/5BJjnq9fsuFCxdWSuPK5fKtxWLxBmlcMBjsOn36tOj7dl33I47jtBh8RqMcVCwWjXJQMBhM9/b2iu6Bcrn84VKp1Cpd693kINd1xTkoFApFE4mENC98aDZ3idbK5/NGOWhyctLoPg0Gg4FkMrlBEuO67rXFYnGjdK1isXhDuVy+VRrnuu7Ker1+i8H39nA0Gt0mjSuXy5sMvjdPc1AoFHookUjsMfgONrque60k5oUXXvA0B4VCoW8lEom90rharbZhenpatA8ql8sfdl1XnINc173RJAdFo9EHEonEJw3WE+8Vpqenr6vVaqJ7O59/c69QLBbFe4VQKHRfLBb7rDTOcZwW6V7Bdd1rG42GZzkoHA5/KRaL3WNwLdfl8/nrpXFe5qB4PP6FRCLxZYPPaLQPqtVqGxaTgy6//3d2LaO9wrJly36vlJpZu3at6G+xl/VK3nCvEI/H74pEIl83+IxN6xX1CzWu8mrmuvPX+ZrFmdQrZ8+eNcpBqVTqjmAw+G1pnGm9UigUxDkol8sZ5aB4PL4rGAx+Vxp34cIFo33QxMSE0X3aaDQ25nI50V6hs7NzcygUapOuZUPPJJPJtHjdMzGpV7zsmeQN6xWveybBYLBdupZpz8R13ZWmPZO8cK9w9uzZ64LBYI90LZt6JrlcTro3tKJnEgqFUrlcTvR7YlqvmOag4eFhoxwUDocj4XBYeu8Y7YNM6xXTnkkoFPKzZ6IfXvdMZv+BpvTclmzPJBKJ/HU0Gr1TGmdar5j2TIaHh8V7hWg0+kAsFvuUwXpXfM8kHA5/ZSn3TCKRyJ8bXMt1Fy9e9KxnoqrV6rpmx7Fjx+7KZDLxhX6+0DE6OrqtXC7vlMY5jrNnfHx8szRubGxsb6lUapXEnD59+o5UKtUuXavRaGytVCq7pHG1Wm13vV7fYnBN7qhUKuslMWfOnNmVSqV6pGtNTU1tqdVqu6VxlUplV6PR2CqNq9frt9dqtQ2SmHPnzm1JpVID0rXGx8c3O46zRxpXLpd3jo6ObpPGjY2N3dZoNDZKYkqlUmsikXhMupbrupvGxsZuk8ZVq9XtIyMjO6Rxo6Ojt7muu0kal0wmHy0UCqLvu9FobHRd96MGn9EoB5VKJaMclEgk+v/u7/5O9HtSq9U21Ov126VrvZscNDU1Jc5B6XS6+5lnnhHlhUqlst5xnDuka9XrdaMc1Gg0jO7TTCaTfvLJJ++UxDiO01KtVkUx1eqb9+no6Kj4PnUcZ0e1Wt0ujWtvb48dOXLkboPv4GPSmHK57GkOymQyoccff/zTBuvdOfv9LTpmtgDyLAe1t7e3HThw4PPSuLGxsb2u64r2QbVabcP4+Lg4B01NTW0xyUHd3d3fe+yxx74kjRsfHxfvFVzXbR0bG9trsNbmUqkk3iv09PQ8ODAwcJ80znXdj0r3CrMFkGc5KJvNfr2/v/8BadzY2Nht5XJZvFfwMgf19/d/ta+v75vSONN90NjY2N7F5CCVnX59WfbS/6hWzfcKy5cv/3el1Mz3v/990d9iL+sV073CgQMH/qK7u/sH0riF6pUHig98Qp1Xbyw7v+x3zeJM6pVSqWSUgw4fPvxnHR0dPmmcab1SrVbFOWhWGotz0NGjR/+ko6MjLI2b3SeI90FjY2NG96nruncWCgXRXuHEiROfaG9vT0jXsqFnMjg4eLvXPROTesXLnolpvbKUeyaO4+ww7ZlI9wqFQqElHo/npGvZ1DPJ5/OivGxLzySZTPa98MIL4p6JSb1imoOKxaJRDspkMl1DQ0Oie8d0H2Rar7Bngkd7e3vs0KFDn5TGed0zmT0/6fe2ZHsmHR0djzz++ONfMPg9MapXTHsmxWJRvFfo6Oj4Xi6Xu1caZ0PPpKur69tLtWfS3d1t3DMx2SuY5qAFHw/mCGiEI6ARjoBGOAIa4QhoHY6AbhrHEdDz4AhohCOgEY6A1uEIaIQjoJErcgT0nPf/KmW+V+AIaORt65W3eRcwR0ADHAE9D46ARjgCGuEIaIQjoBGOgNbhCGiEI6ARjoBGOAK66XocAT0HjoBGlvwI6IWgAEYogBEKYIQCGKEA1qEAbhpHATwPCmCEAhihANahAEYogJErUgDPef+vUhTAzXifBPCC7wKmAAYogOdBAYxQACMUwAgFMEIBrEMBjFAAIxTACAVw0/UogOdAAYxQAAuxoZihAEYogBEKYIQCGKEA1qEARiiAEQpghAIYsaWYoQDWoQBGFieA33z/7+X/SQGMvC8CWKkFnwKmAAYogOdBAYxQACMUwAgFMEIBrEMBjFAAIxTACAVw0/UogOdAAYxQAAuxoZihAEYogBEKYIQCGKEA1qEARiiAEQpghAIYsaWYoQDWoQBGFvkE8Osq++vfXv6fFMDI+yiAmz4FTAEMUADPgwIYoQBGKIARCmCEAliHAhihAEYogBEK4KbrUQDPgQIYoQAWYkMxQwGMUAAjFMAIBTBCAaxDAYxQACMUwAgFMGJLMUMBrEMBjLyjAJ73/l+lKICb8b4JYKWaPgVMAQxQAM+DAhihAEYogBEKYIQCWIcCGKEARiiAEQrgputRAM+BAhihABZiQzFDAYxQACMUwAgFMEIBrEMBjFAAIxTACAUwYksxQwGsQwGMvKMAnvf+X6UogJvxPgtgeAqYAhigAJ4HBTBCAYxQACMUwAgFsA4FMEIBjFAAIxTATdejAJ4DBTBCASzEhmKGAhihAEYogBEKYIQCWIcCGKEARiiAEQpgxJZihgJYhwIYeWcBrL//VykK4Ga8rwJYKXgKmAIYoACeBwUwQgGMUAAjFMAIBbAOBTBCAYxQACMUwE3XowCeAwUwQgEsxIZihgIYoQBGKIARCmCEAliHAhihAEYogBEKYMSWYoYCWIcCGFnEE8Da+3+VogBuhgcCWHsKmAIYoACeBwUwQgGMUAAjFMAIBbAOBTBCAYxQACMUwE3XowCeAwUwQgEsxIZihgIYoQBGKIARCmCEAliHAhihAEYogBEKYMSWYoYCWIcCGHlbAdzk/b9KUQA3430XwEppTwFTAAMUwPOgAEYogBEKYIQCGKEA1qEARiiAEQpghAK46XoUwHOgAEYogIXYUMxQACMUwAgFMEIBjFAA61AAIxTACAUwQgGM2FLMUADrUAAjbyuAm7z/VykK4GZ4JID/+BQwBTBAATwPCmCEAhihAEYogBEKYB0KYIQCGKEARiiAm65HATwHCmCEAliIDcUMBTBCAYxQACMUwAgFsA4FMEIBjFAAIxTAiC3FDAWwDgUw8vYCGN//qxQFcDM8EcBK/fEp4NZftiYpgDUogOdBAYxQACMUwAgFMEIBrEMBjFAAIxTACAVw0/UogOdAAYxQAAuxoZihAEYogBEKYIQCGKEA1qEARiiAEQpghAIYsaWYoQDWoQBG3uEJYHj/r1IUwM3wUABvVOfVG8vyy35HAaxBATwPCmCEAhihAEYogBEKYB0KYIQCGKEARiiAm65HATwHCmBkyQvgfD5/fbOjr69vVzQa9S/084UOx3HWzN5YoriJiYn1lxsPkqPRaGw9d+7cCklMNpvdEolEotK1KpXKasdxWqRxruu2joyMrJLG1ev1Lfl8/kZJTC6Xa41EIinpWrPFZKvB991SqVRWS+Oq1ermQqFwk/DcVkcikU6D679yYmJivcFnXDdbmIjiGo3GxnK5fLMk5ty5cysikUjW4HfklkajsdHgmqwtl8u3SuNqtdqGCxcuiO/TaDTa+/zzz4u+73K5fLPrupuka5nmoEqlYpSDotFox+HDh0W/J4VC4aZqtbrZ4DMa56DJyUlxDopGo8mBgQHpvXPjbO4SrTVbTIpz0Msvv2x0n8ZisXBfX982SUyxWLxhdHRUFJPP56+/cOHCylqttkEaN7uRW2twbr6enp7d0rhqtbpdGpPP5z3NQbFY7AcdHR17pXGjo6PbisXiDZKYF1980dMclEgk/qanp+cuaVyj0dharVZF+6BCoXDT+Pi4OAdNTk6uMslByWTyGx0dHZ+Wxo2Pj4v3CtVqdUWj0dgqXct13ZWVSkW8V0ilUl/LZDJfMFhvk3SvUCwWb3Bd17MclEgk/rKzs/NL0rjZnHCLNM7LHNTe3v7FTCZznzTOdB/UaDS2NstBK/a9+l2VnZ5Z3ver/zL/Z6Z7hWXLlv1eKTWzd+9e0d9iL+uVvOFeobe390+SyeS3pHEm9co1+WsmVF7N3HL+logk7ty5c0Y5qLu7++PRaPQhaZxpvVIul8U56OzZs0Y5qLe39/ZoNPqwwWc02gdNTU0Z3aeu6247e/bsDZKYnp6enZFIJCBdy4aeyb59+zZ73TMxqVdMctChQ4daTHompvWKlz2TI0eOrAqHw10G19+oZzIxMXGrac8kL9wrPPnkkyvC4XCfwe+IFT2TcDjce/r0aVFetqlnMjQ0JO6ZmNQrpjmoVCoZ5aBYLJbwqmdiWq+Y9kzi8XhoKfdMOjs790jjvO6ZTExMiHNQPB7/fnd3953SuKXcMzGtV0x7JqVSSbxXSCaT38hkMp+RxtnQM0kkEl9dyj2T9vb2e6VxjUZjY71e96xnolzXXdnsOHDgwN5UKhVZ6OcLHbVabUO1Wt0sjXNdd1upVGqVxjmOs6dSqayWxJw8eXJXMplMSdcqFAob6vX6Fmlco9HY+tJLL603uJa7HcdZI4k5derUllgs1ildq1KprG80GlulcfV6fUuhUNhgsN4u13XXSmLOnj27PhaLZaVrzf5ebZPGVavVzbVaTXxujuPsmN2ESK7H6ng8vk+61uxGboc0blZSbzK4Jtsdx2mRxiUSiYFisSj6vicmJm5tNBo7pWuZ5qDR0VGjHJRIJHqefvpp6e/J2tl7QLTWu8lBl4s14bm1Dw0NbZXEOI6zplar7Zau9dJLLxnloPHxcaP7NJFIJA4fPrxHEjM5OblqdHT0NulajuO0VKvV7dI413U3NRqNjdK4ZDIZzuVyd0rjqtXqRw1iPM1ByWTSd+DAgbulcaOjo7fN/kOnRceUy2VPc1Aqlfp+f3//Z6RxjuPsuXjxomgf5L7591ecgyqVynqTHJTJZB7s6em5Rxo3+xlFfzsuXry42nEc0b3tum/uFUZHR8V7hfb29m90d3ffK41rNBo7pXuFycnJVWNjY57loPb29q9ls9n7DNbbUa1W10njvMxBPT09X+np6XnAYD2jfZDjOHua5aAP9U9fUNnpmS0HX232WYz2CsuXL/93pdTMAw88IPpb7GW9YrpX6O/v/3xHR8dD0jiTeuWe/3rPHXOeAl503GzjWZyDHn300T9Np9MPS+NM65VyuSzOQSMjI0Y5KJfL3ZVKpfwGn9FoHzQ+Pm50n46Njd02K/gWHXP06NHbk8lkVLqWDT2T06dP7/S6Z2JSr3jZMzGtV7zsmbzwwgutXvZMXNfdZNozke4VRkZGVkWj0Uela9nUM8nn86K8bFPP5Pnnnxf3TFyDesU0B5VKJaMclEwmM4ODg6J7x3QfZFqvmPZMkslkfKn2TFKpVOjQoUNXfM/EdV1xDkqlUm25XO6T0ril3DMxrVdcw55JqVTaKo3LZDIPdnV1/bk0zmXPRDu87pl0dnZ+1bRn8vLLL3vWM1nw8WCOgEY4AhrhCGiEI6ARjoDWcTkCulkcR0DPgyOgEY6ARjgCWocjoBGOgEaumBHQC7z/VymOgG6GZyOgZ7n2/LUvq7yaUb9Qjyw2hiOgEY6ARmzomXAENGJar3AENMIR0AhHQOuY1iscAY1wBDTCEdCILT0TjoDWsaVnwhHQOnwHsBAKYB0KYIQCGKEARiiAEQpgHZuKGQpgHVuKGQpgHVuKGQpgHQpgZGEB3Pz9v0pRADfDawF8f+H+j6vz6g2VV/+y2BgKYIQCGLGhZ0IBjFAAIxTACAUwQgGsQwGMUAAjFMAIBTBiS8+EAliHAlgIBbAOBTBCAYxQACMUwAgFsI5NxQwFsI4txQwFsI4txQwFsA4FMNJUAPf95lsqOz2jstPPNYuhAEa8FsDlcvlWlVfjkqeAKYARCmDEhp4JBTBCAYxQACMUwAgFsA4FMEIBjFAAIxTAiC09EwpgHQpgIRTAOhTACAUwQgGMUAAjFMA6NhUzFMA6thQzFMA6thQzFMA6FMBIUwGcnc6r7PSM6rv0xWYxFMDIByGA17+0fqvkKWAKYIQCGLGhZ0IBjFAAIxTACAUwQgGsQwGMUAAjFMAIBTBiS8+EAliHAlgIBbAOBTBCAYxQACMUwAgFsI5NxQwFsI4txQwFsI4txQwFsA4FMNJcAC/8/l+lKICb8UEIYNd1r1V59c+LfQqYAhihAEZs6JlQACMUwAgFMEIBjFAA61AAIxTACAUwQgGM2NIzoQDWoQAWQgGsQwGMUAAjFMAIBTBCAaxjUzFDAaxjSzFDAaxjSzFDAaxDAYws8ATwgu//VYoCuBkfoADeuNingCmAEQpgxIaeCQUwQgGMUAAjFMAIBbAOBTBCAYxQACMUwIgtPRMKYB0KYCEUwDoUwAgFMEIBjFAAIxTAOjYVMxTAOrYUMxTAOrYUMxTAOhTACAjgd3j/r1IUwM34wASwUmqxTwFTACMUwIgNPRMKYIQCGKEARiiAEQpgHQpghAIYoQBGKIARW3omFMA6FMBCKIB1KIARCmCEAhihAEYogHVsKmYogHVsKWYogHVsKWYogHUogBEQwO/w/l+lKICb8QEL4EU9BUwBjFAAIzb0TCiAEQpghAIYoQBGKIB1KIARCmCEAhihAEZs6ZlQAOtQAAuhANahAEYogBEKYIQCGKEA1rGpmKEA1rGlmKEA1rGlmKEA1qEARlAAv/37f5WiAG7GByqAlVrUU8AUwAgFMGJDz4QCGKEARiiAEQpghAJYhwIYoQBGKIARCmDElp4JBbAOBbAQCmAdCmCEAhihAEYogBEKYB2bihkKYB1bihkKYB1bihkKYB0KYKTJE8Bv+/5fpSiAm3EFCOB3fAqYAhihAEZs6JlQACMUwAgFMEIBjFAA61AAIxTACAUwQgGM2NIzoQDWoQAWQgGsQwGMUAAjFMAIBTBCAaxjUzFDAaxjSzFDAaxjSzFDAaxDAYxoAngR7/9VigK4GR+4AFbqHZ8CpgBGKIARG3omFMAIBTBCAYxQACMUwDoUwAgFMEIBjFAAI7b0TCiAdSiAhVAA61AAIxTACAUwQgGMUADr2FTMUADr2FLMUADr2FLMUADrUAAjmgBexPt/laIAbsYVIoDf9ilgCmCEAhixoWdCAYxQACMUwAgFMEIBrEMBjFAAIxTACAUwYkvPhAJYx3MBXK/Xb2l2HDx48PZkMhle6OcLHZVKZX25XN4kjWs0Glur1eo6aZzrurtGRkZWSWIGBwd3JBKJhHStUqnUWq1WN0vj6vX6lkKh0GJwTXZWKpXVkpgTJ05sTiQS7dK1HMdpqdfrW6Rx1Wp1c6lUajVYb8fFixdF53bmzJnWRCLRY/AZ1zUaja3SuHK5vKlSqaw3WG/7q6++ukYSMzIysioWiw1I13Jdd221Wt0ujavVahuKxXj+G9MAACAASURBVOJGadzo6Oi2crl8qzQuFov1Dw8Pi67Jq6++usZxnB3StUxzUKlUMspB8Xi8e3BwUPR7cvHixdUm5/ZuctDsPS49t8zx48dF906lUlndaDR2SteazZHiHOS6rtF9mkwm40eOHNklXGtlrVbbLV2rXC7fOjo6uk0a12g0NtZqtQ3SuFQqFTp8+PAd0jjHcfYYXH9Pc1AqlWobGBi4y2C93a7rrhReD09zUCqV+n5fX9+fGnwHuyYnJ0X7oIsXL66enJwUn5vjOC0mOSiTyTzY09PzeWnc5OSkeK8w2xwX3dv1+pt7hVKpJN4rdHR0fL23t/dLBtdyh3Sv4LruyvHxcc9yUGdn51d7enq+YnAtt7uuu9bgmniWg7q6uv6ys7PzAWmc6T7Idd1dl3PQNX3T/1Nlp//wTjGme4Vly5b9Xik1c99990nvA8/qFdO9Qn9//59lMpnvSOPe63pleX75lMqrmVW/XBWd/7PZ5rg4Bz366KOfSiaTP5DGmdYrIyMj4hx04cIFoxw0MDDw8WQy6ZPGFYtFo32Q67pG9+n4+PjuCxcuiPYKR48evS0ej0eka9nQM3n66ae3x+PxpHQtr+sV055JPB7vkK5lWq942TN59tlnW+LxeK/BZzTqmTQajY2mPRPpXuHChQsro9HoPulaNvVMfvazn4muiU09k7Nnz4p7Jib1imkOKhaLRjkokUikveqZmNYrpj2TeDweP3jwoOjvPnsmTa+JcQ5qNBobDc5tyfZMMpnM93p7ez9t8HtiVK+Y9kyKxaJ4r9De3v7tbDb7BWkceyb64XXPpL29/T93dXXdZ3AtPe2ZqOnp6RuaHfv3798dj8cDC/18oaNcLt9aKpVapXGzG8fV0jjXdbe5rnujJCaXy22JRqMx6VrFYnFtpVJZL42r1WobhoeH1xhck62FQuEmScyhQ4fWR6PRtHQtx3HW1Gq1DdK4SqWyfvZfkIvi6vX6lnK5fLMkZmhoaE00Gu0y+IyrG43GRmlcqVRqLZfLt0rjLm82JTGu694YDof7pGu5rruyWq1uNviM6wqFQos0rlwubxoZGVkljYtEIlnp9z2bqLYYfEajHFQsFo1yUCQS6Tx+/LjoHiiXyzebnNu7yUGzT6aL4qLRaDKXy4nyQqFQuKnRaGyVrjU8PGyUg1zXNbpPY7FYtLu7e7sk5rXXXltRrVZFMdPT0zeMjIysKpfLm6Rxs7JtnTQukUj4+/v79xist0Mac+HCBU9zUCKReLi7u/tOg/W2v/baayskMfl83tMclEgkHurr67tbGmeyDyqXyzdPTU2Jz81xnDUmOSgej/91Z2fnZ6VxU1NT4r2C67o3uq67TbpWpVJZXSwWxXuFRCLxQEdHxz3SuPpsA1kS89prr60YHx/3LAclk8n70un0l6Vx1Wp184ULF1ZK47zMQe3t7fem0+n7pXGm+yDXdbddzkEqO/36Ndnp/76ItYz2CpcF8Oc+9znR32Iv6xXTvUJHR8enU6nUt6Vx73W98pniZ3ar8+qNa/LX/GuT79ooB/X09NwVj8e/K40zrVcuN6YkMdVq1SgH9ff33xGPx38ojSsUCkb7INd1je7T8fHx7dVqVbRX6Ovr2xWLxYLStdgzwcO0XjHJQceOHWs16ZmY1ite9kyee+651V72TBzHaTHtmUj3Cvl8/sZIJNIvXcuWnkk0Gu3N5/OivGxLzyQajXacPXtW3DMxqVdMc1ChUDDKQbFYLOFVz8S0XjHtmUSj0cj+/fuXbM+kt7f3NoP1PO2ZOI7DnsmcIx6Pf6enp+eT0jjTesW0Z1IoFMR7hUQi8c329vY/k8bZ0jPJZDJ/Lo2zoWeSSqW+YtozcV3Xs57Jgo8HcwQ0whHQSL3OEdDz4QhohCOgdTgCumkcR0DPgyOgEY6ARjgCWocjoBGOgEY+sBHQi3z/r1IcAd2MK2IE9GUWeBcwR0AjHAGN2NAz4QhohCOgEY6ARjgCGuEIaB2OgEY4AhrhCGiEI6ARW3omHAGtw3cAC6EA1qEARiiAEQpghAIYoQDWsamYoQDWsaWYoQDWsaWYoQDWoQBG/iiAF/n+X6UogJtxhQngpu8CpgBGKIARG3omFMAIBTBCAYxQACMUwDoUwAgFMEIBjFAAI7b0TCiAdSiAhVAA61AAIxTACAUwQgGMUADr2FTMUADr2FLMUADr2FLMUADrUAAjbwngS79T2ek/LCaGAhi5ogSwUk2fAqYARiiAERt6JhTACAUwQgGMUAAjFMA6FMAIBTBCAYxQACO29EwogHUogIVQAOtQACMUwAgFMEIBjFAA69hUzFAA69hSzFAA69hSzFAA61AAI3OeAH5dZX/928XEUAAjV6AAhqeAKYARCmDEhp4JBTBCAYxQACMUwAgFsA4FMEIBjFAAIxTAiC09EwpgHQpgIRTAOhTACAUwQgGMUAAjFMA6NhUzFMA6thQzFMA6thQzFMA6FMCI4zgty3svfXux7/9VigK4GVecAFYKngKmAEYogBEbeiYUwAgFMEIBjFAAIxTAOhTACAUwQgGMUAAjtvRMKIB1KICFUADrUAAjFMAIBTBCAYxQAOvYVMxQAOvYUsxQAOvYUsxQAOtQACOO47Qs61v8+3+VogBuxhUqgLWngCmAEQpgxIaeCQUwQgGMUAAjFMAIBbAOBTBCAYxQACMUwIgtPRMKYB0KYCEUwDoUwAgFMEIBjFAAIxTAOjYVMxTAOrYUMxTAOrYUMxTAOhTAiOM4LZL3/ypFAdyMK1IAK6U9BUwBjFAAIzb0TCiAEQpghAIYoQBGKIB1KIARCmCEAhihAEZs6ZlQAOtQAAuhANahAEYogBEKYIQCGKEA1rGpmKEA1rGlmKEA1rGlmKEA1qEARt4UwIt//69SFMDNuIIF8B+fAqYARiiAERt6JhTACAUwQgGMUAAjFMA6FMAIBTBCAYxQACO29EwogHUogIVQAOtQACMUwAgFMEIBjFAA69hUzFAA69hSzFAA69hSzFAA61AAI5v+9tWA5P2/Sl0ZAviJJ56YeeKJJ2beLo4CeJbZp4CX/9NyHwWwDgUwYkPPhAIYoQBGKIARCmCEAliHAhihAEYogBEKYMSWngkFsA4FsBAKYB0KYIQCGKEARiiAEQpgHZuKGQpgHVuKGQpgHVuKGQpgHQpg5PqBS/+75P2/Sn3wAniu+H07CUwBPMucp4ApgHUogBEbeiYUwAgFMEIBjFAAIxTAOhTACAUwQgGMUAAjtvRMKIB1KICFUADrUAAjFMAIBTBCAYxQAOvYVMxQAOvYUsxQAOvYUsxQAOtQACPL+qb/TfL+X6XM9wo33XTT79esWUMBPAfP6pXZp4BbXmoR1ysUwAgFMEIBjFAA61AAIzb1TCiA34ICGKEARiiAEQrgputRAM+BAhihABZiQzFDAYxQACMUwAgFMEIBrEMBjFAAIxTACAUwYksxQwGsQwHchOz06yo7/d8kISZ7hSeeeOKhQ4cOvfHEE0/M/OhHPzojXI8CeB4GAnijOq/eWHZ+2e+ka1EAIxTACAUwQgGsQwGM2NQzoQB+CwpghAIYoQBGKICbrkcBPAcKYGTJC+BAIOBvdgSDwS6fz/fsQj9f6IhGo7F4PB6XxqVSqWQ0Go1I49rb29uDwWBAGJdpa2t7QbpWLBaLJhKJhDQuHo8nI5FI1OCatAcCgaAkxu/3J9ra2s6ZnFs8Hk9K4xKJRCIWi4nPLZlMZsLhsPTcom1tbT+VrhWNRiOpVEp8bvF4PB6NRmMG31s6Go2GhHFBn8/3C+lakUgknEql0gZx8UgkIr5Pk8lkKhKJhKVxbW1t/+T3+0XXJBqNhkzOzTQHxeNxoxzU1tb2U7/fL7oHwuFwMJlMZqRrvZscZHKf+ny+fwgEAtJ7Jzibu0RrRSIRoxyUTCaN7lOfz/f3fr9f9DmDwWAgk8l0GJxbOJlMpgy+N6P7tK2t7SeBQKBbGpdOpztNzs3LHBQIBH7s9/v7pHGZTKZDulcIhUKe5iCfz/e0z+fbJ40z2QeFw+FgOp32LAf5/f5Bv9//I2lcOp0W7xWCwWCgvb1dnIOi0WjEJAf5/f7jPp/voDTOZK/gdQ7y+XxHfT7fYZNzM9kreJmDfD7fYb/ff0waZ7IP2pt5/ozKTs+s7RqdlMSZ7BUef/zx315+b++RI0f+453+Pl7+/517NPv5O3zf4nolYLhXCAQCj/n9/lPSOC/rlRX/uOL/Unk1c9uJ256XxPn9/oG2trYh6Wf0sl7x+/1GOSgQCPT6fL5npHGme4V0Om1Ur2QymQ6/3x+QxIRCoc62trbnpGvZ0DMJBoNpr3smJvepac/kkUce+UfpWqb1ipc5KBAIRB555JGfSdf6IHom0vvU7/cHlnjP5Od+v18UZ1PPJBQKiXsmXtYrNvRMTOuVd9EzeZ49E/3wumdicp8GlnjPJBAI7JfGmdYrpjnIsK8w6Pf7c9I49kzw3LzMQX6//wkbeiYqGo2ua3aEQqG7AoFAfKGfL3TkcrltBw8e3CmNO3Xq1O59+/ZtlsYNDQ3tzWQyLZKYYDB4u9/vb5eutW/fvq1HjhzZJY07efLkrmw2u0Uad/r06Tt6enpaJTGBQGCX3+/vMfjetpw8eVJ8bkeOHNm1b9++rdK4wcHB2wcGBtZLYsLh8Ba/3z9g8L1tPnXq1G5p3MGDB3fmcrlt0rinnnrqtt7e3g2SmEwm0+L3+39kcG4bn3rqqdsMzm17LpfbIY07ceLEnt7e3k3SuEAg8Fh7e7vo++7t7d3w9NNPf1S6lmkOOnbsmFEOCgaDfYFAQHQPDAwMrB8cHLzd4Ps2zkG5XE6cgwJvbohF6/X09LSePn36Dula2WzWKAcdO3bM6D4NBAKZUCi0VxKTyWRaTp06dad0rd7e3k0nTpzYI407cuTIjoMHD26XxgWDwVggELjb4PfkY9KYjo4OT3OQ3+8PRaPRT0vjTp06dad0r+B1DgqHw49Eo9HPS+OGhob2DgwMiM5tYGBg/ZkzZ8Q5KJfLbTHJQcFg8Lt+v/9L0rgzZ86I9woDAwMtQ0NDons7Gn1zr3Ds2DHxXiEYDH47HA5/RRr39NNPf9Rkr+BlDgoGg18PhUIPSOOeeuqp2zo6OjZK47zMQeFw+GuhUOib0jiTfdC1va8UVHZ6Zn1fTbSeyV7h8OHDQ5el7cGDByeF11+rV5544omZZv/3/MOkXjHdK4RCob+IRCI/kMZ5Wa/sHdx7lzqv3rgmf83vJHHxePxzwWDQJ/2MpvXK8ePHxTkoGAwa5aBIJPInfr8/LI3L5XJG+6ChoSGjeuXUqVN3BoNB0d/TWCz2cb/fnzA4tyu+ZxIOhz/q8/k6pGt5Xa942TMxrVeWcs/kyJEjO0x7JtK9QjAYbPH7/TmDc7OiZxIMBh9NJpOivGxTzyQajYp+T0zrFdMcdOTIEaMcFAwGu7zqmZjWK6Y9k2AwmGbPRD+87pkcOXJEnIMCgUAwuoR7JuFw+AvSONN6xeueSTAYvFcaZ0vPJBQK3SeNW+o9k3379nnWM1nw8WCOgEY4AhrhCGiEI6CRAEdAa3AEdNM4joCeB0dAIxwBjXAEtA5HQCMcAY14OgI6e+l3KnvpP6Q5yGSvkMvlVt57773/6/7775956KGHPiNcjyOg52FSr+RyuWXX5a+7qPJqRv1CPbLYOI6ARjgCGuEIaIQjoHU4AhqxqWfCEdBvwRHQCEdAIxwBjXAEdNP1OAJ6DhwBjSz5EdALQQGMUAAjFMAIBTBCAaxDAdw0jgJ4HhTACAUwQgGsQwGMUAAj3grg6deXZS/9Dy8EsFJKLVu27P9TSs0opUR/iymAEVMB/I3SN+5S59UbKq/+ZbFxFMAIBTBCAYxQAOtQACM29UwogN+CAhihAEYogBEK4KbrUQDPgQIYoQAWYkMxQwGMUAAjFMAIBTBCAaxDAYxQACMUwAgFMGJLMUMBrEMBPIe+33xLZadnVuyf/qltAlipN8Xv28lfpSiA55PL5d7MQXn1z5KngCmAEQpghAIYoQDWoQBGbOqZUAC/BQUwQgGMUAAjFMBN16MAngMFMEIBLMSGYoYCGKEARiiAEQpghAJYhwIYoQBGKIARCmDElmKGAliHAngO2em8yk7P3H7k1W/aKIAXAwWwzhwBvFHyFDAFMEIBjFAAIxTAOhTAiE09Ewrgt6AARiiAEQpghAK46XoUwHOgAEYogIXYUMxQACMUwAgFMEIBjFAA61AAIxTACAUwQgGM2FLMUADrUADPIXvpdyo7/YfZ+5QCeJarQgArpSRPAVMAIxTACAUwQgGsQwGM2NQzoQB+CwpghAIYoQBGKICbrkcBPAcKYIQCWIgNxQwFMEIBjFAAIxTACAWwDgUwQgGMUAAjFMCILcUMBbAOBfAcstOvq+yvf0sBrHMVCeBFPwVMAYxQACMUwAgFsA4FMGJTz4QC+C0ogBEKYIQCGKEAbroeBfAcKIARCmAhNhQzFMAIBTBCAYxQACMUwDoUwAgFMEIBjFAAI7YUMxTAOhTAs8y+/1dlp5+jANa5agSwUot+CpgCGKEARiiAEQpgHQpgxKaeCQXwW1AAIxTACAUwQgHcdD0K4DlQACMUwEJsKGYogBEKYIQCGKEARiiAdSiAEQpghAIYoQBGbClmKIB1KIBnmX3/r+q79EUKYJ2rTAAv6ilgCmCEAhihAEYogHUogBGbeiYUwG9BAYxQACMUwAgFcNP1KIDnQAGMUAALsaGYoQBGKIARCmCEAhihANahAEYogBEKYIQCGLGlmKEA1qEAnmX2/b9K/fE+pQCe5aoSwEot6ilgCmCEAhihAEYogHUogBGbeiYUwG9BAYxQACMUwAgFcNP1KIDnQAGMUAALsaGYoQBGKIARCmCEAhihANahAEYogBEKYIQCGLGlmKEA1qEAnmX2/b9KUQDP5yoUwO/4FDAFMEIBjFAAIxTAOhTAiE09Ewrgt6AARiiAEQpghAK46XoUwHOgAEYogIXYUMxQACMUwAgFMEIBjFAA61AAIxTACAUwQgGM2FLMUADrUAAr7f2/SlEAz+eqE8BKveNTwBTACAUwQgGMUADrUAAjNvVMKIDfggIYoQBGKIARCuCm61EAz4ECGFnyAjiXyy1rdoTD4S2hUOjhhX6+0OG67o31ev0WadzFixdXF4vFGwzWa83lctdKYjKZTEswGAxI16pWqytc110pjZucnFxlcm6O47ScPXv2OklMLBZbFQwGY9K1pqenb5icnFxlcP1XVqvVFQbXcl0+n/+QJObhhx9eEQwG09K1isXiDRcvXlwtjavX67e4rnujwTVZWy6XPyyMuzYYDHYZrPUR13XXSuOmpqZuKpfLN0vjZgu166Vxfr+/M5fLib7vcrn84YmJiVsNrolRDqpUKkY5KBwOJ+PxuOj3JJ/Pf6hara6TrvVuctD09LT43AKBQCQQCIjunbNnz153uckkOYrFolEOmp6eNrpPI5GILxwOrxd+b8srlYooZjbuesdx1kjjXnnllZunpqZuksYFg8EfBAKBrdK4Wq22QRrzwgsveJqDgsHgdyKRyG5pXKVSWZ/P55dLYk6fPu1pDgqFQt+MRCJ3GKzX6rquaB+Uz+c/9PLLL4tz0PT09A0mOSgcDn8tHo/fJY17+eWXxXsF13Wvnd0bitYqFos3VCoV8V4hEon8ZTQa/bQ0bmJi4lbpXmG2CPUsBwWDwS+Gw+EvSONc1137wgsvfEQa52UOisfjn4vH41+Sxi12H3RN9tJ5lZ2eubbv1Xtnr0mrNAeZ7hWWLVv2e6XUzIoVK0T3gZf1iuleIRaLfTwSifyVNM7LeiWXyzXNQdf//PrNl58CbhYXj8dvD4VC35J+RtN6pVwui3PQgw8+aJSDwuHwzlAo9JDBZzTaB7366qtG9crExMT6Bx98UHSfplKpTcFg8IfStWzomUSj0XWBQCAoXcvresXLnolpvbKUeyavvPLKzaY9E4O9wrWBQKDbYC0reiaBQKAjlUqJ8rItPZNAIJDs7e0V5XPTesU0B42MjBjloGAwGP7hD38o2me/m56JSb1i2jMJBoM+v98v2p/b1DNJJBJXfM/klVdeEeegUCj0N0u5Z5JIJPZK40zrFdOeycjIiHivEIlEvhqNRu+WxrFnoh9e90xCodBfxONxo56J67qe9UyU4zgtzY4TJ07cnclkkgv9fKGjWq1ur1Qqu6RxY2NjtzUaja3SONd176xUKuslMSdPntybyWQ6pGuNjo5uq9Vqu6VxjuPsGR0d3WZwTfbWarUNkphnnnlmdzqd7jU5N8dx9kjjarXabpNzcxznjkajsVES89Of/nRrKpUakK7VaDS2jo2N3SaNq1Qqu6rV6nZpXL1ev9113U3CtdbH4/EfSdcaHx/fXK/Xbze4/jvK5fJOaVy1Wv1ovV7fIo1LJBKPFYtF0fc9ew3vMPiMRjlodHTUKAel0+n+Z599VvR7Mvu7Lz43r3NQOp3uHhoaEuWFWq22YWxsbK/JuTkGOch1XaP7tL29vf3kyZMfE67VWq/XRTGO47TU6/Ut1Wr1o9K4RqOx03GcHQbnljh27NgnDb6Dj0tjqtWqpzmoo6Mj/Pjjj3/W4Dv4mOu6rZKYcrm8yfEwB3V2drYdOHDgHmmc67p3TkxMiPZBjUZj48TEhGc5qKur6/v79++/Vxo3MTEh3itMTEysd133TulajUZj6+joqHiv0NPT8+Bjjz12nzTOcZw7pHsFr3NQb2/vN/bt2/dXBuvdXq1WN0vjvMxBAwMDX+vv7/9rg/UWtQ9a1jf9byp76T/mfHd3SnOQ6V5h+fLl/66UmnnkkUekf4s9q1dM9wqPPfbYl7q6uh6WxnlZr1QqlQVz0HX56y6qvJppeaklNf9nhw8f/nxnZ6df+hlN65VyuSzOQaVSySgHHT169NOZTCZi8BmN9kGu6xrVK/V6/WOlUkl0n544ceIT6XQavs93OmzomZw+ffoO9kzw3BwLeibJZHKfdC3Tnkmj0dhp2jOR7hVKpVJrPB7PSdeyqWfy0ksvbZLE2NQzOXfunLhn4mW9UiqVjHJQJpPp+slPfuJJz8S0XjHtmaTT6cxS7Zl0dHTEbeiZzJ6fKK6zszPEnol+mNYrpjmoVCqJ9wrd3d3fe+yxx74sjbOlZ7J///77pXHOEu+ZjI+Pe9YzWfDxYI6ARjgCGuEIaMThCGiAI6B1OAK6aRxHQM+DI6ARjoBGHIcjoOfCEdAIR0Aj7/sI6Dnv/1WKI6Dnc1WOgFbqbd8FzBHQCEdAIxwBjXAEtA5HQCM29Uw4AvotOAIa4QhohCOgEY6AbroeR0DPgSOgkSU/AnohKIARCmCEAhihAEYogHUogJvGUQDPgwIYoQBGKIB1KIARCmDkfRXA897/qxQF8HyuWgGs1ILvAqYARiiAEQpghAJYhwIYsalnQgH8FhTACAUwQgGMUAA3XY8CeA4UwAgFsBAbihkKYIQCGKEARiiAEQpgHQpghAIYoQBGKIARW4oZCmCdq14AZ6fzKjs9o/ouffHyf6IA1rnKBXDTp4ApgBEKYIQCGKEA1qEARmzqmVAAvwUFMEIBjFAAIxTATdejAJ4DBTBCASzEhmKGAhihAEYogBEKYIQCWIcCGKEARiiAEQpgxJZihgJYhwL40u9UdvoPc/8TBbDOVS2AlWr6FDAFMEIBjFAAIxTAOhTAiE09Ewrgt6AARiiAEQpghAK46XoUwHOgAEb+f/beNUiu6srzPUhg3gjQA73fIPHGgJ/tMXYbu9vutt02bbcfgKoq3+/KqlJlqVRyJ3ohIUA2xjA0NoyxGY+TRlI6q07lyTyp43q4WozSHeGIy5cmJhzd7o57484N90Tc+8kTpu4HCqOV/yyotZlJaxf/X0R+cXrFypNZZ2mv9WPvQwGsxIZmhgIYoQBGKIARCmCEAlhCAYxQACMUwAgFMGJLM0MBLKEAls//dRwK4FYogHEXMAUwQgGMUAAjFMASCmDEppkJBfBbUAAjFMAIBTBCAdw2HwXwOVAAIxTASmxoZiiAEQpghAIYoQBGKIAlFMAIBTBCAYxQACO2NDMUwJL3tABu8/xfx6EAbuU9L4AdB3YBUwAjFMAIBTBCASyhAEZsmplQAL8FBTBCAYxQACMUwG3zUQCfAwUwQgGsxIZmhgIYoQBGKIARCmCEAlhCAYxQACMUwAgFMGJLM0MBLHlPC+A2z/91HArgViiAHdgFTAGMUAAjFMAIBbCEAhixaWZCAfwWFMAIBTBCAYxQALfNRwF8DhTACAWwEhuaGQpghAIYoQBGKIARCmAJBTBCAYxQACMUwIgtzQwFsOS9LYDx+b+OQwHcCgXwHOfsAqYARiiAEQpghAJYQgGM2DQzoQB+CwpghAIYoQBGKIDb5qMAPgcKYIQCWIkNzQwFMEIBjFAAIxTACAWwhAIYoQBGKIARCmDElmaGAljy3hbA+Pxfx6EAboUCeI5zdgFTACMUwAgFMEIBLKEARmyamVAAvwUFMEIBjFAAIxTAbfNRAJ8DBTBCAazEhmaGAhihAEYogBEKYIQCWEIBjFAAIxTACAUwYkszQwEsec8K4Hme/+s4FMCtUACfw9wu4JXPrhyiAJZQACMUwAgFsIQCGLFpZkIB/BYUwAgFMEIBjFAAt81HAXwOFMAIBbASG5oZCmCEAhihAEYogBEKYAkFMEIBjFAAIxTAiC3NDAWw5D0rgOd5/q/jUAC3QgF8DnO7gJf8dMm/UQBLKIARCmCEAlhCAYzYNDOhAH4LCmCEAhihAEYogNvmowA+BwpghAJYiQ3NDAUwQgGMUAAjFMAIBbCEAhihAEYogBEKYMSWZoYCWPLeFcDtn//rOBTArVAAtzC3C3jbd7c9oYpzKIDbQQGMUABLKIARCmCEAhihAEYogCU2zUwogCW2zEwogCW2KlMGDgAAIABJREFUzEwogCUdF8Cu617c7jU0NLQ1kUh0z/f+fK+5xc5KbVwQBKvr9foybVy9Xt9YKpUu1cQMDg6uj8fjMW2u0dHRazzPW6WN833/upMnT16tjfM8b0OlUrlME1MsFlfF4/G0wfd/te/71xl8xlWjo6PXaONc110/V/A113Z1JBLpM/gbWRYEwWqDz7jyzcW75lWr1dYGQXCFJqZUKl0aiUQK2lzT09NX1mq1tdo43/eXVyqVFdq4arW6xnXdq7Rx0Wh09wsvvKD6vYMguKLRaKwz+IxGNWhsbMyoBkWj0d6HH35YdQ/M/e2v1+Z6NzUoCAJ1DYpGo6nh4WFVXahUKpd5nrdBm+vkyZNGNWhyctLoPo3FYtFCobBRExMEwSVjY2ObtLlc171q7t5RxQVBsML3/eXauHg83pXP57dr48bHxzdrY8rlckdrUDwe/+bg4OCN2rixsbFNQRBcookplUodrUGJROIrfX19t2vj6vX6xpmZGdU6yPO8y4MgUNegIAiuNqlBqVTqi7lc7gMG+dRrhTlJrbq3577HZWNjY+q1QiqV+lw6nf4TbVyj0VinXSsEQXBJo9HoWA3KZDL3ZrPZT2rjarXa2nK5fKU2rpM1KJPJ3JPJZD6jjXu7dZBTaP7+gqHma+3eq9frG7U1yHStsGTJkt86jjN72223qWI72a+YrhX6+/vvSiaTXzb4jB3rV0qlkroG3fDyDVudl5zXL/zJhf/d4DMarYMqlYq6Bj3//PNGNWhwcHBHIpG43+AzGq2DJicnjfqVRqOx6fnnn1fdpyMjI1vi8XiPNpcNM5O9e/eui8VicW2uTvcrJjXo8OHDK2OxWEaby7Rf6fTMJBaLdWxmEgTBCtOZiXat8Pjjj18aDoeHtLlsmpl873vf064NrZmZPPXUU+qZiUm/YlqDyuWyUQ2KxWLJTs1MTPsV05lJPB6PcGYiX52emQRBYDQz6e/vv0kbt5hnJqb9iunMpFwuq9cKqVTqi5lM5oMG+c77mUk6nf5sb2/vopyZJBIJ45nJ9PR0x2YmztTU1DXtXvv37785k8nE5nt/vpfruuvr9fpGbdzExMSWarW6Rht3+vTpHb7vL9fEfOc737k+nU5ntLkqlcq6RqOxSRsXBMHmcrm8Vhvn+/4NQRCs0MQ8+eSTm1KpVJ8215y03KyNazQamyqVyjqDfNdPTk6u1MT84Ac/WJtKpQraXNVqdc3ExMQWbdxcMVxv8J1s8zxvlfK3Xp5IJEYM/kauazQa27Rxc//4qe9T3/e3jo2NrdbGJZPJva7rqn5vz/NWBUGwXZvLtAZ5nmdUg5LJ5ODTTz+tugcmJydX1mq167W53k0NqtVq6hqUTqfzTz/9tKouzC3Ab9DmKpfLRjVoenra6D7NZDLpo0eP7tDEzMzMXOt53k5trrGxsdW+72/VxtXr9Y2e523QxmWz2ei+fftuNch3o8Hv1tEalM1mu4vF4p0G+XbOzMxcq4zpaA3K5XL379u370PauNOnT+945ZVXVOugycnJlRMTE+oaVKvV1prUoHw+/9VCofBxbdzExIR6rfDKK68sP336tOrenpp6Y63geZ56rZDP5780ODj4KW1cEATbtWuFmZmZa4Mg6FgN6uvr+8v+/v7PauMajca2crl8nTaukzWoUCj8WV9f3xe0cfOtg1Y/9Moup9CcvWT47I/axZ0+fXqHtgaZrhWWLl36747jzN53332q2E72K6ZrhX379v1Jb2/v17VxnexXfN83qkEX/+TiXzolZ3b5yeUJTZxpv1KtVtU1qFqtGtWgYrF4Ry6XC2njKpWK0TpoamrKqF8JgmBntVpV3aeHDx++KZVKqX6zqSk7Zibf+973tqdSqazB79bRfsV0ZpJMJvu1uUz7lU7WoB/96EdrksnkkDbXH2Nmol0rVKvVa5PJ5D6DvxFrZiYnTpxQ1WWbZiY//OEP1TMTk37FtAaNj48b1aBMJtP73e9+V3XvmK6DTPsV05lJNptNLeaZyf79+8/7mYnJfZrNZrv37dt3l0E+K2Yme/fu/bA2zrRfMZ2ZjI+Pq9cKi3lm0t/f/1cDAwP3auMW+8zE9/2OzUzm3R7MI6ARHgGN8AhohEdAIzwCWsIjoNvG8QjoFngENMIjoBEeAS3hEdCIaQ3iEdDIvOugt3n+r+PwCOhWeAQ08tEjH/24U3JmnZLzz5o4036FR0AjPAJawiOgER4BjfAIaIRHQCM8AlrCI6CRP8bMhEdAS2yZmfAIaIktMxMeAS3hM4CVUABLKIARCmCEAhihAEYogCU2NTMUwBJbmhkKYIktzQwFsOS9KYDnf/6v41AAt0IBjCQSiR2X/fiy/8MpObPOT51dis9IAdwCBTBCASyhAEYogBEKYIQCGKEAltg0M6EAltgyM6EAltgyM6EAllAAK6EAllAAIxTACAUwQgGMUABLbGpmKIAltjQzFMASW5oZCmDJe1MAN3/vFH75T/PFUQBLKICRRCKx488KfxZxXnJe1+wCpgBGKIARCmAJBTBCAYxQACMUwAgFsMSmmQkFsMSWmQkFsMSWmQkFsIQCWAkFsIQCGKEARiiAEQpghAJYYlMzQwEssaWZoQCW2NLMUABL3nMCeOgf73MKzVmn0Pz+fHEUwBIKYCSRSOwIh8NfdkrOzzW7gCmAEQpghAJYQgGMUAAjFMAIBTBCASyxaWZCASyxZWZCASyxZWZCASyhAFZCASyhAEYogBEKYIQCGKEAltjUzFAAS2xpZiiAJbY0MxTAkvecAH6H5/86DgVwKxTAyDkCeJ1mFzAFMEIBjFAASyiAEQpghAIYoQBGKIAlNs1MKIAltsxMKIAltsxMKIAlFMBKKIAlFMAIBTBCAYxQACMUwBKbmhkKYIktzQwFsMSWZoYCWPLeE8Bv//xfx6EAboUCGPmDAHYcR7MLmAIYoQBGKIAlFMAIBTBCAYxQACMUwBKbZiYUwBJbZiYUwBJbZiYUwBIKYCUUwBIKYIQCGKEARiiAEQpgiU3NDAWwxJZmhgJYYkszQwEsee8J4Ld//q/jUAC3QgGMtAjgBe8CpgBGKIARCmAJBTBCAYxQACMUwAgFsMSmmQkFsMSWmQkFsMSWmQkFsIQCWAkFsIQCGKEARiiAEQpghAJYYlMzQwEssaWZoQCW2NLMUABL3lMCeAHP/3UcCuBWKIARIYAdZ8G7gCmAEQpghAJYQgGMUAAjFMAIBTBCASyxaWZCASyxZWZCASyxZWZCASyhAFZCASyhAEYogBEKYIQCGKEAltjUzFAAS2xpZiiAJbY0MxTAkveUAF7A838dhwK4FQpgpI0AXtAuYApghAIYoQCWUAAjFMAIBTBCAYxQAEtsmplQAEtsmZlQAEtsmZlQAEsogJVQAEsogBEKYIQCGKEARiiAJTY1MxTAEluaGQpgiS3NDAWw5L0lgN/5+b+OQwHcCgUwAgLYcRa0C5gCGKEARiiAJRTACAUwQgGMUAAjFMASm2YmFMASW2YmFMASW2YmFMASCmAlFMASCmCEAhihAEYogBEKYIlNzQwFsMSWZoYCWGJLM0MBLHlvCeB3fv6v41AAt0IBjMwjgN9xFzAFMEIBjFAASyiAEQpghAIYoQBGKIAlNs1MKIAltsxMKIAltsxMKIAlFMBKKIAlFMAIBTBCAYxQACMUwBKbmhkKYIktzQwFsMSWZoYCWPKeEcALfP6v41AAt0IBjLQVwI7zjruAKYARCmCEAlhCAYxQACMUwAgFMEIBLLFpZkIBLLFlZkIBLLFlZkIBLOm4AJ6enr6y3atYLO5MJpOR+d6f7zU2Nra6Uqms08bV6/WNk5OTK7VxjUZjW71eX6aJOXbs2JZEIpHS5iqXy9e5rrteG+d53gbP81Zp43zf3xoEwdWamCeeeGJ9IpHoNfiMqzzP26CNc113fblcvs4g35apqalrNDFPP/30qkQisVuba3JycmW9Xt+ojatUKuvGxsZWa+MajcammZmZazUx9Xp9WSKRGNbmeuWVV5Y3Go1N2rhqtbqmXC6v1cbV6/WNQRCs0MbFYrE9o6Ojqt97Zmbm2iAINmtzmdagSqViVIOSyWT/t7/9bdU9MDU1dY3neVu0uTpdg1KpVPaxxx5T1YUgCK72fX+rwWc0qkGNRsPoPk2lUokDBw5s08ScOXPmqmq1ul2bKwiCFSY1qFarra1Wq2sMri184MCBGw3yXa+N8X2/ozUok8k8uG/fvtsN8m0/c+bMVcqYjtagdDr9jb17996tjWs0GtuazaZqHTQ1NXXNxMSEugZ5nrfKpAZlMpm/LhQKH9XGTUxMqNcKzWZzWaPRUN3b09NvrBUqlYr6Ps3lcl8YGBj4hDYuCILN2rXCmTNnrgqCYLtBLqMa1Nvb+9n+/v5Pa+MajcYm3/eXa+M6WYMGBgbu7e3t/Qtt3LnroAuHmyecQnN2/YGzn1vAd7JNW4NM1wpLliz5reM4s/fee6/q3+JO9iuma4XBwcEPZ7PZr2rjOtmv1Ot1oxpULBbvTCaT32z93+/6+7t2Oi85r19QuuBf2sWZ9ivj4+PqGuS6rlEN2rdv363JZLJLG1cul43WQdPT00b9ShAE213XVd2nhw8fviGRSES1uTgzwVcna9Djjz++brHOTJ577rmVnZyZ1Gq1taYzE+1aoVQqLYvH43u1uWyZmcTj8aFSqaSqy7bMTOLxeP+zzz6rnpmY9CumNejUqVNGNSidTmc6NTMx7VdMZybpdDpeLBa3a2JsmZmk0+mQDTOTWq3GmYn83b4xNDT0AYPfwKhfMZ2ZnDp1Sr1WyOVy9+3evftPtHGcmcjXH2Nmks/nP6ONazQam1555ZWOzUwcz/Mub/fas2fPDalUKjzf+2/zWlWtVtdo44IgWO/7/nJt3MTExJZyuXylJubgwYObkslkUpvLdd2VtVptrTau0Wisq1QqKwy+k81v/lfdC30dPXp0bTwezxrkWtFoNNZp42q12lrXdVdq48bHxzfX6/VlmphHH310RSwWG9Dm8n1/eRAE67Vxc3/Hq7Rxcwv+qzUx5XL5yng8PqTNNTU1dU29Xt9o8J1cNzY2tlob53nehmq1eq02LpFIFEqlkur3DoLg6kajscngMxrVINd1jWpQIpHoO3z4sOoeqNfry8bHxzcbfEbjGhQEgboGJRKJzMGDB1V1YW44qL62SqViVIMmJyfXeAb3aSKRiI+MjGzRxARBcIXv+1u1uebumQ3auCAIVvu+f502LplMhkZGRnYY/J1s08aMjo52tAYlk8kHC4XCrQb5tgZBcIUm5uTJkx2tQalU6mu7d+++Uxv3ZlOiianX68tM7tMgCFaY1KBMJvPlgYGBjxjkU68V3myCDP5Glruuq14rZDKZz/f3939cG9doNDZp1wpBEFwxNTXVsRqUy+X+LJ/P36uNq9frG0dHR68x+E46VoMGBgb+tLe397PaOO+cddAFQ81/dQrN3y0kbmJiYou2BpmuFd4UwB/+8IdVsZ3sV0zXCoODgx9Mp9Nf0cZ1sl8pl8tGNWhoaOj96XT6G+3eW1paOuWUnNkrX74y2vqeab8yNjamrkGlUsmoBu3bt+/mVCq1y+AzGq2DJiYmjPqVqampraVSSXWfFovF7clkMqLN5XFmAi/TfsWkBh06dGhNMpnMaXOZ9iudrEFPPvnk8k7OTIIgWO0Zzky0a4Uf/OAHV0aj0WFtLptmJs8//7x2bWjNzOS5555Tz0xM1gqmNahSqZz3MxPTfuXdzEyKxaLq332bZiZ79uzZqY3r9Mxkrsaq4lKp1AOLeWYyNDR0l8HfScf6lSAIVlQqFfVaYbHPTPL5/D3auMU+M5n7D76134lRDZp3ezCPgEZ4BDTCI6ARHgGN8AhoCY+AbhvHI6BbmPuv0HgE9DnwCGiER0BLeAQ0wiOgkf8lR0Av8Pm/jsMjoFvhEdDIvEdAO87bPguYR0AjPAIa4RHQEh4BjfAIaIRHQCM8AhrhEdASm2YmPAJaYsvMhEdAS2yZmfAIaAmfAayEAlhCAYxQACMUwAgFMEIBLLGpmaEAltjSzFAAS2xpZiiAJe8JAax4/q/jUAC3QgGMvK0Adpx5nwVMAYxQACMUwBIKYIQCGKEARiiAEQpgiU0zEwpgiS0zEwpgiS0zEwpgCQWwEgpgCQUwQgGMUAAjFMAIBbDEpmaGAlhiSzNDASyxpZmhAJa8JwRwoVlyCs1ZZ+jsJxYSRwEsoQBGFiCA2+4CpgBGKIARCmAJBTBCAYxQACMUwAgFsMSmmQkFsMSWmQkFsMSWmQkFsIQCWAkFsIQCGKEARiiAEQpghAJYYlMzQwEssaWZoQCW2NLMUABL3hsC+OxvnELzdwuNowCWUAAj7yiAHaftLmAKYIQCGKEAllAAIxTACAUwQgGMUABLbJqZUABLbJmZUABLbJmZUABLKICVUABLKIARCmCEAhihAEYogCU2NTMUwBJbmhkKYIktzQwFsOS9IYAX/vxfx6EAboUCGFmgAIZdwBTACAUwQgEsoQBGKIARCmCEAhihAJbYNDOhAJbYMjOhAJbYMjOhAJZQACuhAJZQACMUwAgFMEIBjFAAS2xqZiiAJbY0MxTAEluaGQpgyWIXwJcOn/2a5vm/jkMB3AoFMLIgAew4sAuYAhihAEYogCUUwAgFMEIBjFAAIxTAEptmJhTAEltmJhTAEltmJhTAEgpgJRTAEgpghAIYoQBGKIARCmCJTc0MBbDElmaGAlhiSzNDASxZ7AJ46dAv/17z/F/HoQBuhQIYUQhgsQuYAhihAEYogCUUwAgFMEIBjFAAIxTAEptmJhTAEltmJhTAEltmJhTAEgpgJRTAEgpghAIYoQBGKIARCmCJTc0MBbDElmaGAlhiSzNDASxZ7AL4gkJT9fxfx6EAboUCGFmwAHYcsQuYAhihAEYogCUUwAgFMEIBjFAAIxTAEptmJhTAEltmJhTAEltmJhTAEgpgJRTAEgpghAIYoQBGKIARCmCJTc0MBbDElmaGAlhiSzNDASxZ7AJY+/xfx6EAboUCGFEK4D/sAqYARiiAEQpgCQUwQgGMUAAjFMAIBbDEppkJBbDElpkJBbDElpkJBbCEAlgJBbCEAhihAEYogBEKYIQCWGJTM0MBLLGlmaEAltjSzFAASxazAF790Cu7tM//dRwK4FYogBGVAHacP+wCXvbTZXEKYAkFMEIBLKEARiiAEQpghAIYoQCW2DQzoQCW2DIzoQCW2DIzoQCWUAAroQCWUAAjFMAIBTBCAYxQAEtsamYogCW2NDMUwBJbmhkKYMliFsAXD589pX3+r+NQALdCAYwYCOB1zkvO6xeULvgXCmAJBTBCASyhAEYogBEKYIQCGKEAltg0M6EAltgyM6EAltgyM6EAllAAK6EAllAAIxTACAUwQgGMUABLbGpmKIAltjQzFMASW5oZCmDJYhbAFxSa/6Z9/q/jUAC3QgGMqAWw4/xhF/CVL18Z1eajAEYogCUUwAgFMEIBjFAAIxTAEgpghAIYoQBGKIARW2YmFMCSjgvgcDh8/zyvbFdX19Nv837bVyqVCieTyYg2LpPJxOLxeI82rre3NxWJRB7QxEQikWRXV9f3tbmSyWQonU5HtXHZbDZqcm3ZbDYVDocf1MT09PREu7q6njf43Xqy2az62tLpdDSZTIa0cblcLhmNRndpYkKhUM+uXbt+pM0Vj8d7MplMzOD3jqRSqbA2LpPJJOLxeJcmJhKJPNDV1fWiwbV1ZTKZhMHvHTa5tnQ6HY/FYt3auK6urhdDoZDq947H4129vb1G19bJGtTd3f3Dnp4e1T0QjUZ35XK5pDbXu6lBqVRKfW27du16LhwOa/M9OFe7VLni8bhRDcpkMkb3aU9Pz9+Fw2HV54xEIg/kcrm0NlcsFutOp9NxbZzpfdrV1fV0KBTKaePy+bz62jpdg7q7u7/b09PTr43L5XJpg7VCR2tQd3f3t0Oh0KA2zmQdZFqDUqlUj0kN6u7ufjQcDg8b/G7qtUIkEnmgt7fXqAaZrBV6enqO9PT0/K3B72a0VjC5T01rUCgUOhgKhR7Sxpmsg8LhztagUCj0UHd392FtnDPYfP3iwsz/ZfB7d+w+vfDCC/8/x3Fmv/jFL6piO9mvhA3XCqFQaE9PT89j2rhO9iumNSgUCg12d3d/RxPzuYHPZZ2SM3vRTy76f7T5TO7TUChkVINCoVC+q6vrSW2c6Vohm80a9Sv5fD4dCoW0a4VMV1fXfzS5tvN9ZhIOhxOdnpmY9CudnJmY9iudnpl0d3d3bGZiep+a1qBdu3b9Z4Nrs2Zm0tPTo/pObJqZhMPh83pmkk6njWpQV1fXD0KhkPbeMZ6ZmNynpjOTrq4uzkxaXrbMTMLh8KKcmfT09BwPhUIFbZxpv9LhmcmxcDi81+B348yk5do6PTPp6enZr43r9MzkzZ2+8IpEIh8Ih8PZ+d6f71UsFm8oFos7tXFHjhy5eWRkZJs27vjx43dEo9GNmphIJHJHKBQa0OYaGRm5/sCBAzdq4w4fPnzT0NDQdm3cI488ckcqldqkiYnFYjeFw+Ehg99t++HDh2/Sxh04cODGkZGR6w1+79t7e3s3a2K6urquD4fD+wx+t21Hjhy52eA72VksFm8wuLZbBwYGtmhiotHoxrkhqyrX0NDQ1iNHjtxqcG03jIyM7NDGHTp06JahoaGt2rhQKPRQPB5X/d4DAwNbjh07dpvJtZnUoP379xvVoFAoNBKJRFR/J729vZuPHDlyuzbXu6lBxWJxu8G1FSKRiOreSaVSmx555JE7tLmGhoaMatDhw4eN7tNIJNIXCoXer4lJJpMbHnvsMVXM3LVtPXTo0C3auAMHDuwwvLZMd3f3h7Rxx48fv1Mbk8/nO1qDenp64vF4/E+0cY899tj7k8nkBk1MOp3uaA0Kh8OheDz+CYPf7Y5cLqdaB/X29m5+7LHH1DWoWCxuN6lB4XD4wWg0+hmD3029VsjlchuPHz+urkEjIyPb9u/fr14rhMPhr0ej0b/Qxh07duw27VohmUxueOKJJzpWg8Lh8F9Ho9G/0sYdOXLk1nw+r14rdLIGhcPhL0Yika9qYq7t96JOoTl7aWHmpwbXdoe2BpmuFZYuXfrvjuPMfuADH1DdB53sV0zXColE4t65RlkV18l+JRqNGtWgSCRyTzQaDWvj3vdf3vdfnZIze/XzV/dq4g4dOqSuQd3d3UY1KBKJfDQUCiW1cSMjI0broGPHjhn1K0888cT7u7u7VfdpLBa7e26ArMplw8wkFovd3umZiUm/YlKDksnkjaFQaI82l2m/0umZSSgU+pbB72Y0MzHtV0zWCtFodGN3d/cBg9/NmplJ+I0TExYcY9PMJJVKqWcmJv2KaQ0qFovn/czEtF8xnZmEQqH8Yp2Z9PT0WDEzOXDgAGcm8hWKRqOf1MaZ9iumM5NisaheK0QikQeSyeSinZlEIpG/1MbZMDOJRCL3mc5MTNYKpjVo3u3Bc/8nHgF9DjwCGuER0AiPgEZ4BLSER0C3jeMR0C3wCGiER0AjPAJawiOgER4BjRgdAV1olpxCc/by4bOf1ubjEdASHgGNGB0B7TjOXX9/107nJed1p+T8syaOR0AjPAJawiOgER4BjfAIaIRHQCNhHgEt4BHQCI+ARngENMIjoBFbZiY8AlrCZwAroQCWUAAjFMAIBTBCAYxQAEtsamYogCW2NDMUwBJbmhkKYMniFcBnf+MUzv5Pk3UQBbCEAhgxFcCu6161tLR0yik5s85PnV0LjaMARiiAJRTACAUwQgGMUAAjFMASCmCEAhihAEYogBFbZiYUwBIKYCUUwBIKYIQCGKEARiiAEQpgiU3NDAWwxJZmhgJYYkszQwEsWbwCuPn7JUPN/0YBLKEAlvwxBPAHT3zwBu0uYApghAJYQgGMUAAjFMAIBTBCASyhAEYogBEKYIQCGLFlZkIBLKEAVkIBLKEARiiAEQpghAIYoQCW2NTMUABLbGlmKIAltjQzFMCSRSmAh/7xPqfQnL1k+OyPKIAlFMCSP4YA9jzvcqfk/FyzC5gCGKEAllAAIxTACAUwQgGMUABLKIARCmCEAhihAEZsmZlQAEsogJVQAEsogBEKYIQCGKEARiiAJTY1MxTAEluaGQpgiS3NDAWwZFEK4Lnn/24p/sMXKIAlFMCSP6IAXqfZBUwBjFAASyiAEQpghAIYoQBGKIAlFMAIBTBCAYxQACO2zEwogCUUwEoogCUUwAgFMEIBjFAAIxTAEpuaGQpgiS3NDAWwxJZmhgJYsjgF8NnfOIXm70zXQRTAEgpg5F0LYMdxNLuAKYARCmAJBTBCAYxQACMUwAgFsIQCGKEARiiAEQpgxJaZCQWwhAJYCQWwhAIYoQBGKIARCmCEAlhiUzNDASyxpZmhAJbY0sxQAEsWpwBu/t4p/PKfKIARCmDJH1kAL3gXMAUwQgEsoQBGKIARCmCEAhihAJZQACMUwAgFMEIBjNgyM6EAllAAK6EAllAAIxTACAUwQgGMUABLbGpmKIAltjQzFMASW5oZCmDJohPAc8//dQrN71MAIxTAkj+qAHacBe8CpgBGKIAlFMAIBTBCAYxQACMUwBIKYIQCGKEARiiAEVtmJhTAEgpgJRTAEgpghAIYoQBGKIARCmCJTc0MBbDElmaGAlhiSzNDASxZdAJ47vm/ztDZT1AAIxTAkvNAAC9oFzAFMEIBLKEARiiAEQpghAIYoQCWUAAjFMAIBTBCAYzYMjOhAJZQACuhAJZQACMUwAgFMEIBjFAAS2xqZiiAJbY0MxTAEluaGQpgyeITwG88/9dxzNdBFMASCmDkf5kAdpwF7QKmAEYogCUUwAgFMEIBjFAAIxTAEgpghAIYoQBGKIARW2YmFMASCmAlFMASCmCEAhihAEYogBEKYIlNzQzgE15lAAAgAElEQVQFsMSWZoYCWGJLM0MBLFl8AviN5/86DgVwOyiAJeeJAH7HXcAUwAgFsIQCGKEARiiAEQpghAJYQgGMUAAjFMAIBTBiy8yEAlhCAayEAlhCAYxQACMUwAgFMEIBLLGpmaEAltjSzFAAS2xpZiiAJYtKAJ/z/N+5z0gB3AIFsOS8EMCO8467gCmAEQpgCQUwQgGMUAAjFMAIBbCEAhihAEYogBEKYMSWmQkFsKTjArhara5p9zp+/Pid+Xw+Pd/7871c191Wq9Wu18YFQbBzfHx8szauXq/fWqvV1mpivvOd79zS29vbp801Ojq61ff9G7Rxp0+f3vGzn/1si8F3ckuj0Vinifm7v/u7G7LZ7KA2l+d5W06fPr1DG+f7/g2jo6NbDfLdEgTBek3MT37yk83pdHqvNtf4+PjmIAh2auNqtdr1rutuM/hObpqYmNigialUKuvS6XRRm2t6enqj7/s3aeMajca2arW6XRtXr9dvbDQam7Rx6XT6b0+dOqX6TiYmJjacPn36Zm0u0xrkeZ5RDcpkMsMvvPCC6v4OgmC953m3aHO9mxrkeZ66BuVyud1PPfWUqi40Go11QRCor+1nP/uZUQ2amJgwuk97e3t7v/3tb9+mianVamvHx8dVMXPfyaZ6vX6jNi4Igu1z96oqrq+vL/Xoo4/epY2rVqu3a2Pq9XpHa1B/f3/06NGjH9bGjY+P36ZdK3ie19EaNDAw0F0sFj9u8BvcOj09rbq2IAjWm9ynnudtMalBg4OD3xwZGblXGxcEgXqtMD09vbZer99q8Dey2fM89VqhUCh8dXh4+LPauNOnT9+sXSvUarW1vu93rAYNDQ19ae/evZ/Xxvm+f1O9Xt+ojat2sAaNjIz85dDQ0H3v9P+7dPjsz5xCc/bmh8/cN5fPaB1k0q+YrhWWLl36747jzH7zm99U3Qed7FdM1woPPfTQJ3fv3v2gNq6T/UqtVjOqQQcPHvxYPp8PaePm61e+/PKX73Recl5fUlryr/PEqmtQuVw2qkHHjh37UD6fj2vjqtWq0TpoYmLC6D71ff+2crmsuk+PHz9+R29vb0aby4aZyZNPPnlzp2cmJv2K6cwkk8kUtLlM+5XFPDMJgmC76cxEu1Yol8trU6nUQ9pctsxMMpnMt0qlkuo7sWVmks1m97z44ouqe8C0XzGtQePj48Yzkx/84AcdmZmY9iucmbS9NitmJkEQGM1MDh8+/BFt3GKemXSyX/E8b8v4+Lh6rcCZCb5smZns2bPnC9o43/dvmp6e7tjMZF47zB3ACHcAI9wBjHAHMMIdwBLuAG4bxx3ALXAHMMIdwAh3AEu4AxjhDmBkwTuAz3n+r+NwB3A7uANYct7sAHact90FzB3ACHcAS7gDGOEOYIQ7gJF3MzPhDuC34A5ghDuAEe4ARrgDuG0+7gA+B+4ARhb9DuD5oABGKIARCmCEAhihAJZQALeNowBugQIYoQBGKIAlFMAIBTCycAH81vN/HYcCuB0UwJLzTADP+yxgCmCEAlhCAYxQACMUwAgFMEIBLKEARiiAEQpghAIYsWVmQgEsoQBWQgEsoQBGKIARCmCEAhihAJbY1MxQAEtsaWYogCW2NDMUwJJFI4Bbnv879xkpgFugAJacVwLYcebdBUwBjFAASyiAEQpghAIYoQBGKIAlFMAIBTBCAYxQACO2zEwogCUUwEoogCUUwAgFMEIBjFAAIxTAEpuaGQpgiS3NDAWwxJZmhgJYsmgEcKFZcgrNWWfo7CfO+YwUwC1QAEvOQwHcdhcwBTBCASyhAEYogBEKYIQCGKEAllAAIxTACAUwQgGM2DIzoQCWUAAroQCWUAAjFMAIBTBCAYxQAEtsamYogCW2NDMUwBJbmhkKYMniEcDy+b+OQwHcDgpgyXkngB2n7S5gCmCEAlhCAYxQACMUwAgFMEIBLKEARiiAEQpghAIYsWVmQgEsoQBWQgEsoQBGKIARCmCEAhihAJbY1MxQAEtsaWYogCW2NDMUwJLFI4Dl838dhwK4HRTAkvNUAMMuYApghAJYQgGMUAAjFMAIBTBCASyhAEYogBEKYIQCGLFlZkIBLKEAVkIBLKEARiiAEQpghAIYoQCW2NTMUABLbGlmKIAltjQzFMCSRSGA2zz/d+4zUgC3QAEsOS8FsOPALmAKYIQCWEIBjFAAIxTACAUwQgEsoQBGKIARCmCEAhixZWZCASyhAFZCASyhAEYogBEKYIQCGKEAltjUzFAAS2xpZiiAJbY0MxTAkkUhgNs8/3fuM1IAt0ABLDmPBbDYBUwBjFAASyiAEQpghAIYoQBGKIAlFMAIBTBCAYxQACO2zEwogCUUwEoogCUUwAgFMEIBjFAAIxTAEpuaGQpgiS3NDAWwxJZmhgJYsjgEMD7/13EogNtBASw5bwWw44hdwBTACAWwhAIYoQBGKIARCmCEAlhCAYxQACMUwAgFMGLLzIQCWEIBrIQCWEIBjFAAIxTACAUwQgEssamZoQCW2NLMUABLbGlmKIAli0MA4/N/HYcCuB0UwJLzXAD/YRcwBTBCASyhAEYogBEKYIQCGKEAllAAIxTACAUwQgGM2DIzoQCWUAAroQCWUAAjFMAIBTBCAYxQAEtsamYogCW2NDMUwBJbmhkKYIn1Anie5//OfUYK4BYogCXntQB2nD/sAl5ZWpmmAJZQAEsogBEKYIQCGKEARiiAJRTACAUwQgGMUAAjtsxMKIAlFMBKKIAlFMAIBTBCAYxQACMUwBKbmhkKYIktzQwFsMSWZoYCWGK9AJ7n+b9zn5ECuAUKYIkFAnid85Lz+pLSkt9QAEsogCUUwAgFMEIBjFAAIxTAEgpghAIYoQBGKIARW2YmFMCSjgvgV1999X3tXgMDA1tisVj3fO/P9xodHb2mUqms0Mb5vn+d67pXaeM8z9sQBMElmph8Pr8uGo3GtLlOnjx5teu6Kw0+46pSqbRMG+e67vqZmZlLNTGHDx9eGY1G09pc9Xp9med5qww+48qTJ09erY2rVCrrKpXKZZqYI0eOLItGo3mDz3iV7/vXGXzGFaOjo9do46rV6hrP8y7XxARBcEk0Gh3U5gqC4IpqtbrG4DNee+LEieXauLGxsdXlcvlKbVw4HN6t/b09z7u8Vqut1eYyrUHlctmoBoXD4d7jx4+r7oFKpXJZpVJZp831bmpQvV5X16BIJJIsFouqujAzM3Op67rrtblKpZJRDQqCwOg+jcfjkb6+vg2amNdee+3iSqWyUZurXC5fOTY2tlob5/v+8mq1eq3BtXVlMplt2rixsbFNBr9bR2tQNBr9Rn9//05tXKVS2fjaa69drIl54YUXOlqDotHoV3K53G3aOM/zNvz6179WrYMqlcpljUZDXYPq9foykxoUi8W+mE6n79bGNRoN9Vrh17/+9SWe56nu7VdffWOtUC6X1WuFRCLx2Ww2+1FtXK1WW6tdK7z22msX1+v1jtWgVCr1qXQ6/QltXLVaXVMqla7QxnWyBqVSqY+nUqlPt3vvgkLzN06h+bt5PqPROsjzvA3aGmS6VliyZMlvHceZvf3221WxnexXTNcKvb29d6ZSqS8ZfMaO9StBEBjVoGw2e0s8Hv+qwWdUr4MuKF0w4ZSc2StfvjKq/B6NalAul9sRi8Xu18adOHHCaB0UBIHRfVqv1ze6rqu6T4eGhjZHIpEebS4bZiaDg4NrOz0zMelXTGrQo48+usJkZmLaryzmmYnv+8tNZybatcLzzz9/SSQSKWhz2TIziUQiAy+88IJqbWjLzCQSieSef/559czEpF8xrUEnTpwwqkHRaDTRqZmJab9iOjOJRqPhxToziUaju2yYmbwpiZTX9o3e3t4btXE2zExisdhfZzKZ27Vxpv2K6czkxIkT6rVCIpH4Qi6X+4A2jjMT+bJpZhIEQcdmJo7v+8vbvQ4dOnRLNpuNz/f+fC/P8zaMj49v1sZNTU1trdVqaw3y7XRdd6Um5rHHHrshk8lktblc113ved4WbZzv+1srlco6bdzp06d3TE5Oqq7t6aef3pzJZPq1uRqNxjrf97cafP9bXNddb/Cd3OB53ipNzLPPPrs+mUwOaXPVarW1U1NT6msbHx/f7HneBm1cEATbfd+/ThPjuu7KeDy+zyDX6rl8qrh6vb5xbGxsk8HfybZqtbpGG5dIJEbK5bLqO/F9/7qJiYnrtblMa5Dv+0Y1KJFIFL73ve+p/k7m/vZv0OZ6NzVo7h5XxaVSqb5nn31WlW9ycnLl6dOnd2hzzdVI9X0aBIHRfZrL5dKHDx/eqcy1YnR09EZtrmq1uqbRaGzTxjUajU31en2jwbXFisXibdo413Vv0saMjY11tAb19vb27N+//y5t3Ojo6I1BEKzQxJTL5Y7WoN7e3geKxeKHDfLt1K4VPM9bNTU1pa5BjUZjnUkNyufzX9uzZ8892ripqSn1WmFycnKl53mqe9v331gr+AY1qL+//8tDQ0P3auPm/rZU/y4GQbCiXq93rAYNDAx8vlAofFYbFwTB9rGxsdXauE7WoKGhoT8fGBj4Yrv3nELz90uGmv+t3Xum6yDP83Zqa5DpWmHp0qX/7jjO7Fe+8hXtv8Ud61dM1wrFYvFj+Xz+Gwbff8f6Fdd1jWrQvn37PpTL5R7Uxpn0K58Z/cwtzkvO60teWvIbTVylUjGqQfv3739/LpcLaePGxsaM1kG/+MUvjO7Ter1+Y6VSUd2nR44cuTmTySS0uWyYmXznO9+5vtMzE5N+pZMzE9N+pZM16Ic//OG6Ts5MGo3GJtOZiXatUKlUViQSiW8Z5LJiZpJMJveWSiXt+smKmUkymRx87rnn1DMTk37FtAaNjo4a1aB0Op1/6qmnVPeO6TrItF8xnZlkMhnOTFpenZ6ZNBoNzkzOefX19d2/b9++j2jjTPsV05nJ6Oio+j7t6+v7G85M5MuWmcnu3bs/p40LgmB7EAQdm5nMuz2YR0AjPAIa4RHQiO/zCOhWeAS0hEdAt43jEdAt8AhohEdAIz6PgBbwCGiER0Aj8x4B/TbP/537jDwCugUeAS0574+AnuPC0oW/cErOrPNTZ5cijEdAt8AjoBEeAY3wCGjEZK3AI6ARW2YmPAJawiOgER4BjfAIaIRHQCO2zEx4BLTE9/kMYBUUwBIKYIQCGKEARiiAEQpgiU3NDAWwxJZmhgJYYkszQwEssVoAv83zf+c+IwVwCxTAElsE8L2n7r3Vecl53Sk5/6wIowBugQIYoQBGKIARCmCEAlhCAYxQACMUwAgFcNt8FMDnQAGMUAArsaGZoQBGKIARCmCEAhihAJZQACMUwAgFMEIBjNjSzFAAS+wWwGd/4xSav5svjgIYoQCW2CKAK5XKijefBazYBUwB3AIFMEIBjFAAIxTACAWwhAIYoQBGKIARCuC2+SiAz4ECGKEAVmJDM0MBjFAAIxTACAUwQgEsoQBGKIARCmCEAhixpZmhAJbYLYCbv3cKv/yn+eIogBEKYIlNAnjzyc2blbuAKYBboABGKIARCmCEAhihAJZQACMUwAgFMEIB3DYfBfA5UAAjFMBKbGhmKIARCmCEAhihAEYogCUUwAgFMEIBjFAAI7Y0MxTAEmsF8Ds8/3fuM1IAt0ABLLFJADebzYuckvNzxS5gCuAWKIARCmCEAhihAEYogCUUwAgFMEIBjFAAt81HAXwOFMAIBbASG5oZCmCEAhihAEYogBEKYAkFMEIBjFAAIxTAiC3NDAWwxFoB/A7P/537jBTALVAASywUwOsUu4ApgFugAEYogBEKYIQCGKEAllAAIxTACAUwQgHcNh8F8DlQACMUwEpsaGYogBEKYIQCGKEARiiAJRTACAUwQgGMUAAjtjQzFMASewXw2z//13EogNtBASyxTgA7jqPYBUwB3AIFMEIBjFAAIxTACAWwhAIYoQBGKIARCuC2+SiAz4ECGKEAVmJDM0MBjFAAIxTACAUwQgEsoQBGKIARCmCEAhixpZmhAJbYK4Df/vm/jkMB3A4KYImlAnihu4ApgFugAEYogBEKYIQCGKEAllAAIxTACAUwQgHcNh8F8DlQACMUwEpsaGYogBEKYIQCGKEARiiAJRTACAUwQgGMUAAjtjQzFMASKwXwAp7/O/cZKYBboACWWCmAHWehu4ApgFugAEYogBEKYIQCGKEAllAAIxTACAUwQgHcNh8F8DlQACMUwEpsaGYogBEKYIQCGKEARiiAJRTACAUwQgGMUAAjtjQzFMASKwXwAp7/O/cZKYBboACWWCyAF7ILmAK4BQpghAIYoQBGKIARCmAJBTBCAYxQACMUwG3zUQCfAwUwQgGsxIZmhgIYoQBGKIARCmCEAlhCAYxQACMUwAgFMGJLM0MBLLFTAL/z838dhwK4HRTAEmsFsOMsZBcwBXALFMAIBTBCAYxQACMUwBIKYIQCGKEARiiA2+ajAD4HCmCEAliJDc0MBTBCAYxQACMUwAgFsIQCGKEARiiAEQpgxJZmhgJYYqcAfufn/zoOBXA7KIAllgvgd9oFTAHcAgUwQgGMUAAjFMAIBbCEAhihAEYogBEK4Lb5KIDPgQIYWfQCOAiCK9q9RkZGdqRSqfB878/38n3/umq1ukYbFwTB+iAIVhjk2+q67lWamIcffnhzMplManN5nreqVqut1cY1Go11c4t3bb4t9Xp9mSbm8ccfXxeLxXLaXJOTkysbjcY6bVytVlvred4qbdz4+PjmIAiu1sQ88cQTK2Ox2IA2V/DG39V6bVy1Wl3j+/512rh6vb5xrjlfcIzrulfFYrE92lwzMzPX1uv1jdq4sbGx1S+//LL6PvU8b4Pv+8u1cfF4fOjkyZOq33tqauqaRqOxSZvLtAa5rmtUg+LxeP+xY8e098DVc/eA9vs3rkFziwLttWWPHj2qunfq9foyz/O2GHz/RjVocnLS6D5NJBLxYrG4VRMzPT19peu627S5fN9f7nneBm1ctVpdMzY2tlobl0wmQ8VicadBvu0GMR2tQclk8sHh4eHbtHGu6257szlc6Gt0dLSjNSiVSn1taGjoLoN8W8+cOaNaBwVv/PurrkGTk5MrTWpQJpP5cqFQ+Kg2bu4zqv7tOHPmzFW+76vu7bnXirl/B7TX9vndu3ffo41rNBqbtGuF6enpKxuNRsdqUDab/fNcLvdpbVy9Xt9YrVav1cZ1sgb19fV9KpvNfi4Igiuu2fdf73cKzdn3DTd/+E5xpusg3/e3amtQYLhWWLJkyW8dx5n9+Mc/rvq3uJP9iulaYc+ePR9Kp9Nf0cZ1sl9xXdeoBg0PD9+ZTqe/oY0z7VfGxsba1qClpaVTTsmZXfbysmjre+Vy2agGFYvFW1Kp1C5t3Msvv2y0DpqYmDC6TxuNxrY3pfNCXwcOHLg+mUxGtLk4M2n7/Rv1KyY16OjRo2uTyaR6ZmLar3SyBj3zzDMrotHobm2u4I8wM9GuFX784x9fFY1Gh7W5bJqZvPjii6q1oS0zk0Qi0ffCCy+oZyaBQb9iWoMqlYpRDUokEplOzUwCw37l3cxMRkZGVP/uc2bSNsa4BhnOFR5YzDOTwcHBu7Vxpv1KYDgzqVQq6rUCZyb4Wuwzk5mZmY7NTJxyuXxlu9fIyMiOZDIZme/9+V6+719Xq9XWauMmJiY2BEGwQhvnuu62Uqm0TBNz4MCBLYlEIqXN5XneqkajsU4bFwTBetd1Vxp8l1tPnjx5tSbm6NGj6xOJRK8219xCZ702rtForPM8b5XBd7lldHT0Gk3MsWPHVkWj0d0G3/+KiYmJDdq4Wq221vf96wy+k01TU1OqayuVSsui0eiwNtfMzMy1jUZjk8F3srpara7RxtXr9Y2+7y/XxsVisT0vvvii6juZK/KbtblMa9BcoVfXoHg83n/o0CHV38no6Og1nudtMfiMxjVocnJSXYNSqVT24MGDqnvn5MmTV/u+v1Wba27orK5B09PTRvdpKpVKFItF1ed0Xfeqcrm8XZvL9/3l9Xp9ozZucnJyTRAEqw2uLVwsFndq46rVqvraqtVqR2tQJpN5cHh4+DZtXLlc3j73+y04Zu6/cO9YDcpkMl8fGhq6Sxvnuu62er2uWgeNjo5eMzExoa5Bb/7HYtq4XC53X6FQ+Kg2bmJiQr1WqNfry1zX3abNFQTBCs/z1GuFXC73hd27d99jkG+zdq3guu5VJvepaQ3K5/N/3t/f/2ltXKPR2FStVq/VxnWyBg0ODn6qr6/vc+Vy+coLh5onnEJzdnXxzOfeKc50HeS67jaTGmSyVnhTAH/sYx9T/RvXyX7FdK2wZ8+eD2Wz2a9q4zrZr5RKJaMaNDw8fGcymfymNs60XxkfH29bg+76z3ftdF5yXr+gdMG/tL734x//2KgGFYvFW5LJZJc2bm4wqF4HTU9PG92n1Wp1+49//GPVfXrgwIHrE4lEVJuLMxN8mfYrJjXo4MGD60xmJqb9Sidr0BNPPLGykzOTN8WSwXeiXis888wzi3pmEo/Hh77//e+rvhObZibPPvusemZi0q+Y1iDXdY1qUDqdznRqZmLar5jOTNLpdHxkZES1prFlZpJOp0M2zEwmJyc5M5HX9vXBwcG7DfIZ9SumMxPXddVrhcU8M8nn85/nzES+Go3GppmZmY7NTObdHswjoBEeAY3wCGiER0AjPAJaEvAI6HZxPAK6BR4BjfAIaIRHQEt4BDTCI6ARcQT0Ap//6zg8ArodPAJaYvUR0G8y/7OAeQR0CzwCGuER0AiPgEZ4BDTCI6Alpv0Kj4BGeAQ0wiOgEVtmJjwCWmLLzIRHQEv4DGAlFMASCmCEAhihAEYogBEKYIlNzQwFsMSWZoYCWGJLM0MBLLFPAC/s+b+OQwHcDgpgySIRwPM9C5gCuAUKYIQCGKEARiiAEQpgCQUwQgGMUAAjFMBt81EAnwMFMEIBrMSGZoYCGKEARiiAEQpghAJYQgGMUAAjFMAIBTBiSzNDASyxSgAP/eN9TqE56xSa31/gZ6QAboECWLIoBLDjzLcLmAK4BQpghAIYoQBGKIARCmAJBTBCAYxQACMUwG3zUQCfAwUwQgGsxIZmhgIYoQBGKIARCmCEAlhCAYxQACMUwAgFMGJLM0MBLLFKABeaJafQnHWGzn5igZ+RArgFCmDJIhLA7XYBUwC3QAGMUAAjFMAIBTBCASyhAEYogBEKYIQCuG0+CuBzoABGKICV2NDMUAAjFMAIBTBCAYxQAEsogBEKYIQCGKEARmxpZiiAJXYJ4IU//9dxKIDbQQEsWTQC2HHa7QKmAG6BAhihAEYogBEKYIQCWEIBjFAAIxTACAVw23wUwOdAAYxQACuxoZmhAEYogBEKYIQCGKEAllAAIxTACAUwQgGM2NLMUABL7BLAC3/+r+NQALeDAliyyARw6y5gCuAWKIARCmCEAhihAEYogCUUwAgFMEIBjFAAt81HAXwOFMAIBbASG5oZCmCEAhihAEYogBEKYAkFMEIBjFAAIxTAiC3NDAWwxBYBvLXvp3+ref6v41AAt4MCWLKoBLDjtO4CpgBugQIYoQBGKIARCmCEAlhCAYxQACMUwAgFcNt8FMDnQAGMUAArsaGZoQBGKIARCmCEAhihAJZQACMUwAgFMEIBjNjSzFAAS2wRwFfs/nmgef6v41AAt4MCWLIIBfC5u4ApgFugAEYogBEKYIQCGKEAllAAIxTACAUwQgHcNh8F8DlQACMUwEpsaGYogBEKYIQCGKEARiiAJRTACAUwQgGMUAAjtjQzFMASWwTw0sIr/7fm+b+OQwHcDgpgyaITwI7z1i7gnzhdFMASCmCEAhihAEYogBEKYAkFMEIBjFAAIxTAbfNRAJ8DBTBCAazEhmaGAhihAEYogBEKYIQCWEIBjFAAIxTACAUwYkszQwEssUUAO4Vfqp7/6zgUwO2gAJYsUgH8h13AFMASCmCEAhihAEYogBEKYAkFMEIBjFAAIxTAbfNRAJ8DBTBCAazEhmaGAhihAEYogBEKYIQCWEIBjFAAIxTACAUwYkszQwEssUEAb8m/NKx9/q/jUAC3gwJYsigFsOP8YRfw2hNr1WKJAhixYWZCAYxQACMUwAgFMEIBLKEARiiAEQpghAIYsWVmQgEsoQBWQgEsoQBGKIARCmCEAhihAJbY1MxQAEtsaWYogCW2NDMUwBIbBPDluyca2uf/Og4FcDsogCWLWACvc15yXl/y0pLfaHNRACM2zEwogBEKYIQCGKEARiiAJRTACAUwQgGMUAAjtsxMKIAlHRfA4XD4b+Z5Jbq6up58m/fbvjKZzIOZTKbLIK4nkUjcr43L5/PRSCTyNU1M5I1/xf6jNlcqlXognU53a+Oy2Wy36bWFw+Gva2K6u7u7u7q6vq/NlU6n789ms+prS6fT3alU6gFtXC6Xi8RiMdW1hUKhB7q7u5/T5kokEvdnMpkebVwmk+nKZDIPGlxbKJFIfEMTE4lEvtbV1fWCNlc8Hv9mLpcLGVzbg6lUapfB7x2KxWLqv+Xu7u4fhpV/y4lE4hu9vb1hk2vrZA3atWvXcz09Paq/k1gs9vVcLhfR5no3NSidTpv8bs+G3xClmrivz9UuVa5EImFUg0zv066urqfD4bDqc8Zisb8xubZYLHZ/Op1W36fZbHaXybV1d3d/t6enJ6WN6+vri2ljOl2Durq6jofD4aw2Lp/PR2OxmComGo12tAZ1d3c/GolE+kyuTbsOisViX+/r61PXoHQ6fb9JDerp6TkSCoUGtXF9fX3qtUIkEvmaaQ0yWSuEQqGDoVBojzaut7c3rF0rxGKxv+nv7+9YDerp6SmGQqFvaeNyuVwoHo9/0+D37lgNumjwH/7HBYWzv9fGma6DTGqQ6Vrhwgsv/H8dx5n9whe+oIrtZL8SNlwrRCKRge7u7qMGv1vH+hXTGhQKhfI9PZO9cJ4AACAASURBVD2PaeNM10HZbFZdgy770WWvOiVndvvx7U9p4np6ejLd3d3f1n7GVCpltA7K5XJG96lJfY1EIvHFOjOJRqPhTs9MTPqVTs5MTPuVTtagcDh8f1dX1/Mm12ayDjLtV0zXCt3d3T/Sxtg0MwmFQqq6bNPMJBwOq2cmJv2KaQ1Kp9NGNainp+fvQqGQ9t4xnpl0crbJmQm+Oj0zyWaznJnI3+2Y6cwkbNCvdHhm8vAinpkc6OnpGdbGcWbS9vc2qkFOIpHY2u6VTCY/GolE+uZ7f77X8PDwLfv27btdG7d///739/f336SNO3r06AeTyeR2TUwkEvlAOBwe0uYqFAo379+/X31thw4dusPk2h5++OEPZLPZ65XXdkckEhnR5tqzZ89Nhw4dusPgd7u9UCjcrI07ePDg3X19fTdoYmKx2E3d3d0PaXP19/fftH///vdr4/bt23f78PDwLQa/9525XG6HJiaZTG7v6ek5ZHBtOw8dOnSnwbXdOjw8fJs2rlgs3tnb23ujNi4UCh1MpVKq3zuXy+14+OGH79Lm6nQN6unpKUYiEdU90NfXd8PBgwfv1uZ6NzVoz5496msLh8PDoVBIde9ks9nrH3744Q9oc/X39xvXIJP7NBQKDUaj0Q9pYjKZzLbDhw+rYhKJxNbe3t4bi8Wi+j4tFou37du371ZtXE9PT180Gv2YNu7o0aMf1sak0+mO1qC5Hfef1MYdPnz4Q5lMZpsmptM1KBKJxKPR6GcMfrcP5vN51Tqor6/vhqNHj6pr0J49e24yqUGRSKQnGo3+hcG1qdcK+Xx++9GjRz+ozWW6VgiHww9GIpEvaeMefvjhu7RrhUwms+3YsWMdq0HhcPjrkUjkq9q4Q4cO3ZlOp3ca/N4dq0HOYPP19w3+w/+pjTNdBx09evSD2hpkulZYunTp/3AcZ/aee+5R/VvcyX7FdK0Qi8U+F41Gw9q4TvYryWTSqAZFIpF7w+FwQhtn2q/s379fXYPuPnz3nzgvOa8v+S9L/k15bfeEw+Gs9jMODw8brYMOHTpkdJ8eO3bsQ9FoVHWfJpPJj4bD4X6DazvvZyaxWOzuTs9MTPoVkxoUi8VuN5mZvJt+pZMzk1Ao1LGZSbFYvM10ZqJdK4RCoe3d3d2HDa7NlpnJgUQioarLFs1M/jaVSqlnJib9imkNKhaLVsxMTO5T05lJOBzevVhnJnM77s/7mUmxWDSamYTD4T/VxtkwM4lGozGTmYlpv2I6MykWi+q1QiQS6YlEIn+pjbNhZhKJRB6Ix+OLcmbS3d1tPDPp7+/v2Mxk3u3BYR4BDfAIaIRHQCM8AhrhEdASHgHdNo5HQLfAI6ARHgGN8AhoCY+ARngEdAtD/3ifU2jOXjXQcLX5eAQ0wiOgJYv2COg3uOCi0kUzTsmZdX7q7FpoUJhHQAM2zEx4BDTCI6ARHgGN8AhoJMwjoAU8AhrhEdAIj4BGeAQ0YsvMhEdAS/gMYCUUwBIKYIQCGKEARiiAEQpgiU3NDAWwxJZmhgJYYkszQwEsOe8FcKFZcgrN2Zvz/ymvzUcBjFAASxa7AL6vfN/7nZec152S888LDaIARmyYmVAAIxTACAUwQgGMUABLKIARCmCEAhihAEZsmZlQAEsogJVQAEsogBEKYIQCGKEARiiAJTY1MxTAEluaGQpgiS3NDAWw5PwXwGd/4xSa/zMajX5Sm48CGKEAlix2ARwEwWqn5PxcswuYAhixYWZCAYxQACMUwAgFMEIBLKEARiiAEQpghAIYsWVmQgEsoQBWQgEsoQBGKIARCmCEAhihAJbY1MxQAEtsaWYogCW2NDMUwJLzXwA3f7908MxvKIAhHwVwCxTAwJsCeJ1mFzAFMGLDzIQCGKEARiiAEQpghAJYQgGMUAAjFMAIBTBiy8yEAlhCAayEAlhCAYxQACMUwAgFMEIBLLGpmaEAltjSzFAAS2xpZiiAJee1AJ57/u+Vu3/+MwpgyEcB3AIFMPBWDVLsAqYARmyYmVAAIxTACAUwQgGMUABLKIARCmCEAhihAEZsmZlQAEsogJVQAEsogBEKYIQCGKEARiiAJTY1MxTAEluaGQpgiS3NDAWw5LwWwHPP/72x94UUBTDkowBugQIYOFcAL3gXMAUwYsPMhAIYoQBGKIARCmCEAlhCAYxQACMUwAgFMGLLzIQCWEIBrIQCWEIBjFAAIxTACAUwQgEssamZoQCW2NLMUABLbGlmKIAl57cAPvsbp9D8XSwW+wgFMOSjAG6BAhiQNWiBu4ApgBEbZiYUwAgFMEIBjFAAIxTAEgpghAIYoQBGKIARW2YmFMASCmAlFMASCmCEAhihAEYogBEKYIlNzQwFsMSWZoYCWGJLM0MBLDm/BXDz907hl/9EAdw2HwVwCxTAQKsAXtAuYApgxIaZCQUwQgGMUAAjFMAIBbCEAhihAEYogBEKYMSWmQkFsIQCWAkFsIQCGKEARiiAEQpghAJYYlMzQwEssaWZoQCW2NLMUABLzlsBPPf8X6fQ/D4FcNt8FMAtUAADWIMWsAuYAhixYWZCAYxQACMUwAgFMEIBLKEARiiAEQpghAIYsWVmQgEsoQBWQgEsoQBGKIARCmCEAhihAJbY1MxQAEtsaWYogCW2NDMUwJLzVgDPPf/XGTr7CQrgtvkogFugAAbaCeB33AVMAYzYMDOhAEYogBEKYIQCGKEAllAAIxTACAUwQgGM2DIzoQCWUAAroQCWUAAjFMAIBTBCAYxQAEtsamYogCW2NDMUwBJbmhkKYMn5K4DfeP6v4zgOBXDbfBTALVAAA+1r0DvsAqYARmyYmVAAIxTACAUwQgGMUABLKIARCmCEAhihAEZsmZlQAEsogJVQAEsogBEKYIQCGKEARiiAJTY1MxTAEluaGQpgiS3NDAWw5PwVwG88/9dxKIDnyUcB3AIFMDCfAH7bXcAUwIgNMxMKYIQCGKEARiiAEQpgCQUwQgGMUAAjFMCILTMTCmBJxwVwEASr270ee+yx9+dyufR878/38n1/a61Wu14bd/r06R2NRmOTNq5er99aq9XWamKOHTt2Sy6Xy2tzeZ63xff9G7Rx4+PjO8bHxzcb5LulUqms08Q8+eSTN2Sz2UFtriAINo+Pj+8w+L1v8DxvizauWq3e7Lruek3MT37yk83pdHqvNlej0dh0+vRp9bXVarXrfd/fqo2r1+s3ep63QZlrbTqdLmpzTUxMbKjX6zcafCfbqtXqdm2c53k76/X6Rm1cOp3+W+3v7XneBt/3b9LmMq1B4+PjRjUok8kMv/DCC6p7wHXd9dVq9WaD79+4BgVBoK5BmUxm97e//W3VvVOpVNZ5nneLwWc0qkETExNG92lvb2/vsWPHbtPETE5OrhkfH1fFBEGwul6vb/Q8b6c2LgiC7Y1GY5vBtaUeeeSRO7Vx1Wr1dm2M53kdrUH5fD568ODBD2vjxsfHb5ucnFyjiTl16lRHa1BfX1/X/v37/4M2zmQd5Lru+tOnT6trUBAEm01q0ODg4De/9a1vfUobd/r0afVaoVarra3X67dqczUajU0mNahQKHx1ZGTkzw3+Tm7SrhUmJyfX+L7fsRo0NDT0pb17937eIJ96HRQE/3tr0KYDr4ScQnP28pHmi0EQrB4ZGfnLoaGh+wzyGa2D6vX6rdoaZLpWWLp06b87jjP7wAMPqP4t7mS/YrpWeOihhz7Z19f3oDauk/2KaQ06fPjwn/T19fVo40z7Fdd11TWoWq3OW4MuKl0045Sc2bUn1mZb3zt69OgHc7lczOD7N1oHBUFgdJ/6vn9btVpV3aePPPLIHdlsNmOQ67yfmTz++OM3Z7PZPm2uTvcrpjOTTCZTMPiMnJnga3unZibVanVNKpV6SJvLlplJJpP51qlTp1TfiS0zk2w2u+e5555T/Z2Y9iudrkHZbHbgqaee6sjMxLRfMZ2ZZLPZ3GKdmeTz+aQNM5MgCNQ1qK+vL8KZCfwGRv2K6czE5D4dHBz85sjIyL3aOFtmJsPDw581+DuxYmayZ8+eLxjku3FiYqJjMxNndnb2gnavZDK5IRKJPDDf+/O9giC4ol6vL9PGzczMXDszM3OpQb7VpVJpqSZmYGBgVTgcDmlzeZ53eRAEV2vjpqamrqlUKpdp43zfvy4Iggs1Mb29vVeHw+GENlez2bxsamrqGoPv/2rP8y43+C5XNZvNizQx0Wj0snA4nNXmmpmZuXRmZuZabVy9Xl8WBMEVBt/JildfffV9mphSqbQ0HA73a3O99tprFwdBsEIbNz09faXruldp43zfXx4EwSXauJ6enr5nnnlG9Xu/+uqr75ucnFxp8P0b1aBqtWpUg6LRaHpgYEB1DzSbzYs8z1ulzfVualCz2VTXoFAoFEskEqq6EATBhW/udNK8KpWKUQ1qNptG92ksFutOJpOrlXFLqtXqGm2uIAgu8X1/uTbuzJkzV01PT1+pjQuHw/dHo9GN2rharbZWG+O6bkdrUDgc/ptkMrldGzf3uy3RxJRKpY7WoEgk8qVYLHaTQb7Vs7OzqnVQs9m86Be/+IW6BjWbzctMalA0Gv2LZDJ5hzbuF7/4hXqtMDs7u3TuO1HlmpmZubRararXCrFY7NPxePyD2rjJycmV2rXC7OzsksnJyY7VoHA4/IloNPoxg3wrXNe9WBv3v7MGLRl64/m/Fw43Pzk7O3tBMpn8aDKZ/KQ2n+k6aO5vUlWDTNcKS5Ys+a3jOLOXX3656t/iTvYrpmuFRCJxWywW+7zB99+xfqVUKhnVoHQ6vTMSidynjTPtV1zXVdegYrE4bw269OVL17+5C7jN77Y1Eol8zeAzGq2DXnnlFaP7dHJyck2xWFTdp/l8fl04HH5Qm8uGmUkmk1kZCoXC2lyd7lc6OTMx7VcW88zkzJkzV5nOTLRrhVKptDQUCg1oc9kyM5k7NU1Vl22ZmYRCoXSxWFT9nZj2K6Y1aHR01KgGhcPhaCgUUt07pusg037FdGYSDoe7o9GotvewZmaSSqU2aeM6PTM5c+aMugZFIpGvLuaZSSaTUc9MTPsV05nJ6Oioeq0Qi8U+F4/H36+N48wEXh2dmUQikXuSyaTRzOS1117r2Mxk3u3BPAIa4RHQCI+ARngENMIjoCUBj4BuF8cjoFvgEdAIj4BGeAS0ZJZHQAM8AtoRz/91HB4BPU8+HgHdAo+ABt6+Bs3zLGAeAY3YMDPhEdAIj4BGeAQ0wiOgER4BLeER0AiPgEYCHgEN8AhoxJaZCY+AlvAZwEoogCUUwAgFMEIBjFAAIxTAEpuaGQpgiS3NDAWwxJZmhgJYcn4K4Lee/+s4FMDz5KMAboECGHgnAdz2WcAUwIgNMxMKYIQCGKEARiiAEQpgCQUwQgGMUAAjFMCILTMTCmAJBbASCmAJBTBCAYxQACMUwAgFsMSmZoYCWGJLM0MBLLGlmaEAlpx3AnjoH+9zCs1Zp9D8/pv/EwVw23wUwC1QAAPvXIPa7AKmAEZsmJlQACMUwAgFMEIBjFAASyiAEQpghAIYoQBGbJmZUABLKICVUABLKIARCmCEAhihAEYogCU2NTMUwBJbmhkKYIktzQwFsOS8E8CFN57/6wyd/cSb/xMFcNt8FMAtUAADCxHAsAuYAhixYWZCAYxQACMUwAgFMEIBLKEARiiAEQpghAIYsWVmQgEsoQBWQgEsoQBGKIARCmCEAhihAJbY1MxQAEtsaWYogCW2NDMUwJLzTwDL5/86DgXwPPkogFugAAYWVoNadgFTACM2zEwogBEKYIQCGKEARiiAJRTACAUwQgGMUAAjtsxMKIAlFMBKKIAlFMAIBTBCAYxQACMUwBKbmhkKYIktzQwFsMSWZoYCWHL+CWD5/F/HoQCeJx8FcAsUwMBCBbDYBUwBjNgwM6EARiiAEQpghAIYoQCWUAAjFMAIBTBCAYzYMjOhAJZQACuhAJZQACMUwAgFMEIBjFAAS2xqZiiAJbY0MxTAEluaGQpgyXklgNs8/9dxKIDnyUcB3AIFMLDwGnTOLmAKYMSGmQkFMEIBjFAAIxTACAWwhAIYoQBGKIARCmDElpkJBbCEAlgJBbCEAhihAEYogBEKYIQCWGJTM0MBLLGlmaEAltjSzFAAS84rAdzm+b+OQwE8Tz4K4BYogAGNAP7DLmAKYMSGmQkFMEIBjFAAIxTACAWwhAIYoQBGKIARCmDElpkJBbCEAlgJBbCEAhihAEYogBEKYIQCWGJTM0MBLLGlmaEAltjSzFAAS84vAYzP/3UcCuB58lEAt0ABDOhq0Nwu4Gufu3aAAlhiw8yEAhihAEYogBEKYIQCWEIBjFAAIxTACAUwYsvMhAJYQgGshAJYQgGMUAAjFMAIBTBCASyxqZmhAJbY0sxQAEtsaWYogCXnlwDG5/86DgXwPPkogFugAAa0Anid85Lz+gU/veBfKYAlNsxMKIARCmCEAhihAEYogCUUwAgFMEIBjFAAI7bMTCiAJRTASiiAJRTACAUwQgGMUAAjFMASm5oZCmCJLc0MBbDElmaGAlhy3gjgeZ7/6zgUwPPkowBugQIY0NeguV3A249vf0qZiwK4DRTACAWwhAIYsWlmQgH8FhTACAUwQgGMUAC3zUcBfA4UwMiiF8DNZvOidq+BgYEtkUika77353sFQXD1mwJM8/I8b9X09PSV2jjXdde7rnuxJmZwcHBtOByOanPNLdxXGHzGla7rXqWNq1Qq64IguEQTUywWV4TD4ZQ215kzZ65yXXelwWdcUa/Xl2njyuXy2pmZmUuV13ZVOBzu1eaaa0pWaeN8318eBMHV2rixsbHVzWbzMuXfyMXhcHi3NtevfvWry+fyqeKmpqauqVar1xr8btcFQXCFNi4SiQyUSiXV791sNi+rVqtrtLlMa9CJEyeMalAkEskdOXJEdQ/MzMxcWi6X12pzvZsadObMGXUNikQiyT179qjqQhAEl1QqlXUGn9GoBpnep9FoNDw4OLheE/Pqq6++79SpUxu0ueaGB9dp42ZmZq6dmpq6xuDaduXz+a3auEqlslEb43leR2tQLBb7en9//05t3KlTpza8+uqr71N+Hx2tQbFY7K/z+fyt2jjXdde/9tprqnXQzMzMpbVaTV2Dzpw5c5VJDYpEIl9Ip9N3a+NqtZp6rfDaa69d7Lqu6t5uNt9YK5w4cUK9Vkgmk3/e29v7EW3c3N+Waq3w6quvvs/zvI7VoFQq9alMJnOPNm5sbGy153mXa+P+V9egC4bO/r1TaM5ePnT23tb3MpnMf0ilUp/W5jNdB7muu15bg0zXCkuWLPmt4zizO3bsUMV2sl8xXSv09fW9P5FI/JXBZ+xYv+K6rlENymazt0Sj0a9o40zXQS+//LK6BpVKJXUN2nxy82bnJef1C39y4X/XfsZqtWq0DvJ93+g+9TxvQ6lUUt2ne/fu3RQOh7u1uWyYmQwPD6/p9MzEpF8xnZmEQqG0wWe0YmYSCoXy2lymM5OZmZlrTWcm2rWC67oXh0KhgjaXTTOTZ555RlWXmxbNTJ555hn1zMSkXzGtQaVSyagGRaPRRKdmJqb9iulaIRaLhRbrzCQWiz1ow8xkZmaGMxN5bX+dy+VuM/jdjPoV05lJqVRSrxVisdjn8/n8op2ZZLPZj2rjbJiZpNPpPzWdmfzqV7/q2MzECYJgRbvXkSNHbu3t7U3M9/58r3q9vtHzvC3auCAItjcajXUG+W70PG+VJubRRx/dmU6nc9pcnudt8H1/qzau0Whsc113vUG+nXOLxwXHHD9+fGs6nR4w+P7XNxqNbdo43/e3ep63QRs3Pj6+Y2xsbLUm5rnnntuQSCT2GHz/64Ig2G7w/W+p1+sbtXETExPXV6vVNcpcq5LJ5D5trsnJyTUTExPXG3wnm8bHxzdr42q12vW1Wm2tNi6VSo1of+9qtbrG9/0btLlMa1C1WjWqQalUqvDMM8+o/k7GxsZWj4+P79Dmejc1KAgCdQ1KpVJ9TzzxhKoulMvl6zzP26nN5bquUQ2amJgwuk+z2Wzm8OHDN2liJicnV7quq4oJgmBFrVZbW6vV1PdpEASbG43GJoNrix86dOg2bVy1Wr3ZIKajNSifz4eKxeLd2jjXdW+a+y8jFxzz8ssvd7QG9fX1Pbh///6PGORTr4PGxsZWnz59Wl2DgiBYb1KDBv7/9s41OK7qyvfbNgECODY2fr+fYBsCDoTwnGGYGRiGgSE8wjuW+v1utdRSS7JEuoQAm2fCwE0IBO5wmeSmGfAVrW716T7tM2rJKoGbTPHBX8Lcm5rJTNWtulXJrbrfMgW6HxCxllY31tq2j9ni/6s6H4JqZemc7rO01/r57JNOP9Df3/+n0rjDhw+L1wqWZa2sVCq7pLmq1eq6UqkkXit0dnbe09vb+5fSONu2d0rXCrVabYVt267VoK6urjt7enr+Whqnsw5ynFNfgxZm6v+hMkf/s9HPent7b+vq6rpL41pqrYMqlcouaQ3SXSssWrTo90qpqQcffFD0t9jNfkV3rdDf339jR0fHw9I4N/sV3RqUzWavaWtra9G4/lrrIJ0aVCwWtWrQuf/93LrKqanV/7g6Jrz+Wuug0dFRrfvUtu3d009czjnmwIEDlyWTyYg0lwkzk4MHD17s9szE0ehX3JyZ6PYrbtagt956a300GnVtZuI4zma3ZibFYnFFOBx+TJrLpJnJO++8I7om831motOv6NagYrGoVYNisVjq+eefF907uusg3X5Fd2YSj8dj83lmMjAwcLk0zu2ZieM4WjOTwcHBq6RxpsxMstnsddI43X5Fd2YyXU9Ecel0+oG+vr6bpHGYmdDD7ZlJJpO5I5PJ3C6NGx0d3VGr1VybmTR9PBhbQHOwBTQHW0BzsAU0B1tAUxxsAd0oDltAzwJbQHOwBTQHW0BTsAU05yu7BXST9/8qhS2gm+TDFtCzwBbQDK0atPfJvdeqnJpSOfWvkjhsAc3BFtAcbAFNwRbQHJNmJtgC+ji6/Qq2gOZgC2gOtoDmmDIzwRbQFFNmJtgCmoJ3AAuBAKZAAHMggDkQwBwIYA4EMMWkZgYCmGJKMwMBTDGlmYEApnwpBPAXvP9XKQjgJvkggGcBAczQqkE+n2/Lef/tvGMqp6bUL9W+ucZBAHMggDkQwBQIYI5JMxMI4ONAAHMggDkQwBwI4Ib5IIBnAAHMgQAWYkIzAwHMgQDmQABzIIA5EMAUCGAOBDAHApgDAcwxpZmBAKZ8KQRwpp5TmfqU6j56U6M4COCG+SCAZwEBzNAWwLdlbgurt9WnkqeAIYA5EMAcCGAKBDDHpJkJBPBxIIA5EMAcCGAOBHDDfBDAM4AA5kAACzGhmYEA5kAAcyCAORDAHAhgCgQwBwKYAwHMgQDmmNLMQABTvhwC+OhvVab+h2ZxEMAN80EAzwICmKEtgH0+3/0qp/5J8hQwBDAHApgDAUyBAOaYNDOBAD4OBDAHApgDAcyBAG6YDwJ4BhDAHAhgISY0MxDAHAhgDgQwBwKYAwFMgQDmQABzIIA5EMAcU5oZCGDKl0MAN3//r1IQwE3yQQDPAgKYcbICeJ3kKWAIYA4EMAcCmAIBzDFpZgIBfBwIYA4EMAcCmAMB3DAfBPAMIIA5EMBCTGhmIIA5EMAcCGAOBDAHApgCAcyBAOZAAHMggDmmNDMQwJQzLoBP8P5fpSCAm+SDAJ4FBDDj5ASwUkryFDAEMAcCmAMBTIEA5pg0M4EAPg4EMAcCmAMBzIEAbpgPAngGEMAcCGAhJjQzEMAcCGAOBDAHApgDAUyBAOZAAHMggDkQwBxTmhkIYMoZF8AneP+vUhDATfJBAM8CAphxKgTwnJ8ChgDmQABzIIApEMAck2YmEMDHgQDmQABzIIA5EMAN80EAzwACmAMBLMSEZgYCmAMBzIEA5kAAcyCAKRDAHAhgDgQwBwKYY0ozAwFMOfMC+Ivf/6sUBHCTfBDAs4AAZpy8AFZqzk8BQwBzIIA5EMAUCGCOSTMTCODjQABzIIA5EMAcCOCG+SCAZwABzIEAFmJCMwMBzIEA5kAAcyCAORDAFAhgDgQwBwKYAwHMMaWZgQCmnHkB/MXv/1UKArhJPgjgWUAAM06VAJ7TU8AQwBwIYA4EMAUCmGPSzAQC+DgQwBwIYA4EMAcCuGE+COAZQABzIICFmNDMQABzIIA5EMAcCGAOBDAFApgDAcyBAOZAAHNMaWYggClnVADP4f2/SkEAN8kHATwLCGDGqRHASs3pKWAIYA4EMAcCmAIBzDFpZgIBfBwIYA4EMAcCmAMB3DAfBPAMIIA5EMBCTGhmIIA5EMAcCGAOBDAHApgCAcyBAOZAAHMggDmmNDMQwJQzKoDn8P5fpSCAm+SDAJ4FBDDjVArgEz4FDAHMgQDmQABTIIA5Js1MIICPAwHMgQDmQABzIIAb5oMAngEEMAcCWIgJzQwEMAcCmAMBzIEA5kAAUyCAORDAHAhgDgQwx5RmBgKYcmYF8Inf/6sUBHCTfBDAs4AAZpw6AazUCZ8ChgDmQABzIIApEMAck2YmEMDHgQDmQABzIIA5EMAN80EAzwACmDPvBbBlWec3Onp6enZGIhFvs583O6a/eKulcdVqdZ1t28ulcZZlbRkaGlosiRkcHNwUCoXC0lyO41xUq9XWSOPK5fLafD5/kTRuZGRk8+dN/VyPgwcPrg2FQgmdcyuXy2s1Pu81juOIz61QKGyqVCpLJDHPPvvsRcFgMC3NZdv28mq1uk7jmqyu1WorpHGWZW1wHGepJGZoaGhxIBDoluYaGxu70LKsDdK4I0eOrLRte5U0rlgsri+VSsukccFgMJPL5USft+M4SyuVykZpLt0alM/ntWpQMBhsf/LJJ0Xfk0qlsqRQKGyS5jqZGqRznwaDwfjg4KDo3ikWi98YGRnZrHH9tWrQBx98oHWfv9iT0wAAIABJREFUhsPhUF9f3xbh9b9geHh4qzTX9BBgvTRucnJy1ZEjR1ZK46LRqKevr+9iaVyxWNwmjRkeHna1BkWj0UczmcxlGr/nVsdxLpDEHDp0yNUaFI1GH+js7PyWNM6yrC2fD9/melQqlSXVatW1GhSPx+/u6uq6RhpXrVbFa4XpayG6ty3rs7VCPp8XrxWSyeTfdHZ23iiNq1QqG6VrBcdxLrBt27UalEwmb21vb/9zaZxlWRuma4Mo7lTUIJWpf7IgU/+XE8Wl0+mbU6nUX2n8jlrrIMuytkhrkO5aYeHChb9TSk1dc801or/FbvYrumuFrq6uq+Px+L3SODf7lem+VFyDuru790YikQelcbr9Sj6fF9egXC6nVYP6+/v3RCKR78/+71e/e/VO9bb6dEFuwb81irNtW2sd5DiO1n1q2/bWXC4nuk+z2ez2cDjsk+YyZWYSDAYjGtff1X5FpwY98cQTa4LBYFKaS7dfcbMGvfTSS8vdnJlMTk6u0p2ZSNcKP/vZzxYHAoFeaS6TZiZvvPGGdG1ozMzk9ddfF89M3OxXdGtQKBSKuTUz0e1XdGcmoVAomM1mRX/3TZqZ9PT0XCKNc3tmMjk5iZnJjCMSidzf3d19pTROt1/RrUE6a4VEIvHddDp9rTTOlJlJR0fHn0jjTJiZpFKpW3RnJtPrE1Gcbg1SxWLxG42Ovr6+XZFIxN/s580Ox3FWV6vVddK48fHxjZZlrZTGlUql7YcOHVoqiXnqqae2hsPhqDSXbdurHMdZL40bHR3dMDQ0tEoaVywWtw0PD18oiXnxxRfXh8PhNp1zGx0d3aDxea+3bVt8bsPDw1unb645x/zwhz9cFQ6HO6W5LMtaOT4+vlEaV61W1zmOs1oaNzIystm27eWSmEOHDi0Nh8O9Gtf/os//kEmOWq22plwur9W4JpuKxeIKaVwwGOzJ5XKiz3u6sdiicU20atD0omWlNC4SiaSffvpp0fekVCotGx4e3irNdTI1SOc+jUQiyQMHDojunematU2aa2hoSKsGTUxMaN2nkUgkks1mtwu/I0vy+fwOaa5isbhi+t4RxY2Pj6+t1WprpHHRaNSXzWZ3S+MKhcJOaUw+n3e1BiUSiX29vb1XaPyeOyqVyhJJzLvvvutqDUomkw91d3d/WxpXKpW2O44jWgeVSqVltm27VoPa2truzWQy12nkE68VHMdZWiqVRPd2sfjZWqFSqYjXCu3t7Xd2d3ffpJFvi3StUKlUlpTLZddqUEdHx21dXV1/KY0bGRnZnM/nL5LGnWwNWv7Y0UdVpj51ds/RN08Ul06n/yKdTt8uzae7DiqVStulNUh3rfC5AL755ptFf4vd7Fd01wo9PT3XplKp70nj3OxXDh06pFWD+vv7r4zH4w9L43T7lffee09cg3K5nFYN6u3t/WYsFmtt9LNFuUVjKqemlvxySWj2z8rlstY6SPc+LZfLO3K5nOg+ffzxxy8Oh8MBaS4TZibPPPPMllAoFJPmcrtfKWrUoIMHD64PhUIpaS7dfsXNGvTjH/94ZSgU6pLm0p2ZjI+Pr9WdmUjXCrlcbkkoFNqvcf2NmZn8/d//vagumzIzCQaD6Zdfflk8M3GzX7EsS6sGRaPRhFszE91+RXdmEo1Gw319faK/+5iZ8ONkZibj4+OYmcw4ksnkQ11dXVdL44qa/YpuDbIsS7xWaG9vv6enp+d6jXyYmcw43J6ZtLW13dbZ2XmLNG5kZGSz4ziuzUyaPh6MLaA52AKagy2gOdgCmoMtoCnYArphHLaAngW2gOZgC2gOtoCmYAtojm4NMm4L6Dm+/1cpbAHdJB+2gJ6FTr+CLaA5TbeAVuoL3wWMLaA52AKa4+bMBFtAc7AFNAdbQHOwBTQFW0BzzsTMBFtAU0yZmWALaIopMxNsAU3BO4CFQABTIIA5EMAcCGAOBDAHAphiUjMDAUwxpZmBAKaY0sxAAFPOnACe2/t/lYIAbpIPAngWEMCMUy+AlWr6LmAIYA4EMAcCmAIBzDFpZgIBfBwIYA4EMAcCmAMB3DAfBPAMIIA5EMBCTGhmIIA5EMAcCGAOBDAHApgCAcyBAOZAAHMggDmmNDMQwJQz+ATwJyrz4a/nEgcB3DAfBPAsIIAZp0sAN3wKGAKYAwHMgQCmQABzTJqZQAAfBwKYAwHMgQDmQAA3zAcBPAMIYA4EsBATmhkIYA4EMAcCmAMBzIEApkAAcyCAORDAHAhgjinNDAQw5YwI4O5f3aMy9SmVqb82lzgI4Ib5IIBnAQHMOD0CWKmGTwFDAHMggDkQwBQIYI5JMxMI4ONAAHMggDkQwBwI4Ib5IIBnAAHMgQAWYkIzAwHMgQDmQABzIIA5EMAUCGAOBDAHApgDAcwxpZmBAKacEQEseP+vUhDATfJBAM8CAphxOgUwewoYApgDAcyBAKZAAHNMmplAAB8HApgDAcyBAOZAADfMBwE8AwhgDgSwEBOaGQhgDgQwBwKYAwHMgQCmQABzIIA5EMAcCGCOKc0MBDDlzAjgub//VykI4Cb5IIBnAQHMOH0CWCn2FDAEMAcCmAMBTIEA5pg0M4EAPg4EMAcCmAMBzIEAbpgPAngGEMAcCGAhJjQzEMAcCGAOBDAHApgDAUyBAOZAAHMggDkQwBxTmhkIYMoZegJ4zu//VQoCuEk+COBZQAAzTrcAJk8BQwBzIIA5EMAUCGCOSTMTCODjQABzIIA5EMAcCOCG+SCAZwABzIEAFmJCMwMBzIEA5kAAcyCAORDAFAhgDgQwBwKYAwHMMaWZgQCmuC2AV2c/aJG8/1cpCOAm+SCAZwEBzDi9Algp8hQwBDAHApgDAUyBAOaYNDOBAD4OBDAHApgDAcyBAG6YDwJ4BhDAHAhgISY0MxDAHAhgDgQwBwKYAwFMgQDmQABzIIA5EMAcU5oZCGCK2wL4nN6j/0Py/l+lIICb5IMAngUEMMMNAfzHp4AhgDkQwBwIYAoEMMekmQkE8HEggDkQwBwIYA4EcMN8EMAzgADmQAALMaGZgQDmQABzIIA5EMAcCGAKBDAHApgDAcyBAOaY0sxAAFPcFsALM/X/kLz/VykI4Cb5IIBnAQHMOP0CWKk/PgW85O0lQQhgCgQwBwKYAgHMMWlmAgF8HAhgDgQwBwKYAwHcMB8E8AwggDkQwEJMaGYggDkQwBwIYA4EMAcCmAIBzIEA5kAAcyCAOaY0MxDAFLcFsPT9v0pBADfJBwE8CwhghlsCeJ16W326ILfg3yCAKRDAHAhgCgQwx6SZCQTwcSCAORDAHAhgDgRww3wQwDOAAOZAAAsxoZmBAOZAAHMggDkQwBwIYAoEMAcCmAMBzIEA5pjSzEAAU9wUwGf3Tj4gff+vUhDATfJBAM8CApjhjgBW6vhTwO8sCUjzQQBzIIApEMAcCGAOBDAHApgDAUwxaWYCAUwxZWYCAUwxZWYCAUxxXQD7/f7vNjq8Xq+vtbX1h81+3uxIJBIPxOPxhzXiHo1Go9+TxrW3t7d4PJ57hHEtLS0tL0lzRaPRB9ra2sTnlkwmH4lEIvfrnJvf7xedm8fjebilpeUn0lyxWOz+ZDL5iDSura3t4Wg0+oA0LpVK7QsGg/dKYrxe7wMtLS2vaXxu30skEo9K4+Lx+MOJREJ8bslk8vuRSER0bh6P556WlpY3pLnC4fB9yWTy+xrn9mAsFntII+774XD4Pmlca2vr6z6fT3RNIpHIvalUap80l9s1yOPx/NTr9Yq+J8FgUOvcTqYGxWIxcQ1qaWn5sc/nk9aFe6ZrlyhXJBLRrkE69+n03wDR7+nz+e5OpVKt0lzhcPi+eDwuvk+TyeRD8Xj8QY1ze8Hj8filce3t7R6dc3OzBrW2tj7r9/tD0rhUKtXq8/nulsTo3qe6Ncjj8Rzw+/1xjc9NvFYIBoP3dnR0iM8tFovdr1ODvF7v416vNyWN6+joEK8V/Jo1SHet4PF4sj6fr1Mal0ql9knXCj6f7+50Ou1aDfL5fPu9Xm+PNC6ZTGqtFXRq0JLO6oTK1Kf2Jn/aJzy3bo/H0y/Np7sOam9vb3GrBp111ln/Tyk1dccdd4juAzf7Fb/mferz+dpaW1uflMa52a94PB7dc4t6vd6D0jjdfiWRSLhWgzweT8jj8Twnibm1+1afyqmps35x1v+R5tOtQel0WrxW8Pl83tbW1h9pXP8v/cwkEAjsc3tmotOvuDkzOZl+xa0a5PP57ndzZpJMJh/SnZlI71Ofz3d3S0vLf5XmMmlm4vV6RXEmzUz8fr94ZqLTr7hdg1pbW/+L1+uV3juu9iu6M5PW1ta/88/jmYn/M0Rxbs9Mksmk1szE5/OFpXGYmbDjHt2Zic5awev1Pu7xeNqlcYbMTH7g9Xq7pHGYmfBDtwapQCBwSaMjHA7/qc/n62z282ZHd3f33v37918ljRsYGPhOe3v75Rpx1weDwd2SGL/ff53P59svzdXe3r63v7//29K4bDZ7dVtb2xUacddFo9E9wnP7tsfj+YE0V2dn5xXZbPZqaVx/f/+329vb92rEXZtKpaTndkVra+ugxud2+cDAwHekcfv377+qu7tbfG7ZbPaadDp9qSQmGAzubm1tPSjNlclkLstms9dI43p7e7/V3d19pTRuYGDgO+l0+pvSOI/H85T0u5xOpy/VOTfdGtTf369Vgzwez0AoFBJ9T1Kp1J7+/v5rpblOpgZ1dnaKa1Bra+tjXq9XVBei0eiebDZ7nTRXW1ubVg3KZrNa96nH4+kNBAI3SGIikciubDYrigkEApek0+lv6tSg/v7+K3t7e7+lcW6doVDoJmncwMDAjdKYVCrlag3y+XxtgUDgFo3vyQ2RSGSXJCaRSLhag6Z3E7hd43O7Ph6Pi9ZBqVRqz8DAgLgGdXZ2XqFTgwKBQDAQCNylcW7itUI8Ht89MDBwvTRXe3v75f39/eL71O/3ewKBwH3SOJ21QiQS2TU4OOhaDfJ6vY8GAoGHdM4tlUpdpvF5i2vQwsz7/3tBpv6f0jifz/dgIBDYp/E7aq2DBgYGrpfWIN21wqJFi/6vUmrq5ptvFv0tdrNf0V0rhMPhO30+X1ga52a/EgwGtWqQ3++/rbW1NSGNc7Nf8fl8WjUoHA7/xfSTbaK4c35xzocqp6ZWvLqiWxKne58ODg7e4PP5RPep3+//U6/X2yXNZcLMJBgMXuv1evukudzuV3RqUDAYvMrj8WSluXT7FZdr0OVer9e1mUl/f/+VujVIulZobW2d9zOTUCgkqssmzUzi8bh4ZqLTr+jWoP3792vVII/H0+/WzES3X9GdmXi93p7APJ6ZBAKBP5PGuT0z6e/vx8xkxqE7M9HtV3RnJvv37xevFQKBQNDv939XGmfCzMTn87UGMDNh55bJZFyZmaRSqcuaPh6MLaA52AKagy2gOdgCmoMtoCnYArphHLaAngW2gOb4sQU0A1tAU7AFNGc+bwGtMvVPFnbX/6c0DFtAN8yHLaBngS2gGe5tAa2UuvLnV16i3lafqpz6V0kctoDmYAtoiu7MBFtAc7AFNAdbQHOwBTQFW0BzsAU0B1tAc7AFNMeUmQm2gKbgHcBCIIApEMAcCGAOBDAHApgDAUwxqZmBAKaY0sxAAFNMaWYggCmuCeDuX92jMvWpr++vvyXNBQHcMB8E8CwggBmuCuChoaHFi3KLxlROTalfqn1zjYMA5kAAUyCAORDAHAhgDgQwBwKYYtLMBAKYYsrMBAKYYsrMBAKYAgEsBAKYAgHMgQDmQABzIIA5EMAUk5oZCGCKKc0MBDDFlGYGApjimgDO1HMqU5/a8vjRO6W5IIAb5oMAngUEMMN1AXxV7qqLpU8BQwBzIIApEMAcCGAOBDAHApgDAUwxaWYCAUwxZWYCAUwxZWYCAUyBABYCAUyBAOZAAHMggDkQwBwIYIpJzQwEMMWUZgYCmGJKMwMBTHFPAB/9rcrU/6BTgyCAG+aDAJ4FBDDDdQHsOM4FKqf+SfIUMAQwBwKYAgHMgQDmQABzIIA5EMAUk2YmEMAUU2YmEMAUU2YmEMAUCGAhEMAUCGAOBDAHApgDAcyBAKaY1MxAAFNMaWYggCmmNDMQwBQXnwD+ZEGm/jEEMAUCmAMBzDFMAK+TPAUMAcyBAKZAAHMggDkQwBwIYA4EMMWkmQkEMMWUmQkEMMWUmQkEMAUCWAgEMAUCmAMBzIEA5kAAcyCAKSY1MxDAFFOaGQhgiinNDAQwxRUBPP3+34WZ+hsQwBQIYA4EMMcoAayUkjwFDAHMgQCmQABzIIA5EMAcCGAOBDDFpJkJBDDFlJkJBDDFlJkJBDAFAlgIBDAFApgDAcyBAOZAAHMggCkmNTMQwBRTmhkIYIopzQwEMMUVATz9/t/zuyb/EgKYAgHMgQDmGCiA5/wUMAQwBwKYAgHMgQDmQABzIIA5EMAUk2YmEMAUU2YmEMAUU2YmEMAUCGAhEMAUCGAOBDAHApgDAcyBAKaY1MxAAFNMaWYggCmmNDMQwBR3BPBn7//VrUEQwA3zQQDPAgKYceYEsFJzfgoYApgDAUyBAOZAAHMggDkQwBwIYIpJMxMIYIopMxMIYIopMxMIYAoEsBAIYAoEMAcCmAMBzIEA5kAAU0xqZiCAKaY0MxDAFFOaGQhgiktPAH+iMh/+GgKYAwHMgQDmGCqA5/QUMAQwBwKYAgHMgQDmQABzIIA5EMAUk2YmEMAUU2YmEMAUU2YmEMAUCGAhEMAUCGAOBDAHApgDAcyBAKaY1MxAAFNMaWYggCmmNDMQwJTTLoCn3/+rMvXXIIA5EMAcCGCOkQJYqTk9BQwBzIEApkAAcyCAORDAHAhgDgQwxaSZCQQwxZSZCQQwxZSZCQQwBQJYCAQwBQKYAwHMgQDmQABzIIApJjUzEMAUU5oZCGCKKc0MBDDltAvg6ff/qu6jN0EAcyCAORDAHIMF8AmfAoYA5kAAUyCAORDAHAhgDgQwBwKYYtLMBAKYYsrMBAKYYsrMBAKYAgEsBAKYAgHMgQDmQABzIIA5EMAUk5oZCGCKKc0MBDDFlGYGAphy+gXwZ+//VUq/BkEAN8wHATwLCGDGmRfASp3wKWAIYA4EMAUCmAMBzIEA5kAAcyCAKSbNTCCAKabMTCCAKabMTCCAKa4LYNu2VzU6nn766SsSiUS02c+bHZZlbSmVStulcWNjYzsrlcpGjXyXlkqlNZKYF198cXcsFktJc42MjGx2HEd8bqOjozsKhcImaVypVNpTq9VE5/baa69tj8ViXdJc1Wp10+jo6A5pnOM420dGRjZL44rF4u5yubxWEvMP//APm+LxeK80V6VS2Tg2NrZT4/pvtyxrizTOsqxLqtXqOmGuNZFI5Aca13+9ZVmXSONs295aLBa3SeMOHz58sWVZG6Rx0Wj0sXw+L7om1Wp1XaVS2aVx/bVqkG3bWjUoGo32vPrqq6LvSblcXlssFndLc51MDapWq+IalEgk0j/5yU9EdaFWq60plUp7pLkKhYJ2DdK5TxOJRPKZZ565VJhrdaFQuEyay7KsDYcPH75YGletVrfZtr1VGpdMJiNPPfXUXmncyMjIN6UxxWLR1RrU3t7uHxgY+I40rlAoXOY4zmpJTD6fd7UGtbe3t2Sz2Rs08l0qXStM//0V16BqtbpJpwal0+mH+vr6btb4nojXCrVabY1lWaJ727Y/WyvYti1eK3R2dt732GOP3aqRb5d0reA4zupKpeJaDerq6rpr//79d2jku6RYLK6Xxs21BqlM/ZOFmaP/y7b1a1Bvb+/tPT09d0vjdNdBlmVdKq1BumuFRYsW/V4pNbVv3z7R32I3+xXdtUI2m70pnU4/Io1zs18plUpaNWhwcPC6dDrdqnH9tdZBw8PD4hpUKBS0atBTTz317VQqFdC4/g3XQXcV7rpCva0+Xfj2wt82itO9TyuVymWFQkF0nz733HOXJ5PJmDSXCTOTF154YZfbMxOdfsXNmcnJ9Ctuzkxisdh+aS7dmUm1Wt2mOzORrhUKhcLqSCSS1bj+xsxM3nnnHdE1MWlm8uabb4pnJrZGv6Jbg8rlslYNSiaTHT/96U9F947uOki3X9GdmSSTycR8npk88cQT35LGuT0zmT4/Udx8npl0dHTsGxwcvEEap9uv2Jozk3K5LF4rpNPphx577LE/1/ieGDEz6evr+yuNfPN6ZuI4znppnG4NUlNTUwsbHclkcqPP5/t+s583O6b/9c1Sadz777+/vF6vnyeNK5VKaxzHOUsSk0wmV3m9Xp80l+M4F4yNjV0ojZuYmFhmWdb5GvlW1+v1r0liuru7LwwEAmFpro8++uj8iYmJZdK46X+FfIE0bmhoaNWxY8fOlsSk0+nzvV5vUpqrXq+f9/777y/XuP5Lx8fHF0vjarXaio8//vgcYa6zfD5fhzTXb37zm3NrtdoKadzk5OQ3KpXKEo1rctHExMTXpXEej6c9l8uJPu+PP/74HMuyVkpz6dYg+7Mnt8U1yO/3x7PZrOgeOHbs2NlDQ0OrNK6/dg366KOPxDXI7/eHUqmUqC5M/yvk1dJclmVp1aB//ud/1rpP/X6/p62tbY0wbtHQ0NBajev/dcdxLpLG1ev1JZOTk9/QOLdHo9HoJmlcPp9fJ41xHMfVGhQMBu9PJBI7pHHTn9siSUyxWHS1BgWDwbvj8fhuaVypVFozNTUlWgcdO3bs7MnJSXEN+uijj87XqUGhUOhv4vH4Xo3viXitMDU1ddb0NRHlqtfr59m2LV4rBAKBW6LR6HekcZZlrZSuFaamphaVy2XXalAoFLopHA7fKI2b/lfI50rj5lKDzu751b0qU59a2P3hz6am9GtQLBa7PhaL3SyN010HTX8nRTVId62wcOHC3ymlplasWCH6W+xmv6K7VojH45eHw+E7pXFu9iuO42jVoLa2tl1+v/8ejeuvtQ7SqUG5XE6rBsXj8W0+n+9BaVylUmm6Dvr8KeCvvf211gbfL637tFwur83lcqL7tKura30gENgnzWXCzCSdTq90e2ai06/ozkz8fn9Emku3X5nPM5N6vb5Ed2YiXSs4jnOWx+PplOYyaWby4osviuqyKTMTj8cTP3jwoOh7otuv6NagUqmkVYMCgUAwGo2K7h3ddZBuv6I7M/H5fK2xWEz6d9+ImUkwGHzEhJlJvV7HzGTGEQqFvhuNRvdofAZa/YruzKRUKonXCuFw+PZoNPotje8JZib0MGZm8pvf/Oa0zExmH1+4cwe2gOZgC2gOtoDm2NgCmoEtoCnYArphHLaAngW2gOZgC2iObWML6JlMTWEL6NnMqy2gZ7z/VylsAd0IbAHNwRbQHKO3gFbqC98FjC2gOTozE2wBzcEW0BxsAc3BFtAcbAFNwRbQHGwBzcEW0BxsAc0xZWaCLaApNt4BLAMCmAIBzIEA5kAAcyCAORDAFJOaGQhgiinNDAQwxZRmBgKYcnoF8PH3/yoFAdwICGAOBDDHeAGsVNN3AUMAcyCAKRDAHAhgDgQwBwKYAwFMMWlmAgFMMWVmAgFMMWVmAgFMgQAWAgFMgQDmQABzIIA5EMAcCGCKSc0MBDDFlGYGAphiSjMDAUw5zU8Af6IyH/768/8JAcyBAOZAAHPmiQBu+BQwBDAHApgCAcyBAOZAAHMggDkQwBSTZiYQwBRTZiYQwBRTZiYQwBQIYCEQwBQIYA4EMAcCmAMBzIEAppjUzEAAU0xpZiCAKaY0MxDAlNMmgLt/dY/K1KdUpv7a5/8JApgDAcyBAObMCwGsVMOngCGAORDAFAhgDgQwBwKYAwHMgQCmmDQzgQCmmDIzgQCmmDIzgQCmQAALgQCmQABzIIA5EMAcCGAOBDDFpGYGAphiSjMDAUwxpZmBAKacNgE86/2/SkEANwICmAMBzJlHApg9BQwBzIEApkAAcyCAORDAHAhgDgQwxaSZCQQwxZSZCQQwxZSZCQQwBQJYCAQwBQKYAwHMgQDmQABzIIApJjUzEMAUU5oZCGCKKc0MBDDl9Alg+v5fpSCAGwEBzIEA5swbAawUewoYApgDAUyBAOZAAHMggDkQwBwIYIpJMxMIYIopMxMIYIopMxMIYAoEsBAIYAoEMAcCmAMBzIEA5kAAU0xqZiCAKaY0MxDAFFOaGQhgyml8Api8/1cpCOBGQABzIIA580wAk6eAIYA5EMAUCGAOBDAHApgDAcyBAKaYNDOBAKaYMjOBAKaYMjOBAKZAAAuBAKZAAHMggDkQwBwIYA4EMMWkZgYCmGJKMwMBTDGlmYEAppwWAdzg/b9KQQA3AgKYAwHMmVcCWCnyFDAEMAcCmAIBzIEA5kAAcyCAORDAFJNmJhDAFFNmJhDAFFNmJhDAFAhgIRDAFAhgDgQwBwKYAwHMgQCmmNTMQABTTGlmIIAppjQzEMCU0yKAG7z/VykI4EZAAHMggDnzUAD/8SlgCGAOBDAFApgDAcyBAOZAAHMggCkmzUwggCmmzEwggCmmzEwggCkQwEIggCkQwBwIYA4EMAcCmAMBTDGpmYEAppjSzEAAU0xpZiCAKadHAPP3/yoFAdwICGAOBDBn3glgpf74FPDKd1ZGIIApEMAUCGAOBDAHApgDAcyBAKaYNDOBAKaYMjOBAKaYMjOBAKZAAAuBAKZAAHMggDkQwBwIYA4EMMWkZgYCmGJKMwMBTDGlmYEAppymJ4DZ+3+VggBuBAQwBwKYM08F8Dr1tvp0YW7hbyGAKRDAFAhgDgQwBwKYAwHMgQCmmDQzgQCmmDIzgQCmmDIzgQCmuC6AHcc5q9HR1ta2ORAI7Gv282ZHpVJZUiqVlknjpr+wF0jjxsfH1+ZyubMlMW1tbWv8fr9fmqtYLH7Dtu3l0jjHcS6abmCl12RNsVg8RxLT09Oz3O/3RzSu42LHcS6Sxtm2vbxYLH5D45qsdhznXElMV1fXYr/fn9RhIqJOAAATJUlEQVTIdcHnBVFylEqlZZVKZYk07siRIyunhfqcY3K53Nl+vz8tzVWv1887cuTISo1rsnR68S6KsyxrpWVZ50vjAoFAxxtvvCH6vCcmJr4+OTm5SppLtwZNN9jiGhQIBBLZbFZ6D5zrfHYPSH9H7Ro0fY+L4oLBYKijo0NUF4rF4jm1Wm2NNNd0jRTXoImJCa37NBgMelOp1DpJTL1e/1q1WhXFOI5zlmVZ51uWJb5Pp4d8S6VxoVDo0VgstkXje7JeGpPP512tQcFg8MFkMnmxNK5ara6bHpDMOSaXy7lag0Kh0D2JROJSadz4+PjaY8eOidZBjuOc+8EHH4hr0Pj4+GKdGhQMBu8Ih8NXSuOmf0fR345jx46dPT4+vlaay3GcCz4ftAo/t1vj8fg10rjJyclV0rVCvV7/2sTEhGs1KBQK3RyNRv9EGnfkyJGV+Xz+PI3PoGENOrv3w++pTH1qYebo67N/pluD4vH4jeFw+C80rqXWOmh8fHyttAY5mmuFhQsX/k4pNbVhwwbpfeBav6K7Vmhra7siHA7fJY1zs1/J5XJaNSiVSu0JBAL3SeN0+xXbtsU16JVXXtGqQYlEYkcgEHhIGje9ThCtg1ROjaqcmlr8zuKANN/ExMS66UHmnGMymcxGv9/fIs1lwsyks7NztdszE51+xc2ZiW6/4vbMxOfztWnk0pqZjI2NXag7M5GuFbLZ7Nk+n69Tmsukmcnzzz8vqsumzEyCwWD8wIED0u+JVr+iW4Py+bxWDQqFQkG3ZiaOZr+iOzMJhUIezEzY4erMZPr8pOf2wHyemcRiscukcbr9iu7MJJ/Pi9cKwWDwjlgsdpU0zpSZSTQavVYaN99nJvV6/ZTNTL7oyOfz56larbai0XHgwIHLk8lkpNnPmx3VanWTbdtbpXHlcnmHZVkbpHG2be8eGhpaJYl54YUXdiUSiaQ0V6VS2VitVrdJ4xzH2a5zbpVKZVehUFgtiXnxxRe3xWKxtDTX6OjoBsdxtmt83tsqlcpGaZxlWZeUSqU1kpjXX399QzQa7dHItaFcLu+Qxtm2vbVarW6Sxo2MjFxcLpfXCnOtikajj2lc/3UjIyMXS+Mcx9lsWdYWaVyhUNhZLBbXS+MikUj/O++8I/q8y+XyWsuyLtG4Jq7WoFgs1v3SSy+JvielUmmNzrmdTA0aHR0Vn1s8Hu94+eWXRXWhUCisrlQqu6S5LMvSqkFjY2Na92k8Hk8cOHBgj/B3XFkqlUQxtVptRbFYXF8oFHZK40ZHR7c4jrNZ49zCTzzxxBUan8Gl0ph8Pu9qDWpra/Nls9mrpXGlUmmPZVkrJTFDQ0Ou1qBUKrWvv7//emmcbdu7bdsWrYNKpdIax3HE5zY6OrpBpwZ1dnY+mM1mb9L4nojXCrZtr7Jte7c0l+5aoaur696+vr5bNPJdIl0rWJa18vDhw67VoEwm87e9vb23S+NGRkYuzufz6zSuScMadE7P0SGVqU/tfPL9u2b/TLcG9fT0/HVPTw/7/zvRobsOsm17t7QG6a4VFi1a9Hul1NSjjz4q+lvsZr+iu1bIZrN/kk6nH5HGudmvDA0NadWggYGBa9vb21s0vlta66B8Pu9aDRocHLwqmUz6Na6/eB1058id35x+CvjfpfkOHz4sXis888wz30wkElFpLhNmJs8+++wl8Xi8TZrL7X5Fd2YSjUY7pbl0+5UzMDPp1Tk3nXXQ6OjoFt2ZiXStYFnWykgk8gON62/EzCQajfb94he/ENVlk2Ymr732mnhmotOv6NagUqmkVYMSiUT7j370I9G9czIzE537FDOThucWHhgY2KvxGbg6MxkdHcXMZMaRSqX2ZbPZG6Rxuv2K7sykVCqJ1wodHR0PPvbYY3+m8T350s9MOjo65u3MpKur607dmUm1Wj1lM5MvOvL5/LqmjwdjC2gOtoDmYAtoDraA5mALaIrjYAvoBnHYAnoW2AKagy2gOdgCmoItoDnGbwHd5P2/SmEL6EZgC2gOtoDmzMstoKc5K3fWuMqpKfVLtU8S52ALaAK2gOZgC2gOtoDmYAtoDraApmALaA62gOY42AKagS2gOabMTLAFNAXvABYCAUyBAOZAAHMggDkQwBwIYIpJzQwEMMWUZgYCmGJKMwMBTDn1Arjx+3+VggBuBAQwBwKYM58F8K2lW/eot9WnKqf+VRIHAUyBAOZAAHMggDkQwBwIYAoEMAcCmAMBzIEA5pgyM4EApkAAC4EApkAAcyCAORDAHAhgDgQwxaRmBgKYYkozAwFMMaWZgQCmnFIB3P2re1SmPqUy9dcaxUAAcyCAORDAnPksgCcmJpYtyC2oSZ8ChgCmQABzIIA5EMAcCGAOBDAFApgDAcyBAOZAAHNMmZlAAFMggIVAAFMggDkQwBwIYA4EMAcCmGJSMwMBTDGlmYEAppjSzEAAU06pAM7UcypTn1LdR29qFAMBzIEA5kAAc+a7AN75zs6t0qeAIYApEMAcCGAOBDAHApgDAUyBAOZAAHMggDkQwBxTZiYQwBQIYCEQwBQIYA4EMAcCmAMBzIEAppjUzEAAU0xpZiCAKaY0MxDAlFMrgJu//1cpCOBGQABzIIA5810AF4vFc1RO/ZPkKWAIYAoEMAcCmAMBzIEA5kAAUyCAORDAHAhgDgQwx5SZCQQwBQJYCAQwBQKYAwHMgQDmQABzIIApJjUzEMAUU5oZCGCKKc0MBDDlFD8B3PT9v0pBADcCApgDAcz5igjgdZKngCGAKRDAHAhgDgQwBwKYAwFMgQDmQABzIIA5EMAcU2YmEMAUCGAhEMAUCGAOBDAHApgDAcyBAKaY1MxAAFNMaWYggCmmNDMQwJRTJoBP8P5fpSCAGwEBzIEA5nwlBLBSSvIUMAQwBQKYAwHMgQDmQABzIIApEMAcCGAOBDAHAphjyswEApgCASwEApgCAcyBAOZAAHMggDkQwBSTmhkIYIopzQwEMMWUZgYCmHLKBPAJ3v+rFARwIyCAORDAnK+QAJ7zU8AQwBQIYA4EMAcCmAMBzIEApkAAcyCAORDAHAhgjikzEwhgCgSwEAhgCgQwBwKYAwHMgQDmQABTTGpmIIAppjQzEMAUU5oZCGDKqRPAX/z+X6UggBsBAcyBAOZ8ZQSwUnN+ChgCmAIBzIEA5kAAcyCAORDAFAhgDgQwBwKYAwHMMWVmAgFMgQAWAgFMgQDmQABzIIA5EMAcCGCKSc0MBDDFlGYGAphiSjMDAUw5hU8Af+H7f5WCAG4EBDAHApjzFRPAc3oKGAKYAgHMgQDmQABzIIA5EMAUCGAOBDAHApgDAcwxZWYCAUyBABYCAUyBAOZAAHMggDkQwBwIYIpJzQwEMMWUZgYCmGJKMwMBTDklAngO7/9VCgK4ERDAHAhgzldKACs1p6eAIYApEMAcCGAOBDAHApgDAUyBAOZAAHMggDkQwBxTZiYQwBQIYCEQwBQIYA4EMAcCmAMBzIEAppjUzEAAU0xpZiCAKaY0MxDAlFMigOfw/l+lIIAbAQHMgQDmfAUF8AmfAoYApkAAcyCAORDAHAhgDgQwBQKYAwHMgQDmQABzTJmZQABTXBfA+Xz+vEZHNpvdHolEvM1+3uxwHOci27ZXSePGx8fXjo2NXSiNGxkZ2ZzL5S6QxGSz2Y2BQCAszWXb9nLHcVZL42q12ppSqbRMGlcoFDYNDQ0tlsQ88cQTawKBQEKaa2JiYlmtVluj8Xmvtm17uTQun89vHB8fF53bk08+uTwQCHRIc42NjV04Pj6+VuPzXuU4zkUa12T95OTkNyQxuVzugkAg0C3NVa/XlziOs14aV6vVVliWtVIaV61W1zmOs1QaFwwGM2+99ZbomkwvUjdoXH+tGlQul7VqUDAYbH/22WdF35Pp7/5Gaa6TqUETExPiGhQKhWLZbFZ07wwNDS0uFAqbpLlKpZJWDZqcnNS6T0OhULC7u3uzJMayrPPfe++9LdJcjuMsrVar66RxR44cWVmr1VZI46LRqKevr2+HNG54eHirNKZSqbhag2Kx2COZTGaPNO69997bYlnW+ZKY6aG6azUoFovd39vbe4U0bmRkZLPjOKJ10Pj4+OJKpSKuQRMTE8t0alA0Gv1uOp3+jjSuUqmI1wqO41wwMjIiurfz+c/WCuVyWbxWiMfjt6dSqRulcZZlbZCuFSzLOt+yLNdqUDwev6Wtre1mjXzrPx92S46ZNWhBpv7vKlP/wxy+I1o1qL29/c8SicRfSeN010EjIyObpTVId62wcOHC3ymlpvbu3Sv6W+xmv6K7Vujo6Ph2Mpm8RxrnZr+Sy+W0alAmk7k8Go0+II3T7Vd0atCbb76pVYP6+vp2RSKR72v8jlrroImJiYb36YK3F9RUTk0t/sfF/ib5trz55pui+7Svr29bOBz2SX9HE2Ymg4ODG9yemej0Kzo16Omnn16tMzPR7VfcrEHPP//8MjdnJkeOHFmpOzORrhVefvnlC/x+f480lykzk0Ag0PXKK6+IrokpM5NQKJR65ZVXxDMTnX5FtwaVSiWtGhQOh6NuzUx0+xXdmUk4HA5ks9l5OTOJxWKtPT09O6Vxbs9Mjhw5ojUzSafTl0rjTJiZRCKR+7u7u/dK43T7Fd2ZSalUEq8VYrHYXe3t7ddI4zAzYTGuz0wSicSfa+RbX6/XT2pmIviOLFGVSmVJoyObze6OxWKBZj9vdpTL5bWfL+YkR7Va3WTb9iqNfDuGh4cvlMQ8/fTT2yKRSEyaq1QqrRkdHd0gjatUKhsLhcJqjXzbS6XSMknMc889tyESiaSkuRzHWV2pVDZK40ZHRzeUSqU10rhisbjNtu3lkpiXX355dSQS6ZLmsm17VbVa3aRxTdaXy+W10jjLsrY4jnORJGZ4ePjCUCi0X5pruinZIo2rVqvrqtXqOmnc9ABzpTQuHA73vvvuu6LPe3pBsFWaS7cGFQoFrRoUDoc7X3jhBdE9YNv28mKxuE2a62Rq0PQ9Lj23tmeffVZ075RKpWWlUmm7xvXXqkGTk5Na92ksFos8/vjjOyQxjuMsLRQKO6W5LMtaOTIyslkaNzExoXWfxuNx/8DAwB5p3MjIyMXSmGKx6GoNisfjLdls9gppXKFQ2Ok4zlJJTD6fd7UGxePxh/fv33+1Rr4dY2NjonWQbdvLq9WquAY5jrNapwYlk8n7MpnMDRrfE/FaYbopEd3b09dkVaFQEK8VUqnU36bT6Zs18m2VrhUcx1lq27ZrNai9vf2vM5nMrRr5thSLxRXSuJk1SGXqnyzM1P/lRDG6Naizs/OWzs7Ov9H4HbXWQeVyeYe0BumuFRYtWvR7pdTUrbfeKv1b7Fq/ortW2L9//3XJZPJ+aZyb/crw8LBWDcpms1fFYrFHpHG6/crw8LC4Bh06dEirBvX3918ei8VapXG6awXHcRrep9e8e80u9bb6dEFuwb81irNte+ehQ4dE9+mTTz55SSQSCUp/RxNmJi+88MJWt2cmOv2KmzMT3X7FzRr06quvrnJzZjIxMbFOd2YiXSscOnRoaTAY7JPmMmhm0vPzn/9cujY0YmYSiUTSr7zyinhmotOvuF2DIpFI0q2ZiW6/ojsziUQikWw2K/q7j5kJP05mZjIxMaFzbi39/f17pXEmzEySyeRDOjMT3X5Fd2ZS0VgrtLW13dvZ2XmjxvcEMxN6/V2dmXR0dNymOzOp1WonNTOZ6/GFu4phC2jOH625EGwBzcEW0BRsAc0xZTsjbAFNwRbQHGwBzcEW0BxsAc0xZTsjbAFNOektoOf4/l+lsAV0I7AFNMfNfgVbQHO+FFtAf84XvAsYW0BTsAU0B1tAc7AFNAdbQHOwBTQFW0BzsAU0B1tAc7AFNMeUmQm2gKbgHcBCIIApEMAcCGAOBDAHApgDAUwxqZmBAKaY0sxAAFNMaWYggCknLYDn+P5fpSCAGwEBzIEA5nyFBXDTdwFDAFMggDkQwBwIYA4EMAcCmAIBzIEA5kAAcyCAOabMTCCAKRDAQiCAKRDAHAhgDgQwBwKYAwFMMamZgQCmmNLMQABTTGlmIIApJy+Aj/5WZep/mEsMBDAHApgDAcz5ygpgpZo+BQwBTIEA5kAAcyCAORDAHAhgCgQwBwKYAwHMgQDmmDIzgQCmQAALgQCmQABzIIA5EMAcCGAOBDDFpGYGAphiSjMDAUwxpZmBAKacgieAP1GZD389lxgIYA4EMAcCmPMVF8ANnwKGAKZAAHMggDkQwBwIYA4EMAUCmAMBzIEA5kAAc0yZmUAAUyCAhUAAUyCAORDAHAhgDgQwBwKYYlIzAwFMMaWZgQCmmNLMQABTTkoAC97/qxQEcCMggDkQwJyvtABWquFTwBDAFAhgDgQwBwKYAwHMgQCmQABzIIA5EMAcCGCOKTMTCGAKBLAQCGAKBDAHApgDAcyBAOZAAFNMamYggCmmNDMQwBRTmhkIYMpJCWDB+3+VggBuBAQwBwKYAwHMnwKGAKZAAHMggDkQwBwIYA4EMAUCmAMBzIEA5kAAc0yZmUAAU9wWwP8f5BTeAGjYe/g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 name="AutoShape 9" descr="data:image/png;base64,iVBORw0KGgoAAAANSUhEUgAAB4AAAAOxCAYAAAAUy7rdAAAgAElEQVR4nOy9eXQb93X3fUVKsiV5kax9s2Rb3pc4aessTmI7XuR9jZcsjkUMZgAQCwkCIEhKchnFi2LHciLHSdTE0Vs3bVI4lkqDBLEMNCEtsUqNpO1p/T7Pkzzt86ZuuuRtkjdpVsfSvH8IcvjjBSXen8gxh/5+zsE5DdF77gyAufrd+/H8hmgcgsHgmmAw+PHx3h+PUqm0oFAonCaNe/nllxc5jnOyNM627eW9vb1Nkph4PL40EAgY0lz5fH5+pVI5XRrnOM7CXC43TxpXKpWW5XK5ZkmMZVmnBwKBsDTXyMjIPMdxFkrjKpXK6fl8fr40rlAoLHUcZ7Yk5t57750XCATi0lyO45z88ssvL5LGFQqF00ql0gJpnG3bi2u12hxJTG9vb1MgEOiQ5nr11Vfn2ra9WBrnOM4pfX19p0rjisXiGYVC4SRpnGEYyd7eXtH3XavV5jiOs0SaS7cG9ff3a9UgwzBilmWJrgHHcWYXCoWl0lwnUoNGRkbENcgwjNCmTZtEdSGXyzWXSqVl0ly5XE6rBh08eFDrOg0Ggy3BYHC5JMZ13VkDAwMrpLkKhcJJxWLxDGnc/v37T3Uc5xRpnGmaH2ttbV0rjSsWiyulMblcztMaZJrmfZZlnSONGxgYWOG67ixJzK5duzytQYZh3BkMBi9U/pij1fQCHaYc/WC8ONu2l7uuK1oHOY4ze3h4WFyDRkZG5unUoGAweHMoFHqHNG54eFi8VnBdt8m2bdG1TXRkrdDf3y9eK5imeZ1pmn+kkW+JdK3guu4sx3EmpQa5RJ0ukesStY0XZ5rmVeFw+EppPtu2F+dyubnSOC9rUCgUeq9lWddI43TXQfXrVFSDdNcKTU1NPyYil4hE/xZ72a/orhUsy7o0FArdJo3zsl/p7e3VqkGRSOT8YDB493jvu0QX1K/ZF8cco9Y6KJ/Pi2sQEak1KFvLUbbmUmftmNdSMBg8KxgM3i89xr6+Pq110MjIiNZ1Wj830XUai8VWBQKBT0hz+WFmYlnWEq9nJjr9ipczE91+xeuZSUtLS0KaS3dmsn///lN1ZybStUJvb29TS0tLWprLTzMTy7JEddkvM5NgMBhNp9Oi34luv6Jbg/bu3atVg0zTNCORiOja0V0H6fYrujMT0zQ3bdq0SdR7+GlmYlnWmdI4r2cm+/fvF9cgy7LuNQxjgzTOLzOT1tbWC4///8nyafUrujOTvXv3itcKwWDwZtM0L5fG+WVmYhjGFRr53tKZyUQwDOODujOTV1991bOZCeVyubmNXul0+qxQKNQy3vvjvfr7+xfl8/kl0jjbtpcXCoXTpHGO46zZvXv3yZKYZDK52rKskDTX3r17FxYKhaXSuHqhOV0aVygU1uRyuXmSmO7u7qWWZcWkuSqVyun145Qe49K9e/culMbl8/nV+Xx+viQmm82ebllWu8Yxnmbb9nKNY1zS39+/SBpXLBZXlkqlBZKY3bt3n2xZVkaay3GcU4rF4kqNYzxjz549i6VxAwMDK/r6+k6Vxpmmmd61a5fo+y6VSgvK5fIqaS7dGtTX16dVg0zTbOvt7RVdA/l8fn4+n18tzXUiNahSqYhrkGmarel0WloX5tVrlyhXLpfTqkGO42hdp+Fw2Ozo6FgriSkUCieVSiVRTC6Xm9vX13fqwMDACmmcbduLi8XiGRrntikej58jjatUKmdqfG+e1iDLsj6aSqUukMaVSqW1hULhJEnM888/72kNsizr3ra2tsvG/n1WbtYQ5cid8/U5RqM4x3HWOI4jWgfl8/n51WpVXIMqlcrpOjUoFArdEYvF/lAaV61WxWsFx3FOdhxHXIMKhcJpfX194rVCJBK5KZFIvE8aVy6XV0nXCoVC4aShoaFJqUG/mT//VpfIPdTc/CfjxUWj0WtjsdjV0nz1mnCKNM7LGhSNRj8YjUavl8bproMcx1kjrUG6a4WmpqafEJF73nnniWK97FdymmuF9vb2d0Wj0bs0jtGzfmX37t1aNSiRSFwSDofvG+/9N+bM+YRL5B6aPfvJMceotQ7q6+sT16CdO3cqNYiytdcoW3v9eHFtbW3nh0Khj0uPcc+ePVrrIMdxtK7ToaGhtTt37hRdp11dXetN0wxIc/lhZtLZ2bnK65mJTr+iU4N6e3uX6MxMcpr9ylswM0lqHKPWzMS27cW6M5OccK2we/fuk03TzEpz+Wlm8uSTT4rqsp9mJk8//bR4ZqLTr+jWoD179mjVIMuyIl7NTHT7Fd2ZiWVZwZk6M7Es6yE/zEyO/scywnP7aHt7+4XSOD/MTEKh0Ifj8fg7pHG6/YruzGTPnj3itUIkErm9ra3tj6RxmJmwY5y0mclEXicyM3Ecx7OZCdm2vbjR68knn7wkkUiEx3t/vFepVFo7ODi4XhpXrVbPKZfLq6RxjuNcUCgUlkpiPvvZz54fj8cT0lyFQmFNqVQ6Sxpn2/bZ+Xx+tTRu375955dKpWWSmGeeeeaseDye0vj8V9u2fbbG931WoVBYo/GZnGfb9nJJzJe//OU1ra2tXdJc5XJ5VbVaPUcaNzg4uL5UKq2VxjmOs+HgwYOicysUCktbW1u3auRa4TjOBmlcpVI5c2BgYJ00rlgsbigWiyulcdFodEtfX5/oMzl48ODyoaGhc6W5dGtQoVDQqkHRaDT77LPPSn8ny+0j14D0GLVrUP0al55bxxe+8AVRXSiVSsv27dt3vjRXvUaKa5DjOFrXaVtbW+wzn/nMBcJcSyqVyoXSXMVicWWxWBRfp9VqdV2lUjlT49xCjz766GUav5OLND5/T2tQW1ubsW3btj/QyHeh4zhLhHGe1qC2trZP9Pb2vmfs32/ov+ESeoEON+WaXhvnO7hgeHhYtA6ybXv5yy+/LK5B1Wp1tU4NSiaTD3R3d18ljasfo+jfjvp/ASu6tm37yFqhUCiI1wqpVOrurq6u66RxQ0ND50rXCo7jLBkaGpqUGvQvDz10jkvkvjFnjjNeXDqdvi2bzd4kzec4zgbHcVZI42wPa1BXV9eN6XT6Do3PUmsd5DjOBTo1yNZYKzQ3N/+UiNx7771X+m+xZ/2K7lqht7f3/clk8qPSOC/7lfode+IatHXr1ncnEomHxnv/9VNO+axL5P5m2bLI6L/r9ivlcllcg/L5vFKDKFs71NRV+6fjxW3btu2diUQiKD3GgYEBrXWQ4zha1+nQ0NCF+XxedJ3u2LHj4ng8HpHm8sPM5KmnnjrP65mJTr/i5cxEt1/xsgb96Z/+6epYLObZzKRara7TnZlI1wr5fH5JJBJ5WCOXL2YmsVhscy6XE30mfpmZxGKxzq9+9avimYlOv6Jbg/r7+7VqUCwWS+7cuVN07eiug3T7Fd2ZSTwex8yEvzydmVSrVXENam9vD8zUmUl7e/uDW7dufa80Trdf0Z2Z9Pf3i9cKHR0d92Nmor7e6pnJRF7pdPq2TCZzszTO65nJuLcHYwtoDraA5mALaI5tYwvosWALaBVsAd0wDltAjwFbQHPedltAHyVH36IcufSX9NDYt2xsAa2ALaA549Ugl+iQS/TqeHHYApqDLaA52AJaZQq3gH6hvgX0RWOO8a3ZArrru/dQtuZStvaV4wVhC2iOH2Ym2AKao9uvYAtojs5aAVtAc/wyM8EW0Cq66yBsAc3BFtAcbAHdMB+2gB4FtoDmzPgtoMcDApgDAcyBAOZAAHMggFUggBvGQQCPAQKY8zYWwOM+CxgCWAUCmHMMAfxLl+hH48VBAHMggDkQwCpTKID/xj3yvY49xrdGAE/w+b9EEMCN8MPMBAKYAwHMgQDmQABzIIBVIIA5EMAcCGAOBDDHLzMTCGAVCGAhEMAqEMAcCGAOBDAHApgDAazip2YGAljFL83MuAKYaNy7gCGAVSCAOccQwD90iX49XhwEMAcCmAMBrDKFAvgHLtFvGxzjWySAX3mNsrXXJxIEAczxw8wEApgDAcyBAOZAAHMggFUggDkQwBwIYA4EMMcvMxMIYBUIYCEQwCoQwBwIYA4EMAcCmAMBrOKnZgYCWMUvzcxxBHDDu4AhgFUggDnHEMB/6xIdHi8OApgDAcyBAFaZQgH8c5foxw2O8a26A/gQZb/zvYkEQQBz/DAzgQDmQABzIIA5EMAcCGAVCGAOBDAHApgDAczxy8wEAlgFAlgIBLAKBDAHApgDAcyBAOZAAKv4qZmBAFbxSzNzTAFM1PAuYAhgFQhgzjEE8Ev1Z4quaxQHAcyBAOZAAKtMoQB+wyViwvUtEcCC5/8SQQA3wg8zEwhgDgQwBwKYAwHMgQBWgQDmQABzIIA5EMAcv8xMIIBVIICFQACrQABzIIA5EMAcCGAOBLCKn5oZCGAVvzQzExDA7C5gCGAVCGDOMQTwjroA/nCjOAhgDgQwBwJYZSoEsEs0t36tfqvBMXovgAXP/yWCAG6EH2YmEMAcCGAOBDAHApgDAawCAcyBAOZAAHMggDl+mZlAAKtAAAuBAFaBAOZAAHMggDkQwBwIYBU/NTMQwCp+aWaOK4CJ2F3AEMAqEMCcYwhgoy6VPtkoDgKYAwHMgQBWmSIB/MH6tfrVBsf4FgjgiT//lwgCuBF+mJlAAHMggDkQwBwIYA4EsAoEMAcCmAMBzIEA5vhlZgIBrAIBLAQCWAUCmAMBzIEA5kAAcyCAVfzUzEAAq/ilmZmgAFbuAoYAVoEA5hxDAL+zLpW+0SgOApgDAcyBAFaZIgGcqF+r2QbH+FbcATzh5/8SQQA3wg8zEwhgDgQwBwKYAwHMgQBWgQDmQABzIIA5EMAcv8xMIIBVIICFQACrQABzIIA5EMAcCGAOBLCKn5oZCGAVvzQzExLARMpdwBDAKhDAnGPVoLpU+utG70EAcyCAORDAKlMkgL9Uv1ZvbHCMngrgdZ/6tiF5/i8RBHAj/DAzgQDmQABzIIA5EMAcCGAVCGAOBDAHApgDAczxy8wEAlgFAlgIBLAKBDAHApgDAcyBAOZAAKv4qZmBAFbxSzMjEMBv3gUMAawCAcw5jgB+3SX6P43egwDmQABzIIBVpkgAl+sCmF3HXgvgeT2vvCR5/i8RBHAj/DAzgQDmQABzIIA5EMAcCGAVCGAOBDAHApgDAczxy8wEAlgFAlgIBLAKBDAHApgDAcyBAOZAAKv4qZmBAFbxSzMzYQFM9OZdwMtfXB6HAP49EMCc4wjgn7pEP2v0HgQwBwKYAwGsMkUC+FWX6NA4x+ipAG7qqv1Q8vxfIgjgRvhhZgIBzIEA5kAAcyCAORDAKhDAHAhgDgQwBwKY45eZCQSwCgSwEAhgFQhgDgQwBwKYAwHMgQBW8VMzAwGs4pdmRiiAV9MLdLjphabXIIB/DwQw5zgC+H+7RL9r9B4EMAcCmAMBrDJFAvhHLtEvxjlGTwWw9Pm/RBDAjfDDzAQCmAMBzIEA5kAAcyCAVSCAORDAHAhgDgQwxy8zEwhgFc8FcDgcvrLRy7KsOwOBwLbx3h/vlUgkrk2lUtdL47LZ7MZEInGNNK67u/tWy7LeL4mxLOuWQCDwuDRXLBb7UCaTuUEal0qlNsZisQ9J43p6em6JRCIfkMSYprmxpaXlSZ1zS6VSG6VxmUzmBp1zy2azt0Sj0Q9KYoLB4Ic2bdr0tDRXIpG4JpvNis8tlUpdn0gkrtU4t5vi8fhVkhjLst7f0tLyjDRXMpm8KpvN3iSN6+jouDaZTF6n8X3f2N7efrU0LhAI7AyFQqLvOx6PX9Xd3X2zxvetVYNSqZRWDWppadlhGIbodxKNRj+YzWZvkebyugYFAoEnTNMUXTuRSOQDPT09WuemU4M6Ozu1rtNAIPCoaZq3SuOy2ext0pj29varM5nMjdK4dDp9XUdHh/jcWlpaPmma5l3SuO7u7tulMfF43NMaFAgEtpqmeZ8X31skEvG0BgUCgS7DMD4qiTnpz0/6W8qRu27XukckcdFo9IO616lODQoGgynDMB6SxvX09IjXCq2tre/v7u4WX9uJROIanRpkGEZbMBg0pHHd3d03S9cK4XD4ys2bN09qDfrlSSf9nUvkxoNBtt40DKPVNM2wNJ/OOqj+mXhWg0KhkGUYRkwap7sO0vlN6q4Vmpubf0ZE7s033yzK6WW/ortWMAzjwZaWlk6N782zfsWyLK0aFAwGPxIIBHoavXd41qzf/q65+f8d53vTWgdlMhlxDTqr45ubKVtzT804eUlcKBT6sGEYD0uPMZlMaq2Durq6tK5TnfoaCoXuwMxEfflhZmJZ1g0zdWZiWdY1Xs5M0un0dZiZsO9be2Zy9D++m+jLLzOTQCDwVDQaFc9MvOxXdGuQYRif9mpmotuvnMjMxDAM8b+NmJmorxOZmaTTaXENMgxjy0yemZim+TFpnJf9iu5aYabPTAzDCErjpsvM5Djnpj0zSSaTns1MKBKJXNXoZRjGvYFA4NHx3h/v1dbWtrGjo+NmaVwmk7k1Ho/fII3r6uq6y7KsayQxwWDwjkAg8IQ0VywW25hOp2+RxqXT6VtisdhGaVx3d/edwWDwQ5IYy7JuaWlp2THdzy2bzd4RCoWulcSYprkxEAjslOaKx+M3ZDKZW6VxHR0dN7e1tYnPrbOz8/ZoNCo6N8uyrmlpafmCxrld19nZebs0LplM3tje3n6Txvd9WzQavV4aFwgEnpV+39Fo9NpsNnuHNJduDero6NCqQYZhfNY0TdHvJBQKaZ2b19dpIBD4jGmaomsnGAx+qLu7+06vzi2TyWhdp4ZhbA8EAndJYsLh8NWdnZ13S3NFo9Hr0+n0bdK4VCp1UzKZvFHj3B4xTfM+aVx3d7f43CKRiKc1KBAI9BqG8VFpXGdn593hcPhqSYzudapbgwzD2BIMBj8hibmp96YPU47c5m80/4f03DZv3uxZDTIMIxsMBg1p3ObNm8VrBcuyrunq6hJd25HIkbVCR0eHeK0QDAZTlmWFpHHZbPYO6VohHA5frXOdHqsG/ddpp5VcIte+/PLWBueWMAwjJs1XrwnXSeO8rEGmabYGg8F2aZzuOqirq+sur2pQc3Pzz4nIve2220SxXvYrumsFwzAChmF0a3xvnvUrujXINM0HA4HA1kbvuUSHfz137vcavafbr6TTaXENOiXzLYeyNfeS1J+1Cb/vj7S0tHxSeozt7e1a66BsNqt1nXZ3d4vXCqZp3tPS0vKYNBdmJg1/k57VIMMwZuzMxLKsG7ycmaRSqZt0ZyYR4VqhLre/qHFufpmZfH6mzkxaWlo+Gw6HxTMTL/sV3evUMIwnvZqZ6PYrujOTYDD4+KZNm0Trc8xMGr60a1AqlbpJGjfTZyaGYTyk8b1p9Stez0wMwwhK4/wwMzFNs8PPM5Pj/E60ZybxeNyzmcm4twdjC2gOtoDmYAtoDraA5mALaBVsAd0wDltAjwFbQHOwBTRnTm7OCOXIpb+khyYagy2gOW/jLaB7XCLXJYqOfQ9bQHOwBTQHW0CrTPYW0C7ROfVr9K/GOUbvtoDOvvIaZWsNt4w/FtgCmuOHmQm2gOZgC2gOtoDmYAtoDraAVsEW0BxsAc3BFtAcbAHN8cvMBFtAq+AZwEIggFUggDkQwBwIYA4EMAcCWMVPzQwEsIpfmhkdAXznwJ2X0wt0mHL0g4nGQABz3sYC+Ja6XHp27HsQwBwIYA4EsMoUCOD769fok+Mco4cCuHaoufuVf5bmggDm+GFmAgHMgQDmQABzIIA5EMAqEMAcCGAOBDAHApjjl5kJBLAKBLAQCGAVCGAOBDAHApgDAcyBAFbxUzMDAazil2ZGRwDbtr2ccvQtyV3AEMCct7EAXlqXS8Wx70EAcyCAORDAKlMggB+pX6MN67tnArjru/dQtuYu2FL7c2kuCGCOH2YmEMAcCGAOBDAHApgDAawCAcyBAOZAAHMggDl+mZlAAKtAAAuBAFaBAOZAAHMggDkQwBwIYBU/NTMQwCp+aWZ0BfAZf3XGWsldwBDAnLerACYicokOuUT/OPbvEMAcCGAOBLDKFAjgXF0AXzrOMXojgLO1HGVr7iWf/ht2jMcDApjjh5kJBDAHApgDAcyBAOZAAKtAAHMggDkQwBwIYI5fZiYQwCoQwEIggFUggDkQwBwIYA4EMAcCWMVPzQwEsIpfmhldAey6bpPkLmAIYM7bXAD/0iX6z7F/hwDmQABzIIBVpkAAf9s98n2Od4weCeBXXqNs7XWdGgQBzPHDzAQCmAMBzIEA5kAAcyCAVSCAORDAHAhgDgQwxy8zEwhgFQhgIRDAKhDAHAhgDgQwBwKYAwGs4qdmBgJYxS/NzAkK4NUTvQsYApjzNhfA/+YS/Xrs3yGAORDAHAhglSkQwD9wiX57jGP06g7gQ5StfR8CWAUCmAMBzIEA5kAAcyCAVSCAORDAHAhgDgRww3wQwKOAAOZAAAvxQzMDAcyBAOZAAHMggDkQwCoQwBwIYA4EMOeEBTARTfQuYAhgzttcAP+tS3R47N8hgDkQwBwIYJUpEMA/d4l+fIxjnHoBXH/+L2VfeQ4CWAUCmAMBzIEA5kAAcyCAVSCAORDAHAhgDgRww3wQwKOAAOZAAAvxQzMDAcyBAOZAAHMggDkQwCoQwBwIYA4EMGeSBPCE7gKGAOa8zQVwX/0Zo2eP/jsEMAcCmAMBrDIFAvgNl+h/HeMYp14A15//S521ayCAVSCAORDAHAhgDgQwBwJYBQKYAwHMgQDmQAA3zAcBPAoIYA4EsBA/NDMQwBwIYA4EMAcCmAMBrAIBzIEA5kAAcyZFABNN6C5gCGDO21wAf6YugBVBAwHMgQDmQACrTKYAdonm169N5xjH6IEAPvL8XyLSqkEQwBw/zEwggDkQwBwIYA4EMAcCWAUCmAMBzIEA5kAAc/wyM4EAVoEAFgIBrAIBzIEA5kAAcyCAORDAKn5qZiCAVfzSzEySAD7uXcAQwJy3uQDeVJdMj4z+OwQwBwKYAwGsMskC+Jr6tfmVYxyjF3cAH6Lsd75HEMAMCGAOBDAHApgDAcyBAFaBAOZAAHMggDkQwA3zQQCPAgKYAwEsxA/NDAQwBwKYAwHMgQDmQACrQABzIIA5EMCcSRPARMe9CxgCmPM2F8CX1iVTbvTfIYA5EMAcCGCVSRbAHfVrM3WMY5xaAfzm839rXyEIYAYEMAcCmAMBzIEA5kAAq0AAcyCAORDAHAjghvkggEcBAcyBABbih2YGApgDAcyBAOZAAHMggFUggDkQwBwIYM4kC+Bj3gUMAcx5OwtgIqK6ZPr26L9BAHMggDkQwCqTLIC/Ur82rz3GMU6tAB71/F+CAGZAAHMggDkQwBwIYA4EsAoEMAcCmAMBzIEAbpgPAngUEMCcGS+Ai8XiGY1e27dvvzgWi4XHe3+8l+M4awYGBtZJ42zbPnt4eHilNG7fvn3n5/P5JZKYp5566rxYLBaX5qpWq6sHBwfXS+NKpdJZ5XJ5lcZncl6hUFgqiXn66afXR6PRDmmu/fv3ryqVSmdJ4wYHB9dXq9XV0rhyuXxuqVRaJon54he/uDoajWaluYaHh1fatn22NG5gYGCd4zhrpHHFYnGDbdvLJTH5fH5JJBLZIs118ODB5cVicYM0rlQqrc3n82dK4wqFwjmO46yQxrW2tm7es2eP6Pu2bXu54zjic9OtQf39/Vo1qLW1tXPnzp2i30mpVFpWLpfPleY6kRq0f/9+cQ2KxWLJZ555RlQXCoXCUtu2z5PmKpfLWjWoWq1qXafxeDz22GOPXSCJsW17calUEsUUi8UzHMdZUSgUzpHGVSqVM0ul0lqNcwtt27btUo18F0pj6rXOsxoUj8cDjz766Ls08l1g2/ZiSUxfX5+nNSiRSDy4bdu2d0vj9u3bd77jOGwdNDs3ez/lyF384uLWBp/HsqGhIXEN2r9//yqdGtTW1nb/5s2bPyiNGxoaEq8VHMdZsm/fvvOluYaHh1f29/eL1wrt7e139/T0XKvxOxGvFWzbXuw4zpTUIJfo9cOzZv3r6L91dHTcmkqlbpLmK2qsg4pFb2tQNpvd2NHRcbs0TncdtG/fvvOlNUh3rdDc3PxTInLvuusu0b/FXvYrumuFbdu2Xdne3v4RaZyX/Uo+n9eqQb29vVe0tbV9YvTfDs+ZM+wSuX/f2TnuOmeq+5VZ2doPKfvK74rF4hl79uzRqkGPPvro5W1tbYY0Lp/Pa62DqtWq1nXqOM4Fe/bsEV2n27dvvzgajUY0ck37mcnnPve5c6PRaELj8/e0X9GdmbS2tqakuXT7FS9r0HPPPbeqtbW1S5pLd2ZSqVTO9GpmsmfPnsWtra1bpbn8NDP5i7/4C+na0Dczky9/+cvimYlOv6Jbg1566SWtGhSPx9uffvpp0bWjuw7S7Vd0ZyaJRCKKmQnL5+nMpFKpaM1Mtm3b9gca+ab9zKStre3jvb2979H4DrT6Fd2ZyUsvvSReKySTyftm6swkmUze1dXVdZ3G72RazUwavU5kZlJfn4jidGsQFQqFkxq9urq6zo5EIi3jvT/eq1g8cpFI4xzHWVGpVE6Xxg0NDa3N5XLzJDGdnZ1rwuFwSJqrv79/UalUWiaNs217+d69exdqfCZr8vn8fElMb2/vsnA4HNPItdC27eXSuFKptKy/v3+RNK5QKKyp/xc/knNbaFlWUpqrUqmcXr+Qpce4tP57FsWVy+VVjuOcIonJ5XLzLMvqlObav3//qeVyeZU0zrbtxfl8fok0rlgsriwUCqdJ4yzLyjz//POi79txnFOq1epqjWPUqkEDAwNaNciyrPbHH39cdA3Uf/trpLlOpAY5jiOuQaFQqLWnp0dUF/L5/HzHccTntnfvXq0aNDw8rHWdhkIhK5vNnimJcRzn5EqlIoqpv06rXzuiOMdxlti2vVgaFw6HNyWTyQ3SuGq1uk4a09fX52kNCofDH+vs7LxQGlcfTp0sicnlcp7WoEgkcm9HR4rWYc4AACAASURBVMc7pHFDQ0NrR0ZG2DrovBfPO5teoMOzcrN+MPa9Uqm0QOc6dRxnoU4Nikajd7S1tf2RRj7xWmFkZGTe0NDQWo3fyOkDAwPitUI0Gr05FotdKY2rVqurpWsFx3FO3r9//5TUIJfoxy7Rf4/+Wzwevy6RSFwjzVcul1f19fWdqvGZeFaD4vH4VfF4/AZpnO46aGhoaK20BumuFZqamn5CRO5ll10mivWyX9FdK6RSqT9obW29WxrnZb+Sy+W0alAymby0tbX1/tF/Ozxr1vdcojeOE6u1Dsrn8xOqQZStHZrV9Z3vFwqFk3bv3q1Vgzo7O8+PRCIf1zhGrXXQ8PCw1nW6f//+M3fv3i26Trds2XJWOBwOSHP5YWayefPm1aFQKCzN5XW/olODHnvssaU6MxPdfsXrmUk4HPZsZnL0P0KUxumsFXbs2DHPNM2sNJdfZiahUCj97LPPSteGvpiZhEKhti984QvimYnOWkG3BtVF1rSemej2K7ozk3A4bGJmor68npk4jqM1M0mlUhdJ42byzMTLfsVxnIV9fX3itUI0Gr0jHo9foXNu031mEovFbmpvb/f9zKTRKxKJaM9M9u/f79nMZNzbg7EFNAdbQHOwBTQHW0BzsAW0CraAbhiHLaDHgC2gOdgCmtNwC+ijjPMsYGwBzcEW0PS/XKI3Rv8NW0BzdNdB2AJaBVtAc8bZAvq/XKL/Ps4xTt0W0Orzf4mwBTQDW0BzsAU0B1tAc7AFNAdbQKtgC2gOtoDmYAtoDraAbpgPW0CPAltAc3RrkG+2gB4PCGAOBDAHApgDAcyBAFaBAG4YBwE8BghgDgQw5zgCuOGzgCGAORDAtK/+rNE3aw4EMAcCmAMBrDLJAvi3LjV+lvuoY5w6Aaw+/5cIApgBAcyBAOZAAHMggDkQwCoQwBwIYA4EMAcCuGE+COBRQABzIICF+KGZgQDmQABzIIA5EMAcCGAVCGAOBDAHApgzJQKYqOFdwBDAHAhg+nJdAF939G8QwBwIYA4EsMokC2DXJfr2cY5xCgXwK69Rtvb6qL9AAI8BApgDAcyBAOZAAHMggFUggDkQwBwIYA4EcMN8EMCjgADmQAAL8UMzAwHMgQDmQABzIIA5EMAqEMAcCGAOBDBnCgUwuwsYApgDAUzJumx6c7AKAcyBAOZAAKtMlgB2iS6rX5N/eZxjnMo7gA9R9jvfG/UXCOAxQABzIIA5EMAcCGAOBLAKBDAHApgDAcyBAG6YDwJ4FBDAHAhgIX5oZiCAORDAHAhgDgQwBwJYBQKYAwHMgQDmTJkAJmJ3AUMAcyCA6eq6bHru6N8ggDkQwBwIYJVJFMCB+jX5qeMc49QIYP78XyIIYAYEMAcCmAMBzIEA5kAAq0AAcyCAORDAHAjghvkggEcBAcyBABbih2YGApgDAcyBAOZAAHMggFUggDkQwBwIYM4UC2DlLmAIYA4EMJ1cl03fOvo3CGAOBDAHAlhlEgXwjvo1+eHjHOPUCGD+/F8iCGAGBDAHApgDAcyBAOZAAKtAAHMggDkQwBwI4Ib5IIBHAQHMgQAW4odmBgKYAwHMgQDmQABzIIBVIIA5EMAcCGDOlApgIuUuYAhgzttdABMRuURvuERvbvcKAcyBAOZAAKtMogDO1wXwuuMc4xQJYPb8XyIIYAYEMAcCmAMBzIEA5kAAq0AAcyCAORDAHAjghvkggEcBAcyBABbih2YGApgDAcyBAOZAAHMggFUggDkQwBwIYI4HAvjNu4AhgDkQwEQu0c9cop8c/d8QwBwIYA4EsMokCuC/d4kOT+AYp+oO4LHP/yWCAGZAAHMggDkQwBwIYA4EsAoEMAcCmAMBzIEAbpgPAngUEMAcCGAhfmhmIIA5EMAcCGAOBDAHAlgFApgDAcyBAOZMuQAmevMu4DkvzGmBAFaBACZyif4fl+jNO/4ggDkQwBwIYJVJFMD/7hL9agLHOPkCuPHzf4kggBkQwBwIYA4EMAcCmAMBrAIBzIEA5kAAcyCAG+aDAB4FBDAHAliIH5oZCGAOBDAHApgDAcyBAFaBAOZAAHMggDkeCeA37wKGAFaBACZyif7aPSIOiQgCuBEQwBwIYJVJFMC/con+YwLHOPkCuPHzf4kggBkQwBwIYA4EMAcCmAMBrAIBzIEA5kAAcyCAG+aDAB4FBDAHAliIH5oZCGAOBDAHApgDAcyBAFaBAOZAAHMggDmeCGCiN+8CXvHNFTFpLghgzgwTwH9Rf+boHxJBADcCApgDAawyiQL4sEv09xM4xikQwA2f/0sEAcyAAOZAAHMggDkQwBwIYBUIYA4EMAcCmAMB3DAfBPAoIIA5EMBC/NDMQABzIIA5EMAcCGAOBLAKBDAHApgDAczxUACvphfocNMLTa9Jc0EAc2aYAH64LoBDRBDAjYAA5kAAq0yGAHaJ1tWvxfwEjnEq7gBu9PxfIghgBgQwBwKYAwHMgQDmQACrQABzIIA5EMAcCOCG+SCARwEBzJnxAnhgYGBFo9dTTz31zra2tth474/3sm377GKxuEEat2/fvvOr1eo6aVylUrm0r69vlSRmx44dF7e1tSWluUql0lnlcvlcjc/kvMHBwfUa+S4pl8uic/vSl750biKR6JTmchxnvW3b50njyuXyuaVS6SxpXLFYvLhara6WxOzevXt9LBbbLM1VrVbX7du373yNY9xg2/bZ0rhKpXKh4zhrJDF9fX2rYrFYrzTX0NDQ2kqlcqHGZ3KOznVaKpUuqFQqZ0rjYrHYH7/44ouiz8RxnDW2bV8kzaVbgwYHB7VqUDwe7/nyl78sugaq1erqYrF4scbnr12DHMcR16B4PJ75/Oc/L6oL5XJ5ValUukTj89eqQY7jaF2n7e3t7Tt27LhUElMsFlcODg5eJs1VqVTOLJVKF0jjisXihmq1eo7GuUWfeOKJd2n8TsTnViqVPK1ByWTSeuSRR94jjRscHLysWCyulMQUCgVPa1BHR8embdu2fUAaV6lULpWuFebm5v415chd/s3lCUmc4zjrdWpQKpX62MMPP3ytNG7fvn3itUK5XF5VqVRE1/bAwJG1wuDgoHitkMlk7t2yZcuNGr+Ti6RrhWKxuFLnOp1oDfr5+vUPuUTu6wsWPDcwMLCiq6vrrs2bN9+mke/CUqm0VuMz8awGbdmy5daurq57NPJprYMqlcql0hqku1Zobm7+KRG5Dz74oOjfYi/7Fd21wic/+clrUqnUg9I4L/uVvr4+rRr02GOPXdnR0REYGBhY8fM1a4Iukfv6KafsmsAxaq2DCoVCwxq05pPfNihbcxdsqf352PdefPFFrRr06U9/+oq2traQxuevtQ5yHEfrOrVt+7IXX3xRdJ0+9dRT70gkEnGNXNN+ZrJz586LEolEhzSX1/2K7swkHo9npbl0+xXMTPhLZ63w4osvrpzJM5N4PP7w17/+ddFn4peZSSKR6P7qV78q+p1Uq9XV+/bt82xmMjAwoFWDEolE+k/+5E88mZno9iu6M5NEItE2U2cmyWSydabOTDo6OkzMTNh3oNWv6NSgeh0RrxXS6fRHt2zZcp00zi8zk56enps0fifTbmYy9tXV1XVXd3f37Rr5LhwaGvJsZkKu685q9GptbV1rmuaD470/3stxnFMqlcrp0riRkZEzRkZG5mnkW5HL5ZolMel0elkwGDSkuUql0gLHcRZK415++eVF+Xx+vjTOtu3ljuPMlsS0t7cvDAaDEWmuWq02/+WXX16k8fkvLJVKCzQ+y2W1Wm2OJMayrPnBYDAhzTUyMjJvZGTkDGlcpVI53XGcUzQ+kyWvvvrqXElMLpdrDgaDKWmu73//+yc5jrNEGrd///5TC4XCadI427YXO45zsjQuEAh07Nq1S/R9v/rqq3OHh4eXanz+WjWoWCxq1SDLsmLpdFp0DdRqtTmlUmmZNNeJ1KBarSauQYZhhCKRiKguOI4z++idTpJXPp/XqkG1Wk3rOg2FQi2tra0rhHFNxWJxpTSX4zgn27a9WBp38ODB0/bv33+qNC4YDH7csqwzpXHlcnmVNKZQKHhag4LB4P2tra0bpHH1761JEpPL5TytQaZp3hUKhS7SyLfCdV3ROmj93vXrjz4LWBJXq9Xm69Qgy7JuaW1tvVwad+DAAfFawXXd5vpnIso1MjIyr1gsitcKoVDo+nA4fIU0bnh4eKl0reC6btPw8PDU1aD581e6RK47a9ag67qzgsHg1ZZlvV8j35JCoXCSNM7LGtTa2vq+1tbWa6Rxuuug+m9SVIN01wpNTU0/ISJ3wYIFon+LvexXdNcKkUjkslAodJvG5+9Zv5LL5bRqUCwWu8A0zXtc153lNjV9yiVy3ebm4/aruv1KoVBoWIOauo48/3d2z99dM/a93t5erRoUiUTONk3zAY1j1FoHffvb39a6ToeHh1f29vaKrtNkMrk6GAx+QprLDzOTeDy+1DCMoDSX1/2KlzMT3X5lJs9MDh48eJruzES6Vsjlcs2GYaSlufwyM6nvmiZaG/plZmIYRqy3t1f0O6nVanMOHDjg2cykv79fqwYFg0HLMAzRtaO7DtLtV3RnJsFgsMWyLOm/+76ZmUSj0XXSOK9nJgcPHhTXINM075vJM5N4PC6emej2Kzo1qFarze/v7xevFUKh0M3hcPid0jjMTNhramcmY16maV7V2tqqNTP5/ve/79nMZNzbg7EFNAdbQHOwBTQHW0BzsAW0CraAbhiHLaDHgC2gOdgCmiPeApqO1KA5L8w5QDly6S/poYnGYQtozkzaApqIyCU65BL9IxG2gG4EtoDmYAtolUnaAjpX3wL6sgkc4+RuAT3+83+JsAU0A1tAc7AFNAdbQHOwBTQHW0CrYAtoDraA5mALaA62gG6YD1tAj+KtmJlgC2gVPANYCASwCgQwBwKYAwHMgQDmQACr+KmZgQBW8Usz46UAvn3w9suO3gU80TgIYM4MFMC/dIl+RAQB3AgIYA4EsMokCeC/cY98hxM5xkkWwOM+/5cIApgBAcyBAOZAAHMggDkQwCoQwBwIYA4EMAcCuGE+COBRQABzIICF+KGZgQDmQABzIIA5EMAcCGAVCGAOBDAHApjjtQAeHh5eSjn6luQuYAhgzgwUwD90iX5DBAHcCAhgDgSwyiQJ4H9xiX47wWOcPAHc9d17KFtzKVv7yjhhEMBjgADmQABzIIA5EMAcCGAVCGAOBDAHApgDAdwwHwTwKCCAORDAQvzQzEAAcyCAORDAHAhgDgSwCgQwBwKYAwHMeYsE8GrJXcAQwJwZKIC/4xIdJoIAbgQEMAcCWGWSBPB/u0T/NcFjnDwBnD3y/F/qrI13bUAAjwECmAMBzIEA5kAAcyCAVSCAORDAHAhgDgRww3wQwKOAAOZAAAvxQzMDAcyBAOZAAHMggDkQwCoQwBwIYA4EMOctEcBEJLkLGAKYMwMF8N76s0cvgADmQABzIIBVJkkAH3KJ/scEj3ESBfAxn/9LBAHMgADmQABzIIA5EMAcCGAVCGAOBDAHApgDAdwwHwTwKCCAORDAQvzQzEAAcyCAORDAHAhgDgSwCgQwBwKYAwHMeQsF8ITvAoYA5sxAAby9LoA/DgHMgQDmQACrnKgAdonOqF+DlQke42TeAXys5/8SQQAzIIA5EMAcCGAOBDAHAlgFApgDAcyBAOZAADfMBwE8CghgDgSwED80MxDAHAhgDgQwBwKYAwGsAgHMgQDmQABz3jIBTDThu4AhgDkzUAB/tC6fnoAA5kAAcyCAVSZBAN9cvwa/OMFjnBwBfPzn/xJBADMggDkQwBwIYA4EMAcCWAUCmAMBzIEA5kAAN8wHATwKCGAOBLAQPzQzEMAcCGAOBDAHApgDAawCAcyBAOZAAHPeYgE8obuAIYA5M1AAb6jLp7+CAOZAAHMggFUmQQD31K/B2ASPcXIE8PGf/0sEAcyAAOZAAHMggDkQwBwIYBUIYA4EMAcCmAMB3DAfBPAoIIA5EMBC/NDMQABzIIA5EMAcCGAOBLAKBDAHApgDAcx5SwUw0YTuAoYA5sw0AUxE5BIddon+FgKYAwHMgQBWmQQB/Gd1AfzeCR7jJAng4z7/lwgCmAEBzIEA5kAAcyCAORDAKhDAHAhgDgQwBwK4YT4I4FFAAHMggIX4oZmBAOZAAHMggDkQwBwIYBUIYA4EMAcCmDMNBPBx7wKGAObMUAH8a5fo3yCAORDAHAhglUkQwAfcI9/fRI9xsu4APt7zf4kggBkQwBwIYA4EMAcCmAMBrAIBzIEA5kAAcyCAG+aDAB4FBDAHAliIH5oZCGAOBDAHApgDAcyBAFaBAOZAAHMggDlvuQAmOu5dwBDAnBkqgP/DJfoVBDAHApgDAawyCQL4n12i3wmO8cQF8MSe/0sEAcyAAOZAAHMggDkQwBwIYBUIYA4EMAcCmAMB3DAfBPAoIIA5M14A79q1a06jVywWO8uyrIfGe3+81969excWi8UzpHHDw8NL+/r6TpXGVavV1Tt37jxJEhOLxVaZpmlKc+VyudNt214sjXMcZ8nXvva106Rx5XJ51e7du0+WxKRSqSXBYDAqzVUoFE5zHGeJNK6+cD9dGlcsFlfmcrl5kph4PH5aMBhsl+bq6+s7dXh4eKnGMZ6xd+/ehRqfyfJ8Pj9fErNz586TgsFgRpqrVCotsG17uTSuv79/US6XE1+n9X80T5HGmaaZ3rFjh+j7zufz8x3HWSHNpVuDCoWCVg2yLCuRzWZF10Aul5tXLBZXSnOdSA0qFAriGmRZViQej4uund27d59cLpdXSXN97Wtf06pBIyMjWtepZVnBeDy+Rvj5zy0UCqKYetwppVJpmTSuWCye0d/fv0gaFwqFPhGJRM6WxpVKpbXSmOeff97TGhQKhT4Si8UukMYVCoU1uVxurjDO0xoUDofvicVil0rjqtXq6kKhIFoH5XK5ecPDwyvH/n3F11esP3oX8Dif42k6NSgUCt0WCoX+UBo3PDwsXisUCoWTqtXqammuvr6+UwuFgnitEA6HN0aj0fdK4xzHWSFdK+RyubmO40x5DTpM9A8u0eFQKHRtJBK5SprPtu3lzz///AJpnJc1KB6PfyAUCl2vcYxa66BqtbpaWoN01wpNTU0/ISJ37dq1on+LvexXdNcK8Xj8nZFI5E5pnJf9ys6dO7VqUCKRuMSyrHtdop+5RIcFx6i1DhoYGHizBs3KvvJNytbcBVteue5YMb29vVo1KBqNnmdZ1kelcblcTmsddODAAa3r1HGcNb29vaLrNJVKrTNNc5M0lx9mJu3t7SuDwaCl8b152q94OTPR7VcwM2n4mYjXCvF4/CTDMDqlufwyM7EsK9Xb2ytaG/ppZrJ9+3bxzKRRvzKBOK0alM/ntWpQKBQKezUz0e1XdGcmoVDIwMxEfXk9M9GcKzwwk2cmkUjkMmmcbr+iU4MKhcJp+XxevFYIhUK3xWKxGTszaW1tfZ80bjrPTEad24d0ZyalUsmzmQk5jrOk0evRRx+9rK2trXW898d7VSqVM0ul0lnSOMdxNhQKhTUa+S4slUrLJDHPPPPMBYlEok2aq1QqrbVt+2xpXLVaPUfn3BzHucC27eWSmC984Qtnx2KxtEauNdVq9RxpnG3bZ5dKpbXSuH379p3vOM4KScxXv/rVtZFIpFuaq/7Zb9D4vs+qVCpnanwm5xWLxZXCXMtaW1u3SnOVy+VVtm2fJ42rVqvrBgcH12vkOzefz6+WxkWj0S0DAwOi77tYLK6s/05EuXRrULFY1KpB0Wg0u2vXLunvZIXOuZ1IDXIcR3xuiUSiY9euXaK6UK9ZF0hzFQoFrRo0NDSkdZ3G4/HEZz7zmYskMcPDw0sLhYIoxnGcJfl8fnW5XD5XGuc4zvpqtbpO49wi27Zte4c0rlgsXiyN6evr87QGJZNJY+vWrX8kjSsUChfV/8tIyefhaQ3q6Oj4RG9v7/s08l144MAB0TrIcZwV+/fvb3hus1+YfYBy5K745opYg/fX6NSgdDr9wNatW6+SxtWPUfRvx4EDB5ZVKpULNX4ja4rFonitkMlk7unp6bleGrdv377zpWuF4eHhpbZtT3kNOjx3bsklcv+vu+82uru7b5bms237vL6+vlXSOC9rUE9Pz02dnZ13SuN010GVSuVCaQ1yNNcKzc3NPyUi9yMf+Yjo32Iv+xXdtcLWrVs/kEqlPiaN87JfKZVKWjVo69at721vb9/kEr1xuKnpnwX5tNZBg4ODb9agpmzth5R95XfHiykUClo1aNu2bX/Q1tZmahyj1jpoaGhI6zq1bfui+h2XE47Zvn37pYlEIirN5YeZyWc/+9nzvZ6ZOBr9iuPhzES3X/GyBn3ta19bE41GPZuZOI6zXndmIl0rFAqFpZFI5GFpLj/NTF588UXR2tBPM5Pnn39ePDMZr1851ku3BhUKBa0a1NbWlnz22WdF186JzEx0+hXdmUkikYjP1JlJIpEI9/b2Xi6N83pm4jiO1sxk27ZtM3ZmsnXr1is1fida/YpODXIcZ029noji0un0A1u2bLlaGoeZifryamZy9JXNZm/LZrO3SONs2z6vXC57NjMZ9/ZgbAHNwRbQHGwBzcEW0BxsAa3iYAvoRnHYAnoM2AKagy2gOZO6BTTRMZ8FjC2gOTN0C+gdLpH7nfXr/xhbQKtgC2gOtoBWOZEtoNP33/+AS+S6RN8SHOOJbwE9sef/EmELaAa2gOZgC2gOtoDmYAtoDraAVjlmv3IMsAU0B1tAc7AFNMcvMxNsAa3il5kJtoBWwTOAhUAAq0AAcyCAORDAHAhgDgSwip+aGQhgFb80M9NCABON+yxgCGDODBXALS6R+4PFi/8MAlgFApgDAaxyIgJ44PLL/7gugJ8THOOJCeCJP/+XCAKYAQHMgQDmQABzIIA5EMAqEMAcCGAOBDAHArhhPgjgUUAAcyCAhfihmYEA5kAAcyCAORDAHAhgFQhgDgQwBwKYM80EcMO7gCGAOTNUAF/iErk/XbDgWxDAKhDAHAhglRMRwP+wdu2f1gXwhHuCExbA2VqOsjWXOmsTuR4ggMcAAcyBAOZAAHMggDkQwCoQwBwIYA4EMAcCuGE+COBRQABzIICF+KGZgQDmQABzIIA5EMAcCGAVCGAOBDAHApgzrQQwUcO7gCGAOTNRABMRuUTur+fO/Z8QwCoQwBwIYJUTEcD/tnDhvroAvlpwjCcogF95jbK11ycYBgE8BghgDgQwBwKYAwHMgQBWgQDmQABzIIA5EMAN80EAjwICmAMBLMQPzQwEMAcCmAMBzIEA5kAAq0AAcyCAORDAnGkogNldwBDAnBksgH/zRnPzjyCAVSCAORDAKicigH82f/6rdQE84etnEu4Anujzf4kggBkQwBwIYA4EMAcCmAMBrAIBzIEA5kAAcyCAG+aDAB4FBDAHAliIH5oZCGAOBDAHApgDAcyBAFaBAOZAAHMggDnTTgATsbuAIYA5M1gA/+jQrFm/hgBWgQDmQACrnIgA/vXs2f/uEv1OEnciAnju5r+5X/D8XyIIYAYEMAcCmAMBzIEA5kAAq0AAcyCAORDAHAjghvkggEcBAcyBABbih2YGApgDAcyBAOZAAHMggFUggDkQwBwIYM40FcDKXcAQwJwZLID/0SU6DAGsAgHMgQBWOREB/EZT0y9cov9PEnciAnhW1yvfFDz/lwgCmAEBzIEA5kAAcyCAORDAKhDAHAhgDgQwBwK4YT4I4FFAAHMggIX4oZmBAOZAAHMggDkQwBwIYBUIYA4EMAcCmDMtBTCRchcwBDBnBgvgQZfI/dLGjXdI80EAcyCAVSCAOZFI5HyX6A2X6J8kcScigClbkzz/lwgCmAEBzIEA5kAAcyCAORDAKhDAHAhgDgQwBwK4YT4I4FFAAHMggIX4oZmBAOZAAHMggDkQwBwIYBUIYA4EMAcCmDONBfCbdwFDAHNmsAD+nEvk1jZs6JbmgwDm+EEAb9++3R3br2zfvt3dvn27e6w4CGAVXQGcfeihi+vP/x2WxJ2gAJY8/5cIApgBAcyBAOZAAHMggDkQwCoQwBwIYA4EMAcCuGE+COBRQABzIICF+KGZgQDmQABzIIA5EMAcCGAVCGAOBDAHApgzbQUw0Zt3AZ/64qlBCGCVGSyAgy6R+6+LF39Vmg8CmDPdBfBR0Tu6Xxktfo8lgSGAVXQF8HfOOuvjdQG8WxKn26+sePhgi/D5v0QQwAwIYA4EMAcCmAMBzIEAVoEA5kAAcyCAORDADfNBAI8CApgDASzED80MBDAHApgDAcyBAOZAAKtAAHMggDkQwJxpLoBX0wt0eFZu1r9AAKvMYAH8DpfI/emCBfuk+SCAOdNdABPxO4CPd+fvUSCAVXQF8L8tWvR4XQBnJHG6/cpJPa/8lfD5v0QQwAwIYA4EMAcCmAMBzIEAVoEA5kAAcyCAORDADfNBAI8CApgDASzED80MBDAHApgDAcyBAOZAAKtAAHMggDkQwJxpLYCJ3rwLeNE3F4nXGBDADfNN+2bGJXJ/NXfu/5DGQQBzvBLAjz/++IYHHnjgN4FAwI3FYndKYhsJYGwB7Z0A/vm8ed+sC+BrJXG6/UpTtvZD4fN/iSCAGRDAHAhgDgQwBwKYAwGsAgHMgQDmQABzIIAb5oMAHgUEMGfGC2DTNP+o0SsYDN5sGMbD470/3iuTyXwgnU5fLY3r6ur6UHt7+5XSuJ6eno3hcPgKSUwoFLq+paXlU9JcqVTq/Trn1tnZeY3OuW3ZsuWGaDT6bkmMZVnXBAKBxzW+tys7Ozuvkcal0+mrU6nU+zW+t+vj8fh7hOf2/paWls9Ic7W3t1/Z1dX1IZ1zy2QyH5DGdXV1XSc9t3A4fMWmTZue1ji393Z1dV0njUulUh9MJpNXSeM6OzuvTSQS75PGtbS07IhEIqLPPA8B6gAAIABJREFUJB6Pv6enp+d6aS7dGpROp7VqUCAQeCIYDIp+J7rndiI1KJPJiM+tpaXlsWAwKLp2otHou7ds2XKDNFd7e7t2DdK5TgOBwDbTNDdKYsLh8BVdXV03SnMlEon3dXZ2XiuNy2QyV6VSqQ9K44LB4FbLsm6RxvX09NwkjYlGo57WIMMwui3LulMa19XVdaN0reB1DQoEAplQKPRhje9tYzweF5/bww8/LDq3ax6+5hZ6gQ43f6P5PzTOrd2yrI9K4x5++GHxWiEej1/R09MjurZN80gNSqfT4rVCIBCIhkKhT2h8b+JzC4fDV2zZssWzGnR41qzf/Wb27J9I47q6uq6LRqPv1fhMPKtBpmkGDMMISeN010E6/YpODfrUpz714lFpu23btldjsdiEa9H27dvd0eug7du3u43+77EvnX5Fd61gmuYDhmEkpXFe9ivhcFirBv1s/vx/dIncrR/7mGi9prsOoux3DjV3HnxNEmMYhlYNikQitwcCgR5pXDKZ1FoH9fT0aF2nW7ZsudEwDNF1aprmTYFA4I+luXw0M3lEmsvrfkWnBgWDwasDgcB2aa4T6Vc8rEFXejkzyWQyV+nOTKRrBcMwrmhpafmcxrn5ZmYSCoVEn4mfZiaRSEQ8M5H2K/XvTasGdXR0aNWgQCDwqJczE51+RXet0NLS8slwODxjZyamad4qjfN6ZpLJZDAzGfVqaWlJW5Z1rzROt1/RqUGZTObKjo4O8VrBMIw20zQ/Jo3zy8zEsqyHpHF+mJkEAgErGAwa0riurq7r2tvbPZuZUDAYvL7RyzCMjxqGsX2898d7xWKx29vb2++UxqXT6bvi8fgt0rhsNnufaZobJTGGYdwbCASekuaKx+O3pVIp8bklk8m7otHordK4TCZzbzgcFp2bZVl3BgKBz0lztbW13ZpMJu+SxqVSqTvj8fhtOucWCoVulMS0tLTcGggEntX43m5Jp9Pic2tvb78zFovdrnFu90QikZskMaZpbmxpafmSNFc0Gr05k8nco/F9355IJO7Q+L7vjkQi4ut006ZNX5J+35FI5KbOzs4PS3Pp1qBkMqlVgzZt2vT5TZs2ia6BUCh0YyaTuVea60RqUFtbm7gGtbS0fNY0TdG1Ew6HN+qcWzQa1a5BOtdpIBD4TCAQuE8SY1nWDZlM5n5prkgkcksqlbpb43u7o62tTXxuwWDwcdM0PyaNS6fTD0hjQqGQpzXIMIxHDMN4SBqXyWTutyzrBkmMaZqe1qBgMNgbDAYNaVw2m71PulbQrUHzvzb/HyhH7rpn1j0pjN0cCATCGt+beK0QDoc3ZrNZ0bUdDB5ZK+jUIMMwspZlxaRxnZ2dH5auFbyuQb+dPfsXbzQ1/Vbje7snFArdLI3zsgYFAoH2YDCYkcbproOy2ex90hqkc50+8sgjrxwVwI8//vgvLMua8LFu377dHd2vbN++3W30fzf4vsX9iu5aIRgMWsFgcKvG9+ZZv2KaplYN+tVJJ/3n4VmzDknjdPqVDclvfJKyNXdRplqSxAUCAa0aFAgEPlEfkIviEomE1jqos7NT6zrNZDL3BwIB6VrhAcMwPi3N5YeZSTAY/HBLS8sOaS6v+xWdGmQYhtbM5ET6Fa9qkGEYt3g5M0kmk3fozkyka4VAIHBDS0vLLo3vzTczE9M0RWtDP81MDMOYkTOTQCDwtFczE91+RXdm0tLS8mRLS4vo333MTPjrRGYmyWQSMxP11WsYRlDj3DzrV3T9SjAY7AkGgxGdc8PM5Pcvr2tQIBBIGYaR1Pje7olGo57NTMa9PTiILaAZ2AKagy2gOdgCmoMtoFWwBXTDOGwBPQZsAc0xsQU0w7MtoInoXX3v2kAv0GHK0Q8kcUFsAd0o37Tfzug3c+b8n8NEh6Vx2AKa49UW0Nu3b39/Op1+Y+vWrW5XV5foWbLHegbwsbaBxhbQKrpbQB+aNevnbzQ1/VIap9WvZGs5ytbcBVteuU6YDltAjwFbQHOwBTQHW0BzsAU0B1tAq2ALaA62gOZgC2gOtoBumA9bQI8CW0BzZvwW0OMBAcyBAOZAAHMggDkQwCoQwA3jIIDHAAHMgQDmeCmAR0ZG5jXnmvdTjlz6S3poonEQwA3zTftm5mfz5n27/kxSUW2AAOZ4JYCJiJqamn48e/Zsl4hE/xZDAHO8FMCHid74zezZ/yGN0xPAr7xG2Vd+J61BBAHMgADmQABzIIA5EMAcCGAVCGAOBDAHApgDAdwwHwTwKCCAORDAQvzQzEAAcyCAORDAHAhgDgSwCgQwBwKYAwHM8YsAfs+e91wovQsYArhhvmnfzPz76ad/sy6A75bEQQBzvBbARHTCAvjo344lf4kggMeiI4Bdotkukfuz+fP/b9kRat8BfKipq/ZPEMAqEMAqEMAcCGAOBDAHApgDAawCAcyBAOZAAHMggDl+mZlAAKtAAAuBAFaBAOZAAHMggDkQwBwIYBU/NTMQwCp+aWb8IIArlcrplKNvSe4ChgBumG/aNzOvrlnzRF0Ab5PEQQBz/CCAvexXIIBVXKKrXCL33xYu3Cc7Qo1+peu791C25s7bXPsaBLAKBLAKBDAHApgDAcyBAOZAAKtAAHMggDkQwBwIYI5fZiYQwCoQwEIggFUggDkQwBwIYA4EMAcCWMVPzQwEsIpfmhkfCeDVkruAIYAb5pv2zcyed787UBfAOUkcBDAHAlgFAljFJUq5RO4/rl37p7Ij1OhX6s//Xd87cicEsAoEsAoEMAcCmAMBzIEA5kAAq0AAcyCAORDAHAhgjl9mJhDAKhDAQiCAVSCAORDAHAhgDgQwBwJYxU/NDASwil+aGd8IYCKS3AUMAdww37RvZkzTvKougF+RxEEAcyCAVSCAVVyi51wiN3/55X8sO0IdAfzKa5StvZ7P58U1iCCAGRDAHAhgDgQwBwKYAwGsAgHMgQDmQABzIIAb5oMAHgUEMAcCWIgfmhkIYA4EMAcCmAMBzIEAVoEA5kAAcyCAOT4UwBO+CxgCuGG+ad/MmKZ51eFZs153if5VEgcBzIEAVoEAVnGJhlwiN/nQQ/fJjlDrDuBDlP3O9yCAORDAKhDAHAhgDgQwBwKYAwGsAgHMgQDmQABzIIA5fpmZQACrQAALgQBWgQDmQABzIIA5EMAcCGAVPzUzEMAqfmlmfCWAiSZ8FzAEcMN8076ZMU3zqkNNTT9xiX4hiYMA5kAAq0AAq7hE/9sleiMYDN4tO0Jhv1J//i9la1+BAOZAAKtAAHMggDkQwBwIYA4EsAoEMAcCmAMBzIEA5vhlZgIBrAIBLAQCWAUCmAMBzIEA5kAAcyCAVfzUzEAAq/ilmfGhAJ7QXcAQwA3zTftmxjTNq34zZ84/uUSHJHEQwBwIYBUIYBWX6KeHZ836+ZQL4Przf6mzdg0EMAcCWAUCmAMBzIEA5kAAcyCAVSCAORDAHAhgDgQwxy8zEwhgFQhgIRDAKhDAHAhgDgQwBwKYAwGs4qdmBgJYxS/NjO8EMNGE7gKGAG6Yb9o3M6ZpXvWzefNG6s8BXj3ROAhgDgSwCgSwikv0uzeamn4w9QL4yPN/iYgggDkQwCoQwBwIYA4EMAcCmAMBrAIBzIEA5kAAcyCAOX6ZmUAAq0AAC4EAVoEA5kAAcyCAORDAHAhgFT81MxDAKn5pZnwqgI97FzAEcMN8076ZMU3zqn9ftOgbdQF8z0TjIIA5EMAqEMC/xyWa6xK5v54z59se3AF8iLLf+R4RBHAjIIBVIIA5EMAcCGAOBDAHAlgFApgDAcyBAOZAAHP8MjOBAFaBABYCAawCAcyBAOZAAHMggDkQwCp+amYggFX80sz4UgATHfcuYAjghvmmfTNjmuZVr65d+0hdAD8y0TgIYA4EsAoE8O9xia5xidyfz5uXm1IBPOr5v0QQwI2AAFaBAOZAAHMggDkQwBwIYBUIYA4EMAcCmAMBzPHLzAQCWMVzAdzf37+o0Wvbtm0Xx+Px0Hjvj/eqVqurK5XKmdK4Uql0luM4K6Rxtm2fVywWz5DE7NixY0MsFotLc5XL5VUDAwPrpHGDg4Pri8XiSo1859q2vVgS87nPfe7MSCTSIc01PDy8cnBwcL00bmBgYF25XF4ljSsWixscx1kiidm1a9fKSCSSleZyHGdFqVQ6SxpXqVTOrFarq6Vxtm2fPTw8vFQSs2fPnsWtra2bpbkOHDiwzLbtszU+kzWlUmmtNK5UKp1l2/ZyaVw0Gu3J5XKiz2R4eHhptVo9R5pLtwa99NJLWjUoGo1mnnnmGdE14DjOkmKxuEGa60Rq0PDwsLgGRaPR9s9//vOifLZtLy6Xy+dKcxWLRa0apHudRqPR6GOPPXae8BjPGBwcPF+ay7bt5To1aGhoaK3jOGukcbFYzOrt7b1EGlcqlS7QiPG0BsVisZZt27a9Uxo3ODh4vnStUCgUPK1BsVjs41u3bn23NM627fNGRkZE5+Y4zhLHccQ1aHh4eGWjGnTlN6+8mF6gw7Nys15rFJdIJO7r7u7+gMbvRLxWGBkZOcO2bdG1Xc+14qWXXhJfp8lk8q6urq4PafxOzpGuFYrF4hn79u3zrAal0+lbvrlxo+kSuW/MnfuSIN/ZpVJpmTSflzWoq6vrhnQ6fZtGPq11kE6/ortWaG5u/ikRubfeeqvo32Iv+xXdtcLWrVuvbG9v/4g0zst+pVgsimrQb0877WGXyP3X1aufSiQSD0qPcaLroLndtb2UrblnfvKvb+vv719UKBTENSiXy2nVoN7e3svj8XhAGlcqlbTWQUNDQ1rX6b59+87P5XKi6/TTn/70hbFYLCzN5YeZyc6dO8/xemai0694OTPR7Ve8rEG7d+9e4eXMZGhoaK3uzES6VsjlcmeEw+Gt0lx+mpk8//zzos/ETzOT5557Tjwz0elXdGvQ3r17tWpQLBZre/rpp0V1QXcdpNuv6M5MYrFY60ydmcTjcfPRRx+d9jOToaEhcQ2Kx+Obent73yWNm8kzE91+RXdmsnfvXvFaIZFI3JfNZj+o8TuZ9jOTVCp1Z2dn57UavxNfzEwymcyNGvnOPnDggGczE3Ic5+RGry1btpwTDocD470/3su27cWlUmmZNG54eHil4zgLpXHVanVdPp+fL4nZvHnz2lAoFJbmqjf0y6VxRxdI0rhKpXJmqVRaIIl59NFHl4dCobg0V/2/Jl6h8X0vLxaLZ0jj6g39KZKYxx9/fFEoFOrQ+PwX1n9f0mNcVi/4orhqtbq6/l+hTTgmn8/PD4VCWWmugwcPnlatVldrfCZL6v9FsSiuXC6vqlQqp0vjwuFwZy6XE33f9c9wjTSXbg0qFotaNSgcDid37NghvQZOqV8D0mPUrkFH7xgQnlust7dXVBdKpdKCSqVypjTX0cWENK7e0Iuv00gkYm3evHmdJGZkZGTe4ODgemmuSqVyerlcXiWNq/+XfEs0zq2lq6trgzSuPlQUxRQKBU9rUCQS+XgqlbpIGjc4OLi+vtPFhGPqdx55VoOi0eh9mUzmcmlctVpdV6vVROsgx3FOqTfLolwvv/zyovFq0KzcrGHKkTv/hfnBse/FYrE7k8nkFdJ89WMU/dtRq9XmV6vVddJcjuMsrP87IIqLx+O3tLW1vV8j3xrpWqH+G/asBkWj0es7OjqucYkOu7NmfXeicdVqdXWhUDhNms/LGtTe3n51W1vbRmmc7jqoWq2uk9YgR3Ot0NTU9BMici+55BJprGf9iu5aobOz8w9jsdg90jgv+5V8Pi+qQYeam//MJXK/e8klD4bD4Qc0jnFC66BZ2dprlK29fvR/FwoFcQ2q3/0orkHd3d0XhMPhB6Vx9XWCeB20f/9+revUcZz19XOccExXV9fZoVDIkObyw8ykt7d3jdczE51+RacGPfnkk8t0Zia6/YqXNejpp59eaFlWSuPz15qZDA8PL9WdmUjXCrt27ZpvWVaXNJdfZiaWZXU+99xzorrsp5nJV77yFfHMRKdf0a1BAwMDWjUoEolEvZqZOJr9iu7MpLW11ZzJM5NMJnOuNM7rmUn9/KTf28ey2ezF0riZPDPR7Vd0ZyYDAwPitUIsFruzra3t3dI4P8xMotHozTN5ZtLe3v4haVy1Wl198OBBz2Ym494ejC2gOdgCmoMtoDnYApqDLaBVHGwB3SgOW0CPAVtAc7AFNGdabAFNdMxnAWML6Ib5pv12RqZpXhUOh690iX7tEv1wonHYApqDLaBVsAX073GJXnaJ3Egkcv6UbgE96vm/RNgCuhEOtoBWwBbQHGwBzcEW0BxsAc3BFtAq2AKagy2gOQ62gGZgC2iOX2Ym2AJaBc8AFgIBrAIBzIEA5kAAcyCAORDAKn5qZiCAVfzSzPhaABON+yxgCOCG+aZ9MzNKAP+7S/SricZBAHMggFUggH+PS/TPLtHrUyqAxzz/lwgCuBEQwCoQwBwIYA4EMAcCmAMBrAIBzIEA5kAAcyCAOX6ZmUAAq0AAC4EAVoEA5kAAcyCAORDAHAhgFT81MxDAKn5pZmaAAG54FzAEcMN8076ZGSWA/84lOjzROAhgDgSwCgTw73GJfuYS/XhKBXC2lqNszaXO2pu/eQhgDgSwCgQwBwKYAwHMgQDmQACrQABzIIA5EMAcCGCOX2YmEMAqEMBCIIBVIIA5EMAcCGAOBDAHAljFT80MBLCKX5oZ3wtgooZ3AUMAN8w37ZuZUQL4r1wi1yWa0LUHAcyBAFaBAP49LtEbLtH/nFoB/MprlK29PvpPEMAcCGAVCGAOBDAHApgDAcyBAFaBAOZAAHMggDkQwBy/zEwggFUggIVAAKtAAHMggDkQwBwIYA4EsIqfmhkIYBW/NDMzRACzu4AhgBvmm/bNzCgB/HhdAH90InEQwBwIYBUI4CO4RAvr11Zliu8AVp7/SwQB3AgIYBUIYA4EMAcCmAMBzIEAVoEA5kAAcyCAORDAHL/MTCCAVSCAhUAAq0AAcyCAORDAHAhgDgSwip+aGQhgFb80MzNCABOxu4AhgBvmm/bNzCgBfH9dUj05kTgIYA4EsAoE8BFcopvr19azUyaAGzz/lwgCuBEQwCoQwBwIYA4EMAcCmAMBrAIBzIEA5kAAcyCAOX6ZmUAAq0AAC4EAVoEA5kAAcyCAORDAHAhgFT81MxDAKn5pZmaQAFbuAoYAbphv2jczowTwurqkemkicRDAHAhgFQjgI7hEW+vXVmjKBHCD5/8SQQA3AgJYBQKYAwHMgQDmQABzIIBVIIA5EMAcCGAOBDDHLzMTCGAVCGAhEMAqEMAcCGAOBDAHApgDAazip2YGAljFL83MjBHARMpdwBDADfNN+2bmqAAmInKJDrtEfz+ROAhgDgSwCgTwEVyir9cF8DunTgDz5/8SQQA3AgJYBQKYAwHMgQDmQABzIIBVIIA5EMAcCGAOBDDHLzMTCGAVCGAhEMAqEMAcCGAOBDAHApgDAazip2YGAljFL83MDBPAb94FDAHcMN+0b2bGCOBfukT/OZE4CGAOBLAKBPARXKJvu0e+K5rCO4DZ83+JIIAbAQGsAgHMgQDmQABzIIA5EMAqEMAcCGAOBDAHApjjl5kJBLAKBLAQCGAVCGAOBDAHApgDAcyBAFbxUzMDAazil2ZmRglgojfvAl7/ufU7IIBZvmnfzIwRwK+5RL+ZSBwEMAcCWAUC+Aijr6spEcDjPP+XCAK4ERDAKhDAHAhgDgQwBwKYAwGsAgHMgQDmQABzIIA5fpmZQACrQAALgQBWgQDmQABzIIA5EMAcCGAVPzUzEMAqfmlmZqAAXk0v0OHmrzf/JwQwyzftm5kxAvhvjt6peDwggDkQwCoQwEdwiX7hEv2IaIoE8DjP/yWCAG4EBLAKBDAHApgDAcyBAOZAAKtAAHMggDkQwBwIYI5fZiYQwCoQwEIggFUggDkQwBwIYA4EMAcCWMVPzQwEsIpfmpkZJ4CJ3rwLeOWfrNwizeeXZuZtIoC/UX9W6XFFPgQwBwJYBQL4CC7RIZfoH4imSgA3fv4vEQRwIyCAVSCAORDAHAhgDgQwBwJYBQKYAwHMgQDmQABz/DIzgQBW8VwA27a9vNHriSeeuDyRSETHe3+8V6lUOqtarZ4jjbNt+7xKpXKmRr5LBgYGVkhidu7ceVEsFktKcw0ODq53HGeDNK5cLp87MDCwThpXLBYvLhaLKyUxzz777IZYLNYpzVWtVteVy+VzpXGO42wYHBxcL40rFAoXlcvlVZKY559//sx4PN4jzVX/XZ2n8ZmcUyqVzpLGlUqlC6rV6mrhd70yGo0+rPH5rymVShdI42zbPrv+EsUNDg6eXyqV1krjYrHY1r6+PtH3Xa1WV1cqlQs1Pn+tGjQwMKBVg6LRaPcXv/hF0TVQLpdXFQqFizQ+f+0aVK1WxTUokUikv/SlL4nqQrFYXFksFi/W+Py1atCBAwe0rtNEItH25JNPXiKNK5VKOjFrBwcHz5fGvfzyy1rXaVtbW+vjjz/+TmlcpVK5VBpTKBQ8rUFtbW3mtm3b3u3F95bP5z2tQe3t7Zt6e3vfr3NujuOI1kH1f3/FNahara6T1qA7B+68nHLkzv767P/U+J2I1wqO46zQ+b4rlcqZAwMD4rVCJpO59+GHH96oke9C6Vqhfn6e1aBsNnvH5s2bb7Nte/lvFy16wiVyf7VsWXoC+S4oFAprND4Tz2pQT0/PLZs3b75LGqe7DtL5Tf7/7L15nBzVee99NBqJHYSEdgkQAsRms5nNgA2YYCcsZrMxi9D0Ur33dPdMz/SsckeIHYxD4MbE2CRObL9uFmXcMz1d3dUqz2hmrhS1IeRe3c+9JrkkJnHivHntOLbjBaR6/1DJzOmnZ6afI1So1L/v59N/MOOfT2/nmXOer+qU6lph/vz5PxVCWJs2bWL9LXZyv6K6Vshms9el0+kHuDkn9ysjIyMN1aB/uPXWSywhrPeOOqpkGMbyrVu3fjyVSnm4z3G2/YrIVPe2ZHb/33q/Gx4edqwGPfroo5elUqkAN2corhW2b9+uNE9VXtvTTz99YSKRiHFzbuiZPPPMM+c63TNR2a842TNR3a843TOJxWL93LFUeyY7duw4Q7Vnwl0rjIyMrIhEIlmF9981PZNcLseqy27qmbz00kvsnomhsF9xugYlEonO5557jjV3VNdBqvsV1Z5JIpFoP5J7Jg8//PAlCp+Boz0T+/VxX9sR2zNJpVKbtm7deg03p7pfMRR7JiprhXQ6fd/mzZs/pfA9Oex7Jt3d3XcPDAx8RmE8V/VMmOOdY5rmGoX3RKkGCcuyWuo9EonEqX6//8GZfj/Tw/7XN4u4uV27di2pVqvHcnPj4+MrTdNs5WQSicTyQCDg545lmubxO3bsOJmbm5qaWqzr+nEK462oVqsLOJmenp6TA4FAmDvWm2++edzU1NRibs7+V8jHc3OGYSzfs2fPQk4mnU4fp2lagjtWtVo9dteuXUsU3v9FExMTJ3Bz4+PjS996662jmGO1+v3+Tu5Yb7/99tHj4+NLubmdO3eeWC6XT1J4T06Zmpo6hpvTNK0jl8uxPu+33nrrqMnJyWXcsVRrkLH/ym12DdI0LZ7NZllzwP5XyMsV3n/lGvTmm2+ya5CmaaFUKsWqC/a/Ql7BHUvXdaUa9MYbbyjNU03TvMlkciUzN79UKq1SeP+PMU3zFG6uWq2etHPnzhMVXtvGaDR6GjdXqVRWczOmaTpag4LB4D3t7e1ncXP25zafkykUCo7WoGAweGc8Hj+PmxsfH19pWRZrHbRnz56FO3fuZNegN9988ziVGnT0Xx79P0ROWAteXuBhfk/YawXLslrt94T1HKvV6rGGYbDXCoFA4KZoNHoFNzc5ObmMu1awLGv+xMSEYzUoFApdFw6Hr7Usq8U66qhbLCEsq6Xl+bly9r9CPpo7npM1KBaLXR2LxW5QGE9pHWR/J1k1SHWt0NLS8hMhhLV06VLW32In9yuqa4V4PH5hOBy+jZtzcr9iX7E0dw1auPAee049bVlWSzKZPFfTtLsU3v+666CFva/fLTJVq6Xn+1+rl9N1nV2DcrmcUg2Kx+Pr/X7/vdxcuVxWWgdVq1WleToxMbEql8ux5ml3d/eaQCCwSWGsw75nkk6nlzndM1HZr6j2TDRNi3DHUt2vHMk9k2q1epJqz4S7VrB7Jl3csdzUM3n22WdZddlNPZPHH3+c9T1R3a+o1qBisahUgwKBQDAajbLmjuo6SHW/otozCQaDnlgsxv2774qeSTAYfMANPZNqtYqeybRHKBS6IxqNnq/wGSjtV1R7JsVikb1WCIfDN0ej0UsUvifomciPD69nwniMj48vffvttx3rmcx4eTCOgKbgCGgKjoCmGDgCmoAjoGVwBHTdHI6ArgFHQFNwBDTlgCDiZBw9AloIcWPmxgfFy2KfyIl/5OTccpxRkxwBvcg+Aro8V87AEdAEe57iCGgbHAEthCXEo/acul+IQ3AE9Cz3/xUCR0DXA0dAy+AIaAqOgKbgCGgKjoCm4AhoGRwBTcER0BQcAU3BEdAUt/RMcAS0jIF7APOAAJaBAKZAAFMggCkQwBQIYBk3bWYggGXcspk5UgWw3+//gwXfWlAVOWGJ74hNjebcsplpBgEshBCWEO9ZQvzvuXIQwBQIYBkIYCEsIf7KFsDrhTgUAnjm+/8KAQFcDwhgGQhgCgQwBQKYAgFMgQCWgQCmQABTIIApEMAUt/RMIIBlIICZQADLQABTIIApEMAUCGAKBLCMmzYzEMAybtnMHMkC+BPZT9zEvQrYLZuZJhLAP7OE+P/mykEAUyCAZSCAhbCE+BtLiH0H/vsQXAG8V2S+/4OZchDAFAhgGQhgCgQwBQKYAgFMgQCWgQCmQABTIIApEMAUt/RMIIBlIICZQADLQABTIIApEMAUCGAKBLCMmzYzEMAybtnMHMkUZlzTAAAgAElEQVQCOBgMXihy4nucq4DdsplpIgH8fy0hZryi8AAQwBQIYBkIYCEsIf7VEuKXB/77AxXAPa/fJTJVS2SqL86UgwCmQADLQABTIIApEMAUCGAKBLAMBDAFApgCAUyBAKa4pWcCASwDAcwEAlgGApgCAUyBAKZAAFMggGXctJmBAJZxy2amCQTwas5VwG7ZzDSRAB63j6yd9fsGAUyBAJaBABbCEuJXlhD/dOC/P1ABPMf9f4WAAK4HBLAMBDAFApgCAUyBAKZAAMtAAFMggCkQwBQIYIpbeiYQwDIQwEwggGUggCkQwBQIYAoEMAUCWMZNmxkIYBm3bGaOeAEshOBcBeyWzUwTCeCv2QL4utlyEMAUCGAZCGAh7Lm0+8B/f7ACePb7/woBAVwPCGAZCGAKBDAFApgCAUyBAJaBAKZAAFMggCkQwBS39EwggGUggJlAAMtAAFMggCkQwBQIYAoEsIybNjMQwDJu2cw0iQBu+Cpgt2xmmkgAJ21pNWvzFQKYAgEs0+wC2BLiQnsufefAzz7gK4Bnvf+vEBDA9YAAloEApkAAUyCAKRDAFAhgGQhgCgQwBQKYAgFMcUvPBAJYBgKYCQSwDAQwBQKYAgFMgQCmQADLuGkzAwEs45bNTFMIYCEavgrYLZuZJhLAH7el1Z/PloMApkAAy0AAi4A9lzYf+NkHJoAbuP+vEBDA9YAAloEApkAAUyCAKRDAFAhgGQhgCgQwBQKYAgFMcUvPBAJYBgKYCQSwDAQwBQKYAgFMgQCmQADLuGkzAwEs45bNTBMJ4IauAnbLZqZZBLAQvzu2dnK2HAQwBQJYBgJYPG/PpZsP/OwDE8AN3P9XCAjgekAAy0AAUyCAKRDAFAhgCgSwDAQwBQKYAgFMgQCmuKVnAgEsAwHMBAJYBgKYAgFMgQCmQABTIIBl3LSZgQCWcctmpmkEsBANXQXsls1Mkwng31pC/MNsOQhgCgSwDASwKNsC+Hf19IMTwHPf/1cICOB6QADLQABTIIApEMAUCGAKBLAMBDAFApgCAUyBAKa4pWcCASwDAcwEAlgGApgCAUyBAKZAAFMggGXctJmBAJZxy2amyQTwnFcBu2Uz02QC+N8tIX4+Ww4CmAIBLAMBLP6PJcR703/2AV4BPOf9f4WAAK4HBLAMBDAFApgCAUyBAKZAAMtAAFMggCkQwBQIYIpbeiYQwDKOC2DTNFvrPTo7O0/z+XybZvr9TI9CoXCivShg5UzTPEXX9eO4uVKptMpe9DSc6erqWqFpmsYda2ho6IRisbiYm7MXt8dzc8ViceWePXsWcjLZbHaxpmkRhff/eMMwlig8x8X25pyVGxkZWfHWW28dxXxtx2ualuCOZX+vTuHmhoeHTy4UCicqjLfs7bffPpqTyeVyC30+X5o71tTU1DG6ri/j5srl8knbtm1bxM0VCoWl+Xz+WG7O7/d3FgoF1uf99ttvH20YxnKF56hUg/L5vFIN8vv97Y8//jhrDrz11ltHjYyMrOCOdTA1yDRNdg3SNC3U29vLqgt79uxZWCwWV3LHyuVySjVox44dSvPU7/f7uru7V3EylmW15vP51dyx8vn8sQcaOMzHonK5fJLC57YxmUyezs0VCoU13IzTNUjTtC9Eo9GzFT6D1ZZlcd9/R2uQpml3RaPR87m5Uqm0yrIs1jrI/vvLrkGmaR6vUoNCodAt0Wj0ktqfi5wYEzlhLXh5gWeGLHutYFnWglKpxJrbprl/rZDP59lrBU3TPh0Oh6/k5gzDWM5dK1iW1VqpVByrQYFA4PpwOHyt9ByE+F+WEHvneC+X2f+wkDWekzUoEolcE41GP6XwHJXWQfY8ZWVU1wotLS0/EUJYa9euZc0DJ/crqmuFSCRyUTAY/KzCc3Rsv1KtVuesQfuE+KklxM+m/ywej5/n9/vv5j7H6fuVhX3f/7zIVK2WzO6vz5UbGhpi1yDTNJVqUCQSOdPv99/LzW3btk1pHTQ+Pq40T1VeW39//1pN09q4OTf0TPr6+pY73TMxFfYrTvZMVPcrTvdM/H5/kjuWas/ENM1Fqj0T7lohm80u9Pv9Xdyx3NQzeemll1h12S09E03T4s8++yzre6K6X1GtQa+99ppSDQoEAsHOzk7W3FFdB6nuV1R7JpqmedEzkR9O90xM00TPZNojGAzeGQqFLuDmVPcrpmLPxK4nrFwoFLolHA5fqjDeYd8zCQQCNx3JPZNgMPgJhffS0Z6JGB8fX1rv8dhjj12YSCQiM/1+pkelUjnNMIwzuLmxsbGzdF1fy80ZhnGeYRjLOZlnnnnm3Hg8nuSONTIyclqlUlnPzZmmeWY+nz+VmysUCueZprmCk3nhhRfWR6PRLu5Y5XL5VNM0z1T4vNePjIycxs0NDw+fWywWV3Iy3/72t9dGo9Fe7li6rq8dGxs7i5szDOOMSqXCfm3bt2/fUCqVVjHHWh6NRjcrvP+rt2/fvoGbM03zdF3X1ym8J2cXCoU13FwkEhnkft6lUmmVruvnKLwnSjWoVCop1aBYLNbz4osvsr4nxWJx5fDw8LncsQ6mBpXLZXYNisVi6RdffJFVF0zTXFEoFM7jjpXP55Vq0I4dO5TmaTweb3/sscfO52QmJyeXFYtFVmZ8fHxpoVBYYxjG2dzc2NjYOtM0T+fmkslk+OGHH76Im9N1/QKFz83RGpRMJv3ZbPZybq5YLJ4/OTm5jJMZGhpytAalUqlNg4ODV3NzhmGct3PnTtY6qFgsriyXy+waVC6XT1WpQV1dXfdu3rz5+tqf3zZ620fFy2Jfy8st78wwHnutsHPnzuWGYbBrkK7ra0ulEnut0N3dfffAwMBNCuOdw10rTE5OLtu+fbtjNSiTyXy2r6/v5uk/e++oowxLCOuHd9wxY73Yvn37hnw+v1rhPXGsBvX29v5Bb2/v7dyc6jrIMIzzuDVIda0wf/78nwohrI0bN7KyTu5XVNcKg4ODn0yn0w9wc07uVwzDmLMGWUK8a7W0vD39Z1u2bLmqo6OjTeG79bt10FG9u4dEpmqd/ciuOb/bKjVI13WlGrR169aPdXR0aNycrutK66AdO3YozdPt27efr+s6a54++eSTH00mk1HuWG7omTz11FPnON0zUdmvONkzUd2vfAg9kz7uWKo9k7GxsXWqPRPuWkHX9WWRSOSLCu+/K3om0Wh0YGhoiFWX3dQz+eY3v8numajsV1RrULFYVKpB8Xi88ytf+Qpr7qiug1T3K+iZ0EcymQxv2bLlYoXPwNGeydjYGHom0x6pVGpTNpu9hptT3a+o9kyKxSJ7rdDZ2XnvwMDADQrjHfY9k87OziO2Z9Ld3X1bbc+kkcf27ds3VCoVx3omM14ejCOgKTgCmoIjoCk4ApqCI6Bl7H+1gyOg5RyOgK4BR0BTcAQ0xbVHQB9glnsBj4+74zijJjsC+kv2vUvvnimHI6ApOAJappmPgLaEONqeQ9+b/vMP5AjoBu//KwSOgK6HiSOgJXAENAVHQFNwBDQFR0BTcAS0DI6ApuAIaIqJI6AJOAKa4paeCY6AlsE9gJlAAMtAAFMggCkQwBQIYAoEsIybNjMQwDJu2cw0qQCe8V7AbtnMNJkA3mjLq0dmykEAUyCAZZpcAN9oz6E/nf7zD0YAN3b/XyEggOsBASwDAUyBAKZAAFMggCkQwDIQwBQIYAoEMAUCmOKWngkEsAwEMBMIYBkIYAoEMAUCmAIBTIEAlnHTZgYCWMYtm5mmFMBCzHgVsFs2M00mgM+05dVfzZSDAKZAAMs0uQDutedQdPrPD1oA97x+l8hULZGpvthIDgKYAgEsAwFMgQCmQABTIIApEMAyEMAUCGAKBDAFApjilp4JBLAMBDATCGAZCGAKBDAFApgCAUyBAJZx02YGAljGLZuZJhbAda8CdstmppkEsBBCWELss4T4m5lyEMAUCGCZJhfA37QFsFQ3DloAZ6o5kalaorva0PcaApgCASwDAUyBAKZAAFMggCkQwDIQwBQIYAoEMAUCmOKWngkEsAwEMBMIYBkIYAoEMAUCmAIBTIEAlnHTZgYCWMYtm5mmFcBC1L0K2C2bmSYUwL+0hPjXmXIQwBQIYJkmF8A7rf2fj8TBC+DG7/8rBARwPSCAZSCAKRDAFAhgCgQwBQJYBgKYAgFMgQCmQABT3NIzgQCWgQBmAgEsAwFMgQCmQABTIIApEMAybtrMQADLuGUz0+QCmFwF7JbNTBMK4HcsIX49Uw4CmAIBLNPkArju/PkArgBu+P6/QkAA1wMCWAYCmAIBTIEApkAAUyCAZSCAKRDAFAhgCgQwxS09EwhgGQhgJhDAMhDAFAhgCgQwBQKYAgEs46bNDASwjFs2M00tgIUgVwG7ZTPThAJ4V70rGA8AAUyBAJZpcgH8C0uIH9f+/GAE8Mn9f30/5/6/QkAA1wMCWAYCmAIBTIEApkAAUyCAZSCAKRDAFAhgCgQwxS09EwhgGQhgJhDAMhDAFAhgCgQwBQKYAgEs46bNDASwjFs2MxDA8lXAbtnMNKEA/pZ9D9NL6+UggCkQwDJNLoD3WUK8WfvzgxHArT3V1zj3/xUCArgeEMAyEMAUCGAKBDAFApgCASwDAUyBAKZAAFMggClu6ZlAAMtAADOBAJaBAKZAAFMggCkQwBQIYBk3bWYggGXcsplpegEshHQVsFs2M00ogPtsARytl4MApkAAyzSrALaEWG/Pnb+q/d3BCOB5PdV/4tz/VwgI4HpAAMtAAFMggCkQwBQIYAoEsAwEMAUCmAIBTIEAprilZwIBLAMBzAQCWAYCmAIBTIEApkAAUyCAZdy0mYEAlnHLZgYCWEhXAbtlM9OEAvj3bIn1Qr0cBDAFAlimiQXwRnvuPFr7u4MRwNz7/woBAVwPCGAZCGAKBDAFApgCAUyBAJaBAKZAAFMggCkQwBS39EwggGUggJlAAMtAAFMggCkQwBQIYAoEsIybNjMQwDJu2cxAANvYVwGveGVFzA2bmSYUwEfbEut79XIQwBQIYJkmFsBfsufO3bW/UxXASzbv3si9/68QEMD1gACWgQCmQABTIIApEMAUCGAZCGAKBDAFApgCAUyBAJaBAKZAADOBAKZAAFMggCkQwDIQwHVzEMA1QABTIIApR6gAXi1eFvtaXm55xw2bmWYTwEIIYQnxriXE39X7HQQwBQJYpokFcMEWwGQeqwrg1t7d27j3/xUCArgeEMAyEMAUCGAKBDAFApgCASwDAUyBAKZAAFMggCkQwDIQwJRcLrdQhMPhj9Z7BIPB3/N4PP0z/X6mR29v7xWZTObjCrlrOzs7L+PmBgYGbohEIhdxMqFQ6Lq2trYsd6x0On1Fb2/v1dxcJpO5JpVKXc7Nbd68+fpQKHQx87Vd7fF4tnLH6u7uvjyTyVyj8LldnU6nr1D43K6LRqOXcDI+n+9yr9f7GHeszs7Oy3p7e69V+Nw+3tvby35t/f39n0gmk6zXFolELvJ6vU8pvLZL+/v7P6HweV+ZTqevUvi8r02lUh/j5rxe71OBQID1niSTyUsGBwc/qfAclWpQV1eXUg3yer2PBgIB1vckGo1eMjAwcB13rIOpQd3d3ewa5PV6twQCAVZdCIVCF2/evPl67lipVEqpBvX39yvNU4/Hs9nv99/AycTj8Qv7+vo+pfDaPqZSg3p7e6/q7u6+UuFz6wsEAjdxc5s3b2a/tvb2dkdrkNfr7QoEAjdzc319fZ+Kx+MXcjLRaNTRGuT1epPBYPCz3JzKOigajV6SzWbZNai7u/tylRrk9/ujgUDgc5zMgm8v2C1ywlr11VVf5OQikchFAwMDrLkdDu9fK3R1dbHnqd/vDwQCgfu4ucHBwU9y1wrxePxClXmqWoN8Pp/X5/Ntqve7vfPm/WzfvHk/r/e7/v7+T7S3t1/KHc/JGuT3+x/0+Xx+bk51HTQwMHCDSg1SWSvMnz//Z0II68Ybb2RlHd6vKK0VNE27S9O0uMLn5th+ZbYa9Nv58//eEmLvDNnbPB5Piv15Z3b9eF6m+q7Ce8KuQcFgUKkGhcPh3/d4PN3cXDqdVloHDQ4OKs3TzZs3fyoYDLLmqaZpNx6pPZNwOPxJp3smKvsVlRoUiUQ+rtIzUd2vOFmDNE27zMmeSW9v71WqPRPuWkHTtIu8Xu/TCq/NFT0Tj8fz5JHaM/H5fI9Eo1F2z0Rlv+J0DfL5fH/oVM9Edb+i2jPxer2DR2rPxOfz9Wqa9mluzumeSW9vr1LPRNO0W7g5t/RMAoHA7Qqfm9J+RbVnorJW0DQtomna57m5bDb7ge5XZnugZ0Ifs/VMZnv09/d/orOz07GeifD7/X9Q7+Hz+TZ5PJ6nZvr9TI9YLHZXIpH4HDeXTqc/H4vFbufmOjs779c07RZm7l6Px/Nl7ljxePzOVCr1eW4ulUp9PhqN3qHwntwXDAZv5WR8Pt/n2tranuOO1d7efofqa4vH43cqfG73RiIR1mvTNO0Oj8fzFe5YsVjs9nQ6zX5tiUTic7FY7C6F9+QL4XD4NuZru6Wtre1F7ljRaPSzqVTqCwqv7a54PH43N9fR0XFPOBxmz1OPx/NV7nc5HA7f1tnZea/C561Ug1KplFINamtr+xO/38+aA5FI5FaV13YwNai9vZ1dgzwezx9rmsYaLxgM3ppOp+/jjhWNRpVqUEdHh9I89Xq9z3i93vs5mUAgcHNHR8cD3LHC4fDtHR0d93BzyWTy7kQiwX5tdvNgEzeXTqfZry0YDDpag7xe76N+v9+n8D15IBAI3Mz83BytQR6PZ6umaSFurrOz8/5QKMRaB0UikVu7urrYr011reD1er/o8/linMyNmRsfFDlhtX679d84uVAodEtnZydrbtuf2+0qr83j8fT7fL6Uwud2L3etEAgEblaZp6o1yOv19vj9/q56v/t1a+s7lhB76/0ulUp9IRgMfpY7npM1yOfzpf1+fw83p7oO6uzsvJ9bg1TXCq2trT8XQli33nor62+xk/sV1bWC3++P+ny+P+TmHN6vzFiD3mtp+c+9LS3/NcN7EvD5fFu5z1F0V/ctzOz8ETeXTCbZNcjn8ynVILsx8hg3F4/HldZBqvM0nU4/4PP5WPNU07SNbW1tT3PHQs+EPlT3K072TFT3K07WoEAgcLuTPZNkMnm3as+Eu1bw+Xw3H8k9E6/X+6eaprHqslt6Jh6P57/5FXomKvuVI7lnorpfUe2ZtLW1PePxeFh/99Ezqft5K9egZDKp1DPx+Xx+he+JG3omD6n0TFT3K073TLxeb5yb6+rqYq8V0DOhD9Ua5PP5Mv4ZeiazPVKp1Bei0ahjPZMZLw/24whoAo6ApuAIaAqOgKbgCGgZHAFdN4cjoGvAEdAUHAFNOSKPgLZZ8PKCSZETlviO2NRoBkdAUw7REdC6fZQtmSM4ApqCI6BlmvgI6N9aQrxd73dhlSOge16/S2Sq1oLe6p+xcgJHQNcDR0DL4AhoCo6ApuAIaAqOgKb4cQS0BI6ApuAIaAqOgKbgCGgKjoCWwRHQFNwDmAkEMAUCmAIBTIEAloEArpuDAK4BApgCAUw5kgXwbaO3fVS8LPaJnPjHRjMQwJRDJID/yBbAt9f+DgKYAgEs04wC2BKi1Z4z4/VySgI4U82JTNVaunn377NyAgK4HhDAMhDAFAhgCgQwBQKYAgEsAwFMgQCmQABTIIApEMAyEMAUCGAmEMAUCGAKBDAFAlgGArhuDgK4BghgCgQw5UgWwOPj40tFToxxrgKGAKYcIgHcZsusrbW/gwCmQADLNKkA/pQ9Z16sl1MTwLvfEZnqb1XWQRDAFAhgGQhgCgQwBQKYAgFMgQCWgQCmQABTIIApEMAUCGAZCGAKBDATCGAKBDAFApgCASwDAVw3BwFcAwQwBQKYcqQL4JWvrjyNcxUwBDDlEAngs22Zta32dxDAFAhgmSYVwD32nKm7l1G8AnhvS2b330MAy0AAUyCAZSCAKRDAFAhgCgQwBQJYxk09EwhgGbf0TCCAZSCAZSCAKRDATCCAKRDAFAhgCgSwDARw3RwEcA0QwBQIYMqRLoBN02wVOfG9Rq8ChgCmHAoBLIQQlhD7LCH+pvbnEMAUCGCZJhXA37QFcN16wRbA9v1/F/bu/gYEsAwEMAUCWAYCmAIBTIEApkAAUyCAZdzUM4EAlnFLzwQCWAYCWAYCmAIBzAQCmAIBTIEApkAAy0AA181BANcAAUyBAKY0iQBe3ehVwBDAlEMogH9pCfHj2p9DAFMggGWaVADvsvZ/LnVhC2D7/r+r/3DXzRDAMhDAFAhgGQhgCgQwBQKYAgFMgQCWcVPPBAJYxi09EwhgGQhgGQhgCgQwEwhgCgQwBQKYAgEsAwFcNwcBXAMEMAUCmNIUAlgI0ehVwBDAlEMogN+xhPh17c8hgCkQwDJNKoDrzpcD8AXw/vv/qu5XIIApEMAyEMAUCGAKBDAFApgCASwDAUyBAKZAAFMggCkQwDIQwBQIYCYQwBQIYAoEMAUCWAYCuG4OArgGCGAKBDCliQRwQ1cBQwBTDqEA3lnvikYIYAoEsEyTCuBfWkL860w5hSuA94rM938AAUyBAKZAAMtAAFMggCkQwBQIYAoEsIybeiYQwDJu6ZlAAMtAAMtAAFMggJlAAFMggCkQwBQIYBkI4Lo5COAaIIApEMCUphHAQjR0FTAEMOUQCuC/sO9peuX0n0MAUyCAZZpUAO+zhHhjphxLANv3/xWZ6osQwBQIYAoEsAwEMAUCmAIBTIEApkAAy7ipZwIBLOOWngkEsAwEsAwEMAUCmAkEMAUCmAIBTIEAloEArpuDAK4BApgCAUxpMgE851XAEMCUQyiAu20BnJz+cwhgCgSwTLMJYEuIc+258upMOZYAtu//K7qr10MAUyCAKRDAMhDAFAhgCgQwBQKYAgEs46aeCQSwjFt6JhDAMhDAMhDAFAhgJhDAFAhgCgQwBQJYBgK4bg4CuAYIYAoEMKWpBLAQc14FDAFMOYQC+JO21Pr69J9DAFMggGWaUAD77LnyhzPleAJ4//1/7ecIAVwDBDAFAlgGApgCAUyBAKZAAFMggGXc1DOBAJZxS88EAlgGAlgGApgCAcwEApgCAUyBAKZAAMtAANfNQQDXAAFMgQCmNKEAnvUqYAhgyqESwEIIYUutiek/gwCmQADLNKEAfs6eKzM+d+YVwHtF5vs/sJ8jBHANEMAUCGAZCGAKBDAFApgCAUyBAJZxU88EAljGLT0TCGAZCGAZCGBKLpdbKMrl8kn1Htls9rxYLBaY6fczPUql0ipd19dyc5VK5TTDMJYrjHfW8PDwyZzME088sT4SicS4YxWLxZVjY2Ps1zYxMXHqyMjICoXxziwWi4s5maeffnptJBJJcccyTXPFxMTEqdzc2NjY2mKxuJKbKxQK6w3DWMLJPP/88ysikUg3dyzDMJZXKpXTuDld19eWSqVVCrl1pmmewskMDw+fHAqF+rljjY+PL9V1fR03V6lUVhcKhTXc3Ojo6Om6ri/j5sLhcN9rr73G+rxN0zzFMIwzuGM5XYPC4XDXM888w5oDhmEsKRQK67ljHUwNMk2TXYPC4XDyqaeeYs2dYrG4uFgsnskda2RkRLkGqczTWCwWeeihh87iZEzTXDQyMnI2dyxd15eNjo6ezs2ZprmmUqms5ubi8bi2ZcuW87m50dHRDdxMoVBwtAbF4/G2bDZ7ETc3MjJytmmaiziZfD7vaA2Kx+P39/f3X64w3lk7duxgrYMMw1hSqVTYNcg0zRUqNSiRSHwuk8lco/A9qbtWmJ+bPyFywjr5lZNDtb/bsWPHyaVSiTW37fdEaa2QTCZvT6fTNyiMdwZ3rWCa5iLDMByrQclk8uZMJvPp2f43lhC/3Tdv3g9rxltXKBSWcsdzsgZ1dXXd1NXVdYvCc1RaB5VKpbO4NUh1rTB//vyfCiGsT3/606y/xU7uV1TXCv39/R/v6Oi4h5tzcr8yPDxMatC+1tbvWUJYf+fxzFg/s9nsxxKJxANz/f8v2bx7o8hUrYW9u79RLqvvV4aHh9k1aNu2bUo1aHBw8MJYLOZReP+V1kGmaSrNU8Mwzt62bRtrnj7yyCPnRCKRIHcsN/RMnnnmmTOc7pmo7Fec7JkczH7FqRr01a9+dbmTPRPTNNeo9ky4a4Vt27YtCgaDA9yxXNQz6f3Wt77FXRu6omcSiUTSL7zwArtnorJfUa1B5XJZqQZFIpGEUz0T1Xmq2jOJRCKRbDbL+ruPngl9HEzPxDRNpZ7J4ODgxdycG3omiUTiPpWeiep+RbVnUi6X2WuFZDJ5d1dX17UK3xP2WgE9E/pQrUEdHR1/MFfPZIbx1o2PjzvWMxH5fP7Yeo9sNntmJBLxzfT7mR72AmQ5NzcxMbFqx44dJ3Nzo6Ojp+dyueM5mWw2e2ogEAhzxzIMY4lpmiu4ufHx8ZXFYnExNzcyMnLa0NDQCZzMww8/vDIQCLRzx5qamlo8Pj6+UuHzXmEYxhJuLp/PnzoxMcF6bY888siSQCDQyR1rx44dJ09MTKxS+LyXm6Z5isJ7smbnzp0ncjK5XO74QCDQwx2rWq2eZJrmGm7O3gQt4+bsBcgibi4YDGb+8i//kvWe2P9Kca3C+69Ug0qlklINCgaDHU899RTre2J/90/ljnUwNWhqaopdg0KhUCybzbLmztDQ0AkjIyOncccqFotKNWjnzp1K8zQUCgV7enpO52R0XT/uu9/97jruWKZpLqpUKqu5ucnJyWXj4+NLubloNOodGBg4i5sbHh4+g5uxF1iO1aBYLPZAJpM5n5v77ne/u07X9eM4GfuqKsdqUCwWu6evr+8ibm50dPR00zRZ66CJiYkTyuUyuwZNTU0tVqlB0Wj0jnQ6fQU3Vy6X664VLnrlorPEy2LfvNy8H9Z5/48fHR1lze18fv9aoVQqsZ6s43MAACAASURBVNcK8Xj85lQqdS03p+v6Wu5aQdf143Rdd6wGxePxm5LJ5A2z/W/2zZv375YQv6gZb025vP9qJ87DyRrU0dFxfXt7+2e4OdV1kN0MZtUg1bVCS0vLT4QQ1sUXX8z6W+zkfkV1rdDZ2XlZIpG4i5tzcr+Sy+VIDdo3b97fWUK8N1suk8lcGI1GvzDX///8zO5XRaZqLR7468/k8+r7FZUa9I1vfEOpBg0MDJwbiUQeVHiOSuugqakppXmq6/q6b3zjG6x5OjAwsD4cDvu5Y7mhZ7J169a1TvdMVPYrKjXoiSeeWKHSM1HdrzhZg770pS8tdrJnMjk5uUy1Z8JdKzz//PPHa5rWyx3LLT2TQCDQ/cILL7DeE7f0TEKhUOqFF15g90xU9iuqNahYLCrVoHA4HHWqZ6K6X1HtmYTD4UA2mz0ieyaxWMzT29t7NjfndM9kcnJSqWeSTqcv4Obc0DOJRCL39PT0XMzNqe5XVHsmxWKRvVaIxWK3d3R0XMnNzdQzmeP9R8+EvifKPZP29vZPKYy3plqtOtYzmfHyYBwBTZnzTZsBHAFNwRHQMjgCmuKW44xwBLQMjoCm4AhoCo6ApuAIaMqsxxnNcC9gHAFNOcRHQP8PS4i903+GI6ApOAJapgmPgP4PS4ifzpZr+Ajoaff/tZ8jjoCuAUdAU3AEtAyOgKbgCGgKjoCm4AhoCo6AlnFTzwRHQMu4pWeCI6BlcAS0DI6ApuAewEwggCkQwBQIYAoEsAwEcN0cBHANEMAUCGBKEwvguvcChgCmHGIBPGTf2/SMAz+DAKZAAMs0oQB+zxLi/8yWa1wAv3//X/s5QgDXAAFMgQCWgQCmQABTIIApEMAUCGAZN/VMIIBl3NIzgQCWgQCWgQCmQAAzgQCmQABTIIApEMAyEMB1cxDANUAAUyCAKU0rgIWoexUwBDDlEAvgR20BvPHAzyCAKRDAMs0kgC0hlthzpDRbriEB3PP6XSJTtUSm+uK05wgBXAMEMAUCWAYCmAIBTIEApkAAUyCAZdzUM4EAlnFLzwQCWAYCWAYCmAIBzAQCmAIBTIEApkAAy0AA181BANcAAUyBAKY0uQAmVwFDAFMOsQC+05ZbXz7wMwhgCgSwTJMJ4DvsOfJHs+UaEsCZak5kqpborv7uuwsBTIEApkAAy0AAUyCAKRDAFAhgCgSwjJt6JhDAMm7pmUAAy0AAy0AAUyCAmUAAUyCAKRDAFAhgGQjgujkI4BoggCkQwJSmFsBCkKuAIYAph1gAL7Xlln7gZxDAFAhgmSYTwA/bc2TTbLnGBLB8/1/7OUIA1wABTIEAloEApkAAUyCAKRDAFAhgGTf1TCCAZdzSM4EAloEAloEApkAAM4EApkAAUyCAKRDAMhDAdXMQwDVAAFMggCkQwPJVwBDAlEMpgIX43f1N//eB/4YApkAAyzSZAP4rWwDP2ohr8Apg6f6/9nOEAK4BApgCASwDAUyBAKZAAFMggCkQwDJu6plAAMu4pWcCASwDASwDAUyBAGYCAUyBAKZAAFMggGUggOvmIIBrgACmQABTml4ACyFdBQwBTHFAAP+HJcRPDvw3BDAFAlimyQTw31pC7JsrN6cArnP/X/s5QgDXAAFMgQCWgQCmQABTIIApEMAUCGAZN/VMIIBl3NIzgQCWgQCWgQCmQAAzgQCmQABTIIApEMAyEMB1cxDANUAAUyCAKRDAQroKGAKY4oAAfssS4t0D/w0BTIEAlmkyAfxvlhC/mCs3pwCuc/9f+zlCANcAAUyBAJaBAKZAAFMggCkQwBQIYBk39UwggGXc0jOBAJaBAJaBAKZAADOBAKZAAFMggCkQwDIQwHVzEMA1QABTIIApEMA29lXAC15e4IEAlnFAABv2EbcnCQEBXA8IYJkmE8C/scT+I+pnY24BTO//az9HCOAaIIApEMAyEMAUCGAKBDAFApgCASzjpp4JBLCMW3omEMAyEMAyEMAUCGAmEMAUCGAKBDAFAlgGArhuDgK4BghgCgQwBQLYZtpVwBDAMg4I4OdsAXybEBDA9YAAlmkyAWxZQkzMlWvgCmBy/1/7OUIA1wABTIEAloEApkAAUyCAKRDAFAhgGTf1TCCAZdzSM4EAloEAloEApkAAM4EApkAAUyCAKRDAMhDAdXMQwDVAAFMggCkQwNOwrwJe/upypbUCBLAMQwB7bcn1kBAQwPWAAJZpFgFsCXG9PTe+NlduVgE8w/1/7ecIAVwDBDAFAlgGApgCAUyBAKZAAFMggGXc1DOBAJZxS88EAlgGAlgGApgCAcwEApgCAUyBAKZAAMtAANfNQQDXAAFMgQCmQABPw74KuOXllne4Y0EAUxgC+Gxbcm0TAgK4HhDAMk0kgHvtuTHn/mVWATzD/X/t5wgBXAMEMAUCWAYCmAIBTIEApkAAUyCAZdzUM4EAlnFLzwQCWAYCWAYCmJLL5RaK8fHxpfUejz322IWJRCIy0+9nelQqldMMwziDmxsbGztL1/W13JxhGOcZhrGck3nmmWfOjcfjSe5Y5XL51Eqlsp6bM03zzHw+f6rCeOeOjIys4GSeffbZ9bFYLK3y2kzTPFPh815fLpfZr214ePjcYrG4kpP59re/vTYajfZyx9J1fe3Y2NhZ3JxhGGdUKpXTuLnR0dENpVJpFXOs5dFodLPC+796dHR0Azdnmubpuq6vU3hPzi4UCmu4uUgkMsj9vEul0ipd189ReE+UalCpVFKqQbFYrOfFF19kfU+KxeLK4eHhc7ljHUwNUpmn8Xi88/nnn2fVhZGRkRXlcpn92vL5vFIN2rFjh9I8jcfj7Y899tj5nMzk5OSyYrHIyoyPjy8tFAprDMM4m5sbGxtbZ5rm6QqvLfzwww9fxM3pun6BwufmaA1KJpP+bDZ7OTdXLBbPn5ycXMbJDA0NOVqDUqnUpsHBwau5OZV1ULFYXKkyT1VrUFdX173ZbPY6hfHYa4UFuQVTIiesFa+siHFyuq6vLZVK7LVCd3f33QMDAzdxc7qun8NdK0xOTi7bvn27YzUok8l8tq+v7+ZG/reWEPv2tbbuGR/fvw7K5/OrFd4Tx2pQb2/vH/T29t7OzamugwzDOI9bg1TXCvPnz/+pEMLauHEjK+vkfkV1rTA4OPjJdDr9ADfn5H7FMIzlhmGcNz4+vvS9o456zRLC+sVHPnLjXLktW7Zc1dHR0Vbvdy091X8Wmd3vzjCe0joon8+za5Cu60o1aOvWrR/r6OjQuDld15XWQarzdPv27efrus6ap08++eRH29vbo9yx3NAzeeqpp85xumeiMk9VeybRaLSLO5bqfuVD6Jn0ccdS7ZmMjY2tU+2ZcNcKuq4vi0QiX1R4/13RM4lGowNDQ0Osunyk90yc3K8Ui0Xlnskf/dEfseaO6jpIdb+Cnknd1xbesmXLxQqfgaM9k7GxMfRMpj1SqdSmbDZ7DTfn5H6lXC6fWiwW2WuFzs7Oezdv3ny9yms7mP0K56Fagzo7O4/Ynkl3d/dtjfZMpj9GR0c3VCoVx3omwjTN1nqPZDJ5eiAQ2DTT72d6lMvlk+x/mcrKVavVU0zTPJ6bK5VKq3K53EJOJplMrtQ0TeOOVSgUTpyamlrMze3atWuJ/S+YWblisbiyUCgcxcn09vYu0TQtwh1rYmLihF27di3h5ux/YX0iNzcyMrLCNM2jOZnu7u4TNE1LcMcyTfN4+/vFyu3YsePkcrl8Ejc3OTm5zL6iuuFMLpdb6PP50tyxqtXqsZOTk8sU3pNF9r/eZOXsYnMcN+f3+ztfeukl1uc9NTV1jGEYy7ljqdYg0zSVapDf72/PZrPcOXC0PQdYYx1MDbL/ZSQrp2laqLOzkzV37H81tZI71tDQkFIN+tu//Vuleer3+32pVGo1J1OtVhfk83lWxjTNVl3Xjxsf3/+v8jgP+3u8iJsLhUIbY7HYOm6uUCis4Wby+byjNSgUCn0hkUhsUHieq+1/Id9wJpfLOVqDQqHQXe3t7Rdwc6VSadWePXtY6yBz/99fdg2amJg4QaUGhUKhW8Lh8KUK3xP2WmHDdzesO3AvYOZYx5v7/w5wX9un4/H4ldycYRjLuWuFarW6oFKpOFaDQqHQDdFo9BON/G8tIX5hCfFvprl/HZTP54/ljudkDYrH49eGw+EbuTnVdVCpVFrFrUGm4lqhpaXlJ0IIa+3atas4OSf3K6prhWQyeVE0Gv0sN+fkfiWXyy0slUqrTNNstYTYbQlhNZJLpVLnB4PBu+v9bv/9f6tv1fud6n5FpQa98MILSjWovb39rGAweC83Z68T2Oug119/XWmeViqV1faVLA1nMpnMqZqmtXHHckPPpKura4XTPROV/YqTPRPV/YrTPRO/35/kjmV+CD0T7lohm80u9Pv9Xdyx3NQz+dKXvsSqy27pmWiaFn/ssce43xOl/YpqDTIMQ6kGBQKBoFM9E1Nxv6LaM9E0zYueCfnsHO2ZKPYVjtieSSQSuTMWi32Em1Pdr5iKPRPDMNhrhVAodEssFvuYwveEvVbYs2fP7/YrzIdSDYpEIjdFo9GruLkjrWcy/TE5ObmsWq061jOZ8fJgHAFNwRHQFBwBTcER0BQcAS1jF20cAS3ncAR0DTgCmoIjoCk4AlrGsqyWA1cBi++ITY3mTBwBTWj0CGghhLCE+EdLiN8IgSOg64EjoGWa6AjoH1lC/KqR3IxHQM9y/1/7OeII6BpwBDQFR0DL4AhoimrPBEdAU3AENAVHQMvgCGgKjoCmmDgCmoAjoCmqPRMcAS1zxB8BPRMQwBQIYAoEMAUCmAIBLAMBXDcHAVwDBDAFApgCASxjWVbL7SO3X3TgKuBGcxDAFKYAnrD2S0cI4DpAAMs0kQD+lSXEjxrJzSiAZ7n/r/0cIYBrgACmQADLQABTIIApEMAUCGAKBLCMm3omEMAybumZQADLQADLQABTIICZQABTIIApEMAUCGAZCOC6OQjgGiCAKRDAFAhgmd9tZnLie5yrgCGAKUwB/DVLCMsS4noIYAoEsEwTCWDLEuKvG8nNLIB3vyMy1d/O8hwhgGuAAKZAAMtAAFMggCkQwBQIYAoEsIybeiYQwDJu6ZlAAMtAAMtAAFMggJlAAFMggCkQwBQIYBkI4Lo5COAaIIApEMAUCGCZaQJ4NecqYAhgClMAx23Z1QcBTIEAlmkGAWwJcZk9J77VSG6WK4D3isz3fzDLc4QArgECmAIBLAMBTIEApkAAUyCAKRDAMm7qmUAAy7ilZwIBLAMBLAMBTIEAZgIBTIEApkAAUyCAZSCA6+YggGuAAKZAAFMggGWkzQzjKmAIYApTAF9qy67/BwKYAgEs0yQCOGHPiUwjuboCeI77/9rPEQK4BghgCgSwDAQwBQKYAgFMgQCmQADLuKlnAgEs45aeCQSwDASwDAQwBQKYCQQwBQKYAgFMgQCWgQCum4MArgECmAIBTIEAlqkRwA1fBQwBTOEIYCGEsITYZwlRhQCmQADLNIkAfskWwJ9sJFdXAM9x/1/7OUIA1wABTIEAloEApkAAUyCAKRDAFAhgGTf1TCCAZdzSM4EAloEAloEApkAAM4EApkAAUyCAKRDAMhDAdXMQwDVAAFMggCkQwDJkM9PgVcAQwBQFAfxflhD/AgFMgQCWaRIBPGXt/xwaor4Anv3+v/ZzhACuAQKYAgEsAwFMgQCmQABTIIApEMAybuqZQADLuKVnAgEsAwEsAwFMgQBmAgFMgQCmQABTIIBlIIDr5iCAa4AApkAAUyCAZeoI4IauAoYApigI4H+2hPg1BDAFAlimSQTwDy0hftNoboYrgGe9/6/9HCGAa4AApkAAy0AAUyCAKRDAFAhgCgSwjJt6JhDAMm7pmUAAy0AAy0AAUyCAmUAAUyCAKRDAFAhgGQjgujkI4BoggCkQwBQIYJm6m5kGrgKGAKYoCOBdlhAWBDAFAlimSQTwLy0hftxojgjgBu7/az9HCOAaIIApEMAyEMAUCGAKBDAFApgCASzjpp4JBLCMW3omEMAyEMAyEMAUCGAmEMAUCGAKBDAFAlgGArhuDgK4BghgCgQwBQJYZgYBPOdVwBDAFAUB/BeWENbPNmz4DASwDASwTJMI4H2WEG80miMCuIH7/9rPEQK4BghgCgSwDAQwBQKYAgFMgQCmQADLuKlnAgEs45aeCQSwDASwDAQwBQKYCQQwBQKYAgFMgQCWgQCum4MArgECmAIBTIEAlplxMzPHVcAQwBQFAdxpCWG9e+KJgxDAMhDAMke6AP6XK6643hLCsoR4udEcFcBz3//Xfo4QwDVAAFMggGUggCkQwBQIYAoEMAUCWMZNPRMIYBm39EwggGUggGUggCm5XG6hsCyrpd4jkUic6vf7H5zp9zM97OK7iJvbtWvXkmq1eiw3VywWV5qm2crJJBKJ5T6fz88dyzTN43fs2HEyNzc1NbVY1/XjFMZbUa1WF3AyPT09JwcCgTB3rDfffPO4qampxdycvQk9npsbGhpavmfPnoWcTDqdPs7n8yW4Y1Wr1WN37dq1ROH9XzQxMXECNzc+Pr70rbfeOoo5Vqvf7+/kjvX2228fPT4+vpSb27lz54nlcvkkhffklKmpqWO4Oa/X25HL5Vif91tvvXWUruvLuGOp1iBb3LNrkKZp8Ww2y5oDe/bsWTg0NLRc4f1XrkFvvvkmuwZpmhZKpVKsumBvQldwx9J1XakGvfHGG0rzVNM0bzKZXMnMzR8aGlql8P4fY5rmKdxctVo9aefOnScqvLaN0Wj0NG4un8+v5mZM03S0BgWDwXva29vP4ubsz20+J1MoFBytQcFg8M54PH4eN1csFldalsVaB+3Zs2fhzp072TXozTffPE6lBoVCoVvi8fjFCt8T9lrBsqxW+z2Rfr74rxavPXAVcL1ctVo91jAM9lohEAjcFI1Gr+DmdF1fxl0rWJY1v1QqOVaDQqHQdeFw+NqGM8ccc40lhPXeMcfkTNM8mjuekzUoFotdHYvFblAYT2kdZH8nWTVIda3Q0tLyEyGEtXTpUtbfYif3K6prhXg8fmE4HL6Nm3Nyv2KaZusvli/vsYSwrJaWLzaaSyaT52qadteB/95//9/qWw2Mp7QOUqlBuVxOqQbF4/H1fr//Xm6uXC4rrYOq1arSPC2VSqtyuRxrnnZ3d68JBAKbuGO5oWeSTqeXOd0zUdmvqPZMNE2LcMdS3a8cyT2TarV6kmrPhLtWME2z1ev1dnHHclPP5Nlnn2XVZbf0TLxeb/zxxx9nfU9U9yuqNahYLCrVoEAgEIxGo6y5o7oOUt2vqPZM/H6/JxaLcf/uu6JnEgwGH3BDz6RaraJnMu0RCoXuiEaj5yt8Bkr7FdWeSbFYZK8VwuHwzdFo9BKF78kH1jNp4D1Bz6Tmwe6Z2I/x8fGlb7/9tmM9E2EYxvJ6jyeeeOKi9vb26Ey/n+mh6/q6SqWynpszDOPscrl8qsJ4F5imuYKTefbZZ8+LxWIp7lijo6Onm6Z5Jjc3NjZ21sjIyGncXLFYPL9YLK7kZJ5//vkzY7FYN3esSqVy2tjY2FncnGmaZ46Ojp7OzRUKhfNKpdIqTiaXy50aj8f7uGPZ36uzFd6T9bqur+PmdF0/p1KprGZ+1isjkcgXFd7/Nbqun8PNGYZxRqFQYM/T0dHRDbqur+XmotHo5nw+z3pPKpXK6nK5fK7C++9oDYpGo70vvfQSaw6USqVVhULhPIX3X7kGVSoVdg1qb29Pf+UrX2HVhWKxuLJYLJ7PHWtkZESpBk1OTirN0/b29sSTTz55ASdjmuaKkZGRj3DH0nV97ejo6AZuzv4en8HNJRKJyKOPPnoxN1cul9mvrVAoOFqDEomEtmXLliu4uZGRkY9w1wr5fN7RGtTR0dGWzWavURiPvQ6y//6ya1ClUjlNpQal0+n7BgYGblD4nrDXCqZprtB1ve7cXpBbMCVywlr+6vJ47e9U1wpdXV2f27x586e5uXK5fC53rWCa5gqVeapag7q7u2/v7++/lZOxhLD2HnXUm4VCYY3Ce+JYDerr67u5t7f3Tm5OdR2kOk9V1grz58//qRDC2rRpE+tvsZP7FdW1QjabvS6dTj/AzTm5XzFNc8Wvlyx5xRLC+vmZZ36+0dzWrVs/nk6nPYZhLF/zh7t8IlO1jhuofnOunOp+ZXh4mF2DRkZGlGrQo48+elkqlQoovP9K66Dt27crzdNyufyRkZER1jx9+umnL0wkEjHuWG7omTzzzDPnOt0zUdmvONkzUd2vON0zicVi/dyxPoyeCXetMDIysiISiWQV3n/X9ExeffVV1ntypPdMDIX9imoNKpVKSjUokUh0Pvfcc6y5o7oOUp2nqj2TRCLRfiT3TB5++OFLFD4DR3smKvP0SO6ZdHZ2btq6des13JzqfsVQ7JmUSiX2WiGdTt+3efPmTyl8Tz7QnslsD9Ua1N3dfffAwMBnFMY7Insm9njnmKa5RuE9UapBM14ejCOgKTgCmoIjoCkGjoAm4AhoGRwBXTeHI6BrwBHQFBwBTTEMHAE9Hcua5TijWe4FjCOgKdwjoIUQwhLi1/taWv4FR0DL2PMUR0DbHOlHQL+3YMFO+wjohrPSEdAN3v/Xfo44AroGHAFNUemZ4AhoCo6ApuAIaAqOgKbgCGgZHAFNwRHQFBwBTcER0BQcAS3jdM/ENUdAzwQEMAUCmAIBTIEApkAAy0AA181BANcAAUyBAKZAAMvMuZmZ4V7AEMAURQH8L9a8eb+CAJaBAJY50gXwvpaWdywh5rx/73RkAdzY/X/t5wgBXAMEMAUCWAYCmAIBTIEApkAAUyCAZdzUM4EAlnFLzwQCWAYCWAYCmAIBzAQCmAIBTIEApkAAy0AA181BANcAAUyBAKZAAMs0IIDrXgUMAUxRFMC7LSEsCGAZCGCZI10AW/Pm/dIS4v/l5GquAN4rMt//QYPPEQK4BghgCgSwDAQwBQKYAgFMgQCmQADLuKlnAgEs45aeCQSwDASwDAQwBQKYCQQwBQKYAgFMgQCWgQCum4MArgECmAIBTIEAlmloM1PnKmAIYIqiAP6WJYT1XyefzN4EQQDLQABTXCOAhdhnCfEmJ/c7Adzz+l0iU7VEpvpig88RArgGCGAKBLAMBDAFApgCAUyBAKZAAMu4qWcCASzjlp4JBLAMBLAMBDAFApgJBDAFApgCAUyBAJaBAK6bgwCuAQKYAgFMgQCWaVAAk6uAIYApigK42xLCere1ld2ghQCWgQCmuEEA/2bhwgvs+/++xsn9TgAz7v9rP0cI4BoggCkQwDIQwBQIYAoEMAUCmAIBLOOmngkEsIxbeiYQwDIQwDIQwBQIYCYQwBQIYAoEMAUCWAYCuG4OArgGCGAKBDAFAlim4c1MzVXAEMAURQF8jSWEZbW0/AV3PAhgGQhgihsEsNXSErIFcJaTe18AN37/X/s5QgDXAAFMgQCWgQCmQABTIIApEMAUCGAZN/VMIIBl3NIzgQCWgQCWgQCmQAAzgQCmQABTIIApEMAyEMB1cxDANUAAUyCAKRDAMgwBLF0FDAFMURHAQghhCWHtmzdvFzcHASwDAUxxgwDe29Lyp7YA/gwnN+0K4Ibv/2s/RwjgGiCAKRDAMhDAFAhgCgQwBQKYAgEs46aeCQSwjFt6JhDAMhDAMhDAFAhgJhDAFAhgCgQwBQJYBgK4bg4CuAYIYAoEMAUCWIa1mZl2FTAEMEVVAO8T4jf7hPhnbg4CWAYCmOIGAWwJMW4LYNaGPhwOb9iQ+osnOPf/tZ8jBHANEMAUCGAZCGAKBDAFApgCAUyBAJZxU88EAljGLT0TCGAZCGAZCGAKBDATCGAKBDAFApgCASwDAVw3BwFcAwQwBQKYAgEswxTAv7sKGAKYoiyA5837sSXEr7g5CGAZCGCKSwTwP1hCNHyE8wHC4fCGE9LbJzn3/7WfIwRwDRDAFAhgGQhgCgQwBQKYAgFMgQCWcVPPBAJYxi09EwhgGQhgGQhgCgQwEwhgCgQwBQKYAgEsAwFcNwcBXAMEMAUCmAIBLMPezNhXAR/78rF+CGAZZQHc2vqGtV9AsoAAloEAprhEAP/Cmjfv37ljhcPhDa3dO/+dc/9fISCA6wEBTIEAloEApkAAUyCAKRDAFAhgGTf1TCCAZdzSM4EAloEAloEApkAAM4EApkAAUyCAKRDAMhDAdXMQwDVAAFMggCkQwDIKAni1eFnsm/edeT+EAJZRFcDvHXXUK/YRuFdwchDAMhDAFJcI4H37Wlv3cMcKh8MbRHd1H+f+v0JAANcDApgCASwDAUyBAKZAAFMggCkQwDJu6plAAMu4pWcCASwDASwDAUyBAGYCAUyBAKZAAFMggGUggOvmIIBrgACmQABTIIBllDYz9lXAS15ZEmblBARwPX5z4olZWwCnODkIYBkIYMrhLoAtIS6whLDeO+aYYe5YqzpG2rn3/7WfIwRwDRDAFAhgGQhgCgQwBQKYAgFMgQCWcVPPBAJYxi09EwhgGQhgGQhgSi6XWygCgcA59R6hUOg6n8+Xmen3Mz26urou6e/v/xg3t2XLlisymcyFCrmrg8HgeZyMz+e72u/393PH6ujouHhwcPAybi6bzV7e1dV1ETc3ODh4dTQaPZ+TiUQil3m93i8qfG4XZbPZyxWe42UdHR0XK7wnH29vb7+Ak9E07SKPx7OVO1Ymk7lwy5YtV3Bz/f39H+vq6rpE4T25KpVKfYSTCQaD53k8nse5Y6XT6Y8ODg5exc319PRc2t3dzZ6n2Wz2ynQ6/VFuzuv1PhoKhVifdyqV+kg2m/04dyzVGjQ4OKhUgzwez0OhUIg1B9rb2y9QeW1O1yCPx7M5FAqx6kI0Gj1/cHDwaoXPTakGZbNZpXnq9/v7AoHANZxMJBI5N5vNsjKBwP55ms1mr+Tm+vv7P9bT03MpV/VfPAAAIABJREFUN+fz+boDgcD13NyWLVuu5WYSiYSjNchujNyk8D25JhKJnMvJxGIxR2uQ/Y9Jblb43K6Ox+OsdZBqDerq6rpIpQYFAoFgIBC4XeFzY68V4vH4eVu2bGHVoKseueqT4mWxb/535v8L9zn6/X5fIBD4nMpr464VIpHIuVu3bnWsBvl8vo2BQOA+bm7X5ZcHLSGs/zzmmCFOzska5Pf77w0EApsUPjelddCWLVuu5tYg1Xk6f/78/xBCWDfccAMr6+R+RXWtEAwGPxsIBMIKz9GR/co7ixdnLSGsH61c+SJ3rBO6vjcuMlVrXcfLD3JyqvuV/v5+dg3y+/1KNSgcDt/o9Xo7uLnu7m6ldZDqPN26des1fr+fNU81Tfvkkdoz0TTt4z6fb4A7lht6JrFY7GNerzer8Lkd9j2TYDB4oc/nc0XPJJFIsOapx+M5r62t7QnuWG7qmQQCAVZddlPPJB6PH9Y9k/7+fqUa5PV6B53qmWQymQsHBwfZ81S1Z6JpWm8APRPp4XTPRGWe+v3+pKZpn1b4nhyxPRPV/Ypqz6S/v5+9VggEAkFN0+5Q+Nwc6ZkEAuo1yOfzeQNHcM/E/gclrNzg4OBVin0FpRokNE27o97D5/P5PR7Pl2f6/UyPaDT6hUQicR83l0gkHohGo5/n5jo6Otr8fv+dnIzP59vU1tb2HHesWCx2TzKZvF/ltUUikXu4uc7Ozk2apt3FyXi93vvb2tq+ovLaEonEA9xcMpm8PxaLsV9bKpXaFAqFWK/N7/ff4/F4vsodKxqNfl7ltSUSifui0egXFN6TjcFg8G7ma7vT4/F8nTtWJBK5O5lMbuTm4vH4vfF4/F5urr29fWM4HP4cN+fxeL7u9/tZ70kwGLy7o6PjQYXP29Ea5PV6/9Tn87G+J6FQ6K5UKrWJO9bB1CCVeerxeP6b3+/nzp277NrFGisSiSjVoFQqpTRPPR7PH3u93jaF8TzcTDgc/lx7ezt7niaTSaV52tbW9ozP5/Nzcx0dHV5uJhgMOlqDPB7Pk5qmhZz43JyuQW1tbY9pmhZX+NzagsEgax0UCoWU5qlqDfL5fA/5fL4UN9fZ2cleKwSDwTs7OjrYc/u4vzxuj8gJa/0fr3+Wk/N6vVmv19ul8Lk9yF0raJp2RzqddqwG+f3+fp/P18vNJZPJjZYQ1s+PPvoHzPfEsRrk9/t7vF7vIDenug5S+U6qrhVaW1t/LoSwbr31VtaYTu5XNMW1gqZpCa/X+zA359R+5Z8WLy5bQlj61Vc/yR1rQfd//8m8zO693JzqfiWRSDhWg3w+X9Dr9T7NzamuFZLJpNI8VXltmqZ5j9Seid/vf9DpnonKPHWyZ6K6XzmSeybJZPJep3ommqbd0dbW9mcKnxt6JvTzdkXPxMn9iht6JqrzVLVn4vV6nz1SeyYej+dLgUDgsO+ZJJNJpZ6J3+8PO/G5uaVn4uR+RdWv+Hy+h7xeb4fKa3OqZ6Jag7xe7xfRM5EfyWRyYyQSYb821Ro04+XBOAKagiOgKTgCmoIjoCk4AloGR0DXzeEI6BpwBDRFwxHQBBwBLaN6nNEF2y5YL14W+0RO/CMnp+EIaIJhGEssIX5tCfHPnByOgJbBEdCUwOF/BPSEJYQ1/uqr7O+yyFT3Luye+hE3hiOgKTgCmoIjoGVUeyY4ApqCI6ApOAKagiOgZXAENAVHQFNwBDQFR0BTcAS0DI6ApuAewEwggCkQwBQIYAoEsAwEcN0cBHANEMAUCGAKBLDMwWxmWnOtEyInLPEdsanRHAQwxRbAP7KE+BUnBwEsAwFMcYEA/kdLiN+wa1DP63eJTNVa1FkyFJ4jBHANEMAUCGAZCGAKBDAFApgCAUyBAJZxU88EAljGLT0TCGAZCGAZCGAKBDATCGAKBDAFApgCASwDAVw3BwFcAwQwBQKYAgEsczCbmatfufp87lXAEMAUwzCW7Js3b7e1X0I2DASwDAQwxQUC+JeWED9m16BMNScyVevi9hcGFZ4jBHANEMAUCGAZCGAKBDAFApgCAUyBAJZxU88EAljGLT0TCGAZCGAZCGAKBDATCGAKBDAFApgCASwDAVw3BwFcAwQwBQKYAgEsc9CbmZz4HucqYAhgimEYS/a2tHzTEsKyhLim0RwEsAwEMMUFAnifJcQbfAG8+x2R2f2u3++/U+E5QgDXAAFMgQCWgQCmQABTIIApEMAUCGAZN/VMIIBl3NIzgQCWgQCWgQCmQAAzgQCmQABTIIApEMAyEMB1cxDANUAAUyCAKRDAMh+AAF7NuQoYAphiGMaSva2taVsAdzeagwCWgQCmHM4C2BLiYksIy2ppySlcAby3pXvXP0AAy0AAUyCAKRDAMhDAFDf1TCCA3wcCmAIBTIEApkAA1x0PAngaEMAUCGAmbtjMQABTIIApEMAUCGAKBLAMBDAFApgCAUyBAKZ8aJsZxlXAEMAUwzCWvLt48VW2AP52ozkIYBkIYMphLoDbbQHcx6pB9v1/j+kafwUCWAYCmAIBTIEAloEApripZwIB/D4QwBQIYAoEMAUCuO54EMDTgACmQAAzccNmBgKYAgFMgQCmQABTIIBlIIApEMAUCGAKBDDlQxTADV8FDAFMOdDUtY/D/X6jOQhgGQhgymEugP/cEsJ6t7X1OlYNsu//u67z1Y0QwDIQwBQIYAoEsAwEMMVNPRMI4PeBAKZAAFMggCkQwHXHgwCeBgQwBQKYiRs2MxDAFAhgCgQwBQKYAgEsAwFMgQCmQABTIIApH+pmpsGrgCGAKdME8H9ZQvxrozkIYBkIYMphLoB3WkJY2WyWV4Myu98Rmepvw+HwBghgGQhgCgQwBQJYBgKY4qaeCQTw+0AAUyCAKRDAFAjguuNBAE8DApgCAczEDZsZCGAKBDAFApgCAUyBAJaBAKZAAFMggCkQwJQPWQA3dBUwBDBlmgB+xxLiN43mIIBlIIAph7kA/mdLiF/zBXB1r8h8/wcQwBQIYAoEMAUCWAYCmOKmngkE8PtAAFMggCkQwBQI4LrjQQBPAwKYAgHMxA2bGQhgCgQwBQKYAgFMgQCWgQCmQABTIIApEMCUD30z08BVwBDAlGkCeMK+D3BD308IYBkIYMphLoB/ZQnxI5YAtu//KzLVFyGAKRDAFAhgCgSwDAQwxU09Ewjg94EApkAAUyCAKRDAdceDAJ4GBDAFApiJGzYzEMAUCGAKBDAFApgCASwDAUyBAKZAAFMggCkf+mamgauAIYAp0wTwi7YAvqmRHASwDAQw5TAXwJYlxC6WALbv/yu6q9dDAFMggCkQwBQIYBkIYIqbeiYQwO8DAUyBAKZAAFMggOuOBwE8DQhgCgQwEzdsZiCAKRDAFAhgCgQwBQJYBgKYAgFMgQCmQABTDovNzBxXAUMAU6YJ4JAtxbKN5CCAZSCAKYerALaEuMb+rn+DJ4D33/9XCCEggCkQwBQIYAoEsAwEMMVNPRMI4PeBAKZAAFMggCkQwHXHgwCeBgQw5YgXwIVC4cR6j4GBgXPj8bg20+9nepimuaJSqazm5iYmJk7VdX0ZN1csFs/ctm3bIk7m0UcfPSMajUa5Y42MjKwwTXMNNzc2NrZ2aGhoOTdXKBTWDw8Pn8zJPPvss2vC4XCSO5ZhGMvHxsbWKnzea0ZGRlYojHeGvTBuOPPlL395eTgc7uKOpev6somJiVO5uUqlsto0TfZrM03zdMMwlnAy27ZtWxQOh/sUxjrFNM3Tubnx8fGVpVJplcJ7clqhUFjKzQWDwd5cLsf6vA3DWDI2NrZO4T1RqkHlclmpBkUikfQTTzzB+p4Ui8XFhmGcwR3rYGqQYRjsGhSJRBKPPfYYa+7YNWs9d6yhoSGlGjQ1NaU0T2OxWCSbzZ7J/I6clM/nz+KOVSgUltpzh5WbmJhYNT4+vpKba29v92ez2fO4uZGRkbO5mXw+72gNam9v39TX13eRwvM8q1wun8TJvPbaa47WoEQicV9PT89l3FyxWDzTNE3WOki1BhmGsVylBiWTybu7urquVhiPvVYwTXNRsVhkze1CYf9aoVwuk3p36SuXniNeFvvm5eb9sF6uo6Pjtp6enuu4442Nja3jrhXK5fJJpVLJsRrU2dn5+93d3b/HzZmmeXo+nz/lZ2effZklhPVea2u+kZyTNSidTt+YTqdv5uZU10HFYvFMbg1SnactLS0/EUJYN9xwA+tvsZP7FdW1Qm9v71WpVOrz3Nyh3q/85thjs5YQ1rvHHZfZtm1bwzVIZKp7WzK7/75QKJw4ODh4aTwev5/7HFX3K7qus2tQLpdTqkF9fX0fjcViHm6uVCoprYMmJyeV5mmpVDorl8ux5ulDDz20IRaLBbhjuaFn8uSTT66LRCIx7lhO71cKCjXo8ccfXxMKhVLcsVT3K072TP7kT/5kWSgU6uaOpdozmZiYWKXaM8nn86dwMrlc7qRQKNSvMJZreiZ//ud/zqrLbumZBIPB9PPPP39Y90x0XVeqQdFotN2pnslM+5W5Hqo9k2g0Gh4YGGD93UfPhD4OpmcyMTGBnsm0RyKRuK+7u/tybq6guF9R7Znous5eK3R0dNyVyWSuURjvQ++ZNPDajtieSTKZ/P2urq6buDnTNE83TZO1DioU1GuQ0HX9uHqP3t7esyORiG+m38/0GB8fXzoyMrKCm6tUKqunpqYWc3O6rq8bGho6gZPZunXraaFQKMwdyzTNU4rF4kpurlQqrTIMYwk3Nzo6ero9wRrOPP7446tCoVA7d6xdu3YtKZVKq7i5YrG40jTNU7i5kZGR08rl8kmczFNPPXVKMBhMc8eamppaXKlUVis8xxXj4+NLuTld19eaprmIkxkaGjohEAj0cMfasWPHybqur+XmJicnl9l/lFi5QqGwxh6TlQsGg5lcLsf6vE3TXGRvMFhjqdagfD6vVIOCwWDHI488wvqelMvlk0ZGRk7jjnUwNWjXrl3sGhQMBuNbt25lzZ1CoXDi6Ojo6dyxDMNQqkGmaSrN03A4HBoYGFjHHOv44eHhM7hj7dix4+RCobBG4T1ZPjk5uYybi0aj3oGBgQ3cXKFQWM/NDA8PO1qDotHoxr6+vgsUnucZpmkez8ls27bN0RoUjUa/0NPTczE3p+v6ugNXXzT6KJfLJ1UqFXYN2rVr1xKVGhSJRO7s7u6+kpurVCrstYL9XrDmtq7vXyvk8/m69W5+bv4OkRPWCa+eEKjzud3S1dV1LXe8crl8KnetYJrm8YZhOFaDEonEpzs6Oj7Fzem6vtauDcdZQuyz5s37n43knKxB6XT6hvb29s9wc6rrIF3X13FrkOpa4YAAvvLKK1l/i53cr6iuFbq7uy+Px+N3c3OHer+yr7X1FUsI6z9XrbrG3pfOWYNO7v/r+0Wmai3orf6ZruvH9fX1XRSJRO5VeI5K66B8Ps+uQblcTqkGZbPZ8yKRyIPcnOo6yDRNpXlqGMYZuVyONU+z2eyZ4XDYzx3LLT2TYDAYUXj/Hd2vqNSghx9+eGUwGEwofEcO+57Jc889t8TJnolhGMtVeyYH1gqNPr72ta+dEAgE+rhjualn8tJLL3HXhq7pmXz9619n90xU9iuqNWhoaEipBoVCoZhTPZPZ9itzvCdKa4VQKBTMZrOsv/tu6pn09vaew82hZyI/nO6ZRCKRe/r6+i7h5lT3K6o9k6GhIfZaIRqN3pFOp6/i5g6Xnskcr+2Wzs7OT3BzbuiZpFKpm1R7JiprBdUaNOPlwTgCmoIjoCk4ApqCI6ApOAJaBkdA183hCOgacAQ0BUdAU3AEtMwhOc5olnsB4whoyvRjHS0hfm4J8e+N5HAEtAyOgKYcxkdAv2EJsU+I/Wv6hmrQtPv/CoEjoOuBI6ApOAKa4mTPBEdAU3AENAVHQFNwBLQMjoCmfBg9ExwBLeOWngmOgJY5bHoms4AjoCm4BzATCGAZCGAKBDAFApgCAUyBAJZx02YGAljGLZsZCGCZw2ozM8O9gCGAKTUC+O8tId5tJAcBLAMBTDmMBfCPLSF+KQRHAL9//18hIIDrAQFMgQCmQADLQABT3NQzgQB+HwhgCgQwBQKYAgFcdzwI4GlAAFMggJm4YTMDAUyBAKZAAFMggCkQwDIQwBQIYAoEMAUCmHJYbWZmuAoYAphSI4ArlhCWJcSc40MAy0AAUw5jAfxbS+yvDYwrgPeKzPd/cOA/IYApEMAUCGAKBLAMBDDFTT0TCOD3gQCmQABTIIApEMB1x4MAngYEMAUCmIkbNjMQwBQIYAoEMAUCmAIBLAMBTIEApkAAUyCAKYfdZqbOVcAQwJQaAfxlWwDfPVcOAlgGAphyOApgS4iF9nd8TIgGBXDP63eJTNUSmeqLB34EAUyBAKZAAFMggGUggClu6plAAL8PBDAFApgCAUyBAK47HgTwNCCAKRDATNywmYEApkAAUyCAKRDAFAhgGQhgCgQwBQKYAgFMOew2M3WuAoYAptQI4PtsOfbUXDkIYBkIYMphKoBvtr/jfyJEgwK45v6/QkAA1wMCmAIBTIEAloEApripZwIB/D4QwBQIYAoEMAUCuO54EMDTgACmQAAzccNmBgKYAgFMgQCmQABTIIBlIIApEMAUCGAKBDDlsNzM1FwFDAFMqRHAK2w5ps+VgwCWgQCmHKYCeKv9HfcI0agAlu//KwQEcD0ggCkQwBQIYBkIYIqbeiYQwO8DAUyBAKZAAFMggOuOBwE8DQhgCgQwEzdsZiCAKRDAFAhgCgQwBQJYBgKYAgFMgQCmQABTDsvNTM1VwBDAlNqmriXEe5YQP5gtIwQEcC0QwJTDVADnbQF8mhANXwEs3f9XCAjgekAAUyCAKRDAMhDAFDf1TCCA3wcCmAIBTIEApkAA1x0PAngaEMAUCGAmbtjMQABTIIApEMAUCGAKBLAMBDAFApgCAUyBAKYctpuZaVcBQwBT6gjgn1hC/GyuHASwDAQw5TAVwP/LEmLvgf+eUwDXuf+vEBDA9YAApkAAUyCAZSCAKW7qmUAAvw8EMAUCmAIBTIEArjseBPA0IIApEMBM3LCZgQCmQABTIIApEMAUCGAZCGAKBDAFApgCAUw5bDcz064ChgCm1BHAe6YLspmAAJaBAKYcpgL4p5YQ/z977x4eV3nd+y/LJtwxF9v4fseYeyAEUkpCrm1CGtKUhEC4STN7z31GV2skIZPBtoyMMRBCSF0CJBSak6HYUSWN5updWbKPKUPyo7/69OKe5JdD09/JaS5NmrYJYO3zB2Nbr9YeWesFj/Wq38/z7OeBGa3n1d4ze+ld6+P33f965P+PK4A9nv9LBAHsBQQwBwKYAwGsAgHMMalnAgF8DAhgDgQwBwKYAwHsOR4E8DgggDkQwEJMKGYggDkQwBwIYA4EMAcCWAUCmAMBzIEA5kAAc6Z1MVNZBbziiRUPQQCreAjg71a2yL1osjgIYBUIYM40FcBvuUR/d+T/jy+A+fN/iSCAvYAA5kAAcyCAVSCAOSb1TCCAjwEBzIEA5kAAcyCAPceDAB4HBDAHAliICcUMBDAHApgDAcyBAOZAAKtAAHMggDkQwBwIYM60LmYqq4Bnf3v2TyCAVTwEcKoigO3J4iCAVSCAOdNNALtEyyrf7cEjr01hBTB7/i8RBLAXEMAcCGAOBLAKBDDHpJ4JBPAxIIA5EMAcCGAOBLDneBDA44AA5kAACzGhmIEA5kAAcyCAORDAHAhgFQhgDgQwBwKYAwHMmfbFTGUV8OKdi1Ma4037YuZdFMCfqEiypyaLgwBWgQDmTEMBfG/lu/3gkdcmFcBVnv9LBAHsBQQwBwKYAwGsAgHMMalnAgF8DAhgDgQwBwKYAwHsOR4E8DgggDkzXgA7jjPP6+jp6bmysbExUu39akehUFiey+VWSeMcx1lbKpWWaIx3SS6XWyCJefjhh9cnEolG6Vi5XG5ZsVhcLY0rlUprMpnMUo3x1heLxQslMU8++eTqWCzWpnH9l5ZKpTXSuGKxuDqXyy2Txu3Zs+fiwcHBhZKYZ555Zlk4HO7UuP5LHMdZq3H9VxUKheUa12RdNptdJBxrQSQS2SgdK5/PLy4Wi+s0rsmKoaGhlRrjXZTP5xdL46LRaLf0885ms4tGRkbE56abg7LZrFYOikajyZ07d4q+J4ODgwv37NlzsXSsd5KDHMcR56BoNNqyc+dOUV4oFosX5nK59dKxMpmMVg4aHh7Wuk8TiUR869atl0pi9u7dOz+TyYhiHOft+zSfz18kjXMcZ2WpVFohjYvH4+FNmzZdJY3LZrOXSWP6+vpqmoOam5v9qVTqWmlcJpO5tDIxnnLMSy+9VNMc1NLScs+mTZt+R2O8S/bt2yeaB+nmIMdxlurkoLa2tts3btx4kzROZ66wb9++BYVC4RLpWKVSaUk2mxXNFW4evPkKSpM75ztzfiIdb2RkRDxX2Lt37/xisVizHNTe3n5LZ2fnzdK4YrG4rq+vT5kruETu2Jw5L08WV8sc1NXV9an29vY/1LiWWvOgQqFwiTQH6d6ns2fP/gURuXfccYfob3Et6xXducLGjRs/2Nraeqc07kTVK2+cccYzLpH7nytWfGnc9aiag07tKn+XkmV3zeaX2XcvlUp9oKmpqV7j+tesXslkMlo5qKen55rGxkZbGjc0NKQ1DxoeHta6T4vF4qUV4TblmN7e3itmas9k27ZtF9e6Z+Jo1Cu17Jno1iu17Jk8//zzS6PRaM16Jo7jrNTNQRPnClO4/vPD4fD90rFM6pm89NJLorxsUs/kueeem9Y9k0wmo5WDYrFY89e+9jXRvaM7D9KpVxxHv2fS2NgYm6k9k0QiEUqlUu+VxtW6Z+I4jlbPZMuWLddK40zpmaRSqRukcbr1im7PpJJPRHFtbW23d3d3f1gaN917Jo7jzNuwYcOtXV1dn5DGmdAzSSaTn0kmk5+WxhWLxXU6cwXdHETlcvkUr6OtrW2Vbdv11d6vduzevfvcXbt2XSCNy+VyC0ZHR8+WxmUymaWZTOZUSUx7e/tiy7IC0rHS6fTcI/9aWvg7zs9kMudI4/r7+5c4jnOaJCaVSs2zLCuq8Tuek8lk5mv8jvPS6fRcaVxfX9/i/fv3ny48t3Msy2qSjlX5V6kLpHG7du26YPfu3edK4wYHBxeWy+UzhNf/VMuyNkjHeu21186sjCeKGxgYOC+dTp+v8bld6DjOWdI427bb0um06PMul8tnZLPZRdKxdHPQrl27tHKQbduNvb29ontg//79p/f19S2WjlXrHGTbdqSzs1OUFxzHOa2/v3+Jxu+olYOKxaLWfRoIBKz29valkpiDBw++J5PJiGIq1+Ssvr6+C6Vx2Wz2/IGBgfM0zu3e5ubm1dK4XC63TCOmpjkoGAze0draul4al8lklh48ePA9kpj+/v6a5qBgMPj55ubmK3TO7dChQ6J50P79+0/P5/PiHJTJZM7RyUG2bd8SDAavlcbl83nxXOHQoUOn6tyno6OjZ+/atUs8Vzj9+dP/mtLknvKdU3ySuMp3SzRXOHjw4Hscx6lZDgoGgx8Lh8M3SeMGBwcX5nK5M8e/Nkb0W5fonyaLq2UOisfjHwwGg5+QxunOg3RykO5coa6u7udE5F588cWi2FrWK7pzhXg8fnU4HP5Djd/xhNQr7qxZe10i919uueXo/DGTyVTNQZQsv07J8hte7yUSicsDgcAXpL+jbr3y0ksviXNQOp3WykEtLS3rbNu+UxqXTqe15kGVBt9Z0jjHcZam02nRfXrfffetsCyrQTqWCT2Trq6uRTO5Z+L3+2Mav6MRPRO/398sHUu3Z5LNZs/X7ZlMnCtM4fqf6vf726VjmdIzCQQCrTt37hTl5bJBPZOdO3eKeyY69YpuDkqn01o5KBAIhGvVM9GtV3R7JsFg0D9TeybBYPAeE3om2WwWPRP13D7f2Nh4pTROt17R7Zmk02nxXCEYDH4mFovNyJ5JMBj8ZCQSuUEaZ0LPJBQKfVS3Z/Laa6+J5kHlsn4Oqro8GFtAc7AFNAdbQHOwBTQHW0CrONgC2isOW0BPAFtAc7AFNAdbQKvUejuj39v4e7fTizRGafqRcLxpv53Ru7UFNBGRS/TPLtF/ThaHLaBVdOcK2AKacwK3gP6RS/TG+Ncm3QK6yvN/ibAFtBfYApqDLaA52AJaBVtAc0zqmWAL6GPo1ivYApqDLaA52AKaY0rPBFtAq5jQM8EW0Bw8A1gIBLAKBDAHApgDAcyBAOZAAKuYVMxAAKuYUsxAAKuYUsy854X3vEppcuk7dK9gvGlfzLzLAvhl920pWRUIYBUIYM40FMD/7hL9ZPxrVQXwJM//JYIA9gICmAMBzIEAVoEA5pjUM4EAPgYEMAcCmAMBzIEA9hwPAngcEMAcCGAhJhQzEMAcCGAOBDAHApgDAawCAcyBAOZAAHMggDmmFDMfuf8jn5auAjahmHmXBfA3XSLXJfpQtTgIYBUIYM40FMBjLtGr41+rKoCT5TQlyy61lz2/dxDAHAhgDgQwBwJYBQKYY1LPBAL4GBDAHAhgDgQwBwLYczwI4HFAAHMggIWYUMxAAHMggDkQwBwIYA4EsAoEMAcCmAMBzIEA5phSzNi2/X5K019KVgGbUMy8ywI4WhHA3dXiIIBVIIA500kAu0TXV77TL4x/vboAfuV1SpbfYK9XgADmQABzIIA5EMAqEMAck3omEMDHgADmQABzIIA5EMCe40EAjwMCmAMBLMSEYgYCmAMBzIEA5kAAcyCAVSCAORDAHAhgDgQwx5RipiKAl0hWAZtQzLzLAviyiix7qVocBLAKBDBnmgng9sp3unn865OsAK76/F8iCGAvIIA5EMAcCGAVCGCOST0TCOBjQABzIIA5EMAcCGDP8SCAxwEBzIEAFmJCMQMBzIEA5kAAcyCAORDAKhDAHAhgDgQwBwKYY0oxY9sR+lEEAAAgAElEQVT2+4mIJKuATShm3k0BTHR0u9y/rhYHAawCAcyZZgL4v1UE8DXjX/cUwMd5/i8RBLAXEMAcCGAOBLAKBDDHpJ4JBPAxIIA5EMAcCGAOBLDneBDA44AA5kAACzGhmIEA5kAAcyCAORDAHAhgFQhgDgQwBwKYAwHMMaWYGSeAp7wK2IRi5gQI4F+5RD+rFgcBrAIBzJlmAvj7LtHYxNc9BfBxnv9LBAHsBQQwBwKYAwGsAgHMMalnAgF8DAhgDgQwBwKYAwHsOR4E8DgggDkQwEJMKGYggDkQwBwIYA4EMAcCWAUCmAMBzIEA5kAAc0wpZo4KYKIprwI2oZg5AQL4kEv0VrU4CGAVCGDONBPA/+IS/Xri694CePLn/xJBAHsBAcyBAOZAAKtAAHNM6plAAB8DApgDAcyBAOZAAHuOBwE8DghgDgSwEBOKGQhgDgQwBwKYAwHMgQBWgQDmQABzIIA5EMAcU4qZCQJ4SquATShmToAAzla2zPU8BwhgFQhgzjQTwG+6RD+Y+HqVFcCTPv+XCALYCwhgDgQwBwJYBQKYY1LPBAL4GBDAHAhgDgQwBwLYczwI4HFAAHMggIWYUMxAAHMggDkQwBwIYA4EsAoEMAcCmAMBzIEA5phSzCgCmGhKq4BNKGZOgAB+qCKAPesLCGAVCGDOdBHALtF5le9yceJ7TABP4fm/RBDAXkAAcyCAORDAKhDAHJN6JhDAx4AA5kAAcyCAORDAnuNBAI8DApgDASzEhGIGApgDAcyBAOZAAHMggFUggDkQwBwIYA4EMMeUYsZDAB93FbAJxcwJEMCfrUizJ7ziIIBVIIA500gA31b5Lj868T0mgKfw/F8iCGAvIIA5EMAcCGAVCGCOST0TCOBjQABzIIA5EMAcCGDP8SCAxwEBzJnxAth13VleRyQSWWbb9t3V3q92OI5zVqFQmCuN279///n79+8/XWO8hel0erYkpq2tbYFlWX7pWLlc7kzHcc6Vxo2MjJzX399/hjSuWCxe6DjOHElMU1PTuZZlhaVjlcvlM0ZGRs7TuP7n5nK5MzWu5YJyuXyKJCYQCJxhWVZCOtb+/ftP379///nSuEKhMNdxnLM0rsm8gwcPvkcSk06nZ1uW1Sod69ChQ6c6jjNPGjc6Onp2JpM5RxpXLBYvcBznNGmcz+dr2blzp+jzPnjw4Hv27t07X+P6a+WgbDarlYMCgUCsra1NdA+Uy+VTcrncAulY7yQHlctlcQ7y+/3BcDgsyguO48w50uiWHP39/Vo5qFwua92nwWCwIRKJLBTG1WWz2UXSsRzHOa1YLF4gjTtw4MA5o6OjZ0vjLMu6KxAILJfG5fP5xdKYTCZT0xxkWdYXI5HIWmlc5XOrk8Sk0+ma5iDbtj8XDAYv1Rhvoeu6onlQuVw+Zd++feIcVC6Xz9DJQYFA4NORSOS90rh9+/aJ5wqu686uXBPRWPv37z89m82K5wrBYPAToVDouomvH1kFPDs9u94rbu/evfOlcwXXdev27t1bsxxkWdaHA4HAjRrjzctkMqey9xYvPqMizf7SK66WOSgSidwQiUQ+Io3TnQdVvpOiHKQ7V6irq/s5Eblnnnmm6G9xLesV3blCOBy+MhgMfkbj+r+79Upd3WMukevOnn3bxPfS6bSSg448//d4Y8VisfW2bd8q/R1165VMJiPOQalUSisHhcPh1bZt367xO2rNg15++WWt+3Tv3r2LUqmU6D5tbm5eYlnWPdKxTOiZxOPx+X6/35KOVet6pZY9E916ZSb3TA4cOHCObs/Ec64wyZFOp2f7/f426Vim9Ewq/2helJdN6Zn4/f5YKpUSfU906xXdHDQwMKCVgyzLCvj9ftG9ozsP0q1XdHsmlmU1BAIB6d99Y3om0Wh0hTSu1j2TAwcOiHOQbdu3zeSeSTweF/dMdOsV3Z7JwMCAeK4QDAZvDoVCV0vjTO6ZHO8woWdi2/ZNkUhEq2dy6NAh0TzIdfVzEDmOs9Dr2LFjx9WNjY2xau9XO4rF4up8Pn+RNG7Pnj0Xl0qlFdK4QqFwRV9f32JJzPbt2y9vbGxslo6Vy+VWFYvFdRrXZN3Q0NBKjfEu7+/vXyKJeeKJJ9YlEol26ViO46zUPbdcLrdKGpfNZi/LZDJLJTHPPvvsylgsdp90rFKptGLPnj0XS+Py+fxFxWJxtTSuUChc4jiO6Nzy+fziWCyWko41PDy8rDKe9JqsyWaza6VxuVxufaFQWC6Ni8ViX37ppZdE18RxnKXFYvFS6Vi6OWhoaEgrB8Xj8a6nnnpKdA9kMpml2Wz2Mo3rr52DHMcR56B4PL7hscceE907/f39S3K53OUa118rBw0PD2vdp01NTU2PPPLIFZKYbDa7aGho6ErpWIVCYXkul1svjXMcZ22pVFqjcW7Rhx566BppXDabvUoak8vlapqDmpubA1u2bPmANG5oaOjKbDa7SBKTyWRqmoNaWlrqN23a9EFpXKFQuCKfz4vmQZlMZumePXvEOcjRnCu0t7ffef/9939MGrdnzx7xXCGfzy8uFAqie9tx3p4rDA0NiecKyWTytu7u7k9OfP3WvluvphdprO7FuterfE8udYRzhWw2u6hYLNYsB3V0dHzuvvvu+4zGeJfkcrllXu+5RG+4dd7XpJY5qLu7+w86Ojpu1RhPax5UKBSu0MlBOnOF2bNn/4KI3Lvvvlv0t7iW9YruXOGBBx74SGtr693SuHe7Xnnr1FNHXCL3b6NRlg/7+vqUHETJ8uHZna/84Hhjbd269XdbWlp80t9Rt17JZDI1y0Hbtm27rrGxMahx/bXmQY7jaN2nxWJRPFfYsWPHVYlEIq4x1rTvmTzyyCOXJRKJFulYta5XdHsm8Xg8KR1Lt16ZyT0Tx3HW6vZMqs0VJrkei6LR6APSsUzpmcTj8fu//e1vi66JY0jPJJFIdD7zzDOi74luvVLrHJRIJNqefPLJmvRMdOsV3Z5JIpFonKk9k+bm5ogJPRPHccQ5qKWlxUbPhH0GWvVKrXsm3d3dH5fGmdIz6erq+pTG98SInklnZ+ctGuNdMjw8LP2br52Dqi4PxhbQHGwBzcEW0BxsAc3BFtAqDraA9orDFtATwBbQHGwBzcEW0CrudNgC+giTPAvYMWA7o3d7C2giIpfof7tE/+H1HraAVtGdK2ALaM4J2AL6By7Rm14xyhbQU3z+LxG2gPYCW0BzsAU0B1tAq2ALaI5JPRNsAX0M3XoFW0BzsAU0B1tAc0zpmWALaBVTeibYAloFzwAWAgGsAgHMgQDmQABzIIA5EMAqJhUzEMAqphQzEMAqphQzkwjgqs8CNqGYOUEC+BX3bTnJgABWgQDmTCMB/GuX6P94xSgCeIrP/yWCAPYCApgDAcyBAFaBAOaY1DOBAD4GBDAHApgDAcyBAPYcDwJ4HBDAHAhgISYUMxDAHAhgDgQwBwKYAwGsAgHMgQDmQABzIIA5phQzVQUwUdVVwCYUMydIAD9XeQ7wjRPfgwBWgQDmTCMBPOYSfc8rRhXAbz//dypjQQBzIIA5EMAcCGAVCGCOST0TCOBjQABzIIA5EMAcCGDP8SCAxwEBzIEAFmJCMQMBzIEA5kAAcyCAORDAKhDAHAhgDgQwBwKYY0oxcxwB7LkK2IRi5gQJ4HhFAN838T0IYBUIYM50EMAu0fWV7/CfecVMWAF8mJKv/sNUxoIA5kAAcyCAORDAKhDAHJN6JhDAx4AA5kAAcyCAORDAnuNBAI8DApgDASzEhGIGApgDAcyBAOZAAHMggFUggDkQwBwIYA4EMMeUYmZSAUzkuQrYhGLmBAngyyry7KWJ70EAq0AAc6aJAG6vfIebvWKOCmDB83+JIIC9gADmQABzIIBVIIA5JvVMIICPAQHMgQDmQABzIIA9x4MAHgcEMAcCWIgJxQwEMAcCmAMBzIEA5kAAq0AAcyCAORDAHAhgjinFzBQEMFsFbEIxcyIEMBGRS3TYJfqbia9DAKtAAHOmiQBOVwTw1V4xRwWw4Pm/RBDAXkAAcyCAORDAKhDAHJN6JhDAx4AA5kAAcyCAORDAnuNBAI8DApgDASzEhGIGApgDAcyBAOZAAHMggFUggDkQwBwIYA4EMMeUYua4ApiIrQI2oZg5gQL4ly7Rzye+DgGsAgHMmSYC+DWXaKxazDEBPPXn/xJBAHsBAcyBAOZAAKtAAHNM6plAAB8DApgDAcyBAOZAAHuOBwE8DghgDgSwEBOKGQhgDgQwBwKYAwHMgQBWgQDmQABzIIA5EMAcU4qZKQpgZRWwCcXMCRTAf+8SvTXxdQhgFQhgzjQRwD91if6tWsy4FcBTfv4vEQSwFxDAHAhgDgSwCgQwx6SeCQTwMSCAORDAHAhgDgSw53gQwOOAAOZAAAsxoZiBAOZAAHMggDkQwBwIYBUIYA4EMAcCmAMBzDGlmJmSACZSVgGbUMycQAE8UNlCd8X41yGAVSCAOdNEAL/lEh2qFpNKpeqWPvCyX/L8XyIIYC8ggDkQwBwIYBUIYI5JPRMI4GNAAHMggDkQwBwIYM/xIIDHAQHMgQAWYkIxAwHMgQDmQABzIIA5EMAqEMAcCGAOBDAHAphjSjEjEMBHVwGbUMycQAG8pSKArfGvQwCrQABzTrYAdokWV7672WoxqVSq7vSuV/5C8vxfIghgLyCAORDAHAhgFQhgjkk9EwjgY0AAcyCAORDAHAhgz/EggMcBAcyBABZiQjEDAcyBAOZAAHMggDkQwCoQwBwIYA4EMAcCmGNKMTNlAUx0dBXwwj9fGJvuxcwJFMC/V5FoT41/HQJYBQKYMw0E8L2V7+6D1WJSqVRdXUf5x5Ln/xJBAHsBAcyBAOZAAKtAAHNM6plAAB8DApgDAcyBAOZAAHuOBwE8DghgDgSwEBOKGQhgDgQwBwKYAwHMgQBWgQDmQABzIIA5EMAcU4oZoQBeQi/SWF267vXpXsycKAFMRFSRaP99/GsQwCoQwJxpIID/uPLd/XS1mFQqVSd9/i8RBLAXEMAcCGAOBLAKBDDHpJ4JBPAxIIA5EMAcCGAOBLDneBDA44AA5sx4ARwOh1d7HZFI5AbbtluqvV/t6Orqunzjxo1XSeM2bdp0dWtr66XSuG3btl0XiUTWSmJs236/ZVkd0rGSyeRlmzZtEp9bT0/Pe3XO7cEHH3x/IpG4SHhu77Vtu1s6Vmdn56U9PT3v1fjcrkomk5dJ47Zs2XJtS0vLOklMMBi8tKGh4QHpWK2trZdu2rTpamncxo0br+rq6rpc4/O+prGx8WJJTCQSWevz+Xo0zm19T0/PNRrndkVXV9eV0rhUKnVNU1PTJdI4v9+/JRqNij7vxsbGix988MH3SceqdQ7y+Xwp27ZF90BLS8u6LVu2XCsd653koM7OTvG5WZbV5ff7RfdOIpG46MEHH3y/dKzW1lbtHKRzn/r9/vZAIHC9JCYej6/ZunWrKCYcDq9uamq6JJVKie/TVCp15caNG6+Qxvl8vpZAIHCjNG7btm0fkMbEYrGa5qDKP7j4iDRu69at18fj8TWSmFrnINu2Q4FA4Pc0PrfrmpubRfOglpaWddu2bRPnoM7Ozkt1cpBt275AIPBpjXMTzxWam5vXbtu27TrpWLpzBcuy7rFt+3OSmDnfnnOA0uTOf3q+aC4aj8fXbN++vWY5yLKsO2zbvk0a19PTc00sFls/2c+4RL85PGvWTyZ83jXLQZZlfT4QCHxJGqc7D9q2bdt10hykO1eYPXv2vxKRe9NNN4n+FteyXtGdKwSDwZsDgYAljXu36pXfzplTdoncZr+/as5duCEbpWTZPT25Ly0Zy7btj1uWFZb+jrr1yqZNm94nrVcCgYBWDrJt+ybLshLSuK6uLq15UE9Pj9Z9un379usDgYDoPo1EIjdYltWqcW7TvmcSDAavrXXPRKde0clBwWDwKp2eyTupV2rZM/H7/TXrmaRSqSt1eybHmytMPPx+/9qGhoatGudmSs9kczgcFuVlg3omX45Go+KeiU69opuDUqmUET0TnftUt2diWdaGmdozqfyDi2nfM0mlUlo9E8uyPiqNM6FnEggEgjo9E916RbdnkkqlxHMF27Z9tm3/gTTOhJ6Jbdt3h0IhUc+k8rmJ65Va90waGhq0eyatra2ieVDl89bKQWTb9m1eh2VZ4YaGhq9We7/aEY1G745Go/dK4+LxuC8SidwpjWtpabH9fv/tkhi/32/V19f/sc65xePxemlcIpFoCIfDd0njmpqaLNu2Refm8/nqGxoanpKOFYvF7kokEg0an1t9NBq9W+fcgsHgHcLP7e6GhoZnpGNFIpE74/G4T+Pzvlfn3BobG/3hcPhLwnO7vb6+/jnpWKFQ6M7Gxka/xud2j+59GgqFxPdpQ0PDt440kqd6hMPhL1XuAennVtMcVF9f/7Tf7xd9T4LB4B2656abg2KxmDgH+Xy+P7EsS5oXbtc5t3A4rJWDEomE1n3a0NDwpM/nC0hiLMv6YnNzsyjGtt++T3VzUDwev0fj3L7q9/sj0riWlpagzrnVMgfV19c/att2XBrX3NwcsCzri5KYQCBQ0xzU0NDwsN/vb9b43GxbOFfQzUGxWOwunRzk8/ke9Pv97dI4nbmCbdu3V66JaCzduUJDQ8MWv9/fKYm5uePmEKXJnfPtOf8iibMs64utra01y0E+ny9lWdZGaVxjY6P/eHOF386Z87PDs2a9Of61WuYg27a7GxoaHpDG6c6DWlpabGkO0r1P58yZ829E5N5yyy22JK6W9YqtOVcIBAKtDQ0N2zQ+t3elXnljzpyfjc2a9cZkMXPbCgcoWXavbvxj0ffLsqwmn8/3sPR31K1XEomEJa1XdHOQ3++PNTQ0PKZzbjrzoKamJq37tLW1VTxXsG07VF9f/4TGuaFnMuHQrVdq2TPRrVdq2TOxLOuu+vr6Z6VjnYyeifQ+tSzriz6fb0b3TPx+vygvm9QzsW17WvdMYrGYds/E7/dL7x2teZDufYqeiee5zeieiWVZCWmcIT2T7To9k1rWK7FY7K5YLCaeK8zwnslmn8/XpXNutapXpmPPxOvQzUFVlwdjC2gOtoDmYAtoDraA5mALaBVsAe0Zhy2gJ4AtoDm2jS2gJ4ItoFWm/RbQFea8OGcfpcml79C9U42ZYVtAj1S20j36c9gCWgVbQHOmwRbQv3GJfjxpUPKV1yn5ypvSscLYApqBLaA52AKagy2gVbAFNMekngm2gD4GtoDmYAtoDraA5mALaM/xsAX0OLAFNGfGbwFdDQhgDgQwBwKYAwHMgQBWgQD2jIMAngAEMAcCmAMBrGKKAL558OYr6EUaozT9aKoxM0wAf60igD975DUIYBUIYM40EMCuS7Rv0qBk+XBd8pUfSMeCAOZAAHMggDkQwCoQwByTeiYQwMeAAOZAAHMggDkQwJ7jQQCPAwKYAwEsxIRiBgKYAwHMgQDmQABzIIBVIIA5EMAcCGAOBDDHlGJGRwA7jjNvVnrWsGQV8AwTwHdVZNr2I69BAKtAAHNOpgB2iW6ufGf/uGpAx/dupWTZPbO7/IJ0LAhgDgQwBwKYAwGsAgHMMalnAgF8DAhgDgQwBwKYAwHsOR4E8DgggDkQwEJMKGYggDkQwBwIYA4EMAcCWAUCmAMBzIEA5kAAc0wpZnQF8MrdK1dKVgHPMAE8vyLTCkdegwBWgQDmnGQB3Fv5zlb/BxvJcpqSZfeSB1/+nHQsCGAOBDAHApgDAawCAcwxqWcCAXwMCGAOBDAHApgDAew5HgTwOCCAORDAQkwoZiCAORDAHAhgDgQwBwJYBQKYAwHMgQDmQABzTClmdAVwuVw+hdL0l1NdBTyTBDARkUv0pkt0dKtcCGAVCGDOSRbA2YoArv49Tb7yOiXLb+jkIAhgDgQwBwKYAwGsAgHMMalnAgF8DAhgDgQwBwKYAwHsOR4E8DgggDkQwEJMKGYggDkQwBwIYA4EMAcCWAUCmAMBzIEA5kAAc0wpZt6hAF4y1VXAM1AA/4tL9Osj/w8BrAIBzDnJAvgfXaI3Jw1Ilg9TsnwIAlgFAphjQs8EApgDAcyBAOZAAHMggFUggDkQwBwIYA4EMMeUngkEsAoEsBAIYBUIYA4EMAcCmAMBzIEAVjGpmIEAVjGlmIEAVjGlmHlHApiIproKeAYK4FddorEj/w8BrAIBzDnJAvjXLtFPq/5w5fm/dR2vPg0BrAIBzDGhZwIBzIEA5kAAcyCAORDAKhDAHAhgDgQwBwKYY0rPBAJYBQJYCASwCgQwBwKYAwHMgQDmQACrmFTMQACrmFLMQACrmFLMvAsCeEqrgGegAP7Typa6NxJBAE8EAphzkgXwmEv0/ao/XHn+75yOVz8KAawCAcwxoWcCAcyBAOZAAHMggDkQwCoQwBwIYA4EMAcCmGNKzwQCWAUCWAgEsAoEMAcCmAMBzIEA5kAAq5hUzEAAq5hSzEAAq5hSzLxjAUw0pVXAM1AAxyoCeCMRBPBEIIA5J0sAu0Q3VL6rL1T94crzf1OplFYOggDmQABzIIA5EMAqEMAck3omEMDHgADmQABzIIA5EMCe40EAjwMCmAMBLMSEYgYCmAMBzIEA5kAAcyCAVSCAORDAHAhgDgQwx5Ri5l0SwMddBTwDBfD6ilT7LhEE8EQggDknUQB3Vb6r1aVKsnyYkq/+AwQwBwKYY0LPBAKYAwHMgQDmQABzIIBVIIA5EMAcCGAOBDDHlJ4JBLAKBLAQCGAVCGAOBDAHApgDAcyBAFYxqZiBAFYxpZiBAFYxpZh5VwQw0XFXAc80AUxE5BIddon+lggCeCIQwJyTKIB3VwTwZZ4/WHn+LyXL34AA5kAAc0zomUAAcyCAORDAHAhgDgSwCgQwBwKYAwHMgQDmmNIzgQBWgQAWAgGsAgHMgQDmQABzIIA5EMAqJhUzEMAqphQzEMAqphQz76IAnnQV8AwVwL9wif6VCAJ4IhDAnJMogA+6RIer/mDl+b/UXv4IBDAHAphjQs8EApgDAcyBAOZAAHMggFUggDkQwBwIYA4EMMeUngkEsErNBXBfX9/ZXkdnZ+f6SCRiV3u/2lEsFi/M5/OLpXHDw8PLHMeZJ40rlUpr0un0XEnM5s2bV4XD4ah0rFwut6BUKi2RxjmOszSTyczXuJard+/efa4kZtu2bUvD4XCTdKxKwliqcf2X5HK5BRrXctXAwMB5kpjt27cvCIfDGzSu/7zh4eFl0rh8Pr+4WCxeqHFNVmSz2fMlMel0em44HO7S+I5cUCqVVmhck4XZbHaRNK5QKCwvFosXSOOCwWDnCy+8IPq8s9ns+Y7jrNS4Jlo5KJfLaeWgSCTS2tPTI/qeDAwMnJfL5VZp/I7aOWjv3r3iHBSNRhNbtmwR3Tu7d+8+t1gsrpaOVWlwiHPQ6Oio1n0ajUbD3d3da4S/4znZbHatdKxisXhBoVBYLo3bu3fvIsdxFmqcm9Xd3X2JNC6fz18kjdm1a1dNc1A8Hr+nq6vrSmlcNptdm8lkzpHEpNPpmuageDx+R0dHx/ukcaVSaU2hUBDNgwYGBs4bHh4W56C9e/fO18lBjY2NtyaTyRukccPDw+K5QqFQmFsqlUT3dl/f23OFXC4nnis0NjbesmHDhps0xlvpNVeYnZ49Qmly5744NzjxvUwmc47jODXLQc3NzZ9sbW39hDSuVCqt2LVr15TmCm5d3f9wicb6+mqbg9rb2z/W0tJyszROdx5UKpXWSHOQ7lyhrq7u50Tk3njjjaK/xbWsV3TnCp2dndcnEonbNK7/O6pXxoh+OUb0y2o/N6uj/E+ULL/R1/f2nF4nB3V1dV0TiUTulMbp1itDQ0OeOWiy4/nnn9fKQalU6vJIJFIvjctms1rzoNHRUa371HGctc8//7zoPk2lUuvC4XBAOhZ6Jp7XX6te0clBW7ZsWaLTM9GtV2rZM3n88cfn17Jnsnfv3kW6PZOpzhWOHDt37pwbCoXu0/iOGNEzCYVCHd/4xjdEedmUnkkoFGp96qmnxD0TnXpFNwdlMhmtHBSLxeK16pno1iu6PZNYLBbq6OgQ/d03pWcSi8X8JvRM9u7di56Jem53tLe3X6sxnla9otszyWQy4rnCTO6ZNDc3f+bd7JlMdpjUM9GZK+jmIHIc5yyvo7u7++JoNGpVe7/a0dfXd2GlWBPFOY6z1HGcedK4YrG4uvLhTjnmwQcfXBmJRCLSsXK53IJ8Pr9YGlcqlZZUigXpeKsKhcJcScwjjzyyJBgMNkrHOtLUlcbl8/nFuVxugTRuaGhopeM450piHn/88fnBYLBNOpbz9vdqqTSuMtm/UBpXKBSWV/519pRjMpnMOcFgsFM61v79+88vFArLpXHFYvHCwcHBhdK4XC63rFgsXiCNC4VCHbt37xZ93iMjI+eVSqUV0rF0c1Amk9HKQaFQqHX79u3Se+Dcyj0gvf7aOajyjzyk55bYtm2b6N4pFApzc7ncKo3rr5WDKhNi8X0aDodDqVRqtSRmdHT07Ewms0Y6VrFYvKBSLIviHMdZWCwWxecWiUT8qVRqvTQum82u1YipaQ6KRCL3dHV1XSmNy2Qya4786+CpHgMDAzXNQdFo9PaOjo73aVzL1QcOHBDNg5y3//6Kc9DevXvn6+SgeDz+R8lk8gZpXOV3FP3tOHDgwDnFYlF0b1eOeZW/A9Jz+0xzc/NN0rhSqbTCa65wbfrai+lFGpuVnvW/Jr43Ojp6dqlUqlkOamxs/P3m5uaPS+MKhcLySkPyuD87NmfOd10i9z9WrvxALXNQW1vbR5uamj4ljdOdBxWLxdXSHORozhWOCOAPfehDor/FtaxXdOcKnZ2d18disS9I495pveISHXbr6v622s9Rsnx4VrL8j47z9pxeJwd1dXVdE4vFviSN061XBgcHPXPQZEelWSHOQalU6nl+uAkAACAASURBVPJoNHqvxu+oNQ8aHh7Wuk+PNMIkMZs3b74oEonY0rHQM/G8/lr1ik4O2rZt2+JIJCLumejWK7XsmezcuXNeIBDYIB3L0eyZOG+LF62eyVTnCkeO559//pxAINAlHcuknskLL7wgysum9EzC4XDLc889J+6ZOBr1im4O6u/v18pB4XA4XqueiaNZr7yTnkl3d7fo7z56Jp4x2jnIcRxxDopGo3fP5J5Je3v7tdI43XrF0eyZ9Pf3i+cK6Jnwo1rPZLLDpJ7J/v37RfMgx9HPQVWXB2MLaA62gOZgC2gOtoDmYAtoFQdbQHvFYQvoCWALaA62gOZgC2gVo7eAPkKVZwHP0C2gk5Vnq7ZiC2gV3bkCtoDmvJN65Y1zz31v5Tu6y/OHxj3/l+jtOT22gFbBFtAcE3om2AKagy2gOdgCmoMtoDnYAloFW0BzsAU054jMksZhC2jP8bAF9DiwBTRnxm8BXQ0IYA4EMAcCmAMBzIEAVoEA9oyDAJ4ABDAHApgDAawyQwSw57OAZ6gAfn9Frv03CGAVCGDOyRDAbl1dS+U72un5Q+Oe/0sEAewFBDDHhJ4JBDAHApgDAcyBAOZAAKtAAHMggDkQwBwIYI4pPRMIYBUIYCEQwCoQwBwIYA4EMAcCmAMBrGJSMQMBrGJKMQMBrGJKMfOuC2Aiz1XAM1EAExG5RGMu0WsQwCoQwJyTIYAP19V9pyKAr/f8oeQrr1Oy/MaR/4UA5kAAc0zomUAAcyCAORDAHAhgDgSwCgQwBwKYAwHMgQDmmNIzgQBWgQAWAgGsAgHMgQDmQABzIIA5EMAqJhUzEMAqphQzEMAqphQzJ0gAs1XAM1gA/8ol+hkEsAoEMOekrAAmes0lGqv6Q8nyYUq++g9H/hcCmAMBzDGhZwIBzIEA5kAAcyCAORDAKhDAHAhgDgQwBwKYY0rPBAJYBQJYCASwCgQwBwKYAwHMgQDmQACrmFTMQACrmFLMQACrmFLMnBABTMRWAc9gAfz3LtFhCGAVCGDOSRLAP3OJ/s3zByY8/5cIAtgLCGCOCT0TCGAOBDAHApgDAcyBAFaBAOZAAHMggDkQwBxTeiYQwCoQwEIggFUggDkQwBwIYA4EMAcCWMWkYgYCWMWUYgYCWMWUYuYECmBlFfAMFsB/4RK5P/7EJ8RjQQBzIIA571AAv+US/b3nD0x4/i8RBLAXEMAcE3omEMAcCGAOBDAHApgDAawCAcyBAOZAAHMggDmm9EwggFUggIVAAKtAAHMggDkQwBwIYA4EsIpJxQwEsIopxQwEsIopxcwJE8BEyirgGSyAN7pE7n9eeGGXdCwIYA4EMEe3Xvn/P/jB6yrP/+33/IEJz/8lggD2AgKYY0LPBAKYAwHMgQDmQABzIIBVIIA5EMAcCGAOBDDHlJ4JBLAKBLAQCGAVCGAOBDAHApgDAcyBAFYxqZiBAFYxpZiBAFYxpZg5wQL46CrgGSyAb3SJ3LfOOOPPpWNBAHMggDm69cpvzzuvvSKAv+z5AxOe/0sEAewFBDDHhJ4JBDAHApgDAcyBAOZAAKtAAHMggDkQwBwIYI4pPRMIYBUIYCEQwCoQwBwIYA4EMAcCmAMBrGJSMQMBrGJKMQMBrGJKMXNCBTDR0VXAs9Oz62eiACYiconGxubM+X+lY0EAcyCAObr1ylunnZauCOAPsTc9nv9LBAHsBQQwx4SeCQQwBwKYAwHMgQDmQACrQABzIIA5EMAcCGCOKT0TCGAVCGAhEMAqEMAcCGAOBDAHApgDAaxiUjEDAaxiSjEDAaxiSjFTAwF8dBXwDBbA/zY2a9bPpWNBAHMggDm69crYnDl/7RKNeb7p8fxfIghgLyCAOSb0TCCAORDAHAhgDgQwBwJYBQKYAwHMgQDmQABzTOmZQACrQAALgQBWgQDmQABzIIA5EMAcCGAVk4oZCGAVU4oZCGAVU4qZEy6AiY6uAl68a7G4qWuIAD7kEr0lHQsCmAMBzNGtV9xZs37mEv3a802P5/8SQQB7AQHMMaFnAgHMgQDmQABzIIA5EMAqEMAcCGAOBDAHAphjSs8EAlgFAlgIBLAKBDAHApgDAcyBAOZAAKuYVMxAAKuYUsxAAKuYUszUSAAvoRdprO7FutelYxkigAcqW+2K7m8IYA4EMEdbABO95RL9o+ebHs//JYIA9gICmGNCzwQCmAMBzIEA5kAAcyCAVSCAORDAHAhgDgQwx5SeCQSwSs0FcLFYvMDr6OnpuTyRSISqvV/tyOVyy4aGhlZK40ql0pp8Pr9YGuc4zvpMJjNfEvPEE0+si8fjCelYmUxmaS6XWyWNKxaLq/v7+5dI4/bs2XNxLpdbIIn56le/uioej7dqXP8lxWJxtcbnvSqTySzVuCbr9u3bJzq3p556amkkEumQjpXP5xeXSqU10rihoaGVuVxumTTOcZy1xWLxQklMJpOZHwqFNmqMtbAyniiuUCgsHxwcXKHxPVmTzWYXSePC4XB3X1+f6JoUi8ULh4eHL5KOpZuDMpmMVg6KRqPJr33ta6LvSeW7v07jd9TOQZV7XHpuLU8++aQoL+RyuQV79uy5WDpWJUeKc5DjOFr3aWNjY+zhhx9eLxxrXqFQuEQ6VjabXaSTg0ql0opCobBc49yCqVTqSmlcJpO5VBozODhY0xzU1NTk27Rp0/s0xrvEcZx5wria5qDGxsZ7UqnUB6RxjuOs37t3r2getG/fvgUjIyPiHFQqlZbo5KDm5ubbOzs7b5LGjYyMiOcKlQJIdG8Xi2/PFTKZjPg+bW1t/aOOjo6PS+Mq3y3R38U5L87ZR2ly5//5/KgkTjcHtbW1fSaZTH5KGuc4ztrBwcGFkpjfnn32Qy6R+5vzz2+TxOnmoI6Ojk+2tbV9VhqnOw9yHGe9NAfpzhVmz579CyJyv/CFL0j/FtesXtGdK6RSqRubm5u/JI3TqVf+5YMfvMYlcsdOPbUw8b2Fqb+qp2TZPf2+8vMT36sIG3EO2rhx4/WJROJeaZxuvZLP58U5qL+/X2setGnTpqsbGxv90rjBwUGtedC+ffu07tNCoXBJf3+/6D7t7e29LB6Ph6VjmdAz+cpXvnJRrXsmOvVKLXsmuvVKLXsm3/rWt5bEYrGa9UxKpdIK3Z6JdK7Q398/LxwO368xlhE9k0gkcl86nRZdk6IhPZNYLNb+zDPPiHsmOvWKbg4aGBjQykGxWKz58ccfF907uvMg3XpFt2cSj8fRM5lw1LpnUiqV0DNRz+3ujRs3/o40Trde0e2ZDAwMiOcKLS0tX0TPRD10eia1zkFtbW2f2bBhw83SOMdx1jqOI/2br52D6ODBg+/xOtra2lYFg8GGau9XOwYGBs7r7++fJ40rFosXZjKZc6RxuVxumeM4p0limpublwQCgaB0rN27d5+byWTma/yOC9Lp9FxpXCaTWbp///7TJTFbt26dHwgEYtKxCoXC3Fwut0Djd5y/e/fuc6Vx/f39S/r7+8+QxPT29s4NBALNGr/jOcVi8UKN33HewMDAedK4bDa7KJfLnSmJcRzntEAg0C4dy3Gcs7LZ7CKN3/H8Xbt2XSCNGxwcXNjX13e2NM6yrA3SzzuXy52Zz+cXS8fSzUF9fX1aOciyrKZHH31UdA/09/ef0d/fv0Q61jvJQYVCQZyDbNuOpFIpUV7Yv3//6ZlMZql0rHQ6rZWDHMfRuk9DoZDd0tKyTBJz6NChU/v7+5dLx+rr6zt7cHBwoTSuMgk5X+Pc6uPx+Bpp3ODg4AqNz62mOSgQCHyptbV1vTSuv79/+aFDh06VxDz33HM1zUGBQOALjY2NV0rjcrncsh/+8IeieVB/f/8ZpVJJnIMKhcJcnRwUDAY/G4vFrpXGlUol8Vzhhz/84Wm5XE50bx88+PZcoa+vTzxXCIfDn0okEjdI4/L5/GLpXOGKgStW04s0Nis960eSON0cFI1GPxaLxT4sjctms4vS6fRZkpg3zzzzYy6R686e/YIkTjcHRaPRD0Wj0U9I43TnQblcbpk0B+nOFerq6n5ORO5VV10liq1lvaI7V2hqaromGo1+TuN3FNcrh089Ne4SuYdPO23rxPdmd7z655Qsu2d2vcK+Q47jaOWgRCJxeSgUuk0ap1uv9PX1iXNQJpM5tVAoiOdBjY2NFweDwbukcbt27dKaBzmOo3WfFgqF5ZlMRnSfdnR0rLRt2ycdy4SeSXt7++Ja90x06hWdHPTwww/P0+mZ6NYrM7lnUiwWL9DtmUjnCs8+++xptm0npWOZ0jOxbbvtueeeE+VlU3omtm03Pvvss+KeiU69opuDdu3apZWDAoFAuFY9E916RbdnEggErJnaMwkEAvea0DMpFotaPZOmpqZLpHEm9EyCweDn4/H4VdI43XpFt2eya9cu8VwhHA7f0tjY+H5pHHom6nHo0CGteuVk9EwcxxHNgw4e1M9BVZcHYwtoDraA5mALaE6xiC2gJ4ItoFWwBbRnHLaAngC2gOZgC2hOEVtAK8zYLaDp7Rx0SvqU/ZQml75D9041zoQtoImIXKIxl+h7khhsAc3BFtAcnXrFJXrOJXLfPOusj7I3qzz/lwhbQHuBLaA5JvRMsAU0B1tAc7AFNAdbQHOwBbQKtoDmYAtoDraA5mALaI4pPRNsAa1y5B93SOPwDGABEMAcCGAOBDAHApgDAawCAcyBAOZAAHMggDmmFDO1FMC39t16Nb1IY5SmH001zhQBPDZr1r+7RD+VxEAAcyCAOZoC+Hsu0ZhnDqry/F8iCGAvIIA5JvRMIIA5EMAcCGAOBDAHAlgFApgDAcyBAOZAAHNM6ZlAAKtAAAuBAFaBAOZAAHMggDkQwBwIYBWTihkIYBVTihkIYBVTiplaCmDHcRZSmv5SsgrYGAE8e/YPXKK3JDEQwBwIYI6mAP6pO2vWr1kO6vjerZQsu5Qsf8MrDgKYAwHMMaFnAgHMgQDmQABzIIA5EMAqEMAcCGAOBDAHAphjSs8EAlgFAlgIBLAKBDAHApgDAcyBAOZAAKuYVMxAAKuYUsxAAKuYUsycBAG8RLIK2BQB/NappxZcItclumiqMRDAHAhgjqYAfmusru4HLAcly2lKll1qL3t+fyCAORDAHBN6JhDAHAhgDgQwBwKYAwGsAgHMgQDmQABzIIA5pvRMIIBVIICFQACrQABzIIA5EMAcCGAOBLCKScUMBLCKKcUMBLCKKcVMzQUwEUlWAZsigH973nnbKwI4NtUYCGAOBDBHWq+4RBe5RO5bp5yS5wK4+vN/iSCAvYAA5pjQM4EA5kAAcyCAORDAHAhgFQhgDgQwBwKYAwHMMaVnAgGsAgEsBAJYBQKYAwHMgQDmQABzIIBVTCpmIIBVTClmIIBVTClmTpIAnvIqYFME8E+vuOKzFQH8wlRjIIA5EMAcDQEcc4nc38ydu81jBXDV5/8SQQB7AQHMMaFnAgHMgQDmQABzIIA5EMAqEMAcCGAOBDAHAphjSs8EAlgFAlgIBLAKBDAHApgDAcyBAOZAAKuYVMxAAKuYUsxAAKuYUsycFAFMNOVVwKYI4Gw2u8glGnOJ/p+pxkAAcyCAORoC+M9cIveXF130aSUHHef5v0QQwF5AAHNM6JlAAHMggDkQwBwIYA4EsAoEMAcCmAMBzIEA5pjSM4EAVoEAFgIBrAIBzIEA5kAAcyCAORDAKiYVMxDAKqYUMxDAKqYUMydRAE9pFbBhAvhXLtHPphoDAcyBAOZoCODXXKIxVq8c5/m/RBDAXkAAc0zomUAAcyCAORDAHAhgDgSwCgQwBwKYAwHMgQDmmNIzgQBWgQAWAgGsAgHMgQDmQABzIIA5EMAqJhUzEMAqphQzEMAqphQzJ00AE01pFbBhAvjvXKLDU42BAOZAAHM0BPDPXaJfcQE8+fN/iSCAvYAA5pjQM4EA5kAAcyCAORDAHAhgFQhgDgQwBwKYAwHMMaVnAgGsAgEsBAJYBQKYAwHMgQDmQABzIIBVTCpmIIBVTClmIIBVTClmTrIAPu4qYMME8O7Kc4AvnUoMBDAHApijIYAPu0R/67ECeNLn/xJBAHsBAcwxoWcCAcyBAOZAAHMggDkQwCoQwBwIYA4EMAcCmGNKzwQCWAUCWAgEsAoEMAcCmAMBzIEA5kAAq5hUzEAAq5hSzEAAq5hSzJxUAUx03FXAhgngZEUAT2lOBAHMgQDmSOoVl+jyyndwl1KvTOH5v0QQwF5AAHNM6JlAAHMggDkQwBwIYA4EsAoEMAcCmAMBzIEA5pjSM4EAVoEAFgIBrAIBzIEA5kAAcyCAORDAKiYVMxDAKqYUMxDAKqYUM9NAAE+6CtgwAXx1Rb6lpxIDAcyBAOYIBXBr5TvYrtQrR57/2/H9D08WDwHMgQDmmNAzgQDmQABzIIA5EMAcCGAVCGAOBDAHApgDAcwxpWcCAaxScwGczWYXeR2PPvroNc3NzbFq71c7MpnMmnw+f5E0znGc9Y7jrJTGFQqFK/r7+5dIYr7yla9c3tTU1CIda2BgYHWxWFwnjduzZ8/FuVxulc65lUol0bn9yZ/8ybp4PJ6UjpXL5Vbt2bPnYmlcsVhcNzAwsFpjvMsdx1kqiXnuuedWxWKx+6RjOY6z0nGc9dK4fD5/USaTWaNxTS4dHh5eJonp7+9fEovFUtKxRkdHlxeLxUulcdlsdm3lEMUVCoVLSqXSCmlcLBb78ne/+13RNRkeHl62Z8+ey6Rj6eagXC6nlYPi8XjXM888I7oHHMdZmsvlLpeOVesclEgk2p988klRXiiVSksKhcIVGtdfKwcNDw9r3adNTU1Njz322JWSmHw+v3hoaEgUU7kmKwqFwiXSOMdxtO7TlpaW6MMPP/w+aVw2m71KGlMoFGqag1pbWwPbtm37gDRuaGjoynw+v1gSk8vlapqD2traGrZs2fIhjc9APFdwHGep4zjiHJTL5Vbp5KD29vY7u7u7Py6NcxxHPFfQzUGO46zM5XLiuUIymbytq6vrU9K4PXv2XCadK+Tz+cXFYtEzB52SPmU/pcld9OeLGj2uiVYO6ujo+FxnZ+ct0rhisXhpoVBYLo3LVnLQGNHY2Jw5fz+VGN0cdN99932mo6PjVmmc7jyoUChcIc1BunOF2bNn/4KI3DvvvFN0H9SyXtG9Tx944IGPbNiw4R5pnKReeev00/tdIvcn73//x8fXK3Ud5R9Tsvzm8eL7+/u1zq23t/fG5uZmvzROt17JZrPiHNTX11c1B012bN++/frm5uaQxu+oNVcYHh7Wuk+LxeKVfX19ovv00UcffW9TU1NcOpYJPZMnnnjiMvRM1AM9E8+4tbo9E+lcoa+vb3E0Gn1AOpYpPZN4PH5/Op0WXRNTeiaJRKLzm9/8puh7oluv6OagoaEhrRzU2Ni44emnn65Jz0S3XkHPxPPcjOiZVM5PFNfa2hrYunXr70jj0DNRj1KptES3ZzI0NCSeK6Bnwo93u2dynGui3TNJJpOflcYVi8VLR0dHtXsmkqNQKFT/xy5YAczBCmAOVgBzsAKYgxXAKlgB7BmHFcATwApgDlYAc7ACWOW/5ApgoklXAZu0ApiIyCX6hUv0r1OJwQpgDlYAc4QrgA+6RIeJJtQrU3j+LxFWAHuBFcAcE3omWAHMwQpgDlYAc95JzwQrgI+BFcAcrADmYAUwByuAPcfDCuBxYAUwZ8avAK4GBDAHApgDAcyBAOZAAKtAAHvGQQBPAAKYAwHMgQBW+S8rgImqPgvYQAH81y7R2FRiIIA5EMAcoQD+5ZHv39F6ZYrP/yWCAPYCAphjQs8EApgDAcyBAOZAAHMggFUggDkQwBwIYA4EMMeUngkEsAoEsBAIYBUIYA4EMAcCmAMBzIEAVjGpmIEAVjGlmIEAVjGlmJlGAthzFbCBAvjblWewfuB4MRDAHAhgjlAAj7lErxGNq1em+PxfIghgLyCAOSb0TCCAORDAHAhgDgQwBwJYBQKYAwHMgQDmQABzTOmZQACrQAALgQBWgQDmQABzIIA5EMAcCGAVk4oZCGAVU4oZCGAVU4qZaSOAiTxXARsogGMVAbzxeDEQwBwIYM5U6xWX6IbKd+8FovEC+JXXKVl+YypjQQBzIIA5JvRMIIA5EMAcCGAOBDAHAlgFApgDAcyBAOZAAHNM6ZlAAKtAAAuBAFaBAOZAAHMggDkQwBwIYBWTihkIYBVTihkIYBVTiplpJoDZKmADBfDqioQbOF4MBDAHApgjEMCpyncvQqSsAJ7S83+JIIC9gADmmNAzgQDmQABzIIA5EMAcCGAVCGAOBDAHApgDAcwxpWcCAawCASwEAlgFApgDAcyBAOZAAHMggFVMKmYggFVMKWYggFVMKWamlQAmYquATRPAREQu0Vsu0T8eLwYCmAMBzBEI4MGKAF5B9Ha98p6uV2+b6vN/iSCAvYAA5pjQM4EA5kAAcyCAORDAHAhgFQhgDgQwBwKYAwHMMaVnAgGsAgEsBAJYBQKYAwHMgQDmQABzIIBVTCpmIIBVTClmIIBVTClmpqEAVlYBGyqA/49L9O/Hi4EA5kAAcwQC+H+6RG8e+f9MJjN/VrL8IiXLLrWXp/R9gQDmQABzTOiZQABzIIA5EMAcCGAOBLAKBDAHApgDAcyBAOaY0jOBAFaBABYCAawCAcyBAOZAAHMggDkQwComFTMQwCqmFDMQwCqmFDPTTgATKauADRXAL7tvS8xJgQDmQABzBAL4P1yinxz5/0wmM5+S5Sk//5cIAtgLCGCOCT0TCGAOBDAHApgDAcyBAFaBAOZAAHMggDkQwBxTeiYQwCoQwEIggFUggDkQwBwIYA4EMAcCWMWkYgYCWMWUYgYCWMWUYmaaCuCjq4ANFcA7K1vxfnqyGAhgjo4A7u3tdXt7e10IYHJdogNH/r8igKf8/F8iCGAvIIA5JvRMIIA5EMAcCGAOBDAHAlgFApgDAcyBAOZAAHNM6ZlAAKtAAAuBAFaBAOZAAHMggDkQwBwIYBWTihkIYBVTihkIYBVTiplpKYCJjq4CPi19mt9AAfyliozbMVkMBDBHKoB7e3vdynjnHvlvCTNFALtEt1S+c18/8triB/6qQfL8XyIIYC8ggDkm9EwggDkQwBwIYA4EMAcCWAUCmAMBzIEA5kAAc0zpmUAAq0AAC4EAVoEA5kAAcyCAORDAHAhgFZOKGQhgFVOKGQhgFVOKmWksgJfQizQ2Kz3rRwYK4LMqMm54shgIYA4EMGeKAvixynfuqKg8tfOVPkqWXer4/oenOhYEMAcCmGNCzwQCmAMBzIEA5kAAcyCAVSCAORDAHAhgDgQwx5SeCQSwCgSwEAhgFQhgDgQwBwKYAwHMgQBWMamYgQBWMaWYgQBWMaWYmbYCmOjoKuALXrogIoqjkyuAiYhcot+4RD+eLAYCWCWVSp370Y9+9N8/+clPurfffvv1U4mBAH4bl2ikIoCPzgXrkuUfS57/SwQB7AUEMMeEngkEMAcCmAMBzIEA5kAAq0AAcyCAORDAHAhgjik9EwhglZoL4IaGhmVeh23b7/f7/Y3V3q92pFKpdZs3b75EGtfb23tZR0fHWmncjh07rvb7/SskMbZtv9fv97dJx+rs7FyXSqUulcZt3br10g0bNlwkjXvooYfeGwqFVkpigsHgpX6/v1M6Vnd390Vbt24Vn1sqlbq0s7NzncbnfVVTU5Po3Orr6y+yLGujdKyOjo61vb29l0njNm/efEkqldI5tyva2tpWSWL8fv8Kn8+3SePcVvf29l6hcW4Xp1Kp9dK4np6eyzds2LBGGuf3+x+Qfpfb2tpWbd++/UrpWLo5aNOmTVo5yO/3d9u2LfqeNDU1rezt7b1KOtY7yUHd3d3iHOTz+Tps2xbdO6FQaOVDDz30XulYGzZs0MpBuvepbdstgUDgGklMIBBY/tBDD4liKue2pqen53KNz2395s2bL5bGWZaVaGhouF4a9/DDD79PGtPc3FzTHGTbdigQCNwojXvooYeuCQQCyyUxsVispjnI7/dbgUDgI9K4HTt2XB2NRkXzoKamppU7duwQ56Du7u6LdHKQZVn32Lb9+xrnJp4rRKPRFTt27LhaOlZHR8faTZs2iecKlmXdEQ6HPy2N2759+5XSuUIgEFj+6KOPinLQZVsuu45epLHZ35n9zxrn9nnbtj8njevt7b2iubl5tTRuYg46PGvWj12iNyaL0c1BlmV91rbt26RxuvOgHTt2XC3NQTpzhZ6enq8feZ7v5s2b9wk+M7e3t9etVb2iO1cIBoOfCIVC9dK4qdQrh2fN+olL9Jvxr1Hy1cN1yb/6oWQsv9+vlYNs277Jtm1bGqc7D+rp6RHnoHvuuUecgyrX5Hf9fn9E43PTmgdt375d6z599NFHr7nnnntE92kwGLzW5/M1aZzbtO+ZBIPBq2rdM9GpV3R7Jj6fr0s6lm69Uuueid/vv186lm7PZOvWret1eybSuULlO7xZ49yM6ZlYlrVKEmNSzyQajYp7Jjr1im4OSqVSWjnI7/cna9Uz0a1XdOcKlX+UMCN7Jj6fL95gQM9k69atWj0Ty7I+KI0zpWdiWdZHNc5Nq16pZc/Etu27g8HgJ6VxpvRMQqHQH0jjatUzaWjQz0G2bd+q2zPp6Oh4xz2TqRzNzc2rybKsu6ocifr6+q9P8r7nEYlE/JFIxJbGxePxYDgcbpDGNTU1RW3bvlsSUylAn5KOFY1GffF4XHxusVgsEAqFfNK4xsbGiGVZ90hifD6fXV9f/6zOucVisYDG52ZHo1GtcwsGg6Jz8/v9vvr6+uekY4XD4YZ4PB6UxkUiETsSifilcYlEIhQOh++VxNi2fXd9ff0L0rFCoVB9IpEIaZybPxwOWxqfdzAYDIrv0/r6+uct4Xc5HA7f29TUFNY5N50cFIlEtHJQQ0PDt3w+n+h7EgwG76nc36Kx3kkO0rlPcPaZFwAAIABJREFU6+vrn7YsS5oXtM4tFApp5yCd+9Tn8/2Jz+eLCj+3u5qamkQxlTitHBSNRi2dc6v87U5I45qbm2Man1tNc1BDQ8NXfT5fqzSuqakpGgwGRTGBQKCmOaihoeExv9/frnNu0nlQrXNQQ0PDdsuyuqRxOnMF27bv1rlPw+FwQyQSEd+nPp/vQb/ff7/G5xaWzhWCweBdLS0t4nM780/P/DtKk7vu0XU7hZ/blkozUjReIpEIhUKhemncxBz0szPPPOgSuZtvvbXqfaibgyzLSvl8vh5pnO48SCcH6dynPT09f39E5vb29r4xlTzb29vrWtbbc4Uj/y05dOoVS3Ou4Pf7O30+3w6Nz+249crYrFlv/eecOT898v+XN37zK5Qsu/PacsOSsXRzkGVZGxoaGh6TxunWK/F4XJyDLMvSykF+v7+5vr7+CWlcOBzWmgc1NjZq3ac652bbdry+vv6PNT63ad8zsSwrXOueiW5fwapRz+Sd1Cu16plYltVQy56Jbr2iO1e49957/0zjczOmZ+L3+0V52aSeiWVZM7Zn4vf7pfeO1rnp1iu6PZOGhoadM7ln4vf7G6Vxte6ZRKNRSxrn8/ketyxrRvZMfD7fo36/PymNq2W9outX0DPhRy17Jro5qKGhYYvP59skjXu3eiZTOUKhUH3V5cEWtoBmYAtoDraA5mALaA62gFbBFtCecdgCegLYApqDLaA52AJaBVtAc9a9tG41vUhjlKYfSeKmwRbQD1a25PVVi8EW0Cq9vb13bd261e3t7XUfeOCBb04x5r/8FtAu0aLKdy1/9MVkOU3Jsnvm/d/7mGQsbAHNsbAFNMOEngm2gOZgC2gOtoDmYAtojoUtoBWwBTQHW0BzsAU0B1tAc0zpmWALaBU8A1gIBLAKBDAHApgDAcyBAOZAAKuYVMxAAKuYUsxAAKuYUsxMdwGcyWROnZOeM0ppcuk7dO9U46aBAP5YRcp9q1oMBDDn3HPP/cX8+fNdIprS32IIYCKXKFD5rm05+mLyldcp+cqb0hwEAcyBAOaY0DOBAOZAAHMggDkQwBwIYBUIYA4EMAcCmAMBzDGlZwIBrAIBLAQCWAUCmAMBzIEA5kAAcyCAVUwqZiCAVUwpZiCAVUwpZkwQwB/5i49cJl0FfLIFMBGRSzTmEn2/WgwEMKeuru5nRDRlAUz0tgTu7e11a1WvTEMB/KcVAfyhoy8my4frOsr/EwJYAQJ4AhDAHAhgDgQwBwKYAwGsAgHMgQDmQABzIIA9x4MAHgcEMAcCWIgJxQwEMAcCmAMBzIEA5kAAq0AAcyCAORDAHAhgjinFjAkCOJvNnk9p+kvJKuBpIoB/5RL9vFoMBDBHRwBXxqtZvTINBfBrLtHY0Rc6vncrJcvu6feVn4cAVoAAngAEMAcCmAMBzIEA5kAAq0AAcyCAORDAHAhgz/EggMcBAcyBABZiQjEDAcyBAOZAAHMggDkQwCoQwBwIYA4EMAcCmGNKMWOQAF4iWQU8TQTw/3CJDleLgQDmQABzpiCAf+ES/fLoC5Xn/67Z/PIfQgArQABPAAKYAwHMgQDmQABzIIBVIIA5EMAcCGAOBLDneBDA44AA5kAACzGhmIEA5kAAcyCAORDAHAhgFQhgDgQwBwKYAwHMMaWYMUYAE5FkFfA0EcDpyta8ntcYApgDAcyZggAec4n+5ugLyVdep2T5DZ16BQKYAwHMMaFnAgHMgQDmQABzIIA5EMAqEMAcCGAOBDAHAphjSs8EAlgFAlgIBLAKBDAHApgDAcyBAOZAAKuYVMxAAKuYUsxAAKuYUswYJoCnvAp4mgjgREUAb/SKgQDmQABzJqtXXKIbKt+xbx99MVk+TMlX/wECmAEBPAEIYA4EMAcCmAMBzIEAVoEA5kAAcyCAORDAnuNBAI8DApgDASzEhGIGApgDAcyBAOZAAHMggFUggDkQwBwIYA4EMMeUYsYoAUw05VXA00QAr6rIuYxXDAQwBwKYcxwB/EDlOxYhoqPP/6Vk+RsQwAwI4AlAAHMggDkQwBwIYA4EsAoEMAcCmAMBzIEA9hwPAngcEMAcCGAhJhQzEMAcCGAOBDAHApgDAawCAcyBAOZAAHMggDmmFDMGCuAprQKeDgKYiMgletMl+oHXexDAHAhgznEEcK4igJcS0dHn/1LH9z8MAcyAAJ4ABDAHApgDAcyBAOZAAKtAAHMggDkQwBwIYM/xIIDHAQHMgQAWYkIxAwHMgQDmQABzIIA5EMAqEMAcCGAOBDAHAphjSjFjnAAmmtIq4GkkgP+3S/SfXu9BAHMggDnHEcD/n0v0xtEXKs//JdKrVyCAORDAHBN6JhDAHAhgDgQwBwKYAwGsAgHMgQDmQABzIIA5pvRMIIBVIICFQACrQABzIIA5EMAcCGAOBLCKScUMBLCKKcUMBLCKKcWMoQL4uKuAp5EAHq2s0GR/oyGAORDAnOMI4N+4RP989IXK83+JIIA9gACeAAQwBwKYAwHMgQDmQACrQABzIIA5EMAcCGDP8SCAxwEBzIEAFmJCMQMBzIEA5kAAcyCAORDAKhDAHAhgDgQwBwKYY0oxY6QAJjruKuBpJIAfqwjgOya+BwHMgQDmVKtXXKJzKt+tYSJSnv9LBAHsAQTwBCCAORDAHAhgDgQwBwJYBQKYAwHMgQDmQAB7jgcBPA4IYM6MF8DpdPosr6Ozs3NdNBq1qr1f7cjlcguy2ewiaZzjOEsrk0BRXLFYXN3X13e2JGbLli0rIpFIRDpWJpOZn8/nF0vjSqXSkv7+/nka13JVJpM5RxKzbdu2xcFgsFHj+s8rlUpLpHH5fH5xJpOZL40bGhpaWSgU5kpiHn744XnBYLBN4ztygeM4S6Vx2Wx2UeWPhCiuUCgsrzTRphzz/PPPnxMKhTqkY42MjJxXKBSWa1yTCwcHBxdK43K53LJsNnu+NC4cDiefffZZ0TVxHOfcUqm0QuN31MpBmUxGKweFQqHWrVu3iu6BQqEwd2hoaKXG76idgxzHEeegUCiU2LJliygvVBqRq6Rj9ff3a+WgvXv3at2n4XA41N3dLfo9+/r6zi4Wi6ulY2Wz2fNzudwyaZzjOAuLxeKF0rhIJOLv7u6+WON7skYaMzAwUNMcFIlE7kkmk1dojCeeK+zevbumOSgajd6+YcOGa3TObXR0VHRuhUJhruM44hzkOM48nRwUj8f/qK2t7Xc0xhPPFUZHR7Xu02KxeEEmkxHPFeLx+GdaW1s/JI0rlUorpHOFvr6+s0dGRt61HHRt+tqL6UUam5We9b+84hobG3+/ubn549LxCoXC8oGBgfM0rolnDvqP88//vEvkHj7llGcnvqebg9ra2j7a1NT0KWmc7jxIJwfpzhXq6up+TkTuddddJ/obV8t6RXeu0N7efl0sFvuCNK5avfLG2WcHXCL3zVNO+Uo6nT5rTkd5FyXL7vz7//un0mm9ekV3rtDR0XF1LBb7kjROt14ZHBwU56Cnn35aKwdt3Ljxsmg0eq/G76g1DxoeHta6T0dGRlY//fTTovs0lUqtjUQitnQs9Ez4oVuv6OSgnp6eRZFIRNwz0a1XatkzeeKJJy4IBAIbNL4jWj0Tx3EW6vZMpHOFxx9//JxAINAlHcuknsmTTz4puiam9EzC4XDLM888I+6Z6NQrujmov79fKweFw+F4rXomuvXKO+mZpFIp0d99k3omnZ2d66Vxte6ZOI4jzkHRaPTumdwz6ejoeJ/GeFr1im7PpL+/XzxXmOk9k+bm5pukcdOhZ3K84530TEZGRt61nslkx8DAwHk0Ojp6tteRSqXWRyIRu9r71Y7BwcGF/f39S6Rxw8PDyzKZzHxpXKlUWlMoFOZKYrZv374qHA5HpWP19fVdmMlklkrjHMdZumvXrgXSuGKxuNpxnHMlMY8//vjScDjcJB0rl8stcBxHfG6ZTGZpX1/fhRrjrRoZGTlPEvP1r399QTgc3qDxO84fHh5eJo3r7+9fMjg4uFAaVyqVVuzfv/98SUyhUJgbDoe7pGO9/PLLF5RKpRXSuGw2u6ivr2+xNK4it+dJ44LBYOfAwIDo896/f//5juOslI6lm4NyuZxWDopEIq2PPfaY6B4YGRk5L5fLrZKO9U5yUC6XE+egaDSa2LFjh+jecRzn3CNCSnLs2rVLKweVSiWt+zQajYY3b968RhJz4MCBc7LZ7FqN6z+vUCgsl8bl8/nF2Wx2kca5WZs3b75EY7yLpDHFYrGmOSgej9+zcePGqzTGW3vgwIFzhDE1zUHxePyO9vb2a6VxpVJpTblcFs2DRkZGzhseHhbnoFwut0AnB8Xj8c8nk8kbpHHDw8PiuUK5XJ5bKpVE9/bo6NtzhVwuJ54rNDY23tLW1vZhaZzjOCulc4UDBw6c4zjOWo2xquag2enZI5Qmd+6Lc4MT32tqavpUa2vrJ6TjlUqlFcVi8QJp3GQ5yCVy3bq67018XTcHtbW1fbypqenT0jjdeVCpVFojzUG6c4UjAvjjH/+46G9xLesV3blCe3v7BxKJxG3SuGr1yuH3vOd5l8j97eLFnx0dHT17Vkf5nyhZfuPI+zr1SqFQ0MpBXV1d10QikTulcbr1ytDQkDgHVRpha6Vjbdy48YpIJFIvjevr69OaB42Ojmrdp47jrM1kMqL7dOvWrevC4XBAOhZ6Jp7XX6te0clBjzzyyBKdnoluvVLLnskzzzwzv5Y9k3w+v1i3ZyKdK6TT6bmhUOg+6Vim9EwqCwJEedmUnkkoFGp96qmnxD0TnXpFNwdlMhmtHBSLxeK16pno1iu6PZNYLBZKpVJrJTGm9ExisZjfhJ5JPp9Hz0Q9tztaW1vfr/EZaNUrteyZNDY23rphw4bflcahZ6IeJ6JnMtnR1NT0qebm5t+TxpVKpRUvv/zyu9ozqXZMugMBtoDmYAtoDraA5mALaA62gFbBFtCecdgCegKVSQi2gB4HtoDmYAtoFWwBzZk0B03yLODpsgU0EZFL9G8u0U8nvq6bg7AFtOd4/xW3gP6+SzR29IVxz/8lwhbQHmAL6AlgC2gOtoDmYAtoDraA5mALaBVsAc3BFtCcd9IzwRbQKqb0TLAFtIopPRNsAa2CZwALgQBWgQDmQABzIIA5EMAcCGAVk4oZCGAVU4oZCGAVU4oZowUwUdVnAU8zAfx3LtHhia9DAHMggDmTCOCfu0S/IiL2/F8iCGAPIIAnAAHMgQDmQABzIIA5EMAqEMAcCGAOBDAHAthzPAjgcUAAcyCAhZhQzEAAcyCAORDAHAhgDgSwCgQwBwKYAwHMgQDmmFLMzAAB7LkKeJoJ4LRL5LpEyrWGAOZAAHMmEcBjLtHfEBFRspymZNml9vLR7wUEMAMCeAIQwBwIYA4EMAcCmAMBrAIBzIEA5kAAcyCAPceDAB4HBDAHAliICcUMBDAHApgDAcyBAOZAAKtAAHMggDkQwBwIYI4pxYzxApjIcxXwNBPA8YoA/vL41yGAORDAHK96xSW6sfKd+jMiIkq+8joly2+M/xkIYAYE8AQggDkQwBwIYA4EMOf/svfm8VFdV77vRoAH8MCMQIAYPeEkttOZR8dpO4ndiZ3EGZw4qOaqc2rQLEDgVIOBQBiMEBDiuGnTcdopJ/AqpSrVcEonEkIXO+rr537v9uuXe/v166TT4+v4dV568MR5f7jw1dY6Aq0NPvGWf9/P5/xhyeuz6lTVWdprfTn7QADLQABTIIApEMAUCGDXfBDAY4AApkAAM9GhmYEApkAAUyCAKRDAFAhgGQhgCgQwBQKYAgFM0aWZmSICmNwF/BYTwI01WVcc+3MIYAoEMGUCAbyj9p2KCCHI83+FgAB2AQJ4HBDAFAhgCgQwBQKYAgEsAwFMgQCmQABTIIBd80EAjwECmAIBzESHZgYCmAIBTIEApkAAUyCAZSCAKRDAFAhgCgQwRZdmZkoIYCHIXcBvJQEshBCOEC87Qt6mGgKYAgFMmUAAV2sCeLHb83+FgAB2AQJ4HBDAFAhgCgQwBQKYAgEsAwFMgQCmQABTIIBd80EAjwECmAIBzESHZgYCmAIBTIEApkAAUyCAZSCAKRDAFAhgCgQwRZdmZgoJYOku4LegAP6VI8R/jv0ZBDAFApgygQD+pSPES0KI//n8343Pf3zs/wMBTIAAHgcEMAUCmAIBTIEApkAAy0AAUyCAKRDAFAhg13wQwGOAAKZAADPRoZmBAKZAAFMggCkQwBQIYBkIYAoEMAUCmAIBTNGlmZkyAlgI6S7gt6AAtmt3bL5xXUIAUyCAKRMI4JcdIX4hhHB9/q8QEMAuQACPAwKYAgFMgQCmQABTIIBlIIApEMAUCGAKBLBrPgjgMUAAUyCAmejQzEAAUyCAKRDAFAhgCgSwDAQwBQKYAgFMgQCm6NLMTDEB/MZdwG9BAbyrJoBDb7xcCGACBDBlfL/iCLG89l0qCyFcn/8rBASwCxDA44AApkAAUyCAKRDAFAhgGQhgCgQwBQKYAgHsmg8CeAwQwBQIYCY6NDMQwBQIYAoEMAUCmAIBLAMBTIEApkAAUyCAKbo0M1NKAAvxxl3AKw6v2PUWE8AfrUm7p954qRDABAhgiosATtS+S+mJnv8rBASwCxDA44AApkAAUyCAKRDAFAhgGQhgCgQwBQKYAgHsmg8CeAwQwBQIYCY6NDMQwBQIYAoEMAUCmAIBLAMBTIEApkAAUyCAKbo0M1NQADeIZ8S56U9P/4e3kgAWQghHiHOOEP/7Gy8VApgAAUxxEcDP1ATweyZ6/q8QEMAuQACPAwKYAgFMgQCmQABTIIBlIIApEMAUCGAKBLBrPgjgMUAAUyCAmejQzEAAUyCAKRDAFAhgCgSwDAQwBQKYAgFMgQCm6NLMTDkBLMQbdwEvP7r8UW6+N1kA/9oR4jdvvEwIYAIEMMVFAP+lI8RrQogJn/8rBASwCxDA44AApkAAUyCAKRDAFAhgGQhgCgQwBQKYAgHsmg8CeAwQwJQpL4CLxeI8t+Nb3/rW+kQiEZno9xMdhUJhWT6fb+TGDQ4OrioWi0u4cQMDAzdaljWfE3Pw4MF18Xg8wc2Vy+UaqtUq+9xs216ZzWaXcuMsy7rBtu0FnJje3t5G0zRbubnK5fJS27ZXcuOq1WpjLpdrUMi3bmhoaCEn5oknnlhqmmYXN1exWFxS+36x4vL5fGOhUFim8J6sOXPmzCJOTC6XWxCLxbYofEcWV6vVNdy4Uqm0PJfLrVDItzqfz9dz4wzD6C4UCqzP+8yZM4ts217LzaVag0qlklINMgyj8+jRo6xrYGhoaGG5XF7HzXUpNahcLrNrUDwebzl69CirLti2vcCyrBu4ubLZrHINUrlOE4lEfPfu3TdyYkZGRuaVSqWbuLny+Xy9ZVmruXGVSmVFqVRazo1LJpPhbdu2vUMh383cGK9rUDKZ9KXT6TsU8t00MjLCjfG0BqVSqa9v3br1fdy4gYGBG5999lnWOmhoaGjh4OAguwaVy+WlKjWopaXlS11dXR/lxg0ODrLXCs8+++z8gYEB1rVdO5bU/g6w4pqbmz/f2dl5FzfOtu213LXCyMjIPNu2PalBd/7kzvUiI5wZP5zxj9x81Wp1jWVZi7lxk6lB52bMeMERwjn/36o1qKur657W1tbPcuNU10EDAwM3cmuQ6lph+vTpLwohnAceeID1t9jLfkV1rbB169YPNTc3f5UbN75fcaZN+7dz06b9S7FYnCe6Rl+r2zj6V25xKv2KZVlKNai7u/u9zc3ND3PjVPuVYrHIrkG1z45dg9Lp9G2pVCrAjcvlckrroNOnTytdpyrntnfv3ltM04xx43SYmRw+fHitaZpJhc/N035FdWZiGEYbN9el9CtezUz+5E/+ZIlhGBu5uYqKM5NKpbJCdWbCXSucPHlyvmEYWxW+I9rMTE6ePMmqyzrNTJ588kn2zESlX1GtQf39/Uo1KJFINB86dIh17aiug4qK/YrqzCSZTJqYmZB8ns5MKpWK0sxk69at71bIp8XMpLu7+/0Kn4FSv6I6M+nv72evFabyzKSlpeWB9vb2T3Lj3uozk2KxOK+1tfW+tra2T3Pj3syZyfjDsqzFolAoXOl2bNy4cXUsFvNN9PuJjmKxOK9QKCzkxtm2XV+pVK7nxlUqlRWZTOZqTkxnZ+eyaDQa4ebq6+ubWyqVFnHjLMtafOrUqTncuNqCcxYnJp1OL4pGo3GF93+OZVmLFV7jor6+vrncuEKhsKz2L3445zYnFAq1KnxHrrdtu17hNS6sfZ9ZcTWZfg0nJpPJXB0Khbq4uYaHh68tl8tLuXGWZc3P5XILuHHFYnFJoVC4jhsXDoc7Tpw4wfq8bdu+plqtNii8RqUalM/nlWpQOBxu3rVrF+saqH33l3FzXUoNsm2bXYPC4bC5efNmVl3I5XKzSqXScm6uU6dOKdWg8wsdblwkEgl3dXWt4MTYtn1VbdDKylUoFK6rXTusuFpjOJ8bF41Gm1paWtZy4/r7+1dyY7LZrKc1KBqNfq2zs/Nmblw+n2+0bfsqTkwmk/G0BsVisQdbW1vfxY2rVCorRkZGWOugUqk027Ztdg2ybXuOSg0yTfNzqVTqPQr52GuF2l3KrGu79j5en8/n2WsF0zQ/E4/HP8SNq1arDdy1gm3bV9UGOKxcBcUadPVTV78gMsK5KnNVgBNXLpeXZrPZa7n5JlODXps+/QlHCOelq69+oFBQr0GJROJjiUTibm6c6jqoUqms4NYg1bVCXV3dr4UQzjvf+U5WrJf9iupaoa2t7d2GYXxe4TVK/YojhHNu2rTnrt78s6+IrlFn+sbR4xPEsmtQJpNRqkEtLS3vMAzjy9y4gmK/ksvl2DXo+PHjSjWos7Pzxlgs9nWF16i0DhoaGlK6TqvVauPx48dZ1+mWLVtWRaNRPzeXDjOT7u7uhkgkEuXm8rpfUalBO3fuXBiJRBLcXKr9itczk0gk4tnM5PxAnRunslbYv3//1cFgcCM3l04zk8OHD3PXhtrMTI4cOcKemaj0K6o1KJvNKtWgSCRieDUzUe1XVGcm0Wg0hJmJfHg9M7FtW2lm0tbWdgs3birPTFT7FdWZSTabZa8VTNP8XCKReK9Cvrf8zCQej3+6ubl5Ss5MYrHYJ5PJ5J3cuHK5vHR4ePhNmZmMPy64mwm2gKZgC2gKtoCmYAtoCraAlsEW0K5x2AJ6HNgCmoItoCnYAloGW0BTVGvQ3Vvu/qJ4RpwTGfE3nLg3eQvoB2vPbj0kBLaAdgNbQFPG9ivSd+j88387R12/Cyr9CraApmALaIoOMxNsAU3BFtAUbAFNuZSZCbaA/p9gC2gKtoCmYAtoCraAds2HLaDHgC2gKao1SJstoCcCApgCAUyBAKZAAFMggGUggF3jIIDHAQFMgQCmQADLQABTVGtQKBT62JVPXfm8yAhH/FBsmGzcmymAhRCiJu/OCgEB7AYEMGWcAP5u7Tt034We/ysEBLALEMDjgACmQABTIIApEMAUCGAZCGAKBDAFApgCAeyaDwJ4DBDAFAhgJjo0MxDAFAhgCgQwBQKYAgEsAwFMgQCmQABTIIApujQzU1kA352++37uXcAeCODfOkL8sxAQwG5AAFPGCeA/c15/f4ToGn1NdP3ZzyeKgwAmQACPAwKYAgFMgQCmQABTIIBlIIApEMAUCGAKBLBrPgjgMUAAUyCAmejQzEAAUyCAKRDAFAhgCgSwDAQwBQKYAgFMgQCm6NLMTGUBHI1GPyQy4qecu4A9EMB/6QjxmhAQwG5AAFPGCeBfO0L8Rmz8r18QXaOO6Br93kRxEMAECOBxQABTIIApEMAUCGAKBLAMBDAFApgCAUyBAHbNBwE8BghgCgQwEx2aGQhgCgQwBQKYAgFMgQCWgQCmQABTIIApEMAUXZqZt4EAbuDcBeyBAP5hbQvf90MAUyCAKeME8DlHiP/tYs//FQIC2AUI4HFAAFMggCkQwBQIYAoEsAwEMAUCmAIBTIEAds0HATwGCGAKBDATHZoZCGAKBDAFApgCAUyBAJaBAKZAAFMggCkQwBRdmpkpL4CFEJy7gD0QwJGaAH4UApgCAUw53684QtxV++6cuNjzf4WAAHYBAngcEMAUCGAKBDAFApgCASwDAUyBAKZAAFMggF3zQQCPAQKYAgHMRIdmBgKYAgFMgQCmQABTIIBlIIApEMAUCGAKBDBFl2bmbSKAJ30XsAcCeEFN4g1AAFMggCljBPDe2nfnGxd7/q8QEMAuQACPAwKYAgFMgQCmQABTIIBlIIApEMAUCGAKBLBrPgjgMUAAUyCAmejQzEAAUyCAKRDAFAhgCgSwDAQwBQKYAgFMgQCm6NLMvC0EsBCTvgv4zRbAQgjhCPGfjhC/ggCmQABTxgjgYUcIZ27L0Fcu9vxfISCAXYAAHgcEMAUCmAIBTIEApkAAy0AAUyCAKRDAFAhg13wQwGOAAKZAADPRoZmBAKZAAFMggCkQwBQIYBkIYAoEMAUCmAIBTNGlmXkbCeBJ3QXskQD+a0eIVyCAKRDAlDEC+B8dIf59Ms//FQIC2AUI4HFAAFMggCkQwBQIYAoEsAwEMAUCmAIBTIEAds0HATwGCGAKBDATHZoZCGAKBDAFApgCAUyBAJaBAKZAAFMggCkQwBRdmpm3jQAWYlJ3AXskgH/iCOH8dtGid0IAy0AAU8YI4NccIX4+mef/CgEB7AIE8DgggCkQwBQIYAoEMAUCWAYCmAIBTIEApkAAu+aDAB4DBDAFApiJDs0MBDAFApgCAUyBAKZAAMtAAFMggCkQwBQIYIouzczbTABf9C5gjwRwuyOE88qMGVshgGUggCmVSuX63yxc+JHa83+fmczzf4WAAHYBAngcEMAUCGAKBDAFApgCASwDAUyBAKZAAFMggF3zQQCPAQKYAgHMRIdmBgKYAgFMgQCmQABOf5nZAAAgAElEQVRTIIBlIIApEMAUCGAKBDBFl2bmbSWAhbjoXcAeCeDVjhCOM21aEQJYBgKYUqlUrn/liiu+5QjhdHw8+fhknv8rBASwCxDA44AApkAAUyCAKRDAFAhgGQhgCgQwBQKYAgHsmg8CeAwQwJQpL4Aty1rsduzbt+/2VCoVn+j3Ex2lUmlVsVhcy40bGBi4sVqtNnLjbNu+tVgsLuHE7N+/f30qlWpRObdyubyOG2dZ1g39/f0rFd6T9eVyeSkn5jvf+c66ZDLZqfA+rrQs6wZuXLlcXlcqlVZx44rF4vpqtdrAiXnqqacaE4nEZm6uarXaODAwcKPCa1yrcm6VSuVm27aXMXMticfj3+TmGhwcXF6pVG7mxlmWtbpQKKzhxpVKpZsqlcoKblwikXgkl8uxPu/ae3iLwmtUqkH9/f1KNSiZTG56/PHHWd+TarXaUCwW16ucm2oNql3j3HNr7+3tZdWFcrm8dGBggH1utRrJrkG2bStdp83Nzc379+9/BzNXfaVSYcVYlrW4UqmsKJVKN3HjqtXqGsuyViucm7lnz547FL4n7+TGlEolT2tQS0tL+NFHH32/wmfwDtu26zkxhUJhmeVhDWptbW3atm3bR7hxtm3fOjQ0xFoHVavVBpXr1LbtlSo1qK2t7WuPPPLIXdy4gYEB9lphaGhoiW3bt3JzVavVxv7+fvZaoaOj48FHHnnkHm6cZVm3cNcKtm3XDw4OelaDOjs77+/u7v6D8T+/P3//beIZca7umbpfTpDv5lKptFzhPWHVoHNCvHKuru5XKjVo8+bN927atOnz3DjVdZBt27dya5DqWmH69OkvCiGcDRs2cGM961dU1wp/+Id/eGdbW9vD3Lhyubzu1auuGnGEcOa2ny6KrlHn5l3PPnCxOJV+pVgsKtWgnTt3fqi1tdXPjVPtVwqFArsG5fN5pRq0e/fu96ZSqYjCa1RaB9m2rXSdDg4OviOfz7Ou03379r0rmUwmuLl0mJn09PTckkwmW1XOzct+xcuZiWq/4vXMJB6Pd3Nzqc5MqtXqGtWZCXetkM/n6+PxeJqbS6eZyY9//ONlnBidZiYnTpxgz0xU1gqqNSifzyvPTL773e96MjNR7VdUZybJZDI1VWcmLS0thg4zk9r5seJaW1tDmJnIh5f9im3bK/P5PHut0N7e/tCWLVs+qXJuOsxMtmzZ8ilunKXxzGQS+W4eHBx802cmlvV6DRLpdLrO7QiHwytCodDDE/1+osO27Wsqlcr13LiRkZF5uVxulkK++nQ6PYMTk0qlFgeDwQA3V6lUmm3b9hxu3OnTp+eqnJtlWYuPHTs2kxMTi8XmBoPBGDfX6OjorNOnT89VeP/nlEql2Qrv5aJMJnMFJ+bhhx+eHQwGk9xcuVxu1sjIyDxuXKVSud627WsU3pMFhULhSmbcjGAw2KaQ6yrbthdw44aHh68tFArXceOs1/+l7tXcOL/f35pOp1mfd6FQuHJoaGihwnuiVIOKxaJSDQqHw3HDMFjfk0wmc0WpVFrEzXUpNWh0dJR9boFAIBIIBFjXzrFjx2Za1ut3GXCOXC6nVINGR0eVrtNIJOILh8NLmJ/b9GKxyIqpxV1tWdZ8btzZs2evGx4evpYbFwwGvx4IBBq5ceVyeSk35vjx457WoGAw+OVIJLKOG1csFpdkMpnpnJienh5Pa1AoFHogEoncopCv3rZt1jook8lccebMGXYNGh0dnaVSg8Lh8L2GYdzGjTtz5gx7rWDb9oza2pCVK5fLzSoWi+y1QiQS+f1oNPpebtzQ0NBC7lqh9q+QPatBwWDw4+Fw+MNuvzt/F/D0p6f7XD6DBcePH7+Km49bgxwhfukI8bJKDTIM44OGYdzJjVNdB9m2Xc+tQaprhbq6ul8LIZzZs2ezrgMv+xXVtUIsFntnJBL5A4X3f44zbdrfO0L85/nn/04mTqVfSafTSjXIMIybQ6HQF7hxqv1KoVBg16AHH3xQqQaFw+E1oVDoKwqvUWkd9Oyzzypdp0NDQ0sefPBB1nWaSCSWBYPBb3Bz6TAziUajiwKBQJCby+t+xcuZiWq/MpVnJmfPnr1OdWaisFaYEQgE2hVyaTEzCQQCLYlEglWXdZmZBAKBeGdnJ6ueq/YrqjWor69PqQYFg8HwN77xDdY6+1JmJir9iurMJBgM+vx+P2t9rtPMxDTNt/zM5OzZs+waFAqFvjSVZyamaa7nxqn2K6ozk76+PvZaIRKJfCYajd7OjcPMRD68npmEQqGPGYbhOjO5yGewwLbtN31mkk6/XoMmvD0YW0BTsAU0BVtAUyxsAU3AFtAy2ALaNQ5bQI8DW0BTsAU0xbKwBfRYsAU05bJvAS3EBZ8FbHmwBbQQQjhClBwhnBc//nH2VlnYAto135TeAvqcEK86Qvxfk33+rxDYAtoFbAE9DmwBTcEW0BRsAU1RWSuk09gCejy6zEywBbQMtoCmYAtoCraApmALaIouMxNsAS1j4RnAPCCAZSCAKRDAFAhgCgQwBQJYRqdmBgJYRpdmBgJYRpdm5m0pgIWY8FnAHgrgbkcI56XrrtvKzQUB7Jpvygrg39x00wcdIZwjtz/43GSf/ysEBLALEMDjgACmQABTIIApEMAUCGAZCGAKBDAFApgCAeyaDwJ4DBDAFAhgJjo0MxDAFAhgCgQwBQKYAgEsAwFMgQCmQABTIIApujQzb2MB7HoXsIcC+BZHCOfcFVcUubkggF3zTVkB/Mo11+xwhHDe5Xv6edE16ojO0Ul99hDABAjgcUAAUyCAKRDAFAhgCgSwDAQwBQKYAgFMgQB2zQcBPAYIYAoEMBMdmhkIYAoEMAUCmAIBTIEAloEApkAAUyCAKRDAFF2ambetABbC9S5grwSwEEI4Qrxyrq7uF9w4CGDXfFNWAJ+bMcN2hHCmdz77d6Jr9OXJxkEAEyCAxwEBTIEApkAAUyCAKRDAMhDAFAhgCgQwBQLYNR8E8BgggCkQwEx0aGYggCkQwBQIYAoEMAUCWAYCmAIBTIEApkAAU3RpZt7mApjcBeyxAP6VI8RL3DgIYNd8U1YAO9Om/Z0jxEuc5/8KAQHsAgTwOCCAKRDAFAhgCgQwBQJYBgKYAgFMgQCmQAC75oMAHgMEMAUCmIkOzQwEMAUCmAIBTIEApkAAy0AAUyCAKRDAFAhgii7NzNtaAAtB7gL2VABPm2Y5QjiOEKyaBwHsmm/qCmAhXnlq/af/ifP8XyEggF2AAB4HBDAFApgCAUyBAKZAAMtAAFMggCkQwBQIYNd8EMBjgACmQAAz0aGZgQCmQABTIIApEMAUCGAZCGAKBDAFApgCAUzRpZmBAJbvAvZSAL82Y0a6JoBZaygIYNd8U1IAO0Lc6gjh3PXVo3/Hef6vEBDALkAAjwMCmAIBTIEApkAAUyCAZSCAKRDAFAhgCgSwaz4I4DFAAFMggJno0MxAAFMggCkQwBQIYAoEsAwEMAUCmAIBTIEApujSzLztBbAQ0l3AXgrg3y5ceFtNAP+EEwcB7JpvqgrgRxwhnOtaBv9fzvN/hYAAdgECeBwQwBQIYAoEMAUCmAIBLAMBTIEApkAAUyCAXfNBAI8BApgCAcxEh2YGApgCAUyBAKZAAFMggGUggCkQwBQIYAoEMEWXZgYCWEh3AXspgDOZzBWOEK84QvzfnDgIYNd8U1UAW44QDvf5v0JAALsAATwOCGAKBDAFApgCAUyBAJaBAKZAAFMggCkQwK75IIDHAAFMgQBmokMzAwFMgQCmQABTIIApEMAyEMAUCGAKBDAFApiiSzMDAVyjdhfwwh8tND0VwHV1f+cI8RInDgLYNd9UFcC/ytz0yVe4z/8VAgLYBQjgcUAAUyCAKRDAFAhgCgSwDAQwBQKYAgFMgQB2zQcBPAYIYAoEMBMdmhkIYAoEMAUCmAIBTIEAloEApkAAUyCAKRDAFF2aGQjgGrW7gOsydb/0UgCfmzlzoLYN9KrJxkEAu+abqgL4lc9+Yf+/cZ//KwQEsAsQwOOAAKZAAFMggCkQwBQIYBkIYAoEMAUCmAIB7JoPAngMEMCUKS+Ao9HoIrcjFArdFggEjIl+P9GRTqdXbt++fQ03bt++fTd0d3cv58b19vauNwyjnhMTDAZv9vv9zdxc3d3djbt27VrLjduzZ8+6rq6uFdy4np6eW5qbm5dwYgKBwFqfz9ep8Lmt2LNnzzpu3K5du9Z2d3c3cuMOHDhwc2dn51JOTDgcXuH3+zcrfG7L9+3bdwM3bvv27WvS6fRKbtzevXtv6u7ubuDEGIZR7/f7v6nwuS3bu3fvTQrntiqdTq/mxu3evfvGdDq9jBsXCAQeicfjrM+7u7u74cCBAzcrvCdKNWjnzp1KNSgYDG40TZN1DXR2di5VObdLqUHpdJpdgwKBQHtTUxOrLjQ3Ny/p6em5hZurq6tLqQbt2bNH6ToNBAKpUCi0nhOTSqUWHzx48FZurnQ6vWz37t03cuN27dq1evv27asUzs0IBAK3c+MOHTr0Dm5MZ2enpzUoFAqFotHoe7lxBw8evDWVSi3mxLS0tHhag8Lh8IZoNPohblxvb+/6jo4O1jqos7Nz6eHDh1XObYVKDQoEAg8Fg8FPcOMOHz7MXit0dHTU9/b2sq7taPT1tcLOnTvZa4VgMPjFcDh8NzfuwIEDN3PXCqlUavHRo0c9q0GBQOD+UCh0Hydm+tPTz4iMcOZ9fx57na1ag15ctGi/I4Tzr7NmbZtsXDgcvjcUCj3Azae6Durt7V3PrUGqa4W6uroXhRDO7bffzvpb7GW/orpWiMViHwuFQg9P9v//i6VLP+kI4SxMWP8hun72CjefSr9iGIZSDTIM44PBYNDHjVPtV3bv3s2uQcFgUKkGhUKh9wSDwTA3Lp1OK62DHnvsMaXr9OjRo7cGg0HWdRqLxd7p9/tNhXPTYmbi8/lauLm87le8nJmo9itTeWaya9eu1aozk87OTtZ12tTUVO/3+9PcXLrMTILB4NZoNMqqyzrNTJqbm1nfE9V+RbUGbd++XakGBYPBNq9mJqr9iurMJBgMJjEzkQ+vZya7du1i16BwOByMTuGZSTgc/jA3TrVfUZ2ZbN++nb1WCAQCD0Uikbu4cbrMTEKh0D3cuKk6M4lGX18HqawVVGuQCAQCfrcjGAy2+Xy+xyf6/URHNBqNGYZhcOMSiUQ8Go1GuHHNzc3NwWAwwIxL+Xy+P+LmikQiUdM0TW6caZqmyrklk8kU99z8fr/Z1NR0QuFzi6ieWyQSiXLj4vF4KhwOB5lxkaampqdUzi2RSMS5cYZhGNFoNKbwuSWi0WiIExMMBgM+n+9phXMLJZPJhEJcTOXc4vF4IhKJhLlxTU1NTwcCAdbnHY1GQ4lEIqlybio1yDAMpRrU1NT0fb/fz7oGwuFwMB6Pp7i5vK5BPp/vyWAwyMoXDAYDyWSSfW6qNSgejytdpxs2bPgjv9/fzIkJhUL+VCrVovC5hePxOPs6NU1T6Tptamr6bjAYbOPGqZyb1zXI5/MdCQQCXSrnFgqFWDGhUMjTGuTz+Q75fL5ubpzKOigcDge9vE79fv8Bv9//TW5cMplkrxWCwWCgubmZdW2fPzfDMNhrBZ/P922fz7edG5dIJJLctYLXNcjv93/L5/Pt5MTc23Zvm8gIZ+YPZv4LN59qDTr22c9uc4Rw/unaa/+ccW47AoHAbm4+1XVQc3NzM7cGqa4VZsyY8VshhHP//fezYr3sV1TXCn6/f6vP5zs42f//L5YuzTlCONM6R89d2Tnyjwqft2c1yO/3b25qaurlxqn2Kyo1KBBQu04DgUBnU1PTd7hxqmuFZDKpdJ2qnFsoFGptamr6nsq5vdVnJsFgMNnU1HScmwszE/dz83JmsmHDhh+onJvKzES1X1GZmfj9/oDP5/uhwrnpMjP5U7/fz3pPdJqZhEIh9sxEZa3wO5iZ/HEgEGBdO5cyM1HpV1RnJk1NTU9M5ZlJIBBo58Z5PTMxTRMzE/ncDgWDQfbMxMt+BTMT189tKs9MdnFnJrXPjb0OCgTUa9CEtwdjC2gKtoCmYAtoCraApgSwBbQEtoB2jcMW0OPAFtAUbAFNwRbQMtgCmuLZFtA1ZmRmnBEZ4Ygfig2cuEupQY4QLztC/HKycdgC2jXflNsC2hHipz+68S5HdI060zeO/jE3H7aAJmAL6HFgC2gKtoCmYAtoCraApgSwBbQEtoCmYAtoCraApmALaNd82AJ6DNgCmjLlt4CeCAhgCgQwBQKYAgFMgQCWgQB2jYMAHgcEMAUCmAIBLAMBTPFaAN/dd/et4hlxTmTE33DiLlEA/40jxMuTjYMAds03FQXwP3zx/j2viq5RZ96W5z7FzQcBTIAAHgcEMAUCmAIBTIEApkAAy0AAUyCAKRDAFAhg13wQwGOAAKZAADPRoZmBAKZAAFMggCkQwBQIYBkIYAoEMAUCmAIBTNGlmYEAlrEsa/60zLRB7l3AlyiAf+II4ThCrJ9MHASwa76pKIBfq48XXxFdoy971a9AAFMggCk6zEwggCkQwBQIYAoEMAUCWAYCmAIBTIEApkAAU3SZmUAAy0AAM4EAloEApkAAUyCAKRDAFAhgGZ2aGQhgGV2aGQhgGV2aGQhgGcuy5jdmGldx7wK+RAGcqgngb04mDgLYNd+UEsCOEB9+/fm/PztX1/Wzv4IAloEApkAAy0AAUyCAKRDAFAhgCgSwDAQwBQKYAgFMgQCm6DIzgQCWgQBmAgEsAwFMgQCmQABTIIApEMAyOjUzEMAyujQzEMAyujQzEMAybwx1M+KnnLuAL1EAL64J4IHJxEEAu+abagJ47/nn/16x6WcnIIBlIIApEMAyEMAUCGAKBDAFApgCASwDAUyBAKZAAFMggCm6zEwggGUggJlAAMtAAFMggCkQwBQIYAoEsIxOzQwEsIwuzQwEsIwuzQwEsMwYAdzAuQv4UmuQI8R/OEL8w2TiIIBd8001AfxfHvzctxzRNeo07hi9FwJYBgKYAgEsAwFMgQCmQABTIIApEMAyEMAUCGAKBDAFApiiy8wEAlgGApgJBLAMBDAFApgCAUyBAKZAAMvo1MxAAMvo0sxAAMvo0sxAAMtIQ13GXcCXQQD/3BHitcnEQQC75ptqAvhfGozCOdE1+rKX/QoEMAUCmKLDzAQCmAIBTIEApkAAUyCAZSCAKRDAFAhgCgQwRZeZCQSwDAQwEwhgGQhgCgQwBQKYAgFMgQCW0amZgQCW0aWZgQCW0aWZgQCWGSeAJ30X8GUQwE/XtoH+yMXiIIBd8001AXyurvM5R3T92c8hgCkQwBQIYBkIYAoEMAUCmAIBTIEAloEApkAAUyCAKRDAFF1mJhDAMhDATCCAZSCAKRDAFAhgCgQwBQJYRqdmBgJYRpdmBgJYRpdmBgJYhgx1J3kX8GUQwBtqAnj/xeIggF3zTRkB7AjxufPP/xVdo9+DAKZAAFMggGUggCkQwBQIYAoEMAUCWAYCmAIBTIEApkAAU3SZmUAAy0AAM4EAloEApkAAUyCAKRDAFAhgGZ2aGQhgGV2aGQhgGV2aGQhgGRcBPKm7gC+DAK6rCeBnLxYHAeyabyoJ4O+df/6v2Pj8xyGAKRDAFAhgGQhgCgQwBQKYAgFMgQCWgQCmQABTIIApEMAUXWYmEMAyEMBMIIBlIIApEMAUCGAKBDAFAlhGp2YGAlhGl2YGAlhGl2YGAljGdag7ibuAL0cNcoT4jSPEry8WBwHsmm8qCeA/X2bkHdE1+rIQ3vYrEMAUCGCKDjMTCGAKBDAFApgCAUyBAJaBAKZAAFMggCkQwBRdZiYQwDIQwEwggGUggCkQwBQIYAoEMAUCWEanZgYCWEaXZgYCWEaXZgYCWGYCAXzRu4AvkwD+Xx0hzl0sDgLYNd9UEsC/Pf/8XyEggN2AAKZAAMtAAFMggCkQwBQIYAoEsAwEMAUCmAIBTIEApugyM4EAlvFcAI+Ojs5yO7Zs2bLOMIzARL+f6CgUCgvz+Xw9N65arTYUi8V53Djbtlfatn0NJyadTq+IRqMxbq5cLregWCwu4caVy+WlJ0+enK/wnjRms9lrOTE7duxYEo1Gk9xclmXNL5fLS7lxxWJxSW2AwIqrVCorCoXCdZyY3t7e+dFotE3hNc6rVqsN3Lh8Pl9fKBQWcuNKpdLySqVyPSfGtu1rwuHwRm4u27bnlEql5QqvcVE2m13MjSsUCsv6+vrmcuMikUgX9/OuVCrXVyqVFQqvUakG5XI5pRoUiURa9+7dy7oGCoXCdSrndik1qPYPE1hx0Wg0nk6nWXUhm81eW61WG7m5Tp48qVSDbNtWuk5jsVi0vb19FSfmhRdemF0qlVgxo6Ojs/r6+uYWCoVl3DjLshaXSqVF3DjTNP2bNm26QSHfam7MqVOnPK1Bpmk+3N7efqtCvlUvvPDCbE5MJpPxtAaZpvmVjRs33s6NU1kHFQqF64aHh9nnZlnWfJUaZBjG51tbW9/PjRseHmavFWzbvsa27ZXcXMVicV4ul2OvFUzTvK+lpeUj3LhKpbKCu1Z44YUXZg8ODnpWg+Lx+D3JZPIublypVFp+6tSpOeN/Pv2Z6UMiI5xrT14bmuD7dck16LWZMx93hHBemjv36xeKa25u/kQymfwUN5/qOsi27ZXcGqS6Vqirq/u1EML54Ac/yPpb7GW/orpWaGlpeW8ikfjihf6fvzXN+eef/ztz0+gfj45626+o1qCOjo7bDMP4KjdOtV/J5XLsGlQqlZRq0KZNm24xDOMb3LhsNqu0DrJtW+k6HRwcXFUqlVjX6caNG9fGYrEgNxdmJvRQ7VdUatCePXvqVWYmqv2KlzXoe9/73jwvZyaWZS1WnZm4rRUudGQymWsikcgmbi5dZibRaLQzk8mw6rIuM5NoNNpy7Ngx9sxEpV9RrUHZbFapBsViMdOrmYlqv6I6M4lGo5EtW7ZM2ZlJZ2fnjQr5PJ2ZWJaFmcmYwzCML3d0dNzBjVPtV1RnJtlslr1WME3zgebm5g9w43SZmaRSqY9y43SYmSQSibtVZya2bbPWQaOj6jVI1BYM5NiyZcvNiUQiNNHvJzqKxeKSQqGwjBtXrVYbS6XSIm6cbdtrbduew4k5cODAatM0TW6ufD5ff17uMY8V2Wx2scJ7sub06dNzOTE9PT3LTNNs5uayLGvx+QuLc5RKpeX5fL5eId/qkZGReZyYxx9/fLFpmh0Kr3FRtVpt5MYVCoVlxWJxCTfOtu2VlmXN58T09fXNjcVimxVyLbBteyU3rlwuL83lcg3cuP7+/pWFQmEhNy4Wi206efIk6z2xLGv+4ODgKm4u1RqUz+eVapBhGO2HDx9mXQMjIyPzLMtarfAalWtQ7Rrnnlvq4MGDrLpw+vTpudVqdQ03V61GsmuQbdtK12k8Hjd27dq1lplrTrlcXsfNVSgUFvb397Ov02q12lAul5dy45LJZDCdTt/CjbMs6wZuTC6X87QGJRKJps2bN9+mkG8dd63gdQ1KJBJf27hx43u4cbZtr33++edZ5zYyMjLv9OnT7BpUa7DZNSiVSj3Y0dHxIW7c6dOn2WuF559/fo5t26xru1J5fa2Qz+fZa4WWlpbPdXZ23smNGxwcXMVdK9i2PWdwcNCzGtTa2vqZjo6Ou7lxtm2vzOVyC8b//P0n33+zeEacm5aZ9osJvl+XXIP+fcmSLzhCOK9dccUPLhTX1tb2+62trfdx86mug1T6FdW1wnkBfM8993CvA8/6FdW1wqZNmz6QSqW+fKH/5+Xrrms+//zfhu3P3lepeNuv2LatVIO2bt367ng8/nVunGq/UiqV2DXo1KlTSjVo8+bN74zH4z5uXC6XU1oH2batdJ0ODg6uO3XqFOs63b59+43xeDzMzaXDzOTQoUOrDMOIc3N53a+ozkwMw2jh5lLtV7ysQSdOnFhkGEanwmtUmpnU/lGC0szEba1woePUqVNzotFot0IubWYmP/jBD1jviU4zk+PHj7NnJir9imoNyuVySjXINM2kVzMT1X5FdWZimmZs+/btrL/7mJm4freUa1C1Wm3gxk3lmUkqlXqos7PzvQrfE6V+RXVmcv4fWnKO5ubmL3Z1dX2YG4eZiXx4PTNpbm7+dFtb2z3cuNo/zmT9za9U1GvQhLcHYwtoCraAptS+SNgCegzYApqCLaBlsAW0axy2gB4HtoCmYAtoCraAlsEW0JS3xBbQ57nAs4AvVw1yhHjNEeIvLhSHLaBd802JLaAdIU4tM/LOtK6fvXL+Z172K9gCmoItoCk6zEywBTQFW0BTsAU0BVtAU7AFtAy2gKZgC2gKtoCmYAtoii4zE2wBLYNnADOBAJaBAKZAAFMggCkQwBQIYBmdmhkIYBldmhkIYBldmhkIYJmLCOAJnwV8GQXwPzlC/PuF4iCAXfNNFQH812Of/ysEBLAbEMAUCGAZCGAKBDAFApgCAUyBAJaBAKZAAFMggCkQwBRdZiYQwDIQwEwggGUggCkQwBQIYAoEMAUCWEanZgYCWEaXZgYCWEaXZgYCWOaiQ90J7gK+jAL4p44QjnMBAQoB7JpvSgjgzI2ffFV0jTqia/R7538GAUyBAKZAAMtAAFMggCkQwBQIYAoEsAwEMAUCmAIBTIEApugyM4EAloEAZgIBLAMBTIEApkAAUyCAKRDAMjo1MxDAMro0MxDAMro0MxDAMpMQwK53AV9GAfzNmgCecF0FAeyaT3sB7Ahx6/nn/4rO0Tc+XwhgCgQwBQJYBgKYAgFMgQCmQABTIIBlIIApEMAUCGAKBDBFl5kJBLAMBDATCGAZCGAKBDAFApgCAUyBAJbRqZmBAJbRpZmBAJbRpZmBAJaZ1FDX5S7gyyiAb6wJ4P6J4iCAXfNNBQH86DIj79R1Pvfq2J9DAFMggCkQwDIQwBQIYAoEMAUCmNz7VugAACAASURBVAIBLAMBTIEApkAAUyCAKbrMTCCAZSCAmUAAy0AAUyCAKRDAFAhgCgSwjE7NDASwjC7NDASwjC7NDASwzCQFMLkL+HLWIEeIlxwhfjVRHASwa76pIIBP13U+59R1PvdXY38OAUyBAKZAAMtAAFMggCkQwBQIYAoEsAwEMAUCmAIBTIEApugyM4EAloEAZgIBLAMBTIEApkAAUyCAKRDAMjo1MxDAMro0MxDAMro0MxDAMpMe6o67C/gyC+D/4QjxqluMEBDAE+TTXgA/ffM9vxn//F8hIIDdgACmQADLQABTIIApEMAUCGAKBLAMBDAFApgCAUyBAKboMjOBAJaBAGYCASwDAUyBAKZAAFMggCkQwDI6NTMQwDK6NDMQwDK6NDMQwDIMASzdBXyZBfDTtW2gP+YWBwHsmk97Afzg53afG//8XyEggN2AAKZAAMtAAFMggCkQwBQIYAoEsAwEMAUCmAIBTIEApugyM4EAloEAZgIBLAMBTIEApkAAUyCAKRDAMjo1MxDAMro0MxDAMro0MxDAMqyh7pi7gC+zAH64JoB73OIggF3zaS2AHSG+sMzIO9M7n3tt/O8ggCkQwBQIYBkIYAoEMAUCmAIBTIEAloEApkAAUyCAKRDAFF1mJhDAMhDATCCAZSCAKRDAFAhgCgQwBQJYRqdmBgJYRpdmBgJYRpdmBgJYhimA37gL+HLXoJoA/q9uv4MAds2nuwB+sq7zOWd26/Dfjv8dBDAFApgCASwDAUyBAKZAAFMggCkQwDIQwBQIYAoEMAUCmKLLzAQCWAYCmAkEsAwEMAUCmAIBTIEApkAAy+jUzEAAy+jSzEAAy+jSzEAAy7CHurW7gJf8aEmKm+siAvhFR4jfuP0OAtg1n9YC+Mn19/7K7fm/QkAAuwEBTIEAloEApkAAUyCAKRDAFAhgGQhgCgQwBQKYAgFM0WVmAgEsAwHMBAJYBgKYAgFMgQCmQABTIIBldGpmIIBldGlmIIBldGlmIIBlFARwg3hGnKvL1JE7Ny8aemEB/F9qdwGTv+0QwK75tBbAX7x/z6tuz/8VAgLYDQhgCgSwDAQwBQKYAgFMgQCmQADLQABTIIApEMAUCGCKLjMTCGAZzwWwbdtz3I5t27atTyQSkYl+P9GRy+UaSqXScm6cbdsrbduu58ZZlnVDsVicx4nZv3//2ng8nuDmymazSyuVygpuXLVabSwWi0u4ceVyeZ1lWfM5MQcPHlwRi8VaubmKxeKSarXayI2rVCorstnsUoV8a23bXsCJOXbs2JJYLNbFzWW//r1ayY0rlUrLc7lcAzfOsqzVtQLMeT/mGYbRzc115syZRZZlrebGVavVhkKhsEzhPVllWdZibpxpmptzuRzr8x4aGlpYrVbXcHOp1qD+/n6lGmSaZsehQ4e418CC2jXAyuV1DTJNs7m3t7eRE2NZ1vxyubyOm0u1Bg0ODipdp6Zpmjt37ryBE3P69Om5/f39N3JzWZa1uFQqreLG2ba9rFqtss8tHo+H0+n0rdy4Uql0k0KMpzUoHo/7tm3bdjs3rr+//8ba0HTSMYVCwdMalEgkvrZ169b3ceMsy7phZGSEtQ6yX//7y65BxWJxiUoNSqVSD3Z0dHyEG1d7jay/HSMjI/Msy2Jd27WjvvZ3gBXX3Nx8f3t7+ye4cdVqdQ13rXD69Om5AwMDntWg5ubme7u6uu5RyLe6VCot4sTMyMwYFhnhzP/R/Bgn7kI16LXZs/c5QjivzJnTNv53HR0dd3d0dNzHPTfVdZBlWTdwa5CtuFaYPn36i0II57777mP9LfayX1FdK2zatOlDLS0tXxn/83/6vd+7fZmRd2Z0PHvOLc7LfqVYLCrVoK1bt74nmUw+zI1T7VcKhQK7BvX19SnVoHQ6fVsikfArvEalddDg4KDSdTowMHBjTW5MOmb37t03x+PxKDeXDjOTnp6eNZiZyIcOM5Pjx4/XezkzsW17merMhLtW6OvrmxuNRrdyc+k0M8lkMqy6rNPM5IknnmDPTGyFfkW1BuXzeaUaFI/HUwcOHGBdO6rrIFuxX1GdmcTjcWOqzkwSiURox44db/mZiW3b7BqUSCSa0un0Hdy4qTwzUe1XbMWZST6fb+TGpVKpB9va2j7KjbM1mZm0trbexY3TYWbS2tr6GdWZyZkzZ1jrINtWr0Eik8lc7XZs2bJlTTQa9U/0+4kOy7Lm1/5lBStuaGhoiW2//i/POUe1Wm08ceLEbE5MV1fXikgkEuXmqjX0i7lxtm3X9/X1zeXGVSqVFZlM5hpOTDqdro9EIglurlqRr1f4vBcXi8V53LhSqbQ8m81eyzy3eZFIpFXh/Z8zNDS0ROE1Lqr9y1RWXLVabRgeHmad24kTJ2ZHIpEubq6zZ89eV61WGxTekwWFQmEhN65cLi+tVCrXc+Oi0WjnE088wXpPav+Sbxk3l2oNOr/YVzi3lp07d7K+J9ls9tpSqbRc4TUq16DTp0+za1A0Go1v3ryZe+1cU6tdrFy1gRu7BtUaevZ1GovFwt3d3Y2cmFwuN6u/v38lN1elUrm+XC4v5cbVFjoLFM7Nt3HjxrXcuFKptIobUygUPK1BsVjs621tbbdw4/r7+1fmcrlZnJjanUee1SDTNL/U0dFxGzeuWq02lkol1joom81eOzg4yK5Bp0+fnqtSg+Lx+P0tLS3v5cYNDg6y1wqlUml2tVplXduZzOtrhWKxyF4rJBKJe1Op1IcV8i3jrhVyudws27Y9q0Gmaf5+a2vrndy42sD0Ok7M+sz6teIZcW7aD6f9ghN3oRr0r/X173GEcM5Nn54f/7vm5uaPp1Kpe7jnproOqlarjSo1SGWtUFdX92shhLN+/XrW32Iv+5WM4lqhs7Pz9+Lx+BfG//yVK67YXtf5nDMvNfDPbnFe9isnTpxQqkHt7e3vjEajX1F4jUrroEKhwK5Bx44dU6pBmzZtuikajT6s8BqV1kHDw8NK16lt2yuPHTs2ixOzcePG1ZFIJMDNpcPMpLu7e7nXMxOVfkWlBu3YsWOxysxEtV/xsgbt2rVrbjgcblN4/5VmJkNDQwtVZybctcK3v/3t2eFweCM3ly4zk3A43NnT08N6T3SamfT29rJnJir9imoNyufzSjUoFouZXs1MVPsV1ZmJYRihqTwz6ejoWMeN83pmMjQ0xK5BhmF8rauraz03birPTFT7FdWZST6fZ68V4vH4/alU6n3cOB1mJqZpfmYqz0yam5s/wY2rVqsNZ8+eZf3Nr312SjVowtuDsQU0BVtAU7AFNAVbQFOwBbSMjS2g3eKwBfQ4sAU0BVtAU7AFtAy2gKa85beArjEzM3NEZIQjfig2TDbmYjXIEeIlR4hfjv85toB2zaftFtDfe9f9/010jTqzW4e+7xaHLaAp2AKaYmMLaAlsAU1R7VewBTQFW0BTsAW0jGq/gi2gKdgCmoItoCm6zEywBbSMLjMTbAEtg2cAM4EAloEApkAAUyCAKRDAFAhgGZ2aGQhgGV2aGQhgGV2aGQhgGVUB/Pkff/4O8Yw4JzLibyYbMwkB/D8cIV4d/3MIYNd82grgBx749ksTPf9XCAhgNyCAKRDAMhDAFAhgCgQwBQKYAgEsAwFMgQCmQABTIIApusxMIIBlIICZQADLQABTIIApEMAUCGAKBLCMTs0MBLCMLs0MBLCMLs0MBLCMqgAuFotLREb8lHMX8CQE8J86QjiOEJIYhAB2zaetAD7//N+J4iCAKRDAFAhgGQhgCgQwBQKYAgFMgQCWgQCmQABTIIApEMAUXWYmEMAyEMBMIIBlIIApEMAUCGAKBDAFAlhGp2YGAlhGl2YGAlhGl2YGAljmEgVwA+cu4EkI4C/XBPDRsT+HAHbNp6UAdoR4qK7zOWdRovLiRHEQwBQIYAoEsAwEMAUCmAIBTIEApkAAy0AAUyCAKRDAFAhgii4zEwhgGQhgJhDAMhDAFAhgCgQwBQKYAgEso1MzAwEso0szAwEso0szAwEsc0kCWAjBuQt4MjXIEeKcI8Sfj/0ZBLBrPi0FcM8dXz4jukad1ZH/JT9RHAQwBQKYAgEsAwFMgQCmQABTIIApEMAyEMAUCGAKBDAFApiiy8wEAlgGApgJBLAMBDAFApgCAUyBAKZAAMvo1MxAAMvo0sxAAMvo0sxAAMtcBgE86buAJymA/9kR4t/G/gwC2DWflgL4D76w/7cXev6vEBDAbkAAUyCAZSCAKRDAFAhgCgQwBQJYBgKYAgFMgQCmQABTdJmZQADLQAAzgQCWgQCmQABTIIApEMAUCGAZnZoZCGAZXZoZCGAZXZoZCGCZSxbAQkz6LuBJCmC7tg10w/mfQQC75tNSAC8zCucu9PxfISCA3YAApkAAy0AAUyCAKRDAFAhgCgSwDAQwBQKYAgFMgQCm6DIzgQCWgQBmAgEsAwFMgQCmQABTIIApEMAyOjUzEMAyujQzEMAyujQzEMAyl0kAT+ou4EkK4I01Adx9/mcQwK75tBPAjhDvr+t8zllqFv+/C8VBAFMggCkQwDIQwBQIYAoEMAUCmAIBLAMBTIEApkAAUyCAKbrMTCCAZSCAmUAAy0AAUyCAKRDAFAhgCgSwjE7NDASwjC7NDASwjC7NDASwzGURwEJM6i7gSQrg+poAHjz/Mwhg13zaCeDd79vQJ7pGndubnhq8UBwEMAUCmAIBLAMBTIEApkAAUyCAKRDAMhDAFAhgCgQwBQKYosvMBAJYBgKYCQSwDAQwBQKYAgFMgQCmQADL6NTMQADL6NLMQADL6NLMQADLXEYBfNG7gCdbgxwhfusI8f+c/28IYNd82gngz3zx4IsXe/6vEBDAbkAAUyCAZSCAKRDAFAhgCgQwBQJYBgKYAgFMgQCmQABTdJmZQADLQAAzgQCWgQCmQABTIIApEMAUCGAZnZoZCGAZXZoZCGAZXZoZCGCZyyaAhbjoXcAMAfy887oUFUJAAE+QTzsB3GAUzs3oOOtcKEYICGA3IIApEMAyEMAUCGAKBDAFApgCASwDAUyBAKZAAFMggCm6zEwggGUggJlAAMtAAFMggCkQwBQIYAoEsIxOzQwEsIwuzQwEsIwuzQwEsMxlFsAXvAuYIYAfq20D7RcCAniCfFoJYEeI+rrO55zlRv7fLxYHAUyBAKZAAMtAAFMggCkQwBQIYAoEsAwEMAUCmAIBTIEApugyM4EAlvFcAJdKpUVux549e25LJpPmRL+f6LBte2WhUFjDjbMs64bBwcHl3LiBgYH1+Xy+nhPT09NzSyKRaObmqlarjcVicS03rlwur6tUKisU3pNbisXiEk7M4cOH1yYSiQ5uruHh4RXlcnkdN65YLK6tVquN3LhKpXJzuVxeyok5ceLEikQisZmba3BwcLllWTdw4wqFwhrbtldy40ql0k3VarWBE5PP5+tN03yEm8u27WWlUukmhde4qq+vbzU3rr+//8ZSqcS+TuPx+NZsNsv6vKvVaoNt2+xzU61B+XxeqQaZprnp6NGjrO9JuVxeWqlUbubmupQaNDw8zK5ByWSy/Tvf+Q6rLhSLxSWWZd3CzVWpVJRqULVaVbpOU6lU8tvf/vatnBjLshaXSiVWTO1YXrt2WHGWZa0ulUqrFM7N2LVr1+0Kn8E7uDGFQsHTGpRKpULbtm17n0K+W2uf36RjcrmcpzWoubm5adu2bR/ixg0MDKy3bZu1DiqXy0sHBwfZNWh4eHiFSg1qb29/6JFHHrmTGzc4OMheK9i2XT8wMLBeIdfyfD7PXit0dHQ8+Mgjj9yj8D1hrxUsy1ps27ZnNairq+tzmzZtuk8h30212sCKm6gGzXxm5hmREU79j+rj43832Rr0r+vX3+MI4bx65ZX9pVJp0aZNmz6zcePGB7ivUXUdNDAwsJ5bg1TXCtOnT39RCOF87WtfY/0t9rJfUV0rbNu27WPt7e1fL5VKi/7wE+ZJ0TXqfHTD8ecnkc+zfiWfzyvVoJ07d36gpaXFx43zsl/JZrNKNWjXrl3vaWlpCXPjausE9jpoYGBA6Tq1bfvWbDbLuk737dv3rubm5ik5Mzlw4MDNXs9MVPoVL2cmqv3KVJ6ZWJa1WrUGcdcK2Wx2sWEYaW4unWYmmUyGVZd1mZnE4/GNx48fZ89MVPoV1RqUy+WUalAqlWrr7e1lXTuq6yDVfgUzE9dzM3bs2HEHN87rmUnt/LjnNmVnJi0tLRseffTRDyt8T5T6FdWZSS6XY68VWlpaHkqn05/gxukwM2lra/viVJ2ZtLe3K89MausTVpxqDRKZTGa622GaZmMgENgw0e8nOgqFwnV9fX1zuXG2bS8olUqzuXFDQ0NLjh07NpMTYxhGfTgcDnJzZbPZa4vF4jxuXO1fN16j8J7UZzKZKzgxLS0t88LhcEwh1zW118mKKxaL87LZ7LUK78niQqFwJfNzuyYUCqW4uUql0mzbthdw4/r6+uYWCoXrFPItsm37Kk7MsWPHZgaDwTZurpGRkatLpdf/JRPnqFQq1586dWoON65QKCzM5XKzuHGhUKi1p6eH9Xnbtn2VZVmLFV6jUg3K5XJKNSgUCiU6OztZ10ChULhS5dwupQbZts2uQaFQKGqaJrcuXFGrXaxcmUxGqQadPn1a6ToNBoOBeDy+lBNj2/aMcrnMislkMtNzudysQqGwkBtn2/acSqVyvcLn9nA0Gl3JjatWqw0Kn5unNSgUCn3FNM0buHHlcnmpbdszODHHjx/3tAaFQqEvmKa5nhs3NDS0ZHR0lLUOKhQKV549e5Z9brZtX6NSg6LR6H2mad7BjTt79ix7rTA6OjpzaGhoCTdXqVSancvl2GuFUCh0TywWez83rtaYsNYKtm3PGB4e9qwGhcPhO2Ox2EcU3stFmUzmam7cRDVobmbuivN3Abv8ftI1yBHiZUeIv81kMtMNw/iwaZp3cV+j6jpoaGhoCbcGqa4V6urqfi2EcBYsWMC6DrzsVzKKawXDMG6LRCKfy2Qy0+/5Uu8/i65R5z3Bpz5/sTgv+5Vjx44p1aBEInFLMBj8IjdOtV+pyVxWDUqn00o1yDCMtcFg8KvcuFOnTimtg4aGhpSu0+Hh4aXpdJp1nba2ti4PhUJN3Fw6zExSqdRir2cmKv2K6swkFAoZ3FwZxX5lKs9MbNueozozyTDXCrWZSQc3l04zk3Q6zV0bajMzSafTrO+Jar+iWoNOnjypVIPC4XAkHA5zrx2ldZBqv6I6MwmFQn7MTOTD65lJbYce7rlN2ZlJJBL5fDQavVXhe6LUr6jOTE6ePMleK0Sj0ftisdi7uXE6zEzC4fDdU3lmEolEPqrwXi4aGRm5bDOTixwT726BLaAp2AKagi2gKdgCmoItoGWwBbRrHLaAHge2gKZgC2gKtoCWwRbQFK23gD7PBM8C5tQgR4j/7gjxmhDYAnqCfFptAb3ULLw2cxLP/xUCW0C7gS2gKdgCWgZbQFNU+xVsAU3BFtAUbAEtgy2gKdgCmoItoCnYAto1H7aAHgO2gKZM+S2gJwICmAIBTIEApkAAUyCAZSCAXeMggMcBAUyBAKZAAMtAAFOmiAB2fRYwUwA/WXsO8L0QwK75tBLAdZ3POY2xvv+cTBwEMAUCmAIBLAMBTIEApkAAUyCAKRDAMhDAFAhgCgQwBQKYosvMBAJYBgKYCQSwDAQwBQKYAgFMgQCmQADL6NTMQADL6NLMQADL6NLMQADLvCkCWAjXu4CZAvjemgB+EgLYNZ82ArjjzuZjomvU+fhXv/Pnk4mDAKZAAFMggGUggCkQwBQIYAoEMAUCWAYCmAIBTIEApkAAU3SZmUAAy0AAM4EAloEApkAAUyCAKRDAFAhgGZ2aGQhgGV2aGQhgGV2aGQhgmTdRAJO7gLk1yBHiVUeI/w4B7JpPGwF815eP/L3oGnW+9Nld/snEQQBTIIApEMAyEMAUCGAKBDAFApgCASwDAUyBAKZAAFMggCm6zEwggGUggJlAAMtAAFMggCkQwBQIYAoEsIxOzQwEsIwuzQwEsIwuzQwEsMybJoCFIHcBKwjgXzpCvAwB7JpPGwG81Ox/dbLP/xUCAtgNCGAKBLAMBDAFApgCAUyBAKZAAMtAAFMggCkQwBQIYIouMxMIYBkIYCYQwDIQwBQIYAoEMAUCmAIBLKNTMwMBLKNLMwMBLKNLMwMBLPMmC2DpLmAFAfwjRwjHvuWWKAQwyaeNAK7rfM5ZGc29NNk4CGAKBDAFAlgGApgCAUyBAKZAAFMggGUggCkQwBQIYAoEMEWXmQkEsAwEMBMIYBkIYAoEMAUCmAIBTIEAltGpmYEAltGlmYEAltGlmYEAlnlTBbAQ0l3ACgL4IUcI55+vv/4UBDDJp4UATtzX9hPRNer8/pd7/4/JxkEAUyCAKRDAMhDAFAhgCgQwBQKYAgEsAwFMgQCmQABTIIApusxMIIBlIICZQADLQABTIIApEMAUCGAKBLCMTs0MBLCMLs0MBLCMLs0MBLCMBwL4jbuAVWqQI8S5l2bO/GsIYJJPCwH8ia8e+RfRNeqE7+mOTzYOApgCAUyBAJaBAKZAAFMggCkQwBQIYBkIYAoEMAUCmAIBTNFlZgIBLAMBzAQCWAYCmAIBTIEApkAAUyCAZXRqZiCAZXRpZiCAZXRpZiCAZd50ASzEG3cBz/zTmQEFAfz356ZNexkCmOTTQgAvNftf4zz/VwgIYDcggCkQwDIQwBQIYAoEMAUCmAIBLAMBTIEApkAAUyCAKbrMTCCAZSCAmUAAy0AAUyCAKRDAFAhgCgSwjE7NDASwjC7NDASwjC7NDASwjEcC+I27gBUE8E8cIZzcu9/NXi9DAFO8FsC15/++zImDAKZAAFMggGUggCkQwBQIYAoEMAUCWAYCmAIBTIEApkAAU3SZmUAAy0AAM4EAloEApkAAUyCAKRDAFAhgGZ2aGQhgGV2aGQhgGV2aGQhgGU8EsBBv3AW88EcLTU6YI4TPEcL5hzlzTrLyCQhgN7wUwLHPdDwpukade77U+5ecOAhgCgQwBQJYBgKYAgFMgQCmQABTIIBlIIApEMAUCGAKBDBFl5kJBLCM5wK4qalpjtsRiURu8fl8kYl+P9Gxe/fupfv27VvOjTt69OjKdDpdz43r7e29IRAIzOPEBAKBtX6/P8HNtWPHjiUHDx5cofAaG1XO7eDBg+tM05zPiQmHwyv8fn8rN9eePXvqe3t7GxVe44odO3Ys4cbt379/bVtb2wJmXH0gEOjk5kqn0/VHjx5dyY3bt2/f8t27dy/lxh05cmT1pk2bFnJiAoHAPJ/P161wbouOHDmyWuH9b9i9e/cybtyhQ4dWbd68eTE3zu/3bw6Hw6zPe9OmTQt7enrWcHOp1qADBw4o1SC/398RDodZ10BbW9uC/fv3r+XmupQatGfPHpVzaw4EAqy6YJrm/IMHD67j5kqn00o16PDhw0rXqd/vN0Oh0A2cmFgsNvexxx67kZtr8+bNiw8dOrSKG9fT07Ns//79DQrnFgqFQuu5cYcOHbqJG9Pe3u5pDQoGg75oNHo7N+6xxx67MRaLzeXEJBIJT2tQMBj8eiAQeC83rre394aWlhbWOqitrW3B4cOH2TVoz5499So1KBwOPxgMBj/CjTt8+DB7rdDS0jKvt7eXdW03Nb1egw4cOLCSG1cT95/gxvX09KzhrhVisdjcI0eOeFaDAoHAvaFQ6B5u3JEjR1a3t7cv4sZxa9DanrW3iGfEubof1v2Km8sR4ty/X3HF3yi8RqV1UG9v7w3cGqS6Vqirq3tRCOGsXr2a9bfYy35Fda3wia8e/UfRNeok727dxHyNnvUrgUBAqQaFQqH3BAKBh7lxqv2KSg166KGHlGpQJBJ5VyAQ8HPjdu/erbQOevzxx5Wu0yNHjtz40EMPsa5TwzBu9vv9UYVze8vPTMLh8BqvZyYq/YqXMxPVfuV3MDPpUjk3lZlJT0/PMtWZCXetEAgE5gUCgS0K56bNzMTn87Hqsk4zk3g8zvqeqPYrqjVo7969SjUoEAikmpqaVnJiLmVmotKvqM5MAoGAgZmJfHg9M+np6cHMZMwRCoW+5vP53seNU+1XVGcme/fuZa8VpvLMJBgMfm4qz0wCgcCnuHFHjhxZnU6n3/SZSVPT6zVIBAKBiNsRDAY3+ny+P5ro9xMd0Wg0GYvFmrlx8Xi8JRwOx7lxiUSiIxgMxphx7U1NTSe4uSKRSMI0Tfa5mabZrHJuyWSynXtufr+/uamp6SmFzy2uem6RSCSh8Hm3h8Nh7ucW9/l8T3NzhcPheDweb+HGxWKx5mg0mlT43FojkYjBiQkGg7ENGzY8w80ViUSMZDLZqvB5JyORSErh824Nh8MmN66pqSkTCARY70kkEjESiUSbyrmp1CDDMJRqUFNT09M+n4/1PQmHw7F4PN6u8Hkr16BoNKpybt8PBAKsaycYDMaSyST73MLhsHINUrlOfT7fk36/v4MTEwqFovF4vFPh3EzTNNnXqWEYKcVzeyIYDG7kxqmcm9c1qKmp6buBQGCLyrmFQqEo8/P2tAY1NTUd9fv93+TGqayDwuGw0nWqulbw+XyHfD7fdm5cMplkrxWCwWAskUiwru3aexI3DIO9VvD5fI/5/f5dCp9bG3et4HUN8vv9e/1+/x6Fz429DgoE1GrQNX9yzc9FRjg37b3pjzlx/zFz5r+9Wlf3Kjef6jookUh0cGuQ6lphxowZ/yaEcB544AFWrJf9iupa4fzzfxU+N8/6FdUaFAgEHvH7/Ue5car9ikoN8vv9SjUoGAx2+3y+x7lxkUhEaR2UTCaVrtN4PN7p9/u5a4Wupqam49xcOsxMgsFgm9czE5V+xcuZyaX0K1N1ZqLar6isFfx+f3TDhg0/4ubCzMT93DyemfxpMBhkz0xU1gq/i5mJ3+9nfb8uZWai0q9gZuJ6oJ7viwAAIABJREFUbk8EAoFN3DivZyaGYWBmIp/bUb/fn+bGedmvXOLM5FGVc3urz0yampqm7MzE5/O95WcmkUjEmPD2YGwBTcEW0BRsAU3BFtCUALaAlsAW0K5x2AJ6HNgCmoItoCnYAloGW0BTpuwW0EKIxkzjqvPPAubE/ebqq4cdIRxHiDs4cdgCmuLlFtB1nc85q2K5V7hx2AKagi2gKdgCWgZbQFOwBTQFW0BTsAU0BVtAy2ALaAq2gKZgC2hKAFtAE3SZmQSwBbQEngHMBAJYBgKYAgFMgQCmQABTIIBldGpmIIBldGlmIIBldGlmIIBlvBTAmUzmihmZGWdERjjih2LDZOP+oqHh0ZoAPsR8jRDA4/BKAMfu2bRPdI06n/7Swb/lvUIIYDcggCkQwDIQwBQIYAoEMAUCmAIBLAMBTIEApkAAUyCAKbrMTCCAZSCAmUAAy0AAUyCAKRDAFAhgCgSwjE7NDASwjC7NDASwjC7NDASwjNcC+O6+u2/l3gUciUQ+4AhxzhHivzFfIwTwOLwSwB//6rFfiq5RJ/q51u/yXiEEsBsQwBQIYBkIYAoEMAUCmAIBTIEAloEApkAAUyCAKRDAFF1mJhDAMhDATCCAZSCAKRDAFAhgCgQwBQJYRqdmBgJYRpdmBgJYRpdmBgJYxmsBbFnWfJERP+XcBRyJRD7wSl3dvzhC/CfzNUIAj8MrAbzE7H91ZsdZJxKJ/AHvFUIAuwEBTIEAloEApkAAUyCAKRDAFAhgGQhgCgQwBQKYAgFM0WVmAgEsAwHMBAJYBgKYAgFMgQCmQABTIIBldGpmIIBldGlmIIBldGlmIIBlfkcCuIFzF3AkEvnAi7NmnX8O8AcZrxECeBxeCeC6zuecldHcyxDAMhDAFAhgCgSwDAQwBQKYAgFMgQCmQADL6DQzgQCW0WVmAgEso8vMBAJYBgKYCQSwDAQwBQKYAgFMgQCmQADL6NTMQADL6NLMQADL6NLMQADL/E4EsBCCcxdwJBL5wPOrVp1/DvAxxmuEAB6HFwI49cn2Q6Jr1Ln7K71/BQEsAwFMgQCmQADLQABTIIApEMAUCGAKBLCMTjMTCGAZXWYmEMAyusxMIIBlIICZQADLQABTIIApEMAUCGAKBLCMTs0MBLCMLs0MBLCMLs0MBLDM71AAT/ou4Egk8oFwOHynI8RrjhD/J+M1QgCPwwsBfNdXjv6d6Bp1fJ/dtB0CWAYCmAIBTIEAloEApkAAUyCAKRDAFAhgGZ1mJhDAMrrMTCCAZXSZmUAAy0AAM4EAloEApkAAUyCAKRDAFAhgGZ2aGQhgGV2aGQhgGV2aGQhgmd+ZABZi0ncBjxHAv3SEeIXxGiGAx+GFAF5qFl6b2XHWCYfD74AAloEApkAAUyCAZSCAKRDAFAhgCgQwBQJYRqeZCQSwjC4zEwhgGV1mJhDAMhDATCCAZSCAKRDAFAhgCgQwBQJYRqdmBgJYRpdmBgJYRpdmBgJY5ncsgCd1F/AYAfyntW2gPz3J1wgBPA4vBHBd53NOYzT3EgQwBQKYAgFMgQCWgQCmQABTIIApEMAUCGAZnWYmEMAyusxMIIBldJmZQADLQAAzgQCWgQCmQABTIIApEMAUCGAZnZoZCGAZXZoZCGAZXZoZCGCZ36kAFmJSdwGPEcD31gTwDyb5GiGAx/FmC+CNH0s8IbpGnY9/9Tt/DgFMgQCmQABTIIBlIIApEMAUCGAKBDAFAlhGp5kJBLCMLjMTCGAZXWYmEMAyEMBMIIBlIIApEMAUCGAKBDAFAlhGp2YGAlhGl2YGAlhGl2YGAljmLSCAL3oX8HkBLIQQjhCvOEL8YpKvEQJ4HG+2AL77S73/JLpGnU996fBXIYApEMAUCGAKBLAMBDAFApgCAUyBAKZAAMvoNDOBAJbRZWYCASyjy8wEAlgGApgJBLAMBDAFApgCAUyBAKZAAMvo1MxAAMvo0sxAAMvo0sxAAMv8zgWwEBe9C3icAP65I8Rrk3yNEMDjeLMFcEPt+b9CCAEBTIEApkAAUyCAZSCAKRDAFAhgCgQwBQJYRqeZCQSwjC4zEwhgGV1mJhDAMp4L4JGRkavdjnQ6vTYajfon+v1ERy6XW5DNZhdz48rl8tK+vr653LhqtdpYKpVmc2LS6fSKSCQS5eY6efLk/Hw+X8+NKxaLSzKZzDxuXKVSWWHb9jWcmD179tRHIpGEwmucVywWl3Dj8vl8/cmTJ+dz40ql0vLh4eFrOTH79++fF4lEWrm5+vr65pbL5aXcuGw2uziXyy3gxlWr1YazZ89ex3w/ZkcikS5urtHR0eur1WoDN65QKCw8efLkIm5cuVxeer455xzRaLQzm82yPu+zZ89eZ9v2Mm4u1RqUzWaValA0Gm3p7e1lXQO1Rnk5N9el1KBisciuQdFoNL5jxw5WXbBt+5pKpbKCmyuTySjVIMuylK7TWCwW3rhx40pOzOjo6Kz+/n5WTO09maNSg0ql0qJCobBQ4dx8W7ZsWaeQbxU3plKpeFqDYrHY17u6utZz4/r7+1eOjo7OYr5GT2uQYRhf7ujouI0bV61WG1944QXWOmh4ePjawcFBdg0qFovzVGqQaZoPpFKp93HjBgcH2WuFF154YXa1Wm3k5urr65ubzWbZ12kikbg3kUh8hBtn2/Yy7lphdHR0lm3bntUgwzDubm5u/gQ3rlqtNlQqleu5cZezBt2RvWOteEacm5aZ9gu3uGQyeWcymfzUyMjI1a/NnPldRwjn1WuvDV0sn+o6qFqtNnJrkOpaoa6u7tdCCOfd734362+xl/3KZNcKL37wg411nc85y2P5/xgZGbm6ra3tPfF4/Avc1+hlv1IqlZRqUGtr67ui0ehXuHGq/UqhUGDXoFwup1SDtmzZcnM0Gn2YG3fy5EmlddDw8LDSdWrb9spcLse6Trds2bImEokEuLl0mJk8+uijy72emaj0Kyo16LHHHlusMjNR7Ve8rEFHjhyZGw6H27i5VGcmpVJpkerMhLtWOHHixOxwOLyRm0uXmUk4HO78/ve/z6rLOs1MnnzySfbMRKVfUa1BP/7xj5VqUCwWM72amaj2K6ozE8MwQul0esrOTDZt2nSDQj5PZyalUoldgwzD+Fp7e/ut3DhdZiatra23K3wGSv2K6szkxz/+MXutEI/H708kEu/nxukwM4nFYlN6ZpJMJu/ixlWr1YbR0VHPZibCtu05bkc6nb4lkUhEJvr9REe5XF5aKpWWc+Ns215pWdZibtzg4OC6YrE4jxOza9eutfF4PMHNVSwWl9SKBiuuWq025vP5eoX3ZO3Jkyfnc2K+9a1vrTAMo0UhV321Wm3kxlUqlRXFYnGJwnu5NpfLLeDEHDt2bIlhGJ3cXLXv1UpuXKlUWn5+8c7Mt7r2r3U578c8wzC6ubmGhoYWWpa1mhtXrVYbCoXCMoX3ZFWpVFrEjTNNczP38y4UCgur1eoabi7VGtTf369Ug0zT7Dh06BDre5LL5RYUi8W13FyXUoNs22bXINM0m/fu3dvIianVLPa55fN5pRo0ODiodJ2apmmm0/8/e28eHddV5ftvKfIsy/IkW5Y8JXFGIAkECHRDSCCEMSEESKCTWHPNGmxJJVlWKDzFsZ04cWIctx2bGJqhHGxESaUabvmiwX5OrPRrXq+s7gfd7z2a1T96dTehaRpoktj390dKlo52ydY+dm585O9nrbsWcXlz7q2qu+vs/fE9J3KNJGZgYGCuZVmiGNu2i5PJZEkymVwpjbNtuzyTyZRJ44LBYN2GDRtulMYdO3bsWmlMPB53NQcFg8HKSCRyszTOsqxrsk/NTDgmGo26moNCodBfdHR0fEAapzMPyuZj8X1q2/ZinRzU0NDw5XA4/Oca44nnColEYl5fX98qje/Iot7eXvFcobGx8QvNzc13SuMymcxV0rnCwMDA3IGBAddyUGNj42fD4fDdGu+leB5k2xc/BxVECwYpSs78F+f7xr7W0tLyyZaWls/Ztl38u+uv/6hD5JwpKEhP4L3Umgf19fWtkuYg3bnCFVdc8Rsicj73uc+J7gM365WJzhU2fbTmxxQecj788MFXbNsu7ujo+HBTU9OD0nN0s17RzUGRSOTW+vr6h6VxuvVKPB4X56Du7m6tHNTZ2XlTKBSq0jhHrXlQX1+f1n06MDBwTfbptgnHbNy48fpgMOiVjmVCz2Tbtm1Xud0zsTXqFdvFnoluveJmDjp48OBiN3smtm2Xu9Uz6e7unuvz+dZLxzKoZ9IejUZF74kpPZNgMNis0zOxNeoV3RzU09Oz3NbIQcFgsOGxxx4T3Tu6PRPdekW3ZxIMBv2TtWcSCoVqTeiZ2LYtzkGhUKiis7PzFmncZO6Z2G9jvZLjWJzNJ6K4hoaGL7e0tHxE59rQMxk53O6ZrFmz5jO6PZPs09uiON0cNO7jwVgCmoMloDlYApqDJaA5WAJaxcYS0LnisAT0GLAENAdLQHOwBLQKloDmXJZLQBOdcy/g0UtAExE5RH9wiP59AueIJaDH8HYuAf2ZLz39GwoPOdObX7qTCEtA5wJLQHNOYAloBpaAVsES0BzdngmWgOZgCWgOloBWwRLQHCwBzbGxBDQDS0BzTOmZYAloFewBLAQCWAUCmAMBzIEA5kAAcyCAVUwqZiCAVUwpZiCAVUwpZiCAVS4ZAUw07l7AOQTwKYfIcYjOmXMhgDlvpwAu98fPFGT3/yWCAM4FBDAHApgDAawCAcyBAOZAAHMggDkQwCom9UwggFVM6ZlAAKuY0jOBAFaBABYCAawCAcyBAOZAAHMggDkQwComFTMQwCqmFDMQwCqmFDMQwCqXmADO+RRwDgHcmRXAnec5RwjgMbxdAtgh+rP81pedJYHe/xr+MwhgDgQwBwKYAwGsAgHMgQDmQABzIIA5EMAqJvVMIIBVTOmZQACrmNIzgQBWgQAWAgGsAgHMgQDmQABzIIA5EMAqJhUzEMAqphQzEMAqphQzEMAql5QAJsr5FHAOAVyYFcCnznOOEMBjeLsE8FO3fu0YhYec91R9/9jwn0EAcyCAORDAHAhgFQhgDgQwBwKYAwHMgQBWMalnAgGsYkrPBAJYxZSeCQSwCgSwEAhgFQhgDgQwBwKYAwHMgQBWMamYgQBWMaWYgQBWMaWYgQBWuQQFMHsKeKwAJiJyiP7dIfrDec4RAngMb5cAvueLT/6ewkMOtQ6d/ZwggDkQwBwIYA4EsAoEMAcCmAMBzIEA5kAAq5jUM4EAVjGlZwIBrGJKzwQCWAUCWAgEsAoEMAcCmAMBzIEA5kAAq5hUzEAAq5hSzEAAq5hSzEAAq1xyApiIPQU8jgDuzj4F/MFznCME8BjeLgFc7u9xClpeOjP6zyCAORDAHAhgDgSwCgQwBwKYAwHMgQDmQACrmNQzgQBWMaVnAgGsYkrPBAJYBQJYCASwCgQwBwKYAwHMgQDmQACrmFTMQACrmFLMQACrmFLMQACrXKICWHkKeBwB/EBWAD9/jnOEAB7D2yGAHaKa/NaXnZJQ+jej/xwCmAMBzIEA5kAAq0AAcyCAORDAHAhgDgSwikk9EwhgFVN6JhDAKqb0TCCAVSCAhUAAq0AAcyCAORDAHAhgDgSwiknFDASwiinFDASwiinFDASwyiUpgImUp4BzCWAiIofoTYfo/53jHCGAx/B2COC9N933txQechYHky+O/nMIYA4EMAcCmAMBrAIBzIEA5kAAcyCAORDAKib1TCCAVUzpmUAAq5jSM4EAVoEAFgIBrAIBzIEA5kAAcyCAORDAKiYVMxDAKqYUMxDAKqYUMxDAKpewAD77FPA5BPDPHKLT5zhHCOAxvB0C+Iv3bX997P6/RBDAuYAA5kAAcyCAVSCAORDAHAhgDgQwBwJYxaSeCQSwiik9EwhgFVN6JhDAKhDAQiCAVSCAORDAHAhgDgQwBwJYxaRiBgJYxZRiBgJYxZRiBgJY5ZIVwERnnwIue65s4zgCeFd2Geicc2kIYM7FFsAO0VW59v8lggDOBQQwBwKYAwGsAgHMgQDmQABzIIA5EMAqJvVMIIBVTOmZQACrmNIzgQBWgQAWAgGsAgHMgQDmQABzIIA5EMAqJhUzEMAqphQzEMAqphQzEMAql7gALqPDdOaK71/xq3EE8NVZAdw3zjlCAI/hbRDAT+e3vuwUN9j/OvY1CGAOBDAHApgDAawCAcyBAOZAAHMggDkQwCom9UwggFVM6ZlAAKuY0jOBAFaBABYCAawCAcyBAOZAAHMggDkQwComFTMQwCqmFDMQwCqmFDMQwCqXtAAmOvsU8Io9Kx7L9bJD9FuH6D/HOUcI4DFcbAF86MbP/H8UHnIoPLR/7GsQwBwIYA4EMAcCWAUCmAMBzIEA5kAAcyCAVUzqmUAAq5jSM4EAVjGlZwIBrOK6AE6n03NyHZFI5IZgMFg33uvjHf39/aXxeLxcGpfJZJZblrVIGpdKpVZ1d3fPlcRs27btKr/fH5SOZdv24mQyuVQal06nl+lcWyKRuDqRSMyTxDzxxBNL/X5/k3SskydPLkqn08ukcclkcqlt24ulcfF4/CrLsuZLYnbv3r3Y7/e3SseyLGtRJpNZrnGO5f39/aUa78lK27YXSGK6u7vner3eDulY/f39C5PJ5EppXCqVWhKLxcqkcb29vSuSyWSJNM7n8607cuSI6PO2bXuBZVlXarwnWjmop6dHKwf5fL6WnTt3ir4nlmXNj8fjV0nHupAclL3HpdfWuGPHDtG9k0gk5iUSiaulY2Xfe3EOsm1b6z4NBoP+jRs3rhKOVdzT03ONdKxkMlnS29u7QhqXyWTKUqnUEmlcKBSq3bBhw43SuN7e3mulMfF43NUcFAqFKiKRyM3SuJ6enmts2y6WxMRiMVdzUCgU+ouOjo4PaLyXqwYGBkTzIMuy5mcyGXEOOnny5CKdHNTQ0PDl9vb2P5PGZTIZ8VxhYGBgbiqVEt3b2fdkUU9Pj3iu0NTUdG9ra+sdGuNdKZ0r2LZdbFmWazlozZo1n2lpafmkxngr4/H4QmmcWznotiO3XU9Rcgq+X/CvuV4/U1BgO0TOr6+77kM5zlFrHpRKpVZJc5DuXOGKK654jYicu+++W/pb7Fq9cq65wpfuffwMhYecso0vfW7sa52dnR9qaGh4QHqObtYr3d3dWjkoEoncGgwGH9I4R615UHd3tzgHHT16VCsHdXZ23hQMBiulcbFYTGseZNu21n1qWdY1R48eFd2nW7Zsuc7v93ukY5nQM9m5c+eVbvdMdOoVN3smuvWKmzlo3759i9zsmWQymTLdnol0rnD06NFij8ezXjqWQT2T9u9+97vSuaERPRO/39+8d+9ecc9Ep17RzUGxWEwrB/n9/gY3eyY69Ypuz8Tv9/sjkYjodx89E35cSM8kk8mUaVxbRWdn5y3SOBN6Jg0NDV/T6Zno1iu6PZNYLCaeKzQ2Nn4pHA7/uTQOPRP1cLtn0tjY+Om1a9ferTHeyv7+ftd6JhSLxWbmOtavX7/K7/dXj/f6eEd2ArJIGjc4OLgkkUjM0xhvRTQaLZTERCKRZV6v1ycdKxaLLbBte7E0rr+/v/TIkSPzpXGZTGZ5V1fXbEnM5s2bS71eb710LMuy5vf395dqvP+LY7HYAmlcOp1eFo/HiyQxW7Zsme/1etdKx0okEvMGBweXaLwni2zbFl+bbdvl6fRb/8p3okc0Gi2sq6tr0xir2LbtcmlctggqkcZlMpmy7u7uudI4j8cT/s53viP6vNPp9Jy+vr6lGu+JVg5KpVJaOcjj8azZsWOH6HsSj8eL0un0MulYsQvIQZZlzZfGeb3eYCQSEd07XV1dszOZzHLpWEeOHNHKQSdPntS6T/1+v6e5uXmlJCaZTM5KJpOimFgsNrO7u3tuJpMpk8YdP368pL+/f6E0LhAIVLW3t18jjbMs60ppzNGjR13NQcFg8KHm5uZ3SeOSyeTKZDI5SxITjUZdzUHBYPCBtra2WzTGW2HbtmgeFI/HiwYHB8U5yLKs+To5KBAI3LdmzZrbpHGDg4PiuYJt24W2ba+QjpVIJOZlG32iuFAo9NmmpqaPSOP6+vqWSucKyWRyVl9fn2s5KBQKfbKxsfFOaZxt2+VHjx4tlsa5mYNmfHfG31CUnNkvzq4d+9rrs2fXOETO6SlTDox9TXcelBVSohykO1fIz89/jYicW265RfRb7Ga9Mt5c4fXZs+vK/T3OFa0vn84V19TU9IGGhob7Nd5/1+qVaDSqlYNaWlpuDgQCD0rjdOuV4ea4JObQoUNaOai9vf0Gv9//iMY5as2DTpw4oXWf9vX1rTx06JDoPm1ra7va5/PVSMdCz4QfuvWKTg7atm3bYp2eiW694mYOevLJJ+e52TM5fvx4iW7PRDpX2L17d6HH42nXGMuInonX623du3evKC+b0jPxer1Ne/fuFfdMdOqVmGYOSiQSWjnI5/MF3OqZ6NYruj0Tn89Xt379+knZMwkGg5Wtra3XSuPc7pkcP34cPZNRh9/vf6ClpeW90jjdekW3Z5JIJMRzhWAw+IXGxsYPSePQM1GPd6JnUl9f/3FpnG3b5bZtu9YzGffxYCwBzYnFsAT0WIZvRGkcloBWwRLQHFOWM8IS0CpYApqDJaA5WAKagyWgOaYsZ4QloFUu+SWgieiuyF330GE6Q1H6Ra7XHaI3HaL/m+McsQT0GC7mEtAOkZXf+rIzrflEzs8FS0BzsAQ0B0tAc7AEtAqWgOZgCWgOloDmYAloDpaAVjGpZ4IloFVM6ZlgCWgVU3omWAJaBXsAC4EAVoEA5kAAcyCAORDAHAhgFZOKGQhgFVOKGQhgFVOKGQhgFRMEsMfj+dC070z7G4qSQz+g1WNfd4j+3iE6k+McIYDHcDEF8Pevu+sP4+3/SwQBnAsIYA4EMAcCWAUCmAMBzIEA5kAAcyCAVUzqmUAAq5jSM4EAVjGlZwIBrAIBLAQCWAUCmAMBzIEA5kAAcyCAVUwqZiCAVUwpZiCAVUwpZiCAVUwRwHd33v2V8Z4Cdoi2O0SOQ6TMzSCAORdLADtE7/nyvVsdCg851Dp0R644CGAOBDAHApgDAawCAcyBAOZAAHMggDkQwCom9UwggFVM6ZlAAKuY0jOBAFaBABYCAawCAcyBAOZAAHMggDkQwComFTMQwCqmFDMQwCqmFDMQwCqmCOC6uro7KEo/yfUUsENUkhXAL405RwjgMVxEAfx8ub/HyW99+c3x4iCAORDAHAhgDgSwCgQwBwKYAwHMgQDmQACrmNQzgQBWMaVnAgGsYkrPBAJYBQJYCASwCgQwBwKYAwHMgQDmQACrmFTMQACrmFLMQACrmFLMQACrGCaAy87xFPC/OUR/HHOOEMBjuIgC+J/yW192KPzKz8aLgwDmQABzIIA5EMAqEMAcCGAOBDAHApgDAaxiUs8EAljFlJ4JBLCKKT0TCGAVCGAhEMAqEMAcCGAOBDAHApgDAaxiUjEDAaxiSjEDAaxiSjEDAaxilAAmonM8Bfxi9ingT406RwjgMVwsAfzitR8/c679f4kggHMBAcyBAOZAAKtAAHMggDkQwBwIYA4EsIpJPRMIYBVTeiYQwCqm9EwggFUggIVAAKtAAHMggDkQwBwIYA4EsIpJxQwEsIopxQwEsIopxQwEsIqBAjjnU8AO0cezAvhHo84RAngMF0MAO0Trz7f/LxEEcC4ggDkQwBwIYBUIYA4EMAcCmAMBzIEAVjGpZwIBrGJKzwQCWMWUngkEsAoEsBAIYBUIYA4EMAcCmAMBzIEAVjGpmIEAVjGlmIEAVjGlmIEAVjFOABOd6yngPzhEvx51jhDAY7hIAvin5f4eh8JDr58rDgKYAwHMgQDmQACrQABzIIA5EMAcCGAOBLCKST0TCGAVU3omEMAqpvRMIIBVIICFQACrQABzIIA5EMAcCGAOBLCKScUMBLCKKcUMBLCKKcUMBLCKoQJ4vKeAB7JPAV+dPUcI4DFcJAH8+vn2/yWCAM4FBDAHApgDAawCAcyBAOZAAHMggDkQwCom9UwggFVM6ZlAAKuY0jOBAFaBABYCAawCAcyBAOZAAHMggDkQwComFTMQwCqmFDMQwCqmFDMQwCpGCmCinE8BO0Q1WQG8N3uOEMBjuFAB7BCtfvHajzvn2/+XCAI4FxDAHAhgDgSwCgQwBwKYAwHMgQDmQACrmNQzgQBWMaVnAgGsYkrPBAJYBQJYCASwCgQwBwKYAwHMgQDmQACrmFTMQACrmFLMQACrmFLMQACrGCyAx3sK+A2H6J+y5wgBPIaLIID7JrL/LxEEcC4ggDkQwBwIYBUIYA4EMAcCmAMBzIEAVjGpZwIBrGJKzwQCWMWUngkEsAoEsBAIYBUIYA4EMAcCmAMBzIEAVjGpmIEAVjGlmIEAVjGlmIEAVjFWABON9xTw32afAi6AAOZcBAH8+7JA/PT59v8lggDOBQQwBwKYAwGsAgHMgQDmQABzIIA5EMAqJvVMIIBVTOmZQACrmNIzgQBWcV0Ax+PxhbmO7du3v6ehocE/3uvjHZlMZrllWVdK41Kp1CrbtsulcZZl3dDV1bVIErNz587r6+vrG6RjpdPpZfF4/CppXCKRuDqZTC7VGO/6np6exZKYXbt2XRUMBpulY/X19S1NJBJXS+Pi8fhV2fdFFJdMJq9LJBKlkpgDBw4sDQQC7dKxbNsuT6VSq6RxlmVdmclklmvEXZNKpZZIYrq6uhYFAoFHpWMNDg4usSzrGo33ZEUymVwpjUulUqsymUyZNM7v93f+8Ic/FH3eqVRqybFjx66VjqWbg2KxmFYOCgaDbc8++6zoe5JIJEqTyeR10rEuJAf19fWJc1AoFFq7e/duUV7o6elZnE6nr5eOlUwmtXKQ7n0aCoXqt27deqPwHEsSiYQoJh6PL8xkMmU6Oaivr2+lbdvlV2DXAAAgAElEQVQrNK7Nt3Xr1ps0PoN3SWNSqZSrOaipqal6w4YN75fGJRKJG5PJZIkkpqury9Uc1NTUtDoSiXxYGmdZ1g2WZYnmQYlEotS2bXEOyuYRcQ5au3btVyORyMc0vifiuYJlWYssy7pBY6zyWCwmvk9bW1u/tH79+k9K444dO3atdK6QTCZLjh075loOCofD965bt+6z0jideVD2+lzLQe3t7Z9pb2//wtg//1TXp95Dh+lMfjT/l8N/9qc5c7Y4RM7rhYVP6c6DLMu6QZqDdOcKV1xxxW+IyHnggQdEv8Vu1ivDc4XfrVz5FYfIyW89dSa/begfzxcXiUQ+umbNmoek5xh3sV7p6urSykEbNmz4UGNjY4XGd0trHtTb2yvOQUeOHNHKQY899tj7GhoaajXef615UF9fn9Z9euzYsRuPHDlSIonZvn37e+rr6wPSsUzomezYseO6UCjUKB3L7XpFt2cSCARapGPp1itx93sm66Rj6fZM+vr6VrrVMzly5EiJ3+//unQsU3omgUBg/fe+9z3Re2JSz2T//v3inolOvaKbg7q6urRyUH19/Zqnn35adO/o9kx06xXduUJ9fX1osvZM6uvrvZs3b75ZGud2z6Svrw89E/XaVm/YsOHPpHG69Ypuz6Srq0s8V1i7du1XH3300Ts0vieXfM9k7dq1k7Zn0traeo9uz2RwcNC1ngnZtl2Q62hsbFxRV1e3erzXxzvS6fScRCIxTxqX/RcLhdK4TCZTFo1Gp0piGhsbS2tra2ulY8Xj8SLLsuZL42zbXpD9F8yiuOyXfJokpr29fX5NTU1AOlb2X00tkMZZljU/Ho8XSeOyk7npkpjW1tbZNTU1jRrvf+Hwv4gRnuO8dDo9R+M9WZR9onrCMdFodGpNTU2LdKyhoaGZlmUt0nhPirP/elMUl0wmS5LJ5CxpXG1tbfPBgwdFn3f2PVwsHUs3B2V/zMQ5qK6urj4SiUjvgenZe0B6jto5KHuPS6/Nt3btWlFeiMfj01Kp1BLpWNkcKc5BJ06c0LpP6+rqapqamsokMUNDQ1Pi8Xi5dKxkMjkrmUyWSOOyT3kUS+M8Hs8jwWBwpcZ5LpXGxGIxV3OQx+P5akNDw7XSuHg8Xp79F/ITjsk+5eFaDvJ6vffX19e/SxqXyWTKXn31VdE8yLbt6f39/eIcNDg4OFsnB3k8ns/7fL73SeOy5yj67Xj11VenZjIZ0b2dPQqzvwPSz+3uUCh0m8Z4i6Vzhex32LUc5PV67wwEAh+VxlmWtSgWi83UOE/XclAoFPqIz+f7RK7XKEp9FCVnyuEplcN/5hCdcYj+t+48KJPJlElzkK05V8jPz3+NiJylS5dKf4tdq1eG5wpn8vK6h/f/zQ+fOnC+uMbGxpt9Pt8XpOfoZr0SjUa1clBTU9ONdXV1X9Y4R615UE9PjzgHZZ/yEOeg+vr6VXV1dV+TxmXnCeJ50PHjx7XuU9u2y7PXOOGYcDi8rLa2tkI6lgk9k5aWlsU1NTV10rHcrlfc7Jno1iuTuWcyMDAwV7dnIp0rRCKRqdXV1a3SsUzpmdTV1a198sknRXnZpJ7J1q1bpd8TrXpFNwfFYjGtHOTxeLxu9UxszXpFt2fi8Xiq0TNh5+lqzyR7faI4r9f74GTumQSDwXdL43TrFd2eSSwWE88VPB7P54PB4K3SOFN6JoFA4EMa403qnsnQ0JBrPZNxHw/GEtAcLAHNwRLQHCwBzcES0Cq2jSWgc8RhCegxYAloDpaA5mAJaBUsAc3RzUGX5RLQRDn3AnaI/sEhOo0loDkXsgS0Q/QfX/zCtjcnsv8vEZaAzoVuvYIloDk2loBWwBLQHCwBzcES0BwsAc3BEtAqWAKa8070TLAEtIopPRMsAa1iSs8ES0CrYA9gIRDAKhDAHAhgDgQwBwKYAwGsYlIxAwGsYkoxAwGsYkoxAwGsYrwAJmJ7ATtE2xwi542iom9AAKvoNlR+e+ONdztETkko/ceJ7P9LBAGcCwhgDgQwBwJYBQKYAwHMgQDmQABzIIBVTOqZQACrmNIzgQBWMaVnAgGsAgEsBAJYBQKYAwHMgQDmQABzIIBVTCpmIIBVTClmIIBVTClmIIBVJokAVp4CdoimO0TOmfz8VyGAVXQbKm9Om9blEDl5rafOUPiVn00kDgKYAwHMgQDmQACrQABzIIA5EMAcCGAOBLCKST0TCGAVU3omEMAqpvRMIIBVIICFQACrQABzIIA5EMAcCGAOBLCKScUMBLCKKcUMBLCKKcUMBLDKpBDARLmeAv6FQ/QmBLCKbkPFyct77fB1d/2JwkMOhYf2TyQOApgDAcyBAOZAAKtAAHMggDkQwBwIYA4EsIpJPRMIYBVTeiYQwCqm9EwggFUggIVAAKtAAHMggDkQwBwIYA4EsIpJxQwEsIopxQwEsIopxQwEsMokEsBjnwLe5RA5p6dObZWOBwGs8vrMme91iJy7v/Lsv050/18iCOBcQABzIIA5EMAqEMAcCGAOBDAHApgDAaxiUs8EAljFlJ4JBLCKKT0TCGAVCGAhEMAqEMAcCGAOBDAHApgDAaxiUjEDAaxiSjEDAaxiSjEDAawyaQQwkfIUsENU7BA5Z/Ly/pd0PAhgFSc///sOkTNr7eC/T3T/XyII4FxAAHMggDkQwCoQwBwIYA4EMAcCmAMBrGJSzwQCWMWUngkEsIopPRMIYBUIYCEQwCoQwBwIYA4EMAcCmAMBrGJSMQMBrGJKMQMBrGJKMQMBrDLJBLDyFPCZvLx/dojelI4HAaxyhujXTl7ef1N46PRE9/8lggDOBQQwBwKYAwGsAgHMgQDmQABzIIA5EMAqJvVMIIBVTOmZQACrmNIzgQBWgQAWAgGsAgHMgQDmQABzIIA5EMAqJhUzEMAqphQzEMAqphQzEMAqk0oAEylPAb85c+Zeh8hxiEQNaAjgERyi9zlEzv733vf3kv1/iSCAcwEBzIEA5kAAq0AAcyCAORDAHAhgDgSwikk9EwhgFVN6JhDAKqb0TCCAVSCAhUAAq0AAcyCAORDAHAhgDgSwiknFDASwiinFDASwiinFDASwyiQUwGefAv5pa2t5VgD/rWQ8COARHKLDDpFznffoKcn+v0QQwLmAAOZAAHMggFUggDkQwBwIYA4EMAcCWMWkngkEsIopPRMIYBVTeiYQwCoQwEIggFUggDkQwBwIYA4EMAcCWMWkYgYCWMWUYgYCWMWUYgYCWGXSCWCis08Bz//hfP+ZvLz/5xCdlowHATyCQ/Qbh+gP+W1D/yzZ/5cIAjgXEMAcCGAOBLAKBDAHApgDAcyBAOZAAKuY1DOBAFYxpWcCAaxiSs8EAlgFAlgIBLAKBDAHApgDAcyBAOZAAKuYVMxAAKuYUsxAAKuYUsxAAKtMUgFcRofpTF4075dvFBTsyD4F/PWJhkMAv4VD9DGHyHHy8lLS/X+JIIBzAQHMgQDmQACrQABzIIA5EMAcCGAOBLCKST0TCGAVU3omEMAqpvRMIIBVXBfAdXV1M3MdFRUVq6qqqqrHe328Y8uWLQufeuqpRdK4559/fkkkEpknjTt48OAKv99fKIxbVllZ6ZOOFYlEFuzevXuxNG7v3r2l7e3t86Vx+/fvX97a2jpbElNRUbG4srKyXuNzm793795Sadzu3bsXRyKRBRrvybJIJFIkiXnkkUfmV1VVrdX43OY9//zzS6RxTz311KItW7YslMbt27evPBwOz5HE+P3+wurq6rDGtRXv27evXBq3a9euhdu3by+Rxu3Zs6esra1trjSusrKyNRQKiT7vcDg858CBA0ulY+nmoGeeeUYrB1VVVa356le/KroHIpFI0d69e5dpfN7aOWjLli3iHFRRURF66KGHRHmhtbV19v79+5dLx2pvb9fKQfv27dO6T7Nye4Ukprm5eda+fftWSsdqa2ubu2fPnjJp3J49e0p27dqlc21VjzzyyDXSuAMHDlwpjWlsbHQ1B9XU1DxUXV39Lo3vycrm5uZZkhi3c1BNTc0D1dXVt0jjDh48uCISiYjmQZFIpOjQoUPiHLRly5b5Ojmopqbmi3V1dR+Uxh06dEg8V4hEIoUHDx4U3dvZuHnPPPOMeK5QW1v7uZqamo9I4w4cOLBUOldobm6edejQIddyUFVV1Serq6s/Lo3bt29feWNjY7HGe+JaDqqrq7vD4/F8ShKTF83rpyg5hd8v9DlEZ87k5f3DRGMPHjy4QpqDdOcK+fn5rxGRs3LlStFvsRv1ypm8vIRD5Dx8T+RxCg85+a0vf0syVm1t7ftramq+JD1HN+sVv9+vlYNqa2tvrq2tfVAap1uv7N69W5yDHn74Ya0cVFlZeUNNTc0j0rjt27drzYNeeOEFrXrl0KFDKx9++GHRfVpXV3dVZWVljXQsE3omlZWVS93umejUK7o9k4qKigbpWLr1ymTumezZs6dEt2cinSv4/f7CysrKdo1rM6ZnUldXJ8rLpvRMKioq1lRWVoq+J7r1im4O2rlzp1YOqqysDD744IOie0e3Z6Jbr+j2TKqqquoefvhh0e++KT2Tmpqaytra2mukcW73TPbs2YOeyagj+0DAe6VxOnOF1tbW2bo9k507d4rnCrW1tffV1NTcJo1Dz0Q93omeicfj0eqZRCIR13omVFVVFRrn6KyoqDh0jtdzHl6vd63P52uRxgUCgXBdXV2TNC4UCq2rqampl8RUV1e3V1RU/JV0LI/Hs0bn2vx+f2ttbe0ajfekXXptVVVVLatXr/6BzrX5/f5WaZzP52vxeDxa11ZbW9sgjFuzevXqw9Kx6urqmgKBQFjn2rxe71qNawvX1dU1SmJqamrqV69efUTj2hp1rs3j8TR7PJ5mN66tqqoqtHr16iPV1dWiz7uurq4xGAy2ScfSzUE+n08rB1VUVESrqqpE35Pa2tqGQCDQrvG5aecgnfu0oqLie5WVlaK8UFNTU69zbbW1tdo5SOc+raio+E5VVdU64TmGQqGQKKaqSv8+9fv9WvdpZWXlC5WVlY9K44LBYIdb16abgyorKw9UVlZ+QxoXCoXW1dbWimJqampczUGrV6/eV1lZuUnn2qRzBbdzUEVFxZ6qqqqt0jiduUJNTU295n3a5PP5xN/lioqKZysrK7dL44LBYJv099TtHFRZWfl0VVXVTo3PTWuu4GYOqqqqeqKqqmqXJOaeNfd0UpScqd+d+trvpk//F4fICT788ITmDTo5SPc+nTJlyu+JyLn33ntF3xU36pU38/P/9EZ+/h/nNqf+msJDzgcCT4s+g+rq6i2VlZV7pefoZr2im4MqKys3VlRU7Ne5Np15kN/vF+egqqoqrRxUVVUVqaysPCCNc7te0bm26urq9eiZsM/N1XrFzZ7JhdQrLvdMXpSOpdsz8fv9zW71TKqqqkKrV68+qnFtxvRMqqqqRHEm9Uxqamou6Z6J1+vV7plUV1e70jPRrVd05wqVlZXfrkLPRDnc7pn4/X70TEYdq1ev3lddXS3umejMFXTvU4/Hs8br9YrnCpdBz2SHNA49k5zviVYOGvfxYCwBzcES0BwsAc3BEtAcLAGtgiWgc8ZhCegxYAloDpaA5mAJaBUsAc3BEtAc8RLQWQqiBYMUJadxNf0guwz0MxOJwxLQRA7Rg9n37DCFT/2SwqfekI5VhyWgGVgCmoMloDlYAlpFt2eCJaA5WAKagyWgOVgCWgVLQHOwBDQHS0BzsAQ0x5SeCZaAVsEewEIggFUggDkQwBwIYA4EMAcCWMWkYgYCWMWUYgYCWMWUYgYCWGUyC+A7fnzHjXSYzlCUfuEQveEQ/fNE4iCAiRyiE1kBfAOFh07nh0/9H+lYEMAcCGAOBDAHAlgFApgDAcyBAOZAAHMggFVM6plAAKuY0jOBAFYxpWcCAawCASwEAlgFApgDAcyBAOZAAHMggFVMKmYggFVMKWYggFVMKWYggFUmswBOJBLzhvcCfvrT9A9nheZ5gAAmygrzX1HbX99P4SFnxrqX/0o6FgQwBwKYAwHMgQBWgQDmQABzIIA5EMAcCGAVk3omEMAqpvRMIIBVTOmZQACrQAALgQBWgQDmQABzIIA5EMAcCGAVk4oZCGAVU4oZCGAVU4oZCGCVyS6Ar/nhNVfSYToz69v0b1kB/MPzxV3uAtghas++V7soPBSl8JBzzaYT90nHggDmQABzIIA5EMAqEMAcCGAOBDAHApgDAaxiUs8EAljFlJ4JBLCKKT0TCGAVCGAhEMAqEMAcCGAOBDAHApgDAaxiUjEDAaxiSjEDAaxiSjEDAawy2QVwPB6fRlH6CUXJOXAH/dEh+t354iCA6WcO0Rkiorf2/x16XWeuAAHMgQDmQABzIIBVIIA5EMAcCGAOBDAHAljFpJ4JBLCKKT0TCGAVU3omEMAqEMBCIIBVIIA5EMAcCGAOBDAHAljFpGIGAljFlGIGAljFlGIGAljlMhHAZXSYzpTsp99nn2z92rniLmcB7BDNy75HrxIRUXjoNIWHfg4BrAIBzIEA5kAAcyCAVSCAOSb1TCCAR4AA5kAAcyCAORDAOceDAB4FBDAHAliICcUMBDAHApgDAcyBAOZAAKtAAHMggDkQwBwIYI4pxQwEsMplIYCJaPgp4G/dTo5DdOpccZe5AP5WVgAHhvf/zW975XkIYBUIYA4EMAcCmAMBrAIBzDGpZwIBPAIEMAcCmAMBzIEAzjkeBPAoIIA5EMBCTChmIIA5EMAcCGAOBDAHAlgFApgDAcyBAOZAAHNMKWYggFUuIwFcRofpTNlz9KZDdPpccZe5AH7NIfojEdHw/r/T1738cQhgFQhgDgQwBwKYAwGsAgHMMalnAgE8AgQwBwKYAwHMgQDOOR4E8CgggDkQwEJMKGYggDkQwBwIYA4EMAcCWAUCmAMBzIEA5kAAc0wpZiCAVS4bAUw09ingHePFXa4C2CG6L/v0bw8Rnd3/V3euAAHMgQDmQABzIIBVIIA5EMAcCGAOBDAHAljFpJ4JBLCKKT0TCGAVU3omEMAqEMBCIIBVIIA5EMAcCGAOBDAHAljFpGIGAljFlGIGAljFlGIGAljlMhPAZXSYziz7JjkO0a/Gi7uMBfDJrAB+q5kRHjpN4Vd+BgHMgQDmQABzIIA5EMAqEMAck3omEMAjQABzIIA5EMAcCOCc40EAjwICmAMBLMSEYgYCmAMBzIEA5kAAcyCAVSCAORDAHAhgDgQwx5RiBgJY5bISwERjnwL+aK64y1gAn3aIfklENLz/L4WH9kMAcyCAORDAHAhgDgSwCgQwx6SeCQTwCBDAHAhgDgQwBwI453gQwKOAAOZAAAsxoZiBAOZAAHMggDkQwBwIYBUIYA4EMAcCmAMBzDGlmIEAVrkMBfDop4B/kivuchTADtGu7NO/ESI6u/8vtQ7dAQHMgQDmQABzIIA5EMAqEMAck3omEMAjQABzIIA5EMAcCOCc40EAjwICmDPpBbBt29NzHevXr7/K5/NVjvf6eIdlWfOzE1VRnG3bi23bLpbGpdPpZbFYbKYkpqOjY6nX6/VIx0okEvOSyWSJxnuyaHiiJDmSyeTSZDI5SxKzefPmRV6vNygda2BgYK5lWYs0zrEkkUjMk8bF4/Fy27YLJTGPPfbY3Nra2jXSsey3vleLNc5xoWVZ86VxqVRqSXYSMuGYWCw2s7a2Niwd6+TJk0WpVGqJNC4Wiy2IxWILpHGJRKI0nU7PkcbV1dW1RKNR0ec9ODg4O5PJlEnH0s1BPT09Wjmorq6u8cknn5TeA4XZe0D6/mvnoOGGkfDaApFIRHTvJJPJWclkcql0rO7ubq0c1N/fr3Wfejyeuo6OjuWSmBMnTszo6ekRxdi2PT2dTs9JJBKl0jjbtrXuU6/XW9HW1na1NK63t3eFNCYej7uag7xe71+sXbv2BmlcT0/P8uw/dJpwTFdXl6s5yOfzfbmlpeVmaVw6nV42NDQkmgfZb/3+inPQwMDAXJ0cFAgE7m1qavqANC57jqLfjqGhoZnpdHqZxljF2d8B6bV9pqGh4c+lcZlMpkw6Vzhx4sSMTCazXOM7opWDQqHQJ+rr6++QxqVSqSXxeLxIGudmDgoGgx8LhUKflMaNNw/Ki+b1U5Scg7fT6XE+g2XSHGRrzhXy8/NfIyLnXe96l+i3+GLXK05e3r85RK+ffY/CQ7+k8NDr2RituUJra+utfr//ixrn6Fq9km08i3NQc3Pze/x+/wMa56g1D4rFYuIcFI1GtXJQe3v7dT6f7yGNc9SaK/T392vVK5lMZnlW8E04pq2t7Uqv11slHcuEnkkkEin3eDxe6Vhu1ys6PZPt27eXeDyekHQs3XrFzRy0c+fOYo/H41rPxLbtBbo9E+lcYe/evTNramrapGOZ1DN5/vnnRXnZpJ7J/v37xT0TW6Ne0c1BXV1dWjnI4/H43eqZ2Jr1im7PxOv11k7mnklLS8sqaZzbPRPbtrV6JuFw+EZp3GTumejMFbJ/X6tn0tXVJZ4rBAKBexsaGj4ojbMN6JkEg8FPT9aeic/n+0QwGLxTGpdKpZacPHnStZ4JDQwMzM11bNiw4cZQKOQZ7/XxjkwmU5ZOp5dJ4/r6+lYmEolSaVxvb++1R44cmS+J2bZt26pgMBiSjpVKpZZkMpnl0jjbtld0dXUtkcb19PRcE4vFFkhiduzYsdzn863RuTbbtldofN7LU6mU+NpSqdSqeDy+UBLzzDPPLPH5fGHpWIlEorSvr2+lNC6dTi/LZDJlGu/JVclkskQSY1nWfJ/Pt146lmVZizKZzFXSONu2y5PJ5FKN8a7s6elZLI3z+/0d0WhU9HlnJ+1Xa7z/WjkomUxq5SC/39/65JNPir4n8Xh8YSqVWiUd60JykM596vf7m3bu3CnKC7FYbEFPT8810rG6urq0ctDg4KDWfRoKhYIbN268VhKTSCTmxWKx66Rj9fT0LLYs60ppXF9f31LbtsulcfX19XWdnZ3vlsYlk0nxtXV1dbmag+rr6ysjkch7pXGxWOy6RCIxTxJz5MgRV3NQQ0PDQ52dnR+UxvX29l5rWZZoHuR2DmpqavpKe3v7RzTGE88VLMua39vbK7q3Bwbemiskk0nxXKGpqem+tra2O6Vxtm1fLZ0rZBtaruWg5ubmz7a0tHxKGpfJZK4abqJJDjdzUFtb2yebm5s/L40bbx50x4/vuJGi5Cz7Jjlvzpz57NjXe3t7r5XmIN379IorrvgNETn333+/KPZi1it/LC192CFyzkyZcmz4zyg8dDq/begfBwb05wqdnZ1/1tjY+FVpnJv1ypEjR7RyUEdHxwcaGxsflsbp1iuJRMK1HBSJRG5uaGiolsZlm+PiedDAwIBWvZJMJsVzhS1bttwQCAR80rFM6Jk8+eSTVwcCgXrpWG7XK7o9E6/Xu1Y6lm694mYO2rt3b6nX622TjqXbM+nr61uq2zORzhUSicQ8r9fbKR3LpJ7JoUOHRHnZpJ7Jnj17LumeSW9vr1YOCgQCjdu3bxfdO7rzIN16RbdnUl9fH5jMPZMNGzZc8j2Tvr4+rZ5JZ2fn+6RxpvRMOjo6bpPG6cwVYrHYAt0c1NvbK54rNDU1fSUcDn9UY7xLvmeydu3aL7S2tn5cGjfZeybD//hRcujmoHEfD8YS0BwsAc3BEtAcLAHNwRLQKjaWgM4VhyWgx4AloDlYApqDJaBVsAQ0B0tAcy7qEtBnT+atvYAP3k6nx750uS0B7RC9kl3++T1EpOz/S6Q/V8AS0BwsAc3BEtAcLAGtgiWgObo9EywBzcES0BwsAa2CJaA5WAKaY2MJaAaWgOaY0jPBEtAq2ANYCASwCgQwBwKYAwHMgQDmQACrmFTMQACrmFLMQACrmFLMQACrXMYCuGz4KWCHSBF5l5MAdogKHaIzDtH/OfuXRu3/SwQBnAsIYA4EMAcCmAMBrAIBzDGpZwIBPAIEMAcCmAMBzIEAzjkeBPAoIIA5EMBCTChmIIA5EMAcCGAOBDAHAlgFApgDAcyBAOZAAHNMKWYggFUuWwFMREUv0CmKkvPM3fSL0X9+mQng72ef/m04+5fCp35J4aHXh/8TApgDAcyBAOZAAHMggFUggDkm9UwggEeAAOZAAHMggDkQwDnHgwAeBQQwBwJYiAnFDAQwBwKYAwHMgQDmQACrQABzIIA5EMAcCGCOKcUMBLDK5SyAKUpleSNPAZ/9LbzMBPAfHKL/VP5SeOg0hV/52fB/QgBzIIA5EMAcCGAOBLAKBDDHpJ4JBPAIEMAcCGAOBDAHAjjneBDAo4AA5kAACzGhmIEA5kAAcyCAORDAHAhgFQhgDgQwBwKYAwHMMaWYgQBWuawFMBEt/Sb9b4qS8/g99Mrwn10uAtgh+nr26d/9Z//CmP1/iSCAcwEBzIEA5kAAcyCAVSCAOSb1TCCAR4AA5kAAcyCAORDAOceDAB4FBDAHAliICcUMBDAHApgDAcyBAOZAAKtAAHMggDkQwBwIYI4pxQwEsMrlLoDPPgW8h84M/9FlJIB/5RC9qfyFMfv/EkEA5wICmAMBzIEA5kAAq0AAc0zqmUAAjwABzIEA5kAAcyCAc44HATwKCGAOBLAQE4oZCGAOBDAHApgDAcyBAFaBAOZAAHMggDkQwBxTihkIYJXLXgAT0bVP0S8pSk7nVyhNdHkIYIfoq9mnfy3lL4zZ/5cIAjgXEMAcCGAOBDAHAlgFAphjUs8EAngECGAOBDAHApgDAZxzPAjgUUAAcyCAhZhQzEAAcyCAORDAHAhgDgSwCgQwBwKYAwHMgQDmmFLMQACrQADT2aeAl+6h00SXjQD+u6wAVhtOY/b/JYIAzgUEMAcCmAMBzIEAVoEA5pjUM4EAHgECmAMBzIEA5kAA5xwPAngUEMAcCGAhJhQzEMAcCGAOBDAHApgDAawCAcyBAOZAAHMggDmmFNuaQrwAACAASURBVDMQwCoQwG/xnu30rxQlp2k1RSe7AH5j+vSPZOXv3ygv5tj/lwgCOBcQwBwIYA4EMAcCWAUCmGNSzwQCeAQIYA4EMAcCmAMBnHM8COBRQABzIICFmFDMQABzIIA5EMAcCGAOBLAKBDAHApgDAcyBAOaYUsxAAKtAAA+f3FtPAZc/R29OdgHsEJ3KCuBPKC/m2P+XCAI4FxDAHAhgDgQwBwJYBQKYY1LPBAJ4BAhgDgQwBwKYAwGcczwI4FFAAHMggIWYUMxAAHMggDkQwBwIYA4EsAoEMAcCmAMBzIEA5phSzEAAq0AAj3DL4/QaRckJeGf8YLIK4H/52Mduy8rfn7MXc+z/SwQBnAsIYA4EMAcCmAMBrAIBzDGpZwIBPAIEMAcCmAMBzIEAzjkeBPAoIIA5EMBCTChmIIA5EMAcCGAOBDAHAlgFApgDAcyBAOZAAHNMKWYggFUggEdYHaAb86LklD1Hb05WAXxmypT/kRXAXPDl2P+XCAI4FxDAHAhgDgQwBwJYBQKYY1LPBAJ4BAhgDgQwBwKYAwGcczwI4FFAAHMmvQCOx+NFuY5IJHKd3++vHe/18Q7bthdnMpkyaVw6nV7W39+/UBqXSCSuPnr0aLEk5rHHHrvS5/MFpGNZlrXItu1yaVwymVyaTCZLpHHxePyq7u7uuZKYXbt2lft8vkbpWMePHy9JJpNLNT7vcsuyFknjuru7r8xOjCcc89RTTy3y+Xwt0rH6+/sXptPpZdK4TCZTZtv2Ymlcb2/vCsuy5ktijh49Wuzz+dZJx3rppZfm9/b2rtB4T0pTqdQSaVxPT89y27YXSOM8Hk97NBoVfd6WZc1PJpMrpWPp5qBYLKaVg/x+f/O2bdtE35NEIjGvu7v7SulYF5KDjh8/XqJxbQ1bt24V3TvZnHWVxjlq5aATJ05o3ad+v98fiUSulsRkmzerpGPZtr2gp6dnuTRucHBwSX9/f6k0LhAI1GzcuPF6aVwqlRJfm2VZruagQCCwurOz8yZpXCwWW5VOp+dIYo4cOeJqDgoGg1/r6Oi4VRqXSCSutm1bNA9KJBLzLMsS56Djx4+X6OSgxsbGL4XD4Q9L4yzLEs8VbNsuTiQSons7Hn9rrhCLxcRzhTVr1tzT1tb2MWlcMplcKZ0rpNPpOTr3qW4OWrt27adbW1vvksbpzIPicXdzUHNz8yeam5s/K43TmQe973H6D4qSUxeYfkgSpztXyM/Pf42InDvvvFP0W6xTr/zqpptudIicM3l5/zT2tfmPnnqYwkPO1PZT7Lp15wodHR231dfXf0Ua52a9cvToUa0cFIlE3uv3+/9CGqdbr/z4xz8W56BoNKqVgzo7O9/t8/kqpXGpVEprHpTJZLTqlVQqtSoajYrmChs3brzW5/PVSccyoWeyffv2lV6vNygdy+16Ja7RM3n88cfLvV5vk8Y5XvI9kz179pR4vd5W6Vi6PZPBwcElbvVMotHoHK/X2yEdy6SeyQsvvCB6T0zpmXg8nubdu3eLeyY69YrbOSgQCNS71TPRrVd0eyaBQMC3fv160e8+eib8uJCeyeDgIHomo45gMPi1tra290vj4hpzhe7u7rm6PROducKaNWvub29v/zNpHHom6uF2z6SxsfHTLS0tn5TG9fb2rnjppZdc65lQMpmcletob2+/JhgMVo/3+jmOkkQiUSqNO3HiRFl28iIdb2VXV9dsScymTZuWBwIBn3SseDy+MJVKLZHGDQ4OLonFYgukcbZtr8h+4Scc8/jjjy/xer31GmMtGBwcFF9bdkK8UBqXyWSWp9PpOZKYHTt2LPB4PM3SsSzLmn/ixIkyaVz2e1wijevr61tq23axJKarq2t2XV1dm3SsgYGBuX19fUs13pNFPT09izW+J+WJRGKeNM7j8YSj0ajo87Ztu3hwcHCZdKykZg7KZDJaOcjj8azZsmWL6B5Ip9NzMpnMculYF5KDbNsW5yCfzxfatGmT6N7J/nCukI4Vi8W0clB/f39pUuM+9fl83vXr16+UxNi2Xdjd3X2ldKxEIjHPtu1yaZxt24sty1okjQsEAlXr16+/VhoXj8evksZ0d3e7moMCgcDD4XD43RrneaVt24WSmKNHj7qagwKBwIMtLS3v1Rhv5fDTFxM90un0nOPHj4tzkG3bC3RyUCgU+mJzc/OHpHHHjx8XzxWy74Xo3k4m35orZDIZ8VwhFAp9fu3atR+Vxg0ODi6TzhVs2y60LMu1HNTQ0HB3U1PTJ6RxfX19S7u7u+dK49zMQc3NzXc2NjZ+WhqnMw/qaLjyz4efApbE6c4VhgXwbbfdJvot1qlXnCuuGHSInNfnzKkb+1pB29ARCg85Cx89xd5n3blCa2vrB0Kh0JekcW7WK9m6VJyD2trabgmFQl+VxunWK+l0WpyDotGoVg7q7Oy8MRQKPSKN6+np0ZoHnTx5UqtesSzrymg0KporRCKRqwOBQI10rKQhPRO/3++XjuV2vaLTM9m8eXOp3+9vkI6lW6+4mYOeffbZ+W72TGzbXpzU7JlI5wrPP//87Lq6unXSsUzqmRw8eFA6NzSmZ3LgwAFxz0SnXtHNQalUSisH+f3+oFs9E916Rbdn4vf7PZFIRPS7b1LPpL29/TppnNs9k2yOlV7bpO2ZBIPBB9ra2t6n8T0RzxXi8XgReibqcSE9k6amptulcZO9ZzIwMOBaz2Tcx4OxBDQHS0BzsAQ0B0tAc7AEtAqWgM4ZhyWgx4AloDlYApqDJaBVsAQ0RzcHYQloju486H1b835LUXK8NfSticZc6ktAO0TXOUTOmfz8f8pZr4yz/y8RloDOBZaA5mAJaA6WgOa42TPBEtAcLAHNwRLQHCwBrYIloDnvRM8ES0CrmNIzwRLQKqb0TLAEtAr2ABYCAawCAcyBAOZAAHMggDkQwComFTMQwCqmFDMQwCqmFDMQwCoQwJzwpvd/dPgp4InGGCCAX3KInN+Xl9fkFsC59/8lggDOBQQwBwKYAwHMgQBWgQDmmNQzgQAeAQKYAwHMgQDmQADnHA8CeBQQwBwIYCEmFDMQwBwIYA4EMAcCmAMBrAIBzIEA5kAAcyCAOaYUMxDAKhDAHMuyFt28jX5NUXLWPkw/nEjMpSyAHaLbHSLHIfq7nPVK21/fT+Ehh8JD+3PFQwBzIIA5EMAcCGAOBLAKBDDHpJ4JBPAIEMAcCGAOBDAHAjjneBDAo4AA5kAACzGhmIEA5kAAcyCAORDAHAhgFQhgDgQwBwKYAwHMMaWYgQBWgQDmWJa1aMYPZ5TnRclZuodOTyTmEhfAf58VwB/NWa+Eh6IUHnKodSjnewwBzIEA5kAAcyCAORDAKhDAHJN6JhDAI0AAcyCAORDAHAjgnONBAI8CApgDASzEhGIGApgDAcyBAOZAAHMggFUggDkQwBwIYA4EMMeUYgYCWAUCmJO9T/NufIJ+RVFyvvEl+sn5Yi5VAewQebPy938QjVOvnGP/XyII4FxAAHMggDkQwBwIYBUIYI5JPRMI4BEggDkQwBwIYA4EcM7xIIBHAQHMgQAWYkIxAwHMgQDmQABzIIA5EMAqEMAcCGAOBDAHAphjSjEDAawCAcwZFsAUpbK8KDnLvkmOQ3TO+/YSFsD/5hCddogWEI0ngMff/5cIAjgXEMAcCGAOBDAHAlgFAphjUs8EAngECGAOBDAHApgDAZxzPAjgUUAAcyCAhZhQzEAAcyCAORDAHAhgDgSwCgQwBwKYAwHMgQDmmFLMQACrQABzzgpgIlr5LP0jRcnZ+Rn6+3PFXIoC2CF6Lvv07/eG/4zVK+fZ/5cIAjgXEMAcCGAOBDAHAlgFAphjUs8EAngECGAOBDAHApgDAZxzPAjgUUAAcyCAhZhQzEAAcyCAORDAHAhgDgSwCgQwBwKYAwHMgQDmmFLMQACrQABzRgvgMU8B3ztezKUmgB2iIofoDYfot6P/nNUr59n/lwgCOBcQwBwIYA4EMAcCWAUCmGNSzwQCeAQIYA4EMAcCmAMBnHM8COBRQABzIICFmFDMQABzIIA5EMAcCGAOBLAKBDAHApgDAcyBAOaYUsxAAKtAAHMUAUxEc75FQxQl5y8/Tv8xXswlKICHsk//KmKBC+Bz7/9LBAGcCwhgDgQwBwKYAwGsAgHMMalnAgE8AgQwBwKYAwHMgQDOOR4E8CgggDkQwEJMKGYggDkQwBwIYA4EMAcCWAUCmAMBzIEA5kAAc0wpZiCAVSCAOWMFMEWpjEaeAj6YK+ZSEsAOUX1W/v7N2NdyPAF8zv1/iSCAcwEBzIEA5kAAcyCAVSCAOSb1TCCAR4AA5kAAcyCAORDAOceDAB4FBDAHAliICcUMBDAHApgDAcyBAOZAAKtAAHMggDkQwBwIYI4pxQwEsAoEMIcJYCKiKP2EouR863Y64xDdMjbmEhPA/5Vd/pnd/0q9MoH9f4kggHMBAcyBAOZAAHMggFUggDkm9UwggEeAAOZAAHMggDkQwDnHgwAeBQQwBwJYiAnFDAQwBwKYAwHMgQDmQACrQABzIIA5EMAcCGCOKcUMBLAKBDBnHAE8+ingX4yNuVQEsEN0PPv07+O54pR6ZQL7/xJBAOcCApgDAcyBAOZAAKtAAHNM6plAAI8AAcyBAOZAAHMggHOOBwE8CghgzqQXwLFYbEGuY+vWre8OhUK+8V4f70in08uSyeRKaVwmk7kqk8mUaYx3fTweXyiJeeqpp64NBoMN0rGSyeTSvr4+8bVZlnVlPB4v1xjvumQyWSKJeeaZZ1YGg8Fm6Vi2bZdblnWlNK6vr29lMplcKo3r7e291rKsRZKYffv2lft8vnbpWJlMpiyTyVyl8f6vTKfTy6RxqVRqlW3biyUxR44cKfH7/Z3Ssfr7+0tTqdQqjfdkeW9v7wppXCKRuDqVSi2RxgUCgfXRaFT0nti2vdiyrGukY+nmoHg8rpWDAoFAePfu3aJ7wLKsRb29vddKx7qQHGTbtjgHBQKBNd/85jdFeSGZTJYkk8nrNN5/7Rykc5/W19eHHn/88euF57gwHo/fIB0rlUotSSQSV0vjbNtekclklmtcm3fz5s3vkcYlEokbNWJczUENDQ3VkUjkVmlcPB6/QTpX6OnpcTUHNTQ0PLJhw4YPaYx3fX9/v+jaLMtadOzYMXEOsm27XCcHNTc3P9jZ2Xm7NO7YsWPiuUJ/f//CdDoturdjsbfmCvF4XDxXaGlpuX/dunV3SeMsy7pGOleIx+MLLctyLQe1trbe097e/hmN8VYlEolSaZybOWjdunWfbm1t/YLGeFrzoPHqlYJowfHsU8DOm9OmHRnzHdGaK1xxxRW/ISLn/vvvF/0W56pX/jR79maHyDmTn/9348WNrlfyw0P/TOFTb5xvLN25Qmdn50eampq+Jo1zs16Jx+NaOSgSidxWX1+/WhqnW6/09PSIc1A0GtXKQZs3b35vfX19jcb7rzUPsm1b6z61LOuGaDQq+j3dvn37u4LBoF86lgk9kyeeeOIat3smOvWKmz2TC6lX3MpBL7zwQlkgEHCtZ2Lb9grdnol0rhCNRhf6fL5HpWOZ1DP59re/LXpPTOqZHDhwQNwz0alX3M5BwWCwadeuXaJ7R3cepFuv6PZMQqFQcDL3TDZs2HCTNM7tnolt2+Ic1NjYWLVp06ZbpXEm9EwaGxsfjkQiH5bG6cwVkslkiW7PRGeu0NLS8sD69es/Jo1Dz0Q93O6ZhMPhz4fD4c9qjLeqv7/ftZ4JDQ0NTcl1NDc3r/R6vRXjvT7eYdt28fATkJLj+PHjJYODg7OlcfF4vDwej0+TxLS2ti7xeDx10rHS6fSc4X99IDn6+/sXxuPxImlcJpMps217uiQmEoksqKurC0jHOnnyZFF/f/9Cjc97QTqdniONS6VSS06cODFDeG1FNTU1jdKxBgcHZx8/frxEGmdZ1nzbtos13pPFQ0NDMyUx8Xh8Wk1NTYt0rJ/+9KezsuOJ4gYGBuYmEol5Gu/JItu2C6VxtbW1zdFoVPR5Dw0Nzezv7y/VeP+1clAymdTKQbW1tQ1bt24V3QMnTpyYkUqllkjHupAcdPLkSXEOqq2t9be3t4vygm3b0zOZTJl0rHg8rpWDXnrpJa371Ofz1bS2tpZLYl599dWpP/rRj5ZKx7Jtu9CyrEXSuBMnTswbGBiYq3Ftq5uamq6UxsVisWXSmGQy6WoO8ng8X127du110rgf/ehHS1999dWpwvfD1Rzk8Xi+1NTU9G5pXDweL//5z38umgedOHFixuDgoDgHnTx5skgnB/l8vnuCweCt0rjBwUHxXOHnP//5tHg8Lrq3s2PNTiaT4rmC3+//VGNj44ekcdnvlmiu8Oqrr05NJpOu5aBAIPDxUCh0u8Z4i5PJ5CxpnJs5KBQKfSQQCNwljdOdB8Xj8fJcOWjF0RUr6DCdKX+O3nSInDenTFk9/JruXCE/P/81InKuvfZaUezYeuW/y8uvdohed4j++C8PPzzu5zm6XqHw0Om88NDPJ/Ad0ZorrFmz5pZgMPgFaZyb9Uo8HtfKQfX19e/y+Xxflsbp1iuJREKcg6LRqFYOWrNmzTVer/cvNM5Rax508uRJrfs0mUwujUajorlCR0fHco/HUykdy4Seybp160rd7pno1CsX0DMJaryPRvRMqqurm6Rj6fZMTpw4MU+3ZyKdK8Tj8WnV1dVh6Vgm9Uz27t0rystDBvVM9u7dK+6Z6NQrujkoHo9r5aC6ujqfWz0T3XpFt2fi8XiqJ2vPxOPxPGJCz+TEiRPomajX9qWGhob3SON05gq2bU/X7ZnE43HxXMHv93++qalp0vZM6uvrPyyNM6FnEgwG79Ttmfz0pz91rWcy7uPBWAKaE8MS0AwsAc3BEtAcLAGtgiWgc8ZhCegxYAloDpaA5mAJaBUsAc3BEtCcS2IJ6GGyewEfvJ1OO0S/d4imEr3zS0A7RP+UXfrZf664s/XKBPf/JcIS0LnAEtAcLAHNwRLQHCwBrYIloDkm9UywBPQIWAKagyWgOVgCmoMloHOOhyWgR4EloDmTfgno8YAA5kAAcyCAORDAHAhgFQjgnHEQwGOAAOZAAHMggFUggDkQwJxLTACX0WE6M/cg/UdWuP4D0TsrgB0iO3suL54v7my9MsH9f4kggHMBAcyBAOZAAHMggFUggDkm9UwggEeAAOZAAHMggDkQwDnHgwAeBQQwBwJYiAnFDAQwBwKYAwHMgQDmQACrQABzIIA5EMAcCGCOKcUMBLAKBDDnnAKY6OxTwNs/T3+TFa/2OyWAHaK/zJ7DqxOJGxHAp35J4aHXJxIDAcyBAOZAAHMggDkQwCoQwByTeiYQwCNAAHMggDkQwBwI4JzjQQCPAgKYAwEsxIRiBgKYAwHMgQDmQABzIIBVIIA5EMAcCGAOBDDHlGIGAlgFApgzAQFcRofpDEXpFw7Rqw6R4+Tnf++iC+AoORQlZ5xzcJRjgox6Avg0hV/52URilLlCeGjCY0EAcyCAORDAHAhgFQhgDgQwBwKYAwHMgQBWMalnAgGsYkrPBAJYxZSeCQSwCgSwEAhgFQhgDgQwBwKYAwHMgQBWMamYgQBWMaWYgQBWMaWYgQBWgQDmnFcAE519Cph+QKsdon92iJzXZ878lnSscQXwaKmbS/BGyck++ft7h2jCvyHJZLJkatvQlye6/y/RqLnCWzEQwAQBnAsIYA4EMAcCWAUCmGNSzwQCeAQIYA4EMAcCmAMBnHM8COBRQABzIICFmFDMQABzIIA5EMAcCGAOBLAKBDAHApgDAcyBAOaYUsxAAKtAAHMmKIDPPgVMROQQ/XtWyD4nGUtHADtEDVkB/CeH6MOS8ZLJZEle+NThie7/S4QngHMBAcyBAOZAAHMggFUggDkm9UwggEeAAOZAAHMggDkQwDnHgwAeBQQwBwJYiAnFDAQwBwKYAwHMgQDmQACrQABzIIA5EMAcCGCOKcUMBLAKBDBnQgKYSHkK+Ncf/GCRk5f366wE/sFEx5IKYIdos0N6yz8TvVWvSPb/JYIAzgUEMAcCmAMBzIEAVoEA5pjUM4EAHgECmAMBzIEA5kAA5xwPAngUEMAcCGAhJhQzEMAcCGAOBDAHApgDAawCAcyBAOZAAHMggDmmFDMQwCoQwByBAD77FPDwXMEh+mVWAr80gXhn3L18c/zv4aWmHaL/pCg5Z+sV4R7Akv1/iSCAcwEBzIEA5kAAcyCAVSCAOSb1TCCAR4AA5kAAcyCAORDAOceDAB4FBDAHAliICcUMBDAHApgDAcyBAOZAAKtAAHMggDkQwBwIYI4pxQwEsAoEMGfCApjo7FPAUw5PqRyeKzhEQ1lR+2uH6JwCdKJPADtE/5j9//yFQzRDqVcEAnhp5FSVZP9fIgjgXEAAcyCAORDAHAhgFQhgjkk9EwjgESCAORDAHAhgDgRwzvEggEcBAcyBABZiQjEDAcyBAOZAAHMggDkQwCoQwBwIYA4EMAcCmGNKMQMBrAIBzBEK4OGngP917otzO+hFupWIyCHa5xCdyUrbdK5Qh6i4Ki/vd0Ei5zmim8b8/w4/9fvtrAB2HKLE6NfFArj1pVsL2ob+lsJDDjWf+sSEYggCOBcQwBwIYA4EMAcCWAUCmGNSzwQCeAQIYA4EMAcCmAMBnHM8COBRQABzIICFmFDMQABzIIA5EMAcCGAOBLCKCQI4EokUr1u37mBnZ+ftkjiTihkIYBVTipnJKIAjkUhBR0fH5kcffdQnHc+UYgYCWAUCmCMSwDYVUJR+oyzjfJg2EhE5RB90iP5vVt6+6RClHKL3Z19bMWq5aOcM0X87RJ/LvlaWlb5/HN7v1yFarYwrFcDhoY3ZJ3+HD5siE7tfIYA5EMAcEwTwo48+ese6deuej0QiojmsCT0TCGAOBDDHTQG8devWZW1tbS8+/vjj5ZI4k3omEMAjQABz3BTAkUikuKOj48D69es/JokzqWcCAaxiSs9kMgrg4Z5JZ2enXzqeKT0TCGCVd0IAb811zJw5c/fixYtj470+3jFt2rQnZ8yYsVMaV1hY+NSUKVN2SOOKi4ufyc/Pf1wSM2PGjF2lpaVxjWt7YtasWeJrmzVr1lNTpkx5QhpXVFT0TH5+/jZJzJQpU3YuWbIkqXltT2lc285p06bpXNuugoIC0bUVFBQ8UVZWlpaONWXKlB2FhYXia5sxY8bOadOmPSmNKywsfLqgoGC7JCY/P//x8vLyY9Kxpk6dur2wsPBpjWvTvU+f1rlPy8vLM9LvckFBwfaioqJd0rF0c1D2PhVfW1lZWaqgoEB0DxQUFGzTvDbtHKRzny5ZsiQxZcoU0b2Tn5+/raio6BnpWFOmTLmQHDTh+7S4uPiplpaWX27dutXZunWrc9ddd/1YcG2PFxcXP6txbTs079OdM2bMEOegxYsXx2bOnPlNaZzOtRUUFLiagxYvXtxVWFj4nM61SecKbuegkpKSI7Nnz96ncW3ieZCbOcjj8fyv4fvtwQcfHJTE6swVsvepTg7aoZODFixY8P3i4uIXpHHZaxPPFdzMQfPmzfvu/PnzvyON05kHEbmbg+bOnfvtBQsWfFfn2t72euVr1MP28f0+nabraO/w33me6Nh/Ev3XsOz9I9Gf/ovoD8P/PXy8QfTG70f9+ah9gUfGy/73rFmznsr5eq6j/Oa91Hrq9BgB7NDtgZ4JfpdH5gpvCeAJvY9z5sx5vqSk5EXp++9mvaKbg2bPnv2XixYtOiqNu4B6RZyDiEgrBxUWFu5ZvHhxl8616cyDLuA+fZaIJvx7etddd/14+Petra3tX+bPnz/h31UTeibTpk3bVVpa2isdy+16xc2eyQXWK+iZjDqkc4Ubb7zxW5FI5Hdbt251Nm3a9N833XTToYnGGtYzEeVlk3omU6ZMEX1PTOqZTJs2za2eiVa9gp4JPyZzz6S0tPRHk7lnMmfOHHHPRGeukL1PdXOQ6D5Fz+Sc13ZJ90zmz5//V7o9k6lTp7rWMyF6a48oHDhw4MCBY9IfpaWlzvDEauvWrc599933jp8TDhyT+di0adPZ+62+vv4dPx8cOC75o4IcJoCj5ND7+d/9PJGTIXJ+S6r4HX38gch5icipvZjnuOpjDpO/4SGHPr72nX//cOBw6bjvvvuUOeWyZcve8XPCgWOyHu973/uU++2DH/zgO35OOHBM1gM9Exw43D3QM8HhwkHtuY5Zs2Y9tnTp0h+M9/p4x/Tp0x+dOXNmRBpXVFT0jalTp3ZK4+bOnbs5Pz9/nSRm5syZm5YuXfpDnWsrLCwUX1thYaHWtc2ZM2eT9NqmTp0aWb58+VGNa+ssLCz8hsa1RaZPn/6ozrUVFBR0SGIKCgo6V6xY8WPpWFOnTu0sKioSX9vMmTO1rq2oqGij9Nry8/PXrVixokfj2tYXFRVt1Li2r8+cOfPrGte2YerUqeulcStXruzOz8+Xft4dxcXF4mvTzUG69+mKFSu6CgoKRN+TgoKCjjlz5mzSuTbdHDR9+nTxtS1fvvzo1KlTRfdOfn7+Op1rmzp1qis5qKCgoCMSibw2PLm6/fbbXxBcW/vcuXM3a1zb+qKiog3SON37dOnSpT+YNWvWVmnc3Llzt0hjCgoKXM1B5eXl3509e/Z2jWvbnJ+fL702V3NQaWnpt4uKip7UvDbRXOECclCnNAfV19f/7fD99tBDD1mSWJ25Qn5+/jrN+1QrBy1atGj//Pnzn5XGFRcX68wVXM1BJSUlf1lSUvKcNC47DxLPFdzMQQsWLNizaNGifRrXpjUPEuWgSvphTgH8LtpxrriXiP6nQ6r8/S3Rbyd6jqJ50PL378gpgD/ROqH6SneuUFxc/FRpaemEf7dHXZtr9YpuDioqKnpiyZIl35HGuVmvEJFWDpo9e/a28vLy72pcm6v1ivTabr/99heGf982bNjwn5L3r+d8qAAAIABJREFU04SeyfTp0ze63TPRqVfc7Jm4Va+Mvjadnsny5ctjOtem2TP5+gXkoAnfp6WlpVu2bNnyxtatW53HHnvsdHl5+YRrHfRM+PFO9EymTp06WXsmR6ZPn46eyci1oWfC30+3eyZ/NXv27HPWDeNcmxE9k+LiYnHPRGeuoHuf6viVy6RnslsaZ0jPZK9uz0SzXtHKQTQe2AOYgz2AOdgDmIM9gDnYA1gFewDnjMMewGPAHsAc7AHMwR7AKtgDmIM9gDmX/B7Ah8keI4C7zhfmnGMP4AkNK61XLtYewAKwBzAHewBzsAcwB3sAq2APYA72AOZgD2AO9gDmYA9gFZN6JtgDWMWUngn2AFYxpWeCPYBV3ok9gHMCAcyBAOZAAHMggDkQwCoQwDnjXBPAREQ1NTWVNTU1ogmPScUMBLCKKcXMZBTAREQ1NTWf8Xg8N0njTClmIIBVIIA5IgFMRGRTwdTDU++dfXj243SYzlCUfjGRMIeouCov73dBIuc5ItE9p1WvhIdO57UN/fsV7afumaj8JYIAzgUEMMcEARwMBpdUVVU9Ih3LhJ4JBDAHApjjpgCORCL5lZWVzdKxTOqZQACPAAHMcVMAExHV1tZWVFRUiH73TeqZQACrmNIzmYwCmOitnkltbe3N0jhTeiYQwCoQwEIggFUggDkQwBwIYA4EMAcCWMWkYgYCWMWUYgYCWMWUYgYCWAUCmCMWwDRqrhCln1CUHPoBrZ5IXH5+/q/prX1+RL/F4nql7a/vp/CQM2Pdy3+l01CBAFaBAOZAAHMggDkQwCoQwByTeiYQwCNAAHMggDkQwBwI4JzjQQCPAgKYAwEsxIRiBgKYAwHMgQDmQABzIIBVJpsA3rp1qzP8v4eLmeG9OSY6FgQwBwKYc7kL4Fz3lSnFDASwCgQw5wIFcJnkKWDXBHB4KErhIeeaLS99AQJ4BAhgzuUigCXzQxN6JhDAHAhgzjspgHPdb7nuQ5N6JhDAI0AAc95JAXyu37hcPRPpWBDAHAhgzuUigMe730zumUAAq0AAC4EAVoEA5kAAcyCAORDAnMtdAI+dXDmOkzf6vyfa5IMA5kAAcy5nATzefWVKMQMBrAIBzLkgAUxEkqeA3RPAp35J4aHXdRsqEMAqEMAckwSwdH5oQs8EApgDAcx5pwRwrib4ePehST0TCOARIIA575QAPtdvXK6eCQSwCgQwBwKYMyyAx7vfTO+ZQACrQAALgQBWgQDmQABzIIA5EMCcy10AE/F/zSp58ncYCGAOBDAHApj/b1OKGQhgFQhgzkUQwBN+CtjFJ4BPU/iVn0EAq0AAcyCAOSb0TCCAORDAnEvpCeDx7j2TeiYQwCNAAHMggDkQwBwI4JzjQQCPAgKYAwEsxIRiBgKYAwHMgQDmQABzIIBVLgcBjCWgR4AA5kAAcyCAc453yRczEMCcd0wAE034KWBXBHB2/18KD+2HAFaBAOZAAHNM6JlAAHMggDmXmgDGEtATAwKYAwHMybUHMAQwBPBoIIA5F3MP4Iksu25KzwQCWAUCWAgEsAoEMAcCmAMBzIEA5kx2ATy6SXCuPTaG/zeWgOZAAHMggDk1NTWfOd/9ZvJ+NhDAKhDAnIskgCf0FLArAji7/y+1nfoYBLAKBDDnchDARNgDeBgIYA4EMOftfgIYS0CfGwhgDgQw53wCePh/QwCfGwhgDgQwZyJ7AA8DATw+EMAcCGAhEMAcCGAOBDAHAlgFAjhnnDFPAOd67VxAAHMggDmTXQDjCWA23iVfzEAAc95RAUw0oaeA3RHAb+3/S6TfUIEAVoEA5pgkgPEE8AgQwBwIYA4EMAcCWAUCmPNOC+Dx7jkI4HMDAcyBAOZM9AlgU//RPASwCgSwEAhgFQhgDgQwBwKYAwHMgQCGAD4fEMAcCGAOBHDO8S75YgYCmHMJCODzPgXs0hPApyn8ys+IIIDHAgHMgQD+/9l71+A4zvPOt0nqfiEp3u93SZQty4ntxLKziRVfEjux7CiyfJcwM5jpueMODEASzoSyKMqUSJkyzeVSFI9oSY5GFmh4gMb0TI87uBAHDMc5pQ+sUxVtlU9W2W+7Tm3V2dpT3tg4HzQw+eI/IPG8Ept8mf+vasplQ4+f6Z7pZ97n+anfRkyYmVAAIxTACAUwQgGMUACrmCiA5xJRs3d3ogBGKIARCmDkcs8AbvTfLcucmQkFsAoFsBAKYBUKYIQCGKEARiiAEQpgCuDLQQGMUAAjFMAN813zzQwFMHLVBbBlXfYu4CsugC96/q9lUQDPhgIYoQBGTJiZUAAjFMAIBTBCAYxQAKuYJoAv97vGO4AvDQUwQgGMXE4Az3UdmjIzoQBWCVwAO45zc6PXnj17tsbj8fBcf5/rVW9KVkjjpqamVk9NTS2Wxrmuu7FQKNwqienp6dlg23Zcmsv3/aVjY2MrpXFnzpxZValUlkjjHMfZUCwWb5PE5PP5VbZtZ6S5arXakjNnzqySxtULzVJpXLFYXF8v+JJjW2rbdrs019TU1OKpqanVGp/3ivHx8bukcaVSae1bb70lOrZCoXCrbds90lznz5+/o1QqrZXGTU5OLvM8b7nGOVkzMTFxpzQuGo12nzp1SnRO3nrrrdvL5fI6aS7dGuR5nlYNikajbU8//bToe+K67u3FYnG9xvnXrkG1Wk1cg2KxWGrXrl2ia6deszZIc1UqFa0aVKvVtK7TRCIR271798bL/XP79++fvuj831IsFjfN/Buu881Vb0rWSN/j2bNnl88MMYXHFuru7t4ujRseHt4sjfF9P9AalEwmv9nX17dTGlcsFjf5vn+LJMZ13UBrUDKZfKyrq+sBaZzruhsnJydF6yDXdW+vVqviGlSr1Zbo1KB0Ov3l9vb2j13qn2l0XVWrVfFaYXJy8lbXdS97bc9+TU1NLfY8T7xWyGQyX2hpafmkNK5cLq+TrhV837+lUqlskubSrUEtLS2faWtre0gaVyqV1vq+f4c0Lsga1Nra+ietra2f08intQ5yXXejTg1qtFa45817tllvWL9dUFjwz43iFi5c+CvLsqYfeOAB0W/xfPuVRb2/+ImVq03fvuvczPkT9yu6a4Xu7u6PpNPpR6RxQfYrhUJBqwZ1dXXdn06nvyqN0+1XBgcHxTXo5MmTWjWop6fn3mQy+W1pnOd5Wusg3eu0UqlsOnnypOg6zefzW2KxWMRxGv+OzfUyYWaye/fu9UHPTHT6FUejBu3bt2+lzsxEt1+5nmcmZ8+eXa47M5GuFQ4ePHhrLBbLzfz3Rtdbo+vQlJlJLBbrOnLkiOicmDIzicVirT/84Q/FMxOdfkW3Brmuq1WDbNtOBjUz0e1XdGcmtm1Hd+/evXH2nb6z/7lGMxNprqBnJrZtN5kwMzl79qzWzKSnp+c+aZwJM5NUKvWVjo6OD0vjHM1+RXdm4rruKmlcJpP5Umtr6x84TuPfsrmuQ1NmJh0dHdflzCSdTmvPTM6fPx/YzMQqlUrLGr2eeuqp+zOZTGKuv8/1cl13Y7Va3SyNGx8f31Yul9dp5NtZLBZXSGKee+65e9LpdIs0l+M4G3zf3yKNGx0d3VosFtdL40ZGRu51HGelJObQoUNbUqlUpzRXtVpdPzo6ulUa5/v+FsdxNkjjhoeH73Fdd5Uk5ujRo+tTqVSvNFe5XF43Pj6+TeOcbHZdd6M0rlQq7fA8b7UkplgsrkgkEv0a539NqVTaIY2rVCqbKpXKJo1zsr1UKq2VxiWTyT0DAwOiz9vzvNXlcvluaS7dGuR5nlYNSiaTucOHD4uuAdd1Vw0PD98jzfVealC1WhXXoHQ63fHCCy+I6oLjOCtHRkbuleYqFotaNejMmTNa12k2m83s27dvp/A7snxoaOg+aa5SqbS2fu2I4iYmJrSu02w2G8/n8w9I4xzH+YA0Znh4eE0pwBrU1tYW2bt370elcUNDQ/d5nrdcEjM4OBhoDWpra3s8n88/qJFvp+/7onWQ67qrPM8T16BqtbpepwZ1dHR8ra+v71PSOM/zxGsF3/dXuK4rurZLpXfXCp7nidcKnZ2df93b2/tZjXx3S9cKnuctr1QqgdWg7u7uL+ZyuS9o5NtRrw2iuCBrUG9v7+d7enq+JI3TXQe5rrtTWoMutVa4oXDDhFWwppe/uTw1+2+LFi36V8uyph955BHRNT7ffmVBrvZfrdy5/z3z33X6Fd21Qj6f/w+dnZ3fkMYF2a8Ui0WtGtTf3//x1tbWJ6Rxuv1KsVgU16CBgQGtGrR3797fb21tbZbGBd2vVCqV+wYGBkTX6f79+z+YTqeT0lwmzEy+//3v3x30zESnXwlyZqLbrwRZg06cOLEuyJnJxMTEJt2ZiXStMDAwsDyZTH5H4/yvKRkwM0mlUrtfe+016drQiJlJKpXqOX78uHhmotOv6NYg13W1alAmk2k/dOiQ6NrRXQfp9iucmTQ8NiNmJhMTE5yZXPTq6Oj4dn9//yekcbr9iu7MxHVd8Vqhq6vrq9frzKSrq+uR63lm0t3d/Rca+XbU1yeiON0aNOftwdwCGuEW0Ai3gEa4BTTCLaBVuAV0w7hrcgvoizFpOyNuAa1iynZG/163gJ4LU7Yz4hbQKtwCGnlft4C2rEs+C/iKbwF90fN/LYtbQM+GW0Aj/x62gJbmMmFmwi2gEW4BjVzNLaDni0kzE24BfQFuAY1crS2gJTEmzUy4BbSKKTOT630LaGmcKTMTbgGtwmcAC6EAVqEARiiAEQpghAIYoQBWMamZoQBWMaWZoQBWMaWZoQBWoQBG3ncBbFlzPgv4igrgWc//tSwK4NlQACMUwIgJMxMKYIQCGKEARiiAEQpgFQpghAIYoQBGKIARU2YmFMAqFMBCKIBVKIARCmCEAhihAEYogFVMamYogFVMaWYogFVMaWYogFUogJErJIAb3gV8RQVwrlawcrVpq/fcQzP/EwWwCgUwQgGMmDAzoQBGKIARCmCEAhihAFahAEYogBEKYIQCGDFlZkIBrEIBLIQCWIUCGKEARiiAEQpghAJYxaRmhgJYxZRmhgJYxZRmhgJYhQIYuSIC2LIa3gV8ZQXwuXesXO3XF/9PFMAqFMAIBTBiwsyEAhihAEYogBEKYIQCWIUCGKEARiiAEQpgxJSZCQWwCgWwEApgFQpghAIYoQBGKIARCmAVk5oZCmAVU5oZCmAVU5oZCmAVCmDkCgpguAv4ignggjU9+/m/lkUBPBsKYIQCGDFhZkIBjFAAIxTACAUwQgGsQgGMUAAjFMAIBTBiysyEAliFAlgIBbAKBTBCAYxQACMUwAgFsIpJzQwFsIopzQwFsIopzQwFsAoFMHLFBLBlwV3AV0QAF6zpugBWnv9rWRTAs6EARiiAERNmJhTACAUwQgGMUAAjFMAqFMAIBTBCAYxQACOmzEwogFUogIVQAKtQACMUwAgFMEIBjFAAq5jUzFAAq5jSzFAAq5jSzFAAq1AAI1dYACt3AV/hO4CV5/9aFgXwbCiAEQpgxISZCQUwQgGMUAAjFMAIBbAKBTBCAYxQACMUwIgpMxMKYBUKYCEUwCoUwAgFMEIBjFAAIxTAKiY1MxTAKqY0MxTAKqY0MxTAKhTAyBUVwJal3AV8hQXwr2f/zxTAKhTACAUwYsLMhAIYoQBGKIARCmCEAliFAhihAEYogBEKYMSUmQkFsAoFsBAKYBUKYIQCGKEARiiAEQpgFZOaGQpgFVOaGQpgFVOaGQpgFQpgJAAB/Lu7gLUE8MwWzxe/Gv0zs57/a1kUwLOhAEYogBETZiYUwAgFMEIBjFAAIxTAKhTACAUwQgGMUAAjpsxMKIBVKICFUACrUAAjFMAIBTBCAYxQAKuY1MxQAKuY0sxQAKuY0sxQAKtQACNXXABb1u/uAl742YX/r/V+3wHc+4+P1u8AfnH2nyiAVSiAEQpgxISZCQUwQgGMUAAjFMAIBbAKBTBCAYxQACMUwIgpMxMKYBUKYCEUwCoUwAgFMEIBjFAAIxTAKiY1MxTAKqY0MxTAKqY0MxTAKhTASEAC+N27gH9sTVsnrGnrpHXCKljz/g25ZL+SqxWsggXP/7UsCuDZUAAjFMCICTMTCmCEAhihAEYogBEKYBUKYIQCGKEARiiAEVNmJhTAKhTAQiiAVSiAEQpghAIYoQBGKIBVTGpmKIBVTGlmKIBVTGlmKIBVKICRQATw31lR2Mb5DetHgnyXEMDn3mm4LbRFATwbCmCEAhgxYWZCAYxQACMUwAgFMEIBrEIBjFAAIxTACAUwYsrMhAJYJXABPDg4eGej1549e+5NpVKxuf4+18vzvNXlcnmdNG50dHSj7/srNPJtcxxnsSTm6aef3pJMJtPSXK7rrqpWq+ulcb7vb3AcZ6VGvq2VSmWJJObgwYPr4/F4qzRXvWBskMZVq9X1ruuuksb97Gc/2+r7/lJJzOHDh1fG4/EujfO/YnR0dKM0rlwur/M8b7XGOdk8Pj5+lySmUCgsicfjfdJck5OTy6rV6maNc7KmVCqtlcZVKpVNnuctl8YlEone06dPiz7v8fHxu0ZGRrZIc+nWINd1tWpQIpHoPHDggOga8H1/6c9+9rOtGu9RuwaNjY2Ja1AikWh55plnRHWhUqkscV1XfGz1AYe4Bk1MTGhdp4lEIpnP57cJc93pOM52aS7P85ZXKpVN0rixsbG1vu+vkcal0+loPp/fKY0rlUo7NGICrUHZbPaJXbt2PSCNcxxn+8TEhChmaGgo0BqUzWa/0dvb+1GNfNumpqZE6yDf95fqXKdjY2MrdWpQa2vro7lc7pPSONd1xWuFqampxZ7nia7t+jlZ4bqueK3Q2tr6pe7u7k9J40ZGRrZI1woTExN3VqvVwGpQe3v75zs7Oz8njatWq5tLpdIyaVyQNainp+czHR0dfyGN010HeZ63TVqDpGuFGwo3lGcL4AWFBf/tD//uD++ZZ745+xUrV/uNVbCmG/1Np1/RXSv09fV9vKWl5avSuCD7FcdxtGrQrl27PpJKpb4ljdPtV3RqUP1cimtQPp+/P5VKhaRxpVJJax00MTGhdZ3qHNuTTz55dzKZtKVxnJngS7df0alBzzzzzLpUKiWemej2K0HWoGPHjq2wbbtb4/xrzUzGxsbW6s5MpGuFY8eOLbFte5c0l0kzk1dfffUuSYwpM5NkMtlx6tQp8cxEZ62gW4Mcx9GqQclkMhvUzES3X9GdmSSTycSePXtEv42mzEwymUyzCTOTsbExzkzUY/tGT0/Px6RxQfYrY2NjKx3HEa8VrueZSXt7+8OcmaivarW6eXJyMrCZieX7/h2NXjMCeK6/z/WauYilcTMLCY182xzHWSyJefrpp7ekUqmUxntcVa1W10vjZgYqGvm2ViqVJZKYGQEszTUjgKVxM82MNG5kZGSL7/tLJTEzAljj/K+of79EcTMDFWnc8PDw5vq/nT3vGMdxFsfj8T5prsnJyWXDw8ObNc7JmvpQRRRXLBY3eZ63XBo3I4AlMePj43dVq1XxsQVdg2YEsDBuaf0akL5H7RpUv8alx9byzDPPiOrCzCJJmmtmoCKNm2lmpHHJZDKRz+e3CXPd6TjOdmkuz/OWF4vFTdK4mWZG49ii+Xx+pzSuVCrt0IgJtAalUqkndu3a9YA0bqaZkcQMDQ0FWoNmBLBGvm1TU1OidZD/7u+vuAbNCGBp3Ewzo/E9Ea8VZpoZjVxaa4UZASyNm/mXxSQxM82MxndEqwbNNDPSuOHh4c2lUmmZNC7IGjQjgKVxuuugGQEsjBOtFRa9scgDAfz6gl99/Ccfv3ue/x8N+5W7+v/h21auNn3TrtrLjeJ0+hXdtcKMAJbGBdmvzAhgaa4ZASyNC7JfqQ8rxDVoRgBL42YEsDRuRr5ofE+214db84558skn7+bMBN5joP2KTg2aEcDSXLr9SpA1aEYAa5x/rXXQjACWxumsFV555ZXFtm3vkuYyaWby6quviuqyKTOTGQEsjNPqV3Rr0IwA1ji2bFAzE1/zOn0vM5M9e/aIfvdNmZmkUqlmE2Ym9eOTHtt1PTPp6en5mDROt1/xNWcmjuOI1wrX88xkRgBL4673mcnk5GRgM5M5bw/mFtAIt4BGuAU0wi2gEW4BreJzC+hGcdwCehbcAhrhFtAIt4BW4RbQCLeARq7LLaBftxINtoD+sSBf434lVytYuVrD5/9aFreAng23gEa4BTRiwsyEW0Aj3AIa4RbQCLeARrgFtAq3gEa4BTQyI7OkcdwCumE+bgF9EdwCGrnut4CeCwpghAIYoQBGKIARCmAVCuCGcRTAs6AARiiAEQpgFQpghAIYuS4FsGVZ1utWl/UD69+sH/9OAtuCfHMI4HPvWLnar+eKowBWoQBGKIARE2YmFMAIBTBCAYxQACMUwCoUwAgFMEIBjFAAI6bMTCiAVSiAhVAAq1AAIxTACAUwQgGMUACrmNTMUACrmNLMUACrmNLMUACrUAAjgQlgy7IWLlz4361l1rT1hvVbq2D9syDfXHcA/8bK/eKf5oqjAFahAEYogBETZiYUwAgFMEIBjFAAIxTAKhTACAUwQgGMUAAjpsxMKIBVKICFUACrUAAjFMAIBTBCAYxQAKuY1MxQAKuY0sxQAKuY0sxQAKtQACOBC2DLmrZes85YBWvaet1qmmc+7Fd6//FRK1ebtnK1F+eKowBWoQBGKIARE2YmFMAIBTBCAYxQACMUwCoUwAgFMEIBjFAAI6bMTCiAVSiAhVAAq1AAIxTACAUwQgGMUACrmNTMUACrmNLMUACrmNLMUACrUAAjV0UAR6wPS+4CbtivXOb5v5ZFATwbCmCEAhgxYWZCAYxQACMUwAgFMEIBrEIBjFAAIxTACAUwYsrMhAJYhQJYCAWwCgUwQgGMUAAjFMAIBbCKSc0MBbCKKc0MBbCKKc0MBbAKBTByVQSwZa2yCtbfz/cu4MYC+NLP/7UsCuDZUAAjFMCICTMTCmCEAhihAEYogBEKYBUKYIQCGKEARiiAEVNmJhTAKhTAQiiAVSiAEQpghAIYoQBGKIBVTGpmKIBVTGlmKIBVTGlmKIBVKICRqyiA18/3LuA57gC+5PN/LYsCeDYUwAgFMGLCzIQCGKEARiiAEQpghAJYhQIYoQBGKIARCmDElJkJBbAKBbAQCmAVCmCEAhihAEYogBEKYBWTmhkKYBVTmhkKYBVTmhkKYBUKYOSqCWDLsuZ7FzD0K/N4/q9lUQDPhgIYoQBGTJiZUAAjFMAIBTBCAYxQAKtQACMUwAgFMEIBjJgyM6EAVqEAFkIBrEIBjFAAIxTACAUwQgGsYlIzQwGsYkozQwGsYkozQwGsQgGMXGUBPK+7gKFfmcfzfy2LAng2FMAIBTBiwsyEAhihAEYogBEKYIQCWIUCGKEARiiAEQpgxJSZCQWwCgWwEApgFQpghAIYoQBGKIARCmAVk5oZCmAVU5oZCmAVU5oZCmAVCmDkqgpgy5rXXcAogC///F/LogCeDQUwQgGMmDAzoQBGKIARCmCEAhihAFahAEYogBEKYIQCGDFlZkIBrEIBLIQCWIUCGKEARiiAEQpghAJYxaRmhgJYxZRmhgJYxZRmhgJYhQIYuQYE8GXvAm5wB/Bln/9rWRTAs6EARiiAERNmJhTACAUwQgGMUAAjFMAqFMAIBTBCAYxQACOmzEwogFUogIVQAKtQACMUwAgFMEIBjFAAq5jUzFAAq5jSzFAAq5jSzFAAq1AAI1ddAFvWZe8CVvqVeT7/17IogGdDAYxQACMmzEwogBEKYIQCGKEARiiAVSiAEQpghAIYoQBGTJmZUACrBC6AS6XSskavp5566v5MJpOY6+9zvVzX3VitVjdL48bHx7eVy+V1Gvl2FovFFZKY55577p50Ot0izeU4zgbf97dI40ZHR7cWi8X10riRkZF7HcdZKYk5dOjQllQq1SnNVa1W14+Ojm6Vxvm+v8VxnA3SuOHh4Xtc110liTl69Oj6VCrVK81VLpfXjY+Pb9M4J5td190ojSuVSjs8z1stiSkWiysSiUS/xvlfUyqVdkjjKpXKpkqlsknjnGwvlUprpXHJZHLPwMCA6PP2PG91uVy+W5pLtwZ5nqdVg5LJZO7w4cOia8B13VXDw8P3SHO9lxpUrVbFNSidTne88MILorrgOM7KkZGRe6W5isWiVg06c+aM1nWazWYz+/bt2yn8jiwfGhq6T5qrVCqtrV87oriJiQmt6zSbzcbz+fwD0jjHcT4gjRkeHl5TCrAGtbW1Rfbu3ftRadzQ0NB9nuctl8QMDg4GWoPa2toez+fzD2rk2+n7vmgd5LruKs/zxDWoWq2u16lBHR0dX+vr6/uUNM7zPPFawff9Fa7riq7tUundtYLneeK1Qmdn51/39vZ+ViPf3dK1gud5yyuVSmA1qLu7+4u5XO4LGvl21GuDKC7IGtTb2/v5np6eL0njdNdBruvulNYg3bXCokWL/tWyrOlHHnlEif3Tn/3pB603rN8uKCx4p1Hcxf3KzbvO/dTK1aa35v/Py54jnX5Fd62Qz+f/Q2dn5zekcUH2K8ViUasG9ff3f7y1tfUJaZxuv1IsFsU1aGBgQKsG7d279/dbW1ubpXFB9yuVSuW+gYEB0XW6f//+D6bT6aQ0lwkzk+9///t3Bz0z0elXgpyZ6PYrQdagEydOrAtyZjIxMbFJd2YiXSsMDAwsTyaT39E4/2tKBsxMUqnU7tdee026NjRiZpJKpXqOHz8unpno9Cu6Nch1Xa0alMlk2g8dOiS6dnTXQbr9CmcmDY/NiJnJxMQEZyYXvTo6Or7d39//CWmcbr+iOzNxXVe8Vujq6vrq9Toz6erqeuR6npl0d3f/hUa+HfX1iShOtwZZjuPc3Oi1Z8+erfF4PDzX3+d61f+t1BXSOM/zVk9NTS2Wxrmuu9H3/VskMbt3715v23YNT1iaAAAgAElEQVRcmsv3/aWO46zUeI+rKpXKEmmc4zgbJicnb5XE7Nu3b6Vt2xlprlqttsR13VUa73Fl/byI4orF4vparXabJGb//v1LbNtul+aamppa7Hneao3Pe8X4+Phd0rhSqbT2rbfeul0SUygUbrVtu0ea6/z583eUSqW10rjJycllnuctl8YNDw+vmZiYuFMaF41Gu4vFoujzfuutt24vl8vrpLl0a9Dg4KBWDYpGo22HDh0SXQO1Wu22YrG4XprrvdSgWq0mrkGxWCyVz+dXSWLqNWuDNFelUtGqQbrXaSKRiO3evXujJObtt9++uVgsbpLmmpiYuHN4eHiNNO7s2bPLZ+5iER5bqLu7e7s0bnh4eLPG+Q+0Btm2/c2+vr6d0rhisbjp7bffFsW4rhtoDbJt+7Gurq4HpHGu62785S9/KVoH1Wq126rVqrgG1euIuAbF4/Evt7e3f0waV61WxWuFX/7yl7e4riu6th3n3bXC4OCgeK2QyWS+0NLS8klpXLlcXiddK7z99ts3VyqVwGpQS0vLZ9ra2h6SxpVKpbW+798hjQuyBrW2tv5Ja2vr5zTeo9Y6yHXdjdIapLtWWLhw4a8sy5p+4IEH4Ld4QWHBmFWwpm8p3NLc4D3+rl9ZkKu9Y+Vqv55nTnG/ortW6O7u/kg6nX5EGucE2K/4vq9Vg7q6uu5PJBJflcbproMGBwfFNchxHK0a1NPTc288Hv+2NM7zPK11kO/7WtepzrHl8/ktsVgsIo0zYWaSz+fXBT0z0elXHI0a9Oyzz67QmZno9ivOdTwzOXv27HLdmYl0rXDw4MFbY7FYTprLlJlJLBbrOnXqlKgumzIzicVirSdPnhTPTHT6Fd0aNDAwoFWDbNtOBjUz0e1XdNcKtm1Hr9eZiW3bTSbMTM6ePas1M+np6blPGmfCzCQej3+lo6Pjw9I4R7Nf0Z2ZDAwMrJLGJZPJL7W2tv6BNM6UmUlHR8d1OTNJp9PaM5Pz588HNjOZ8/ZgbgGNcAtohFtAI9wCGuEW0CrcArphHLeAngW3gEa4BTTCLaBVuAU0oluDuAU0orsOuia2gLasSz4LWOlX5vn8X8viFtCz4RbQCLeARkyYmXALaIRbQCPcAhp5LzMTbgF9AW4BjXALaIRbQCPcArphPm4BfRHcAhrRrUHGbAE9FxTACAUwQgGMUAAjFMAqFMAN4yiAZ0EBjFAAIxTAKhTACAUw8u9WAFvWnM8C/l2/Inj+r2VRAM+GAhihAEZMmJlQACMUwAgFMEIBjFAAq1AAIxTACAUwQgGMmDIzoQBWoQAWQgGsQgGMUAAjFMAIBTBCAaxiUjNDAaxiSjNDAaxiSjNDAaxCAYxcYwK44V3Av+tXcrWClatNW73nHppPPgpgFQpghAIYMWFmQgGMUAAjFMAIBTBCAaxCAYxQACMUwAgFMGLKzIQCWIUCWAgFsAoFMEIBjFAAIxTACAWwiknNDAWwiinNDAWwiinNDAWwCgUwck0JYMtqeBfwBQF87h0rV/v1fPNRAKtQACMUwIgJMxMKYIQCGKEARiiAEQpgFQpghAIYoQBGKIARU2YmFMAqFMBCKIBVKIARCmCEAhihAEYogFVMamYogFVMaWYogFVMaWYogFUogJFrUADDXcAX3QE87+f/WhYF8GwogBEKYMSEmQkFMEIBjFAAIxTACAWwCgUwQgGMUAAjFMCIKTMTCmAVCmAhFMAqFMAIBTBCAYxQACMUwComNTMUwCqmNDMUwCqmNDMUwCoUwMg1J4AtC+4C9n1/6e27z35D8vxfy6IAng0FMEIBjJgwM6EARiiAEQpghAIYoQBWoQBGKIARCmCEAhgxZWZCAaxCASyEAliFAhihAEYogBEKYIQCWMWkZoYCWMWUZoYCWMWUZoYCWIUCGLlGBbByF7Dv+0sX5c69KXn+r2VRAM+GAhihAEZMmJlQACMUwAgFMEIBjFAAq1AAIxTACAUwQgGMmDIzoQBWoQAWQgGsQgGMUAAjFMAIBTBCAaxiUjNDAaxiSjNDAaxiSjNDAaxCAYxckwLYspS7gH3fX7ogV/sXyfN/LYsCeDYUwAgFMGLCzIQCGKEARiiAEQpghAJYhQIYoQBGKIARCmDElJkJBbAKBbAQCmAVCmCEAhihAEYogBEKYBWTmhkKYBVTmhkKYBVTmhkKYBUKYOQaFsC/uwvY9/2l0uf/WhYF8GwogBEKYMSEmQkFMEIBjFAAIxTACAWwCgUwQgGMUAAjFMCIKTMTCmAVCmAhFMAqFMAIBTBCAYxQACMUwComNTMUwCqmNDMUwCqmNDMUwCoUwMg1K4At63d3Ad/yn770n6TP/7UsCuDZUAAjFMCICTMTCmCEAhihAEYogBEKYBUKYIQCGKEARiiAEVNmJhTAKhTAQiiAVSiAEQpghAIYoQBGKIBVTGpmKIBVTGlmKIBVTGlmKIBVKICRa1wAv3sX8I+X/U/p838tiwJ4NhTACAUwYsLMhAIYoQBGKIARCmCEAliFAhihAEYogBEKYMSUmQkFsAoFsBAKYBUKYIQCGKEARiiAEQpgFZOaGQpgFVOaGQpgFVOaGQpgFQpg5JoWwJZ14VnAB77zb9J8FMAqFMAIBTBiwsyEAhihAEYogBEKYIQCWIUCGKEARiiAEQpgxJSZCQWwSuACOBKJdMzx2hsKhV69xN8bvmzb7k0mk7ukcclkck8sFstJ41Kp1N9Eo9FOSUw4HP5OKBT6O2mueDye0zm2VCq1W+fY0un0d5qbm7uEcbuampre0Dm2VCq1W+Nz2xWPx3U+t/5YLCY6tubm5lxTU9OANFcsFsslk8k9Osdm23avRtyeaDTaLYmJRqOdTU1Ng9Jctm336BxbPB7vi8fjfTrHZtt2jzSuqalpUPpdjkaj3alUql/jnARag5qamgaam5tFcbFYrEvn2N5LDdK5Tpuamt4Ih8OiutDc3NyVTqe/I80Vi8W0a5DOdVr/Dfgb4XvsSKVSophIRP86TSaTWtdp/bd7rzQuk8nkpTHNzc2B1qBQKHQqEok8JY1LpVJ/E4vFRDFB16BwOPxSOBx+RufYpOugWCzWlclkAqtB4XD4eDgcflYal8lkxGuFaDTaqXOd6q4VwuHwfwyFQoc0Prd+6VohFot1ZDKZwGpQKBQ6EolEDkvjksnknubmZvFaIcgaFIlEDofD4R/qHJvOOkinBumuFW688cb/aVnW9COPPDLv3+Ivd375b63CgukFr6z6jTSfTr+iu1YIh8MHQqHQCY3PLbB+RbcGRSKR/aFQ6P/QOTaddVAikRDXoEgkolWDIpHIU01NTT+SxgXdr+gcWzgc/tumpqbXpHEmzEwikUh/U1PT6xqfW6D9ynuYmfxEmuu99CvX8cykT3dmorNWaGpq+pk0xpSZSSgU+mkkEpHOkYyYmYRCoTej0ajoexJ0v5JIJLRqUCgUKkSj0cBmJkHONpuamn4cuX5nJq9EDJiZJJNJrZlJOBzeJ427nmcmuv2Kbg1KJBLitUI4HD4eCoWek8YZNDN5XhpnyswkHA6/II17D/2KVg2yHnvssUWNXs3NzZvD4XDTXH+f6/XKK68sfvXVV++SxhWLxRWnTp26XRo3ODi4zrbtGyUxqVRqTTgcjkpznThx4s5CobBMGjcwMLD8yJEjd0jj3nzzzbX5fP4mSUxzc/OyUCiUkuYqFAp3DAwMLNeIW3bixIk7NeLWHD58+GZh3B2hUKhVmuvUqVO3F4vFFdK4V1999a5XXnllscbnverkyZO3SGJs274xHA53aZzHWwcGBlZpxC05efLkUo24lceOHbtNGheJRDqz2azo8z558uQtg4ODq6W5dGvQa6+9plWDIpFINhKJiK6Bw4cP31woFNZIc72XGlQoFMQ1KBKJJJ544glRXcjn8ze9+eaba6W5jhw5olWDhoaGtK7T5ubmSCQSWSc8thsKhcJ6aa5jx47dVigUVkrjTp8+vbRQKCzR+NyeSCQSW6Rxb7755gZpzMGDBwOtQeFw+BuxWOwejXzr8/n8DcLPO9Aa1NTU9Ghzc/P90rjBwcF1x44dE62DDh8+fPPw8LC4BhUKhTt0alBzc/PDtm1/RBo3PDwsXiscO3bsxsHBQdG1/dhj764VXnvtNfFaIRaL/Xk0Gn1Q43NbLV0r5PP5G4rFYmA1KBqNfjoej/+JNG5gYGDVwYMHb5XGBVmDbNv+D/F4/DPSON110ODg4DppDdJdKyxcuPBXlmVN33bbbfP+LV7UffYx66WPTFsFa3rR3y0KCz83cb+iu1aIxWK/F41Gv6zxuQXWr9i2rVWD4vH4B0Kh0GPSON1+5bXXXhPXoIceekirBjU3N+8IhULflMadPHlSax3kOI7WdVosFtc/9NBDous0lUptvF5nJtFodHUoFIpJcwXdrwQ5M9HtV67nmcnp06eX6s5MpGsF27ZvDIVC3Rrn0ZSZSUcoFBLVZZNmJtlsVvQ90e1XdGvQyy+/rFWDmpub47Zti64d3XWQbr/yXmYmTzzxhOh336SZSTQa3SqNC3pmcvr0aXENam5u/vr1PDNJJBLimYluv6I7M3n55ZfFa4VYLPbFaDT6UWkcZybwuQU6M4lEIn+qOzMpFAqBzUzmvD2YW0Aj3AIa4RbQCLeARrgFtAq3gG4Yxy2gZ8EtoBFuAY1wC2gVbgGNcAtohFtAzyJXK1j9zrRVsKatgvXPknzcAlqFW0Aj3AIaMWFmwi2gEW4BjXALaIRbQCPcAlqFW0Aj3AIa4RbQCLeARkyZmXALaBU+A1gIBbAKBTBCAYxQACMUwAgFsIpJzQwFsIopzQwFsIopzQwFsAoFMHLtC+Bz71i52q8XFBaMWQVr2nrdappvKAWwCgUwQgGMmDAzoQBGKIARCmCEAhihAFahAEYogBEKYIQCGDFlZkIBrEIBLIQCWIUCGKEARiiAEQpghAJYxaRmhgJYxZRmhgJYxZRmhgJYhQIYufYFcO03C3O1//zBwgd3WG9Yv5XcBUwBrEIBjFAAIybMTCiAEQpghAIYoQBGKIBVKIARCmCEAhihAEZMmZlQAKtQAAuhAFahAEYogBEKYIQCGKEAVjGpmaEAVjGlmaEAVjGlmaEAVqEARq5pAdz7j49audr0TX2/OFUoFG61CtbfS+4CpgBWoQBGKIARE2YmFMAIBTBCAYxQACMUwCoUwAgFMEIBjFAAI6bMTCiAVSiAhVAAq1AAIxTACAUwQgGMUACrmNTMUACrmNLMUACrmNLMUACrUAAj17QAztUKVq42venJs1+sC+D1kruAKYBVKIARCmDEhJkJBTBCAYxQACMUwAgFsAoFMEIBjFAAIxTAiCkzEwpgFQpgIRTAKhTACAUwQgGMUAAjFMAqJjUzFMAqpjQzFMAqpjQzFMAqFMDItS2A333+r9KvCO4CpgBWoQBGKIARE2YmFMAIBTBCAYxQACMUwCoUwAgFMEIBjFAAI6bMTCiAVSiAhVAAq1AAIxTACAUwQgGMUACrmNTMUACrmNLMUACrmNLMUACrUAAj17YArv3Gyv3in2YJ4HnfBUwBrEIBjFAAIybMTCiAEQpghAIYoQBGKIBVKIARCmCEAhihAEZMmZlQAKtQAAuhAFahAEYogBEKYIQCGKEAVjGpmaEAVjGlmaEAVjGlmaEAVqEARq5ZAVx//q+Vq70I/co87wKmAFahAEYogBETZiYUwAgFMEIBjFAAIxTAKhTACAUwQgGMUAAjpsxMKIBVKICFUACrUAAjFMAIBTBCAYxQAKuY1MxQAKuY0sxQAKuY0sxQAKtQACPXrACuP//X6j33UAMBPK+7gCmAVSiAEQpgxISZCQUwQgGMUAAjFMAIBbAKBTBCAYxQACMUwIgpMxMKYBUKYCEUwCoUwAgFMEIBjFAAIxTAKiY1MxTAKqY0MxTAKqY0MxTAKhTAyLUrgN99/m89H/Yr87gLmAJYhQIYoQBGTJiZUAAjFMAIBTBCAYxQAKtQACMUwAgFMEIBjJgyM6EAVqEAFkIBrEIBjFAAIxTACAUwQgGsYlIzQwGsYkozQwGsYkozQwGsQgGMXLsC+N3n/9bzNRLAl70LmAJYhQIYoQBGTJiZUAAjFMAIBTBCAYxQAKtQACMUwAgFMEIBjJgyM6EAVglcANdqtRsbvbq6urYmEonQXH+f6+X7/tIZASZ5nTlzZtXExMSdGvk2OI5zsySmp6dnXTwet6W5KpXKkpkvn+Q1Nja20nGcxdK4arW63vf9WyQx+Xx+hW3baWmuqampxWNjYys1zv+KSqWyRBpXLpfXTU5O3io8tsW2bbdJc01MTNx55syZVdI4z/OW+76/VOOcrKnVardJYhzHudm27W5prrfeeuv2ej5R3Pj4+F2lUmmZxjlZ7fv+HdK4WCzWVSgURJ93rVa7bWxsbK3G+deqQa7ratWgWCzWun//ftE1MDk5eWu5XF4nzfVeatDU1JS4BsVisVRfX5+oLvi+f0u1Wl0vzeU4jlYNOnv2rNZ1mkwmoz09PRskMefPn7/Jdd2N0ly+79/hed5qadzk5OSy8fHxuzSOram9vX2bNK5SqWySxriuG2gNisfj3+js7Nyp8T43nj9//iZJTLFYDLQGxePxr7S3t39II9+Gt99+W7QOmpycvHViYkJcg6amphbr1KBkMvmlTCbzMWncxMSEeK3w9ttv3+z7vujarue603Vd8VohlUp9vq2t7RPSuPp3S7RWOH/+/E2jo6OB1aB0Ov2ZbDb7KY18a1zXvV0aF2QNymazf5xOpz8njdNdB/m+v0Fag3TXCgsXLvyVZVnT99577yVjb9r9D1+zcrXphblfvFSrzd2vLCgsGLUK1vSNr98YafT/o9Ov6K4VOjo6fj+TyfyVxvkPrF9xHEerBrW0tNyfTCYfk8bp9iulUklcgwqFglYN6ujouCeRSHxL4z1qrYOmpqa0rtPR0dGNhUJBdJ3u3r17czweD0tzmTAz2bVr19qgZyY6/cp7mJlkpLl0+5WrMDNpl+bSnZlMTk4u052ZSNcKjuPcHIvFctJcJs1Mjh07JqrLNYNmJseOHRPPTHT6Fd0a5DiOVg2ybTsZ1MxEt1/RnZnE4/Hm63VmEo/HnzBhZjI5OcmZiXpsX2ltbX1AGqfbr+jOTBzHEa8VUqnUw+3t7dftzKSlpeWT0jgTZiaZTObTujOTt956K7CZiVUsFlc0eu3fv/9D2Ww2Odff53pVKpVNvu9vkcZVq9Xt1Wp1vUa++xzHWSmJef755+/NZDKt0lyu6250XXerNM7zvG2O42zQyLfTdd1VkpgXXnhhayaT6ZLm8n1/g+d52zTe41bXdTdK40ZGRu71PG+1JOb48eMbkslknzRXtVpdX61Wt2ucky2VSmWTNK5cLt/t+/4aSczAwMCqVCrVL801Nja2tlwu361xTjaPjIyIr9NSqbSjXC6vk8al0+k9g4ODos/b9/01nufdI82lW4Mcx9GqQel0OnfkyBHRNeB53uqRkZF7pbneSw3yfV9cg9LpdMcPf/hDUV1wXXeV67o7Nc6/Vg3SvU5bWlqyzzzzzH3CXCscx/mANFe5XF5XKpV26BxbtVrdrHFsiaeeeuoBaVypVPqgRkygNai1tbU5n89/TBrnOM4HfN8XxQwPDwdag1pbW5/Yu3fvJzTy3Tc2NiZaB3met/rnP/+5uAb5vr9Bpwa1t7d/vb+//1PSuJ///OfitcLY2NjKSqUiuraLxXfXCo7jiNcKPT09f71r167PSeM8z7tHulbwfX+F53mB1aCenp4v9fX1/YVGvrtLpdJaaVyQNWjXrl1f6Onp+SuNfFrroEqlcp+0BumuFRYtWvSvlmVNP/roo5f8Lb5517mfWrna9Ja/nfpyPV/DfuWzP/3sh6w3rN8uLCx8p9H/j06/ortW6O/v/+P29vZvSuOC7Fccx9GqQfl8/sGWlpYmaZzuOmh4eFhcg+rfE3ENeuqppz7S0tIS1Tj/Wusg3/e1rlOdYztw4MD9mUwmJY0zYWby3HPP3RP0zESnXwlyZqLbrwRZg15++eX16XTaiJmJdK1QKBRWJpPJ70hzmTQzKRQK0rWhMTOTl156STwz0elXdGvQ0NCQVg3KZDLthw8fFl07uusg3X5F9zrNZrOZ63lmsnfv3g9L44Kemehcp21tbZHvfve7H5PGmTAzaWtrezyfz39SGqfbr+jOTIaGhsRrhY6Ojq/t2bPnIWkcZyZw/gOdmeRyuYdzudxfauS7e2xsLLCZyZy3B3MLaKTILaABbgGNcAtohFtAq3AL6IZx3AJ6FtwCGuEW0Ai3gFbhFtAIt4BGuAW0pTz/t55v7n7lEs8C5hbQKtwCGuEW0IgJMxNuAY1wC2iEW0Aj3AIa4RbQKtwCGuEW0Ai3gEa4BTRiysyEW0Cr8BnAQiiAVSiAEQpghAIYoQBGKIBVTGpmKIBVTGlmKIBVTGlmKIBVKICRa1MAX3j+bz3fpQTwnM8CpgBWoQBGKIARE2YmFMAIBTBCAYxQACMUwCoUwAgFMEIBjFAAI6bMTCiAVSiAhVAAq1AAIxTACAUwQgGMUACrmNTMUACrmNLMUACrmNLMUACrUAAj15wA7v3HR61cbdrK1V68KN+l+5U57gKmAFahAEYogBETZiYUwAgFMEIBjFAAIxTAKhTACAUwQgGMUAAjpsxMKIBVKICFUACrUAAjFMAIBTBCAYxQAKuY1MxQAKuY0sxQAKuY0sxQAKtQACPXnADO1QpWrjZt9Z576KJ8lxPADe8CpgBWoQBGKIARE2YmFMAIBTBCAYxQACMUwCoUwAgFMEIBjFAAI6bMTCiAVSiAhVAAq1AAIxTACAUwQgGMUACrmNTMUACrmNLMUACrmNLMUACrUAAj154AVp//W893+X6lwV3AFMAqFMAIBTBiwsyEAhihAEYogBEKYIQCWIUCGKEARiiAEQpgxJSZCQWwCgWwEApgFQpghAIYoQBGKIARCmAVk5oZCmAVU5oZCmAVU5oZCmAVCmDk2hPA6vN/6/nmI4DhLmAKYBUKYIQCGDFhZkIBjFAAIxTACAUwQgGsQgGMUAAjFMAIBTBiysyEAliFAlgIBbAKBTBCAYxQACMUwAgFsIpJzQwFsIopzQwFsIopzQwFsAoFMHJNCeAGz/+t55tfvzLrLmAKYBUKYIQCGDFhZkIBjFAAIxTACAUwQgGsQgGMUAAjFMAIBTBiysyEAliFAlgIBbAKBTBCAYxQACMUwAgFsIpJzQwFsIopzQwFsIopzQwFsAoFMHJNCeAGz/+t55uvAFbuAqYAVqEARiiAERNmJhTACAUwQgGMUAAjFMAqFMAIBTBCAYxQACOmzEwogFUogIVQAKtQACMUwAgFMEIBjFAAq5jUzFAAq5jSzFAAq5jSzFAAq1AAI9eWAMbn/9bzzb9fueguYApgFQpghAIYMWFmQgGMUAAjFMAIBTBCAaxCAYxQACMUwAgFMGLKzIQCWIUCWAgFsAoFMEIBjFAAIxTACAWwiknNDAWwiinNDAWwiinNDAWwCgUwcm0JYHz+bz2fRAD/7i5gCmAVCmCEAhgxYWZCAYxQACMUwAgFMEIBrEIBjFAAIxTACAUwYsrMhAJYhQJYCAWwCgUwQgGMUAAjFMAIBbCKSc0MBbCKKc0MBbCKKc0MBbAKBTByzQjgOZ7/W88n61fqdwGv+cmaDAXwBSiAEQpgxISZCQUwQgGMUAAjFMAIBbAKBTBCAYxQACMUwIgpMxMKYBUKYCEUwCoUwAgFMEIBjFAAIxTAKiY1MxTAKqY0MxTAKqY0MxTAKhTAyDUjgOd4/m89n1QAr7fesH678I2F71AAX4ACGKEARkyYmVAAIxTACAUwQgGMUACrUAAjFMAIBTBCAYyYMjOhAFYJXAC7rnt7o1dfX989mUymea6/X+K1qlQqrZXG+b6/wfO85dK40dHRrYODg3dKYr773e9uTqfTSWkux3FWlsvlddK4arW6vlgsrtA4J1tmmvr5vp555pl1iUSiRSPXimq1ul4aVy6X1zmOs1LjnGyuVCpLJDHPPvvsing83iXN5Xnect/3N0jj6t/jVdK40dHRjb7vL5XEDA4O3mnbdq801/j4+F2jo6MbNc7J6uHh4TUa35MNpVJpmTQuHo/nCoWC6PP2fX/pxMTEJmkuV7MGOY6jVYOSyWTHvn37RNdApVJZUq1WN2u8R+0a5Pu+uAYlk8nsd7/7XVFdcBxnse/7W6S5isWiVg0aGxtb62pcp8lkMrFnz56tkhjf9+/wPG+bNFepVFqmU4N831/jed5qaVw6nY7s2bPnXmmc4zjbpTFDQ0OB1qB0Ov14Lpf7kEa+bb7v3yGJOX36dKA1KJ1Of727u/sj0rjR0dGtM8O3+b4qlcqSM2fOiGuQ7/srdGpQNpv9666urk9I486cOSNeK0xMTNw5Ojoqurbr35HljuOIr9NsNvtwZ2fnn0jjJiYmNknXCkHXoNbW1j9vb2//rDRudHR049DQ0F3SuCBrUFdX16fb2tq+II3TXQeNjo5uldYg3bXCwoULf2VZ1vSDDz4Iv8ULemv/YuVqv24Up9OvLCosGrcK1vSS15ckhJ+11lqhp6fnDzOZzGPSuCD7lcHBQa0a1Nvb+/uZTOab0jjdfqVSqYhrUKFQ0KpB/f39H8xms09I44aHh7XWQVNTU1rXqed52wqFgug6zefzO9LpdFSayzVkZpJKpVLSXEH3Kzozk6eeemptKpVqlebS7VeCrEE/+MEPlgc5M/F9f42rOTORrhVOnDhxp23bu6S5TJqZnDx5Uro2NGZm8tJLL4lnJjr9im4NKhaLWjUolUplgpqZ6PYrujOTVCoVz+fzot99k2YmfX19O6VxQc9M6jVWemzX9cykt7f3oxrfE/FawXGcxbozk2KxKF4rXO8zk/b29k9J4673mcn4+Dvgsc4AACAASURBVHhgMxPLcZzFjV75fH5nKpWKzfX3uV6+76+pVqvrpXGVSmXT2NjYSmlctVrdfvr06aWSmKeffnpbMplMS3N5nrfacZwN0jjXdTe6rrtKGuc4zvahoaG7JDGHDx/ekEwm26S5zpw5s8p13Y0a73FD/byI4oaGhrbV/83Iecc8//zzq5PJZLc019jY2MpKpbJJGldvQtdI40ZGRrbU/83zececPn16aTKZ3CXNdfbs2eUjIyNbNM7J2nojKoobHh7e7Pv+CmlcPB7vKxQKonMyOTm5zHXdrdJcujWoWCxq1aBUKtX5ve99T/Q9KZVKy4aGhrZJc72XGnTmzJlVGsfWun//ftG1U69Z2zXeo1YN0r1OU6lU6sknnxS9z0qlsqRUKu2Q5vJ9f8Xw8PBmadzExMS6sbGxtdK4dDodffLJJ++TxpXL5bulMZ7nBVqD0ul0U39//4elcaVSaUelUlkijAm0BmUymW/u3r37Y9K4arW63fd90TqoVCot8zxPXIPqdURcg7LZ7FdyudwnpXGe54nXCr7vL61Wq+IaNDY2trJYLIrXCh0dHV/q7e19SBrnuu5W6VqhUqks8X0/sBrU2dn5hZ6ens9J40ZGRrbUm0NRXJA1qKur67NdXV1/KY3TXQdVq9XtOjVIZ60wI4A//elPw3Vg5Wq/WZir/edGcTr9ykd/8tGd1hvWbxcUFrwjidNdK+zevfvBlpaWr0rjnAD7ldOnT2vVoHw+/5FUKvUtaZzuOuhnP/uZuAYVCgWtGtTf3/+hZDIZlsaVy2WtdVC1WtW6Tn3f31EoFETX6b59++5JJpO2Rq5rfmZy4MCBrYlEIiPNFXS/4mjMTJ555pkNiUSiXeM9XvMzk6NHj64KcmYyMTGxTndmIl0rFAqFJYlEYrc0lykzk0Qi0fvyyy+LzokpM5NEItF55MgR8cxEp1/RrUE//elPtWpQOp1uCWpmotuv6K4V0ul0Mp/Pi373OTPB13uZmUxMTHBmctErk8l8s7e39w+kcY7GWmFoaOgu3ZnJT3/6U/FaobW19dG+vr4/ksZxZqK+gp6ZtLW1faG7u/vPpHEjIyNbzp49G9jMZM7bg7kFNMItoBFuAY1wC2iEW0CrcAvohnHcAnoW3AIa4RbQCLeAVuEW0IhuDeIW0IjRW0Bf4vm/9Xxa/cqNb9x4xipY09brVtN8Y7gFNMItoBFuAY1wC2gkyJkJt4BGuAU0wi2gEW4BrcItoJGrMTPhFtAqpsxMuAW0iikzE24BrcJnAAuhAFahAEYogBEKYIQCGKEAVjGpmaEAVjGlmaEAVjGlmaEAVqEARq4JAXyJ5//W82n1K18sfvHD1hvWb62C9c/zjaEARiiAEQpghAIYoQBWoQBGTJqZUABfgAIYoQBGKIARCuCG+SiAL4ICGKEAFmJCM0MBjFAAIxTACAUwQgGsQgGMUAAjFMAIBTBiSjNDAaxCAYxcGwL43DtWrvbrS+TT7les161RyV3AFMAIBTBCAYxQACMUwCoUwIhJMxMK4AtQACMUwAgFMEIB3DAfBfBFUAAjFMBCTGhmKIARCmCEAhihAEYogFUogBEKYIQCGKEARkxpZiiAVSiAkWtDANd+Y+V+8U+XyKfdr9xVuGuT5C5gCmCEAhihAEYogBEKYBUKYMSkmQkF8AUogBEKYIQCGKEAbpiPAvgiKIARCmAhJjQzFMAIBTBCAYxQACMUwCoUwAgFMEIBjFAAI6Y0MxTAKhTAyFUXwJd5/m8933vrVwrW38/3LmAKYIQCGKEARiiAEQpgFQpgxKSZCQXwBSiAEQpghAIYoQBumI8C+CIogBEKYCEmNDMUwAgFMEIBjFAAIxTAKhTACAUwQgGMUAAjpjQzFMAqFMDIVRfAl3n+bz3fexXA6+d7FzAFMEIBjFAAIxTACAWwCgUwYtLMhAL4AhTACAUwQgGMUAA3zEcBfBEUwAgFsBATmhkKYIQCGKEARiiAEQpgFQpghAIYoQBGKIARU5oZCmAVCmDk6gvgSz//t57vvfcr87wLmAIYoQBGKIARCmCEAliFAhgxaWZCAXwBCmCEAhihAEYogBvmowC+CApghAJYiAnNDAUwQgGMUAAjFMAIBbAKBTBCAYxQACMUwIgpzQwFsAoFMHL1BfCln/9bz/d+COB53QVMAYxQACMUwAgFMEIBrEIBjJg0M6EAvgAFMEIBjFAAIxTADfNRAF8EBTBCASzEhGaGAhihAEYogBEKYIQCWIUCGKEARiiAEQpgxJRmhgJYhQIYuaoCeB7P/63ne3/6lXncBUwBjFAAIxTACAUwQgGsQgGMmDQzoQC+AAUwQgGMUAAjFMAN81EAXwQFMEIBLMSEZoYCGKEARiiAEQpghAJYhQIYoQBGKIARCmDElGaGAliFAhi5qgJ4Hs//red7vwTwZe8CpgBGKIARCmCEAhihAFahAEZMmplQAF+AAhihAEYogBEK4Ib5KIAvggIYoQAWYkIzQwGMUAAjFMAIBTBCAaxCAYxQACMUwAgFMGJKM0MBrEIBjFxdAXz55//W871//cpl7gKmAEYogBEKYIQCGKEAVqEARkyamVAAX4ACGKEARiiAEQrghvkogC+CAhihABZiQjNDAYxQACMUwAgFMEIBrEIBjFAAIxTACAUwYkozQwGsQgGMXOU7gC/7/N96vvdTAF/yLmAKYIQCGKEARiiAEQpgFQpgxKSZCQXwBSiAEQpghAIYoQBumI8C+CIogJHrXgCPj4/f1ei1d+/eD2az2fhcf5/rVa1W11cqlU3SuNHR0a2lUmmtNG5kZORez/OWS2K+973v3Z3JZLLSXMVicX21Wt0sjfN9f8vg4OA6aZznefcUi8UVkphnn312czqd7pDmKpfL63zf36LxeW8uFovrNfLd7TjOSknMiRMn1iWTyZw0V6lUWjs6OrpVGlepVDZVq1XxsVWr1e2u664SftbLk8nkHo3vyOpqtbpdGuf7/gbXdTdq5Ns2PDy8RhqXSqV2Sz9v13VX+b6/Q+P8a9Ug13W1alAqleo5evSo6HviOM7Kcrl8tzTXe6lB5XJZXIMymUz7oUOHRHWhWCyu8DzvHmmuwcFBrRo0MTGhdZ1ms9nMk08+ea8kZnJyclmxWNwpzTU8PLzG87xt0rjR0dGNvu9vkMa1tLTY/f39H5LGDQ0N3afxuQVag1paWsL5fP4j0rhisbhzcnJymSRmYGAg0BrU2tr67f7+/o9L43TWQY7jrBwdHRXXoHK5vE6nBrW3t381l8v9iTRudHRUvFbwPG/5yMiI6NoeH393reC6rnit0N7e/khvb++npXG+7++QrhUmJyeXua4bWA3q6ur6y+7u7s9L46rV6vbBwcHV0rgga1Bvb++fdXV1PSyN010HjYyM3CutQbprhUWLFv2rZVnTjz766N1r/vZsk5WrTd+y69yPLhf3fvcrNxRumLAK1vTy08uTs/+mu1bo7+//o7a2tm9I44LsV3Rr0O7du/+wra3tcWmcbr9SKpXENahUKmnVoHw+/3utra3N0jjXdbXWQePj41rXqeu6O0ulkug63bdv3wfS6TR8xy/3MmFmcvDgwR3pdLpFmivofkV3ZpJKpTqluXT7lSBr0I9+9KO1iUSiV5pLd2YyOjq6UXdmIl0rlEqlZYlEol/jO2LMzGRgYEBUl6/3mYlOv6Jbg0ZGRrRqUDabbTtw4IDo2tFdB+n2K7ozk5aWlvT1PDPZu3fvNT8zGR0d1ZqZ9Pf3f1QaZ8rMZPfu3Q9K43TWCsVicYXuzGRkZES8VrieZyadnZ1/1dPT8xlp3PU+M/E8L7CZieX7/i2NXnv27NmeTCbDc/19rlf933ZbKY3zfX+N7/tLpXGVSmVTsVi8TRKze/fujYlEIi7NNTQ0NLPAEsV5nrd65t+Uk7xc193ouu7tkpinnnpqdSKRyOgcm+d5qzXe4yqdY3McZ4Pv+3dIYp5++um7YrFYhzSX/+73ao3Ge1xZKpWWSePK5fK6+r+FNu+YYrF4WywWy0lzTU1NLa7Le1Gc53nLi8XiCmlcqVRaW6lUlkjjbNvuLhQKos97YmLizmq1ul7jPWrVoOHhYa0aZNt228GDB6Xfkzvq14AoV9A1yLbtdD6fF107ruveXh/YiY9NpwaNjY1pXafxeNzevXv3ZknM5OTkrcPDw6IY3/dvqVQqS0ql0lppnO/7KzzPWy6NSyQSod7e3h3SuJGRkS3SGMdxAq1BiUTiW52dnR+Qxg0PD2+u73Qx75jBwcFAa1AymXysu7v796RxlUplU61WE62D/Hd/fwOrQel0+sutra1/II2rv0fRb0etVrutUqls0si1tP47ID22v8hkMn8kjatWq+ula4XJyclbq9XqZo3viFYNymazn21paflTaVy5XF7nOM5iaVyQNSibzX4qm83+mTROdx1UqVQ2SWuQr7lWWLhw4a8sy5q+//77Ny7q/cVPrFxtesme2mWP9f3uV+4/ff926w3rtwteX/BfGsRorRXa29s/lkql/lrjPQbWr9TvPBLXoK6urgdSqdTXNN6j1jqoWCyKa1ChUNCqQX19fTuTyeS3Nd6j1jpobGxM6zqtVqub63d4zjumt7d3WyKRiEhzmTAzyefzG+LxeEKay4SZyYEDB1bF4/GszrFd6zOTQ4cOLY3H44HNTHzfX6E7M5GuFY4dO3ZbNBrtleYyaWZy4sQJUV02aWby4osvimcmfoD9yuDgoFYNisfjqaBmJr5mv6I7M0kkErHreWbS3d19tzQu6JmJ7/taM5NcLvdBadz1PDPRWSvU/3mtGjQ4OCheK6TT6S9ns9k/lMb5BsxMMpnMF9ra2q7LmUkymdSemUxNTQU2M5nz9mBuAY1wC2iEW0Aj3AIa4RbQKj63gG4Uxy2gZ8EtoBFuAY1wC2gVbgGNcAto5N/NFtDzfP5vPd/736/M8SxgbgGNcAtohFtAI0HOTLgFNMItoBFuAY1wC2iEW0CrcAtohFtAIz63gAa4BTRiysyEW0Cr8BnAQiiAVSiAEQpghAIYoQBGKIBVTGpmKIBVTGlmKIBVTGlmKIBVKICRqyeA5/f833q+KyGAGz4LmAIYoQBGKIARCmCEAliFAhgxaWZCAXwBCmCEAhihAEYogBvmowC+CApghAJYiAnNDAUwQgGMUAAjFMAIBbAKBTBCAYxQACMUwIgpzQwFsAoFMHJVBHBsIGLlatNWrvbiPPNdmX6lwV3AFMAIBTBCAYxQACMUwCoUwIhJMxMK4AtQACMUwAgFMEIB3DAfBfBFUAAjFMBCTGhmKIARCmCEAhihAEYogFUogBEKYIQCGKEARkxpZiiAVSiAkasigDsmBq1cbdrqPffQPPNdKQEMdwFTACMUwAgFMEIBjFAAq1AAIybNTCiAL0ABjFAAIxTACAVww3wUwBdBAYxQAAsxoZmhAEYogBEKYIQCGKEAVqEARiiAEQpghAIYMaWZoQBWoQBGrooA7vmH/zrf5//W8126X8nVphv9z/PqV2bdBUwBjFAAIxTACAUwQgGsQgGMmDQzoQC+AAUwQgGMUAAjFMAN81EAXwQFMEIBLMSEZoYCGKEARiiAEQpghAJYhQIYoQBGKIARCmDElGaGAliFAhi5KgJY8Pzfer65+5V3t5J+LwJYuQuYAhihAEYogBEKYIQCWIUCGDFpZkIBfAEKYIQCGKEARiiAG+ajAL4ICmCEAliICc0MBTBCAYxQACMUwAgFsAoFMEIBjFAAIxTAiCnNDAWwCgUwErgAvvcz05Ln/9bzXTkBbFnKXcAUwAgFMEIBjFAAIxTAKhTAiEkzEwrgC1AAIxTACAUwQgHcMB8F8EVQACMUwEJMaGYogBEKYIQCGKEARiiAVSiAEQpghAIYoQBGTGlmKIBVKICRwAXwl/dPS57/W893pQXw7+4CpgBGKIARCmCEAhihAFahAEZMmplQAF+AAhihAEYogBEK4Ib5KIAvggIYoQAWYkIzQwGMUAAjFMAIBTBCAaxCAYxQACMUwAgFMGJKM0MBrEIBjAQugFPD01bu3P+ed9CM4L34dfHfLv7PWYj6lfpdwDe+cWOYAliFAhihAEYogBEKYBUKYMSkmQkF8AUogBEKYIQCGKEAbpiPAvgiKIARCmAhJjQzFMAIBTBCAYxQACMUwCoUwAgFMEIBjFAAI6Y0MxTAKhTASGACOO/fsHDzx/6H1XNu2uqe+n+E+Rr3K++vAP7dXcAUwCoUwAgFMEIBjFAAq1AAIybNTCiAL0ABjFAAIxTACAVww3wUwBdBAYxQAAsxoZmhAEYogBEKYIQCGKEAVqEARiiAEQpghAIYMaWZoQBWoQBGAhHAnbUVVq72f124i/fc/7J6fvGgIN/cArjRncF1xP1K/S7gNT9Zk5l3TB0KYIQCGKEARiiAVSiAEQpghAIYoQBGKIBVTJqZUACrmDIzoQBWMWVmQgGsQgEshAJYhQIYoQBGKIARCmCEAljFpGaGAljFlGaGAljFlGaGAliFAhgJRAD31o422Mr5/xbku3S/8n7cAWxZv7sLeOEbC9+Zd0wdCmCEAhihAEYogFUogBEKYIQCGKEARiiAVUyamVAAq5gyM6EAVjFlZkIBrBK4AI5EItk5Xv2hUOjUJf7e8JVIJDqTyWS3NC6dTuds226XxmWz2V3RaLRFEtPc3NwXCoVeleaKx+MdOseWSqV6YrFYh8Y56ZMeWyQS6W5qanpd59hSqVSPNC6ZTHbH43GtY4vFYq3CuI6mpqY3pLls225Pp9M5nWNLJBKdGseWs227TRITjUZbmpqaBjSOrU3n2OLxeFc8Hu8K4tgikUi2qalpoLm5WfR527bdlslkeqW5dGtQMpnUqkGhUKgQiURE35NYLNaaTqf7ND437Rqkc52GQqEfh8NhUV2IRqMtOscWi8W0a5DOdRoKhV6JRCK7hO8xm81mRTGRiP51mkqltK7TcDj8cjgc/o40LpPJ7A7q2HRrUDgcfikcDv+tNC6bze6KxWKimGg0GmgNampqOh4Oh7+rc2zStULQNSgUCh2NRCL7pXE6a4VoNNqieZ22J5NJ8Xc5FAr9IBwOH5DGZTKZXunvadA1KBwOfz8SiRzS+Ny01gpB1qBIJPJcJBI5HNSx6dQg6XV6a/f4vzR6lu9X7LZ5/bZerl+xcrXpOc6JuF+549Qdb1sFa/q+5+77kSSuubl5XzgcPiY9/0H2K7o1KBwOPxkKhV7UOTaddVAqlRLXoEgkolWDIpFIPhwOvySNC7pf0Tm25ubmPZyZwOcWaL8S5MzkvfQrAc9MfiLNpTszSaVSXUHNTCKRSLapqem0xrEZMzOJRCKiOJNmJtFo9JqemSQSCe2ZSXNzcyAzE91+RXetEA6HfxThzER5BT0zSaVSnJlc9Gpqajre3NwsnpnorBV0r9N4PN6RSCTEa4V/BzOTZ6VxnJk0PCdaNch67LHHbm30CoVCd0cikea5/j7X69lnn13x/PPPr5bGnThxYt3TTz99lzTu5MmTWx5//PHbJTG2bW8Kh8NJaa59+/YtP3LkyBpp3LFjx9bm8/ll0rgXX3xxcyqVukMSEwqF1kQikaw018GDB5cdO3ZsrTTuyJEja/bt27dc45xs6unpuVMYtywSiXRKcz399NN3nThxYp007vnnn1/97LPPrpDGHT9+fEM+n18siXn88cdvb25uzklz7d+/f8nx48c3SOMOHz688sCBA6ukcUePHl2fz+eXSuPqElH0eefz+cUvvfTSRmku3Rr0wgsvaNWg5ubm9ieeeEJ0DfT09Nx57NixTdJc76UGHTx4UFyDwuFw5tvf/raoLqRSqTtefPHFzdJc+XxeqwYdP35c6zqt3928RRJj2/Ztx48f36pxbEuPHj26Xhp39OjRVYcPH14pjQuFQpEnnnjiHmncSy+9tE0ak8vlAq1B0Wj027FY7IMa35Ottm3fJonJZrOB1qBoNPq1WCz2e9K4kydPbunq6hKtg3p6eu48deqUuAYdPHhwmU4NisVij9i2/XFp3KlTp8Rrha6urttPnjwpurYfe+zdtcILL7wgXivYtv2X0Wj0j6VxL7300kbpWsG27dtOnToVWA2KRCJ/1tzc/Blp3PHjxzfkcrklGucksBpk2/afxuPxz0vjdNdBJ0+e3CKtQdK1woLcPwygAD733+YbH2S/svWHW++13rB+a71u/RdJXCwW+4NYLPao9D0G2a88/vjjWjUoHo9/OBaLfV0ap9uvHDlyRFyDHn74Ya0aFI1G74tEIk9I4w4cOKC1Dnr55Ze1rtNTp05tffjhh0XXqW3b28PhcFSay4SZSTgc3hj0zESnX9GdmYTD4RZpLt1+5XqemRw9enSV7sxEulZ4/PHHbw+Hw33SXCbNTL71rW+J6rIpM5NwONxu27boe6Lbr+jWoEOHDmnVoEgkkv76178uunZ0Zya6/YruzCQSidiPP/646HfflJlJOBwOx2Kxa35mcvToUc5MLnrFYrGvJhKJ35fG6awVUqnUHbozk0OHDonXCrZt/1U0Gn1QGseZCeQKfGYSj8e1Zib79+8PbGYy5+3B3AIa4RbQCLeARrgFNMItoFW4BXTDOG4BPQtuAY1wC2iEW0CrcAtohFtAI9flFtBd5+63crX/pQjg3n8ICfIF1q8UCoVFN75x4xmrYE1br1tN843jFtAIt4BGuAU0wi2gVbgFNMItoBFuAY1wC2iEW0CrmDQz4RbQKqbMTLgFtIopMxNuAa3CZwALoQBWoQBGKIARCmCEAhihAFYxqZmhAFYxpZmhAFYxpZmhAFahAEYCEcCWZVk9tWErV5u2vvz0tPWN//g5Yb5ABfAXi1/8sPWG9VurYP3zfOMogBEKYIQCGKEAVqEARiiAEQpghAIYoQBWMWlmQgGsYsrMhAJYxZSZCQWwCgWwEApgFQpghAIYoQBGKIARCmAVk5oZCmAVU5oZCmAVU5oZCmAVCmAkMAGcO/eO1T01bVnWtGVZot/ioAWw67qrrIL195K7gCmAEQpghAIYoQBWoQBGKIARCmCEAhihAFYxaWZCAaxiysyEAljFlJkJBbAKBbAQCmAVCmCEAhihAEYogBEKYBWTmhkKYBVTmhkKYBVTmhkKYBUKYCQ4AVz7jRUf/DfLHAG8XnIXMAUwQgGMUAAjFMAqFMAIBTBCAYxQACMUwComzUwogFVMmZlQAKuYMjOhAFahABZCAaxCAYxQACMUwAgFMEIBrGJSM0MBrGJKM0MBrGJKM0MBrEIBjAQigHv/8VErV5te8MW9/59ligC2LEtyFzAFMEIBjFAAIxTAKhTACAUwQgGMUAAjFMAqJs1MKIBVTJmZUACrmDIzoQBWoQAWQgGsQgGMUAAjFMAIBTBCAaxiUjNDAaxiSjNDAaxiSjNDAaxCAYwEIoBztYKVq00v3Pbg/7DMEsDzvguYAhihAEYogBEKYBUKYIQCGKEARiiAEQpgFZNmJhTAKqbMTCiAVUyZmVAAq1AAC6EAVqEARiiAEQpghAIYoQBWMamZoQBWMaWZoQBWMaWZoQBWoQBGghHA596xcrVfL1y48L9bJglgy5r3XcAUwAgFMEIBjFAAq1AAIxTACAUwQgGMUACrmDQzoQBWMWVmQgGsYsrMhAJYhQJYCAWwCgUwQgGMUAAjFMAIBbCKSc0MBbCKKc0MBbCKKc0MBbAKBTAS0B3Av7Fyv/gnQwXwvO4CpgBGKIARCmCEAliFAhihAEYogBEKYIQCWMWkmQkFsIopMxMKYBVTZiYUwCoUwEIogFUogBEKYIQCGKEARiiAVUxqZiiAVUxpZiiAVUxpZiiAVSiAkSsugOvP/7VytReNFMCWNa+7gCmAEQpghAIYoQBWoQBGKIARCmCEAhihAFYxaWZCAaxiysyEAljFlJkJBbAKBbAQCmAVCmCEAhihAEYogBEKYBWTmhkKYBVTmhkKYBVTmhkKYBUKYOSKC+D683+t3nMPGSyAL3sXMAUwQgGMUAAjFMAqFMAIBTBCAYxQACMUwComzUwogFVMmZlQAKuYMjOhAFahABZCAaxCAYxQACMUwAgFMEIBrGJSM0MBrGJKM0MBrGJKM0MBrEIBjFx5Afzu838ty7KMFcCWddm7gCmAEQpghAIYoQBWoQBGKIARCmCEAhihAFYxaWZCAaxiysyEAljFlJkJBbBK4ALY9/0bGr3a2tq22LbdNNff53pVKpUlpVJpmTSu/oW9QxpXrVbXFwqFmyQxbW1ta2OxWEyay3GcxZ7nLZfG+b6/ot7AiuLK5fI6x3FulsT09fUtj0ajaWmu+o/mCmmc53nLHcdZLI0rlUprfd+/RRLT09NzZzQabdM4/3fMFEThe1xWqVSWaJyT1XWhPu+YQqFwUzQa7ZbmqtVqt3met1rjnCytL95Fca7rrnJd93ZpXCwW6zp58qTo866fwzXSXLo1qN5gi2uQbdst+Xxeeg3cUr8GpO9RuwbVr3HpsSU7OztFdcFxnJvL5fI6aa56jRTXoMnJSa3r1LbtaHt7+3pJTK1Wu9FxnA3SXK7r3u667ippXH3It1QaF4/Hn8hkMls13udGaUyxWAy0BsXj8W+0trbeK41zHGdDfUAy75j6kC+wGpRIJB5taWm5XxpXrVbXnz9/XrQO8n3/lrGxMXENmpiYuFOnBsXj8YeTyeRHpXH19yj67Th//vxN1WpVdG3XX3fMDFqFn9ufZ7PZBzXyrZGuFerf4cBqUCKR+HQ6nf4TaZzneauLxeJtGu8zsBqUzWb/OJlMflbjPWqtg6rV6nppDfIFa4V3n/9be9v3/RsWLlz4K8uypjdu3Cj9LQ6sX5lrrbD2zbWbZ+4CbhTX1tb2e8lk8q+k7zHIfqVQKGjVoPb29g/atv2YxnvUWgcNDw+La1B9yCeuQS0tLXfbtv1NaVx9nSBeB505c0brRlA5cAAAIABJREFUOvV9f0P9GOcdk8vlNsVisZA0lwkzk+7u7jXRaNSW5gq6XwlyZqLbr1zPM5Px8fG7dGcm0rVCPp+/qbm5uUeay5SZiW3bnQcPHhTVZZNmJvv375d+T7T6Fd0aVCwWtWpQPB5PBDUz8TX7Fd2ZSTweb+bMBN5noDOT+vGJ4hKJxNev55lJJpP5kDROt1/RnZkUi0XxWiEejz+cyWQ+Jo0zZWaSTqc/oZHvup6Z1Gq1wGYmluM4Kxu9Dhw48EBra2tqrr/P9apWq5uHhoa2SeN839/h+/4GaZzneR8YHBxcLYl54YUXdra0tLRKc1UqlU2O42yXxpVKpR2u627UyHff8PDwGknM4cOHt2cymS5prtHR0Y2lUmmHNM5xnO318yKKc113p+/7omN76aWXNqbT6T5prvqFLz62oaGhbdVqdbM0zvO8e8bGxtZKYgYHB1en0+nvSHNNTEys8zzvHo1zssV13a3SuHK5fHe1Wl0vjUulUv1vvvmm6JyMjY2t/fnPf36vNJduDSqVSlo1KJPJ9P7gBz8QfU9831/juu5Oaa73UoNGR0fFNSibzXYeOXJEdO0M///svWtwXOWZ7/tiQxIwF9+w5PvdBEwSSGaSTBJmErInsBPmJJmECbkQ1Pd7t+4tyYb02NjGxrawkTM4wLDHQ5JJO8i7T6tbfVmtNbrgA7GSKup8OZW9z66ayZ7z5dTJfNpfMgU6H5CDXv1boOcFFn7l/69qVU3QPPX2Wq316H2en9ezSqXWer1+u3StarVqlIMcxzG6T1OpVPr48eN3CD/jukqlsle6VqPR2Fir1XYbXJPtrutuMzi32BNPPPEJg/XulMbUajVPc1BHR0fgwIEDfyqNq1Qqe6vV6jphjKc5qLOz84e5XO5z0jjHce5wHEe0D3LfLNLEOWg2j4hzUFdX13dzudwXDX5PxHsFx3FaHMcR3duza20yyUFdXV3f3r9//1ekcWNjY7dJ9wrVanXd2NiYZzkom81+fWBg4GvSOMdx9swW2aI4L3NQf3//V3t7e79hsJ7RPshxnDukOWixe4UNf/srn8pOz1y/b/rFcrl86/Lly/9dKTXzne98R/S32Mt65e32Cteev/ZllVczrb9sTc7/WS6X+/POzs4fSD9j2cN6pVAoGOWgAwcO/Fl7e3ubNM60XhkdHRXnoOHhYaMcdOTIkU9lMpmQwfU32geNj48b3adjY2N7h4eH10liTp48+bF0Op2QrmVDz+Spp566LZVKtUvX8rpeMe2ZJBKJHulapvVK2fueyYB0LdOeSbVa3W7aM5HuFYaHh9fF4/EfSdeypWeSSCT2//znPxddE5t6Js8995y4Z2JSr5jmoEKhYJSD0ul056lTp0T7bNOeiWm9YtozSafTqaXaM0mn09FDhw7dZbAeeyZ6jOc9kwMHDnxeGmdar5j2TAqFgklf4buPPfbYlwx+T9gzmXN43TPp7e3930x7JlNTU571TBZ8PJgjoBGOgEY4AhrhCGiEI6B1XJcjoJvEcQT0PDgCGuEIaIQjoHU4AhoxzUEcAY1ckSOg57z/VynLR0Ar9bbvAuYIaMS0XuEIaMTlCGgNjoBGOAIa4QhohCOgEY6A1uEIaOSD6JlwBLSOLT0TjoDWsaVnwhHQOnwHsBAKYB0KYIQCGKEARiiAEQpgHZuKGQpgHVuKGQpgHVuKGQpgHQpg5P0VwG+9/1epJSCAlVrwXcAUwAgFMEIBjFAA61AAIxTACAUwQgGMUADr2NQzoQDWsaVnQgGsY0vPhAJYhwJYCAWwDgUwQgGMUAAjFMAIBbCOTcUMBbCOLcUMBbCOLcUMBbAOBTDyPj8B/LrK/vq3l//nEhHATZ8CpgBGKIARCmCEAliHAhihAEYogBEKYIQCWMemngkFsI4tPRMKYB1beiYUwDoUwEIogHUogBEKYIQCGKEARiiAdWwqZiiAdWwpZiiAdWwpZiiAdSiAkfdNAPf95lsqOz2jstPPXf5PS0IAK9X0KWAKYIQCGKEARiiAdSiAEQpghAIYoQBGKIB1bOqZUADr2NIzoQDWsaVnQgGsQwEshAJYhwIYoQBGKIARCmCEAljHpmKGAljHlmKGAljHlmKGAliHAhh53wTwvPf/KrWkBDA8BUwBjFAAIxTACAWwDgUwQgGMUAAjFMAIBbCOTT0TCmAdW3omFMA6tvRMKIB1KICFUADrUAAjFMAIBTBCAYxQAOvYVMxQAOvYUsxQAOvYUsxQAOtQACPvnwDW3/+r1BISwErBU8AUwAgFMEIBjFAA61AAIxTACAUwQgGMUADr2NQzoQDWsaVnQgGsY0vPhAJYhwJYCAWwDgUwQgGMUAAjFMAIBbCOTcUMBbCOLcUMBbCOLcUMBbAOBTDyPj4BrL3/V6klJ4C1p4ApgBEKYIQCGKEA1qEARiiAEQpghAIYoQDWsalnQgGsY0vPhAJYx5aeCQWwDgWwEApgHQpghAIYoQBGKIARCmAdm4oZCmAdW4oZCmAdW4oZCmAdCmDkfRHATd7/q9QSE8BKaU8BUwAjFMAIBTBCAaxDAYxQACMUwAgFMEIBrGNTz4QCWMeWngkFsI4tPRMKYB0KYCEUwDoUwAgFMEIBjFAAIxTAOjYVMxTAOrYUMxTAOrYUMxTAOhTAyPsigJu8/1epJSmA//gUMAUwQgGMUAAjFMA6FMAIBTBCAYxQACMUwDo29UwogHVs6ZlQAOvY0jOhANahABZCAaxDAYxQACMUwAgFMEIBrGNTMUMBrGNLMUMBrGNLMUMBrEMBjLw/Ahjf/6vUEhTASv3xKeCWZ1v2UQDrUAAjFMAIBbAOBTBCAYxQACMUwAgFsI5NPRMKYB1beiYUwDq29EwogHUogIVQAOtQACMUwAgFMEIBjFAA69hUzFAA69hSzFAA69hSzFAA61AAI+/TE8Dw/l+llqwA3qjOqzeW/WLZ/0MBrEMBjFAAIxTAOhTACAUwQgGMUAAjFMA6NvVMKIB1bOmZUADr2NIzoQDWoQAWQgGsQwGMUAAjFMAIBTBCAaxjUzFDAaxjSzFDAaxjSzFDAaxDAYy85wJ4gff/KrVEBbBSf3wKeNfQrkFRnKIAbgYFMEIBrEMBjFAAIxTACAUwQgGsQwGMUAAjFMAIBTBiS8+EAljHcwFcLBZvaHbs379/dzweDyz084WOcrl8q+M4LdK4qampDZVKZbU0znXdbfl8/kZJTC6X2xKNRmPStYrF4lrXdVulcRMTE+uHh4fXSOMajcbWQqFwkyTm0KFD66PRaFq6luM4ayYmJtYbXP/WYrG4VhpXr9e3lMvlmyUxhw8fXhONRruka1UqldVTU1MbDK5JS7lcvtXgmmy6XOQt9sjn8zeGw+E+g7VWuq67SRpXrVbXFQoF8X3aaDQ2joyMrJLGRSKR7Isvvij6vuv1+i3j4+ObpWuZ5qBarWaUgyKRSOfx48dF90C5XL65Xq9vka5VfBc5yHGcNdK4aDSazOVyonunUCjc1Gg0tkrXGh4eNspBr7zyitF9Go/HI93d3dslMdVqdUW1WhXFFIvFG0ZGRlY1Go2N0jjHcVqq1eo6aVwikfD39/fvMVhvhzTmwoULnuagZDL5g+7u7jsN1tterVZXSGLy+bynOSiZTH6nr6/vbmmc67rbXNcV7YPK5fLNU1NT4hzkOM4akxyUSCS+2dnZ+Vlp3NTUlHiv4Lruja7rbpOuValUVtdqNfFeIZVKfa2jo+Meadz4+Phm6V6hWq2uGB8f9ywHJZPJ+9Lp9Jelca7rbrpw4cJKaZyXOai9vf3edDp9vzTOdB/kuu42aQ56u73C8uyll1R2emb1/l/BOSxbtuz3SqmZu+++W/S32Mt6xWSvcNcv79qtzqs3rv35tf+vwfX3rF7J5/NGOainp+euRCLxkDTOtF6pVqviHHTu3DmjHNTf339HPB7/oTSuUCgY7YMuXrxodJ+Oj49vP3funOg+7evr2xWLxYLStdgzwcO0XjHJQceOHWs16ZmY1ite5qCTJ0+utqVnIt0rnDlz5sZIJNJvsJYVPZNoNNp79uxZUV62pWcSjUY7zp49K+6ZmNQrRcMcVKlUjHJQLBZLeNUzMa1XTHsmsVgsvH///iXZM0kmk77e3t7bDNbztGdi2FdYsj2TeDz+nZ6enk9K40zrFdOeSaVSEe8VksnkN9rb2/9MGmdLzySTyfy5NM6GnkkqlfqKac/EdV3PeiaqXq/f0uzI5XJ3JJPJ8EI/X+iYmJhYXy6XN0njGo3GVsdxWqRxtVpt98jIyCpJzLFjx3bG4/GkdC3XdVsvF8vCY4vJuVUqlV2VSmW1JObEiROb4/F4h3StV155paVer2+RxlWr1c2u67ZK48rl8k7HcdZIYs6cOdMaj8d7pWs5jtPSaDS2GnzGTRMTE+sNrsl213XXSmJGRkZWRaPRfdK1JiYmbq1Wq9ulcbMJe6M0bnR0dFu1Wl0njYvFYgPDw8Oi79t13bWO4+wwuCZGOahUKhnloFgs1jM4OCj6PXEcZ025XN4pXevd5KDZe1x6bu3Hjx8X3TuVSmV1pVLZJV1r9tqLc5Drukb3aTKZjB88eHC3cK2VpVJpj3StarW6bnR0dJs0rtFobKzVahukcalUKnTgwIG90rjR0dHbpDHlctnTHJRKpdpyudxd0rhSqbTHdd2VkphisehpDkqlUt/ft2/fpw2u5e7JyUnRPshxnDWNRkOcg1555ZUWkxyUyWQe7O/v/7w0rtFoiPcKk5OTq2q1mujenr0mLaVSSbxX6Ojo+Hpvb++XDNbbId0ruK670nEcz3JQZ2fnV3t6er5isN72crl8qzTOyxzU1dX1l52dnQ8YfEajfVCtVtstzUFvt1e4pm/6f6rs9B+a/Wz58uW/V0rN3HfffdK/xZ7VK6Z7het/fv1vVF7NrPrlqqgkzst6ZWRkxCgH5XK5P0kmkz8w+IxG+6CRkRFxDrpw4YJRDnr00Uc/kUwmfdK4YrFotA+a/QcX4vvUcZw9Fy5cEN2nhw8f/mg8Ho9I17KhZzI4OLjD656JSb3iZc/EtF7xMgc9++yzLV72TBqNxkbTnol0r3DhwoWVkUhkv3Qti3om/T/72c+ke0MreibxeLz77Nmz4p6JSb1imoOKxaJRDorH4xkveyYm9YppzyQej8dzuZzo7z57Jni8m55Jo9HYaHBubY8++ujd0jgbeiaZTOZ7Jj0T03rFtGdSLBbFe4X29vZvZ7PZL0jj2DPRD697Ju3t7f+5q6vrPoP1tk9MTHjWM1nw8WCOgEaKRY6Ank+9zhHQ8+EIaIQjoHU4ArppHEdAz4MjoBGOgEY4AlqHI6ARjoBGrB8BvcD7f5VawiOglVJfyH3hP6m8mlF59S+SOC/rFY6ARjgCGrGhZ8IR0AhHQCMcAY1wBDTCEdA6HAGNcAQ0whHQCEdAI7b0TDgCWofvABZCAaxDAYxQACMUwAgFMEIBrGNTMUMBrGNLMUMBrGNLMUMBrEMBjLynAvht3v+r1NIWwOFw+GMfefEj/6fKqxn1C/XIYuMogBEKYIQCWIcCGKEARiiAEQpghAJYhwIYoQBGKIARCmDElp4JBbAOBbAQCmAdCmCEAhihAEYogBEKYB2bihkKYB1bihkKYB1bihkKYB0KYOQ9FcDZ6bzKTs+ovktfbBa31AXw/QP3t6nz6g3JU8AUwAgFMEIBrEMBjFAAIxTACAUwQgGsQwGMUAAjFMAIBTBiS8+EAliHAlgIBbAOBTBCAYxQACMUwAgFsI5NxQwFsI4txQwFsI4txQwFsA4FMPLeCuBLv1PZ6T8sFLfUBXAkEvkrlVf/LHkKmAIYoQBGKIB1KIARCmCEAhihAEYogHUogBEKYIQCGKEARmzpmVAA61AAC6EA1qEARiiAEQpghAIYoQDWsamYoQDWsaWYoQDWsaWYoQDWoQBG3uMngBd8/69SV40A3ih5CpgCGKEARiiAdSiAEQpghAIYoQBGKIB1KIARCmCEAhihAEZs6ZlQAOtQAAuhANahAEYogBEKYIQCGKEA1rGpmKEA1rGlmKEA1rGlmKEA1qEARt4zAfwO7/9V6ioRwEopyVPAFMAIBTBCAaxDAYxQACMUwAgFMEIBrEMBjFAAIxTACAUwYkvPhAJYhwJYCAWwDgUwQgGMUAAjFMAIBbCOTcUMBbCOLcUMBbCOLcUMBbAOBTDyngngd3j/r1JXlQBe9FPAFMAIBTBCAaxDAYxQACMUwAgFMEIBrEMBjFAAIxTACAUwYkvPhAJYhwJYCAWwDgUwQgGMUAAjFMAIBbCOTcUMBbCOLcUMBbCOLcUMBbAOBTDy3gngt3//r1JXkQBWatFPAVMAIxTACAWwDgUwQgGMUAAjFMAIBbAOBTBCAYxQACMUwIgtPRMKYB0KYCEUwDoUwAgFMEIBjFAAIxTAOjYVMxTAOrYUMxTAOrYUMxTAOhTAyHv4BPDbvv9XqatOAC/qKWAKYIQCGKEA1qEARiiAEQpghAIYoQDWoQBGKIARCmCEAhixpWdCAaxDASyEAliHAhihAEYogBEKYIQCWMemYoYCWMeWYoYCWMeWYoYCWIcCGHlPBPAi3v+r1FUmgJVa1FPAFMAIBTBCAaxDAYxQACMUwAgFMEIBrEMBjFAAIxTACAUwYkvPhAJYhwJYCAWwDgUwQgGMUAAjFMAIBbCOTcUMBbCOLcUMBbCOLcUMBbAOBTDyngjgRbz/V6mrUgC/41PAFMAIBTBCAaxDAYxQACMUwAgFMEIBrEMBjFAAIxTACAUwYkvPhAJYhwJYCAWwDgUwQgGMUAAjFMAIBbCOTcUMBbCOLcUMBbCOLcUMBbAOBTDy3gjgd37/r1JXoQBW6h2fAqYARiiAEQpgHQpghAIYoQBGKIARCmAdCmCEAhihAEYogBFbeiYUwDqeC2DXdVc2Ox599NG9qVQqstDPFzpqtdqGarW6WRrnuu42x3FapHGO4+ypVCqrJTFHjhzZlUwmU9K1KpXK+nq9vkUa12g0tpZKpVaDa7nbcZw1kphTp05ticVinQbXv7XRaGyVxtXr9S2VSmW9wbXcVSwW10pizp49uz4Wi2UNfkdaXNfdJo2rVquba7XaBoP1dswWa5LrsToej+8z+IzrHMfZIY1rNBoby+XyJoP1thcKBfF9mkgkBqTfd7lcvrXRaOyUrmWag0ZHR41yUCKR6Hn66adFvyfFYnFtpVLZJV3r3eQg13XFOSiRSLQPDQ1tlcQ4jrOmVqvtlq5VKpWMctD4+LjRfZpIJBK5XG6PJGZycnKV4ziiGNd1VxYKhZZqtbpdGue67qZGo7FRGpdMJsO5XO5OadzY2Nht0pjh4WFPc1AymfQ9+uijd0vjHMfZM9s0XXRMPp/3NAelUqnv79u379Mm53bx4kXRPmg2H4tzkOu6rSY5KJPJPJjNZr9gsJ54r3Dx4sXVJvep4zgto6Oj4r1Ce3v7N7q7u++VxjUajZ3SvcLk5OSqyclJz3JQe3v717LZ7H0G13LH8PDwOmmclzmop6fnKz09PQ9I40z3QSY5aP5eQWWnX1+Wnf7v7xS3fPnyf1dKzTzwwAOiv8Ve1iume4V9+/Z9rqOj46H5//2e/3rPHeq8euOa/DX/2izOy3qlUqkY5aBcLvcn6XT6YWmcab1SLpfFOWhkZMQoBw0MDNyVSqX8Bp/RaB80Pj5udJ9OTk7umZUbi445ePDg7clkMipdy4aeybFjx3Z63TNxDeoVL3smpvWKlznohRdeaPWyZ+K67ibTnol0rzAyMrIqFovtl65lUc+kP5/Pi/KyTT2T559/XtwzcQ3qFdMcVCqVtroGOSiZTGYGBwdF947pPsi0XjHtmSSTyfhS7ZmkUqmQDT0T13XFOSiVSrUNDAx8Uhq3lHsmpvWKa9gzmc0norhMJvNgT0/PPQbrsWcy5/C6Z9LZ2flV055JtVr1rGeiLl68eH2zo6+vb1c0GvUv9POFjmKxuLZQKLRI4yYmJtaPjIysksY1Go2t1Wp1hSQml8ttiUQiUelaw8PDa0qlUqs0znXd1nw+v1oaN7tpuVESc+zYsdZIJJKSrjVbEIrPrVQqtQ4PD6+RxlWr1c1TU1M3SWJOnjy5OhKJdErXGhkZWTUxMbFeGlcoFFqKxeJaadxsoXCz8HqsiEQiWYPfkVsajcZGaVy5XL51eHh4nTSuVqttuPwvIyVHNBrtLRQKou+7XC7f7LruJulapjmoUqkY5aBoNNoxNDQkugdm/6X0Zula7yYHVSoVcQ6KRqPJQ4cOie4d13VvrNfrW6Rr5fN5oxzkOI7RfRqLxcJ9fX3bJDHT09M3jI6OimIuXnzzX//VarUN0rhqtbquXC7fanBuvp6ent0G6203+N48zUGxWOwHHR0de6Vxo6Oj26anp28QfkZPc1Aikfibnp6eu6RxjUZj62uvvSbaB01NTd00Pj4uzkGVSmW1SQ5KJBLfzGQyn5HGjY+Pi/cKr7322opGo7FVutbIyMiqSqUi3iukUqmvpVKpe6Rxrutuku4Vpqenb3Bd17McFI/Hv9Le3n6vNK7RaGzM5/O3SOO8zEHpdPpL6XT6fmmc6T6o0WhsleaguXuFm/dd+q7KTs8s7/vVf3mnuGXLlv1eKTXzqU99SvS32Mt6xXSv0NXV9afJZPJbzX52zflrJlRezdz00k3B+T/zsl6pVqtGOaizs/MT0Wj0IWmcab1SLpfFOahYLBrloN7e3tuj0ejD0rjh4WGjfdDU1JTRfeq67rZisSi6T3t6enZGIpGAdC0beiaPP/74Zq97Jib1ikkOeuqpp1pMeiam9YqXOejHP/7xqnA43CVdy7RnUq1W15n2TKR7hXPnzq0Ih8N9Br8jVvRMwuFw74svvijKyzb1TP7hH/5B3DMxqVdMc1CpVDLKQbFYLOFVz8S0XjHtmcTj8VAul1uyPZPOzs49But52jOpVqviHBSPx7/f3d19pzTOlp5JZ2fn3dI403rFy55JMpn8RiqV+qw0zoaeSSwWW9I9k3Q6/WVpXKPR2Fiv1z3rmSz4eDBHQCMcAY1wBDTCEdAIR0DruBwB3SyOI6DnwRHQCEdAIxwBrcMR0AhHQCPWjYBe5Pt/lbpKR0Ar9bbvAuYIaIQjoBGXI6A1OAIa4QhohCOgEY6ARjgCWocjoBGOgEZcjoAGOAIasaVnwhHQOnwHsBAKYB0KYIQCGKEARiiAEQpgHZuKGQpgHVuKGQpgHVuKGQpgHQpg5N0L4MW9/1epq1gAK7Xgu4ApgBEKYIQCWIcCGKEARiiAEQpghAJYhwIYoQBGKIARCmDElp4JBbAOBbAQCmAdCmCEAhihAEYogBEKYB2bihkKYB1bihkKYB1bihkKYB0KYOQ9eAL4dZX99W8XE3eVC+CmTwFTACMUwAgFsA4FMEIBjFAAIxTACAWwDgUwQgGMUAAjFMCILT0TCmAdCmAhFMA6FMAIBTBCAYxQACMUwDo2FTMUwDq2FDMUwDq2FDMUwDoUwMi7EsB9v/mWyk7PqOz0c4uJu6oFsFJNnwKmAEYogBEKYB0KYIQCGKEARiiAEQpgHQpghAIYoQBGKIARW3omFMA6FMBCKIB1KIARCmCEAhihAEYogHVsKmYogHVsKWYogHVsKWYogHUogJF3JYAF7/9VigK42VPAFMAIBTBCAaxDAYxQACMUwAgFMEIBrEMBjFAAIxTACAUwYkvPhAJYhwJYCAWwDgUwQgGMUAAjFMAIBbCOTcUMBbCOLcUMBbCOLcUMBbAOBTDy7gTw4t//qxQF8JsL6E8BUwAjFMAIBbAOBTBCAYxQACMUwAgFsA4FMEIBjFAAIxTAiC09EwpgHQpgIRTAOhTACAUwQgGMUAAjFMA6NhUzFMA6thQzFMA6thQzFMA6FMDIu3wCeNHv/1WKAvjNBfSngCmAEQpghAJYhwIYoQBGKIARCmCEAliHAhihAEYogBEKYMSWngkFsA4FsBAKYB0KYIQCGKEARiiAEQpgHZuKGQpgHVuKGQpgHVuKGQpgHQpgxFQAb/jbX/kk7/9VigL4rUXeegqYAhihAEYogHUogBEKYIQCGKEARiiAdSiAEQpghAIYoQBGbOmZUADrUAALoQDWoQBGKIARCmCEAhihANaxqZihANaxpZihANaxpZihANahAEZMBfCH+y8VJO//VYoC+K1F3noKmAIYoQBGKIB1KIARCmCEAhihAEYogHUogBEKYIQCGKEARmzpmVAA61AAC6EA1qEARiiAEQpghAIYoQDWsamYoQDWsaWYoQDWsaWYoQDWoQBGTAXwsuz0v0ne/6sUBbC+0JtPAa/65aooBbAOBTBCAaxDAYxQACMUwAgFMEIBrEMBjFAAIxTACAUwYkvPhAJYhwJYCAWwDgUwQgGMUAAjFMAIBbCOTcUMBbCOLcUMBbCOLcUMBbAOBTBiKoCl7/9VigJYX+jNp4CvyV/zrxTAOhTACAWwDgUwQgGMUAAjFMAIBbAOBTBCAYxQACMUwIgtPRMKYB0KYCEUwDoUwAgFMEIBjFAAIxTAOjYVMxTAOrYUMxTAOrYUMxTAOhTAiIkA/tDAr/9G+v5fpSiAcbE3nwK+6Zc3haTrUQADFMDzoABGKIARCmCEAhihANahAEYogBEKYIQCuOl6FMBzoABGlrwA9vv90WZHMBjs8/l8f7/Qzxc6otFoOhaLtUvjkslkRzQaTUrjMplMTzAYjAnjetra2s5J14pEIql4PN4hjYvH4x2RSCQljUulUj2BQCAuifH5fB1tbW0/vdLPLZlMdodCIdG5+f3+lM/n+4V0rWg0mkwmk+Jzi8Vi7dFoNG3wvXVFIhHRuQWDwdgjjzxyXrpWOBxOpFKpLoPvOxOJRDLSuEQi0RkOhxPSuEceeeS89Hc5EonETc7NNAfF43GjHNTW1vZPPp9P9HsSCoXiyWSy2+Dxila6AAAgAElEQVR78/Q+bWtr+2kgEBCtFwgE4qlUqserc0skEkb3qc/n+we/3y/6nKFQKJpOp3ula4XD4UQikeg0+N6M7lOfz/f3wWCwTxqXSqWyJufmZQ5qa2v7SSAQ2C+NS6fTvaFQSBQTCoU8zUFtbW1/5/f7c9I4k31QKBSKp9Npz3JQW1vbUCAQeNzgexPvFYLBYCyTyYhzUDQaTZqcm8/nO+X3+49I40z2Cl7nIL/ff8Ln8z1pcm4mewUvc1AgEDjq8/lOSuNM90GZTKZHmoNW9dR/rbLTM59OnhJ9zmuvvfZ/KaVmvvnNb4ruAy/rFdO9gt/vP+D3+89IYv6q66/6VF7NXPez634vXc+kXjHNQYFA4DGfz/eMNM7LesXv9xvloGAwuM/n8z0rjTPdK6TTaaP71OTcQqFQtq2t7QVpnA09k0Ag0M2eyQd7bjb0TOLxeMY0Bxn2FX4pjbGpZ+L3+0VxFvVMfh4MBsU9Ey/rlXfRM3nR7/eL9tmm+yDTeoU9k6bn9veBQKBfGud1zyQej7Nnop/b3wWDQXHPxLReYc8EvjejHNTW1vaUf4n2TNra2qzomai2traVzY5IJHKHz+eLLPTzhY6jR49uOHHixGZp3ODg4LZDhw61SOOeeeaZ3bFYbJUkJhAI7PL7/SnpWocOHVp/6tSpLdK4oaGhrblcrlUad+bMmV0dHR2rJTHhcHhLIBDokK517Nix1qGhoa3SuFOnTm05dOjQemncyZMnd/X3968RxrUGAoFeg++tZXBwcJs07sSJE5uPHj26QRo3ODi4I5fLrZXExGKxVT6fb590rcOHD986ODi4w+D6bzx69OgmadyTTz65PZfLrZPG+f3+gUQiIfq+c7nc2tOnT++UruV1DvL7/T3hcFh0D/T39685efLkLula7yYHHTt2TJyD/H5/eyAQEOWFjo6O1WfOnBGfWy6XM8pBZ86cMbpP/X5/IhKJ7JbExGKxVUNDQ3sMzm3dk08+uV0ad/r06U0nT57caHBuoVAotFca9+Mf//g2aUx/f7+nOcjv97cFAoG7pXFDQ0N7pHuFrq4uT3NQMBj8QSAQ+LQ07plnntnd19cnOrf+/v41JvfpsWPHWk1yUDgcfjAcDn9BGnfmzBnxXqGvr2/VM888I7q329rM9wqzT27fK407ffr0TpO9wk9+8hPPctDsv0K+Txo3ODi4o7+//1ZpnJc5KBwOfyUajT4gjTPdB5nUK9dkL/2byk7/h3StZcuW/btSambHjh2i+8DLesV0rxAKhT4XCoUeksZd94vr/g+VVzM3/OMNMUmcSb0Si8WMclAoFPrTQCDwsDTOtF45duyYOAd973vfM8pBfr//Ez6fzyeNO3r0qNE+6Omnnza6T3/yk5/s+d73vie6T5PJ5Ednmz/Sc7vieybhcHin1z0Tk3rFy56Jab3yAfRMsgbfm9E+6PTp05tMeybSvUIsFlsVCAT2S9eyqWcSDodFedmWnkkgEOhOJpOi3xPTesU0Bx0/ftwoBwUCgUxbW9s2SYzpPsj0PjXtmQQCgTh7Jvrhdc/k9OnT7JnMOUKh0Pd9Pt9npHFe1ivHjh1rPX78uHivEA6HHwwGg/eYnNuV3jMJBoNfX8o9k0AgcL80bnBwcMfhw4c965ks+HgwR0AjHAGNcAQ0whHQCEdA63AEdNM4joCeB0dAIxwBjXAEtA5HQCMcAY3YMAJaZadfX9Y3/X9L1+IIaOSzw5+9XZ1Xb6i8+hdJHEdAAxwBPQ+OgEY4AhrhCGiEI6ARjoDW4QhohCOgEY6ARjgCuul6HAE9B46ARpb8COiFoABGKIARCmCEAhihANahAG4aRwE8DwpghAIYoQDWoQBGKICRK14A9/3mWyo7PXP9vukXpWtRACP1ev2Wa85fM6Hyakb9Qj2y2DgKYIACeB4UwAgFMEIBjFAAIxTAOhTACAUwQgGMUAA3XY8CeA4UwAgFsBAbihkKYIQCGKEARiiAEQpgHQpghAIYoQBGKIARW4oZCmAdCmBELICz03mVnZ7ZefDiN6RrUQAj9Xr9lrt+eddu6VPAFMAABfA8KIARCmCEAhihAEYogHUogBEKYIQCGKEAbroeBfAcKIARCmAhNhQzFMAIBTBCAYxQACMUwDoUwAgFMEIBjFAAI7YUMxTAOhTAiFwAX/qdyk7/wWSvQAGM/LFeyat/ljwFTAEMUADPgwIYoQBGKIARCmCEAliHAhihAEYogBEK4KbrUQDPgQIYoQAWYkMxQwGMUAAjFMAIBTBCAaxDAYxQACMUwAgFMGJLMUMBrEMBjBg8Afy6yk7/NwpgnfdAAG+UPAVMAQxQAM+DAhihAEYogBEKYIQCWIcCGKEARiiAEQrgputRAM+BAhihABZiQzFDAYxQACMUwAgFMEIBrEMBjFAAIxTACAUwYksxQwGsQwGMiATw7Pt/l2Uv/T0FsM67FsBKKclTwBTAAAXwPCiAEQpghAIYoQBGKIB1KIARCmCEAhihAG66HgXwHCiAEQpgITYUMxTACAUwQgGMUAAjFMA6FMAIBTBCAYxQACO2FDMUwDoUwIhIAM++/3fFwK++TAGs8x4J4EU/BUwBDFAAz4MCGKEARiiAEQpghAJYhwIYoQBGKIARCuCm61EAz4ECGKEAFmJDMUMBjFAAIxTACAUwQgGsQwGMUAAjFMAIBTBiSzFDAaxDAYzIBPCb7/813StQACNQryzyKWAKYIACeB4UwAgFMEIBjFAAIxTAOhTACAUwQgGMUAA3XY8CeA4UwAgFsBAbihkKYIQCGKEARiiAEQpgHQpghAIYoQBGKIARW4oZCmAdCmBE+ATw6yr7699SACPvoQBe1FPAFMAABfA8KIARCmCEAhihAEYogHUogBEKYIQCGKEAbroeBfAcKIARCmAhNhQzFMAIBTBCAYxQACMUwDoUwAgFMEIBjFAAI7YUMxTAOhTAyKIF8Oz7f1V2+jkKYOQ9E8BKLeopYApggAJ4HhTACAUwQgGMUAAjFMA6FMAIBTBCAYxQADddjwJ4DhTACAWwEBuKGQpghAIYoQBGKIARCmAdCmCEAhihAEYogBFbihkKYB0KYGTRAnj2/b+q79IXKYCR91gAv+NTwBTAAAXwPCiAEQpghAIYoQBGKIB1KIARCmCEAhihAG66HgXwHCiAkSUvgPP5/PJmRyKR2BoIBB5Z6OcLHeVy+eaRkZFV0jjXdddWq9UV0rharbbh7Nmz10li4vF4aygUCknXKhQKN1UqldXSuNnN7Y3SuEqlsj6fz39IEtPR0bE6FArFDa7/jbOfU/oZVxcKhZukcaVSqbVcLn9Y+L3dGAqFMtK1qtXqCtd110rjRkZGVpXL5ZsN1lvnuu5HJDFnz569LhAIdEvXunjx4vWX/5BJjnq9fsuFCxdWSuPK5fKtxWLxBmlcMBjsOn36tOj7dl33I47jtBh8RqMcVCwWjXJQMBhM9/b2iu6Bcrn84VKp1Cpd693kINd1xTkoFApFE4mENC98aDZ3idbK5/NGOWhyctLoPg0Gg4FkMrlBEuO67rXFYnGjdK1isXhDuVy+VRrnuu7Ker1+i8H39nA0Gt0mjSuXy5sMvjdPc1AoFHookUjsMfgONrque60k5oUXXvA0B4VCoW8lEom90rharbZhenpatA8ql8sfdl1XnINc173RJAdFo9EHEonEJw3WE+8Vpqenr6vVaqJ7O59/c69QLBbFe4VQKHRfLBb7rDTOcZwW6V7Bdd1rG42GZzkoHA5/KRaL3WNwLdfl8/nrpXFe5qB4PP6FRCLxZYPPaLQPqtVqGxaTgy6//3d2LaO9wrJly36vlJpZu3at6G+xl/VK3nCvEI/H74pEIl83+IxN6xX1CzWu8mrmuvPX+ZrFmdQrZ8+eNcpBqVTqjmAw+G1pnGm9UigUxDkol8sZ5aB4PL4rGAx+Vxp34cIFo33QxMSE0X3aaDQ25nI50V6hs7NzcygUapOuZUPPJJPJtHjdMzGpV7zsmeQN6xWveybBYLBdupZpz8R13ZWmPZO8cK9w9uzZ64LBYI90LZt6JrlcTro3tKJnEgqFUrlcTvR7YlqvmOag4eFhoxwUDocj4XBYeu8Y7YNM6xXTnkkoFPKzZ6IfXvdMZv+BpvTclmzPJBKJ/HU0Gr1TGmdar5j2TIaHh8V7hWg0+kAsFvuUwXpXfM8kHA5/ZSn3TCKRyJ8bXMt1Fy9e9KxnoqrV6rpmx7Fjx+7KZDLxhX6+0DE6OrqtXC7vlMY5jrNnfHx8szRubGxsb6lUapXEnD59+o5UKtUuXavRaGytVCq7pHG1Wm13vV7fYnBN7qhUKuslMWfOnNmVSqV6pGtNTU1tqdVqu6VxlUplV6PR2CqNq9frt9dqtQ2SmHPnzm1JpVID0rXGx8c3O46zRxpXLpd3jo6ObpPGjY2N3dZoNDZKYkqlUmsikXhMupbrupvGxsZuk8ZVq9XtIyMjO6Rxo6Ojt7muu0kal0wmHy0UCqLvu9FobHRd96MGn9EoB5VKJaMclEgk+v/u7/5O9HtSq9U21Ov126VrvZscNDU1Jc5B6XS6+5lnnhHlhUqlst5xnDuka9XrdaMc1Gg0jO7TTCaTfvLJJ++UxDiO01KtVkUx1eqb9+no6Kj4PnUcZ0e1Wt0ujWtvb48dOXLkboPv4GPSmHK57GkOymQyoccff/zTBuvdOfv9LTpmtgDyLAe1t7e3HThw4PPSuLGxsb2u64r2QbVabcP4+Lg4B01NTW0xyUHd3d3fe+yxx74kjRsfHxfvFVzXbR0bG9trsNbmUqkk3iv09PQ8ODAwcJ80znXdj0r3CrMFkGc5KJvNfr2/v/8BadzY2Nht5XJZvFfwMgf19/d/ta+v75vSONN90NjY2N7F5CCVnX59WfbS/6hWzfcKy5cv/3el1Mz3v/990d9iL+sV073CgQMH/qK7u/sH0riF6pUHig98Qp1Xbyw7v+x3zeJM6pVSqWSUgw4fPvxnHR0dPmmcab1SrVbFOWhWGotz0NGjR/+ko6MjLI2b3SeI90FjY2NG96nruncWCgXRXuHEiROfaG9vT0jXsqFnMjg4eLvXPROTesXLnolpvbKUeyaO4+ww7ZlI9wqFQqElHo/npGvZ1DPJ5/OivGxLzySZTPa98MIL4p6JSb1imoOKxaJRDspkMl1DQ0Oie8d0H2Rar7Bngkd7e3vs0KFDn5TGed0zmT0/6fe2ZHsmHR0djzz++ONfMPg9MapXTHsmxWJRvFfo6Oj4Xi6Xu1caZ0PPpKur69tLtWfS3d1t3DMx2SuY5qAFHw/mCGiEI6ARjoBGOAIa4QhoHY6AbhrHEdDz4AhohCOgEY6A1uEIaIQjoJErcgT0nPf/KmW+V+AIaORt65W3eRcwR0ADHAE9D46ARjgCGuEIaIQjoBGOgNbhCGiEI6ARjoBGOAK66XocAT0HjoBGlvwI6IWgAEYogBEKYIQCGKEA1qEAbhpHATwPCmCEAhihANahAEYogJErUgDPef+vUhTAzXifBPCC7wKmAAYogOdBAYxQACMUwAgFMEIBrEMBjFAAIxTACAVw0/UogOdAAYxQAAuxoZihAEYogBEKYIQCGKEA1qEARiiAEQpghAIYsaWYoQDWoQBGFieA33z/7+X/SQGMvC8CWKkFnwKmAAYogOdBAYxQACMUwAgFMEIBrEMBjFAAIxTACAVw0/UogOdAAYxQAAuxoZihAEYogBEKYIQCGKEA1qEARiiAEQpghAIYsaWYoQDWoQBGFvkE8Osq++vfXv6fFMDI+yiAmz4FTAEMUADPgwIYoQBGKIARCmCEAliHAhihAEYogBEK4KbrUQDPgQIYoQAWYkMxQwGMUAAjFMAIBTBCAaxDAYxQACMUwAgFMGJLMUMBrEMBjLyjAJ73/l+lKICb8b4JYKWaPgVMAQxQAM+DAhihAEYogBEKYIQCWIcCGKEARiiAEQrgputRAM+BAhihABZiQzFDAYxQACMUwAgFMEIBrEMBjFAAIxTACAUwYksxQwGsQwGMvKMAnvf+X6UogJvxPgtgeAqYAhigAJ4HBTBCAYxQACMUwAgFsA4FMEIBjFAAIxTATdejAJ4DBTBCASzEhmKGAhihAEYogBEKYIQCWIcCGKEARiiAEQpgxJZihgJYhwIYeWcBrL//VykK4Ga8rwJYKXgKmAIYoACeBwUwQgGMUAAjFMAIBbAOBTBCAYxQACMUwE3XowCeAwUwQgEsxIZihgIYoQBGKIARCmCEAliHAhihAEYogBEKYMSWYoYCWIcCGFnEE8Da+3+VogBuhgcCWHsKmAIYoACeBwUwQgGMUAAjFMAIBbAOBTBCAYxQACMUwE3XowCeAwUwQgEsxIZihgIYoQBGKIARCmCEAliHAhihAEYogBEKYMSWYoYCWIcCGHlbAdzk/b9KUQA3430XwEppTwFTAAMUwPOgAEYogBEKYIQCGKEA1qEARiiAEQpghAK46XoUwHOgAEYogIXYUMxQACMUwAgFMEIBjFAA61AAIxTACAUwQgGM2FLMUADrUAAjbyuAm7z/VykK4GZ4JID/+BQwBTBAATwPCmCEAhihAEYogBEKYB0KYIQCGKEARiiAm65HATwHCmCEAliIDcUMBTBCAYxQACMUwAgFsA4FMEIBjFAAIxTAiC3FDAWwDgUw8vYCGN//qxQFcDM8EcBK/fEp4NZftiYpgDUogOdBAYxQACMUwAgFMEIBrEMBjFAAIxTACAVw0/UogOdAAYxQAAuxoZihAEYogBEKYIQCGKEA1qEARiiAEQpghAIYsaWYoQDWoQBG3uEJYHj/r1IUwM3wUABvVOfVG8vyy35HAaxBATwPCmCEAhihAEYogBEKYB0KYIQCGKEARiiAm65HATwHCmBkyQvgfD5/fbOjr69vVzQa9S/084UOx3HWzN5YoriJiYn1lxsPkqPRaGw9d+7cCklMNpvdEolEotK1KpXKasdxWqRxruu2joyMrJLG1ev1Lfl8/kZJTC6Xa41EIinpWrPFZKvB991SqVRWS+Oq1ermQqFwk/DcVkcikU6D679yYmJivcFnXDdbmIjiGo3GxnK5fLMk5ty5cysikUjW4HfklkajsdHgmqwtl8u3SuNqtdqGCxcuiO/TaDTa+/zzz4u+73K5fLPrupuka5nmoEqlYpSDotFox+HDh0W/J4VC4aZqtbrZ4DMa56DJyUlxDopGo8mBgQHpvXPjbO4SrTVbTIpz0Msvv2x0n8ZisXBfX982SUyxWLxhdHRUFJPP56+/cOHCylqttkEaN7uRW2twbr6enp7d0rhqtbpdGpPP5z3NQbFY7AcdHR17pXGjo6PbisXiDZKYF1980dMclEgk/qanp+cuaVyj0dharVZF+6BCoXDT+Pi4OAdNTk6uMslByWTyGx0dHZ+Wxo2Pj4v3CtVqdUWj0dgqXct13ZWVSkW8V0ilUl/LZDJfMFhvk3SvUCwWb3Bd17MclEgk/rKzs/NL0rjZnHCLNM7LHNTe3v7FTCZznzTOdB/UaDS2NstBK/a9+l2VnZ5Z3ver/zL/Z6Z7hWXLlv1eKTWzd+9e0d9iL+uVvOFeobe390+SyeS3pHEm9co1+WsmVF7N3HL+logk7ty5c0Y5qLu7++PRaPQhaZxpvVIul8U56OzZs0Y5qLe39/ZoNPqwwWc02gdNTU0Z3aeu6247e/bsDZKYnp6enZFIJCBdy4aeyb59+zZ73TMxqVdMctChQ4daTHompvWKlz2TI0eOrAqHw10G19+oZzIxMXGrac8kL9wrPPnkkyvC4XCfwe+IFT2TcDjce/r0aVFetqlnMjQ0JO6ZmNQrpjmoVCoZ5aBYLJbwqmdiWq+Y9kzi8XhoKfdMOjs790jjvO6ZTExMiHNQPB7/fnd3953SuKXcMzGtV0x7JqVSSbxXSCaT38hkMp+RxtnQM0kkEl9dyj2T9vb2e6VxjUZjY71e96xnolzXXdnsOHDgwN5UKhVZ6OcLHbVabUO1Wt0sjXNdd1upVGqVxjmOs6dSqayWxJw8eXJXMplMSdcqFAob6vX6Fmlco9HY+tJLL603uJa7HcdZI4k5derUllgs1ildq1KprG80GlulcfV6fUuhUNhgsN4u13XXSmLOnj27PhaLZaVrzf5ebZPGVavVzbVaTXxujuPsmN2ESK7H6ng8vk+61uxGboc0blZSbzK4Jtsdx2mRxiUSiYFisSj6vicmJm5tNBo7pWuZ5qDR0VGjHJRIJHqefvpp6e/J2tl7QLTWu8lBl4s14bm1Dw0NbZXEOI6zplar7Zau9dJLLxnloPHxcaP7NJFIJA4fPrxHEjM5OblqdHT0NulajuO0VKvV7dI413U3NRqNjdK4ZDIZzuVyd0rjqtXqRw1iPM1ByWTSd+DAgbulcaOjo7fN/kOnRceUy2VPc1Aqlfp+f3//Z6RxjuPsuXjxomgf5L7591ecgyqVynqTHJTJZB7s6em5Rxo3+xlFfzsuXry42nEc0b3tum/uFUZHR8V7hfb29m90d3ffK41rNBo7pXuFycnJVWNjY57loPb29q9ls9n7DNbbUa1W10njvMxBPT09X+np6XnAYD2jfZDjOHua5aAP9U9fUNnpmS0HX232WYz2CsuXL/93pdTMAw88IPpb7GW9YrpX6O/v/3xHR8dD0jiTeuWe/3rPHXOeAl503GzjWZyDHn300T9Np9MPS+NM65VyuSzOQSMjI0Y5KJfL3ZVKpfwGn9FoHzQ+Pm50n46Njd02K/gWHXP06NHbk8lkVLqWDT2T06dP7/S6Z2JSr3jZMzGtV7zsmbzwwgutXvZMXNfdZNozke4VRkZGVkWj0Uela9nUM8nn86K8bFPP5Pnnnxf3TFyDesU0B5VKJaMclEwmM4ODg6J7x3QfZFqvmPZMkslkfKn2TFKpVOjQoUNXfM/EdV1xDkqlUm25XO6T0ril3DMxrVdcw55JqVTaKo3LZDIPdnV1/bk0zmXPRDu87pl0dnZ+1bRn8vLLL3vWM1nw8WCOgEY4AhrhCGiEI6ARjoDWcTkCulkcR0DPgyOgEY6ARjgCWocjoBGOgEaumBHQC7z/VymOgG6GZyOgZ7n2/LUvq7yaUb9Qjyw2hiOgEY6ARmzomXAENGJar3AENMIR0AhHQOuY1iscAY1wBDTCEdCILT0TjoDWsaVnwhHQOnwHsBAKYB0KYIQCGKEARiiAEQpgHZuKGQpgHVuKGQpgHVuKGQpgHQpgZGEB3Pz9v0pRADfDawF8f+H+j6vz6g2VV/+y2BgKYIQCGLGhZ0IBjFAAIxTACAUwQgGsQwGMUAAjFMAIBTBiS8+EAliHAlgIBbAOBTBCAYxQACMUwAgFsI5NxQwFsI4txQwFsI4txQwFsA4FMNJUAPf95lsqOz2jstPPNYuhAEa8FsDlcvlWlVfjkqeAKYARCmDEhp4JBTBCAYxQACMUwAgFsA4FMEIBjFAAIxTAiC09EwpgHQpgIRTAOhTACAUwQgGMUAAjFMA6NhUzFMA6thQzFMA6thQzFMA6FMBIUwGcnc6r7PSM6rv0xWYxFMDIByGA17+0fqvkKWAKYIQCGLGhZ0IBjFAAIxTACAUwQgGsQwGMUAAjFMAIBTBiS8+EAliHAlgIBbAOBTBCAYxQACMUwAgFsI5NxQwFsI4txQwFsI4txQwFsA4FMNJcAC/8/l+lKICb8UEIYNd1r1V59c+LfQqYAhihAEZs6JlQACMUwAgFMEIBjFAA61AAIxTACAUwQgGM2NIzoQDWoQAWQgGsQwGMUAAjFMAIBTBCAaxjUzFDAaxjSzFDAaxjSzFDAaxDAYws8ATwgu//VYoCuBkfoADeuNingCmAEQpgxIaeCQUwQgGMUAAjFMAIBbAOBTBCAYxQACMUwIgtPRMKYB0KYCEUwDoUwAgFMEIBjFAAIxTAOjYVMxTAOrYUMxTAOrYUMxTAOhTACAjgd3j/r1IUwM34wASwUmqxTwFTACMUwIgNPRMKYIQCGKEARiiAEQpgHQpghAIYoQBGKIARW3omFMA6FMBCKIB1KIARCmCEAhihAEYogHVsKmYogHVsKWYogHVsKWYogHUogBEQwO/w/l+lKICb8QEL4EU9BUwBjFAAIzb0TCiAEQpghAIYoQBGKIB1KIARCmCEAhihAEZs6ZlQAOtQAAuhANahAEYogBEKYIQCGKEA1rGpmKEA1rGlmKEA1rGlmKEA1qEARlAAv/37f5WiAG7GByqAlVrUU8AUwAgFMGJDz4QCGKEARiiAEQpghAJYhwIYoQBGKIARCmDElp4JBbAOBbAQCmAdCmCEAhihAEYogBEKYB2bihkKYB1bihkKYB1bihkKYB0KYKTJE8Bv+/5fpSiAm3EFCOB3fAqYAhihAEZs6JlQACMUwAgFMEIBjFAA61AAIxTACAUwQgGM2NIzoQDWoQAWQgGsQwGMUAAjFMAIBTBCAaxjUzFDAaxjSzFDAaxjSzFDAaxDAYxoAngR7/9VigK4GR+4AFbqHZ8CpgBGKIARG3omFMAIBTBCAYxQACMUwDoUwAgFMEIBjFAAI7b0TCiAdSiAhVAA61AAIxTACAUwQgGMUADr2FTMUADr2FLMUADr2FLMUADrUAAjmgBexPt/laIAbsYVIoDf9ilgCmCEAhixoWdCAYxQACMUwAgFMEIBrEMBjFAAIxTACAUwYkvPhAJYx3MBXK/Xb2l2HDx48PZkMhle6OcLHZVKZX25XN4kjWs0Glur1eo6aZzrurtGRkZWSWIGBwd3JBKJhHStUqnUWq1WN0vj6vX6lkKh0GJwTXZWKpXVkpgTJ05sTiQS7dK1HMdpqdfrW6Rx1Wp1c6lUajVYb8fFixdF53bmzJnWRCLRY/AZ1zUaja3SuHK5vKlSqaw3WG/7q6++ukYSMzIysioWiw1I13Jdd221Wt0ujavVahuKxXj+G9MAACAASURBVOJGadzo6Oi2crl8qzQuFov1Dw8Pi67Jq6++usZxnB3StUxzUKlUMspB8Xi8e3BwUPR7cvHixdUm5/ZuctDsPS49t8zx48dF906lUlndaDR2SteazZHiHOS6rtF9mkwm40eOHNklXGtlrVbbLV2rXC7fOjo6uk0a12g0NtZqtQ3SuFQqFTp8+PAd0jjHcfYYXH9Pc1AqlWobGBi4y2C93a7rrhReD09zUCqV+n5fX9+fGnwHuyYnJ0X7oIsXL66enJwUn5vjOC0mOSiTyTzY09PzeWnc5OSkeK8w2xwX3dv1+pt7hVKpJN4rdHR0fL23t/dLBtdyh3Sv4LruyvHxcc9yUGdn51d7enq+YnAtt7uuu9bgmniWg7q6uv6ys7PzAWmc6T7Idd1dl3PQNX3T/1Nlp//wTjGme4Vly5b9Xik1c99990nvA8/qFdO9Qn9//59lMpnvSOPe63pleX75lMqrmVW/XBWd/7PZ5rg4Bz366KOfSiaTP5DGmdYrIyMj4hx04cIFoxw0MDDw8WQy6ZPGFYtFo32Q67pG9+n4+PjuCxcuiPYKR48evS0ej0eka9nQM3n66ae3x+PxpHQtr+sV055JPB7vkK5lWq942TN59tlnW+LxeK/BZzTqmTQajY2mPRPpXuHChQsro9HoPulaNvVMfvazn4muiU09k7Nnz4p7Jib1imkOKhaLRjkokUikveqZmNYrpj2TeDweP3jwoOjvPnsmTa+JcQ5qNBobDc5tyfZMMpnM93p7ez9t8HtiVK+Y9kyKxaJ4r9De3v7tbDb7BWkceyb64XXPpL29/T93dXXdZ3AtPe2ZqOnp6RuaHfv3798dj8cDC/18oaNcLt9aKpVapXGzG8fV0jjXdbe5rnujJCaXy22JRqMx6VrFYnFtpVJZL42r1WobhoeH1xhck62FQuEmScyhQ4fWR6PRtHQtx3HW1Gq1DdK4SqWyfvZfkIvi6vX6lnK5fLMkZmhoaE00Gu0y+IyrG43GRmlcqVRqLZfLt0rjLm82JTGu694YDof7pGu5rruyWq1uNviM6wqFQos0rlwubxoZGVkljYtEIlnp9z2bqLYYfEajHFQsFo1yUCQS6Tx+/LjoHiiXyzebnNu7yUGzT6aL4qLRaDKXy4nyQqFQuKnRaGyVrjU8PGyUg1zXNbpPY7FYtLu7e7sk5rXXXltRrVZFMdPT0zeMjIysKpfLm6Rxs7JtnTQukUj4+/v79xist0Mac+HCBU9zUCKReLi7u/tOg/W2v/baayskMfl83tMclEgkHurr67tbGmeyDyqXyzdPTU2Jz81xnDUmOSgej/91Z2fnZ6VxU1NT4r2C67o3uq67TbpWpVJZXSwWxXuFRCLxQEdHxz3SuPpsA1kS89prr60YHx/3LAclk8n70un0l6Vx1Wp184ULF1ZK47zMQe3t7fem0+n7pXGm+yDXdbddzkEqO/36Ndnp/76ItYz2CpcF8Oc+9znR32Iv6xXTvUJHR8enU6nUt6Vx73W98pniZ3ar8+qNa/LX/GuT79ooB/X09NwVj8e/K40zrVcuN6YkMdVq1SgH9ff33xGPx38ojSsUCkb7INd1je7T8fHx7dVqVbRX6Ovr2xWLxYLStdgzwcO0XjHJQceOHWs16ZmY1ite9kyee+651V72TBzHaTHtmUj3Cvl8/sZIJNIvXcuWnkk0Gu3N5/OivGxLzyQajXacPXtW3DMxqVdMc1ChUDDKQbFYLOFVz8S0XjHtmUSj0cj+/fuXbM+kt7f3NoP1PO2ZOI7DnsmcIx6Pf6enp+eT0jjTesW0Z1IoFMR7hUQi8c329vY/k8bZ0jPJZDJ/Lo2zoWeSSqW+YtozcV3Xs57Jgo8HcwQ0whHQSL3OEdDz4QhohCOgdTgCumkcR0DPgyOgEY6ARjgCWocjoBGOgEY+sBHQi3z/r1IcAd2MK2IE9GUWeBcwR0AjHAGN2NAz4QhohCOgEY6ARjgCGuEIaB2OgEY4AhrhCGiEI6ARW3omHAGtw3cAC6EA1qEARiiAEQpghAIYoQDWsamYoQDWsaWYoQDWsaWYoQDWoQBG/iiAF/n+X6UogJtxhQngpu8CpgBGKIARG3omFMAIBTBCAYxQACMUwDoUwAgFMEIBjFAAI7b0TCiAdSiAhVAA61AAIxTACAUwQgGMUADr2FTMUADr2FLMUADr2FLMUADrUAAjbwngS79T2ek/LCaGAhi5ogSwUk2fAqYARiiAERt6JhTACAUwQgGMUAAjFMA6FMAIBTBCAYxQACO29EwogHUogIVQAOtQACMUwAgFMEIBjFAA69hUzFAA69hSzFAA69hSzFAA61AAI3OeAH5dZX/928XEUAAjV6AAhqeAKYARCmDEhp4JBTBCAYxQACMUwAgFsA4FMEIBjFAAIxTAiC09EwpgHQpgIRTAOhTACAUwQgGMUAAjFMA6NhUzFMA6thQzFMA6thQzFMA6FMCI4zgty3svfXux7/9VigK4GVecAFYKngKmAEYogBEbeiYUwAgFMEIBjFAAIxTAOhTACAUwQgGMUAAjtvRMKIB1KICFUADrUAAjFMAIBTBCAYxQAOvYVMxQAOvYUsxQAOvYUsxQAOtQACOO47Qs61v8+3+VogBuxhUqgLWngCmAEQpgxIaeCQUwQgGMUAAjFMAIBbAOBTBCAYxQACMUwIgtPRMKYB0KYCEUwDoUwAgFMEIBjFAAIxTAOjYVMxTAOrYUMxTAOrYUMxTAOhTAiOM4LZL3/ypFAdyMK1IAK6U9BUwBjFAAIzb0TCiAEQpghAIYoQBGKIB1KIARCmCEAhihAEZs6ZlQAOtQAAuhANahAEYogBEKYIQCGKEA1rGpmKEA1rGlmKEA1rGlmKEA1qEARt4UwIt//69SFMDNuIIF8B+fAqYARiiAERt6JhTACAUwQgGMUAAjFMA6FMAIBTBCAYxQACO29EwogHUogIVQAOtQACMUwAgFMEIBjFAA69hUzFAA69hSzFAA69hSzFAA61AAI5v+9tWA5P2/Sl0ZAviJJ56YeeKJJ2beLo4CeJbZp4CX/9NyHwWwDgUwYkPPhAIYoQBGKIARCmCEAliHAhihAEYogBEKYMSWngkFsA4FsBAKYB0KYIQCGKEARiiAEQpgHZuKGQpgHVuKGQpgHVuKGQpgHQpg5PqBS/+75P2/Sn3wAniu+H07CUwBPMucp4ApgHUogBEbeiYUwAgFMEIBjFAAIxTAOhTACAUwQgGMUAAjtvRMKIB1KICFUADrUAAjFMAIBTBCAYxQAOvYVMxQAOvYUsxQAOvYUsxQAOtQACPL+qb/TfL+X6XM9wo33XTT79esWUMBPAfP6pXZp4BbXmoR1ysUwAgFMEIBjFAA61AAIzb1TCiA34ICGKEARiiAEQrgputRAM+BAhihABZiQzFDAYxQACMUwAgFMEIBrEMBjFAAIxTACAUwYksxQwGsQwHchOz06yo7/d8kISZ7hSeeeOKhQ4cOvfHEE0/M/OhHPzojXI8CeB4GAnijOq/eWHZ+2e+ka1EAIxTACAUwQgGsQwGM2NQzoQB+CwpghAIYoQBGKICbrkcBPAcKYGTJC+BAIOBvdgSDwS6fz/fsQj9f6IhGo7F4PB6XxqVSqWQ0Go1I49rb29uDwWBAGJdpa2t7QbpWLBaLJhKJhDQuHo8nI5FI1OCatAcCgaAkxu/3J9ra2s6ZnFs8Hk9K4xKJRCIWi4nPLZlMZsLhsPTcom1tbT+VrhWNRiOpVEp8bvF4PB6NRmMG31s6Go2GhHFBn8/3C+lakUgknEql0gZx8UgkIr5Pk8lkKhKJhKVxbW1t/+T3+0XXJBqNhkzOzTQHxeNxoxzU1tb2U7/fL7oHwuFwMJlMZqRrvZscZHKf+ny+fwgEAtJ7Jzibu0RrRSIRoxyUTCaN7lOfz/f3fr9f9DmDwWAgk8l0GJxbOJlMpgy+N6P7tK2t7SeBQKBbGpdOpztNzs3LHBQIBH7s9/v7pHGZTKZDulcIhUKe5iCfz/e0z+fbJ40z2QeFw+FgOp32LAf5/f5Bv9//I2lcOp0W7xWCwWCgvb1dnIOi0WjEJAf5/f7jPp/voDTOZK/gdQ7y+XxHfT7fYZNzM9kreJmDfD7fYb/ff0waZ7IP2pt5/ozKTs+s7RqdlMSZ7BUef/zx315+b++RI0f+453+Pl7+/517NPv5O3zf4nolYLhXCAQCj/n9/lPSOC/rlRX/uOL/Unk1c9uJ256XxPn9/oG2trYh6Wf0sl7x+/1GOSgQCPT6fL5npHGme4V0Om1Ur2QymQ6/3x+QxIRCoc62trbnpGvZ0DMJBoNpr3smJvepac/kkUce+UfpWqb1ipc5KBAIRB555JGfSdf6IHom0vvU7/cHlnjP5Od+v18UZ1PPJBQKiXsmXtYrNvRMTOuVd9EzeZ49E/3wumdicp8GlnjPJBAI7JfGmdYrpjnIsK8w6Pf7c9I49kzw3LzMQX6//wkbeiYqGo2ua3aEQqG7AoFAfKGfL3TkcrltBw8e3CmNO3Xq1O59+/ZtlsYNDQ3tzWQyLZKYYDB4u9/vb5eutW/fvq1HjhzZJY07efLkrmw2u0Uad/r06Tt6enpaJTGBQGCX3+/vMfjetpw8eVJ8bkeOHNm1b9++rdK4wcHB2wcGBtZLYsLh8Ba/3z9g8L1tPnXq1G5p3MGDB3fmcrlt0rinnnrqtt7e3g2SmEwm0+L3+39kcG4bn3rqqdsMzm17LpfbIY07ceLEnt7e3k3SuEAg8Fh7e7vo++7t7d3w9NNPf1S6lmkOOnbsmFEOCgaDfYFAQHQPDAwMrB8cHLzd4Ps2zkG5XE6cgwJvbohF6/X09LSePn36Dula2WzWKAcdO3bM6D4NBAKZUCi0VxKTyWRaTp06dad0rd7e3k0nTpzYI407cuTIjoMHD26XxgWDwVggELjb4PfkY9KYjo4OT3OQ3+8PRaPRT0vjTp06dad0r+B1DgqHw49Eo9HPS+OGhob2DgwMiM5tYGBg/ZkzZ8Q5KJfLbTHJQcFg8Lt+v/9L0rgzZ86I9woDAwMtQ0NDons7Gn1zr3Ds2DHxXiEYDH47HA5/RRr39NNPf9Rkr+BlDgoGg18PhUIPSOOeeuqp2zo6OjZK47zMQeFw+GuhUOib0jiTfdC1va8UVHZ6Zn1fTbSeyV7h8OHDQ5el7cGDByeF11+rV5544omZZv/3/MOkXjHdK4RCob+IRCI/kMZ5Wa/sHdx7lzqv3rgmf83vJHHxePxzwWDQJ/2MpvXK8ePHxTkoGAwa5aBIJPInfr8/LI3L5XJG+6ChoSGjeuXUqVN3BoNB0d/TWCz2cb/fnzA4tyu+ZxIOhz/q8/k6pGt5Xa942TMxrVeWcs/kyJEjO0x7JtK9QjAYbPH7/TmDc7OiZxIMBh9NJpOivGxTzyQajYp+T0zrFdMcdOTIEaMcFAwGu7zqmZjWK6Y9k2AwmGbPRD+87pkcOXJEnIMCgUAwuoR7JuFw+AvSONN6xeueSTAYvFcaZ0vPJBQK3SeNW+o9k3379nnWM1nw8WCOgEY4AhrhCGiEI6CRAEdAa3AEdNM4joCeB0dAIxwBjXAEtA5HQCMcAY14OgI6e+l3KnvpP6Q5yGSvkMvlVt57773/6/7775956KGHPiNcjyOg52FSr+RyuWXX5a+7qPJqRv1CPbLYOI6ARjgCGuEIaIQjoHU4AhqxqWfCEdBvwRHQCEdAIxwBjXAEdNP1OAJ6DhwBjSz5EdALQQGMUAAjFMAIBTBCAaxDAdw0jgJ4HhTACAUwQgGsQwGMUAAj3grg6deXZS/9Dy8EsFJKLVu27P9TSs0opUR/iymAEVMB/I3SN+5S59UbKq/+ZbFxFMAIBTBCAYxQAOtQACM29UwogN+CAhihAEYogBEK4KbrUQDPgQIYoQAWYkMxQwGMUAAjFMAIBTBCAaxDAYxQACMUwAgFMGJLMUMBrEMBPIe+33xLZadnVuyf/qltAlipN8Xv28lfpSiA55PL5d7MQXn1z5KngCmAEQpghAIYoQDWoQBGbOqZUAC/BQUwQgGMUAAjFMBN16MAngMFMEIBLMSGYoYCGKEARiiAEQpghAJYhwIYoQBGKIARCmDElmKGAliHAngO2em8yk7P3H7k1W/aKIAXAwWwzhwBvFHyFDAFMEIBjFAAIxTAOhTAiE09Ewrgt6AARiiAEQpghAK46XoUwHOgAEYogIXYUMxQACMUwAgFMEIBjFAA61AAIxTACAUwQgGM2FLMUADrUADPIXvpdyo7/YfZ+5QCeJarQgArpSRPAVMAIxTACAUwQgGsQwGM2NQzoQB+CwpghAIYoQBGKICbrkcBPAcKYIQCWIgNxQwFMEIBjFAAIxTACAWwDgUwQgGMUAAjFMCILcUMBbAOBfAcstOvq+yvf0sBrHMVCeBFPwVMAYxQACMUwAgFsA4FMGJTz4QC+C0ogBEKYIQCGKEAbroeBfAcKIARCmAhNhQzFMAIBTBCAYxQACMUwDoUwAgFMEIBjFAAI7YUMxTAOhTAs8y+/1dlp5+jANa5agSwUot+CpgCGKEARiiAEQpgHQpgxKaeCQXwW1AAIxTACAUwQgHcdD0K4DlQACMUwEJsKGYogBEKYIQCGKEARiiAdSiAEQpghAIYoQBGbClmKIB1KIBnmX3/r+q79EUKYJ2rTAAv6ilgCmCEAhihAEYogHUogBGbeiYUwG9BAYxQACMUwAgFcNP1KIDnQAGMUAALsaGYoQBGKIARCmCEAhihANahAEYogBEKYIQCGLGlmKEA1qEAnmX2/b9K/fE+pQCe5aoSwEot6ilgCmCEAhihAEYogHUogBGbeiYUwG9BAYxQACMUwAgFcNP1KIDnQAGMUAALsaGYoQBGKIARCmCEAhihANahAEYogBEKYIQCGLGlmKEA1qEAnmX2/b9KUQDP5yoUwO/4FDAFMEIBjFAAIxTAOhTAiE09Ewrgt6AARiiAEQpghAK46XoUwHOgAEYogIXYUMxQACMUwAgFMEIBjFAA61AAIxTACAUwQgGM2FLMUADrUAAr7f2/SlEAz+eqE8BKveNTwBTACAUwQgGMUADrUAAjNvVMKIDfggIYoQBGKIARCuCm61EAz4ECGFnyAjiXyy1rdoTD4S2hUOjhhX6+0OG67o31ev0WadzFixdXF4vFGwzWa83lctdKYjKZTEswGAxI16pWqytc110pjZucnFxlcm6O47ScPXv2OklMLBZbFQwGY9K1pqenb5icnFxlcP1XVqvVFQbXcl0+n/+QJObhhx9eEQwG09K1isXiDRcvXlwtjavX67e4rnujwTVZWy6XPyyMuzYYDHYZrPUR13XXSuOmpqZuKpfLN0vjZgu166Vxfr+/M5fLib7vcrn84YmJiVsNrolRDqpUKkY5KBwOJ+PxuOj3JJ/Pf6hara6TrvVuctD09LT43AKBQCQQCIjunbNnz153uckkOYrFolEOmp6eNrpPI5GILxwOrxd+b8srlYooZjbuesdx1kjjXnnllZunpqZuksYFg8EfBAKBrdK4Wq22QRrzwgsveJqDgsHgdyKRyG5pXKVSWZ/P55dLYk6fPu1pDgqFQt+MRCJ3GKzX6rquaB+Uz+c/9PLLL4tz0PT09A0mOSgcDn8tHo/fJY17+eWXxXsF13Wvnd0bitYqFos3VCoV8V4hEon8ZTQa/bQ0bmJi4lbpXmG2CPUsBwWDwS+Gw+EvSONc1137wgsvfEQa52UOisfjn4vH41+Sxi12H3RN9tJ5lZ2eubbv1Xtnr0mrNAeZ7hWWLVv2e6XUzIoVK0T3gZf1iuleIRaLfTwSifyVNM7LeiWXyzXNQdf//PrNl58CbhYXj8dvD4VC35J+RtN6pVwui3PQgw8+aJSDwuHwzlAo9JDBZzTaB7366qtG9crExMT6Bx98UHSfplKpTcFg8IfStWzomUSj0XWBQCAoXcvresXLnolpvbKUeyavvPLKzaY9E4O9wrWBQKDbYC0reiaBQKAjlUqJ8rItPZNAIJDs7e0V5XPTesU0B42MjBjloGAwGP7hD38o2me/m56JSb1i2jMJBoM+v98v2p/b1DNJJBJXfM/klVdeEeegUCj0N0u5Z5JIJPZK40zrFdOeycjIiHivEIlEvhqNRu+WxrFnoh9e90xCodBfxONxo56J67qe9UyU4zgtzY4TJ07cnclkkgv9fKGjWq1ur1Qqu6RxY2NjtzUaja3SONd176xUKuslMSdPntybyWQ6pGuNjo5uq9Vqu6VxjuPsGR0d3WZwTfbWarUNkphnnnlmdzqd7jU5N8dx9kjjarXabpNzcxznjkajsVES89Of/nRrKpUakK7VaDS2jo2N3SaNq1Qqu6rV6nZpXL1ev9113U3CtdbH4/EfSdcaHx/fXK/Xbze4/jvK5fJOaVy1Wv1ovV7fIo1LJBKPFYtF0fc9ew3vMPiMRjlodHTUKAel0+n+Z599VvR7Mvu7Lz43r3NQOp3uHhoaEuWFWq22YWxsbK/JuTkGOch1XaP7tL29vf3kyZMfE67VWq/XRTGO47TU6/Ut1Wr1o9K4RqOx03GcHQbnljh27NgnDb6Dj0tjqtWqpzmoo6Mj/Pjjj3/W4Dv4mOu6rZKYcrm8yfEwB3V2drYdOHDgHmmc67p3TkxMiPZBjUZj48TEhGc5qKur6/v79++/Vxo3MTEh3itMTEysd133TulajUZj6+joqHiv0NPT8+Bjjz12nzTOcZw7pHsFr3NQb2/vN/bt2/dXBuvdXq1WN0vjvMxBAwMDX+vv7/9rg/UWtQ9a1jf9byp76T/mfHd3SnOQ6V5h+fLl/66UmnnkkUekf4s9q1dM9wqPPfbYl7q6uh6WxnlZr1QqlQVz0HX56y6qvJppeaklNf9nhw8f/nxnZ6df+hlN65VyuSzOQaVSySgHHT169NOZTCZi8BmN9kGu6xrVK/V6/WOlUkl0n544ceIT6XQavs93OmzomZw+ffoO9kzw3BwLeibJZHKfdC3Tnkmj0dhp2jOR7hVKpVJrPB7PSdeyqWfy0ksvbZLE2NQzOXfunLhn4mW9UiqVjHJQJpPp+slPfuJJz8S0XjHtmaTT6cxS7Zl0dHTEbeiZzJ6fKK6zszPEnol+mNYrpjmoVCqJ9wrd3d3fe+yxx74sjbOlZ7J///77pXHOEu+ZjI+Pe9YzWfDxYI6ARjgCGuEIaMThCGiAI6B1OAK6aRxHQM+DI6ARjoBGHIcjoOfCEdAIR0Aj7/sI6Dnv/1WKI6Dnc1WOgFbqbd8FzBHQCEdAIxwBjXAEtA5HQCM29Uw4AvotOAIa4QhohCOgEY6AbroeR0DPgSOgkSU/AnohKIARCmCEAhihAEYogHUogJvGUQDPgwIYoQBGKIB1KIARCmDkfRXA897/qxQF8HyuWgGs1ILvAqYARiiAEQpghAJYhwIYsalnQgH8FhTACAUwQgGMUAA3XY8CeA4UwAgFsBAbihkKYIQCGKEARiiAEQpgHQpghAIYoQBGKIARW4oZCmCdq14AZ6fzKjs9o/ouffHyf6IA1rnKBXDTp4ApgBEKYIQCGKEA1qEARmzqmVAAvwUFMEIBjFAAIxTATdejAJ4DBTBCASzEhmKGAhihAEYogBEKYIQCWIcCGKEARiiAEQpgxJZihgJYhwL40u9UdvoPc/8TBbDOVS2AlWr6FDAFMEIBjFAAIxTAOhTAiE09Ewrgt6AARiiAEQpghAK46XoUwHOgAEb+f/beNUiu6srzPUhg3gjQA73fIPHGgJ/tMXYbu9vutt02bbcfgKoq3+/KqlJlqVRyJ3ohIUA2xjA0NoyxGY+TRlI6q07lyTyp43q4WozSHeGIy5cmJhzd7o57484N90Tc+8kTpu4HCqOV/yyotZlJaxf/X0R+cXrFypNZZ2mv9WPvQwGsxIZmhgIYoQBGKIARCmCEAlhCAYxQACMUwAgFMGJLM0MBLKEAls//dRwK4FYogHEXMAUwQgGMUAAjFMASCmDEppkJBfBbUAAjFMAIBTBCAdw2HwXwOVAAIxTASmxoZiiAEQpghAIYoQBGKIAlFMAIBTBCAYxQACO2NDMUwJL3tABu8/xfx6EAbuU9L4AdB3YBUwAjFMAIBTBCASyhAEZsmplQAL8FBTBCAYxQACMUwG3zUQCfAwUwQgGsxIZmhgIYoQBGKIARCmCEAlhCAYxQACMUwAgFMGJLM0MBLHlPC+A2z/91HArgViiAHdgFTAGMUAAjFMAIBbCEAhixaWZCAfwWFMAIBTBCAYxQALfNRwF8DhTACAWwEhuaGQpghAIYoQBGKIARCmAJBTBCAYxQACMUwIgtzQwFsOS9LYDx+b+OQwHcCgXwHOfsAqYARiiAEQpghAJYQgGM2DQzoQB+CwpghAIYoQBGKIDb5qMAPgcKYIQCWIkNzQwFMEIBjFAAIxTACAWwhAIYoQBGKIARCmDElmaGAljy3hbA+Pxfx6EAboUCeI5zdgFTACMUwAgFMEIBLKEARmyamVAAvwUFMEIBjFAAIxTAbfNRAJ8DBTBCAazEhmaGAhihAEYogBEKYIQCWEIBjFAAIxTACAUwYkszQwEsec8K4Hme/+s4FMCtUACfw9wu4JXPrhyiAJZQACMUwAgFsIQCGLFpZkIB/BYUwAgFMEIBjFAAt81HAXwOFMAIBbASG5oZCmCEAhihAEYogBEKYAkFMEIBjFAAIxTAiC3NDAWw5D0rgOd5/q/jUAC3QgF8DnO7gJf8dMm/UQBLKIARCmCEAlhCAYzYNDOhAH4LCmCEAhihAEYogNvmowA+BwpghAJYiQ3NDAUwQgGMUAAjFMAIBbCEAhihAEYogBEKYMSWZoYCWPLeFcDtn//rOBTArVAAtzC3C3jbd7c9oYpzKIDbQQGMUABLKIARCmCEAhihAEYogCU2zUwogCW2zEwogCW2KlMGDgAAIABJREFUzEwogCUdF8Cu617c7jU0NLQ1kUh0z/f+fK+5xc5KbVwQBKvr9foybVy9Xt9YKpUu1cQMDg6uj8fjMW2u0dHRazzPW6WN833/upMnT16tjfM8b0OlUrlME1MsFlfF4/G0wfd/te/71xl8xlWjo6PXaONc110/V/A113Z1JBLpM/gbWRYEwWqDz7jyzcW75lWr1dYGQXCFJqZUKl0aiUQK2lzT09NX1mq1tdo43/eXVyqVFdq4arW6xnXdq7Rx0Wh09wsvvKD6vYMguKLRaKwz+IxGNWhsbMyoBkWj0d6HH35YdQ/M/e2v1+Z6NzUoCAJ1DYpGo6nh4WFVXahUKpd5nrdBm+vkyZNGNWhyctLoPo3FYtFCobBRExMEwSVjY2ObtLlc171q7t5RxQVBsML3/eXauHg83pXP57dr48bHxzdrY8rlckdrUDwe/+bg4OCN2rixsbFNQRBcookplUodrUGJROIrfX19t2vj6vX6xpmZGdU6yPO8y4MgUNegIAiuNqlBqVTqi7lc7gMG+dRrhTlJrbq3577HZWNjY+q1QiqV+lw6nf4TbVyj0VinXSsEQXBJo9HoWA3KZDL3ZrPZT2rjarXa2nK5fKU2rpM1KJPJ3JPJZD6jjXu7dZBTaP7+gqHma+3eq9frG7U1yHStsGTJkt86jjN72223qWI72a+YrhX6+/vvSiaTXzb4jB3rV0qlkroG3fDyDVudl5zXL/zJhf/d4DMarYMqlYq6Bj3//PNGNWhwcHBHIpG43+AzGq2DJicnjfqVRqOx6fnnn1fdpyMjI1vi8XiPNpcNM5O9e/eui8VicW2uTvcrJjXo8OHDK2OxWEaby7Rf6fTMJBaLdWxmEgTBCtOZiXat8Pjjj18aDoeHtLlsmpl873vf064NrZmZPPXUU+qZiUm/YlqDyuWyUQ2KxWLJTs1MTPsV05lJPB6PcGYiX52emQRBYDQz6e/vv0kbt5hnJqb9iunMpFwuq9cKqVTqi5lM5oMG+c77mUk6nf5sb2/vopyZJBIJ45nJ9PR0x2YmztTU1DXtXvv37785k8nE5nt/vpfruuvr9fpGbdzExMSWarW6Rht3+vTpHb7vL9fEfOc737k+nU5ntLkqlcq6RqOxSRsXBMHmcrm8Vhvn+/4NQRCs0MQ8+eSTm1KpVJ8215y03KyNazQamyqVyjqDfNdPTk6u1MT84Ac/WJtKpQraXNVqdc3ExMQWbdxcMVxv8J1s8zxvlfK3Xp5IJEYM/kauazQa27Rxc//4qe9T3/e3jo2NrdbGJZPJva7rqn5vz/NWBUGwXZvLtAZ5nmdUg5LJ5ODTTz+tugcmJydX1mq167W53k0NqtVq6hqUTqfzTz/9tKouzC3Ab9DmKpfLRjVoenra6D7NZDLpo0eP7tDEzMzMXOt53k5trrGxsdW+72/VxtXr9Y2e523QxmWz2ei+fftuNch3o8Hv1tEalM1mu4vF4p0G+XbOzMxcq4zpaA3K5XL379u370PauNOnT+945ZVXVOugycnJlRMTE+oaVKvV1prUoHw+/9VCofBxbdzExIR6rfDKK68sP336tOrenpp6Y63geZ56rZDP5780ODj4KW1cEATbtWuFmZmZa4Mg6FgN6uvr+8v+/v7PauMajca2crl8nTaukzWoUCj8WV9f3xe0cfOtg1Y/9Moup9CcvWT47I/axZ0+fXqHtgaZrhWWLl36747jzN53332q2E72K6ZrhX379v1Jb2/v17VxnexXfN83qkEX/+TiXzolZ3b5yeUJTZxpv1KtVtU1qFqtGtWgYrF4Ry6XC2njKpWK0TpoamrKqF8JgmBntVpV3aeHDx++KZVKqX6zqSk7Zibf+973tqdSqazB79bRfsV0ZpJMJvu1uUz7lU7WoB/96EdrksnkkDbXH2Nmol0rVKvVa5PJ5D6DvxFrZiYnTpxQ1WWbZiY//OEP1TMTk37FtAaNj48b1aBMJtP73e9+V3XvmK6DTPsV05lJNptNLeaZyf79+8/7mYnJfZrNZrv37dt3l0E+K2Yme/fu/bA2zrRfMZ2ZjI+Pq9cKi3lm0t/f/1cDAwP3auMW+8zE9/2OzUzm3R7MI6ARHgGN8AhohEdAIzwCWsIjoNvG8QjoFngENMIjoBEeAS3hEdCIaQ3iEdDIvOugt3n+r+PwCOhWeAQ08tEjH/24U3JmnZLzz5o4036FR0AjPAJawiOgER4BjfAIaIRHQCM8AlrCI6CRP8bMhEdAS2yZmfAIaIktMxMeAS3hM4CVUABLKIARCmCEAhihAEYogCU2NTMUwBJbmhkKYIktzQwFsOS9KYDnf/6v41AAt0IBjCQSiR2X/fiy/8MpObPOT51dis9IAdwCBTBCASyhAEYogBEKYIQCGKEAltg0M6EAltgyM6EAltgyM6EAllAAK6EAllAAIxTACAUwQgGMUABLbGpmKIAltjQzFMASW5oZCmDJe1MAN3/vFH75T/PFUQBLKICRRCKx488KfxZxXnJe1+wCpgBGKIARCmAJBTBCAYxQACMUwAgFsMSmmQkFsMSWmQkFsMSWmQkFsIQCWAkFsIQCGKEARiiAEQpghAJYYlMzQwEssaWZoQCW2NLMUABL3nMCeOgf73MKzVmn0Pz+fHEUwBIKYCSRSOwIh8NfdkrOzzW7gCmAEQpghAJYQgGMUAAjFMAIBTBCASyxaWZCASyxZWZCASyxZWZCASyhAFZCASyhAEYogBEKYIQCGKEAltjUzFAAS2xpZiiAJbY0MxTAkvecAH6H5/86DgVwKxTAyDkCeJ1mFzAFMEIBjFAASyiAEQpghAIYoQBGKIAlNs1MKIAltsxMKIAltsxMKIAlFMBKKIAlFMAIBTBCAYxQACMUwBKbmhkKYIktzQwFsMSWZoYCWPLeE8Bv//xfx6EAboUCGPmDAHYcR7MLmAIYoQBGKIAlFMAIBTBCAYxQACMUwBKbZiYUwBJbZiYUwBJbZiYUwBIKYCUUwBIKYIQCGKEARiiAEQpgiU3NDAWwxJZmhgJYYkszQwEsee8J4Ld//q/jUAC3QgGMtAjgBe8CpgBGKIARCmAJBTBCAYxQACMUwAgFsMSmmQkFsMSWmQkFsMSWmQkFsIQCWAkFsIQCGKEARiiAEQpghAJYYlMzQwEssaWZoQCW2NLMUABL3lMCeAHP/3UcCuBWKIARIYAdZ8G7gCmAEQpghAJYQgGMUAAjFMAIBTBCASyxaWZCASyxZWZCASyxZWZCASyhAFZCASyhAEYogBEKYIQCGKEAltjUzFAAS2xpZiiAJbY0MxTAkveUAF7A838dhwK4FQpgpI0AXtAuYApghAIYoQCWUAAjFMAIBTBCAYxQAEtsmplQAEtsmZlQAEtsmZlQAEsogJVQAEsogBEKYIQCGKEARiiAJTY1MxTAEluaGQpgiS3NDAWw5L0lgN/5+b+OQwHcCgUwAgLYcRa0C5gCGKEARiiAJRTACAUwQgGMUAAjFMASm2YmFMASW2YmFMASW2YmFMASCmAlFMASCmCEAhihAEYogBEKYIlNzQwFsMSWZoYCWGJLM0MBLHlvCeB3fv6v41AAt0IBjMwjgN9xFzAFMEIBjFAASyiAEQpghAIYoQBGKIAlNs1MKIAltsxMKIAltsxMKIAlFMBKKIAlFMAIBTBCAYxQACMUwBKbmhkKYIktzQwFsMSWZoYCWPKeEcALfP6v41AAt0IBjLQVwI7zjruAKYARCmCEAlhCAYxQACMUwAgFMEIBLLFpZkIBLLFlZkIBLLFlZkIBLOm4AJ6enr6y3atYLO5MJpOR+d6f7zU2Nra6Uqms08bV6/WNk5OTK7VxjUZjW71eX6aJOXbs2JZEIpHS5iqXy9e5rrteG+d53gbP81Zp43zf3xoEwdWamCeeeGJ9IpHoNfiMqzzP26CNc113fblcvs4g35apqalrNDFPP/30qkQisVuba3JycmW9Xt+ojatUKuvGxsZWa+MajcammZmZazUx9Xp9WSKRGNbmeuWVV5Y3Go1N2rhqtbqmXC6v1cbV6/WNQRCs0MbFYrE9o6Ojqt97Zmbm2iAINmtzmdagSqViVIOSyWT/t7/9bdU9MDU1dY3neVu0uTpdg1KpVPaxxx5T1YUgCK72fX+rwWc0qkGNRsPoPk2lUokDBw5s08ScOXPmqmq1ul2bKwiCFSY1qFarra1Wq2sMri184MCBGw3yXa+N8X2/ozUok8k8uG/fvtsN8m0/c+bMVcqYjtagdDr9jb17996tjWs0GtuazaZqHTQ1NXXNxMSEugZ5nrfKpAZlMpm/LhQKH9XGTUxMqNcKzWZzWaPRUN3b09NvrBUqlYr6Ps3lcl8YGBj4hDYuCILN2rXCmTNnrgqCYLtBLqMa1Nvb+9n+/v5Pa+MajcYm3/eXa+M6WYMGBgbu7e3t/Qtt3LnroAuHmyecQnN2/YGzn1vAd7JNW4NM1wpLliz5reM4s/fee6/q3+JO9iuma4XBwcEPZ7PZr2rjOtmv1Ot1oxpULBbvTCaT32z93+/6+7t2Oi85r19QuuBf2sWZ9ivj4+PqGuS6rlEN2rdv363JZLJLG1cul43WQdPT00b9ShAE213XVd2nhw8fviGRSES1uTgzwVcna9Djjz++brHOTJ577rmVnZyZ1Gq1taYzE+1aoVQqLYvH43u1uWyZmcTj8aFSqaSqy7bMTOLxeP+zzz6rnpmY9CumNejUqVNGNSidTmc6NTMx7VdMZybpdDpeLBa3a2JsmZmk0+mQDTOTWq3GmYn83b4xNDT0AYPfwKhfMZ2ZnDp1Sr1WyOVy9+3evftPtHGcmcjXH2Nmks/nP6ONazQam1555ZWOzUwcz/Mub/fas2fPDalUKjzf+2/zWlWtVtdo44IgWO/7/nJt3MTExJZyuXylJubgwYObkslkUpvLdd2VtVptrTau0Wisq1QqKwy+k81v/lfdC30dPXp0bTwezxrkWtFoNNZp42q12lrXdVdq48bHxzfX6/VlmphHH310RSwWG9Dm8n1/eRAE67Vxc3/Hq7Rxcwv+qzUx5XL5yng8PqTNNTU1dU29Xt9o8J1cNzY2tlob53nehmq1eq02LpFIFEqlkur3DoLg6kajscngMxrVINd1jWpQIpHoO3z4sOoeqNfry8bHxzcbfEbjGhQEgboGJRKJzMGDB1V1YW44qL62SqViVIMmJyfXeAb3aSKRiI+MjGzRxARBcIXv+1u1uebumQ3auCAIVvu+f502LplMhkZGRnYY/J1s08aMjo52tAYlk8kHC4XCrQb5tgZBcIUm5uTJkx2tQalU6mu7d+++Uxv3ZlOiianX68tM7tMgCFaY1KBMJvPlgYGBjxjkU68V3myCDP5Glruuq14rZDKZz/f3939cG9doNDZp1wpBEFwxNTXVsRqUy+X+LJ/P36uNq9frG0dHR68x+E46VoMGBgb+tLe397PaOO+cddAFQ81/dQrN3y0kbmJiYou2BpmuFd4UwB/+8IdVsZ3sV0zXCoODgx9Mp9Nf0cZ1sl8pl8tGNWhoaOj96XT6G+3eW1paOuWUnNkrX74y2vqeab8yNjamrkGlUsmoBu3bt+/mVCq1y+AzGq2DJiYmjPqVqampraVSSXWfFovF7clkMqLN5XFmAi/TfsWkBh06dGhNMpnMaXOZ9iudrEFPPvnk8k7OTIIgWO0Zzky0a4Uf/OAHV0aj0WFtLptmJs8//7x2bWjNzOS5555Tz0xM1gqmNahSqZz3MxPTfuXdzEyKxaLq332bZiZ79uzZqY3r9Mxkrsaq4lKp1AOLeWYyNDR0l8HfScf6lSAIVlQqFfVaYbHPTPL5/D3auMU+M5n7D76134lRDZp3ezCPgEZ4BDTCI6ARHgGN8AhoCY+AbhvHI6BbmPuv0HgE9DnwCGiER0BLeAQ0wiOgkf8lR0Av8Pm/jsMjoFvhEdDIvEdAO87bPguYR0AjPAIa4RHQEh4BjfAIaIRHQCM8AhrhEdASm2YmPAJaYsvMhEdAS2yZmfAIaAmfAayEAlhCAYxQACMUwAgFMEIBLLGpmaEAltjSzFAAS2xpZiiAJe8JAax4/q/jUAC3QgGMvK0Adpx5nwVMAYxQACMUwBIKYIQCGKEARiiAEQpgiU0zEwpgiS0zEwpgiS0zEwpgCQWwEgpgCQUwQgGMUAAjFMAIBbDEpmaGAlhiSzNDASyxpZmhAJa8JwRwoVlyCs1ZZ+jsJxYSRwEsoQBGFiCA2+4CpgBGKIARCmAJBTBCAYxQACMUwAgFsMSmmQkFsMSWmQkFsMSWmQkFsIQCWAkFsIQCGKEARiiAEQpghAJYYlMzQwEssaWZoQCW2NLMUABL3hsC+OxvnELzdwuNowCWUAAj7yiAHaftLmAKYIQCGKEAllAAIxTACAUwQgGMUABLbJqZUABLbJmZUABLbJmZUABLKICVUABLKIARCmCEAhihAEYogCU2NTMUwBJbmhkKYIktzQwFsOS9IYAX/vxfx6EAboUCGFmgAIZdwBTACAUwQgEsoQBGKIARCmCEAhihAJbYNDOhAJbYMjOhAJbYMjOhAJZQACuhAJZQACMUwAgFMEIBjFAAS2xqZiiAJbY0MxTAEluaGQpgyWIXwJcOn/2a5vm/jkMB3AoFMLIgAew4sAuYAhihAEYogCUUwAgFMEIBjFAAIxTAEptmJhTAEltmJhTAEltmJhTAEgpgJRTAEgpghAIYoQBGKIARCmCJTc0MBbDElmaGAlhiSzNDASxZ7AJ46dAv/17z/F/HoQBuhQIYUQhgsQuYAhihAEYogCUUwAgFMEIBjFAAIxTAEptmJhTAEltmJhTAEltmJhTAEgpgJRTAEgpghAIYoQBGKIARCmCJTc0MBbDElmaGAlhiSzNDASxZ7AL4gkJT9fxfx6EAboUCGFmwAHYcsQuYAhihAEYogCUUwAgFMEIBjFAAIxTAEptmJhTAEltmJhTAEltmJhTAEgpgJRTAEgpghAIYoQBGKIARCmCJTc0MBbDElmaGAlhiSzNDASxZ7AJY+/xfx6EAboUCGFEK4D/sAqYARiiAEQpgCQUwQgGMUAAjFMAIBbDEppkJBbDElpkJBbDElpkJBbCEAlgJBbCEAhihAEYogBEKYIQCWGJTM0MBLLGlmaEAltjSzFAASxazAF790Cu7tM//dRwK4FYogBGVAHacP+wCXvbTZXEKYAkFMEIBLKEARiiAEQpghAIYoQCW2DQzoQCW2DIzoQCW2DIzoQCWUAAroQCWUAAjFMAIBTBCAYxQAEtsamYogCW2NDMUwBJbmhkKYMliFsAXD589pX3+r+NQALdCAYwYCOB1zkvO6xeULvgXCmAJBTBCASyhAEYogBEKYIQCGKEAltg0M6EAltgyM6EAltgyM6EAllAAK6EAllAAIxTACAUwQgGMUABLbGpmKIAltjQzFMASW5oZCmDJYhbAFxSa/6Z9/q/jUAC3QgGMqAWw4/xhF/CVL18Z1eajAEYogCUUwAgFMEIBjFAAIxTAEgpghAIYoQBGKIARW2YmFMCSjgvgcDh8/zyvbFdX19Nv837bVyqVCieTyYg2LpPJxOLxeI82rre3NxWJRB7QxEQikWRXV9f3tbmSyWQonU5HtXHZbDZqcm3ZbDYVDocf1MT09PREu7q6njf43Xqy2az62tLpdDSZTIa0cblcLhmNRndpYkKhUM+uXbt+pM0Vj8d7MplMzOD3jqRSqbA2LpPJJOLxeJcmJhKJPNDV1fWiwbV1ZTKZhMHvHTa5tnQ6HY/FYt3auK6urhdDoZDq947H4129vb1G19bJGtTd3f3Dnp4e1T0QjUZ35XK5pDbXu6lBqVRKfW27du16LhwOa/M9OFe7VLni8bhRDcpkMkb3aU9Pz9+Fw2HV54xEIg/kcrm0NlcsFutOp9NxbZzpfdrV1fV0KBTKaePy+bz62jpdg7q7u7/b09PTr43L5XJpg7VCR2tQd3f3t0Oh0KA2zmQdZFqDUqlUj0kN6u7ufjQcDg8b/G7qtUIkEnmgt7fXqAaZrBV6enqO9PT0/K3B72a0VjC5T01rUCgUOhgKhR7Sxpmsg8LhztagUCj0UHd392FtnDPYfP3iwsz/ZfB7d+w+vfDCC/8/x3Fmv/jFL6piO9mvhA3XCqFQaE9PT89j2rhO9iumNSgUCg12d3d/RxPzuYHPZZ2SM3vRTy76f7T5TO7TUChkVINCoVC+q6vrSW2c6Vohm80a9Sv5fD4dCoW0a4VMV1fXfzS5tvN9ZhIOhxOdnpmY9CudnJmY9iudnpl0d3d3bGZiep+a1qBdu3b9Z4Nrs2Zm0tPTo/pObJqZhMPh83pmkk6njWpQV1fXD0KhkPbeMZ6ZmNynpjOTrq4uzkxaXrbMTMLh8KKcmfT09BwPhUIFbZxpv9LhmcmxcDi81+B348yk5do6PTPp6enZr43r9MzkzZ2+8IpEIh8Ih8PZ+d6f71UsFm8oFos7tXFHjhy5eWRkZJs27vjx43dEo9GNmphIJHJHKBQa0OYaGRm5/sCBAzdq4w4fPnzT0NDQdm3cI488ckcqldqkiYnFYjeFw+Ehg99t++HDh2/Sxh04cODGkZGR6w1+79t7e3s3a2K6urquD4fD+wx+t21Hjhy52eA72VksFm8wuLZbBwYGtmhiotHoxrkhqyrX0NDQ1iNHjtxqcG03jIyM7NDGHTp06JahoaGt2rhQKPRQPB5X/d4DAwNbjh07dpvJtZnUoP379xvVoFAoNBKJRFR/J729vZuPHDlyuzbXu6lBxWJxu8G1FSKRiOreSaVSmx555JE7tLmGhoaMatDhw4eN7tNIJNIXCoXer4lJJpMbHnvsMVXM3LVtPXTo0C3auAMHDuwwvLZMd3f3h7Rxx48fv1Mbk8/nO1qDenp64vF4/E+0cY899tj7k8nkBk1MOp3uaA0Kh8OheDz+CYPf7Y5cLqdaB/X29m5+7LHH1DWoWCxuN6lB4XD4wWg0+hmD3029VsjlchuPHz+urkEjIyPb9u/fr14rhMPhr0ej0b/Qxh07duw27VohmUxueOKJJzpWg8Lh8F9Ho9G/0sYdOXLk1nw+r14rdLIGhcPhL0Yika9qYq7t96JOoTl7aWHmpwbXdoe2BpmuFZYuXfrvjuPMfuADH1DdB53sV0zXColE4t65RlkV18l+JRqNGtWgSCRyTzQaDWvj3vdf3vdfnZIze/XzV/dq4g4dOqSuQd3d3UY1KBKJfDQUCiW1cSMjI0broGPHjhn1K0888cT7u7u7VfdpLBa7e26ArMplw8wkFovd3umZiUm/YlKDksnkjaFQaI82l2m/0umZSSgU+pbB72Y0MzHtV0zWCtFodGN3d/cBg9/NmplJ+I0TExYcY9PMJJVKqWcmJv2KaQ0qFovn/czEtF8xnZmEQqH8Yp2Z9PT0WDEzOXDgAGcm8hWKRqOf1MaZ9iumM5NisaheK0QikQeSyeSinZlEIpG/1MbZMDOJRCL3mc5MTNYKpjVo3u3Bc/8nHgF9DjwCGuER0AiPgEZ4BLSER0C3jeMR0C3wCGiER0AjPAJawiOgER4BjRgdAV1olpxCc/by4bOf1ubjEdASHgGNGB0B7TjOXX9/107nJed1p+T8syaOR0AjPAJawiOgER4BjfAIaIRHQCNhHgEt4BHQCI+ARngENMIjoBFbZiY8AlrCZwAroQCWUAAjFMAIBTBCAYxQAEtsamYogCW2NDMUwBJbmhkKYMniFcBnf+MUzv5Pk3UQBbCEAhgxFcCu6161tLR0yik5s85PnV0LjaMARiiAJRTACAUwQgGMUAAjFMASCmCEAhihAEYogBFbZiYUwBIKYCUUwBIKYIQCGKEARiiAEQpgiU3NDAWwxJZmhgJYYkszQwEsWbwCuPn7JUPN/0YBLKEAlvwxBPAHT3zwBu0uYApghAJYQgGMUAAjFMAIBTBCASyhAEYogBEKYIQCGLFlZkIBLKEAVkIBLKEARiiAEQpghAIYoQCW2NTMUABLbGlmKIAltjQzFMCSRSmAh/7xPqfQnL1k+OyPKIAlFMCSP4YA9jzvcqfk/FyzC5gCGKEAllAAIxTACAUwQgGMUABLKIARCmCEAhihAEZsmZlQAEsogJVQAEsogBEKYIQCGKEARiiAJTY1MxTAEluaGQpgiS3NDAWwZFEK4Lnn/24p/sMXKIAlFMCSP6IAXqfZBUwBjFAASyiAEQpghAIYoQBGKIAlFMAIBTBCAYxQACO2zEwogCUUwEoogCUUwAgFMEIBjFAAIxTAEpuaGQpgiS3NDAWwxJZmhgJYsjgF8NnfOIXm70zXQRTAEgpg5F0LYMdxNLuAKYARCmAJBTBCAYxQACMUwAgFsIQCGKEARiiAEQpgxJaZCQWwhAJYCQWwhAIYoQBGKIARCmCEAlhiUzNDASyxpZmhAJbY0sxQAEsWpwBu/t4p/PKfKIARCmDJH1kAL3gXMAUwQgEsoQBGKIARCmCEAhihAJZQACMUwAgFMEIBjNgyM6EAllAAK6EAllAAIxTACAUwQgGMUABLbGpmKIAltjQzFMASW5oZCmDJohPAc8//dQrN71MAIxTAkj+qAHacBe8CpgBGKIAlFMAIBTBCAYxQACMUwBIKYIQCGKEARiiAEVtmJhTAEgpgJRTAEgpghAIYoQBGKIARCmCJTc0MBbDElmaGAlhiSzNDASxZdAJ47vm/ztDZT1AAIxTAkvNAAC9oFzAFMEIBLKEARiiAEQpghAIYoQCWUAAjFMAIBTBCAYzYMjOhAJZQACuhAJZQACMUwAgFMEIBjFAAS2xqZiiAJbY0MxTAEluaGQpgyeITwG88/9dxzNdBFMASCmDkf5kAdpwF7QKmAEYogCUUwAgFMEIBjFAAIxTAEgpghAIYoQBGKIARW2YmFMASCmAlFMASCmCEAhihAEYogBEKYIlNzQzgE15lAAAgAElEQVQFsMSWZoYCWGJLM0MBLFl8AviN5/86DgVwOyiAJeeJAH7HXcAUwAgFsIQCGKEARiiAEQpghAJYQgGMUAAjFMAIBTBiy8yEAlhCAayEAlhCAYxQACMUwAgFMEIBLLGpmaEAltjSzFAAS2xpZiiAJYtKAJ/z/N+5z0gB3AIFsOS8EMCO8467gCmAEQpgCQUwQgGMUAAjFMAIBbCEAhihAEYogBEKYMSWmQkFsKTjArhara5p9zp+/Pid+Xw+Pd/7871c191Wq9Wu18YFQbBzfHx8szauXq/fWqvV1mpivvOd79zS29vbp801Ojq61ff9G7Rxp0+f3vGzn/1si8F3ckuj0Vinifm7v/u7G7LZ7KA2l+d5W06fPr1DG+f7/g2jo6NbDfLdEgTBek3MT37yk83pdHqvNtf4+PjmIAh2auNqtdr1rutuM/hObpqYmNigialUKuvS6XRRm2t6enqj7/s3aeMajca2arW6XRtXr9dvbDQam7Rx6XT6b0+dOqX6TiYmJjacPn36Zm0u0xrkeZ5RDcpkMsMvvPCC6v4OgmC953m3aHO9mxrkeZ66BuVyud1PPfWUqi40Go11QRCor+1nP/uZUQ2amJgwuk97e3t7v/3tb9+mianVamvHx8dVMXPfyaZ6vX6jNi4Igu1z96oqrq+vL/Xoo4/epY2rVqu3a2Pq9XpHa1B/f3/06NGjH9bGjY+P36ZdK3ie19EaNDAw0F0sFj9u8BvcOj09rbq2IAjWm9ynnudtMalBg4OD3xwZGblXGxcEgXqtMD09vbZer99q8Dey2fM89VqhUCh8dXh4+LPauNOnT9+sXSvUarW1vu93rAYNDQ19ae/evZ/Xxvm+f1O9Xt+ojat2sAaNjIz85dDQ0H3v9P+7dPjsz5xCc/bmh8/cN5fPaB1k0q+YrhWWLl36747jzH7zm99U3Qed7FdM1woPPfTQJ3fv3v2gNq6T/UqtVjOqQQcPHvxYPp8PaePm61e+/PKX73Recl5fUlryr/PEqmtQuVw2qkHHjh37UD6fj2vjqtWq0TpoYmLC6D71ff+2crmsuk+PHz9+R29vb0aby4aZyZNPPnlzp2cmJv2K6cwkk8kUtLlM+5XFPDMJgmC76cxEu1Yol8trU6nUQ9pctsxMMpnMt0qlkuo7sWVmks1m97z44ouqe8C0XzGtQePj48Yzkx/84AcdmZmY9iucmbS9NitmJkEQGM1MDh8+/BFt3GKemXSyX/E8b8v4+Lh6rcCZCb5smZns2bPnC9o43/dvmp6e7tjMZF47zB3ACHcAI9wBjHAHMMIdwBLuAG4bxx3ALXAHMMIdwAh3AEu4AxjhDmBkwTuAz3n+r+NwB3A7uANYct7sAHact90FzB3ACHcAS7gDGOEOYIQ7gJF3MzPhDuC34A5ghDuAEe4ARrgDuG0+7gA+B+4ARhb9DuD5oABGKIARCmCEAhihAJZQALeNowBugQIYoQBGKIAlFMAIBTCycAH81vN/HYcCuB0UwJLzTADP+yxgCmCEAlhCAYxQACMUwAgFMEIBLKEARiiAEQpghAIYsWVmQgEsoQBWQgEsoQBGKIARCmCEAhihAJbY1MxQAEtsaWYogCW2NDMUwJJFI4Bbnv879xkpgFugAJacVwLYcebdBUwBjFAASyiAEQpghAIYoQBGKIAlFMAIBTBCAYxQACO2zEwogCUUwEoogCUUwAgFMEIBjFAAIxTAEpuaGQpgiS3NDAWwxJZmhgJYsmgEcKFZcgrNWWfo7CfO+YwUwC1QAEvOQwHcdhcwBTBCASyhAEYogBEKYIQCGKEAllAAIxTACAUwQgGM2DIzoQCWUAAroQCWUAAjFMAIBTBCAYxQAEtsamYogCW2NDMUwBJbmhkKYMniEcDy+b+OQwHcDgpgyXkngB2n7S5gCmCEAlhCAYxQACMUwAgFMEIBLKEARiiAEQpghAIYsWVmQgEsoQBWQgEsoQBGKIARCmCEAhihAJbY1MxQAEtsaWYogCW2NDMUwJLFI4Dl838dhwK4HRTAkvNUAMMuYApghAJYQgGMUAAjFMAIBTBCASyhAEYogBEKYIQCGLFlZkIBLKEAVkIBLKEARiiAEQpghAIYoQCW2NTMUABLbGlmKIAltjQzFMCSRSGA2zz/d+4zUgC3QAEsOS8FsOPALmAKYIQCWEIBjFAAIxTACAUwQgEsoQBGKIARCmCEAhixZWZCASyhAFZCASyhAEYogBEKYIQCGKEAltjUzFAAS2xpZiiAJbY0MxTAkkUhgNs8/3fuM1IAt0ABLDmPBbDYBUwBjFAASyiAEQpghAIYoQBGKIAlFMAIBTBCAYxQACO2zEwogCUUwEoogCUUwAgFMEIBjFAAIxTAEpuaGQpgiS3NDAWwxJZmhgJYsjgEMD7/13EogNtBASw5bwWw44hdwBTACAWwhAIYoQBGKIARCmCEAlhCAYxQACMUwAgFMGLLzIQCWEIBrIQCWEIBjFAAIxTACAUwQgEssamZoQCW2NLMUABLbGlmKIAli0MA4/N/HYcCuB0UwJLzXAD/YRcwBTBCASyhAEYogBEKYIQCGKEAllAAIxTACAUwQgGM2DIzoQCWUAAroQCWUAAjFMAIBTBCAYxQAEtsamYogCW2NDMUwBJbmhkKYIn1Anie5//OfUYK4BYogCXntQB2nD/sAl5ZWpmmAJZQAEsogBEKYIQCGKEARiiAJRTACAUwQgGMUAAjtsxMKIAlFMBKKIAlFMAIBTBCAYxQACMUwBKbmhkKYIktzQwFsMSWZoYCWGK9AJ7n+b9zn5ECuAUKYIkFAnid85Lz+pLSkt9QAEsogCUUwAgFMEIBjFAAIxTAEgpghAIYoQBGKIARW2YmFMCSjgvgV1999X3tXgMDA1tisVj3fO/P9xodHb2mUqms0Mb5vn+d67pXaeM8z9sQBMElmph8Pr8uGo3GtLlOnjx5teu6Kw0+46pSqbRMG+e67vqZmZlLNTGHDx9eGY1G09pc9Xp9med5qww+48qTJ09erY2rVCrrKpXKZZqYI0eOLItGo3mDz3iV7/vXGXzGFaOjo9do46rV6hrP8y7XxARBcEk0Gh3U5gqC4IpqtbrG4DNee+LEieXauLGxsdXlcvlKbVw4HN6t/b09z7u8Vqut1eYyrUHlctmoBoXD4d7jx4+r7oFKpXJZpVJZp831bmpQvV5X16BIJJIsFouqujAzM3Op67rrtblKpZJRDQqCwOg+jcfjkb6+vg2amNdee+3iSqWyUZurXC5fOTY2tlob5/v+8mq1eq3BtXVlMplt2rixsbFNBr9bR2tQNBr9Rn9//05tXKVS2fjaa69drIl54YUXOlqDotHoV3K53G3aOM/zNvz6179WrYMqlcpljUZDXYPq9foykxoUi8W+mE6n79bGNRoN9Vrh17/+9SWe56nu7VdffWOtUC6X1WuFRCLx2Ww2+1FtXK1WW6tdK7z22msX1+v1jtWgVCr1qXQ6/QltXLVaXVMqla7QxnWyBqVSqY+nUqlPt3vvgkLzN06h+bt5PqPROsjzvA3aGmS6VliyZMlvHceZvf3221WxnexXTNcKvb29d6ZSqS8ZfMaO9StBEBjVoGw2e0s8Hv+qwWdUr4MuKF0w4ZSc2StfvjKq/B6NalAul9sRi8Xu18adOHHCaB0UBIHRfVqv1ze6rqu6T4eGhjZHIpEebS4bZiaDg4NrOz0zMelXTGrQo48+usJkZmLaryzmmYnv+8tNZybatcLzzz9/SSQSKWhz2TIziUQiAy+88IJqbWjLzCQSieSef/559czEpF8xrUEnTpwwqkHRaDTRqZmJab9iOjOJRqPhxToziUaju2yYmbwpiZTX9o3e3t4btXE2zExisdhfZzKZ27Vxpv2K6czkxIkT6rVCIpH4Qi6X+4A2jjMT+bJpZhIEQcdmJo7v+8vbvQ4dOnRLNpuNz/f+fC/P8zaMj49v1sZNTU1trdVqaw3y7XRdd6Um5rHHHrshk8lktblc113ved4WbZzv+1srlco6bdzp06d3TE5Oqq7t6aef3pzJZPq1uRqNxjrf97cafP9bXNddb/Cd3OB53ipNzLPPPrs+mUwOaXPVarW1U1NT6msbHx/f7HneBm1cEATbfd+/ThPjuu7KeDy+zyDX6rl8qrh6vb5xbGxsk8HfybZqtbpGG5dIJEbK5bLqO/F9/7qJiYnrtblMa5Dv+0Y1KJFIFL73ve+p/k7m/vZv0OZ6NzVo7h5XxaVSqb5nn31WlW9ycnLl6dOnd2hzzdVI9X0aBIHRfZrL5dKHDx/eqcy1YnR09EZtrmq1uqbRaGzTxjUajU31en2jwbXFisXibdo413Vv0saMjY11tAb19vb27N+//y5t3Ojo6I1BEKzQxJTL5Y7WoN7e3geKxeKHDfLt1K4VPM9bNTU1pa5BjUZjnUkNyufzX9uzZ8892ripqSn1WmFycnKl53mqe9v331gr+AY1qL+//8tDQ0P3auPm/rZU/y4GQbCiXq93rAYNDAx8vlAofFYbFwTB9rGxsdXauE7WoKGhoT8fGBj4Yrv3nELz90uGmv+t3Xum6yDP83Zqa5DpWmHp0qX/7jjO7Fe+8hXtv8Ud61dM1wrFYvFj+Xz+Gwbff8f6Fdd1jWrQvn37PpTL5R7Uxpn0K58Z/cwtzkvO60teWvIbTVylUjGqQfv3739/LpcLaePGxsaM1kG/+MUvjO7Ter1+Y6VSUd2nR44cuTmTySS0uWyYmXznO9+5vtMzE5N+pZMzE9N+pZM16Ic//OG6Ts5MGo3GJtOZiXatUKlUViQSiW8Z5LJiZpJMJveWSiXt+smKmUkymRx87rnn1DMTk37FtAaNjo4a1aB0Op1/6qmnVPeO6TrItF8xnZlkMhnOTFpenZ6ZNBoNzkzOefX19d2/b9++j2jjTPsV05nJ6Oio+j7t6+v7G85M5MuWmcnu3bs/p40LgmB7EAQdm5nMuz2YR0AjPAIa4RHQiO/zCOhWeAS0hEdAt43jEdAt8AhohEdAIz6PgBbwCGiER0Aj8x4B/TbP/537jDwCugUeAS0574+AnuPC0oW/cErOrPNTZ5cijEdAt8AjoBEeAY3wCGjEZK3AI6ARW2YmPAJawiOgER4BjfAIaIRHQCO2zEx4BLTE9/kMYBUUwBIKYIQCGKEARiiAEQpgiU3NDAWwxJZmhgJYYkszQwEssVoAv83zf+c+IwVwCxTAElsE8L2n7r3Vecl53Sk5/6wIowBugQIYoQBGKIARCmCEAlhCAYxQACMUwAgFcNt8FMDnQAGMUAArsaGZoQBGKIARCmCEAhihAJZQACMUwAgFMEIBjNjSzFAAS+wWwGd/4xSav5svjgIYoQCW2CKAK5XKijefBazYBUwB3AIFMEIBjFAAIxTACAWwhAIYoQBGKIARCuC2+SiAz4ECGKEAVmJDM0MBjFAAIxTACAUwQgEsoQBGKIARCmCEAhixpZmhAJbYLYCbv3cKv/yn+eIogBEKYIlNAnjzyc2blbuAKYBboABGKIARCmCEAhihAJZQACMUwAgFMEIB3DYfBfA5UAAjFMBKbGhmKIARCmCEAhihAEYogCUUwAgFMEIBjFAAI7Y0MxTAEmsF8Ds8/3fuM1IAt0ABLLFJADebzYuckvNzxS5gCuAWKIARCmCEAhihAEYogCUUwAgFMEIBjFAAt81HAXwOFMAIBbASG5oZCmCEAhihAEYogBEKYAkFMEIBjFAAIxTAiC3NDAWwxFoB/A7P/537jBTALVAASywUwOsUu4ApgFugAEYogBEKYIQCGKEAllAAIxTACAUwQgHcNh8F8DlQACMUwEpsaGYogBEKYIQCGKEARiiAJRTACAUwQgGMUAAjtjQzFMASewXw2z//13EogNtBASyxTgA7jqPYBUwB3AIFMEIBjFAAIxTACAWwhAIYoQBGKIARCuC2+SiAz4ECGKEAVmJDM0MBjFAAIxTACAUwQgEsoQBGKIARCmCEAhixpZmhAJbYK4Df/vm/jkMB3A4KYImlAnihu4ApgFugAEYogBEKYIQCGKEAllAAIxTACAUwQgHcNh8F8DlQACMUwEpsaGYogBEKYIQCGKEARiiAJRTACAUwQgGMUAAjtjQzFMASKwXwAp7/O/cZKYBboACWWCmAHWehu4ApgFugAEYogBEKYIQCGKEAllAAIxTACAUwQgHcNh8F8DlQACMUwEpsaGYogBEKYIQCGKEARiiAJRTACAUwQgGMUAAjtjQzFMASKwXwAp7/O/cZKYBboACWWCyAF7ILmAK4BQpghAIYoQBGKIARCmAJBTBCAYxQACMUwG3zUQCfAwUwQgGsxIZmhgIYoQBGKIARCmCEAlhCAYxQACMUwAgFMGJLM0MBLLFTAL/z838dhwK4HRTAEmsFsOMsZBcwBXALFMAIBTBCAYxQACMUwBIKYIQCGKEARiiA2+ajAD4HCmCEAliJDc0MBTBCAYxQACMUwAgFsIQCGKEARiiAEQpgxJZmhgJYYqcAfufn/zoOBXA7KIAllgvgd9oFTAHcAgUwQgGMUAAjFMAIBbCEAhihAEYogBEK4Lb5KIDPgQIYWfQCOAiCK9q9RkZGdqRSqfB878/38n3/umq1ukYbFwTB+iAIVhjk2+q67lWamIcffnhzMplManN5nreqVqut1cY1Go11c4t3bb4t9Xp9mSbm8ccfXxeLxXLaXJOTkysbjcY6bVytVlvred4qbdz4+PjmIAiu1sQ88cQTK2Ox2IA2V/DG39V6bVy1Wl3j+/512rh6vb5xrjlfcIzrulfFYrE92lwzMzPX1uv1jdq4sbGx1S+//LL6PvU8b4Pv+8u1cfF4fOjkyZOq33tqauqaRqOxSZvLtAa5rmtUg+LxeP+xY8e098DVc/eA9vs3rkFziwLttWWPHj2qunfq9foyz/O2GHz/RjVocnLS6D5NJBLxYrG4VRMzPT19peu627S5fN9f7nneBm1ctVpdMzY2tlobl0wmQ8VicadBvu0GMR2tQclk8sHh4eHbtHGu6257szlc6Gt0dLSjNSiVSn1taGjoLoN8W8+cOaNaBwVv/PurrkGTk5MrTWpQJpP5cqFQ+Kg2bu4zqv7tOHPmzFW+76vu7bnXirl/B7TX9vndu3ffo41rNBqbtGuF6enpKxuNRsdqUDab/fNcLvdpbVy9Xt9YrVav1cZ1sgb19fV9KpvNfi4Igiuu2fdf73cKzdn3DTd/+E5xpusg3/e3amtQYLhWWLJkyW8dx5n9+Mc/rvq3uJP9iulaYc+ePR9Kp9Nf0cZ1sl9xXdeoBg0PD9+ZTqe/oY0z7VfGxsba1qClpaVTTsmZXfbysmjre+Vy2agGFYvFW1Kp1C5t3Msvv2y0DpqYmDC6TxuNxrY3pfNCXwcOHLg+mUxGtLk4M2n7/Rv1KyY16OjRo2uTyaR6ZmLar3SyBj3zzDMrotHobm2u4I8wM9GuFX784x9fFY1Gh7W5bJqZvPjii6q1oS0zk0Qi0ffCCy+oZyaBQb9iWoMqlYpRDUokEplOzUwCw37l3cxMRkZGVP/uc2bSNsa4BhnOFR5YzDOTwcHBu7Vxpv1KYDgzqVQq6rUCZyb4Wuwzk5mZmY7NTJxyuXxlu9fIyMiOZDIZme/9+V6+719Xq9XWauMmJiY2BEGwQhvnuu62Uqm0TBNz4MCBLYlEIqXN5XneqkajsU4bFwTBetd1Vxp8l1tPnjx5tSbm6NGj6xOJRK8219xCZ702rtForPM8b5XBd7lldHT0Gk3MsWPHVkWj0d0G3/+KiYmJDdq4Wq221vf96wy+k01TU1OqayuVSsui0eiwNtfMzMy1jUZjk8F3srpara7RxtXr9Y2+7y/XxsVisT0vvvii6juZK/KbtblMa9BcoVfXoHg83n/o0CHV38no6Og1nudtMfiMxjVocnJSXYNSqVT24MGDqnvn5MmTV/u+v1Wba27orK5B09PTRvdpKpVKFItF1ed0Xfeqcrm8XZvL9/3l9Xp9ozZucnJyTRAEqw2uLVwsFndq46rVqvraqtVqR2tQJpN5cHh4+DZtXLlc3j73+y04Zu6/cO9YDcpkMl8fGhq6Sxvnuu62er2uWgeNjo5eMzExoa5Bb/7HYtq4XC53X6FQ+Kg2bmJiQr1WqNfry1zX3abNFQTBCs/z1GuFXC73hd27d99jkG+zdq3guu5VJvepaQ3K5/N/3t/f/2ltXKPR2FStVq/VxnWyBg0ODn6qr6/vc+Vy+coLh5onnEJzdnXxzOfeKc50HeS67jaTGmSyVnhTAH/sYx9T/RvXyX7FdK2wZ8+eD2Wz2a9q4zrZr5RKJaMaNDw8fGcymfymNs60XxkfH29bg+76z3ftdF5yXr+gdMG/tL734x//2KgGFYvFW5LJZJc2bm4wqF4HTU9PG92n1Wp1+49//GPVfXrgwIHrE4lEVJuLMxN8mfYrJjXo4MGD60xmJqb9Sidr0BNPPLGykzOTN8WSwXeiXis888wzi3pmEo/Hh77//e+rvhObZibPPvusemZi0q+Y1iDXdY1qUDqdznRqZmLar5jOTNLpdHxkZES1prFlZpJOp0M2zEwmJyc5M5HX9vXBwcG7DfIZ9SumMxPXddVrhcU8M8nn85/nzES+Go3GppmZmY7NTObdHswjoBEeAY3wCGiER0AjPAJaEvAI6HZxPAK6BR4BjfAIaIRHQEt4BDTCI6ARcQT0Ap//6zg8ArodPAJaYvUR0G8y/7OAeQR0CzwCGuER0AiPgEZ4BDTCI6Alpv0Kj4BGeAQ0wiOgEVtmJjwCWmLLzIRHQEv4DGAlFMASCmCEAhihAEYogBEKYIlNzQwFsMSWZoYCWGJLM0MBLLFPAC/s+b+OQwHcDgpgySIRwPM9C5gCuAUKYIQCGKEARiiAEQpgCQUwQgGMUAAjFMBt81EAnwMFMEIBrMSGZoYCGKEARiiAEQpghAJYQgGMUAAjFMAIBTBiSzNDASyxSgAP/eN9TqE56xSa31/gZ6QAboECWLIoBLDjzLcLmAK4BQpghAIYoQBGKIARCmAJBTBCAYxQACMUwG3zUQCfAwUwQgGsxIZmhgIYoQBGKIARCmCEAlhCAYxQACMUwAgFMGJLM0MBLLFKABeaJafQnHWGzn5igZ+RArgFCmDJIhLA7XYBUwC3QAGMUAAjFMAIBTBCASyhAEYogBEKYIQCuG0+CuBzoABGKICV2NDMUAAjFMAIBTBCAYxQAEsogBEKYIQCGKEARmxpZiiAJXYJ4IU//9dxKIDbQQEsWTQC2HHa7QKmAG6BAhihAEYogBEKYIQCWEIBjFAAIxTACAVw23wUwOdAAYxQACuxoZmhAEYogBEKYIQCGKEAllAAIxTACAUwQgGM2NLMUABL7BLAC3/+r+NQALeDAliyyARw6y5gCuAWKIARCmCEAhihAEYogCUUwAgFMEIBjFAAt81HAXwOFMAIBbASG5oZCmCEAhihAEYogBEKYAkFMEIBjFAAIxTAiC3NDAWwxBYBvLXvp3+ref6v41AAt4MCWLKoBLDjtO4CpgBugQIYoQBGKIARCmCEAlhCAYxQACMUwAgFcNt8FMDnQAGMUAArsaGZoQBGKIARCmCEAhihAJZQACMUwAgFMEIBjNjSzFAAS2wRwFfs/nmgef6v41AAt4MCWLIIBfC5u4ApgFugAEYogBEKYIQCGKEAllAAIxTACAUwQgHcNh8F8DlQACMUwEpsaGYogBEKYIQCGKEARiiAJRTACAUwQgGMUAAjtjQzFMASWwTw0sIr/7fm+b+OQwHcDgpgyaITwI7z1i7gnzhdFMASCmCEAhihAEYogBEKYAkFMEIBjFAAIxTAbfNRAJ8DBTBCAazEhmaGAhihAEYogBEKYIQCWEIBjFAAIxTACAUwYkszQwEssUUAO4Vfqp7/6zgUwO2gAJYsUgH8h13AFMASCmCEAhihAEYogBEKYAkFMEIBjFAAIxTAbfNRAJ8DBTBCAazEhmaGAhihAEYogBEKYIQCWEIBjFAAIxTACAUwYkszQwEssUEAb8m/NKx9/q/jUAC3gwJYsigFsOP8YRfw2hNr1WKJAhixYWZCAYxQACMUwAgFMEIBLKEARiiAEQpghAIYsWVmQgEsoQBWQgEsoQBGKIARCmCEAhihAJbY1MxQAEtsaWYogCW2NDMUwBIbBPDluyca2uf/Og4FcDsogCWLWACvc15yXl/y0pLfaHNRACM2zEwogBEKYIQCGKEARiiAJRTACAUwQgGMUAAjtsxMKIAlHRfA4XD4b+Z5Jbq6up58m/fbvjKZzIOZTKbLIK4nkUjcr43L5/PRSCTyNU1M5I1/xf6jNlcqlXognU53a+Oy2Wy36bWFw+Gva2K6u7u7u7q6vq/NlU6n789ms+prS6fT3alU6gFtXC6Xi8RiMdW1hUKhB7q7u5/T5kokEvdnMpkebVwmk+nKZDIPGlxbKJFIfEMTE4lEvtbV1fWCNlc8Hv9mLpcLGVzbg6lUapfB7x2KxWLqv+Xu7u4fhpV/y4lE4hu9vb1hk2vrZA3atWvXcz09Paq/k1gs9vVcLhfR5no3NSidTpv8bs+G3xClmrivz9UuVa5EImFUg0zv066urqfD4bDqc8Zisb8xubZYLHZ/Op1W36fZbHaXybV1d3d/t6enJ6WN6+vri2ljOl2Durq6jofD4aw2Lp/PR2OxmComGo12tAZ1d3c/GolE+kyuTbsOisViX+/r61PXoHQ6fb9JDerp6TkSCoUGtXF9fX3qtUIkEvmaaQ0yWSuEQqGDoVBojzaut7c3rF0rxGKxv+nv7+9YDerp6SmGQqFvaeNyuVwoHo9/0+D37lgNumjwH/7HBYWzv9fGma6DTGqQ6Vrhwgsv/H8dx5n9whe+oIrtZL8SNlwrRCKRge7u7qMGv1vH+hXTGhQKhfI9PZO9cJ4AACAASURBVD2PaeNM10HZbFZdgy770WWvOiVndvvx7U9p4np6ejLd3d3f1n7GVCpltA7K5XJG96lJfY1EIvHFOjOJRqPhTs9MTPqVTs5MTPuVTtagcDh8f1dX1/Mm12ayDjLtV0zXCt3d3T/Sxtg0MwmFQqq6bNPMJBwOq2cmJv2KaQ1Kp9NGNainp+fvQqGQ9t4xnpl0crbJmQm+Oj0zyWaznJnI3+2Y6cwkbNCvdHhm8vAinpkc6OnpGdbGcWbS9vc2qkFOIpHY2u6VTCY/GolE+uZ7f77X8PDwLfv27btdG7d///739/f336SNO3r06AeTyeR2TUwkEvlAOBwe0uYqFAo379+/X31thw4dusPk2h5++OEPZLPZ65XXdkckEhnR5tqzZ89Nhw4dusPgd7u9UCjcrI07ePDg3X19fTdoYmKx2E3d3d0PaXP19/fftH///vdr4/bt23f78PDwLQa/9525XG6HJiaZTG7v6ek5ZHBtOw8dOnSnwbXdOjw8fJs2rlgs3tnb23ujNi4UCh1MpVKq3zuXy+14+OGH79Lm6nQN6unpKUYiEdU90NfXd8PBgwfv1uZ6NzVoz5496msLh8PDoVBIde9ks9nrH3744Q9oc/X39xvXIJP7NBQKDUaj0Q9pYjKZzLbDhw+rYhKJxNbe3t4bi8Wi+j4tFou37du371ZtXE9PT180Gv2YNu7o0aMf1sak0+mO1qC5Hfef1MYdPnz4Q5lMZpsmptM1KBKJxKPR6GcMfrcP5vN51Tqor6/vhqNHj6pr0J49e24yqUGRSKQnGo3+hcG1qdcK+Xx++9GjRz+ozWW6VgiHww9GIpEvaeMefvjhu7RrhUwms+3YsWMdq0HhcPjrkUjkq9q4Q4cO3ZlOp3ca/N4dq0HOYPP19w3+w/+pjTNdBx09evSD2hpkulZYunTp/3AcZ/aee+5R/VvcyX7FdK0Qi8U+F41Gw9q4TvYryWTSqAZFIpF7w+FwQhtn2q/s379fXYPuPnz3nzgvOa8v+S9L/k15bfeEw+Gs9jMODw8brYMOHTpkdJ8eO3bsQ9FoVHWfJpPJj4bD4X6DazvvZyaxWOzuTs9MTPoVkxoUi8VuN5mZvJt+pZMzk1Ao1LGZSbFYvM10ZqJdK4RCoe3d3d2HDa7NlpnJgUQioarLFs1M/jaVSqlnJib9imkNKhaLVsxMTO5T05lJOBzevVhnJnM77s/7mUmxWDSamYTD4T/VxtkwM4lGozGTmYlpv2I6MykWi+q1QiQS6YlEIn+pjbNhZhKJRB6Ix+OLcmbS3d1tPDPp7+/v2Mxk3u3BYR4BDfAIaIRHQCM8AhrhEdASHgHdNo5HQLfAI6ARHgGN8AhoCY+ARngEdAtD/3ifU2jOXjXQcLX5eAQ0wiOgJYv2COg3uOCi0kUzTsmZdX7q7FpoUJhHQAM2zEx4BDTCI6ARHgGN8AhoJMwjoAU8AhrhEdAIj4BGeAQ0YsvMhEdAS/gMYCUUwBIKYIQCGKEARiiAEQpgiU3NDAWwxJZmhgJYYkszQwEsOe8FcKFZcgrN2Zvz/ymvzUcBjFAASxa7AL6vfN/7nZec152S888LDaIARmyYmVAAIxTACAUwQgGMUABLKIARCmCEAhihAEZsmZlQAEsogJVQAEsogBEKYIQCGKEARiiAJTY1MxTAEluaGQpgiS3NDAWw5PwXwGd/4xSa/zMajX5Sm48CGKEAlix2ARwEwWqn5PxcswuYAhixYWZCAYxQACMUwAgFMEIBLKEARiiAEQpghAIYsWVmQgEsoQBWQgEsoQBGKIARCmCEAhihAJbY1MxQAEtsaWYogCW2NDMUwJLzXwA3f7908MxvKIAhHwVwCxTAwJsCeJ1mFzAFMGLDzIQCGKEARiiAEQpghAJYQgGMUAAjFMAIBTBiy8yEAlhCAayEAlhCAYxQACMUwAgFMEIBLLGpmaEAltjSzFAAS2xpZiiAJee1AJ57/u+Vu3/+MwpgyEcB3AIFMPBWDVLsAqYARmyYmVAAIxTACAUwQgGMUABLKIARCmCEAhihAEZsmZlQAEsogJVQAEsogBEKYIQCGKEARiiAJTY1MxTAEluaGQpgiS3NDAWw5LwWwHPP/72x94UUBTDkowBugQIYOFcAL3gXMAUwYsPMhAIYoQBGKIARCmCEAlhCAYxQACMUwAgFMGLLzIQCWEIBrIQCWEIBjFAAIxTACAUwQgEssamZoQCW2NLMUABLbGlmKIAl57cAPvsbp9D8XSwW+wgFMOSjAG6BAhiQNWiBu4ApgBEbZiYUwAgFMEIBjFAAIxTAEgpghAIYoQBGKIARW2YmFMASCmAlFMASCmCEAhihAEYogBEKYIlNzQwFsMSWZoYCWGJLM0MBLDm/BXDz907hl/9EAdw2HwVwCxTAQKsAXtAuYApgxIaZCQUwQgGMUAAjFMAIBbCEAhihAEYogBEKYMSWmQkFsIQCWAkFsIQCGKEARiiAEQpghAJYYlMzQwEssaWZoQCW2NLMUABLzlsBPPf8X6fQ/D4FcNt8FMAtUAADWIMWsAuYAhixYWZCAYxQACMUwAgFMEIBLKEARiiAEQpghAIYsWVmQgEsoQBWQgEsoQBGKIARCmCEAhihAJbY1MxQAEtsaWYogCW2NDMUwJLzVgDPPf/XGTr7CQrgtvkogFugAAbaCeB33AVMAYzYMDOhAEYogBEKYIQCGKEAllAAIxTACAUwQgGM2DIzoQCWUAAroQCWUAAjFMAIBTBCAYxQAEtsamYogCW2NDMUwBJbmhkKYMn5K4DfeP6v4zgOBXDbfBTALVAAA+1r0DvsAqYARmyYmVAAIxTACAUwQgGMUABLKIARCmCEAhihAEZsmZlQAEsogJVQAEsogBEKYIQCGKEARiiAJTY1MxTAEluaGQpgiS3NDAWw5PwVwG88/9dxKIDnyUcB3AIFMDCfAH7bXcAUwIgNMxMKYIQCGKEARiiAEQpgCQUwQgGMUAAjFMCILTMTCmBJxwVwEASr270ee+yx9+dyufR878/38n1/a61Wu14bd/r06R2NRmOTNq5er99aq9XWamKOHTt2Sy6Xy2tzeZ63xff9G7Rx4+PjO8bHxzcb5LulUqms08Q8+eSTN2Sz2UFtriAINo+Pj+8w+L1v8DxvizauWq3e7Lruek3MT37yk83pdHqvNlej0dh0+vRp9bXVarXrfd/fqo2r1+s3ep63QZlrbTqdLmpzTUxMbKjX6zcafCfbqtXqdm2c53k76/X6Rm1cOp3+W+3v7XneBt/3b9LmMq1B4+PjRjUok8kMv/DCC6p7wHXd9dVq9WaD79+4BgVBoK5BmUxm97e//W3VvVOpVNZ5nneLwWc0qkETExNG92lvb2/vsWPHbtPETE5OrhkfH1fFBEGwul6vb/Q8b6c2LgiC7Y1GY5vBtaUeeeSRO7Vx1Wr1dm2M53kdrUH5fD568ODBD2vjxsfHb5ucnFyjiTl16lRHa1BfX1/X/v37/4M2zmQd5Lru+tOnT6trUBAEm01q0ODg4De/9a1vfUobd/r0afVaoVarra3X67dqczUajU0mNahQKHx1ZGTkzw3+Tm7SrhUmJyfX+L7fsRo0NDT0pb17937eIJ96HRQE/3tr0KYDr4ScQnP28pHmi0EQrB4ZGfnLoaGh+wzyGa2D6vX6rdoaZLpWWLp06b87jjP7wAMPqP4t7mS/YrpWeOihhz7Z19f3oDauk/2KaQ06fPjwn/T19fVo40z7Fdd11TWoWq3OW4MuKl0045Sc2bUn1mZb3zt69OgHc7lczOD7N1oHBUFgdJ/6vn9btVpV3aePPPLIHdlsNmOQ67yfmTz++OM3Z7PZPm2uTvcrpjOTTCZTMPiMnJnga3unZibVanVNKpV6SJvLlplJJpP51qlTp1TfiS0zk2w2u+e5555T/Z2Y9iudrkHZbHbgqaee6sjMxLRfMZ2ZZLPZ3GKdmeTz+aQNM5MgCNQ1qK+vL8KZCfwGRv2K6czE5D4dHBz85sjIyL3aOFtmJsPDw581+DuxYmayZ8+eLxjku3FiYqJjMxNndnb2gnavZDK5IRKJPDDf+/O9giC4ol6vL9PGzczMXDszM3OpQb7VpVJpqSZmYGBgVTgcDmlzeZ53eRAEV2vjpqamrqlUKpdp43zfvy4Iggs1Mb29vVeHw+GENlez2bxsamrqGoPv/2rP8y43+C5XNZvNizQx0Wj0snA4nNXmmpmZuXRmZuZabVy9Xl8WBMEVBt/JildfffV9mphSqbQ0HA73a3O99tprFwdBsEIbNz09faXruldp43zfXx4EwSXauJ6enr5nnnlG9Xu/+uqr75ucnFxp8P0b1aBqtWpUg6LRaHpgYEB1DzSbzYs8z1ulzfVualCz2VTXoFAoFEskEqq6EATBhW/udNK8KpWKUQ1qNptG92ksFutOJpOrlXFLqtXqGm2uIAgu8X1/uTbuzJkzV01PT1+pjQuHw/dHo9GN2rharbZWG+O6bkdrUDgc/ptkMrldGzf3uy3RxJRKpY7WoEgk8qVYLHaTQb7Vs7OzqnVQs9m86Be/+IW6BjWbzctMalA0Gv2LZDJ5hzbuF7/4hXqtMDs7u3TuO1HlmpmZubRararXCrFY7NPxePyD2rjJycmV2rXC7OzsksnJyY7VoHA4/IloNPoxg3wrXNe9WBv3v7MGLRl64/m/Fw43Pzk7O3tBMpn8aDKZ/KQ2n+k6aO5vUlWDTNcKS5Ys+a3jOLOXX3656t/iTvYrpmuFRCJxWywW+7zB99+xfqVUKhnVoHQ6vTMSidynjTPtV1zXVdegYrE4bw269OVL17+5C7jN77Y1Eol8zeAzGq2DXnnlFaP7dHJyck2xWFTdp/l8fl04HH5Qm8uGmUkmk1kZCoXC2lyd7lc6OTMx7VcW88zkzJkzV5nOTLRrhVKptDQUCg1oc9kyM5k7NU1Vl22ZmYRCoXSxWFT9nZj2K6Y1aHR01KgGhcPhaCgUUt07pusg037FdGYSDoe7o9GotvewZmaSSqU2aeM6PTM5c+aMugZFIpGvLuaZSSaTUc9MTPsV05nJ6Oioeq0Qi8U+F4/H36+N48wEXh2dmUQikXuSyaTRzOS1117r2Mxk3u3BPAIa4RHQCI+ARngENMIjoCUBj4BuF8cjoFvgEdAIj4BGeAS0ZJZHQAM8AtoRz/91HB4BPU8+HgHdAo+ABt6+Bs3zLGAeAY3YMDPhEdAIj4BGeAQ0wiOgER4BLeER0AiPgEYCHgEN8AhoxJaZCY+AlvAZwEoogCUUwAgFMEIBjFAAIxTAEpuaGQpgiS3NDAWwxJZmhgJYcn4K4Lee/+s4FMDz5KMAboECGHgnAdz2WcAUwIgNMxMKYIQCGKEARiiAEQpgCQUwQgGMUAAjFMCILTMTCmAJBbASCmAJBTBCAYxQACMUwAgFsMSmZoYCWGJLM0MBLLGlmaEAlpx3AnjoH+9zCs1Zp9D8/pv/EwVw23wUwC1QAAPvXIPa7AKmAEZsmJlQACMUwAgFMEIBjFAASyiAEQpghAIYoQBGbJmZUABLKICVUABLKIARCmCEAhihAEYogCU2NTMUwBJbmhkKYIktzQwFsOS8E8CFN57/6wyd/cSb/xMFcNt8FMAtUAADCxHAsAuYAhixYWZCAYxQACMUwAgFMEIBLKEARiiAEQpghAIYsWVmQgEsoQBWQgEsoQBGKIARCmCEAhihAJbY1MxQAEtsaWYogCW2NDMUwJLzTwDL5/86DgXwPPkogFugAAYWVoNadgFTACM2zEwogBEKYIQCGKEARiiAJRTACAUwQgGMUAAjtsxMKIAlFMBKKIAlFMAIBTBCAYxQACMUwBKbmhkKYIktzQwFsMSWZoYCWHL+CWD5/F/HoQCeJx8FcAsUwMBCBbDYBUwBjNgwM6EARiiAEQpghAIYoQCWUAAjFMAIBTBCAYzYMjOhAJZQACuhAJZQACMUwAgFMEIBjFAAS2xqZiiAJbY0MxTAEluaGQpgyXklgNs8/9dxKIDnyUcB3AIFMLDwGnTOLmAKYMSGmQkFMEIBjFAAIxTACAWwhAIYoQBGKIARCmDElpkJBbCEAlgJBbCEAhihAEYogBEKYIQCWGJTM0MBLLGlmaEAltjSzFAAS84rAdzm+b+OQwE8Tz4K4BYogAGNAP7DLmAKYMSGmQkFMEIBjFAAIxTACAWwhAIYoQBGKIARCmDElpkJBbCEAlgJBbCEAhihAEYogBEKYIQCWGJTM0MBLLGlmaEAltjSzFAAS84vAYzP/3UcCuB58lEAt0ABDOhq0Nwu4Gufu3aAAlhiw8yEAhihAEYogBEKYIQCWEIBjFAAIxTACAUwYsvMhAJYQgGshAJYQgGMUAAjFMAIBTBCASyxqZmhAJbY0sxQAEtsaWYogCXnlwDG5/86DgXwPPkogFugAAa0Anid85Lz+gU/veBfKYAlNsxMKIARCmCEAhihAEYogCUUwAgFMEIBjFAAI7bMTCiAJRTASiiAJRTACAUwQgGMUAAjFMASm5oZCmCJLc0MBbDElmaGAlhy3gjgeZ7/6zgUwPPkowBugQIY0NeguV3A249vf0qZiwK4DRTACAWwhAIYsWlmQgH8FhTACAUwQgGMUAC3zUcBfA4UwMiiF8DNZvOidq+BgYEtkUika77353sFQXD1mwJM8/I8b9X09PSV2jjXdde7rnuxJmZwcHBtOByOanPNLdxXGHzGla7rXqWNq1Qq64IguEQTUywWV4TD4ZQ215kzZ65yXXelwWdcUa/Xl2njyuXy2pmZmUuV13ZVOBzu1eaaa0pWaeN8318eBMHV2rixsbHVzWbzMuXfyMXhcHi3NtevfvWry+fyqeKmpqauqVar1xr8btcFQXCFNi4SiQyUSiXV791sNi+rVqtrtLlMa9CJEyeMalAkEskdOXJEdQ/MzMxcWi6X12pzvZsadObMGXUNikQiyT179qjqQhAEl1QqlXUGn9GoBpnep9FoNDw4OLheE/Pqq6++79SpUxu0ueaGB9dp42ZmZq6dmpq6xuDaduXz+a3auEqlslEb43leR2tQLBb7en9//05t3KlTpza8+uqr71N+Hx2tQbFY7K/z+fyt2jjXdde/9tprqnXQzMzMpbVaTV2Dzpw5c5VJDYpEIl9Ip9N3a+NqtZp6rfDaa69d7Lqu6t5uNt9YK5w4cUK9Vkgmk3/e29v7EW3c3N+Waq3w6quvvs/zvI7VoFQq9alMJnOPNm5sbGy153mXa+P+V9egC4bO/r1TaM5ePnT23tb3MpnMf0ilUp/W5jNdB7muu15bg0zXCkuWLPmt4zizO3bsUMV2sl8xXSv09fW9P5FI/JXBZ+xYv+K6rlENymazt0Sj0a9o40zXQS+//LK6BpVKJXUN2nxy82bnJef1C39y4X/XfsZqtWq0DvJ93+g+9TxvQ6lUUt2ne/fu3RQOh7u1uWyYmQwPD6/p9MzEpF8xnZmEQqG0wWe0YmYSCoXy2lymM5OZmZlrTWcm2rWC67oXh0KhgjaXTTOTZ555RlWXmxbNTJ555hn1zMSkXzGtQaVSyagGRaPRRKdmJqb9iulaIRaLhRbrzCQWiz1ow8xkZmaGMxN5bX+dy+VuM/jdjPoV05lJqVRSrxVisdjn8/n8op2ZZLPZj2rjbJiZpNPpPzWdmfzqV7/q2MzECYJgRbvXkSNHbu3t7U3M9/58r3q9vtHzvC3auCAItjcajXUG+W70PG+VJubRRx/dmU6nc9pcnudt8H1/qzau0Whsc113vUG+nXOLxwXHHD9+fGs6nR4w+P7XNxqNbdo43/e3ep63QRs3Pj6+Y2xsbLUm5rnnntuQSCT2GHz/64Ig2G7w/W+p1+sbtXETExPXV6vVNcpcq5LJ5D5trsnJyTUTExPXG3wnm8bHxzdr42q12vW1Wm2tNi6VSo1of+9qtbrG9/0btLlMa1C1WjWqQalUqvDMM8+o/k7GxsZWj4+P79Dmejc1KAgCdQ1KpVJ9TzzxhKoulMvl6zzP26nN5bquUQ2amJgwuk+z2Wzm8OHDN2liJicnV7quq4oJgmBFrVZbW6vV1PdpEASbG43GJoNrix86dOg2bVy1Wr3ZIKajNSifz4eKxeLd2jjXdW+a+y8jFxzz8ssvd7QG9fX1Pbh///6PGORTr4PGxsZWnz59Wl2DgiBYb1KDBv7/9s41OK7qyvfbNgECODY2fr+fYBsCDoTwnGGYGRiGgSE8wjuW+v1utdRSS7JEuoQAm2fCwE0IBO5wmeSmGfAVrW716T7tM2rJKoGbTPHBX8Lcm5rJTNWtulXJrbrfMgW6HxCxllY31tq2j9ni/6s6H4JqZemc7rO01/r57JNOP9Df3/+n0rjDhw+L1wqWZa2sVCq7pLmq1eq6UqkkXit0dnbe09vb+5fSONu2d0rXCrVabYVt267VoK6urjt7enr+Whqnsw5ynFNfgxZm6v+hMkf/s9HPent7b+vq6rpL41pqrYMqlcouaQ3SXSssWrTo90qpqQcffFD0t9jNfkV3rdDf339jR0fHw9I4N/sV3RqUzWavaWtra9G4/lrrIJ0aVCwWtWrQuf/93LrKqanV/7g6Jrz+Wuug0dFRrfvUtu3d009czjnmwIEDlyWTyYg0lwkzk4MHD17s9szE0ehX3JyZ6PYrbtagt956a300GnVtZuI4zma3ZibFYnFFOBx+TJrLpJnJO++8I7om831motOv6NagYrGoVYNisVjq+eefF907uusg3X5Fd2YSj8dj83lmMjAwcLk0zu2ZieM4WjOTwcHBq6RxpsxMstnsddI43X5Fd2YyXU9Ecel0+oG+vr6bpHGYmdDD7ZlJJpO5I5PJ3C6NGx0d3VGr1VybmTR9PBhbQHOwBTQHW0BzsAU0B1tAUxxsAd0oDltAzwJbQHOwBTQHW0BTsAU05yu7BXST9/8qhS2gm+TDFtCzwBbQDK0atPfJvdeqnJpSOfWvkjhsAc3BFtAcbAFNwRbQHJNmJtgC+ji6/Qq2gOZgC2gOtoDmmDIzwRbQFFNmJtgCmoJ3AAuBAKZAAHMggDkQwBwIYA4EMMWkZgYCmGJKMwMBTDGlmYEApnwpBPAXvP9XKQjgJvkggGcBAczQqkE+n2/Lef/tvGMqp6bUL9W+ucZBAHMggDkQwBQIYI5JMxMI4ONAAHMggDkQwBwI4Ib5IIBnAAHMgQAWYkIzAwHMgQDmQABzIIA5EMAUCGAOBDAHApgDAcwxpZmBAKZ8KQRwpp5TmfqU6j56U6M4COCG+SCAZwEBzNAWwLdlbgurt9WnkqeAIYA5EMAcCGAKBDDHpJkJBPBxIIA5EMAcCGAOBHDDfBDAM4AA5kAACzGhmYEA5kAAcyCAORDAHAhgCgQwBwKYAwHMgQDmmNLMQABTvhwC+OhvVab+h2ZxEMAN80EAzwICmKEtgH0+3/0qp/5J8hQwBDAHApgDAUyBAOaYNDOBAD4OBDAHApgDAcyBAG6YDwJ4BhDAHAhgISY0MxDAHAhgDgQwBwKYAwFMgQDmQABzIIA5EMAcU5oZCGDKl0MAN3//r1IQwE3yQQDPAgKYcbICeJ3kKWAIYA4EMAcCmAIBzDFpZgIBfBwIYA4EMAcCmAMB3DAfBPAMIIA5EMBCTGhmIIA5EMAcCGAOBDAHApgCAcyBAOZAAHMggDmmNDMQwJQzLoBP8P5fpSCAm+SDAJ4FBDDj5ASwUkryFDAEMAcCmAMBTIEA5pg0M4EAPg4EMAcCmAMBzIEAbpgPAngGEMAcCGAhJjQzEMAcCGAOBDAHApgDAUyBAOZAAHMggDkQwBxTmhkIYMoZF8AneP+vUhDATfJBAM8CAphxKgTwnJ8ChgDmQABzIIApEMAck2YmEMDHgQDmQABzIIA5EMAN80EAzwACmAMBLMSEZgYCmAMBzIEA5kAAcyCAKRDAHAhgDgQwBwKYY0ozAwFMOfMC+Ivf/6sUBHCTfBDAs4AAZpy8AFZqzk8BQwBzIIA5EMAUCGCOSTMTCODjQABzIIA5EMAcCOCG+SCAZwABzIEAFmJCMwMBzIEA5kAAcyCAORDAFAhgDgQwBwKYAwHMMaWZgQCmnHkB/MXv/1UKArhJPgjgWUAAM06VAJ7TU8AQwBwIYA4EMAUCmGPSzAQC+DgQwBwIYA4EMAcCuGE+COAZQABzIICFmNDMQABzIIA5EMAcCGAOBDAFApgDAcyBAOZAAHNMaWYggClnVADP4f2/SkEAN8kHATwLCGDGqRHASs3pKWAIYA4EMAcCmAIBzDFpZgIBfBwIYA4EMAcCmAMB3DAfBPAMIIA5EMBCTGhmIIA5EMAcCGAOBDAHApgCAcyBAOZAAHMggDmmNDMQwJQzKoDn8P5fpSCAm+SDAJ4FBDDjVArgEz4FDAHMgQDmQABTIIA5Js1MIICPAwHMgQDmQABzIIAb5oMAngEEMAcCWIgJzQwEMAcCmAMBzIEA5kAAUyCAORDAHAhgDgQwx5RmBgKYcmYF8Inf/6sUBHCTfBDAs4AAZpw6AazUCZ8ChgDmQABzIIApEMAck2YmEMDHgQDmQABzIIA5EMAN80EAzwACmDPvBbBlWec3Onp6enZGIhFvs583O6a/eKulcdVqdZ1t28ulcZZlbRkaGlosiRkcHNwUCoXC0lyO41xUq9XWSOPK5fLafD5/kTRuZGRk8+dN/VyPgwcPrg2FQgmdcyuXy2s1Pu81juOIz61QKGyqVCpLJDHPPvvsRcFgMC3NZdv28mq1uk7jmqyu1WorpHGWZW1wHGepJGZoaGhxIBDoluYaGxu70LKsDdK4I0eOrLRte5U0rlgsri+VSsukccFgMJPL5USft+M4SyuVykZpLt0alM/ntWpQMBhsf/LJJ0Xfk0qlsqRQKGyS5jqZGqRznwaDwfjg4KDo3ikWi98YGRnZrHH9tWrQBx98oHWfv9iT0wAAIABJREFUhsPhUF9f3xbh9b9geHh4qzTX9BBgvTRucnJy1ZEjR1ZK46LRqKevr+9iaVyxWNwmjRkeHna1BkWj0UczmcxlGr/nVsdxLpDEHDp0yNUaFI1GH+js7PyWNM6yrC2fD9/melQqlSXVatW1GhSPx+/u6uq6RhpXrVbFa4XpayG6ty3rs7VCPp8XrxWSyeTfdHZ23iiNq1QqG6VrBcdxLrBt27UalEwmb21vb/9zaZxlWRuma4Mo7lTUIJWpf7IgU/+XE8Wl0+mbU6nUX2n8jlrrIMuytkhrkO5aYeHChb9TSk1dc801or/FbvYrumuFrq6uq+Px+L3SODf7lem+VFyDuru790YikQelcbr9Sj6fF9egXC6nVYP6+/v3RCKR78/+71e/e/VO9bb6dEFuwb81irNtW2sd5DiO1n1q2/bWXC4nuk+z2ez2cDjsk+YyZWYSDAYjGtff1X5FpwY98cQTa4LBYFKaS7dfcbMGvfTSS8vdnJlMTk6u0p2ZSNcKP/vZzxYHAoFeaS6TZiZvvPGGdG1ozMzk9ddfF89M3OxXdGtQKBSKuTUz0e1XdGcmoVAomM1mRX/3TZqZ9PT0XCKNc3tmMjk5iZnJjCMSidzf3d19pTROt1/RrUE6a4VEIvHddDp9rTTOlJlJR0fHn0jjTJiZpFKpW3RnJtPrE1Gcbg1SxWLxG42Ovr6+XZFIxN/s580Ox3FWV6vVddK48fHxjZZlrZTGlUql7YcOHVoqiXnqqae2hsPhqDSXbdurHMdZL40bHR3dMDQ0tEoaVywWtw0PD18oiXnxxRfXh8PhNp1zGx0d3aDxea+3bVt8bsPDw1unb645x/zwhz9cFQ6HO6W5LMtaOT4+vlEaV61W1zmOs1oaNzIystm27eWSmEOHDi0Nh8O9Gtf/os//kEmOWq22plwur9W4JpuKxeIKaVwwGOzJ5XKiz3u6sdiicU20atD0omWlNC4SiaSffvpp0fekVCotGx4e3irNdTI1SOc+jUQiyQMHDojunematU2aa2hoSKsGTUxMaN2nkUgkks1mtwu/I0vy+fwOaa5isbhi+t4RxY2Pj6+t1WprpHHRaNSXzWZ3S+MKhcJOaUw+n3e1BiUSiX29vb1XaPyeOyqVyhJJzLvvvutqDUomkw91d3d/WxpXKpW2O44jWgeVSqVltm27VoPa2truzWQy12nkE68VHMdZWiqVRPd2sfjZWqFSqYjXCu3t7Xd2d3ffpJFvi3StUKlUlpTLZddqUEdHx21dXV1/KY0bGRnZnM/nL5LGnWwNWv7Y0UdVpj51ds/RN08Ul06n/yKdTt8uzae7DiqVStulNUh3rfC5AL755ptFf4vd7Fd01wo9PT3XplKp70nj3OxXDh06pFWD+vv7r4zH4w9L43T7lffee09cg3K5nFYN6u3t/WYsFmtt9LNFuUVjKqemlvxySWj2z8rlstY6SPc+LZfLO3K5nOg+ffzxxy8Oh8MBaS4TZibPPPPMllAoFJPmcrtfKWrUoIMHD64PhUIpaS7dfsXNGvTjH/94ZSgU6pLm0p2ZjI+Pr9WdmUjXCrlcbkkoFNqvcf2NmZn8/d//vagumzIzCQaD6Zdfflk8M3GzX7EsS6sGRaPRhFszE91+RXdmEo1Gw319faK/+5iZ8ONkZibj4+OYmcw4ksnkQ11dXVdL44qa/YpuDbIsS7xWaG9vv6enp+d6jXyYmcw43J6ZtLW13dbZ2XmLNG5kZGSz4ziuzUyaPh6MLaA52AKagy2gOdgCmoMtoCnYArphHLaAngW2gOZgC2gOtoCmYAtojm4NMm4L6Dm+/1cpbAHdJB+2gJ6FTr+CLaA5TbeAVuoL3wWMLaA52AKa4+bMBFtAc7AFNAdbQHOwBTQFW0BzzsTMBFtAU0yZmWALaIopMxNsAU3BO4CFQABTIIA5EMAcCGAOBDAHAphiUjMDAUwxpZmBAKaY0sxAAFPOnACe2/t/lYIAbpIPAngWEMCMUy+AlWr6LmAIYA4EMAcCmAIBzDFpZgIBfBwIYA4EMAcCmAMB3DAfBPAMIIA5EMBCTGhmIIA5EMAcCGAOBDAHApgCAcyBAOZAAHMggDmmNDMQwJQz+ATwJyrz4a/nEgcB3DAfBPAsIIAZp0sAN3wKGAKYAwHMgQCmQABzTJqZQAAfBwKYAwHMgQDmQAA3zAcBPAMIYA4EsBATmhkIYA4EMAcCmAMBzIEApkAAcyCAORDAHAhgjinNDAQw5YwI4O5f3aMy9SmVqb82lzgI4Ib5IIBnAQHMOD0CWKmGTwFDAHMggDkQwBQIYI5JMxMI4ONAAHMggDkQwBwI4Ib5IIBnAAHMgQAWYkIzAwHMgQDmQABzIIA5EMAUCGAOBDAHApgDAcwxpZmBAKacEQEseP+vUhDATfJBAM8CAphxOgUwewoYApgDAcyBAKZAAHNMmplAAB8HApgDAcyBAOZAADfMBwE8AwhgDgSwEBOaGQhgDgQwBwKYAwHMgQCmQABzIIA5EMAcCGCOKc0MBDDlzAjgub//VykI4Cb5IIBnAQHMOH0CWCn2FDAEMAcCmAMBTIEA5pg0M4EAPg4EMAcCmAMBzIEAbpgPAngGEMAcCGAhJjQzEMAcCGAOBDAHApgDAUyBAOZAAHMggDkQwBxTmhkIYMoZegJ4zu//VQoCuEk+COBZQAAzTrcAJk8BQwBzIIA5EMAUCGCOSTMTCODjQABzIIA5EMAcCOCG+SCAZwABzIEAFmJCMwMBzIEA5kAAcyCAORDAFAhgDgQwBwKYAwHMMaWZgQCmuC2AV2c/aJG8/1cpCOAm+SCAZwEBzDi9Algp8hQwBDAHApgDAUyBAOaYNDOBAD4OBDAHApgDAcyBAG6YDwJ4BhDAHAhgISY0MxDAHAhgDgQwBwKYAwFMgQDmQABzIIA5EMAcU5oZCGCK2wL4nN6j/0Py/l+lIICb5IMAngUEMMMNAfzHp4AhgDkQwBwIYAoEMMekmQkE8HEggDkQwBwIYA4EcMN8EMAzgADmQAALMaGZgQDmQABzIIA5EMAcCGAKBDAHApgDAcyBAOaY0sxAAFPcFsALM/X/kLz/VykI4Cb5IIBnAQHMOP0CWKk/PgW85O0lQQhgCgQwBwKYAgHMMWlmAgF8HAhgDgQwBwKYAwHcMB8E8AwggDkQwEJMaGYggDkQwBwIYA4EMAcCmAIBzIEA5kAAcyCAOaY0MxDAFLcFsPT9v0pBADfJBwE8CwhghlsCeJ16W326ILfg3yCAKRDAHAhgCgQwx6SZCQTwcSCAORDAHAhgDgRww3wQwDOAAOZAAAsxoZmBAOZAAHMggDkQwBwIYAoEMAcCmAMBzIEA5pjSzEAAU9wUwGf3Tj4gff+vUhDATfJBAM8CApjhjgBW6vhTwO8sCUjzQQBzIIApEMAcCGAOBDAHApgDAUwxaWYCAUwxZWYCAUwxZWYCAUxxXQD7/f7vNjq8Xq+vtbX1h81+3uxIJBIPxOPxhzXiHo1Go9+TxrW3t7d4PJ57hHEtLS0tL0lzRaPRB9ra2sTnlkwmH4lEIvfrnJvf7xedm8fjebilpeUn0lyxWOz+ZDL5iDSura3t4Wg0+oA0LpVK7QsGg/dKYrxe7wMtLS2vaXxu30skEo9K4+Lx+MOJREJ8bslk8vuRSER0bh6P556WlpY3pLnC4fB9yWTy+xrn9mAsFntII+774XD4Pmlca2vr6z6fT3RNIpHIvalUap80l9s1yOPx/NTr9Yq+J8FgUOvcTqYGxWIxcQ1qaWn5sc/nk9aFe6ZrlyhXJBLRrkE69+n03wDR7+nz+e5OpVKt0lzhcPi+eDwuvk+TyeRD8Xj8QY1ze8Hj8filce3t7R6dc3OzBrW2tj7r9/tD0rhUKtXq8/nulsTo3qe6Ncjj8Rzw+/1xjc9NvFYIBoP3dnR0iM8tFovdr1ODvF7v416vNyWN6+joEK8V/Jo1SHet4PF4sj6fr1Mal0ql9knXCj6f7+50Ou1aDfL5fPu9Xm+PNC6ZTGqtFXRq0JLO6oTK1Kf2Jn/aJzy3bo/H0y/Np7sOam9vb3GrBp111ln/Tyk1dccdd4juAzf7Fb/mferz+dpaW1uflMa52a94PB7dc4t6vd6D0jjdfiWRSLhWgzweT8jj8Twnibm1+1afyqmps35x1v+R5tOtQel0WrxW8Pl83tbW1h9pXP8v/cwkEAjsc3tmotOvuDkzOZl+xa0a5PP57ndzZpJMJh/SnZlI71Ofz3d3S0vLf5XmMmlm4vV6RXEmzUz8fr94ZqLTr7hdg1pbW/+L1+uV3juu9iu6M5PW1ta/88/jmYn/M0Rxbs9Mksmk1szE5/OFpXGYmbDjHt2Zic5awev1Pu7xeNqlcYbMTH7g9Xq7pHGYmfBDtwapQCBwSaMjHA7/qc/n62z282ZHd3f33v37918ljRsYGPhOe3v75Rpx1weDwd2SGL/ff53P59svzdXe3r63v7//29K4bDZ7dVtb2xUacddFo9E9wnP7tsfj+YE0V2dn5xXZbPZqaVx/f/+329vb92rEXZtKpaTndkVra+ugxud2+cDAwHekcfv377+qu7tbfG7ZbPaadDp9qSQmGAzubm1tPSjNlclkLstms9dI43p7e7/V3d19pTRuYGDgO+l0+pvSOI/H85T0u5xOpy/VOTfdGtTf369Vgzwez0AoFBJ9T1Kp1J7+/v5rpblOpgZ1dnaKa1Bra+tjXq9XVBei0eiebDZ7nTRXW1ubVg3KZrNa96nH4+kNBAI3SGIikciubDYrigkEApek0+lv6tSg/v7+K3t7e7+lcW6doVDoJmncwMDAjdKYVCrlag3y+XxtgUDgFo3vyQ2RSGSXJCaRSLhag6Z3E7hd43O7Ph6Pi9ZBqVRqz8DAgLgGdXZ2XqFTgwKBQDAQCNylcW7itUI8Ht89MDBwvTRXe3v75f39/eL71O/3ewKBwH3SOJ21QiQS2TU4OOhaDfJ6vY8GAoGHdM4tlUpdpvF5i2vQwsz7/3tBpv6f0jifz/dgIBDYp/E7aq2DBgYGrpfWIN21wqJFi/6vUmrq5ptvFv0tdrNf0V0rhMPhO30+X1ga52a/EgwGtWqQ3++/rbW1NSGNc7Nf8fl8WjUoHA7/xfSTbaK4c35xzocqp6ZWvLqiWxKne58ODg7e4PP5RPep3+//U6/X2yXNZcLMJBgMXuv1evukudzuV3RqUDAYvMrj8WSluXT7FZdr0OVer9e1mUl/f/+VujVIulZobW2d9zOTUCgkqssmzUzi8bh4ZqLTr+jWoP3792vVII/H0+/WzES3X9GdmXi93p7APJ6ZBAKBP5PGuT0z6e/vx8xkxqE7M9HtV3RnJvv37xevFQKBQNDv939XGmfCzMTn87UGMDNh55bJZFyZmaRSqcuaPh6MLaA52AKagy2gOdgCmoMtoCnYArphHLaAngW2gOb4sQU0A1tAU7AFNGc+bwGtMvVPFnbX/6c0DFtAN8yHLaBngS2gGe5tAa2UuvLnV16i3lafqpz6V0kctoDmYAtoiu7MBFtAc7AFNAdbQHOwBTQFW0BzsAU0B1tAc7AFNMeUmQm2gKbgHcBCIIApEMAcCGAOBDAHApgDAUwxqZmBAKaY0sxAAFNMaWYggCmuCeDuX92jMvWpr++vvyXNBQHcMB8E8CwggBmuCuChoaHFi3KLxlROTalfqn1zjYMA5kAAUyCAORDAHAhgDgQwBwKYYtLMBAKYYsrMBAKYYsrMBAKYAgEsBAKYAgHMgQDmQABzIIA5EMAUk5oZCGCKKc0MBDDFlGYGApjimgDO1HMqU5/a8vjRO6W5IIAb5oMAngUEMMN1AXxV7qqLpU8BQwBzIIApEMAcCGAOBDAHApgDAUwxaWYCAUwxZWYCAUwxZWYCAUyBABYCAUyBAOZAAHMggDkQwBwIYIpJzQwEMMWUZgYCmGJKMwMBTHFPAB/9rcrU/6BTgyCAG+aDAJ4FBDDDdQHsOM4FKqf+SfIUMAQwBwKYAgHMgQDmQABzIIA5EMAUk2YmEMAUU2YmEMAUU2YmEMAUCGAhEMAUCGAOBDAHApgDAcyBAKaY1MxAAFNMaWYggCmmNDMQwBQXnwD+ZEGm/jEEMAUCmAMBzDFMAK+TPAUMAcyBAKZAAHMggDkQwBwIYA4EMMWkmQkEMMWUmQkEMMWUmQkEMAUCWAgEMAUCmAMBzIEA5kAAcyCAKSY1MxDAFFOaGQhgiinNDAQwxRUBPP3+34WZ+hsQwBQIYA4EMMcoAayUkjwFDAHMgQCmQABzIIA5EMAcCGAOBDDFpJkJBDDFlJkJBDDFlJkJBDAFAlgIBDAFApgDAcyBAOZAAHMggCkmNTMQwBRTmhkIYIopzQwEMMUVATz9/t/zuyb/EgKYAgHMgQDmGCiA5/wUMAQwBwKYAgHMgQDmQABzIIA5EMAUk2YmEMAUU2YmEMAUU2YmEMAUCGAhEMAUCGAOBDAHApgDAcyBAKaY1MxAAFNMaWYggCmmNDMQwBR3BPBn7//VrUEQwA3zQQDPAgKYceYEsFJzfgoYApgDAUyBAOZAAHMggDkQwBwIYIpJMxMIYIopMxMIYIopMxMIYAoEsBAIYAoEMAcCmAMBzIEA5kAAU0xqZiCAKaY0MxDAFFOaGQhgiktPAH+iMh/+GgKYAwHMgQDmGCqA5/QUMAQwBwKYAgHMgQDmQABzIIA5EMAUk2YmEMAUU2YmEMAUU2YmEMAUCGAhEMAUCGAOBDAHApgDAcyBAKaY1MxAAFNMaWYggCmmNDMQwJTTLoCn3/+rMvXXIIA5EMAcCGCOkQJYqTk9BQwBzIEApkAAcyCAORDAHAhgDgQwxaSZCQQwxZSZCQQwxZSZCQQwBQJYCAQwBQKYAwHMgQDmQABzIIApJjUzEMAUU5oZCGCKKc0MBDDltAvg6ff/qu6jN0EAcyCAORDAHIMF8AmfAoYA5kAAUyCAORDAHAhgDgQwBwKYYtLMBAKYYsrMBAKYYsrMBAKYAgEsBAKYAgHMgQDmQABzIIA5EMAUk5oZCGCKKc0MBDDFlGYGAphy+gXwZ+//VUq/BkEAN8wHATwLCGDGmRfASp3wKWAIYA4EMAUCmAMBzIEA5kAAcyCAKSbNTCCAKabMTCCAKabMTCCAKa4LYNu2VzU6nn766SsSiUS02c+bHZZlbSmVStulcWNjYzsrlcpGjXyXlkqlNZKYF198cXcsFktJc42MjGx2HEd8bqOjozsKhcImaVypVNpTq9VE5/baa69tj8ViXdJc1Wp10+jo6A5pnOM420dGRjZL44rF4u5yubxWEvMP//APm+LxeK80V6VS2Tg2NrZT4/pvtyxrizTOsqxLqtXqOmGuNZFI5Aca13+9ZVmXSONs295aLBa3SeMOHz58sWVZG6Rx0Wj0sXw+L7om1Wp1XaVS2aVx/bVqkG3bWjUoGo32vPrqq6LvSblcXlssFndLc51MDapWq+IalEgk0j/5yU9EdaFWq60plUp7pLkKhYJ2DdK5TxOJRPKZZ565VJhrdaFQuEyay7KsDYcPH75YGletVrfZtr1VGpdMJiNPPfXUXmncyMjIN6UxxWLR1RrU3t7uHxgY+I40rlAoXOY4zmpJTD6fd7UGtbe3t2Sz2Rs08l0qXStM//0V16BqtbpJpwal0+mH+vr6btb4nojXCrVabY1lWaJ727Y/WyvYti1eK3R2dt732GOP3aqRb5d0reA4zupKpeJaDerq6rpr//79d2jku6RYLK6Xxs21BqlM/ZOFmaP/y7b1a1Bvb+/tPT09d0vjdNdBlmVdKq1BumuFRYsW/V4pNbVv3z7R32I3+xXdtUI2m70pnU4/Io1zs18plUpaNWhwcPC6dDrdqnH9tdZBw8PD4hpUKBS0atBTTz317VQqFdC4/g3XQXcV7rpCva0+Xfj2wt82itO9TyuVymWFQkF0nz733HOXJ5PJmDSXCTOTF154YZfbMxOdfsXNmcnJ9Ctuzkxisdh+aS7dmUm1Wt2mOzORrhUKhcLqSCSS1bj+xsxM3nnnHdE1MWlm8uabb4pnJrZGv6Jbg8rlslYNSiaTHT/96U9F947uOki3X9GdmSSTycR8npk88cQT35LGuT0zmT4/Udx8npl0dHTsGxwcvEEap9uv2Jozk3K5LF4rpNPphx577LE/1/ieGDEz6evr+yuNfPN6ZuI4znppnG4NUlNTUwsbHclkcqPP5/t+s583O6b/9c1Sadz777+/vF6vnyeNK5VKaxzHOUsSk0wmV3m9Xp80l+M4F4yNjV0ojZuYmFhmWdb5GvlW1+v1r0liuru7LwwEAmFpro8++uj8iYmJZdK46X+FfIE0bmhoaNWxY8fOlsSk0+nzvV5vUpqrXq+f9/777y/XuP5Lx8fHF0vjarXaio8//vgcYa6zfD5fhzTXb37zm3NrtdoKadzk5OQ3KpXKEo1rctHExMTXpXEej6c9l8uJPu+PP/74HMuyVkpz6dYg+7Mnt8U1yO/3x7PZrOgeOHbs2NlDQ0OrNK6/dg366KOPxDXI7/eHUqmUqC5M/yvk1dJclmVp1aB//ud/1rpP/X6/p62tbY0wbtHQ0NBajev/dcdxLpLG1ev1JZOTk9/QOLdHo9HoJmlcPp9fJ41xHMfVGhQMBu9PJBI7pHHTn9siSUyxWHS1BgWDwbvj8fhuaVypVFozNTUlWgcdO3bs7MnJSXEN+uijj87XqUGhUOhv4vH4Xo3viXitMDU1ddb0NRHlqtfr59m2LV4rBAKBW6LR6HekcZZlrZSuFaamphaVy2XXalAoFLopHA7fKI2b/lfI50rj5lKDzu751b0qU59a2P3hz6am9GtQLBa7PhaL3SyN010HTX8nRTVId62wcOHC3ymlplasWCH6W+xmv6K7VojH45eHw+E7pXFu9iuO42jVoLa2tl1+v/8ejeuvtQ7SqUG5XE6rBsXj8W0+n+9BaVylUmm6Dvr8KeCvvf211gbfL637tFwur83lcqL7tKura30gENgnzWXCzCSdTq90e2ai06/ozkz8fn9Emku3X5nPM5N6vb5Ed2YiXSs4jnOWx+PplOYyaWby4osviuqyKTMTj8cTP3jwoOh7otuv6NagUqmkVYMCgUAwGo2K7h3ddZBuv6I7M/H5fK2xWEz6d9+ImUkwGHzEhJlJvV7HzGTGEQqFvhuNRvdofAZa/YruzKRUKonXCuFw+PZoNPotje8JZib0MGZm8pvf/Oa0zExmH1+4cwe2gOZgC2gOtoDm2NgCmoEtoCnYArphHLaAngW2gOZgC2iObWML6JlMTWEL6NnMqy2gZ7z/VylsAd0IbAHNwRbQHKO3gFbqC98FjC2gOTozE2wBzcEW0BxsAc3BFtAcbAFNwRbQHGwBzcEW0BxsAc0xZWaCLaApNt4BLAMCmAIBzIEA5kAAcyCAORDAFJOaGQhgiinNDAQwxZRmBgKYcnoF8PH3/yoFAdwICGAOBDDHeAGsVNN3AUMAcyCAKRDAHAhgDgQwBwKYAwFMMWlmAgFMMWVmAgFMMWVmAgFMgQAWAgFMgQDmQABzIIA5EMAcCGCKSc0MBDDFlGYGAphiSjMDAUw5zU8Af6IyH/768/8JAcyBAOZAAHPmiQBu+BQwBDAHApgCAcyBAOZAAHMggDkQwBSTZiYQwBRTZiYQwBRTZiYQwBQIYCEQwBQIYA4EMAcCmAMBzIEAppjUzEAAU0xpZiCAKaY0MxDAlNMmgLt/dY/K1KdUpv7a5/8JApgDAcyBAObMCwGsVMOngCGAORDAFAhgDgQwBwKYAwHMgQCmmDQzgQCmmDIzgQCmmDIzgQCmQAALgQCmQABzIIA5EMAcCGAOBDDFpGYGAphiSjMDAUwxpZmBAKacNgE86/2/SkEANwICmAMBzJlHApg9BQwBzIEApkAAcyCAORDAHAhgDgQwxaSZCQQwxZSZCQQwxZSZCQQwBQJYCAQwBQKYAwHMgQDmQABzIIApJjUzEMAUU5oZCGCKKc0MBDDl9Alg+v5fpSCAGwEBzIEA5swbAawUewoYApgDAUyBAOZAAHMggDkQwBwIYIpJMxMIYIopMxMIYIopMxMIYAoEsBAIYAoEMAcCmAMBzIEA5kAAU0xqZiCAKaY0MxDAFFOaGQhgyml8Api8/1cpCOBGQABzIIA580wAk6eAIYA5EMAUCGAOBDAHApgDAcyBAKaYNDOBAKaYMjOBAKaYMjOBAKZAAAuBAKZAAHMggDkQwBwIYA4EMMWkZgYCmGJKMwMBTDGlmYEAppwWAdzg/b9KQQA3AgKYAwHMmVcCWCnyFDAEMAcCmAIBzIEA5kAAcyCAORDAFJNmJhDAFFNmJhDAFFNmJhDAFAhgIRDAFAhgDgQwBwKYAwHMgQCmmNTMQABTTGlmIIAppjQzEMCU0yKAG7z/VykI4EZAAHMggDnzUAD/8SlgCGAOBDAFApgDAcyBAOZAAHMggCkmzUwggCmmzEwggCmmzEwggCkQwEIggCkQwBwIYA4EMAcCmAMBTDGpmYEAppjSzEAAU0xpZiCAKadHAPP3/yoFAdwICGAOBDBn3glgpf74FPDKd1ZGIIApEMAUCGAOBDAHApgDAcyBAKaYNDOBAKaYMjOBAKaYMjOBAKZAAAuBAKZAAHMggDkQwBwIYA4EMMWkZgYCmGJKMwMBTDGlmYEAppymJ4DZ+3+VggBuBAQwBwKYM08F8Dr1tvp0YW7hbyGAKRDAFAhgDgQwBwKYAwHMgQCmmDQzgQCmmDIzgQCmmDIzgQCmuC6AHcc5q9HR1ta2ORAI7Gv282ZHpVJZUiqVlknjpr+wF0jjxsfH1+ZyubMlMW1tbWv8fr9fmqtYLH7Dtu3l0jjHcS6abmCl12RNsVg8RxLT09Oz3O/3RzSu42LHcS6Sxtm2vbxYLH5D45qsdhznXElMV1fXYr/fn9RhIqJOAAATJUlEQVTIdcHnBVFylEqlZZVKZYk07siRIyunhfqcY3K53Nl+vz8tzVWv1887cuTISo1rsnR68S6KsyxrpWVZ50vjAoFAxxtvvCH6vCcmJr4+OTm5SppLtwZNN9jiGhQIBBLZbFZ6D5zrfHYPSH9H7Ro0fY+L4oLBYKijo0NUF4rF4jm1Wm2NNNd0jRTXoImJCa37NBgMelOp1DpJTL1e/1q1WhXFOI5zlmVZ51uWJb5Pp4d8S6VxoVDo0VgstkXje7JeGpPP512tQcFg8MFkMnmxNK5ara6bHpDMOSaXy7lag0Kh0D2JROJSadz4+PjaY8eOidZBjuOc+8EHH4hr0Pj4+GKdGhQMBu8Ih8NXSuOmf0fR345jx46dPT4+vlaay3GcCz4ftAo/t1vj8fg10rjJyclV0rVCvV7/2sTEhGs1KBQK3RyNRv9EGnfkyJGV+Xz+PI3PoGENOrv3w++pTH1qYebo67N/pluD4vH4jeFw+C80rqXWOmh8fHyttAY5mmuFhQsX/k4pNbVhwwbpfeBav6K7Vmhra7siHA7fJY1zs1/J5XJaNSiVSu0JBAL3SeN0+xXbtsU16JVXXtGqQYlEYkcgEHhIGje9ThCtg1ROjaqcmlr8zuKANN/ExMS66UHmnGMymcxGv9/fIs1lwsyks7NztdszE51+xc2ZiW6/4vbMxOfztWnk0pqZjI2NXag7M5GuFbLZ7Nk+n69Tmsukmcnzzz8vqsumzEyCwWD8wIED0u+JVr+iW4Py+bxWDQqFQkG3ZiaOZr+iOzMJhUIezEzY4erMZPr8pOf2wHyemcRiscukcbr9iu7MJJ/Pi9cKwWDwjlgsdpU0zpSZSTQavVYaN99nJvV6/ZTNTL7oyOfz56larbai0XHgwIHLk8lkpNnPmx3VanWTbdtbpXHlcnmHZVkbpHG2be8eGhpaJYl54YUXdiUSiaQ0V6VS2VitVrdJ4xzH2a5zbpVKZVehUFgtiXnxxRe3xWKxtDTX6OjoBsdxtmt83tsqlcpGaZxlWZeUSqU1kpjXX399QzQa7dHItaFcLu+Qxtm2vbVarW6Sxo2MjFxcLpfXCnOtikajj2lc/3UjIyMXS+Mcx9lsWdYWaVyhUNhZLBbXS+MikUj/O++8I/q8y+XyWsuyLtG4Jq7WoFgs1v3SSy+JvielUmmNzrmdTA0aHR0Vn1s8Hu94+eWXRXWhUCisrlQqu6S5LMvSqkFjY2Na92k8Hk8cOHBgj/B3XFkqlUQxtVptRbFYXF8oFHZK40ZHR7c4jrNZ49zCTzzxxBUan8Gl0ph8Pu9qDWpra/Nls9mrpXGlUmmPZVkrJTFDQ0Ou1qBUKrWvv7//emmcbdu7bdsWrYNKpdIax3HE5zY6OrpBpwZ1dnY+mM1mb9L4nojXCrZtr7Jte7c0l+5aoaur696+vr5bNPJdIl0rWJa18vDhw67VoEwm87e9vb23S+NGRkYuzufz6zSuScMadE7P0SGVqU/tfPL9u2b/TLcG9fT0/HVPTw/7/zvRobsOsm17t7QG6a4VFi1a9Hul1NSjjz4q+lvsZr+iu1bIZrN/kk6nH5HGudmvDA0NadWggYGBa9vb21s0vlta66B8Pu9aDRocHLwqmUz6Na6/eB1058id35x+CvjfpfkOHz4sXis888wz30wkElFpLhNmJs8+++wl8Xi8TZrL7X5Fd2YSjUY7pbl0+5UzMDPp1Tk3nXXQ6OjoFt2ZiXStYFnWykgk8gON62/EzCQajfb94he/ENVlk2Ymr732mnhmotOv6NagUqmkVYMSiUT7j370I9G9czIzE537FDOThucWHhgY2KvxGbg6MxkdHcXMZMaRSqX2ZbPZG6Rxuv2K7sykVCqJ1wodHR0PPvbYY3+m8T350s9MOjo65u3MpKur607dmUm1Wj1lM5MvOvL5/LqmjwdjC2gOtoDmYAtoDraA5mALaIrjYAvoBnHYAnoW2AKagy2gOdgCmoItoDnGbwHd5P2/SmEL6EZgC2gOtoDmzMstoKc5K3fWuMqpKfVLtU8S52ALaAK2gOZgC2gOtoDmYAtoDraApmALaA62gOY42AKagS2gOabMTLAFNAXvABYCAUyBAOZAAHMggDkQwBwIYIpJzQwEMMWUZgYCmGJKMwMBTDn1Arjx+3+VggBuBAQwBwKYM58F8K2lW/eot9WnKqf+VRIHAUyBAOZAAHMggDkQwBwIYAoEMAcCmAMBzIEA5pgyM4EApkAAC4EApkAAcyCAORDAHAhgDgQwxaRmBgKYYkozAwFMMaWZgQCmnFIB3P2re1SmPqUy9dcaxUAAcyCAORDAnPksgCcmJpYtyC2oSZ8ChgCmQABzIIA5EMAcCGAOBDAFApgDAcyBAOZAAHNMmZlAAFMggIVAAFMggDkQwBwIYA4EMAcCmGJSMwMBTDGlmYEAppjSzEAAU06pAM7UcypTn1LdR29qFAMBzIEA5kAAc+a7AN75zs6t0qeAIYApEMAcCGAOBDAHApgDAUyBAOZAAHMggDkQwBxTZiYQwBQIYCEQwBQIYA4EMAcCmAMBzIEAppjUzEAAU0xpZiCAKaY0MxDAlFMrgJu//1cpCOBGQABzIIA5810AF4vFc1RO/ZPkKWAIYAoEMAcCmAMBzIEA5kAAUyCAORDAHAhgDgQwx5SZCQQwBQJYCAQwBQKYAwHMgQDmQABzIIApJjUzEMAUU5oZCGCKKc0MBDDlFD8B3PT9v0pBADcCApgDAcz5igjgdZKngCGAKRDAHAhgDgQwBwKYAwFMgQDmQABzIIA5EMAcU2YmEMAUCGAhEMAUCGAOBDAHApgDAcyBAKaY1MxAAFNMaWYggCmmNDMQwJRTJoBP8P5fpSCAGwEBzIEA5nwlBLBSSvIUMAQwBQKYAwHMgQDmQABzIIApEMAcCGAOBDAHAphjyswEApgCASwEApgCAcyBAOZAAHMggDkQwBSTmhkIYIopzQwEMMWUZgYCmHLKBPAJ3v+rFARwIyCAORDAnK+QAJ7zU8AQwBQIYA4EMAcCmAMBzIEApkAAcyCAORDAHAhgjikzEwhgCgSwEAhgCgQwBwKYAwHMgQDmQABTTGpmIIAppjQzEMAUU5oZCGDKqRPAX/z+X6UggBsBAcyBAOZ8ZQSwUnN+ChgCmAIBzIEA5kAAcyCAORDAFAhgDgQwBwKYAwHMMWVmAgFMgQAWAgFMgQDmQABzIIA5EMAcCGCKSc0MBDDFlGYGAphiSjMDAUw5hU8Af+H7f5WCAG4EBDAHApjzFRPAc3oKGAKYAgHMgQDmQABzIIA5EMAUCGAOBDAHApgDAcwxZWYCAUyBABYCAUyBAOZAAHMggDkQwBwIYIpJzQwEMMWUZgYCmGJKMwMBTDklAngO7/9VCgK4ERDAHAhgzldKACs1p6eAIYApEMAcCGAOBDAHApgDAUyBAOZAAHMggDkQwBxTZiYQwBQIYCEQwBQIYA4EMAcCmAMBzIEAppjUzEAAU0xpZiCAKaY0MxDAlFMigOfw/l+lIIAbAQHMgQDmfAUF8AmfAoYApkAAcyCAORDAHAhgDgQwBQKYAwHMgQDmQABzTJmZQABTXBfA+Xz+vEZHNpvdHolEvM1+3uxwHOci27ZXSePGx8fXjo2NXSiNGxkZ2ZzL5S6QxGSz2Y2BQCAszWXb9nLHcVZL42q12ppSqbRMGlcoFDYNDQ0tlsQ88cQTawKBQEKaa2JiYlmtVluj8Xmvtm17uTQun89vHB8fF53bk08+uTwQCHRIc42NjV04Pj6+VuPzXuU4zkUa12T95OTkNyQxuVzugkAg0C3NVa/XlziOs14aV6vVVliWtVIaV61W1zmOs1QaFwwGM2+99ZbomkwvUjdoXH+tGlQul7VqUDAYbH/22WdF35Pp7/5Gaa6TqUETExPiGhQKhWLZbFZ07wwNDS0uFAqbpLlKpZJWDZqcnNS6T0OhULC7u3uzJMayrPPfe++9LdJcjuMsrVar66RxR44cWVmr1VZI46LRqKevr2+HNG54eHirNKZSqbhag2Kx2COZTGaPNO69997bYlnW+ZKY6aG6azUoFovd39vbe4U0bmRkZLPjOKJ10Pj4+OJKpSKuQRMTE8t0alA0Gv1uOp3+jjSuUqmI1wqO41wwMjIiurfz+c/WCuVyWbxWiMfjt6dSqRulcZZlbZCuFSzLOt+yLNdqUDwev6Wtre1mjXzrPx92S46ZNWhBpv7vKlP/wxy+I1o1qL29/c8SicRfSeN010EjIyObpTVId62wcOHC3ymlpvbu3Sv6W+xmv6K7Vujo6Ph2Mpm8RxrnZr+Sy+W0alAmk7k8Go0+II3T7Vd0atCbb76pVYP6+vp2RSKR72v8jlrroImJiYb36YK3F9RUTk0t/sfF/ib5trz55pui+7Svr29bOBz2SX9HE2Ymg4ODG9yemej0Kzo16Omnn16tMzPR7VfcrEHPP//8MjdnJkeOHFmpOzORrhVefvnlC/x+f480lykzk0Ag0PXKK6+IrokpM5NQKJR65ZVXxDMTnX5FtwaVSiWtGhQOh6NuzUx0+xXdmUk4HA5ks9l5OTOJxWKtPT09O6Vxbs9Mjhw5ojUzSafTl0rjTJiZRCKR+7u7u/dK43T7Fd2ZSalUEq8VYrHYXe3t7ddI4zAzYTGuz0wSicSfa+RbX6/XT2pmIviOLFGVSmVJoyObze6OxWKBZj9vdpTL5bWfL+YkR7Va3WTb9iqNfDuGh4cvlMQ8/fTT2yKRSEyaq1QqrRkdHd0gjatUKhsLhcJqjXzbS6XSMknMc889tyESiaSkuRzHWV2pVDZK40ZHRzeUSqU10rhisbjNtu3lkpiXX355dSQS6ZLmsm17VbVa3aRxTdaXy+W10jjLsrY4jnORJGZ4ePjCUCi0X5pruinZIo2rVqvrqtXqOmnc9ABzpTQuHA73vvvuu6LPe3pBsFWaS7cGFQoFrRoUDoc7X3jhBdE9YNv28mKxuE2a62Rq0PQ9Lj23tmeffVZ075RKpWWlUmm7xvXXqkGTk5Na92ksFos8/vjjOyQxjuMsLRQKO6W5LMtaOTIyslkaNzExoXWfxuNx/8DAwB5p3MjIyMXSmGKx6GoNisfjLdls9gppXKFQ2Ok4zlJJTD6fd7UGxePxh/fv33+1Rr4dY2NjonWQbdvLq9WquAY5jrNapwYlk8n7MpnMDRrfE/FaYbopEd3b09dkVaFQEK8VUqnU36bT6Zs18m2VrhUcx1lq27ZrNai9vf2vM5nMrRr5thSLxRXSuJk1SGXqnyzM1P/lRDG6Naizs/OWzs7Ov9H4HbXWQeVyeYe0BumuFRYtWvR7pdTUrbfeKv1b7Fq/ortW2L9//3XJZPJ+aZyb/crw8LBWDcpms1fFYrFHpHG6/crw8LC4Bh06dEirBvX3918ei8VapXG6awXHcRrep9e8e80u9bb6dEFuwb81irNte+ehQ4dE9+mTTz55SSQSCUp/RxNmJi+88MJWt2cmOv2KmzMT3X7FzRr06quvrnJzZjIxMbFOd2YiXSscOnRoaTAY7JPmMmhm0vPzn/9cujY0YmYSiUTSr7zyinhmotOvuF2DIpFI0q2ZiW6/ojsziUQikWw2K/q7j5kJP05mZjIxMaFzbi39/f17pXEmzEySyeRDOjMT3X5Fd2ZS0VgrtLW13dvZ2XmjxvcEMxN6/V2dmXR0dNymOzOp1WonNTOZ6/GFu4phC2jOH625EGwBzcEW0BRsAc0xZTsjbAFNwRbQHGwBzcEW0BxsAc0xZTsjbAFNOektoOf4/l+lsAV0I7AFNMfNfgVbQHO+FFtAf84XvAsYW0BTsAU0B1tAc7AFNAdbQHOwBTQFW0BzsAU0B1tAc7AFNMeUmQm2gKbgHcBCIIApEMAcCGAOBDAHApgDAUwxqZmBAKaY0sxAAFNMaWYggCknLYDn+P5fpSCAGwEBzIEA5nyFBXDTdwFDAFMggDkQwBwIYA4EMAcCmAIBzIEA5kAAcyCAOabMTCCAKRDAQiCAKRDAHAhgDgQwBwKYAwFMMamZgQCmmNLMQABTTGlmIIApJy+Aj/5WZep/mEsMBDAHApgDAcz5ygpgpZo+BQwBTIEA5kAAcyCAORDAHAhgCgQwBwKYAwHMgQDmmDIzgQCmQAALgQCmQABzIIA5EMAcCGAOBDDFpGYGAphiSjMDAUwxpZmBAKacgieAP1GZD389lxgIYA4EMAcCmPMVF8ANnwKGAKZAAHMggDkQwBwIYA4EMAUCmAMBzIEA5kAAc0yZmUAAUyCAhUAAUyCAORDAHAhgDgQwBwKYYlIzAwFMMaWZgQCmmNLMQABTTkoAC97/qxQEcCMggDkQwJyvtABWquFTwBDAFAhgDgQwBwKYAwHMgQCmQABzIIA5EMAcCGCOKTMTCGAKBLAQCGAKBDAHApgDAcyBAOZAAFNMamYggCmmNDMQwBRTmhkIYMpJCWDB+3+VggBuBAQwBwKYAwHMnwKGAKZAAHMggDkQwBwIYA4EMAUCmAMBzIEA5kAAc0yZmUAAU9wWwP8f5BTeAGjYe/g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 name="AutoShape 11" descr="data:image/png;base64,iVBORw0KGgoAAAANSUhEUgAAB4AAAAOxCAYAAAAUy7rdAAAgAElEQVR4nOy9eXQb93X3fUVKsiV5kax9s2Rb3pc4aessTmI7XuR9jZcsjkUMZgAQCwkCIEhKchnFi2LHciLHSdTE0Vs3bVI4lkqDBLEMNCEtsUqNpO1p/T7Pkzzt86ZuuuRtkjdpVsfSvH8IcvjjBSXen8gxh/5+zsE5DdF77gyAufrd+/H8hmgcgsHgmmAw+PHx3h+PUqm0oFAonCaNe/nllxc5jnOyNM627eW9vb1Nkph4PL40EAgY0lz5fH5+pVI5XRrnOM7CXC43TxpXKpWW5XK5ZkmMZVmnBwKBsDTXyMjIPMdxFkrjKpXK6fl8fr40rlAoLHUcZ7Yk5t57750XCATi0lyO45z88ssvL5LGFQqF00ql0gJpnG3bi2u12hxJTG9vb1MgEOiQ5nr11Vfn2ra9WBrnOM4pfX19p0rjisXiGYVC4SRpnGEYyd7eXtH3XavV5jiOs0SaS7cG9ff3a9UgwzBilmWJrgHHcWYXCoWl0lwnUoNGRkbENcgwjNCmTZtEdSGXyzWXSqVl0ly5XE6rBh08eFDrOg0Ggy3BYHC5JMZ13VkDAwMrpLkKhcJJxWLxDGnc/v37T3Uc5xRpnGmaH2ttbV0rjSsWiyulMblcztMaZJrmfZZlnSONGxgYWOG67ixJzK5duzytQYZh3BkMBi9U/pij1fQCHaYc/WC8ONu2l7uuK1oHOY4ze3h4WFyDRkZG5unUoGAweHMoFHqHNG54eFi8VnBdt8m2bdG1TXRkrdDf3y9eK5imeZ1pmn+kkW+JdK3guu4sx3EmpQa5RJ0ukesStY0XZ5rmVeFw+EppPtu2F+dyubnSOC9rUCgUeq9lWddI43TXQfXrVFSDdNcKTU1NPyYil4hE/xZ72a/orhUsy7o0FArdJo3zsl/p7e3VqkGRSOT8YDB493jvu0QX1K/ZF8cco9Y6KJ/Pi2sQEak1KFvLUbbmUmftmNdSMBg8KxgM3i89xr6+Pq110MjIiNZ1Wj830XUai8VWBQKBT0hz+WFmYlnWEq9nJjr9ipczE91+xeuZSUtLS0KaS3dmsn///lN1ZybStUJvb29TS0tLWprLTzMTy7JEddkvM5NgMBhNp9Oi34luv6Jbg/bu3atVg0zTNCORiOja0V0H6fYrujMT0zQ3bdq0SdR7+GlmYlnWmdI4r2cm+/fvF9cgy7LuNQxjgzTOLzOT1tbWC4///8nyafUrujOTvXv3itcKwWDwZtM0L5fG+WVmYhjGFRr53tKZyUQwDOODujOTV1991bOZCeVyubmNXul0+qxQKNQy3vvjvfr7+xfl8/kl0jjbtpcXCoXTpHGO46zZvXv3yZKYZDK52rKskDTX3r17FxYKhaXSuHqhOV0aVygU1uRyuXmSmO7u7qWWZcWkuSqVyun145Qe49K9e/culMbl8/nV+Xx+viQmm82ebllWu8Yxnmbb9nKNY1zS39+/SBpXLBZXlkqlBZKY3bt3n2xZVkaay3GcU4rF4kqNYzxjz549i6VxAwMDK/r6+k6Vxpmmmd61a5fo+y6VSgvK5fIqaS7dGtTX16dVg0zTbOvt7RVdA/l8fn4+n18tzXUiNahSqYhrkGmarel0WloX5tVrlyhXLpfTqkGO42hdp+Fw2Ozo6FgriSkUCieVSiVRTC6Xm9vX13fqwMDACmmcbduLi8XiGRrntikej58jjatUKmdqfG+e1iDLsj6aSqUukMaVSqW1hULhJEnM888/72kNsizr3ra2tsvG/n1WbtYQ5cid8/U5RqM4x3HWOI4jWgfl8/n51WpVXIMqlcrpOjUoFArdEYvF/lAaV61WxWsFx3FOdhxHXIMKhcJpfX194rVCJBK5KZFIvE8aVy6XV0nXCoVC4aShoaFJqUG/mT//VpfIPdTc/CfjxUWj0WtjsdjV0nz1mnCKNM7LGhSNRj8YjUavl8bproMcx1kjrUG6a4WmpqafEJF73nnniWK97FdymmuF9vb2d0Wj0bs0jtGzfmX37t1aNSiRSFwSDofvG+/9N+bM+YRL5B6aPfvJMceotQ7q6+sT16CdO3cqNYiytdcoW3v9eHFtbW3nh0Khj0uPcc+ePVrrIMdxtK7ToaGhtTt37hRdp11dXetN0wxIc/lhZtLZ2bnK65mJTr+iU4N6e3uX6MxMcpr9ylswM0lqHKPWzMS27cW6M5OccK2we/fuk03TzEpz+Wlm8uSTT4rqsp9mJk8//bR4ZqLTr+jWoD179mjVIMuyIl7NTHT7Fd2ZiWVZwZk6M7Es6yE/zEyO/scywnP7aHt7+4XSOD/MTEKh0Ifj8fg7pHG6/YruzGTPnj3itUIkErm9ra3tj6RxmJmwY5y0mclEXicyM3Ecx7OZCdm2vbjR68knn7wkkUiEx3t/vFepVFo7ODi4XhpXrVbPKZfLq6RxjuNcUCgUlkpiPvvZz54fj8cT0lyFQmFNqVQ6Sxpn2/bZ+Xx+tTRu375955dKpWWSmGeeeeaseDye0vj8V9u2fbbG931WoVBYo/GZnGfb9nJJzJe//OU1ra2tXdJc5XJ5VbVaPUcaNzg4uL5UKq2VxjmOs+HgwYOicysUCktbW1u3auRa4TjOBmlcpVI5c2BgYJ00rlgsbigWiyulcdFodEtfX5/oMzl48ODyoaGhc6W5dGtQoVDQqkHRaDT77LPPSn8ny+0j14D0GLVrUP0al55bxxe+8AVRXSiVSsv27dt3vjRXvUaKa5DjOFrXaVtbW+wzn/nMBcJcSyqVyoXSXMVicWWxWBRfp9VqdV2lUjlT49xCjz766GUav5OLND5/T2tQW1ubsW3btj/QyHeh4zhLhHGe1qC2trZP9Pb2vmfs32/ov+ESeoEON+WaXhvnO7hgeHhYtA6ybXv5yy+/LK5B1Wp1tU4NSiaTD3R3d18ljasfo+jfjvp/ASu6tm37yFqhUCiI1wqpVOrurq6u66RxQ0ND50rXCo7jLBkaGpqUGvQvDz10jkvkvjFnjjNeXDqdvi2bzd4kzec4zgbHcVZI42wPa1BXV9eN6XT6Do3PUmsd5DjOBTo1yNZYKzQ3N/+UiNx7771X+m+xZ/2K7lqht7f3/clk8qPSOC/7lfode+IatHXr1ncnEomHxnv/9VNO+axL5P5m2bLI6L/r9ivlcllcg/L5vFKDKFs71NRV+6fjxW3btu2diUQiKD3GgYEBrXWQ4zha1+nQ0NCF+XxedJ3u2LHj4ng8HpHm8sPM5KmnnjrP65mJTr/i5cxEt1/xsgb96Z/+6epYLObZzKRara7TnZlI1wr5fH5JJBJ5WCOXL2YmsVhscy6XE30mfpmZxGKxzq9+9avimYlOv6Jbg/r7+7VqUCwWS+7cuVN07eiug3T7Fd2ZSTwex8yEvzydmVSrVXENam9vD8zUmUl7e/uDW7dufa80Trdf0Z2Z9Pf3i9cKHR0d92Nmor7e6pnJRF7pdPq2TCZzszTO65nJuLcHYwtoDraA5mALaI5tYwvosWALaBVsAd0wDltAjwFbQHPedltAHyVH36IcufSX9NDYt2xsAa2ALaA549Ugl+iQS/TqeHHYApqDLaA52AJaZQq3gH6hvgX0RWOO8a3ZArrru/dQtuZStvaV4wVhC2iOH2Ym2AKao9uvYAtojs5aAVtAc/wyM8EW0Cq66yBsAc3BFtAcbAHdMB+2gB4FtoDmzPgtoMcDApgDAcyBAOZAAHMggFUggBvGQQCPAQKY8zYWwOM+CxgCWAUCmHMMAfxLl+hH48VBAHMggDkQwCpTKID/xj3yvY49xrdGAE/w+b9EEMCN8MPMBAKYAwHMgQDmQABzIIBVIIA5EMAcCGAOBDDHLzMTCGAVCGAhEMAqEMAcCGAOBDAHApgDAazip2YGAljFL83MuAKYaNy7gCGAVSCAOccQwD90iX49XhwEMAcCmAMBrDKFAvgHLtFvGxzjWySAX3mNsrXXJxIEAczxw8wEApgDAcyBAOZAAHMggFUggDkQwBwIYA4EMMcvMxMIYBUIYCEQwCoQwBwIYA4EMAcCmAMBrOKnZgYCWMUvzcxxBHDDu4AhgFUggDnHEMB/6xIdHi8OApgDAcyBAFaZQgH8c5foxw2O8a26A/gQZb/zvYkEQQBz/DAzgQDmQABzIIA5EMAcCGAVCGAOBDAHApgDAczxy8wEAlgFAlgIBLAKBDAHApgDAcyBAOZAAKv4qZmBAFbxSzNzTAFM1PAuYAhgFQhgzjEE8Ev1Z4quaxQHAcyBAOZAAKtMoQB+wyViwvUtEcCC5/8SQQA3wg8zEwhgDgQwBwKYAwHMgQBWgQDmQABzIIA5EMAcv8xMIIBVIICFQACrQABzIIA5EMAcCGAOBLCKn5oZCGAVvzQzExDA7C5gCGAVCGDOMQTwjroA/nCjOAhgDgQwBwJYZSoEsEs0t36tfqvBMXovgAXP/yWCAG6EH2YmEMAcCGAOBDAHApgDAawCAcyBAOZAAHMggDl+mZlAAKtAAAuBAFaBAOZAAHMggDkQwBwIYBU/NTMQwCp+aWaOK4CJ2F3AEMAqEMCcYwhgoy6VPtkoDgKYAwHMgQBWmSIB/MH6tfrVBsf4FgjgiT//lwgCuBF+mJlAAHMggDkQwBwIYA4EsAoEMAcCmAMBzIEA5vhlZgIBrAIBLAQCWAUCmAMBzIEA5kAAcyCAVfzUzEAAq/ilmZmgAFbuAoYAVoEA5hxDAL+zLpW+0SgOApgDAcyBAFaZIgGcqF+r2QbH+FbcATzh5/8SQQA3wg8zEwhgDgQwBwKYAwHMgQBWgQDmQABzIIA5EMAcv8xMIIBVIICFQACrQABzIIA5EMAcCGAOBLCKn5oZCGAVvzQzExLARMpdwBDAKhDAnGPVoLpU+utG70EAcyCAORDAKlMkgL9Uv1ZvbHCMngrgdZ/6tiF5/i8RBHAj/DAzgQDmQABzIIA5EMAcCGAVCGAOBDAHApgDAczxy8wEAlgFAlgIBLAKBDAHApgDAcyBAOZAAKv4qZmBAFbxSzMjEMBv3gUMAawCAcw5jgB+3SX6P43egwDmQABzIIBVpkgAl+sCmF3HXgvgeT2vvCR5/i8RBHAj/DAzgQDmQABzIIA5EMAcCGAVCGAOBDAHApgDAczxy8wEAlgFAlgIBLAKBDAHApgDAcyBAOZAAKv4qZmBAFbxSzMzYQFM9OZdwMtfXB6HAP49EMCc4wjgn7pEP2v0HgQwBwKYAwGsMkUC+FWX6NA4x+ipAG7qqv1Q8vxfIgjgRvhhZgIBzIEA5kAAcyCAORDAKhDAHAhgDgQwBwKY45eZCQSwCgSwEAhgFQhgDgQwBwKYAwHMgQBW8VMzAwGs4pdmRiiAV9MLdLjphabXIIB/DwQw5zgC+H+7RL9r9B4EMAcCmAMBrDJFAvhHLtEvxjlGTwWw9Pm/RBDAjfDDzAQCmAMBzIEA5kAAcyCAVSCAORDAHAhgDgQwxy8zEwhgFc8FcDgcvrLRy7KsOwOBwLbx3h/vlUgkrk2lUtdL47LZ7MZEInGNNK67u/tWy7LeL4mxLOuWQCDwuDRXLBb7UCaTuUEal0qlNsZisQ9J43p6em6JRCIfkMSYprmxpaXlSZ1zS6VSG6VxmUzmBp1zy2azt0Sj0Q9KYoLB4Ic2bdr0tDRXIpG4JpvNis8tlUpdn0gkrtU4t5vi8fhVkhjLst7f0tLyjDRXMpm8KpvN3iSN6+jouDaZTF6n8X3f2N7efrU0LhAI7AyFQqLvOx6PX9Xd3X2zxvetVYNSqZRWDWppadlhGIbodxKNRj+YzWZvkebyugYFAoEnTNMUXTuRSOQDPT09WuemU4M6Ozu1rtNAIPCoaZq3SuOy2ext0pj29varM5nMjdK4dDp9XUdHh/jcWlpaPmma5l3SuO7u7tulMfF43NMaFAgEtpqmeZ8X31skEvG0BgUCgS7DMD4qiTnpz0/6W8qRu27XukckcdFo9IO616lODQoGgynDMB6SxvX09IjXCq2tre/v7u4WX9uJROIanRpkGEZbMBg0pHHd3d03S9cK4XD4ys2bN09qDfrlSSf9nUvkxoNBtt40DKPVNM2wNJ/OOqj+mXhWg0KhkGUYRkwap7sO0vlN6q4Vmpubf0ZE7s033yzK6WW/ortWMAzjwZaWlk6N782zfsWyLK0aFAwGPxIIBHoavXd41qzf/q65+f8d53vTWgdlMhlxDTqr45ubKVtzT804eUlcKBT6sGEYD0uPMZlMaq2Durq6tK5TnfoaCoXuwMxEfflhZmJZ1g0zdWZiWdY1Xs5M0un0dZiZsO9be2Zy9D++m+jLLzOTQCDwVDQaFc9MvOxXdGuQYRif9mpmotuvnMjMxDAM8b+NmJmorxOZmaTTaXENMgxjy0yemZim+TFpnJf9iu5aYabPTAzDCErjpsvM5Djnpj0zSSaTns1MKBKJXNXoZRjGvYFA4NHx3h/v1dbWtrGjo+NmaVwmk7k1Ho/fII3r6uq6y7KsayQxwWDwjkAg8IQ0VywW25hOp2+RxqXT6VtisdhGaVx3d/edwWDwQ5IYy7JuaWlp2THdzy2bzd4RCoWulcSYprkxEAjslOaKx+M3ZDKZW6VxHR0dN7e1tYnPrbOz8/ZoNCo6N8uyrmlpafmCxrld19nZebs0LplM3tje3n6Txvd9WzQavV4aFwgEnpV+39Fo9NpsNnuHNJduDero6NCqQYZhfNY0TdHvJBQKaZ2b19dpIBD4jGmaomsnGAx+qLu7+06vzi2TyWhdp4ZhbA8EAndJYsLh8NWdnZ13S3NFo9Hr0+n0bdK4VCp1UzKZvFHj3B4xTfM+aVx3d7f43CKRiKc1KBAI9BqG8VFpXGdn593hcPhqSYzudapbgwzD2BIMBj8hibmp96YPU47c5m80/4f03DZv3uxZDTIMIxsMBg1p3ObNm8VrBcuyrunq6hJd25HIkbVCR0eHeK0QDAZTlmWFpHHZbPYO6VohHA5frXOdHqsG/ddpp5VcIte+/PLWBueWMAwjJs1XrwnXSeO8rEGmabYGg8F2aZzuOqirq+sur2pQc3Pzz4nIve2220SxXvYrumsFwzAChmF0a3xvnvUrujXINM0HA4HA1kbvuUSHfz137vcavafbr6TTaXENOiXzLYeyNfeS1J+1Cb/vj7S0tHxSeozt7e1a66BsNqt1nXZ3d4vXCqZp3tPS0vKYNBdmJg1/k57VIMMwZuzMxLKsG7ycmaRSqZt0ZyYR4VqhLre/qHFufpmZfH6mzkxaWlo+Gw6HxTMTL/sV3evUMIwnvZqZ6PYrujOTYDD4+KZNm0Trc8xMGr60a1AqlbpJGjfTZyaGYTyk8b1p9Stez0wMwwhK4/wwMzFNs8PPM5Pj/E60ZybxeNyzmcm4twdjC2gOtoDmYAtoDraA5mALaBVsAd0wDltAjwFbQHOwBTRnTm7OCOXIpb+khyYagy2gOW/jLaB7XCLXJYqOfQ9bQHOwBTQHW0CrTPYW0C7ROfVr9K/GOUbvtoDOvvIaZWsNt4w/FtgCmuOHmQm2gOZgC2gOtoDmYAtoDraAVsEW0BxsAc3BFtAcbAHN8cvMBFtAq+AZwEIggFUggDkQwBwIYA4EMAcCWMVPzQwEsIpfmhkdAXznwJ2X0wt0mHL0g4nGQABz3sYC+Ja6XHp27HsQwBwIYA4EsMoUCOD769fok+Mco4cCuHaoufuVf5bmggDm+GFmAgHMgQDmQABzIIA5EMAqEMAcCGAOBDAHApjjl5kJBLAKBLAQCGAVCGAOBDAHApgDAcyBAFbxUzMDAazil2ZGRwDbtr2ccvQtyV3AEMCct7EAXlqXS8Wx70EAcyCAORDAKlMggB+pX6MN67tnArjru/dQtuYu2FL7c2kuCGCOH2YmEMAcCGAOBDAHApgDAawCAcyBAOZAAHMggDl+mZlAAKtAAAuBAFaBAOZAAHMggDkQwBwIYBU/NTMQwCp+aWZ0BfAZf3XGWsldwBDAnLerACYicokOuUT/OPbvEMAcCGAOBLDKFAjgXF0AXzrOMXojgLO1HGVr7iWf/ht2jMcDApjjh5kJBDAHApgDAcyBAOZAAKtAAHMggDkQwBwIYI5fZiYQwCoQwEIggFUggDkQwBwIYA4EMAcCWMVPzQwEsIpfmhldAey6bpPkLmAIYM7bXAD/0iX6z7F/hwDmQABzIIBVpkAAf9s98n2Od4weCeBXXqNs7XWdGgQBzPHDzAQCmAMBzIEA5kAAcyCAVSCAORDAHAhgDgQwxy8zEwhgFQhgIRDAKhDAHAhgDgQwBwKYAwGs4qdmBgJYxS/NzAkK4NUTvQsYApjzNhfA/+YS/Xrs3yGAORDAHAhglSkQwD9wiX57jGP06g7gQ5StfR8CWAUCmAMBzIEA5kAAcyCAVSCAORDAHAhgDgRww3wQwKOAAOZAAAvxQzMDAcyBAOZAAHMggDkQwCoQwBwIYA4EMOeEBTARTfQuYAhgzttcAP+tS3R47N8hgDkQwBwIYJUpEMA/d4l+fIxjnHoBXH/+L2VfeQ4CWAUCmAMBzIEA5kAAcyCAVSCAORDAHAhgDgRww3wQwKOAAOZAAAvxQzMDAcyBAOZAAHMggDkQwCoQwBwIYA4EMGeSBPCE7gKGAOa8zQVwX/0Zo2eP/jsEMAcCmAMBrDIFAvgNl+h/HeMYp14A15//S521ayCAVSCAORDAHAhgDgQwBwJYBQKYAwHMgQDmQAA3zAcBPAoIYA4EsBA/NDMQwBwIYA4EMAcCmAMBrAIBzIEA5kAAcyZFABNN6C5gCGDO21wAf6YugBVBAwHMgQDmQACrTKYAdonm169N5xjH6IEAPvL8XyLSqkEQwBw/zEwggDkQwBwIYA4EMAcCWAUCmAMBzIEA5kAAc/wyM4EAVoEAFgIBrAIBzIEA5kAAcyCAORDAKn5qZiCAVfzSzEySAD7uXcAQwJy3uQDeVJdMj4z+OwQwBwKYAwGsMskC+Jr6tfmVYxyjF3cAH6Lsd75HEMAMCGAOBDAHApgDAcyBAFaBAOZAAHMggDkQwA3zQQCPAgKYAwEsxA/NDAQwBwKYAwHMgQDmQACrQABzIIA5EMCcSRPARMe9CxgCmPM2F8CX1iVTbvTfIYA5EMAcCGCVSRbAHfVrM3WMY5xaAfzm839rXyEIYAYEMAcCmAMBzIEA5kAAq0AAcyCAORDAHAjghvkggEcBAcyBABbih2YGApgDAcyBAOZAAHMggFUggDkQwBwIYM4kC+Bj3gUMAcx5OwtgIqK6ZPr26L9BAHMggDkQwCqTLIC/Ur82rz3GMU6tAB71/F+CAGZAAHMggDkQwBwIYA4EsAoEMAcCmAMBzIEAbpgPAngUEMCcGS+Ai8XiGY1e27dvvzgWi4XHe3+8l+M4awYGBtZJ42zbPnt4eHilNG7fvn3n5/P5JZKYp5566rxYLBaX5qpWq6sHBwfXS+NKpdJZ5XJ5lcZncl6hUFgqiXn66afXR6PRDmmu/fv3ryqVSmdJ4wYHB9dXq9XV0rhyuXxuqVRaJon54he/uDoajWaluYaHh1fatn22NG5gYGCd4zhrpHHFYnGDbdvLJTH5fH5JJBLZIs118ODB5cVicYM0rlQqrc3n82dK4wqFwjmO46yQxrW2tm7es2eP6Pu2bXu54zjic9OtQf39/Vo1qLW1tXPnzp2i30mpVFpWLpfPleY6kRq0f/9+cQ2KxWLJZ555RlQXCoXCUtu2z5PmKpfLWjWoWq1qXafxeDz22GOPXSCJsW17calUEsUUi8UzHMdZUSgUzpHGVSqVM0ul0lqNcwtt27btUo18F0pj6rXOsxoUj8cDjz766Ls08l1g2/ZiSUxfX5+nNSiRSDy4bdu2d0vj9u3bd77jOGwdNDs3ez/lyF384uLWBp/HsqGhIXEN2r9//yqdGtTW1nb/5s2bPyiNGxoaEq8VHMdZsm/fvvOluYaHh1f29/eL1wrt7e139/T0XKvxOxGvFWzbXuw4zpTUIJfo9cOzZv3r6L91dHTcmkqlbpLmK2qsg4pFb2tQNpvd2NHRcbs0TncdtG/fvvOlNUh3rdDc3PxTInLvuusu0b/FXvYrumuFbdu2Xdne3v4RaZyX/Uo+n9eqQb29vVe0tbV9YvTfDs+ZM+wSuX/f2TnuOmeq+5VZ2doPKfvK74rF4hl79uzRqkGPPvro5W1tbYY0Lp/Pa62DqtWq1nXqOM4Fe/bsEV2n27dvvzgajUY0ck37mcnnPve5c6PRaELj8/e0X9GdmbS2tqakuXT7FS9r0HPPPbeqtbW1S5pLd2ZSqVTO9GpmsmfPnsWtra1bpbn8NDP5i7/4C+na0Dczky9/+cvimYlOv6Jbg1566SWtGhSPx9uffvpp0bWjuw7S7Vd0ZyaJRCKKmQnL5+nMpFKpaM1Mtm3b9gca+ab9zKStre3jvb2979H4DrT6Fd2ZyUsvvSReKySTyftm6swkmUze1dXVdZ3G72RazUwavU5kZlJfn4jidGsQFQqFkxq9urq6zo5EIi3jvT/eq1g8cpFI4xzHWVGpVE6Xxg0NDa3N5XLzJDGdnZ1rwuFwSJqrv79/UalUWiaNs217+d69exdqfCZr8vn8fElMb2/vsnA4HNPItdC27eXSuFKptKy/v3+RNK5QKKyp/xc/knNbaFlWUpqrUqmcXr+Qpce4tP57FsWVy+VVjuOcIonJ5XLzLMvqlObav3//qeVyeZU0zrbtxfl8fok0rlgsriwUCqdJ4yzLyjz//POi79txnFOq1epqjWPUqkEDAwNaNciyrPbHH39cdA3Uf/trpLlOpAY5jiOuQaFQqLWnp0dUF/L5/HzHccTntnfvXq0aNDw8rHWdhkIhK5vNnimJcRzn5EqlIoqpv06rXzuiOMdxlti2vVgaFw6HNyWTyQ3SuGq1uk4a09fX52kNCofDH+vs7LxQGlcfTp0sicnlcp7WoEgkcm9HR4rWYc4AACAASURBVMc7pHFDQ0NrR0ZG2DrovBfPO5teoMOzcrN+MPa9Uqm0QOc6dRxnoU4Nikajd7S1tf2RRj7xWmFkZGTe0NDQWo3fyOkDAwPitUI0Gr05FotdKY2rVqurpWsFx3FO3r9//5TUIJfoxy7Rf4/+Wzwevy6RSFwjzVcul1f19fWdqvGZeFaD4vH4VfF4/AZpnO46aGhoaK20BumuFZqamn5CRO5ll10mivWyX9FdK6RSqT9obW29WxrnZb+Sy+W0alAymby0tbX1/tF/Ozxr1vdcojeOE6u1Dsrn8xOqQZStHZrV9Z3vFwqFk3bv3q1Vgzo7O8+PRCIf1zhGrXXQ8PCw1nW6f//+M3fv3i26Trds2XJWOBwOSHP5YWayefPm1aFQKCzN5XW/olODHnvssaU6MxPdfsXrmUk4HPZsZnL0P0KUxumsFXbs2DHPNM2sNJdfZiahUCj97LPPSteGvpiZhEKhti984QvimYnOWkG3BtVF1rSemej2K7ozk3A4bGJmor68npk4jqM1M0mlUhdJ42byzMTLfsVxnIV9fX3itUI0Gr0jHo9foXNu031mEovFbmpvb/f9zKTRKxKJaM9M9u/f79nMZNzbg7EFNAdbQHOwBTQHW0BzsAW0CraAbhiHLaDHgC2gOdgCmtNwC+ijjPMsYGwBzcEW0PS/XKI3Rv8NW0BzdNdB2AJaBVtAc8bZAvq/XKL/Ps4xTt0W0Orzf4mwBTQDW0BzsAU0B1tAc7AFNAdbQKtgC2gOtoDmYAtoDraAbpgPW0CPAltAc3RrkG+2gB4PCGAOBDAHApgDAcyBAFaBAG4YBwE8BghgDgQw5zgCuOGzgCGAORDAtK/+rNE3aw4EMAcCmAMBrDLJAvi3LjV+lvuoY5w6Aaw+/5cIApgBAcyBAOZAAHMggDkQwCoQwBwIYA4EMAcCuGE+COBRQABzIICF+KGZgQDmQABzIIA5EMAcCGAVCGAOBDAHApgzJQKYqOFdwBDAHAhg+nJdAF939G8QwBwIYA4EsMokC2DXJfr2cY5xCgXwK69Rtvb6qL9AAI8BApgDAcyBAOZAAHMggFUggDkQwBwIYA4EcMN8EMCjgADmQAAL8UMzAwHMgQDmQABzIIA5EMAqEMAcCGAOBDBnCgUwuwsYApgDAUzJumx6c7AKAcyBAOZAAKtMlgB2iS6rX5N/eZxjnMo7gA9R9jvfG/UXCOAxQABzIIA5EMAcCGAOBLAKBDAHApgDAcyBAG6YDwJ4FBDAHAhgIX5oZiCAORDAHAhgDgQwBwJYBQKYAwHMgQDmTJkAJmJ3AUMAcyCA6eq6bHru6N8ggDkQwBwIYJVJFMCB+jX5qeMc49QIYP78XyIIYAYEMAcCmAMBzIEA5kAAq0AAcyCAORDAHAjghvkggEcBAcyBABbih2YGApgDAcyBAOZAAHMggFUggDkQwBwIYM4UC2DlLmAIYA4EMJ1cl03fOvo3CGAOBDAHAlhlEgXwjvo1+eHjHOPUCGD+/F8iCGAGBDAHApgDAcyBAOZAAKtAAHMggDkQwBwI4Ib5IIBHAQHMgQAW4odmBgKYAwHMgQDmQABzIIBVIIA5EMAcCGDOlApgIuUuYAhgzttdABMRuURvuERvbvcKAcyBAOZAAKtMogDO1wXwuuMc4xQJYPb8XyIIYAYEMAcCmAMBzIEA5kAAq0AAcyCAORDAHAjghvkggEcBAcyBABbih2YGApgDAcyBAOZAAHMggFUggDkQwBwIYI4HAvjNu4AhgDkQwEQu0c9cop8c/d8QwBwIYA4EsMokCuC/d4kOT+AYp+oO4LHP/yWCAGZAAHMggDkQwBwIYA4EsAoEMAcCmAMBzIEAbpgPAngUEMAcCGAhfmhmIIA5EMAcCGAOBDAHAlgFApgDAcyBAOZMuQAmevMu4DkvzGmBAFaBACZyif4fl+jNO/4ggDkQwBwIYJVJFMD/7hL9agLHOPkCuPHzf4kggBkQwBwIYA4EMAcCmAMBrAIBzIEA5kAAcyCAG+aDAB4FBDAHAliIH5oZCGAOBDAHApgDAcyBAFaBAOZAAHMggDkeCeA37wKGAFaBACZyif7aPSIOiQgCuBEQwBwIYJVJFMC/con+YwLHOPkCuPHzf4kggBkQwBwIYA4EMAcCmAMBrAIBzIEA5kAAcyCAG+aDAB4FBDAHAliIH5oZCGAOBDAHApgDAcyBAFaBAOZAAHMggDmeCGCiN+8CXvHNFTFpLghgzgwTwH9Rf+boHxJBADcCApgDAawyiQL4sEv09xM4xikQwA2f/0sEAcyAAOZAAHMggDkQwBwIYBUIYA4EMAcCmAMB3DAfBPAoIIA5EMBC/NDMQABzIIA5EMAcCGAOBLAKBDAHApgDAczxUACvphfocNMLTa9Jc0EAc2aYAH64LoBDRBDAjYAA5kAAq0yGAHaJ1tWvxfwEjnEq7gBu9PxfIghgBgQwBwKYAwHMgQDmQACrQABzIIA5EMAcCOCG+SCARwEBzJnxAnhgYGBFo9dTTz31zra2tth474/3sm377GKxuEEat2/fvvOr1eo6aVylUrm0r69vlSRmx44dF7e1tSWluUql0lnlcvlcjc/kvMHBwfUa+S4pl8uic/vSl750biKR6JTmchxnvW3b50njyuXyuaVS6SxpXLFYvLhara6WxOzevXt9LBbbLM1VrVbX7du373yNY9xg2/bZ0rhKpXKh4zhrJDF9fX2rYrFYrzTX0NDQ2kqlcqHGZ3KOznVaKpUuqFQqZ0rjYrHYH7/44ouiz8RxnDW2bV8kzaVbgwYHB7VqUDwe7/nyl78sugaq1erqYrF4scbnr12DHMcR16B4PJ75/Oc/L6oL5XJ5ValUukTj89eqQY7jaF2n7e3t7Tt27LhUElMsFlcODg5eJs1VqVTOLJVKF0jjisXihmq1eo7GuUWfeOKJd2n8TsTnViqVPK1ByWTSeuSRR94jjRscHLysWCyulMQUCgVPa1BHR8embdu2fUAaV6lULpWuFebm5v415chd/s3lCUmc4zjrdWpQKpX62MMPP3ytNG7fvn3itUK5XF5VqVRE1/bAwJG1wuDgoHitkMlk7t2yZcuNGr+Ti6RrhWKxuFLnOp1oDfr5+vUPuUTu6wsWPDcwMLCiq6vrrs2bN9+mke/CUqm0VuMz8awGbdmy5daurq57NPJprYMqlcql0hqku1Zobm7+KRG5Dz74oOjfYi/7Fd21wic/+clrUqnUg9I4L/uVvr4+rRr02GOPXdnR0REYGBhY8fM1a4Iukfv6KafsmsAxaq2DCoVCwxq05pPfNihbcxdsqf352PdefPFFrRr06U9/+oq2traQxuevtQ5yHEfrOrVt+7IXX3xRdJ0+9dRT70gkEnGNXNN+ZrJz586LEolEhzSX1/2K7swkHo9npbl0+xXMTPhLZ63w4osvrpzJM5N4PP7w17/+ddFn4peZSSKR6P7qV78q+p1Uq9XV+/bt82xmMjAwoFWDEolE+k/+5E88mZno9iu6M5NEItE2U2cmyWSydabOTDo6OkzMTNh3oNWv6NSgeh0RrxXS6fRHt2zZcp00zi8zk56enps0fifTbmYy9tXV1XVXd3f37Rr5LhwaGvJsZkKu685q9GptbV1rmuaD470/3stxnFMqlcrp0riRkZEzRkZG5mnkW5HL5ZolMel0elkwGDSkuUql0gLHcRZK415++eVF+Xx+vjTOtu3ljuPMlsS0t7cvDAaDEWmuWq02/+WXX16k8fkvLJVKCzQ+y2W1Wm2OJMayrPnBYDAhzTUyMjJvZGTkDGlcpVI53XGcUzQ+kyWvvvrqXElMLpdrDgaDKWmu73//+yc5jrNEGrd///5TC4XCadI427YXO45zsjQuEAh07Nq1S/R9v/rqq3OHh4eXanz+WjWoWCxq1SDLsmLpdFp0DdRqtTmlUmmZNNeJ1KBarSauQYZhhCKRiKguOI4z++idTpJXPp/XqkG1Wk3rOg2FQi2tra0rhHFNxWJxpTSX4zgn27a9WBp38ODB0/bv33+qNC4YDH7csqwzpXHlcnmVNKZQKHhag4LB4P2tra0bpHH1761JEpPL5TytQaZp3hUKhS7SyLfCdV3ROmj93vXrjz4LWBJXq9Xm69Qgy7JuaW1tvVwad+DAAfFawXXd5vpnIso1MjIyr1gsitcKoVDo+nA4fIU0bnh4eKl0reC6btPw8PDU1aD581e6RK47a9ag67qzgsHg1ZZlvV8j35JCoXCSNM7LGtTa2vq+1tbWa6Rxuuug+m9SVIN01wpNTU0/ISJ3wYIFon+LvexXdNcKkUjkslAodJvG5+9Zv5LL5bRqUCwWu8A0zXtc153lNjV9yiVy3ebm4/aruv1KoVBoWIOauo48/3d2z99dM/a93t5erRoUiUTONk3zAY1j1FoHffvb39a6ToeHh1f29vaKrtNkMrk6GAx+QprLDzOTeDy+1DCMoDSX1/2KlzMT3X5lJs9MDh48eJruzES6Vsjlcs2GYaSlufwyM6nvmiZaG/plZmIYRqy3t1f0O6nVanMOHDjg2cykv79fqwYFg0HLMAzRtaO7DtLtV3RnJsFgsMWyLOm/+76ZmUSj0XXSOK9nJgcPHhTXINM075vJM5N4PC6emej2Kzo1qFarze/v7xevFUKh0M3hcPid0jjMTNhramcmY16maV7V2tqqNTP5/ve/79nMZNzbg7EFNAdbQHOwBTQHW0BzsAW0CraAbhiHLaDHgC2gOdgCmiPeApqO1KA5L8w5QDly6S/poYnGYQtozkzaApqIyCU65BL9IxG2gG4EtoDmYAtolUnaAjpX3wL6sgkc4+RuAT3+83+JsAU0A1tAc7AFNAdbQHOwBTQHW0CrYAtoDraA5mALaA62gG6YD1tAj+KtmJlgC2gVPANYCASwCgQwBwKYAwHMgQDmQACr+KmZgQBW8Usz46UAvn3w9suO3gU80TgIYM4MFMC/dIl+RAQB3AgIYA4EsMokCeC/cY98hxM5xkkWwOM+/5cIApgBAcyBAOZAAHMggDkQwCoQwBwIYA4EMAcCuGE+COBRQABzIICF+KGZgQDmQABzIIA5EMAcCGAVCGAOBDAHApjjtQAeHh5eSjn6luQuYAhgzgwUwD90iX5DBAHcCAhgDgSwyiQJ4H9xiX47wWOcPAHc9d17KFtzKVv7yjhhEMBjgADmQABzIIA5EMAcCGAVCGAOBDAHApgDAdwwHwTwKCCAORDAQvzQzEAAcyCAORDAHAhgDgSwCgQwBwKYAwHMeYsE8GrJXcAQwJwZKIC/4xIdJoIAbgQEMAcCWGWSBPB/u0T/NcFjnDwBnD3y/F/qrI13bUAAjwECmAMBzIEA5kAAcyCAVSCAORDAHAhgDgRww3wQwKOAAOZAAAvxQzMDAcyBAOZAAHMggDkQwCoQwBwIYA4EMOctEcBEJLkLGAKYMwMF8N76s0cvgADmQABzIIBVJkkAH3KJ/scEj3ESBfAxn/9LBAHMgADmQABzIIA5EMAcCGAVCGAOBDAHApgDAdwwHwTwKCCAORDAQvzQzEAAcyCAORDAHAhgDgSwCgQwBwKYAwHMeQsF8ITvAoYA5sxAAby9LoA/DgHMgQDmQACrnKgAdonOqF+DlQke42TeAXys5/8SQQAzIIA5EMAcCGAOBDAHAlgFApgDAcyBAOZAADfMBwE8CghgDgSwED80MxDAHAhgDgQwBwKYAwGsAgHMgQDmQABz3jIBTDThu4AhgDkzUAB/tC6fnoAA5kAAcyCAVSZBAN9cvwa/OMFjnBwBfPzn/xJBADMggDkQwBwIYA4EMAcCWAUCmAMBzIEA5kAAN8wHATwKCGAOBLAQPzQzEMAcCGAOBDAHApgDAawCAcyBAOZAAHPeYgE8obuAIYA5M1AAb6jLp7+CAOZAAHMggFUmQQD31K/B2ASPcXIE8PGf/0sEAcyAAOZAAHMggDkQwBwIYBUIYA4EMAcCmAMB3DAfBPAoIIA5EMBC/NDMQABzIIA5EMAcCGAOBLAKBDAHApgDAcx5SwUw0YTuAoYA5sw0AUxE5BIddon+FgKYAwHMgQBWmQQB/Gd1AfzeCR7jJAng4z7/lwgCmAEBzIEA5kAAcyCAORDAKhDAHAhgDgQwBwK4YT4I4FFAAHMggIX4oZmBAOZAAHMggDkQwBwIYBUIYA4EMAcCmDMNBPBx7wKGAObMUAH8a5fo3yCAORDAHAhglUkQwAfcI9/fRI9xsu4APt7zf4kggBkQwBwIYA4EMAcCmAMBrAIBzIEA5kAAcyCAG+aDAB4FBDAHAliIH5oZCGAOBDAHApgDAcyBAFaBAOZAAHMggDlvuQAmOu5dwBDAnBkqgP/DJfoVBDAHApgDAawyCQL4n12i3wmO8cQF8MSe/0sEAcyAAOZAAHMggDkQwBwIYBUIYA4EMAcCmAMB3DAfBPAoIIA5M14A79q1a06jVywWO8uyrIfGe3+81969excWi8UzpHHDw8NL+/r6TpXGVavV1Tt37jxJEhOLxVaZpmlKc+VyudNt214sjXMcZ8nXvva106Rx5XJ51e7du0+WxKRSqSXBYDAqzVUoFE5zHGeJNK6+cD9dGlcsFlfmcrl5kph4PH5aMBhsl+bq6+s7dXh4eKnGMZ6xd+/ehRqfyfJ8Pj9fErNz586TgsFgRpqrVCotsG17uTSuv79/US6XE1+n9X80T5HGmaaZ3rFjh+j7zufz8x3HWSHNpVuDCoWCVg2yLCuRzWZF10Aul5tXLBZXSnOdSA0qFAriGmRZViQej4uund27d59cLpdXSXN97Wtf06pBIyMjWtepZVnBeDy+Rvj5zy0UCqKYetwppVJpmTSuWCye0d/fv0gaFwqFPhGJRM6WxpVKpbXSmOeff97TGhQKhT4Si8UukMYVCoU1uVxurjDO0xoUDofvicVil0rjqtXq6kKhIFoH5XK5ecPDwyvH/n3F11esP3oX8Dif42k6NSgUCt0WCoX+UBo3PDwsXisUCoWTqtXqammuvr6+UwuFgnitEA6HN0aj0fdK4xzHWSFdK+RyubmO40x5DTpM9A8u0eFQKHRtJBK5SprPtu3lzz///AJpnJc1KB6PfyAUCl2vcYxa66BqtbpaWoN01wpNTU0/ISJ37dq1on+LvexXdNcK8Xj8nZFI5E5pnJf9ys6dO7VqUCKRuMSyrHtdop+5RIcFx6i1DhoYGHizBs3KvvJNytbcBVteue5YMb29vVo1KBqNnmdZ1kelcblcTmsddODAAa3r1HGcNb29vaLrNJVKrTNNc5M0lx9mJu3t7SuDwaCl8b152q94OTPR7VcwM2n4mYjXCvF4/CTDMDqlufwyM7EsK9Xb2ytaG/ppZrJ9+3bxzKRRvzKBOK0alM/ntWpQKBQKezUz0e1XdGcmoVDIwMxEfXk9M9GcKzwwk2cmkUjkMmmcbr+iU4MKhcJp+XxevFYIhUK3xWKxGTszaW1tfZ80bjrPTEad24d0ZyalUsmzmQk5jrOk0evRRx+9rK2trXW898d7VSqVM0ul0lnSOMdxNhQKhTUa+S4slUrLJDHPPPPMBYlEok2aq1QqrbVt+2xpXLVaPUfn3BzHucC27eWSmC984Qtnx2KxtEauNdVq9RxpnG3bZ5dKpbXSuH379p3vOM4KScxXv/rVtZFIpFuaq/7Zb9D4vs+qVCpnanwm5xWLxZXCXMtaW1u3SnOVy+VVtm2fJ42rVqvrBgcH12vkOzefz6+WxkWj0S0DAwOi77tYLK6s/05EuXRrULFY1KpB0Wg0u2vXLunvZIXOuZ1IDXIcR3xuiUSiY9euXaK6UK9ZF0hzFQoFrRo0NDSkdZ3G4/HEZz7zmYskMcPDw0sLhYIoxnGcJfl8fnW5XD5XGuc4zvpqtbpO49wi27Zte4c0rlgsXiyN6evr87QGJZNJY+vWrX8kjSsUChfV/8tIyefhaQ3q6Oj4RG9v7/s08l144MAB0TrIcZwV+/fvb3hus1+YfYBy5K745opYg/fX6NSgdDr9wNatW6+SxtWPUfRvx4EDB5ZVKpULNX4ja4rFonitkMlk7unp6bleGrdv377zpWuF4eHhpbZtT3kNOjx3bsklcv+vu+82uru7b5bms237vL6+vlXSOC9rUE9Pz02dnZ13SuN010GVSuVCaQ1yNNcKzc3NPyUi9yMf+Yjo32Iv+xXdtcLWrVs/kEqlPiaN87JfKZVKWjVo69at721vb9/kEr1xuKnpnwX5tNZBg4ODb9agpmzth5R95XfHiykUClo1aNu2bX/Q1tZmahyj1jpoaGhI6zq1bfui+h2XE47Zvn37pYlEIirN5YeZyWc/+9nzvZ6ZOBr9iuPhzES3X/GyBn3ta19bE41GPZuZOI6zXndmIl0rFAqFpZFI5GFpLj/NTF588UXR2tBPM5Pnn39ePDMZr1851ku3BhUKBa0a1NbWlnz22WdF186JzEx0+hXdmUkikYjP1JlJIpEI9/b2Xi6N83pm4jiO1sxk27ZtM3ZmsnXr1is1fida/YpODXIcZ029noji0un0A1u2bLlaGoeZifryamZy9JXNZm/LZrO3SONs2z6vXC57NjMZ9/ZgbAHNwRbQHGwBzcEW0BxsAa3iYAvoRnHYAnoM2AKagy2gOZO6BTTRMZ8FjC2gOTN0C+gdLpH7nfXr/xhbQKtgC2gOtoBWOZEtoNP33/+AS+S6RN8SHOOJbwE9sef/EmELaAa2gOZgC2gOtoDmYAtoDraAVjlmv3IMsAU0B1tAc7AFNMcvMxNsAa3il5kJtoBWwTOAhUAAq0AAcyCAORDAHAhgDgSwip+aGQhgFb80M9NCABON+yxgCGDODBXALS6R+4PFi/8MAlgFApgDAaxyIgJ44PLL/7gugJ8THOOJCeCJP/+XCAKYAQHMgQDmQABzIIA5EMAqEMAcCGAOBDAHArhhPgjgUUAAcyCAhfihmYEA5kAAcyCAORDAHAhgFQhgDgQwBwKYM80EcMO7gCGAOTNUAF/iErk/XbDgWxDAKhDAHAhglRMRwP+wdu2f1gXwhHuCExbA2VqOsjWXOmsTuR4ggMcAAcyBAOZAAHMggDkQwCoQwBwIYA4EMAcCuGE+COBRQABzIICF+KGZgQDmQABzIIA5EMAcCGAVCGAOBDAHApgzrQQwUcO7gCGAOTNRABMRuUTur+fO/Z8QwCoQwBwIYJUTEcD/tnDhvroAvlpwjCcogF95jbK11ycYBgE8BghgDgQwBwKYAwHMgQBWgQDmQABzIIA5EMAN80EAjwICmAMBLMQPzQwEMAcCmAMBzIEA5kAAq0AAcyCAORDAnGkogNldwBDAnBksgH/zRnPzjyCAVSCAORDAKicigH82f/6rdQE84etnEu4Anujzf4kggBkQwBwIYA4EMAcCmAMBrAIBzIEA5kAAcyCAG+aDAB4FBDAHAliIH5oZCGAOBDAHApgDAcyBAFaBAOZAAHMggDnTTgATsbuAIYA5M1gA/+jQrFm/hgBWgQDmQACrnIgA/vXs2f/uEv1OEnciAnju5r+5X/D8XyIIYAYEMAcCmAMBzIEA5kAAq0AAcyCAORDAHAjghvkggEcBAcyBABbih2YGApgDAcyBAOZAAHMggFUggDkQwBwIYM40FcDKXcAQwJwZLID/0SU6DAGsAgHMgQBWOREB/EZT0y9cov9PEnciAnhW1yvfFDz/lwgCmAEBzIEA5kAAcyCAORDAKhDAHAhgDgQwBwK4YT4I4FFAAHMggIX4oZmBAOZAAHMggDkQwBwIYBUIYA4EMAcCmDMtBTCRchcwBDBnBgvgQZfI/dLGjXdI80EAcyCAVSCAOZFI5HyX6A2X6J8kcScigClbkzz/lwgCmAEBzIEA5kAAcyCAORDAKhDAHAhgDgQwBwK4YT4I4FFAAHMggIX4oZmBAOZAAHMggDkQwBwIYBUIYA4EMAcCmDONBfCbdwFDAHNmsAD+nEvk1jZs6JbmgwDm+EEAb9++3R3br2zfvt3dvn27e6w4CGAVXQGcfeihi+vP/x2WxJ2gAJY8/5cIApgBAcyBAOZAAHMggDkQwCoQwBwIYA4EMAcCuGE+COBRQABzIICF+KGZgQDmQABzIIA5EMAcCGAVCGAOBDAHApgzbQUw0Zt3AZ/64qlBCGCVGSyAgy6R+6+LF39Vmg8CmDPdBfBR0Tu6Xxktfo8lgSGAVXQF8HfOOuvjdQG8WxKn26+sePhgi/D5v0QQwAwIYA4EMAcCmAMBzIEAVoEA5kAAcyCAORDADfNBAI8CApgDASzED80MBDAHApgDAcyBAOZAAKtAAHMggDkQwJxpLoBX0wt0eFZu1r9AAKvMYAH8DpfI/emCBfuk+SCAOdNdABPxO4CPd+fvUSCAVXQF8L8tWvR4XQBnJHG6/cpJPa/8lfD5v0QQwAwIYA4EMAcCmAMBzIEAVoEA5kAAcyCAORDADfNBAI8CApgDASzED80MBDAHApgDAcyBAOZAAKtAAHMggDkQwJxpLYCJ3rwLeNE3F4nXGBDADfNN+2bGJXJ/NXfu/5DGQQBzvBLAjz/++IYHHnjgN4FAwI3FYndKYhsJYGwB7Z0A/vm8ed+sC+BrJXG6/UpTtvZD4fN/iSCAGRDAHAhgDgQwBwKYAwGsAgHMgQDmQABzIIAb5oMAHgUEMGfGC2DTNP+o0SsYDN5sGMbD470/3iuTyXwgnU5fLY3r6ur6UHt7+5XSuJ6eno3hcPgKSUwoFLq+paXlU9JcqVTq/Trn1tnZeY3OuW3ZsuWGaDT6bkmMZVnXBAKBxzW+tys7Ozuvkcal0+mrU6nU+zW+t+vj8fh7hOf2/paWls9Ic7W3t1/Z1dX1IZ1zy2QyH5DGdXV1XSc9t3A4fMWmTZue1ji393Z1dV0njUulUh9MJpNXSeM6OzuvTSQS75PGtbS07IhEIqLPPA8B6gAAIABJREFUJB6Pv6enp+d6aS7dGpROp7VqUCAQeCIYDIp+J7rndiI1KJPJiM+tpaXlsWAwKLp2otHou7ds2XKDNFd7e7t2DdK5TgOBwDbTNDdKYsLh8BVdXV03SnMlEon3dXZ2XiuNy2QyV6VSqQ9K44LB4FbLsm6RxvX09NwkjYlGo57WIMMwui3LulMa19XVdaN0reB1DQoEAplQKPRhje9tYzweF5/bww8/LDq3ax6+5hZ6gQ43f6P5PzTOrd2yrI9K4x5++GHxWiEej1/R09MjurZN80gNSqfT4rVCIBCIhkKhT2h8b+JzC4fDV2zZssWzGnR41qzf/Wb27J9I47q6uq6LRqPv1fhMPKtBpmkGDMMISeN010E6/YpODfrUpz714lFpu23btldjsdiEa9H27dvd0eug7du3u43+77EvnX5Fd61gmuYDhmEkpXFe9ivhcFirBv1s/vx/dIncrR/7mGi9prsOoux3DjV3HnxNEmMYhlYNikQitwcCgR5pXDKZ1FoH9fT0aF2nW7ZsudEwDNF1aprmTYFA4I+luXw0M3lEmsvrfkWnBgWDwasDgcB2aa4T6Vc8rEFXejkzyWQyV+nOTKRrBcMwrmhpafmcxrn5ZmYSCoVEn4mfZiaRSEQ8M5H2K/XvTasGdXR0aNWgQCDwqJczE51+RXet0NLS8slwODxjZyamad4qjfN6ZpLJZDAzGfVqaWlJW5Z1rzROt1/RqUGZTObKjo4O8VrBMIw20zQ/Jo3zy8zEsqyHpHF+mJkEAgErGAwa0riurq7r2tvbPZuZUDAYvL7RyzCMjxqGsX2898d7xWKx29vb2++UxqXT6bvi8fgt0rhsNnufaZobJTGGYdwbCASekuaKx+O3pVIp8bklk8m7otHordK4TCZzbzgcFp2bZVl3BgKBz0lztbW13ZpMJu+SxqVSqTvj8fhtOucWCoVulMS0tLTcGggEntX43m5Jp9Pic2tvb78zFovdrnFu90QikZskMaZpbmxpafmSNFc0Gr05k8nco/F9355IJO7Q+L7vjkQi4ut006ZNX5J+35FI5KbOzs4PS3Pp1qBkMqlVgzZt2vT5TZs2ia6BUCh0YyaTuVea60RqUFtbm7gGtbS0fNY0TdG1Ew6HN+qcWzQa1a5BOtdpIBD4TCAQuE8SY1nWDZlM5n5prkgkcksqlbpb43u7o62tTXxuwWDwcdM0PyaNS6fTD0hjQqGQpzXIMIxHDMN4SBqXyWTutyzrBkmMaZqe1qBgMNgbDAYNaVw2m71PulbQrUHzvzb/HyhH7rpn1j0pjN0cCATCGt+beK0QDoc3ZrNZ0bUdDB5ZK+jUIMMwspZlxaRxnZ2dH5auFbyuQb+dPfsXbzQ1/Vbje7snFArdLI3zsgYFAoH2YDCYkcbproOy2ex90hqkc50+8sgjrxwVwI8//vgvLMua8LFu377dHd2vbN++3W30fzf4vsX9iu5aIRgMWsFgcKvG9+ZZv2KaplYN+tVJJ/3n4VmzDknjdPqVDclvfJKyNXdRplqSxAUCAa0aFAgEPlEfkIviEomE1jqos7NT6zrNZDL3BwIB6VrhAcMwPi3N5YeZSTAY/HBLS8sOaS6v+xWdGmQYhtbM5ET6Fa9qkGEYt3g5M0kmk3fozkyka4VAIHBDS0vLLo3vzTczE9M0RWtDP81MDMOYkTOTQCDwtFczE91+RXdm0tLS8mRLS4vo333MTPjrRGYmyWQSMxP11WsYRlDj3DzrV3T9SjAY7AkGgxGdc8PM5Pcvr2tQIBBIGYaR1Pje7olGo57NTMa9PTiILaAZ2AKagy2gOdgCmoMtoFWwBXTDOGwBPQZsAc0xsQU0w7MtoInoXX3v2kAv0GHK0Q8kcUFsAd0o37Tfzug3c+b8n8NEh6Vx2AKa49UW0Nu3b39/Op1+Y+vWrW5XV5foWbLHegbwsbaBxhbQKrpbQB+aNevnbzQ1/VIap9WvZGs5ytbcBVteuU6YDltAjwFbQHOwBTQHW0BzsAU0B1tAq2ALaA62gOZgC2gOtoBumA9bQI8CW0BzZvwW0OMBAcyBAOZAAHMggDkQwCoQwA3jIIDHAAHMgQDmeCmAR0ZG5jXnmvdTjlz6S3poonEQwA3zTftm5mfz5n27/kxSUW2AAOZ4JYCJiJqamn48e/Zsl4hE/xZDAHO8FMCHid74zezZ/yGN0xPAr7xG2Vd+J61BBAHMgADmQABzIIA5EMAcCGAVCGAOBDAHApgDAdwwHwTwKCCAORDAQvzQzEAAcyCAORDAHAhgDgSwCgQwBwKYAwHM8YsAfs+e91wovQsYArhhvmnfzPz76ad/sy6A75bEQQBzvBbARHTCAvjo344lf4kggMeiI4Bdotkukfuz+fP/b9kRat8BfKipq/ZPEMAqEMAqEMAcCGAOBDAHApgDAawCAcyBAOZAAHMggDl+mZlAAKtAAAuBAFaBAOZAAHMggDkQwBwIYBU/NTMQwCp+aWb8IIArlcrplKNvSe4ChgBumG/aNzOvrlnzRF0Ab5PEQQBz/CCAvexXIIBVXKKrXCL33xYu3Cc7Qo1+peu791C25s7bXPsaBLAKBLAKBDAHApgDAcyBAOZAAKtAAHMggDkQwBwIYI5fZiYQwCoQwEIggFUggDkQwBwIYA4EMAcCWMVPzQwEsIpfmhkfCeDVkruAIYAb5pv2zcyed787UBfAOUkcBDAHAlgFAljFJUq5RO4/rl37p7Ij1OhX6s//Xd87cicEsAoEsAoEMAcCmAMBzIEA5kAAq0AAcyCAORDAHAhgjl9mJhDAKhDAQiCAVSCAORDAHAhgDgQwBwJYxU/NDASwil+aGd8IYCKS3AUMAdww37RvZkzTvKougF+RxEEAcyCAVSCAVVyi51wiN3/55X8sO0IdAfzKa5StvZ7P58U1iCCAGRDAHAhgDgQwBwKYAwGsAgHMgQDmQABzIIAb5oMAHgUEMAcCWIgfmhkIYA4EMAcCmAMBzIEAVoEA5kAAcyCAOT4UwBO+CxgCuGG+ad/MmKZ51eFZs153if5VEgcBzIEAVoEAVnGJhlwiN/nQQ/fJjlDrDuBDlP3O9yCAORDAKhDAHAhgDgQwBwKYAwGsAgHMgQDmQABzIIA5fpmZQACrQAALgQBWgQDmQABzIIA5EMAcCGAVPzUzEMAqfmlmfCWAiSZ8FzAEcMN8076ZMU3zqkNNTT9xiX4hiYMA5kAAq0AAq7hE/9sleiMYDN4tO0Jhv1J//i9la1+BAOZAAKtAAHMggDkQwBwIYA4EsAoEMAcCmAMBzIEA5vhlZgIBrAIBLAQCWAUCmAMBzIEA5kAAcyCAVfzUzEAAq/ilmfGhAJ7QXcAQwA3zTftmxjTNq34zZ84/uUSHJHEQwBwIYBUIYBWX6KeHZ836+ZQL4Przf6mzdg0EMAcCWAUCmAMBzIEA5kAAcyCAVSCAORDAHAhgDgQwxy8zEwhgFQhgIRDAKhDAHAhgDgQwBwKYAwGs4qdmBgJYxS/NjO8EMNGE7gKGAG6Yb9o3M6ZpXvWzefNG6s8BXj3ROAhgDgSwCgSwikv0uzeamn4w9QL4yPN/iYgggDkQwCoQwBwIYA4EMAcCmAMBrAIBzIEA5kAAcyCAOX6ZmUAAq0AAC4EAVoEA5kAAcyCAORDAHAhgFT81MxDAKn5pZnwqgI97FzAEcMN8076ZMU3zqn9ftOgbdQF8z0TjIIA5EMAqEMC/xyWa6xK5v54z59se3AF8iLLf+R4RBHAjIIBVIIA5EMAcCGAOBDAHAlgFApgDAcyBAOZAAHP8MjOBAFaBABYCAawCAcyBAOZAAHMggDkQwCp+amYggFX80sz4UgATHfcuYAjghvmmfTNjmuZVr65d+0hdAD8y0TgIYA4EsAoE8O9xia5xidyfz5uXm1IBPOr5v0QQwI2AAFaBAOZAAHMggDkQwBwIYBUIYA4EMAcCmAMBzPHLzAQCWMVzAdzf37+o0Wvbtm0Xx+Px0Hjvj/eqVqurK5XKmdK4Uql0luM4K6Rxtm2fVywWz5DE7NixY0MsFotLc5XL5VUDAwPrpHGDg4Pri8XiSo1859q2vVgS87nPfe7MSCTSIc01PDy8cnBwcL00bmBgYF25XF4ljSsWixscx1kiidm1a9fKSCSSleZyHGdFqVQ6SxpXqVTOrFarq6Vxtm2fPTw8vFQSs2fPnsWtra2bpbkOHDiwzLbtszU+kzWlUmmtNK5UKp1l2/ZyaVw0Gu3J5XKiz2R4eHhptVo9R5pLtwa99NJLWjUoGo1mnnnmGdE14DjOkmKxuEGa60Rq0PDwsLgGRaPR9s9//vOifLZtLy6Xy+dKcxWLRa0apHudRqPR6GOPPXae8BjPGBwcPF+ay7bt5To1aGhoaK3jOGukcbFYzOrt7b1EGlcqlS7QiPG0BsVisZZt27a9Uxo3ODh4vnStUCgUPK1BsVjs41u3bn23NM627fNGRkZE5+Y4zhLHccQ1aHh4eGWjGnTlN6+8mF6gw7Nys15rFJdIJO7r7u7+gMbvRLxWGBkZOcO2bdG1Xc+14qWXXhJfp8lk8q6urq4PafxOzpGuFYrF4hn79u3zrAal0+lbvrlxo+kSuW/MnfuSIN/ZpVJpmTSflzWoq6vrhnQ6fZtGPq11kE6/ortWaG5u/ikRubfeeqvo32Iv+xXdtcLWrVuvbG9v/4g0zst+pVgsimrQb0877WGXyP3X1aufSiQSD0qPcaLroLndtb2UrblnfvKvb+vv719UKBTENSiXy2nVoN7e3svj8XhAGlcqlbTWQUNDQ1rX6b59+87P5XKi6/TTn/70hbFYLCzN5YeZyc6dO8/xemai0694OTPR7Ve8rEG7d+9e4eXMZGhoaK3uzES6VsjlcmeEw+Gt0lx+mpk8//zzos/ETzOT5557Tjwz0elXdGvQ3r17tWpQLBZre/rpp0V1QXcdpNuv6M5MYrFY60ydmcTjcfPRRx+d9jOToaEhcQ2Kx+Obent73yWNm8kzE91+RXdmsnfvXvFaIZFI3JfNZj+o8TuZ9jOTVCp1Z2dn57UavxNfzEwymcyNGvnOPnDggGczE3Ic5+RGry1btpwTDocD470/3su27cWlUmmZNG54eHil4zgLpXHVanVdPp+fL4nZvHnz2lAoFJbmqjf0y6VxRxdI0rhKpXJmqVRaIIl59NFHl4dCobg0V/2/Jl6h8X0vLxaLZ0jj6g39KZKYxx9/fFEoFOrQ+PwX1n9f0mNcVi/4orhqtbq6/l+hTTgmn8/PD4VCWWmugwcPnlatVldrfCZL6v9FsSiuXC6vqlQqp0vjwuFwZy6XE33f9c9wjTSXbg0qFotaNSgcDid37NghvQZOqV8D0mPUrkFH7xgQnlust7dXVBdKpdKCSqVypjTX0cWENK7e0Iuv00gkYm3evHmdJGZkZGTe4ODgemmuSqVyerlcXiWNq/+XfEs0zq2lq6trgzSuPlQUxRQKBU9rUCQS+XgqlbpIGjc4OLi+vtPFhGPqdx55VoOi0eh9mUzmcmlctVpdV6vVROsgx3FOqTfLolwvv/zyovFq0KzcrGHKkTv/hfnBse/FYrE7k8nkFdJ89WMU/dtRq9XmV6vVddJcjuMsrP87IIqLx+O3tLW1vV8j3xrpWqH+G/asBkWj0es7OjqucYkOu7NmfXeicdVqdXWhUDhNms/LGtTe3n51W1vbRmmc7jqoWq2uk9YgR3Ot0NTU9BMici+55BJprGf9iu5aobOz8w9jsdg90jgv+5V8Pi+qQYeam//MJXK/e8klD4bD4Qc0jnFC66BZ2dprlK29fvR/FwoFcQ2q3/0orkHd3d0XhMPhB6Vx9XWCeB20f/9+revUcZz19XOccExXV9fZoVDIkObyw8ykt7d3jdczE51+RacGPfnkk8t0Zia6/YqXNejpp59eaFlWSuPz15qZDA8PL9WdmUjXCrt27ZpvWVaXNJdfZiaWZXU+99xzorrsp5nJV77yFfHMRKdf0a1BAwMDWjUoEolEvZqZOJr9iu7MpLW11ZzJM5NMJnOuNM7rmUn9/KTf28ey2ezF0riZPDPR7Vd0ZyYDAwPitUIsFruzra3t3dI4P8xMotHozTN5ZtLe3v4haVy1Wl198OBBz2Ym494ejC2gOdgCmoMtoDnYApqDLaBVHGwB3SgOW0CPAVtAc7AFNGdabAFNdMxnAWML6Ib5pv12RqZpXhUOh690iX7tEv1wonHYApqDLaBVsAX073GJXnaJ3Egkcv6UbgE96vm/RNgCuhEOtoBWwBbQHGwBzcEW0BxsAc3BFtAq2AKagy2gOQ62gGZgC2iOX2Ym2AJaBc8AFgIBrAIBzIEA5kAAcyCAORDAKn5qZiCAVfzSzPhaABON+yxgCOCG+aZ9MzNKAP+7S/SricZBAHMggFUggH+PS/TPLtHrUyqAxzz/lwgCuBEQwCoQwBwIYA4EMAcCmAMBrAIBzIEA5kAAcyCAOX6ZmUAAq0AAC4EAVoEA5kAAcyCAORDAHAhgFT81MxDAKn5pZmaAAG54FzAEcMN8076ZGSWA/84lOjzROAhgDgSwCgTw73GJfuYS/XhKBXC2lqNszaXO2pu/eQhgDgSwCgQwBwKYAwHMgQDmQACrQABzIIA5EMAcCGCOX2YmEMAqEMBCIIBVIIA5EMAcCGAOBDAHAljFT80MBLCKX5oZ3wtgooZ3AUMAN8w37ZuZUQL4r1wi1yWa0LUHAcyBAFaBAP49LtEbLtH/nFoB/MprlK29PvpPEMAcCGAVCGAOBDAHApgDAcyBAFaBAOZAAHMggDkQwBy/zEwggFUggIVAAKtAAHMggDkQwBwIYA4EsIqfmhkIYBW/NDMzRACzu4AhgBvmm/bNzCgB/HhdAH90InEQwBwIYBUI4CO4RAvr11Zliu8AVp7/SwQB3AgIYBUIYA4EMAcCmAMBzIEAVoEA5kAAcyCAORDAHL/MTCCAVSCAhUAAq0AAcyCAORDAHAhgDgSwip+aGQhgFb80MzNCABOxu4AhgBvmm/bNzCgBfH9dUj05kTgIYA4EsAoE8BFcopvr19azUyaAGzz/lwgCuBEQwCoQwBwIYA4EMAcCmAMBrAIBzIEA5kAAcyCAOX6ZmUAAq0AAC4EAVoEA5kAAcyCAORDAHAhgFT81MxDAKn5pZmaQAFbuAoYAbphv2jczowTwurqkemkicRDAHAhgFQjgI7hEW+vXVmjKBHCD5/8SQQA3AgJYBQKYAwHMgQDmQABzIIBVIIA5EMAcCGAOBDDHLzMTCGAVCGAhEMAqEMAcCGAOBDAHApgDAazip2YGAljFL83MjBHARMpdwBDADfNN+2bmqAAmInKJDrtEfz+ROAhgDgSwCgTwEVyir9cF8DunTgDz5/8SQQA3AgJYBQKYAwHMgQDmQABzIIBVIIA5EMAcCGAOBDDHLzMTCGAVCGAhEMAqEMAcCGAOBDAHApgDAazip2YGAljFL83MDBPAb94FDAHcMN+0b2bGCOBfukT/OZE4CGAOBLAKBPARXKJvu0e+K5rCO4DZ83+JIIAbAQGsAgHMgQDmQABzIIA5EMAqEMAcCGAOBDAHApjjl5kJBLAKBLAQCGAVCGAOBDAHApgDAcyBAFbxUzMDAazil2ZmRglgojfvAl7/ufU7IIBZvmnfzIwRwK+5RL+ZSBwEMAcCWAUC+Aijr6spEcDjPP+XCAK4ERDAKhDAHAhgDgQwBwKYAwGsAgHMgQDmQABzIIA5fpmZQACrQAALgQBWgQDmQABzIIA5EMAcCGAVPzUzEMAqfmlmZqAAXk0v0OHmrzf/JwQwyzftm5kxAvhvjt6peDwggDkQwCoQwEdwiX7hEv2IaIoE8DjP/yWCAG4EBLAKBDAHApgDAcyBAOZAAKtAAHMggDkQwBwIYI5fZiYQwCoQwEIggFUggDkQwBwIYA4EMAcCWMVPzQwEsIpfmpkZJ4CJ3rwLeOWfrNwizeeXZuZtIoC/UX9W6XFFPgQwBwJYBQL4CC7RIZfoH4imSgA3fv4vEQRwIyCAVSCAORDAHAhgDgQwBwJYBQKYAwHMgQDmQABz/DIzgQBW8VwA27a9vNHriSeeuDyRSETHe3+8V6lUOqtarZ4jjbNt+7xKpXKmRr5LBgYGVkhidu7ceVEsFktKcw0ODq53HGeDNK5cLp87MDCwThpXLBYvLhaLKyUxzz777IZYLNYpzVWtVteVy+VzpXGO42wYHBxcL40rFAoXlcvlVZKY559//sx4PN4jzVX/XZ2n8ZmcUyqVzpLGlUqlC6rV6mrhd70yGo0+rPH5rymVShdI42zbPrv+EsUNDg6eXyqV1krjYrHY1r6+PtH3Xa1WV1cqlQs1Pn+tGjQwMKBVg6LRaPcXv/hF0TVQLpdXFQqFizQ+f+0aVK1WxTUokUikv/SlL4nqQrFYXFksFi/W+Py1atCBAwe0rtNEItH25JNPXiKNK5VKOjFrBwcHz5fGvfzyy1rXaVtbW+vjjz/+TmlcpVK5VBpTKBQ8rUFtbW3mtm3b3u3F95bP5z2tQe3t7Zt6e3vfr3NujuOI1kH1f3/FNahara6T1qA7B+68nHLkzv767P/U+J2I1wqO46zQ+b4rlcqZAwMD4rVCJpO59+GHH96oke9C6Vqhfn6e1aBsNnvH5s2bb7Nte/lvFy16wiVyf7VsWXoC+S4oFAprND4Tz2pQT0/PLZs3b75LGqe7DtL5Tf7/7L15nBzVee99NBqJHYSEdgkQAsRms5nNgA2YYCcsZrMxi9D0Ur33dPdMz/SsckeIHYxD4MbE2CRObL9uFmXcMz1d3dUqz2hmrhS1IeRe3c+9JrkkJnHivHntOLbjBaR6/1DJzOmnZ6afI1So1L/v59N/MOOfT2/nmXOer+qU6lph/vz5PxVCWJs2bWL9LXZyv6K6Vshms9el0+kHuDkn9ysjIyMN1aB/uPXWSywhrPeOOqpkGMbyrVu3fjyVSnm4z3G2/YrIVPe2ZHb/33q/Gx4edqwGPfroo5elUqkAN2corhW2b9+uNE9VXtvTTz99YSKRiHFzbuiZPPPMM+c63TNR2a842TNR3a843TOJxWL93LFUeyY7duw4Q7Vnwl0rjIyMrIhEIlmF9981PZNcLseqy27qmbz00kvsnomhsF9xugYlEonO5557jjV3VNdBqvsV1Z5JIpFoP5J7Jg8//PAlCp+Boz0T+/VxX9sR2zNJpVKbtm7deg03p7pfMRR7JiprhXQ6fd/mzZs/pfA9Oex7Jt3d3XcPDAx8RmE8V/VMmOOdY5rmGoX3RKkGCcuyWuo9EonEqX6//8GZfj/Tw/7XN4u4uV27di2pVqvHcnPj4+MrTdNs5WQSicTyQCDg545lmubxO3bsOJmbm5qaWqzr+nEK462oVqsLOJmenp6TA4FAmDvWm2++edzU1NRibs7+V8jHc3OGYSzfs2fPQk4mnU4fp2lagjtWtVo9dteuXUsU3v9FExMTJ3Bz4+PjS996662jmGO1+v3+Tu5Yb7/99tHj4+NLubmdO3eeWC6XT1J4T06Zmpo6hpvTNK0jl8uxPu+33nrrqMnJyWXcsVRrkLH/ym12DdI0LZ7NZllzwP5XyMsV3n/lGvTmm2+ya5CmaaFUKsWqC/a/Ql7BHUvXdaUa9MYbbyjNU03TvMlkciUzN79UKq1SeP+PMU3zFG6uWq2etHPnzhMVXtvGaDR6GjdXqVRWczOmaTpag4LB4D3t7e1ncXP25zafkykUCo7WoGAweGc8Hj+PmxsfH19pWRZrHbRnz56FO3fuZNegN9988ziVGnT0Xx79P0ROWAteXuBhfk/YawXLslrt94T1HKvV6rGGYbDXCoFA4KZoNHoFNzc5ObmMu1awLGv+xMSEYzUoFApdFw6Hr7Usq8U66qhbLCEsq6Xl+bly9r9CPpo7npM1KBaLXR2LxW5QGE9pHWR/J1k1SHWt0NLS8hMhhLV06VLW32In9yuqa4V4PH5hOBy+jZtzcr9iX7E0dw1auPAee049bVlWSzKZPFfTtLsU3v+666CFva/fLTJVq6Xn+1+rl9N1nV2DcrmcUg2Kx+Pr/X7/vdxcuVxWWgdVq1WleToxMbEql8ux5ml3d/eaQCCwSWGsw75nkk6nlzndM1HZr6j2TDRNi3DHUt2vHMk9k2q1epJqz4S7VrB7Jl3csdzUM3n22WdZddlNPZPHH3+c9T1R3a+o1qBisahUgwKBQDAajbLmjuo6SHW/otozCQaDnlgsxv2774qeSTAYfMANPZNqtYqeybRHKBS6IxqNnq/wGSjtV1R7JsVikb1WCIfDN0ej0UsUvifomciPD69nwniMj48vffvttx3rmcx4eTCOgKbgCGgKjoCmGDgCmoAjoGVwBHTdHI6ArgFHQFNwBDTlgCDiZBw9AloIcWPmxgfFy2KfyIl/5OTccpxRkxwBvcg+Aro8V87AEdAEe57iCGgbHAEthCXEo/acul+IQ3AE9Cz3/xUCR0DXA0dAy+AIaAqOgKbgCGgKjoCm4AhoGRwBTcER0BQcAU3BEdAUt/RMcAS0jIF7APOAAJaBAKZAAFMggCkQwBQIYBk3bWYggGXcspk5UgWw3+//gwXfWlAVOWGJ74hNjebcsplpBgEshBCWEO9ZQvzvuXIQwBQIYBkIYCEsIf7KFsDrhTgUAnjm+/8KAQFcDwhgGQhgCgQwBQKYAgFMgQCWgQCmQABTIIApEMAUt/RMIIBlIICZQADLQABTIIApEMAUCGAKBLCMmzYzEMAybtnMHMkC+BPZT9zEvQrYLZuZJhLAP7OE+P/mykEAUyCAZSCAhbCE+BtLiH0H/vsQXAG8V2S+/4OZchDAFAhgGQhgCgQwBQKYAgFMgQCWgQCmQABTIIApEMAUt/RMIIBlIICZQADLQABTIIApEMAUCGAKBLCMmzYzEMAybtnMHMkUZlzTAAAgAElEQVQCOBgMXihy4nucq4DdsplpIgH8fy0hZryi8AAQwBQIYBkIYCEsIf7VEuKXB/77AxXAPa/fJTJVS2SqL86UgwCmQADLQABTIIApEMAUCGAKBLAMBDAFApgCAUyBAKa4pWcCASwDAcwEAlgGApgCAUyBAKZAAFMggGXctJmBAJZxy2amCQTwas5VwG7ZzDSRAB63j6yd9fsGAUyBAJaBABbCEuJXlhD/dOC/P1ABPMf9f4WAAK4HBLAMBDAFApgCAUyBAKZAAMtAAFMggCkQwBQIYIpbeiYQwDIQwEwggGUggCkQwBQIYAoEMAUCWMZNmxkIYBm3bGaOeAEshOBcBeyWzUwTCeCv2QL4utlyEMAUCGAZCGAh7Lm0+8B/f7ACePb7/woBAVwPCGAZCGAKBDAFApgCAUyBAJaBAKZAAFMggCkQwBS39EwggGUggJlAAMtAAFMggCkQwBQIYAoEsIybNjMQwDJu2cw0iQBu+Cpgt2xmmkgAJ21pNWvzFQKYAgEs0+wC2BLiQnsufefAzz7gK4Bnvf+vEBDA9YAAloEApkAAUyCAKRDAFAhgGQhgCgQwBQKYAgFMcUvPBAJYBgKYCQSwDAQwBQKYAgFMgQCmQADLuGkzAwEs45bNTFMIYCEavgrYLZuZJhLAH7el1Z/PloMApkAAy0AAi4A9lzYf+NkHJoAbuP+vEBDA9YAAloEApkAAUyCAKRDAFAhgGQhgCgQwBQKYAgFMcUvPBAJYBgKYCQSwDAQwBQKYAgFMgQCmQADLuGkzAwEs45bNTBMJ4IauAnbLZqZZBLAQvzu2dnK2HAQwBQJYBgJYPG/PpZsP/OwDE8AN3P9XCAjgekAAy0AAUyCAKRDAFAhgCgSwDAQwBQKYAgFMgQCmuKVnAgEsAwHMBAJYBgKYAgFMgQCmQABTIIBl3LSZgQCWcctmpmkEsBANXQXsls1Mkwng31pC/MNsOQhgCgSwDASwKNsC+Hf19IMTwHPf/1cICOB6QADLQABTIIApEMAUCGAKBLAMBDAFApgCAUyBAKa4pWcCASwDAcwEAlgGApgCAUyBAKZAAFMggGXctJmBAJZxy2amyQTwnFcBu2Uz02QC+N8tIX4+Ww4CmAIBLAMBLP6PJcR703/2AV4BPOf9f4WAAK4HBLAMBDAFApgCAUyBAKZAAMtAAFMggCkQwBQIYIpbeiYQwDKOC2DTNFvrPTo7O0/z+XybZvr9TI9CoXCivShg5UzTPEXX9eO4uVKptMpe9DSc6erqWqFpmsYda2ho6IRisbiYm7MXt8dzc8ViceWePXsWcjLZbHaxpmkRhff/eMMwlig8x8X25pyVGxkZWfHWW28dxXxtx2ualuCOZX+vTuHmhoeHTy4UCicqjLfs7bffPpqTyeVyC30+X5o71tTU1DG6ri/j5srl8knbtm1bxM0VCoWl+Xz+WG7O7/d3FgoF1uf99ttvH20YxnKF56hUg/L5vFIN8vv97Y8//jhrDrz11ltHjYyMrOCOdTA1yDRNdg3SNC3U29vLqgt79uxZWCwWV3LHyuVySjVox44dSvPU7/f7uru7V3EylmW15vP51dyx8vn8sQcaOMzHonK5fJLC57YxmUyezs0VCoU13IzTNUjTtC9Eo9GzFT6D1ZZlcd9/R2uQpml3RaPR87m5Uqm0yrIs1jrI/vvLrkGmaR6vUoNCodAt0Wj0ktqfi5wYEzlhLXh5gWeGLHutYFnWglKpxJrbprl/rZDP59lrBU3TPh0Oh6/k5gzDWM5dK1iW1VqpVByrQYFA4PpwOHyt9ByE+F+WEHvneC+X2f+wkDWekzUoEolcE41GP6XwHJXWQfY8ZWVU1wotLS0/EUJYa9euZc0DJ/crqmuFSCRyUTAY/KzCc3Rsv1KtVuesQfuE+KklxM+m/ywej5/n9/vv5j7H6fuVhX3f/7zIVK2WzO6vz5UbGhpi1yDTNJVqUCQSOdPv99/LzW3btk1pHTQ+Pq40T1VeW39//1pN09q4OTf0TPr6+pY73TMxFfYrTvZMVPcrTvdM/H5/kjuWas/ENM1Fqj0T7lohm80u9Pv9Xdyx3NQzeemll1h12S09E03T4s8++yzre6K6X1GtQa+99ppSDQoEAsHOzk7W3FFdB6nuV1R7JpqmedEzkR9O90xM00TPZNojGAzeGQqFLuDmVPcrpmLPxK4nrFwoFLolHA5fqjDeYd8zCQQCNx3JPZNgMPgJhffS0Z6JGB8fX1rv8dhjj12YSCQiM/1+pkelUjnNMIwzuLmxsbGzdF1fy80ZhnGeYRjLOZlnnnnm3Hg8nuSONTIyclqlUlnPzZmmeWY+nz+VmysUCueZprmCk3nhhRfWR6PRLu5Y5XL5VNM0z1T4vNePjIycxs0NDw+fWywWV3Iy3/72t9dGo9Fe7li6rq8dGxs7i5szDOOMSqXCfm3bt2/fUCqVVjHHWh6NRjcrvP+rt2/fvoGbM03zdF3X1ym8J2cXCoU13FwkEhnkft6lUmmVruvnKLwnSjWoVCop1aBYLNbz4osvsr4nxWJx5fDw8LncsQ6mBpXLZXYNisVi6RdffJFVF0zTXFEoFM7jjpXP55Vq0I4dO5TmaTweb3/sscfO52QmJyeXFYtFVmZ8fHxpoVBYYxjG2dzc2NjYOtM0T+fmkslk+OGHH76Im9N1/QKFz83RGpRMJv3ZbPZybq5YLJ4/OTm5jJMZGhpytAalUqlNg4ODV3NzhmGct3PnTtY6qFgsriyXy+waVC6XT1WpQV1dXfdu3rz5+tqf3zZ620fFy2Jfy8st78wwHnutsHPnzuWGYbBrkK7ra0ulEnut0N3dfffAwMBNCuOdw10rTE5OLtu+fbtjNSiTyXy2r6/v5uk/e++oowxLCOuHd9wxY73Yvn37hnw+v1rhPXGsBvX29v5Bb2/v7dyc6jrIMIzzuDVIda0wf/78nwohrI0bN7KyTu5XVNcKg4ODn0yn0w9wc07uVwzDmLMGWUK8a7W0vD39Z1u2bLmqo6OjTeG79bt10FG9u4dEpmqd/ciuOb/bKjVI13WlGrR169aPdXR0aNycrutK66AdO3YozdPt27efr+s6a54++eSTH00mk1HuWG7omTz11FPnON0zUdmvONkzUd2vfAg9kz7uWKo9k7GxsXWqPRPuWkHX9WWRSOSLCu+/K3om0Wh0YGhoiFWX3dQz+eY3v8numajsV1RrULFYVKpB8Xi88ytf+Qpr7qiug1T3K+iZ0EcymQxv2bLlYoXPwNGeydjYGHom0x6pVGpTNpu9hptT3a+o9kyKxSJ7rdDZ2XnvwMDADQrjHfY9k87OziO2Z9Ld3X1bbc+kkcf27ds3VCoVx3omM14ejCOgKTgCmoIjoCk4ApqCI6Bl7H+1gyOg5RyOgK4BR0BTcAQ0xbVHQB9glnsBj4+74zijJjsC+kv2vUvvnimHI6ApOAJappmPgLaEONqeQ9+b/vMP5AjoBu//KwSOgK6HiSOgJXAENAVHQFNwBDQFR0BTcAS0DI6ApuAIaIqJI6AJOAKa4paeCY6AlsE9gJlAAMtAAFMggCkQwBQIYAoEsIybNjMQwDJu2cw0qQCe8V7AbtnMNJkA3mjLq0dmykEAUyCAZZpcAN9oz6E/nf7zD0YAN3b/XyEggOsBASwDAUyBAKZAAFMggCkQwDIQwBQIYAoEMAUCmOKWngkEsAwEMBMIYBkIYAoEMAUCmAIBTIEAlnHTZgYCWMYtm5mmFMBCzHgVsFs2M00mgM+05dVfzZSDAKZAAMs0uQDutedQdPrPD1oA97x+l8hULZGpvthIDgKYAgEsAwFMgQCmQABTIIApEMAyEMAUCGAKBDAFApjilp4JBLAMBDATCGAZCGAKBDAFApgCAUyBAJZx02YGAljGLZuZJhbAda8CdstmppkEsBBCWELss4T4m5lyEMAUCGCZJhfA37QFsFQ3DloAZ6o5kalaorva0PcaApgCASwDAUyBAKZAAFMggCkQwDIQwBQIYAoEMAUCmOKWngkEsAwEMBMIYBkIYAoEMAUCmAIBTIEAlnHTZgYCWMYtm5mmFcBC1L0K2C2bmSYUwL+0hPjXmXIQwBQIYJkmF8A7rf2fj8TBC+DG7/8rBARwPSCAZSCAKRDAFAhgCgQwBQJYBgKYAgFMgQCmQABT3NIzgQCWgQBmAgEsAwFMgQCmQABTIIApEMAybtrMQADLuGUz0+QCmFwF7JbNTBMK4HcsIX49Uw4CmAIBLNPkArju/PkArgBu+P6/QkAA1wMCWAYCmAIBTIEApkAAUyCAZSCAKRDAFAhgCgQwxS09EwhgGQhgJhDAMhDAFAhgCgQwBQKYAgEs46bNDASwjFs2M00tgIUgVwG7ZTPThAJ4V70rGA8AAUyBAJZpcgH8C0uIH9f+/GAE8Mn9f30/5/6/QkAA1wMCWAYCmAIBTIEApkAAUyCAZSCAKRDAFAhgCgQwxS09EwhgGQhgJhDAMhDAFAhgCgQwBQKYAgEs46bNDASwjFs2MxDA8lXAbtnMNKEA/pZ9D9NL6+UggCkQwDJNLoD3WUK8WfvzgxHArT3V1zj3/xUCArgeEMAyEMAUCGAKBDAFApgCASwDAUyBAKZAAFMggClu6ZlAAMtAADOBAJaBAKZAAFMggCkQwBQIYBk3bWYggGXcsplpegEshHQVsFs2M00ogPtsARytl4MApkAAyzSrALaEWG/Pnb+q/d3BCOB5PdV/4tz/VwgI4HpAAMtAAFMggCkQwBQIYAoEsAwEMAUCmAIBTIEAprilZwIBLAMBzAQCWAYCmAIBTIEApkAAUyCAZdy0mYEAlnHLZgYCWEhXAbtlM9OEAvj3bIn1Qr0cBDAFAlimiQXwRnvuPFr7u4MRwNz7/woBAVwPCGAZCGAKBDAFApgCAUyBAJaBAKZAAFMggCkQwBS39EwggGUggJlAAMtAAFMggCkQwBQIYAoEsIybNjMQwDJu2cxAANvYVwGveGVFzA2bmSYUwEfbEut79XIQwBQIYJkmFsBfsufO3bW/UxXASzbv3si9/68QEMD1gACWgQCmQABTIIApEMAUCGAZCGAKBDAFApgCAUyBAJaBAKZAADOBAKZAAFMggCkQwDIQwHVzEMA1QABTIIApR6gAXi1eFvtaXm55xw2bmWYTwEIIYQnxriXE39X7HQQwBQJYpokFcMEWwGQeqwrg1t7d27j3/xUCArgeEMAyEMAUCGAKBDAFApgCASwDAUyBAKZAAFMggCkQwDIQwJRcLrdQhMPhj9Z7BIPB3/N4PP0z/X6mR29v7xWZTObjCrlrOzs7L+PmBgYGbohEIhdxMqFQ6Lq2trYsd6x0On1Fb2/v1dxcJpO5JpVKXc7Nbd68+fpQKHQx87Vd7fF4tnLH6u7uvjyTyVyj8LldnU6nr1D43K6LRqOXcDI+n+9yr9f7GHeszs7Oy3p7e69V+Nw+3tvby35t/f39n0gmk6zXFolELvJ6vU8pvLZL+/v7P6HweV+ZTqevUvi8r02lUh/j5rxe71OBQID1niSTyUsGBwc/qfAclWpQV1eXUg3yer2PBgIB1vckGo1eMjAwcB13rIOpQd3d3ewa5PV6twQCAVZdCIVCF2/evPl67lipVEqpBvX39yvNU4/Hs9nv99/AycTj8Qv7+vo+pfDaPqZSg3p7e6/q7u6+UuFz6wsEAjdxc5s3b2a/tvb2dkdrkNfr7QoEAjdzc319fZ+Kx+MXcjLRaNTRGuT1epPBYPCz3JzKOigajV6SzWbZNai7u/tylRrk9/ujgUDgc5zMgm8v2C1ywlr11VVf5OQikchFAwMDrLkdDu9fK3R1dbHnqd/vDwQCgfu4ucHBwU9y1wrxePxClXmqWoN8Pp/X5/Ntqve7vfPm/WzfvHk/r/e7/v7+T7S3t1/KHc/JGuT3+x/0+Xx+bk51HTQwMHCDSg1SWSvMnz//Z0II68Ybb2RlHd6vKK0VNE27S9O0uMLn5th+ZbYa9Nv58//eEmLvDNnbPB5Piv15Z3b9eF6m+q7Ce8KuQcFgUKkGhcPh3/d4PN3cXDqdVloHDQ4OKs3TzZs3fyoYDLLmqaZpNx6pPZNwOPxJp3smKvsVlRoUiUQ+rtIzUd2vOFmDNE27zMmeSW9v71WqPRPuWkHTtIu8Xu/TCq/NFT0Tj8fz5JHaM/H5fI9Eo1F2z0Rlv+J0DfL5fH/oVM9Edb+i2jPxer2DR2rPxOfz9Wqa9mluzumeSW9vr1LPRNO0W7g5t/RMAoHA7Qqfm9J+RbVnorJW0DQtomna57m5bDb7ge5XZnugZ0Ifs/VMZnv09/d/orOz07GeifD7/X9Q7+Hz+TZ5PJ6nZvr9TI9YLHZXIpH4HDeXTqc/H4vFbufmOjs779c07RZm7l6Px/Nl7ljxePzOVCr1eW4ulUp9PhqN3qHwntwXDAZv5WR8Pt/n2tranuOO1d7efofqa4vH43cqfG73RiIR1mvTNO0Oj8fzFe5YsVjs9nQ6zX5tiUTic7FY7C6F9+QL4XD4NuZru6Wtre1F7ljRaPSzqVTqCwqv7a54PH43N9fR0XFPOBxmz1OPx/NV7nc5HA7f1tnZea/C561Ug1KplFINamtr+xO/38+aA5FI5FaV13YwNai9vZ1dgzwezx9rmsYaLxgM3ppOp+/jjhWNRpVqUEdHh9I89Xq9z3i93vs5mUAgcHNHR8cD3LHC4fDtHR0d93BzyWTy7kQiwX5tdvNgEzeXTqfZry0YDDpag7xe76N+v9+n8D15IBAI3Mz83BytQR6PZ6umaSFurrOz8/5QKMRaB0UikVu7urrYr011reD1er/o8/linMyNmRsfFDlhtX679d84uVAodEtnZydrbtuf2+0qr83j8fT7fL6Uwud2L3etEAgEblaZp6o1yOv19vj9/q56v/t1a+s7lhB76/0ulUp9IRgMfpY7npM1yOfzpf1+fw83p7oO6uzsvJ9bg1TXCq2trT8XQli33nor62+xk/sV1bWC3++P+ny+P+TmHN6vzFiD3mtp+c+9LS3/NcN7EvD5fFu5z1F0V/ctzOz8ETeXTCbZNcjn8ynVILsx8hg3F4/HldZBqvM0nU4/4PP5WPNU07SNbW1tT3PHQs+EPlT3K072TFT3K07WoEAgcLuTPZNkMnm3as+Eu1bw+Xw3H8k9E6/X+6eaprHqslt6Jh6P57/5FXomKvuVI7lnorpfUe2ZtLW1PePxeFh/99Ezqft5K9egZDKp1DPx+Xx+he+JG3omD6n0TFT3K073TLxeb5yb6+rqYq8V0DOhD9Ua5PP5Mv4ZeiazPVKp1Bei0ahjPZMZLw/24whoAo6ApuAIaAqOgKbgCGgZHAFdN4cjoGvAEdAUHAFNOSKPgLZZ8PKCSZETlviO2NRoBkdAUw7REdC6fZQtmSM4ApqCI6BlmvgI6N9aQrxd73dhlSOge16/S2Sq1oLe6p+xcgJHQNcDR0DL4AhoCo6ApuAIaAqOgKb4cQS0BI6ApuAIaAqOgKbgCGgKjoCWwRHQFNwDmAkEMAUCmAIBTIEAloEArpuDAK4BApgCAUw5kgXwbaO3fVS8LPaJnPjHRjMQwJRDJID/yBbAt9f+DgKYAgEs04wC2BKi1Z4z4/VySgI4U82JTNVaunn377NyAgK4HhDAMhDAFAhgCgQwBQKYAgEsAwFMgQCmQABTIIApEMAyEMAUCGAmEMAUCGAKBDAFAlgGArhuDgK4BghgCgQw5UgWwOPj40tFToxxrgKGAKYcIgHcZsusrbW/gwCmQADLNKkA/pQ9Z16sl1MTwLvfEZnqb1XWQRDAFAhgGQhgCgQwBQKYAgFMgQCWgQCmQABTIIApEMAUCGAZCGAKBDATCGAKBDAFApgCASwDAVw3BwFcAwQwBQKYcqQL4JWvrjyNcxUwBDDlEAngs22Zta32dxDAFAhgmSYVwD32nKm7l1G8AnhvS2b330MAy0AAUyCAZSCAKRDAFAhgCgQwBQJYxk09EwhgGbf0TCCAZSCAZSCAKRDATCCAKRDAFAhgCgSwDARw3RwEcA0QwBQIYMqRLoBN02wVOfG9Rq8ChgCmHAoBLIQQlhD7LCH+pvbnEMAUCGCZJhXA37QFcN16wRbA9v1/F/bu/gYEsAwEMAUCWAYCmAIBTIEApkAAUyCAZdzUM4EAlnFLzwQCWAYCWAYCmAIBzAQCmAIBTIEApkAAy0AA181BANcAAUyBAKY0iQBe3ehVwBDAlEMogH9pCfHj2p9DAFMggGWaVADvsvZ/LnVhC2D7/r+r/3DXzRDAMhDAFAhgGQhgCgQwBQKYAgFMgQCWcVPPBAJYxi09EwhgGQhgGQhgCgQwEwhgCgQwBQKYAgEsAwFcNwcBXAMEMAUCmNIUAlgI0ehVwBDAlEMogN+xhPh17c8hgCkQwDJNKoDrzpcD8AXw/vv/qu5XIIApEMAyEMAUCGAKBDAFApgCASwDAUyBAKZAAFMggCkQwDIQwBQIYCYQwBQIYAoEMAUCWAYCuG4OArgGCGAKBDCliQRwQ1cBQwBTDqEA3lnvikYIYAoEsEyTCuBfWkL860w5hSuA94rM938AAUyBAKZAAMtAAFMggCkQwBQIYAoEsIybeiYQwDJu6ZlAAMtAAMtAAFMggJlAAFMggCkQwBQIYBkI4Lo5COAaIIApEMCUphHAQjR0FTAEMOUQCuC/sO9peuX0n0MAUyCAZZpUAO+zhHhjphxLANv3/xWZ6osQwBQIYAoEsAwEMAUCmAIBTIEApkAAy7ipZwIBLOOWngkEsAwEsAwEMAUCmAkEMAUCmAIBTIEAloEArpuDAK4BApgCAUxpMgE851XAEMCUQyiAu20BnJz+cwhgCgSwTLMJYEuIc+258upMOZYAtu//K7qr10MAUyCAKRDAMhDAFAhgCgQwBQKYAgEs46aeCQSwjFt6JhDAMhDAMhDAFAhgJhDAFAhgCgQwBQJYBgK4bg4CuAYIYAoEMKWpBLAQc14FDAFMOYQC+JO21Pr69J9DAFMggGWaUAD77LnyhzPleAJ4//1/7ecIAVwDBDAFAlgGApgCAUyBAKZAAFMggGXc1DOBAJZxS88EAlgGAlgGApgCAcwEApgCAUyBAKZAAMtAANfNQQDXAAFMgQCmNKEAnvUqYAhgyqESwEIIYUutiek/gwCmQADLNKEAfs6eKzM+d+YVwHtF5vs/sJ8jBHANEMAUCGAZCGAKBDAFApgCAUyBAJZxU88EAljGLT0TCGAZCGAZCGBKLpdbKMrl8kn1Htls9rxYLBaY6fczPUql0ipd19dyc5VK5TTDMJYrjHfW8PDwyZzME088sT4SicS4YxWLxZVjY2Ps1zYxMXHqyMjICoXxziwWi4s5maeffnptJBJJcccyTXPFxMTEqdzc2NjY2mKxuJKbKxQK6w3DWMLJPP/88ysikUg3dyzDMJZXKpXTuDld19eWSqVVCrl1pmmewskMDw+fHAqF+rljjY+PL9V1fR03V6lUVhcKhTXc3Ojo6Om6ri/j5sLhcN9rr73G+rxN0zzFMIwzuGM5XYPC4XDXM888w5oDhmEsKRQK67ljHUwNMk2TXYPC4XDyqaeeYs2dYrG4uFgsnskda2RkRLkGqczTWCwWeeihh87iZEzTXDQyMnI2dyxd15eNjo6ezs2ZprmmUqms5ubi8bi2ZcuW87m50dHRDdxMoVBwtAbF4/G2bDZ7ETc3MjJytmmaiziZfD7vaA2Kx+P39/f3X64w3lk7duxgrYMMw1hSqVTYNcg0zRUqNSiRSHwuk8lco/A9qbtWmJ+bPyFywjr5lZNDtb/bsWPHyaVSiTW37fdEaa2QTCZvT6fTNyiMdwZ3rWCa5iLDMByrQclk8uZMJvPp2f43lhC/3Tdv3g9rxltXKBSWcsdzsgZ1dXXd1NXVdYvCc1RaB5VKpbO4NUh1rTB//vyfCiGsT3/606y/xU7uV1TXCv39/R/v6Oi4h5tzcr8yPDxMatC+1tbvWUJYf+fxzFg/s9nsxxKJxANz/f8v2bx7o8hUrYW9u79RLqvvV4aHh9k1aNu2bUo1aHBw8MJYLOZReP+V1kGmaSrNU8Mwzt62bRtrnj7yyCPnRCKRIHcsN/RMnnnmmTOc7pmo7Fec7JkczH7FqRr01a9+dbmTPRPTNNeo9ky4a4Vt27YtCgaDA9yxXNQz6f3Wt77FXRu6omcSiUTSL7zwArtnorJfUa1B5XJZqQZFIpGEUz0T1Xmq2jOJRCKRbDbL+ruPngl9HEzPxDRNpZ7J4ODgxdycG3omiUTiPpWeiep+RbVnUi6X2WuFZDJ5d1dX17UK3xP2WgE9E/pQrUEdHR1/MFfPZIbx1o2PjzvWMxH5fP7Yeo9sNntmJBLxzfT7mR72AmQ5NzcxMbFqx44dJ3Nzo6Ojp+dyueM5mWw2e2ogEAhzxzIMY4lpmiu4ufHx8ZXFYnExNzcyMnLa0NDQCZzMww8/vDIQCLRzx5qamlo8Pj6+UuHzXmEYxhJuLp/PnzoxMcF6bY888siSQCDQyR1rx44dJ09MTKxS+LyXm6Z5isJ7smbnzp0ncjK5XO74QCDQwx2rWq2eZJrmGm7O3gQt4+bsBcgibi4YDGb+8i//kvWe2P9Kca3C+69Ug0qlklINCgaDHU899RTre2J/90/ljnUwNWhqaopdg0KhUCybzbLmztDQ0AkjIyOncccqFotKNWjnzp1K8zQUCgV7enpO52R0XT/uu9/97jruWKZpLqpUKqu5ucnJyWXj4+NLubloNOodGBg4i5sbHh4+g5uxF1iO1aBYLPZAJpM5n5v77ne/u07X9eM4GfuqKsdqUCwWu6evr+8ibm50dPR00zRZ66CJiYkTyuUyuwZNTU0tVqlB0Wj0jnQ6fQU3Vy6X664VLnrlorPEy2LfvNy8H9Z5/48fHR1lze18fv9aoVQqsZ6s43MAACAASURBVNcK8Xj85lQqdS03p+v6Wu5aQdf143Rdd6wGxePxm5LJ5A2z/W/2zZv375YQv6gZb025vP9qJ87DyRrU0dFxfXt7+2e4OdV1kN0MZtUg1bVCS0vLT4QQ1sUXX8z6W+zkfkV1rdDZ2XlZIpG4i5tzcr+Sy+VIDdo3b97fWUK8N1suk8lcGI1GvzDX///8zO5XRaZqLR7468/k8+r7FZUa9I1vfEOpBg0MDJwbiUQeVHiOSuugqakppXmq6/q6b3zjG6x5OjAwsD4cDvu5Y7mhZ7J169a1TvdMVPYrKjXoiSeeWKHSM1HdrzhZg770pS8tdrJnMjk5uUy1Z8JdKzz//PPHa5rWyx3LLT2TQCDQ/cILL7DeE7f0TEKhUOqFF15g90xU9iuqNahYLCrVoHA4HHWqZ6K6X1HtmYTD4UA2mz0ieyaxWMzT29t7NjfndM9kcnJSqWeSTqcv4Obc0DOJRCL39PT0XMzNqe5XVHsmxWKRvVaIxWK3d3R0XMnNzdQzmeP9R8+EvifKPZP29vZPKYy3plqtOtYzmfHyYBwBTZnzTZsBHAFNwRHQMjgCmuKW44xwBLQMjoCm4AhoCo6ApuAIaMqsxxnNcC9gHAFNOcRHQP8PS4i903+GI6ApOAJapgmPgP4PS4ifzpZr+Ajoaff/tZ8jjoCuAUdAU3AEtAyOgKbgCGgKjoCm4AhoCo6AlnFTzwRHQMu4pWeCI6BlcAS0DI6ApuAewEwggCkQwBQIYAoEsAwEcN0cBHANEMAUCGBKEwvguvcChgCmHGIBPGTf2/SMAz+DAKZAAMs0oQB+zxLi/8yWa1wAv3//X/s5QgDXAAFMgQCWgQCmQABTIIApEMAUCGAZN/VMIIBl3NIzgQCWgQCWgQCmQAAzgQCmQABTIIApEMAyEMB1cxDANUAAUyCAKU0rgIWoexUwBDDlEAvgR20BvPHAzyCAKRDAMs0kgC0hlthzpDRbriEB3PP6XSJTtUSm+uK05wgBXAMEMAUCWAYCmAIBTIEApkAAUyCAZdzUM4EAlnFLzwQCWAYCWAYCmAIBzAQCmAIBTIEApkAAy0AA181BANcAAUyBAKY0uQAmVwFDAFMOsQC+05ZbXz7wMwhgCgSwTJMJ4DvsOfJHs+UaEsCZak5kqpborv7uuwsBTIEApkAAy0AAUyCAKRDAFAhgCgSwjJt6JhDAMm7pmUAAy0AAy0AAUyCAmUAAUyCAKRDAFAhgGQjgujkI4BoggCkQwJSmFsBCkKuAIYAph1gAL7Xlln7gZxDAFAhgmSYTwA/bc2TTbLnGBLB8/1/7OUIA1wABTIEAloEApkAAUyCAKRDAFAhgGTf1TCCAZdzSM4EAloEAloEApkAAM4EApkAAUyCAKRDAMhDAdXMQwDVAAFMggCkQwPJVwBDAlEMpgIX43f1N//eB/4YApkAAyzSZAP4rWwDP2ohr8Apg6f6/9nOEAK4BApgCASwDAUyBAKZAAFMggCkQwDJu6plAAMu4pWcCASwDASwDAUyBAGYCAUyBAKZAAFMggGUggOvmIIBrgACmQABTml4ACyFdBQwBTHFAAP+HJcRPDvw3BDAFAlimyQTw31pC7JsrN6cArnP/X/s5QgDXAAFMgQCWgQCmQABTIIApEMAUCGAZN/VMIIBl3NIzgQCWgQCWgQCmQAAzgQCmQABTIIApEMAyEMB1cxDANUAAUyCAKRDAQroKGAKY4oAAfssS4t0D/w0BTIEAlmkyAfxvlhC/mCs3pwCuc/9f+zlCANcAAUyBAJaBAKZAAFMggCkQwBQIYBk39UwggGXc0jOBAJaBAJaBAKZAADOBAKZAAFMggCkQwDIQwHVzEMA1QABTIIApEMA29lXAC15e4IEAlnFAABv2EbcnCQEBXA8IYJkmE8C/scT+I+pnY24BTO//az9HCOAaIIApEMAyEMAUCGAKBDAFApgCASzjpp4JBLCMW3omEMAyEMAyEMAUCGAmEMAUCGAKBDAFAlgGArhuDgK4BghgCgQwBQLYZtpVwBDAMg4I4OdsAXybEBDA9YAAlmkyAWxZQkzMlWvgCmBy/1/7OUIA1wABTIEAloEApkAAUyCAKRDAFAhgGTf1TCCAZdzSM4EAloEAloEApkAAM4EApkAAUyCAKRDAMhDAdXMQwDVAAFMggCkQwNOwrwJe/upypbUCBLAMQwB7bcn1kBAQwPWAAJZpFgFsCXG9PTe+NlduVgE8w/1/7ecIAVwDBDAFAlgGApgCAUyBAKZAAFMggGXc1DOBAJZxS88EAlgGAlgGApgCAcwEApgCAUyBAKZAAMtAANfNQQDXAAFMgQCmQABPw74KuOXllne4Y0EAUxgC+Gxbcm0TAgK4HhDAMk0kgHvtuTHn/mVWATzD/X/t5wgBXAMEMAUCWAYCmAIBTIEApkAAUyCAZdzUM4EAlnFLzwQCWAYCWAYCmJLL5RaK8fHxpfUejz322IWJRCIy0+9nelQqldMMwziDmxsbGztL1/W13JxhGOcZhrGck3nmmWfOjcfjSe5Y5XL51Eqlsp6bM03zzHw+f6rCeOeOjIys4GSeffbZ9bFYLK3y2kzTPFPh815fLpfZr214ePjcYrG4kpP59re/vTYajfZyx9J1fe3Y2NhZ3JxhGGdUKpXTuLnR0dENpVJpFXOs5dFodLPC+796dHR0Azdnmubpuq6vU3hPzi4UCmu4uUgkMsj9vEul0ipd189ReE+UalCpVFKqQbFYrOfFF19kfU+KxeLK4eHhc7ljHUwNUpmn8Xi88/nnn2fVhZGRkRXlcpn92vL5vFIN2rFjh9I8jcfj7Y899tj5nMzk5OSyYrHIyoyPjy8tFAprDMM4m5sbGxtbZ5rm6QqvLfzwww9fxM3pun6BwufmaA1KJpP+bDZ7OTdXLBbPn5ycXMbJDA0NOVqDUqnUpsHBwau5OZV1ULFYXKkyT1VrUFdX173ZbPY6hfHYa4UFuQVTIiesFa+siHFyuq6vLZVK7LVCd3f33QMDAzdxc7qun8NdK0xOTi7bvn27YzUok8l8tq+v7+ZG/reWEPv2tbbuGR/fvw7K5/OrFd4Tx2pQb2/vH/T29t7OzamugwzDOI9bg1TXCvPnz/+pEMLauHEjK+vkfkV1rTA4OPjJdDr9ADfn5H7FMIzlhmGcNz4+vvS9o456zRLC+sVHPnLjXLktW7Zc1dHR0Vbvdy091X8Wmd3vzjCe0joon8+za5Cu60o1aOvWrR/r6OjQuDld15XWQarzdPv27efrus6ap08++eRH29vbo9yx3NAzeeqpp85xumeiMk9VeybRaLSLO5bqfuVD6Jn0ccdS7ZmMjY2tU+2ZcNcKuq4vi0QiX1R4/13RM4lGowNDQ0Osunyk90yc3K8Ui0Xlnskf/dEfseaO6jpIdb+Cnknd1xbesmXLxQqfgaM9k7GxMfRMpj1SqdSmbDZ7DTfn5H6lXC6fWiwW2WuFzs7Oezdv3ny9yms7mP0K56Fagzo7O4/Ynkl3d/dtjfZMpj9GR0c3VCoVx3omwjTN1nqPZDJ5eiAQ2DTT72d6lMvlk+x/mcrKVavVU0zTPJ6bK5VKq3K53EJOJplMrtQ0TeOOVSgUTpyamlrMze3atWuJ/S+YWblisbiyUCgcxcn09vYu0TQtwh1rYmLihF27di3h5ux/YX0iNzcyMrLCNM2jOZnu7u4TNE1LcMcyTfN4+/vFyu3YsePkcrl8Ejc3OTm5zL6iuuFMLpdb6PP50tyxqtXqsZOTk8sU3pNF9r/eZOXsYnMcN+f3+ztfeukl1uc9NTV1jGEYy7ljqdYg0zSVapDf72/PZrPcOXC0PQdYYx1MDbL/ZSQrp2laqLOzkzV37H81tZI71tDQkFIN+tu//Vuleer3+32pVGo1J1OtVhfk83lWxjTNVl3Xjxsf3/+v8jgP+3u8iJsLhUIbY7HYOm6uUCis4Wby+byjNSgUCn0hkUhsUHieq+1/Id9wJpfLOVqDQqHQXe3t7Rdwc6VSadWePXtY6yBz/99fdg2amJg4QaUGhUKhW8Lh8KUK3xP2WmHDdzesO3AvYOZYx5v7/w5wX9un4/H4ldycYRjLuWuFarW6oFKpOFaDQqHQDdFo9BON/G8tIX5hCfFvprl/HZTP54/ljudkDYrH49eGw+EbuTnVdVCpVFrFrUGm4lqhpaXlJ0IIa+3atas4OSf3K6prhWQyeVE0Gv0sN+fkfiWXyy0slUqrTNNstYTYbQlhNZJLpVLnB4PBu+v9bv/9f6tv1fud6n5FpQa98MILSjWovb39rGAweC83Z68T2Oug119/XWmeViqV1faVLA1nMpnMqZqmtXHHckPPpKura4XTPROV/YqTPRPV/YrTPRO/35/kjmV+CD0T7lohm80u9Pv9Xdyx3NQz+dKXvsSqy27pmWiaFn/ssce43xOl/YpqDTIMQ6kGBQKBoFM9E1Nxv6LaM9E0zYueCfnsHO2ZKPYVjtieSSQSuTMWi32Em1Pdr5iKPRPDMNhrhVAodEssFvuYwveEvVbYs2fP7/YrzIdSDYpEIjdFo9GruLkjrWcy/TE5ObmsWq061jOZ8fJgHAFNwRHQFBwBTcER0BQcAS1jF20cAS3ncAR0DTgCmoIjoCk4AlrGsqyWA1cBi++ITY3mTBwBTWj0CGghhLCE+EdLiN8IgSOg64EjoGWa6AjoH1lC/KqR3IxHQM9y/1/7OeII6BpwBDQFR0DL4AhoimrPBEdAU3AENAVHQMvgCGgKjoCmmDgCmoAjoCmqPRMcAS1zxB8BPRMQwBQIYAoEMAUCmAIBLAMBXDcHAVwDBDAFApgCASxjWVbL7SO3X3TgKuBGcxDAFKYAnrD2S0cI4DpAAMs0kQD+lSXEjxrJzSiAZ7n/r/0cIYBrgACmQADLQABTIIApEMAUCGAKBLCMm3omEMAybumZQADLQADLQABTIICZQABTIIApEMAUCGAZCOC6OQjgGiCAKRDAFAhgmd9tZnLie5yrgCGAKUwB/DVLCMsS4noIYAoEsEwTCWDLEuKvG8nNLIB3vyMy1d/O8hwhgGuAAKZAAMtAAFMggCkQwBQIYAoEsIybeiYQwDJu6ZlAAMtAAMtAAFMggJlAAFMggCkQwBQIYBkI4Lo5COAaIIApEMAUCGCZaQJ4NecqYAhgClMAx23Z1QcBTIEAlmkGAWwJcZk9J77VSG6WK4D3isz3fzDLc4QArgECmAIBLAMBTIEApkAAUyCAKRDAMm7qmUAAy7ilZwIBLAMBLAMBTIEAZgIBTIEApkAAUyCAZSCA6+YggGuAAKZAAFMggGWkzQzjKmAIYApTAF9qy67/BwKYAgEs0yQCOGHPiUwjuboCeI77/9rPEQK4BghgCgSwDAQwBQKYAgFMgQCmQADLuKlnAgEs45aeCQSwDASwDAQwBQKYCQQwBQKYAgFMgQCWgQCum4MArgECmAIBTIEAlqkRwA1fBQwBTOEIYCGEsITYZwlRhQCmQADLNIkAfskWwJ9sJFdXAM9x/1/7OUIA1wABTIEAloEApkAAUyCAKRDAFAhgGTf1TCCAZdzSM4EAloEAloEApkAAM4EApkAAUyCAKRDAMhDAdXMQwDVAAFMggCkQwDJkM9PgVcAQwBQFAfxflhD/AgFMgQCWaRIBPGXt/xwaor4Anv3+v/ZzhACuAQKYAgEsAwFMgQCmQABTIIApEMAybuqZQADLuKVnAgEsAwEsAwFMgQBmAgFMgQCmQABTIIBlIIDr5iCAa4AApkAAUyCAZeoI4IauAoYApigI4H+2hPg1BDAFAlimSQTwDy0hftNoboYrgGe9/6/9HCGAa4AApkAAy0AAUyCAKRDAFAhgCgSwjJt6JhDAMm7pmUAAy0AAy0AAUyCAmUAAUyCAKRDAFAhgGQjgujkI4BoggCkQwBQIYJm6m5kGrgKGAKYoCOBdlhAWBDAFAlimSQTwLy0hftxojgjgBu7/az9HCOAaIIApEMAyEMAUCGAKBDAFApgCASzjpp4JBLCMW3omEMAyEMAyEMAUCGAmEMAUCGAKBDAFAlgGArhuDgK4BghgCgQwBQJYZgYBPOdVwBDAFAUB/BeWENbPNmz4DASwDASwTJMI4H2WEG80miMCuIH7/9rPEQK4BghgCgSwDAQwBQKYAgFMgQCmQADLuKlnAgEs45aeCQSwDASwDAQwBQKYCQQwBQKYAgFMgQCWgQCum4MArgECmAIBTIEAlplxMzPHVcAQwBQFAdxpCWG9e+KJgxDAMhDAMke6AP6XK6643hLCsoR4udEcFcBz3//Xfo4QwDVAAFMggGUggCkQwBQIYAoEMAUCWMZNPRMIYBm39EwggGUggGUggCm5XG6hsCyrpd4jkUic6vf7H5zp9zM97OK7iJvbtWvXkmq1eiw3VywWV5qm2crJJBKJ5T6fz88dyzTN43fs2HEyNzc1NbVY1/XjFMZbUa1WF3AyPT09JwcCgTB3rDfffPO4qampxdycvQk9npsbGhpavmfPnoWcTDqdPs7n8yW4Y1Wr1WN37dq1ROH9XzQxMXECNzc+Pr70rbfeOoo5Vqvf7+/kjvX2228fPT4+vpSb27lz54nlcvkkhffklKmpqWO4Oa/X25HL5Vif91tvvXWUruvLuGOp1iBb3LNrkKZp8Ww2y5oDe/bsWTg0NLRc4f1XrkFvvvkmuwZpmhZKpVKsumBvQldwx9J1XakGvfHGG0rzVNM0bzKZXMnMzR8aGlql8P4fY5rmKdxctVo9aefOnScqvLaN0Wj0NG4un8+v5mZM03S0BgWDwXva29vP4ubsz20+J1MoFBytQcFg8M54PH4eN1csFldalsVaB+3Zs2fhzp072TXozTffPE6lBoVCoVvi8fjFCt8T9lrBsqxW+z2Rfr74rxavPXAVcL1ctVo91jAM9lohEAjcFI1Gr+DmdF1fxl0rWJY1v1QqOVaDQqHQdeFw+NqGM8ccc40lhPXeMcfkTNM8mjuekzUoFotdHYvFblAYT2kdZH8nWTVIda3Q0tLyEyGEtXTpUtbfYif3K6prhXg8fmE4HL6Nm3Nyv2KaZusvli/vsYSwrJaWLzaaSyaT52qadteB/95//9/qWw2Mp7QOUqlBuVxOqQbF4/H1fr//Xm6uXC4rrYOq1arSPC2VSqtyuRxrnnZ3d68JBAKbuGO5oWeSTqeXOd0zUdmvqPZMNE2LcMdS3a8cyT2TarV6kmrPhLtWME2z1ev1dnHHclPP5Nlnn2XVZbf0TLxeb/zxxx9nfU9U9yuqNahYLCrVoEAgEIxGo6y5o7oOUt2vqPZM/H6/JxaLcf/uu6JnEgwGH3BDz6RaraJnMu0RCoXuiEaj5yt8Bkr7FdWeSbFYZK8VwuHwzdFo9BKF78kH1jNp4D1Bz6Tmwe6Z2I/x8fGlb7/9tmM9E2EYxvJ6jyeeeOKi9vb26Ey/n+mh6/q6SqWynpszDOPscrl8qsJ4F5imuYKTefbZZ8+LxWIp7lijo6Onm6Z5Jjc3NjZ21sjIyGncXLFYPL9YLK7kZJ5//vkzY7FYN3esSqVy2tjY2FncnGmaZ46Ojp7OzRUKhfNKpdIqTiaXy50aj8f7uGPZ36uzFd6T9bqur+PmdF0/p1KprGZ+1isjkcgXFd7/Nbqun8PNGYZxRqFQYM/T0dHRDbqur+XmotHo5nw+z3pPKpXK6nK5fK7C++9oDYpGo70vvfQSaw6USqVVhULhPIX3X7kGVSoVdg1qb29Pf+UrX2HVhWKxuLJYLJ7PHWtkZESpBk1OTirN0/b29sSTTz55ASdjmuaKkZGRj3DH0nV97ejo6AZuzv4en8HNJRKJyKOPPnoxN1cul9mvrVAoOFqDEomEtmXLliu4uZGRkY9w1wr5fN7RGtTR0dGWzWavURiPvQ6y//6ya1ClUjlNpQal0+n7BgYGblD4nrDXCqZprtB1ve7cXpBbMCVywlr+6vJ47e9U1wpdXV2f27x586e5uXK5fC53rWCa5gqVeapag7q7u2/v7++/lZOxhLD2HnXUm4VCYY3Ce+JYDerr67u5t7f3Tm5OdR2kOk9V1grz58//qRDC2rRpE+tvsZP7FdW1QjabvS6dTj/AzTm5XzFNc8Wvlyx5xRLC+vmZZ36+0dzWrVs/nk6nPYZhLF/zh7t8IlO1jhuofnOunOp+ZXh4mF2DRkZGlGrQo48+elkqlQoovP9K66Dt27crzdNyufyRkZER1jx9+umnL0wkEjHuWG7omTzzzDPnOt0zUdmvONkzUd2vON0zicVi/dyxPoyeCXetMDIysiISiWQV3n/X9ExeffVV1ntypPdMDIX9imoNKpVKSjUokUh0Pvfcc6y5o7oOUp2nqj2TRCLRfiT3TB5++OFLFD4DR3smKvP0SO6ZdHZ2btq6des13JzqfsVQ7JmUSiX2WiGdTt+3efPmTyl8Tz7QnslsD9Ua1N3dfffAwMBnFMY7Insm9njnmKa5RuE9UapBM14ejCOgKTgCmoIjoCkGjoAm4AhoGRwBXTeHI6BrwBHQFBwBTTEMHAE9Hcua5TijWe4FjCOgKdwjoIUQwhLi1/taWv4FR0DL2PMUR0DbHOlHQL+3YMFO+wjohrPSEdAN3v/Xfo44AroGHAFNUemZ4AhoCo6ApuAIaAqOgKbgCGgZHAFNwRHQFBwBTcER0BQcAS3jdM/ENUdAzwQEMAUCmAIBTIEApkAAy0AA181BANcAAUyBAKZAAMvMuZmZ4V7AEMAURQH8L9a8eb+CAJaBAJY50gXwvpaWdywh5rx/73RkAdzY/X/t5wgBXAMEMAUCWAYCmAIBTIEApkAAUyCAZdzUM4EAlnFLzwQCWAYCWAYCmAIBzAQCmAIBTIEApkAAy0AA181BANcAAUyBAKZAAMs0IIDrXgUMAUxRFMC7LSEsCGAZCGCZI10AW/Pm/dIS4v/l5GquAN4rMt//QYPPEQK4BghgCgSwDAQwBQKYAgFMgQCmQADLuKlnAgEs45aeCQSwDASwDAQwBQKYCQQwBQKYAgFMgQCWgQCum4MArgECmAIBTIEAlmloM1PnKmAIYIqiAP6WJYT1XyefzN4EQQDLQABTXCOAhdhnCfEmJ/c7Adzz+l0iU7VEpvpig88RArgGCGAKBLAMBDAFApgCAUyBAKZAAMu4qWcCASzjlp4JBLAMBLAMBDAFApgJBDAFApgCAUyBAJaBAK6bgwCuAQKYAgFMgQCWaVAAk6uAIYApigK42xLCere1ld2ghQCWgQCmuEEA/2bhwgvs+/++xsn9TgAz7v9rP0cI4BoggCkQwDIQwBQIYAoEMAUCmAIBLOOmngkEsIxbeiYQwDIQwDIQwBQIYCYQwBQIYAoEMAUCWAYCuG4OArgGCGAKBDAFAlim4c1MzVXAEMAURQF8jSWEZbW0/AV3PAhgGQhgihsEsNXSErIFcJaTe18AN37/X/s5QgDXAAFMgQCWgQCmQABTIIApEMAUCGAZN/VMIIBl3NIzgQCWgQCWgQCmQAAzgQCmQABTIIApEMAyEMB1cxDANUAAUyCAKRDAMgwBLF0FDAFMURHAQghhCWHtmzdvFzcHASwDAUxxgwDe29Lyp7YA/gwnN+0K4Ibv/2s/RwjgGiCAKRDAMhDAFAhgCgQwBQKYAgEs46aeCQSwjFt6JhDAMhDAMhDAFAhgJhDAFAhgCgQwBQJYBgK4bg4CuAYIYAoEMAUCWIa1mZl2FTAEMEVVAO8T4jf7hPhnbg4CWAYCmOIGAWwJMW4LYNaGPhwOb9iQ+osnOPf/tZ8jBHANEMAUCGAZCGAKBDAFApgCAUyBAJZxU88EAljGLT0TCGAZCGAZCGAKBDATCGAKBDAFApgCASwDAVw3BwFcAwQwBQKYAgEswxTAv7sKGAKYoiyA5837sSXEr7g5CGAZCGCKSwTwP1hCNHyE8wHC4fCGE9LbJzn3/7WfIwRwDRDAFAhgGQhgCgQwBQKYAgFMgQCWcVPPBAJYxi09EwhgGQhgGQhgCgQwEwhgCgQwBQKYAgEsAwFcNwcBXAMEMAUCmAIBLMPezNhXAR/78rF+CGAZZQHc2vqGtV9AsoAAloEAprhEAP/Cmjfv37ljhcPhDa3dO/+dc/9fISCA6wEBTIEAloEApkAAUyCAKRDAFAhgGTf1TCCAZdzSM4EAloEAloEApkAAM4EApkAAUyCAKRDAMhDAdXMQwDVAAFMggCkQwDIKAni1eFnsm/edeT+EAJZRFcDvHXXUK/YRuFdwchDAMhDAFJcI4H37Wlv3cMcKh8MbRHd1H+f+v0JAANcDApgCASwDAUyBAKZAAFMggCkQwDJu6plAAMu4pWcCASwDASwDAUyBAGYCAUyBAKZAAFMggGUggOvmIIBrgACmQABTIIBllDYz9lXAS15ZEmblBARwPX5z4olZWwCnODkIYBkIYMrhLoAtIS6whLDeO+aYYe5YqzpG2rn3/7WfIwRwDRDAFAhgGQhgCgQwBQKYAgFMgQCWcVPPBAJYxi09EwhgGQhgGQhgSi6XWygCgcA59R6hUOg6n8+Xmen3Mz26urou6e/v/xg3t2XLlisymcyFCrmrg8HgeZyMz+e72u/393PH6ujouHhwcPAybi6bzV7e1dV1ETc3ODh4dTQaPZ+TiUQil3m93i8qfG4XZbPZyxWe42UdHR0XK7wnH29vb7+Ak9E07SKPx7OVO1Ymk7lwy5YtV3Bz/f39H+vq6rpE4T25KpVKfYSTCQaD53k8nse5Y6XT6Y8ODg5exc319PRc2t3dzZ6n2Wz2ynQ6/VFuzuv1PhoKhVifdyqV+kg2m/04dyzVGjQ4OKhUgzwez0OhUIg1B9rb2y9QeW1O1yCPx7M5FAqx6kI0Gj1/cHDwaoXPTakGZbNZpXnq9/v7AoHANZxMJBI5N5vNsjKBwP55ms1mr+Tm+vv7P9bT03MpV/VfPAAAIABJREFUN+fz+boDgcD13NyWLVuu5WYSiYSjNchujNyk8D25JhKJnMvJxGIxR2uQ/Y9Jblb43K6Ox+OsdZBqDerq6rpIpQYFAoFgIBC4XeFzY68V4vH4eVu2bGHVoKseueqT4mWxb/535v8L9zn6/X5fIBD4nMpr464VIpHIuVu3bnWsBvl8vo2BQOA+bm7X5ZcHLSGs/zzmmCFOzska5Pf77w0EApsUPjelddCWLVuu5tYg1Xk6f/78/xBCWDfccAMr6+R+RXWtEAwGPxsIBMIKz9GR/co7ixdnLSGsH61c+SJ3rBO6vjcuMlVrXcfLD3JyqvuV/v5+dg3y+/1KNSgcDt/o9Xo7uLnu7m6ldZDqPN26des1fr+fNU81Tfvkkdoz0TTt4z6fb4A7lht6JrFY7GNerzer8Lkd9j2TYDB4oc/nc0XPJJFIsOapx+M5r62t7QnuWG7qmQQCAVZddlPPJB6PH9Y9k/7+fqUa5PV6B53qmWQymQsHBwfZ81S1Z6JpWm8APRPp4XTPRGWe+v3+pKZpn1b4nhyxPRPV/Ypqz6S/v5+9VggEAkFN0+5Q+Nwc6ZkEAuo1yOfzeQNHcM/E/gclrNzg4OBVin0FpRokNE27o97D5/P5PR7Pl2f6/UyPaDT6hUQicR83l0gkHohGo5/n5jo6Otr8fv+dnIzP59vU1tb2HHesWCx2TzKZvF/ltUUikXu4uc7Ozk2apt3FyXi93vvb2tq+ovLaEonEA9xcMpm8PxaLsV9bKpXaFAqFWK/N7/ff4/F4vsodKxqNfl7ltSUSifui0egXFN6TjcFg8G7ma7vT4/F8nTtWJBK5O5lMbuTm4vH4vfF4/F5urr29fWM4HP4cN+fxeL7u9/tZ70kwGLy7o6PjQYXP29Ea5PV6/9Tn87G+J6FQ6K5UKrWJO9bB1CCVeerxeP6b3+/nzp277NrFGisSiSjVoFQqpTRPPR7PH3u93jaF8TzcTDgc/lx7ezt7niaTSaV52tbW9ozP5/Nzcx0dHV5uJhgMOlqDPB7Pk5qmhZz43JyuQW1tbY9pmhZX+NzagsEgax0UCoWU5qlqDfL5fA/5fL4UN9fZ2cleKwSDwTs7OjrYc/u4vzxuj8gJa/0fr3+Wk/N6vVmv19ul8Lk9yF0raJp2RzqddqwG+f3+fp/P18vNJZPJjZYQ1s+PPvoHzPfEsRrk9/t7vF7vIDenug5S+U6qrhVaW1t/LoSwbr31VtaYTu5XNMW1gqZpCa/X+zA359R+5Z8WLy5bQlj61Vc/yR1rQfd//8m8zO693JzqfiWRSDhWg3w+X9Dr9T7NzamuFZLJpNI8VXltmqZ5j9Seid/vf9DpnonKPHWyZ6K6XzmSeybJZPJep3ommqbd0dbW9mcKnxt6JvTzdkXPxMn9iht6JqrzVLVn4vV6nz1SeyYej+dLgUDgsO+ZJJNJpZ6J3+8PO/G5uaVn4uR+RdWv+Hy+h7xeb4fKa3OqZ6Jag7xe7xfRM5EfyWRyYyQSYb821Ro04+XBOAKagiOgKTgCmoIjoCk4AloGR0DXzeEI6BpwBDRFwxHQBBwBLaN6nNEF2y5YL14W+0RO/CMnp+EIaIJhGEssIX5tCfHPnByOgJbBEdCUwOF/BPSEJYQ1/uqr7O+yyFT3Luye+hE3hiOgKTgCmoIjoGVUeyY4ApqCI6ApOAKagiOgZXAENAVHQFNwBDQFR0BTcAS0DI6ApuAewEwggCkQwBQIYAoEsAwEcN0cBHANEMAUCGAKBLDMwWxmWnOtEyInLPEdsanRHAQwxRbAP7KE+BUnBwEsAwFMcYEA/kdLiN+wa1DP63eJTNVa1FkyFJ4jBHANEMAUCGAZCGAKBDAFApgCAUyBAJZxU88EAljGLT0TCGAZCGAZCGAKBDATCGAKBDAFApgCASwDAVw3BwFcAwQwBQKYAgEsczCbmatfufp87lXAEMAUwzCW7Js3b7e1X0I2DASwDAQwxQUC+JeWED9m16BMNScyVevi9hcGFZ4jBHANEMAUCGAZCGAKBDAFApgCAUyBAJZxU88EAljGLT0TCGAZCGAZCGAKBDATCGAKBDAFApgCASwDAVw3BwFcAwQwBQKYAgEsc9CbmZz4HucqYAhgimEYS/a2tHzTEsKyhLim0RwEsAwEMMUFAnifJcQbfAG8+x2R2f2u3++/U+E5QgDXAAFMgQCWgQCmQABTIIApEMAUCGAZN/VMIIBl3NIzgQCWgQCWgQCmQAAzgQCmQABTIIApEMAyEMB1cxDANUAAUyCAKRDAMh+AAF7NuQoYAphiGMaSva2taVsAdzeagwCWgQCmHM4C2BLiYksIy2ppySlcAby3pXvXP0AAy0AAUyCAKRDAMhDAFDf1TCCA3wcCmAIBTIEApkAA1x0PAngaEMAUCGAmbtjMQABTIIApEMAUCGAKBLAMBDAFApgCAUyBAKZ8aJsZxlXAEMAUwzCWvLt48VW2AP52ozkIYBkIYMphLoDbbQHcx6pB9v1/j+kafwUCWAYCmAIBTIEAloEApripZwIB/D4QwBQIYAoEMAUCuO54EMDTgACmQAAzccNmBgKYAgFMgQCmQABTIIBlIIApEMAUCGAKBDDlQxTADV8FDAFMOdDUtY/D/X6jOQhgGQhgymEugP/cEsJ6t7X1OlYNsu//u67z1Y0QwDIQwBQIYAoEsAwEMMVNPRMI4PeBAKZAAFMggCkQwHXHgwCeBgQwBQKYiRs2MxDAFAhgCgQwBQKYAgEsAwFMgQCmQABTIIApH+pmpsGrgCGAKdME8H9ZQvxrozkIYBkIYMphLoB3WkJY2WyWV4Myu98Rmepvw+HwBghgGQhgCgQwBQJYBgKY4qaeCQTw+0AAUyCAKRDAFAjguuNBAE8DApgCAczEDZsZCGAKBDAFApgCAUyBAJaBAKZAAFMggCkQwJQPWQA3dBUwBDBlmgB+xxLiN43mIIBlIIAph7kA/mdLiF/zBXB1r8h8/wcQwBQIYAoEMAUCWAYCmOKmngkE8PtAAFMggCkQwBQI4LrjQQBPAwKYAgHMxA2bGQhgCgQwBQKYAgFMgQCWgQCmQABTIIApEMCUD30z08BVwBDAlGkCeMK+D3BD308IYBkIYMphLoB/ZQnxI5YAtu//KzLVFyGAKRDAFAhgCgSwDAQwxU09Ewjg94EApkAAUyCAKRDAdceDAJ4GBDAFApiJGzYzEMAUCGAKBDAFApgCASwDAUyBAKZAAFMggCkf+mamgauAIYAp0wTwi7YAvqmRHASwDAQw5TAXwJYlxC6WALbv/yu6q9dDAFMggCkQwBQIYBkIYIqbeiYQwO8DAUyBAKZAAFMggOuOBwE8DQhgCgQwEzdsZiCAKRDAFAhgCgQwBQJYBgKYAgFMgQCmQABTDovNzBxXAUMAU6YJ4JAtxbKN5CCAZSCAKYerALaEuMb+rn+DJ4D33/9XCCEggCkQwBQIYAoEsAwEMMVNPRMI4PeBAKZAAFMggCkQwHXHgwCeBgQw5YgXwIVC4cR6j4GBgXPj8bg20+9nepimuaJSqazm5iYmJk7VdX0ZN1csFs/ctm3bIk7m0UcfPSMajUa5Y42MjKwwTXMNNzc2NrZ2aGhoOTdXKBTWDw8Pn8zJPPvss2vC4XCSO5ZhGMvHxsbWKnzea0ZGRlYojHeGvTBuOPPlL395eTgc7uKOpev6somJiVO5uUqlsto0TfZrM03zdMMwlnAy27ZtWxQOh/sUxjrFNM3Tubnx8fGVpVJplcJ7clqhUFjKzQWDwd5cLsf6vA3DWDI2NrZO4T1RqkHlclmpBkUikfQTTzzB+p4Ui8XFhmGcwR3rYGqQYRjsGhSJRBKPPfYYa+7YNWs9d6yhoSGlGjQ1NaU0T2OxWCSbzZ7J/I6clM/nz+KOVSgUltpzh5WbmJhYNT4+vpKba29v92ez2fO4uZGRkbO5mXw+72gNam9v39TX13eRwvM8q1wun8TJvPbaa47WoEQicV9PT89l3FyxWDzTNE3WOki1BhmGsVylBiWTybu7urquVhiPvVYwTXNRsVhkze1CYf9aoVwuk3p36SuXniNeFvvm5eb9sF6uo6Pjtp6enuu4442Nja3jrhXK5fJJpVLJsRrU2dn5+93d3b/HzZmmeXo+nz/lZ2effZklhPVea2u+kZyTNSidTt+YTqdv5uZU10HFYvFMbg1SnactLS0/EUJYN9xwA+tvsZP7FdW1Qm9v71WpVOrz3Nyh3q/85thjs5YQ1rvHHZfZtm1bwzVIZKp7WzK7/75QKJw4ODh4aTwev5/7HFX3K7qus2tQLpdTqkF9fX0fjcViHm6uVCoprYMmJyeV5mmpVDorl8ux5ulDDz20IRaLBbhjuaFn8uSTT66LRCIx7lhO71cKCjXo8ccfXxMKhVLcsVT3K072TP7kT/5kWSgU6uaOpdozmZiYWKXaM8nn86dwMrlc7qRQKNSvMJZreiZ//ud/zqrLbumZBIPB9PPPP39Y90x0XVeqQdFotN2pnslM+5W5Hqo9k2g0Gh4YGGD93UfPhD4OpmcyMTGBnsm0RyKRuK+7u/tybq6guF9R7Znous5eK3R0dNyVyWSuURjvQ++ZNPDajtieSTKZ/P2urq6buDnTNE83TZO1DioU1GuQ0HX9uHqP3t7esyORiG+m38/0GB8fXzoyMrKCm6tUKqunpqYWc3O6rq8bGho6gZPZunXraaFQKMwdyzTNU4rF4kpurlQqrTIMYwk3Nzo6ero9wRrOPP7446tCoVA7d6xdu3YtKZVKq7i5YrG40jTNU7i5kZGR08rl8kmczFNPPXVKMBhMc8eamppaXKlUVis8xxXj4+NLuTld19eaprmIkxkaGjohEAj0cMfasWPHybqur+XmJicnl9l/lFi5QqGwxh6TlQsGg5lcLsf6vE3TXGRvMFhjqdagfD6vVIOCwWDHI488wvqelMvlk0ZGRk7jjnUwNWjXrl3sGhQMBuNbt25lzZ1CoXDi6Ojo6dyxDMNQqkGmaSrN03A4HBoYGFjHHOv44eHhM7hj7dix4+RCobBG4T1ZPjk5uYybi0aj3oGBgQ3cXKFQWM/NDA8PO1qDotHoxr6+vgsUnucZpmkez8ls27bN0RoUjUa/0NPTczE3p+v6ugNXXzT6KJfLJ1UqFXYN2rVr1xKVGhSJRO7s7u6+kpurVCrstYL9XrDmtq7vXyvk8/m69W5+bv4OkRPWCa+eEKjzud3S1dV1LXe8crl8KnetYJrm8YZhOFaDEonEpzs6Oj7Fzem6vtauDcdZQuyz5s37n43knKxB6XT6hvb29s9wc6rrIF3X13FrkOpa4YAAvvLKK1l/i53cr6iuFbq7uy+Px+N3c3OHer+yr7X1FUsI6z9XrbrG3pfOWYNO7v/r+0Wmai3orf6ZruvH9fX1XRSJRO5VeI5K66B8Ps+uQblcTqkGZbPZ8yKRyIPcnOo6yDRNpXlqGMYZuVyONU+z2eyZ4XDYzx3LLT2TYDAYUXj/Hd2vqNSghx9+eGUwGEwofEcO+57Jc889t8TJnolhGMtVeyYH1gqNPr72ta+dEAgE+rhjualn8tJLL3HXhq7pmXz9619n90xU9iuqNWhoaEipBoVCoZhTPZPZ9itzvCdKa4VQKBTMZrOsv/tu6pn09vaew82hZyI/nO6ZRCKRe/r6+i7h5lT3K6o9k6GhIfZaIRqN3pFOp6/i5g6Xnskcr+2Wzs7OT3BzbuiZpFKpm1R7JiprBdUaNOPlwTgCmoIjoCk4ApqCI6ApOAJaBkdA183hCOgacAQ0BUdAU3AEtMwhOc5olnsB4whoyvRjHS0hfm4J8e+N5HAEtAyOgKYcxkdAv2EJsU+I/Wv6hmrQtPv/CoEjoOuBI6ApOAKa4mTPBEdAU3AENAVHQFNwBLQMjoCmfBg9ExwBLeOWngmOgJY5bHoms4AjoCm4BzATCGAZCGAKBDAFApgCAUyBAJZx02YGAljGLZsZCGCZw2ozM8O9gCGAKTUC+O8tId5tJAcBLAMBTDmMBfCPLSF+KQRHAL9//18hIIDrAQFMgQCmQADLQABT3NQzgQB+HwhgCgQwBQKYAgFcdzwI4GlAAFMggJm4YTMDAUyBAKZAAFMggCkQwDIQwBQIYAoEMAUCmHJYbWZmuAoYAphSI4ArlhCWJcSc40MAy0AAUw5jAfxbS+yvDYwrgPeKzPd/cOA/IYApEMAUCGAKBLAMBDDFTT0TCOD3gQCmQABTIIApEMB1x4MAngYEMAUCmIkbNjMQwBQIYAoEMAUCmAIBLAMBTIEApkAAUyCAKYfdZqbOVcAQwJQaAfxlWwDfPVcOAlgGAphyOApgS4iF9nd8TIgGBXDP63eJTNUSmeqLB34EAUyBAKZAAFMggGUggClu6plAAL8PBDAFApgCAUyBAK47HgTwNCCAKRDATNywmYEApkAAUyCAKRDAFAhgGQhgCgQwBQKYAgFMOew2M3WuAoYAptQI4PtsOfbUXDkIYBkIYMphKoBvtr/jfyJEgwK45v6/QkAA1wMCmAIBTIEAloEApripZwIB/D4QwBQIYAoEMAUCuO54EMDTgACmQAAzccNmBgKYAgFMgQCmQABTIIBlIIApEMAUCGAKBDDlsNzM1FwFDAFMqRHAK2w5ps+VgwCWgQCmHKYCeKv9HfcI0agAlu//KwQEcD0ggCkQwBQIYBkIYIqbeiYQwO8DAUyBAKZAAFMggOuOBwE8DQhgCgQwEzdsZiCAKRDAFAhgCgQwBQJYBgKYAgFMgQCmQABTDsvNTM1VwBDAlNqmriXEe5YQP5gtIwQEcC0QwJTDVADnbQF8mhANXwEs3f9XCAjgekAAUyCAKRDAMhDAFDf1TCCA3wcCmAIBTIEApkAA1x0PAngaEMAUCGAmbtjMQABTIIApEMAUCGAKBLAMBDAFApgCAUyBAKYctpuZaVcBQwBT6gjgn1hC/GyuHASwDAQw5TAVwP/LEmLvgf+eUwDXuf+vEBDA9YAApkAAUyCAZSCAKW7qmUAAvw8EMAUCmAIBTIEArjseBPA0IIApEMBM3LCZgQCmQABTIIApEMAUCGAZCGAKBDAFApgCAUw5bDcz064ChgCm1BHAe6YLspmAAJaBAKYcpgL4p5YQ/z977x4eV3nd+y/LJtwxF9v4fseYeyAEUkpCrm1CGtKUhEC4STN7z31GV2skIZPBtoyMMRBCSF0CJBSak6HYUSWN5updWbKPKUPyo7/69OKe5JdD09/JaS5NmrYJYO3zB2Nbr9YeWesFj/Wq38/z7OeBGa3n1d4ze+ld6+P33f965P+PK4A9nv9LBAHsBQQwBwKYAwGsAgHMMalnAgF8DAhgDgQwBwKYAwHsOR4E8DgggDkQwEJMKGYggDkQwBwIYA4EMAcCWAUCmAMBzIEA5kAAc6Z1MVNZBbziiRUPQQCreAjg71a2yL1osjgIYBUIYM40FcBvuUR/d+T/jy+A+fN/iSCAvYAA5kAAcyCAVSCAOSb1TCCAjwEBzIEA5kAAcyCAPceDAB4HBDAHAliICcUMBDAHApgDAcyBAOZAAKtAAHMggDkQwBwIYM60LmYqq4Bnf3v2TyCAVTwEcKoigO3J4iCAVSCAOdNNALtEyyrf7cEjr01hBTB7/i8RBLAXEMAcCGAOBLAKBDDHpJ4JBPAxIIA5EMAcCGAOBLDneBDA44AA5kAACzGhmIEA5kAAcyCAORDAHAhgFQhgDgQwBwKYAwHMmfbFTGUV8OKdi1Ma4037YuZdFMCfqEiypyaLgwBWgQDmTEMBfG/lu/3gkdcmFcBVnv9LBAHsBQQwBwKYAwGsAgHMMalnAgF8DAhgDgQwBwKYAwHsOR4E8DgggDkzXgA7jjPP6+jp6bmysbExUu39akehUFiey+VWSeMcx1lbKpWWaIx3SS6XWyCJefjhh9cnEolG6Vi5XG5ZsVhcLY0rlUprMpnMUo3x1heLxQslMU8++eTqWCzWpnH9l5ZKpTXSuGKxuDqXyy2Txu3Zs+fiwcHBhZKYZ555Zlk4HO7UuP5LHMdZq3H9VxUKheUa12RdNptdJBxrQSQS2SgdK5/PLy4Wi+s0rsmKoaGhlRrjXZTP5xdL46LRaLf0885ms4tGRkbE56abg7LZrFYOikajyZ07d4q+J4ODgwv37NlzsXSsd5KDHMcR56BoNNqyc+dOUV4oFosX5nK59dKxMpmMVg4aHh7Wuk8TiUR869atl0pi9u7dOz+TyYhiHOft+zSfz18kjXMcZ2WpVFohjYvH4+FNmzZdJY3LZrOXSWP6+vpqmoOam5v9qVTqWmlcJpO5tDIxnnLMSy+9VNMc1NLScs+mTZt+R2O8S/bt2yeaB+nmIMdxlurkoLa2tts3btx4kzROZ66wb9++BYVC4RLpWKVSaUk2mxXNFW4evPkKSpM75ztzfiIdb2RkRDxX2Lt37/xisVizHNTe3n5LZ2fnzdK4YrG4rq+vT5kruETu2Jw5L08WV8sc1NXV9an29vY/1LiWWvOgQqFwiTQH6d6ns2fP/gURuXfccYfob3Et6xXducLGjRs/2Nraeqc07kTVK2+cccYzLpH7nytWfGnc9aiag07tKn+XkmV3zeaX2XcvlUp9oKmpqV7j+tesXslkMlo5qKen55rGxkZbGjc0NKQ1DxoeHta6T4vF4qUV4TblmN7e3itmas9k27ZtF9e6Z+Jo1Cu17Jno1iu17Jk8//zzS6PRaM16Jo7jrNTNQRPnClO4/vPD4fD90rFM6pm89NJLorxsUs/kueeem9Y9k0wmo5WDYrFY89e+9jXRvaM7D9KpVxxHv2fS2NgYm6k9k0QiEUqlUu+VxtW6Z+I4jlbPZMuWLddK40zpmaRSqRukcbr1im7PpJJPRHFtbW23d3d3f1gaN917Jo7jzNuwYcOtXV1dn5DGmdAzSSaTn0kmk5+WxhWLxXU6cwXdHETlcvkUr6OtrW2Vbdv11d6vduzevfvcXbt2XSCNy+VyC0ZHR8+WxmUymaWZTOZUSUx7e/tiy7IC0rHS6fTcI/9aWvg7zs9kMudI4/r7+5c4jnOaJCaVSs2zLCuq8Tuek8lk5mv8jvPS6fRcaVxfX9/i/fv3ny48t3Msy2qSjlX5V6kLpHG7du26YPfu3edK4wYHBxeWy+UzhNf/VMuyNkjHeu21186sjCeKGxgYOC+dTp+v8bld6DjOWdI427bb0um06PMul8tnZLPZRdKxdHPQrl27tHKQbduNvb29ontg//79p/f19S2WjlXrHGTbdqSzs1OUFxzHOa2/v3+Jxu+olYOKxaLWfRoIBKz29valkpiDBw++J5PJiGIq1+Ssvr6+C6Vx2Wz2/IGBgfM0zu3e5ubm1dK4XC63TCOmpjkoGAze0draul4al8lklh48ePA9kpj+/v6a5qBgMPj55ubmK3TO7dChQ6J50P79+0/P5/PiHJTJZM7RyUG2bd8SDAavlcbl83nxXOHQoUOn6tyno6OjZ+/atUs8Vzj9+dP/mtLknvKdU3ySuMp3SzRXOHjw4Hscx6lZDgoGgx8Lh8M3SeMGBwcX5nK5M8e/Nkb0W5fonyaLq2UOisfjHwwGg5+QxunOg3RykO5coa6u7udE5F588cWi2FrWK7pzhXg8fnU4HP5Djd/xhNQr7qxZe10i919uueXo/DGTyVTNQZQsv07J8hte7yUSicsDgcAXpL+jbr3y0ksviXNQOp3WykEtLS3rbNu+UxqXTqe15kGVBt9Z0jjHcZam02nRfXrfffetsCyrQTqWCT2Trq6uRTO5Z+L3+2Mav6MRPRO/398sHUu3Z5LNZs/X7ZlMnCtM4fqf6vf726VjmdIzCQQCrTt37hTl5bJBPZOdO3eKeyY69YpuDkqn01o5KBAIhGvVM9GtV3R7JsFg0D9TeybBYPAeE3om2WwWPRP13D7f2Nh4pTROt17R7Zmk02nxXCEYDH4mFovNyJ5JMBj8ZCQSuUEaZ0LPJBQKfVS3Z/Laa6+J5kHlsn4Oqro8GFtAc7AFNAdbQHOwBTQHW0CrONgC2isOW0BPAFtAc7AFNAdbQKvUejuj39v4e7fTizRGafqRcLxpv53Ru7UFNBGRS/TPLtF/ThaHLaBVdOcK2AKacwK3gP6RS/TG+Ncm3QK6yvN/ibAFtBfYApqDLaA52AJaBVtAc0zqmWAL6GPo1ivYApqDLaA52AKaY0rPBFtAq5jQM8EW0Bw8A1gIBLAKBDAHApgDAcyBAOZAAKuYVMxAAKuYUsxAAKuYUsy854X3vEppcuk7dK9gvGlfzLzLAvhl920pWRUIYBUIYM40FMD/7hL9ZPxrVQXwJM//JYIA9gICmAMBzIEAVoEA5pjUM4EAPgYEMAcCmAMBzIEA9hwPAngcEMAcCGAhJhQzEMAcCGAOBDAHApgDAawCAcyBAOZAAHMggDmmFDMfuf8jn5auAjahmHmXBfA3XSLXJfpQtTgIYBUIYM40FMBjLtGr41+rKoCT5TQlyy61lz2/dxDAHAhgDgQwBwJYBQKYY1LPBAL4GBDAHAhgDgQwBwLYczwI4HFAAHMggIWYUMxAAHMggDkQwBwIYA4EsAoEMAcCmAMBzIEA5phSzNi2/X5K019KVgGbUMy8ywI4WhHA3dXiIIBVIIA500kAu0TXV77TL4x/vboAfuV1SpbfYK9XgADmQABzIIA5EMAqEMAck3omEMDHgADmQABzIIA5EMCe40EAjwMCmAMBLMSEYgYCmAMBzIEA5kAAcyCAVSCAORDAHAhgDgQwx5RipiKAl0hWAZtQzLzLAviyiix7qVocBLAKBDBnmgng9sp3unn865OsAK76/F8iCGAvIIA5EMAcCGAVCGCOST0TCOBjQABzIIA5EMAcCGDP8SCAxwEBzIEAFmJCMQMBzIEA5kAAcyCAORDAKhDAHAhgDgQwBwKYY0oxY9sR+lEEAAAgAElEQVT2+4mIJKuATShm3k0BTHR0u9y/rhYHAawCAcyZZgL4v1UE8DXjX/cUwMd5/i8RBLAXEMAcCGAOBLAKBDDHpJ4JBPAxIIA5EMAcCGAOBLDneBDA44AA5kAACzGhmIEA5kAAcyCAORDAHAhgFQhgDgQwBwKYAwHMMaWYGSeAp7wK2IRi5gQI4F+5RD+rFgcBrAIBzJlmAvj7LtHYxNc9BfBxnv9LBAHsBQQwBwKYAwGsAgHMMalnAgF8DAhgDgQwBwKYAwHsOR4E8DgggDkQwEJMKGYggDkQwBwIYA4EMAcCWAUCmAMBzIEA5kAAc0wpZo4KYKIprwI2oZg5AQL4kEv0VrU4CGAVCGDONBPA/+IS/Xri694CePLn/xJBAHsBAcyBAOZAAKtAAHNM6plAAB8DApgDAcyBAOZAAHuOBwE8DghgDgSwEBOKGQhgDgQwBwKYAwHMgQBWgQDmQABzIIA5EMAcU4qZCQJ4SquATShmToAAzla2zPU8BwhgFQhgzjQTwG+6RD+Y+HqVFcCTPv+XCALYCwhgDgQwBwJYBQKYY1LPBAL4GBDAHAhgDgQwBwLYczwI4HFAAHMggIWYUMxAAHMggDkQwBwIYA4EsAoEMAcCmAMBzIEA5phSzCgCmGhKq4BNKGZOgAB+qCKAPesLCGAVCGDOdBHALtF5le9yceJ7TABP4fm/RBDAXkAAcyCAORDAKhDAHJN6JhDAx4AA5kAAcyCAORDAnuNBAI8DApgDASzEhGIGApgDAcyBAOZAAHMggFUggDkQwBwIYA4EMMeUYsZDAB93FbAJxcwJEMCfrUizJ7ziIIBVIIA500gA31b5Lj868T0mgKfw/F8iCGAvIIA5EMAcCGAVCGCOST0TCOBjQABzIIA5EMAcCGDP8SCAxwEBzJnxAth13VleRyQSWWbb9t3V3q92OI5zVqFQmCuN279///n79+8/XWO8hel0erYkpq2tbYFlWX7pWLlc7kzHcc6Vxo2MjJzX399/hjSuWCxe6DjOHElMU1PTuZZlhaVjlcvlM0ZGRs7TuP7n5nK5MzWu5YJyuXyKJCYQCJxhWVZCOtb+/ftP379///nSuEKhMNdxnLM0rsm8gwcPvkcSk06nZ1uW1Sod69ChQ6c6jjNPGjc6Onp2JpM5RxpXLBYvcBznNGmcz+dr2blzp+jzPnjw4Hv27t07X+P6a+WgbDarlYMCgUCsra1NdA+Uy+VTcrncAulY7yQHlctlcQ7y+/3BcDgsyguO48w50uiWHP39/Vo5qFwua92nwWCwIRKJLBTG1WWz2UXSsRzHOa1YLF4gjTtw4MA5o6OjZ0vjLMu6KxAILJfG5fP5xdKYTCZT0xxkWdYXI5HIWmlc5XOrk8Sk0+ma5iDbtj8XDAYv1Rhvoeu6onlQuVw+Zd++feIcVC6Xz9DJQYFA4NORSOS90rh9+/aJ5wqu686uXBPRWPv37z89m82K5wrBYPAToVDouomvH1kFPDs9u94rbu/evfOlcwXXdev27t1bsxxkWdaHA4HAjRrjzctkMqey9xYvPqMizf7SK66WOSgSidwQiUQ+Io3TnQdVvpOiHKQ7V6irq/s5Eblnnnmm6G9xLesV3blCOBy+MhgMfkbj+r+79Upd3WMukevOnn3bxPfS6bSSg448//d4Y8VisfW2bd8q/R1165VMJiPOQalUSisHhcPh1bZt367xO2rNg15++WWt+3Tv3r2LUqmU6D5tbm5eYlnWPdKxTOiZxOPx+X6/35KOVet6pZY9E916ZSb3TA4cOHCObs/Ec64wyZFOp2f7/f426Vim9Ewq/2helJdN6Zn4/f5YKpUSfU906xXdHDQwMKCVgyzLCvj9ftG9ozsP0q1XdHsmlmU1BAIB6d99Y3om0Wh0hTSu1j2TAwcOiHOQbdu3zeSeSTweF/dMdOsV3Z7JwMCAeK4QDAZvDoVCV0vjTO6ZHO8woWdi2/ZNkUhEq2dy6NAh0TzIdfVzEDmOs9Dr2LFjx9WNjY2xau9XO4rF4up8Pn+RNG7Pnj0Xl0qlFdK4QqFwRV9f32JJzPbt2y9vbGxslo6Vy+VWFYvFdRrXZN3Q0NBKjfEu7+/vXyKJeeKJJ9YlEol26ViO46zUPbdcLrdKGpfNZi/LZDJLJTHPPvvsylgsdp90rFKptGLPnj0XS+Py+fxFxWJxtTSuUChc4jiO6Nzy+fziWCyWko41PDy8rDKe9JqsyWaza6VxuVxufaFQWC6Ni8ViX37ppZdE18RxnKXFYvFS6Vi6OWhoaEgrB8Xj8a6nnnpKdA9kMpml2Wz2Mo3rr52DHMcR56B4PL7hscceE907/f39S3K53OUa118rBw0PD2vdp01NTU2PPPLIFZKYbDa7aGho6ErpWIVCYXkul1svjXMcZ22pVFqjcW7Rhx566BppXDabvUoak8vlapqDmpubA1u2bPmANG5oaOjKbDa7SBKTyWRqmoNaWlrqN23a9EFpXKFQuCKfz4vmQZlMZumePXvEOcjRnCu0t7ffef/9939MGrdnzx7xXCGfzy8uFAqie9tx3p4rDA0NiecKyWTytu7u7k9OfP3WvluvphdprO7FuterfE8udYRzhWw2u6hYLNYsB3V0dHzuvvvu+4zGeJfkcrllXu+5RG+4dd7XpJY5qLu7+w86Ojpu1RhPax5UKBSu0MlBOnOF2bNn/4KI3Lvvvlv0t7iW9YruXOGBBx74SGtr693SuHe7Xnnr1FNHXCL3b6NRlg/7+vqUHETJ8uHZna/84Hhjbd269XdbWlp80t9Rt17JZDI1y0Hbtm27rrGxMahx/bXmQY7jaN2nxWJRPFfYsWPHVYlEIq4x1rTvmTzyyCOXJRKJFulYta5XdHsm8Xg8KR1Lt16ZyT0Tx3HW6vZMqs0VJrkei6LR6APSsUzpmcTj8fu//e1vi66JY0jPJJFIdD7zzDOi74luvVLrHJRIJNqefPLJmvRMdOsV3Z5JIpFonKk9k+bm5ogJPRPHccQ5qKWlxUbPhH0GWvVKrXsm3d3dH5fGmdIz6erq+pTG98SInklnZ+ctGuNdMjw8LP2br52Dqi4PxhbQHGwBzcEW0BxsAc3BFtAqDraA9orDFtATwBbQHGwBzcEW0CrudNgC+giTPAvYMWA7o3d7C2giIpfof7tE/+H1HraAVtGdK2ALaM4J2AL6By7Rm14xyhbQU3z+LxG2gPYCW0BzsAU0B1tAq2ALaI5JPRNsAX0M3XoFW0BzsAU0B1tAc0zpmWALaBVTeibYAloFzwAWAgGsAgHMgQDmQABzIIA5EMAqJhUzEMAqphQzEMAqphQzkwjgqs8CNqGYOUEC+BX3bTnJgABWgQDmTCMB/GuX6P94xSgCeIrP/yWCAPYCApgDAcyBAFaBAOaY1DOBAD4GBDAHApgDAcyBAPYcDwJ4HBDAHAhgISYUMxDAHAhgDgQwBwKYAwGsAgHMgQDmQABzIIA5phQzVQUwUdVVwCYUMydIAD9XeQ7wjRPfgwBWgQDmTCMBPOYSfc8rRhXAbz//dypjQQBzIIA5EMAcCGAVCGCOST0TCOBjQABzIIA5EMAcCGDP8SCAxwEBzIEAFmJCMQMBzIEA5kAAcyCAORDAKhDAHAhgDgQwBwKYY0oxcxwB7LkK2IRi5gQJ4HhFAN838T0IYBUIYM50EMAu0fWV7/CfecVMWAF8mJKv/sNUxoIA5kAAcyCAORDAKhDAHJN6JhDAx4AA5kAAcyCAORDAnuNBAI8DApgDASzEhGIGApgDAcyBAOZAAHMggFUggDkQwBwIYA4EMMeUYmZSAUzkuQrYhGLmBAngyyry7KWJ70EAq0AAc6aJAG6vfIebvWKOCmDB83+JIIC9gADmQABzIIBVIIA5JvVMIICPAQHMgQDmQABzIIA9x4MAHgcEMAcCWIgJxQwEMAcCmAMBzIEA5kAAq0AAcyCAORDAHAhgjinFzBQEMFsFbEIxcyIEMBGRS3TYJfqbia9DAKtAAHOmiQBOVwTw1V4xRwWw4Pm/RBDAXkAAcyCAORDAKhDAHJN6JhDAx4AA5kAAcyCAORDAnuNBAI8DApgDASzEhGIGApgDAcyBAOZAAHMggFUggDkQwBwIYA4EMMeUYua4ApiIrQI2oZg5gQL4ly7Rzye+DgGsAgHMmSYC+DWXaKxazDEBPPXn/xJBAHsBAcyBAOZAAKtAAHNM6plAAB8DApgDAcyBAOZAAHuOBwE8DghgDgSwEBOKGQhgDgQwBwKYAwHMgQBWgQDmQABzIIA5EMAcU4qZKQpgZRWwCcXMCRTAf+8SvTXxdQhgFQhgzjQRwD91if6tWsy4FcBTfv4vEQSwFxDAHAhgDgSwCgQwx6SeCQTwMSCAORDAHAhgDgSw53gQwOOAAOZAAAsxoZiBAOZAAHMggDkQwBwIYBUIYA4EMAcCmAMBzDGlmJmSACZSVgGbUMycQAE8UNlCd8X41yGAVSCAOdNEAL/lEh2qFpNKpeqWPvCyX/L8XyIIYC8ggDkQwBwIYBUIYI5JPRMI4GNAAHMggDkQwBwIYM/xIIDHAQHMgQAWYkIxAwHMgQDmQABzIIA5EMAqEMAcCGAOBDAHAphjSjEjEMBHVwGbUMycQAG8pSKArfGvQwCrQABzTrYAdokWV7672WoxqVSq7vSuV/5C8vxfIghgLyCAORDAHAhgFQhgjkk9EwjgY0AAcyCAORDAHAhgz/EggMcBAcyBABZiQjEDAcyBAOZAAHMggDkQwCoQwBwIYA4EMAcCmGNKMTNlAUx0dBXwwj9fGJvuxcwJFMC/V5FoT41/HQJYBQKYMw0E8L2V7+6D1WJSqVRdXUf5x5Ln/xJBAHsBAcyBAOZAAKtAAHNM6plAAB8DApgDAcyBAOZAAHuOBwE8DghgDgSwEBOKGQhgDgQwBwKYAwHMgQBWgQDmQABzIIA5EMAcU4oZoQBeQi/SWF267vXpXsycKAFMRFSRaP99/GsQwCoQwJxpIID/uPLd/XS1mFQqVSd9/i8RBLAXEMAcCGAOBLAKBDDHpJ4JBPAxIIA5EMAcCGAOBLDneBDA44AA5sx4ARwOh1d7HZFI5AbbtluqvV/t6Orqunzjxo1XSeM2bdp0dWtr66XSuG3btl0XiUTWSmJs236/ZVkd0rGSyeRlmzZtEp9bT0/Pe3XO7cEHH3x/IpG4SHhu77Vtu1s6Vmdn56U9PT3v1fjcrkomk5dJ47Zs2XJtS0vLOklMMBi8tKGh4QHpWK2trZdu2rTpamncxo0br+rq6rpc4/O+prGx8WJJTCQSWevz+Xo0zm19T0/PNRrndkVXV9eV0rhUKnVNU1PTJdI4v9+/JRqNij7vxsbGix988MH3SceqdQ7y+Xwp27ZF90BLS8u6LVu2XCsd653koM7OTvG5WZbV5ff7RfdOIpG46MEHH3y/dKzW1lbtHKRzn/r9/vZAIHC9JCYej6/ZunWrKCYcDq9uamq6JJVKie/TVCp15caNG6+Qxvl8vpZAIHCjNG7btm0fkMbEYrGa5qDKP7j4iDRu69at18fj8TWSmFrnINu2Q4FA4Pc0PrfrmpubRfOglpaWddu2bRPnoM7Ozkt1cpBt275AIPBpjXMTzxWam5vXbtu27TrpWLpzBcuy7rFt+3OSmDnfnnOA0uTOf3q+aC4aj8fXbN++vWY5yLKsO2zbvk0a19PTc00sFls/2c+4RL85PGvWTyZ83jXLQZZlfT4QCHxJGqc7D9q2bdt10hykO1eYPXv2vxKRe9NNN4n+FteyXtGdKwSDwZsDgYAljXu36pXfzplTdoncZr+/as5duCEbpWTZPT25Ly0Zy7btj1uWFZb+jrr1yqZNm94nrVcCgYBWDrJt+ybLshLSuK6uLq15UE9Pj9Z9un379usDgYDoPo1EIjdYltWqcW7TvmcSDAavrXXPRKde0clBwWDwKp2eyTupV2rZM/H7/TXrmaRSqSt1eybHmytMPPx+/9qGhoatGudmSs9kczgcFuVlg3omX45Go+KeiU69opuDUqmUET0TnftUt2diWdaGmdozqfyDi2nfM0mlUlo9E8uyPiqNM6FnEggEgjo9E916RbdnkkqlxHMF27Z9tm3/gTTOhJ6Jbdt3h0IhUc+k8rmJ65Va90waGhq0eyatra2ieVDl89bKQWTb9m1eh2VZ4YaGhq9We7/aEY1G745Go/dK4+LxuC8SidwpjWtpabH9fv/tkhi/32/V19f/sc65xePxemlcIpFoCIfDd0njmpqaLNu2Refm8/nqGxoanpKOFYvF7kokEg0an1t9NBq9W+fcgsHgHcLP7e6GhoZnpGNFIpE74/G4T+Pzvlfn3BobG/3hcPhLwnO7vb6+/jnpWKFQ6M7Gxka/xud2j+59GgqFxPdpQ0PDt440kqd6hMPhL1XuAennVtMcVF9f/7Tf7xd9T4LB4B2656abg2KxmDgH+Xy+P7EsS5oXbtc5t3A4rJWDEomE1n3a0NDwpM/nC0hiLMv6YnNzsyjGtt++T3VzUDwev0fj3L7q9/sj0riWlpagzrnVMgfV19c/att2XBrX3NwcsCzri5KYQCBQ0xzU0NDwsN/vb9b43GxbOFfQzUGxWOwunRzk8/ke9Pv97dI4nbmCbdu3V66JaCzduUJDQ8MWv9/fKYm5uePmEKXJnfPtOf8iibMs64utra01y0E+ny9lWdZGaVxjY6P/eHOF386Z87PDs2a9Of61WuYg27a7GxoaHpDG6c6DWlpabGkO0r1P58yZ829E5N5yyy22JK6W9YqtOVcIBAKtDQ0N2zQ+t3elXnljzpyfjc2a9cZkMXPbCgcoWXavbvxj0ffLsqwmn8/3sPR31K1XEomEJa1XdHOQ3++PNTQ0PKZzbjrzoKamJq37tLW1VTxXsG07VF9f/4TGuaFnMuHQrVdq2TPRrVdq2TOxLOuu+vr6Z6VjnYyeifQ+tSzriz6fb0b3TPx+vygvm9QzsW17WvdMYrGYds/E7/dL7x2teZDufYqeiee5zeieiWVZCWmcIT2T7To9k1rWK7FY7K5YLCaeK8zwnslmn8/XpXNutapXpmPPxOvQzUFVlwdjC2gOtoDmYAtoDraA5mALaBVsAe0Zhy2gJ4AtoDm2jS2gJ4ItoFWm/RbQFea8OGcfpcml79C9U42ZYVtAj1S20j36c9gCWgVbQHOmwRbQv3GJfjxpUPKV1yn5ypvSscLYApqBLaA52AKagy2gVbAFNMekngm2gD4GtoDmYAtoDraA5mALaM/xsAX0OLAFNGfGbwFdDQhgDgQwBwKYAwHMgQBWgQD2jIMAngAEMAcCmAMBrGKKAL558OYr6EUaozT9aKoxM0wAf60igD975DUIYBUIYM40EMCuS7Rv0qBk+XBd8pUfSMeCAOZAAHMggDkQwCoQwByTeiYQwMeAAOZAAHMggDkQwJ7jQQCPAwKYAwEsxIRiBgKYAwHMgQDmQABzIIBVIIA5EMAcCGAOBDDHlGJGRwA7jjNvVnrWsGQV8AwTwHdVZNr2I69BAKtAAHNOpgB2iW6ufGf/uGpAx/dupWTZPbO7/IJ0LAhgDgQwBwKYAwGsAgHMMalnAgF8DAhgDgQwBwKYAwHsOR4E8DgggDkQwEJMKGYggDkQwBwIYA4EMAcCWAUCmAMBzIEA5kAAc0wpZnQF8MrdK1dKVgHPMAE8vyLTCkdegwBWgQDmnGQB3Fv5zlb/BxvJcpqSZfeSB1/+nHQsCGAOBDAHApgDAawCAcwxqWcCAXwMCGAOBDAHApgDAew5HgTwOCCAORDAQkwoZiCAORDAHAhgDgQwBwJYBQKYAwHMgQDmQABzTClmdAVwuVw+hdL0l1NdBTyTBDARkUv0pkt0dKtcCGAVCGDOSRbA2YoArv49Tb7yOiXLb+jkIAhgDgQwBwKYAwGsAgHMMalnAgF8DAhgDgQwBwKYAwHsOR4E8DgggDkQwEJMKGYggDkQwBwIYA4EMAcCWAUCmAMBzIEA5kAAc0wpZt6hAF4y1VXAM1AA/4tL9Osj/w8BrAIBzDnJAvgfXaI3Jw1Ilg9TsnwIAlgFAphjQs8EApgDAcyBAOZAAHMggFUggDkQwBwIYA4EMMeUngkEsAoEsBAIYBUIYA4EMAcCmAMBzIEAVjGpmIEAVjGlmIEAVjGlmHlHApiIproKeAYK4FddorEj/w8BrAIBzDnJAvjXLtFPq/5w5fm/dR2vPg0BrAIBzDGhZwIBzIEA5kAAcyCAORDAKhDAHAhgDgQwBwKYY0rPBAJYBQJYCASwCgQwBwKYAwHMgQDmQACrmFTMQACrmFLMQACrmFLMvAsCeEqrgGegAP7Typa6NxJBAE8EAphzkgXwmEv0/ao/XHn+75yOVz8KAawCAcwxoWcCAcyBAOZAAHMggDkQwCoQwBwIYA4EMAcCmGNKzwQCWAUCWAgEsAoEMAcCmAMBzIEA5kAAq5hUzEAAq5hSzEAAq5hSzLxjAUw0pVXAM1AAxyoCeCMRBPBEIIA5J0sAu0Q3VL6rL1T94crzf1OplFYOggDmQABzIIA5EMAqEMAck3omEMDHgADmQABzIIA5EMCe40EAjwMCmAMBLMSEYgYCmAMBzIEA5kAAcyCAVSCAORDAHAhgDgQwx5Ri5l0SwMddBTwDBfD6ilT7LhEE8EQggDknUQB3Vb6r1aVKsnyYkq/+AwQwBwKYY0LPBAKYAwHMgQDmQABzIIBVIIA5EMAcCGAOBDDHlJ4JBLAKBLAQCGAVCGAOBDAHApgDAcyBAFYxqZiBAFYxpZiBAFYxpZh5VwQw0XFXAc80AUxE5BIddon+lggCeCIQwJyTKIB3VwTwZZ4/WHn+LyXL34AA5kAAc0zomUAAcyCAORDAHAhgDgSwCgQwBwKYAwHMgQDmmNIzgQBWgQAWAgGsAgHMgQDmQABzIIA5EMAqJhUzEMAqphQzEMAqphQz76IAnnQV8AwVwL9wif6VCAJ4IhDAnJMogA+6RIer/mDl+b/UXv4IBDAHAphjQs8EApgDAcyBAOZAAHMggFUggDkQwBwIYA4EMMeUngkEsErNBXBfX9/ZXkdnZ+f6SCRiV3u/2lEsFi/M5/OLpXHDw8PLHMeZJ40rlUpr0un0XEnM5s2bV4XD4ah0rFwut6BUKi2RxjmOszSTyczXuJard+/efa4kZtu2bUvD4XCTdKxKwliqcf2X5HK5BRrXctXAwMB5kpjt27cvCIfDGzSu/7zh4eFl0rh8Pr+4WCxeqHFNVmSz2fMlMel0em44HO7S+I5cUCqVVmhck4XZbHaRNK5QKCwvFosXSOOCwWDnCy+8IPq8s9ns+Y7jrNS4Jlo5KJfLaeWgSCTS2tPTI/qeDAwMnJfL5VZp/I7aOWjv3r3iHBSNRhNbtmwR3Tu7d+8+t1gsrpaOVWlwiHPQ6Oio1n0ajUbD3d3da4S/4znZbHatdKxisXhBoVBYLo3bu3fvIsdxFmqcm9Xd3X2JNC6fz18kjdm1a1dNc1A8Hr+nq6vrSmlcNptdm8lkzpHEpNPpmuageDx+R0dHx/ukcaVSaU2hUBDNgwYGBs4bHh4W56C9e/fO18lBjY2NtyaTyRukccPDw+K5QqFQmFsqlUT3dl/f23OFXC4nnis0NjbesmHDhps0xlvpNVeYnZ49Qmly5744NzjxvUwmc47jODXLQc3NzZ9sbW39hDSuVCqt2LVr15TmCm5d3f9wicb6+mqbg9rb2z/W0tJyszROdx5UKpXWSHOQ7lyhrq7u50Tk3njjjaK/xbWsV3TnCp2dndcnEonbNK7/O6pXxoh+OUb0y2o/N6uj/E+ULL/R1/f2nF4nB3V1dV0TiUTulMbp1itDQ0OeOWiy4/nnn9fKQalU6vJIJFIvjctms1rzoNHRUa371HGctc8//7zoPk2lUuvC4XBAOhZ6Jp7XX6te0clBW7ZsWaLTM9GtV2rZM3n88cfn17Jnsnfv3kW6PZOpzhWOHDt37pwbCoXu0/iOGNEzCYVCHd/4xjdEedmUnkkoFGp96qmnxD0TnXpFNwdlMhmtHBSLxeK16pno1iu6PZNYLBbq6OgQ/d03pWcSi8X8JvRM9u7di56Jem53tLe3X6sxnla9otszyWQy4rnCTO6ZNDc3f+bd7JlMdpjUM9GZK+jmIHIc5yyvo7u7++JoNGpVe7/a0dfXd2GlWBPFOY6z1HGcedK4YrG4uvLhTjnmwQcfXBmJRCLSsXK53IJ8Pr9YGlcqlZZUigXpeKsKhcJcScwjjzyyJBgMNkrHOtLUlcbl8/nFuVxugTRuaGhopeM450piHn/88fnBYLBNOpbz9vdqqTSuMtm/UBpXKBSWV/519pRjMpnMOcFgsFM61v79+88vFArLpXHFYvHCwcHBhdK4XC63rFgsXiCNC4VCHbt37xZ93iMjI+eVSqUV0rF0c1Amk9HKQaFQqHX79u3Se+Dcyj0gvf7aOajyjzyk55bYtm2b6N4pFApzc7ncKo3rr5WDKhNi8X0aDodDqVRqtSRmdHT07Ewms0Y6VrFYvKBSLIviHMdZWCwWxecWiUT8qVRqvTQum82u1YipaQ6KRCL3dHV1XSmNy2Qya4786+CpHgMDAzXNQdFo9PaOjo73aVzL1QcOHBDNg5y3//6Kc9DevXvn6+SgeDz+R8lk8gZpXOV3FP3tOHDgwDnFYlF0b1eOeZW/A9Jz+0xzc/NN0rhSqbTCa65wbfrai+lFGpuVnvW/Jr43Ojp6dqlUqlkOamxs/P3m5uaPS+MKhcLySkPyuD87NmfOd10i9z9WrvxALXNQW1vbR5uamj4ljdOdBxWLxdXSHORozhWOCOAPfehDor/FtaxXdOcKnZ2d18disS9I495pveISHXbr6v622s9Rsnx4VrL8j47z9pxeJwd1dXVdE4vFviSN061XBgcHPXPQZEelWSHOQalU6nl+uAkAACAASURBVPJoNHqvxu+oNQ8aHh7Wuk+PNMIkMZs3b74oEonY0rHQM/G8/lr1ik4O2rZt2+JIJCLumejWK7XsmezcuXNeIBDYIB3L0eyZOG+LF62eyVTnCkeO559//pxAINAlHcuknskLL7wgysum9EzC4XDLc889J+6ZOBr1im4O6u/v18pB4XA4XqueiaNZr7yTnkl3d7fo7z56Jp4x2jnIcRxxDopGo3fP5J5Je3v7tdI43XrF0eyZ9Pf3i+cK6Jnwo1rPZLLDpJ7J/v37RfMgx9HPQVWXB2MLaA62gOZgC2gOtoDmYAtoFQdbQHvFYQvoCWALaA62gOZgC2gVo7eAPkKVZwHP0C2gk5Vnq7ZiC2gV3bkCtoDmvJN65Y1zz31v5Tu6y/OHxj3/l+jtOT22gFbBFtAcE3om2AKagy2gOdgCmoMtoDnYAloFW0BzsAU054jMksZhC2jP8bAF9DiwBTRnxm8BXQ0IYA4EMAcCmAMBzIEAVoEA9oyDAJ4ABDAHApgDAawyQwSw57OAZ6gAfn9Frv03CGAVCGDOyRDAbl1dS+U72un5Q+Oe/0sEAewFBDDHhJ4JBDAHApgDAcyBAOZAAKtAAHMggDkQwBwIYI4pPRMIYBUIYCEQwCoQwBwIYA4EMAcCmAMBrGJSMQMBrGJKMQMBrGJKMfOuC2Aiz1XAM1EAExG5RGMu0WsQwCoQwJyTIYAP19V9pyKAr/f8oeQrr1Oy/MaR/4UA5kAAc0zomUAAcyCAORDAHAhgDgSwCgQwBwKYAwHMgQDmmNIzgQBWgQAWAgGsAgHMgQDmQABzIIA5EMAqJhUzEMAqphQzEMAqphQzJ0gAs1XAM1gA/8ol+hkEsAoEMOekrAAmes0lGqv6Q8nyYUq++g9H/hcCmAMBzDGhZwIBzIEA5kAAcyCAORDAKhDAHAhgDgQwBwKYY0rPBAJYBQJYCASwCgQwBwKYAwHMgQDmQACrmFTMQACrmFLMQACrmFLMnBABTMRWAc9gAfz3LtFhCGAVCGDOSRLAP3OJ/s3zByY8/5cIAtgLCGCOCT0TCGAOBDAHApgDAcyBAFaBAOZAAHMggDkQwBxTeiYQwCoQwEIggFUggDkQwBwIYA4EMAcCWMWkYgYCWMWUYgYCWMWUYuYECmBlFfAMFsB/4RK5P/7EJ8RjQQBzIIA571AAv+US/b3nD0x4/i8RBLAXEMAcE3omEMAcCGAOBDAHApgDAawCAcyBAOZAAHMggDmm9EwggFUggIVAAKtAAHMggDkQwBwIYA4EsIpJxQwEsIopxQwEsIopxcwJE8BEyirgGSyAN7pE7n9eeGGXdCwIYA4EMEe3Xvn/P/jB6yrP/+33/IEJz/8lggD2AgKYY0LPBAKYAwHMgQDmQABzIIBVIIA5EMAcCGAOBDDHlJ4JBLAKBLAQCGAVCGAOBDAHApgDAcyBAFYxqZiBAFYxpZiBAFYxpZg5wQL46CrgGSyAb3SJ3LfOOOPPpWNBAHMggDm69cpvzzuvvSKAv+z5AxOe/0sEAewFBDDHhJ4JBDAHApgDAcyBAOZAAKtAAHMggDkQwBwIYI4pPRMIYBUIYCEQwCoQwBwIYA4EMAcCmAMBrGJSMQMBrGJKMQMBrGJKMXNCBTDR0VXAs9Oz62eiACYiconGxubM+X+lY0EAcyCAObr1ylunnZauCOAPsTc9nv9LBAHsBQQwx4SeCQQwBwKYAwHMgQDmQACrQABzIIA5EMAcCGCOKT0TCGAVCGAhEMAqEMAcCGAOBDAHApgDAaxiUjEDAaxiSjEDAaxiSjFTAwF8dBXwDBbA/zY2a9bPpWNBAHMggDm69crYnDl/7RKNeb7p8fxfIghgLyCAOSb0TCCAORDAHAhgDgQwBwJYBQKYAwHMgQDmQABzTOmZQACrQAALgQBWgQDmQABzIIA5EMAcCGAVk4oZCGAVU4oZCGAVU4qZEy6AiY6uAl68a7G4qWuIAD7kEr0lHQsCmAMBzNGtV9xZs37mEv3a802P5/8SQQB7AQHMMaFnAgHMgQDmQABzIIA5EMAqEMAcCGAOBDAHAphjSs8EAlgFAlgIBLAKBDAHApgDAcyBAOZAAKuYVMxAAKuYUsxAAKuYUszUSAAvoRdprO7FutelYxkigAcqW+2K7m8IYA4EMEdbABO95RL9o+ebHs//JYIA9gICmGNCzwQCmAMBzIEA5kAAcyCAVSCAORDAHAhgDgQwx5SeCQSwSs0FcLFYvMDr6OnpuTyRSISqvV/tyOVyy4aGhlZK40ql0pp8Pr9YGuc4zvpMJjNfEvPEE0+si8fjCelYmUxmaS6XWyWNKxaLq/v7+5dI4/bs2XNxLpdbIIn56le/uioej7dqXP8lxWJxtcbnvSqTySzVuCbr9u3bJzq3p556amkkEumQjpXP5xeXSqU10rihoaGVuVxumTTOcZy1xWLxQklMJpOZHwqFNmqMtbAyniiuUCgsHxwcXKHxPVmTzWYXSePC4XB3X1+f6JoUi8ULh4eHL5KOpZuDMpmMVg6KRqPJr33ta6LvSeW7v07jd9TOQZV7XHpuLU8++aQoL+RyuQV79uy5WDpWJUeKc5DjOFr3aWNjY+zhhx9eLxxrXqFQuEQ6VjabXaSTg0ql0opCobBc49yCqVTqSmlcJpO5VBozODhY0xzU1NTk27Rp0/s0xrvEcZx5wria5qDGxsZ7UqnUB6RxjuOs37t3r2getG/fvgUjIyPiHFQqlZbo5KDm5ubbOzs7b5LGjYyMiOcKlQJIdG8Xi2/PFTKZjPg+bW1t/aOOjo6PS+Mq3y3R38U5L87ZR2ly5//5/KgkTjcHtbW1fSaZTH5KGuc4ztrBwcGFkpjfnn32Qy6R+5vzz2+TxOnmoI6Ojk+2tbV9VhqnOw9yHGe9NAfpzhVmz579CyJyv/CFL0j/FtesXtGdK6RSqRubm5u/JI3TqVf+5YMfvMYlcsdOPbUw8b2Fqb+qp2TZPf2+8vMT36sIG3EO2rhx4/WJROJeaZxuvZLP58U5qL+/X2setGnTpqsbGxv90rjBwUGtedC+ffu07tNCoXBJf3+/6D7t7e29LB6Ph6VjmdAz+cpXvnJRrXsmOvVKLXsmuvVKLXsm3/rWt5bEYrGa9UxKpdIK3Z6JdK7Q398/LxwO368xlhE9k0gkcl86nRZdk6IhPZNYLNb+zDPPiHsmOvWKbg4aGBjQykGxWKz58ccfF907uvMg3XpFt2cSj8fRM5lw1LpnUiqV0DNRz+3ujRs3/o40Trde0e2ZDAwMiOcKLS0tX0TPRD10eia1zkFtbW2f2bBhw83SOMdx1jqOI/2br52D6ODBg+/xOtra2lYFg8GGau9XOwYGBs7r7++fJ40rFosXZjKZc6RxuVxumeM4p0limpublwQCgaB0rN27d5+byWTma/yOC9Lp9FxpXCaTWbp///7TJTFbt26dHwgEYtKxCoXC3Fwut0Djd5y/e/fuc6Vx/f39S/r7+8+QxPT29s4NBALNGr/jOcVi8UKN33HewMDAedK4bDa7KJfLnSmJcRzntEAg0C4dy3Gcs7LZ7CKN3/H8Xbt2XSCNGxwcXNjX13e2NM6yrA3SzzuXy52Zz+cXS8fSzUF9fX1aOciyrKZHH31UdA/09/ef0d/fv0Q61jvJQYVCQZyDbNuOpFIpUV7Yv3//6ZlMZql0rHQ6rZWDHMfRuk9DoZDd0tKyTBJz6NChU/v7+5dLx+rr6zt7cHBwoTSuMgk5X+Pc6uPx+Bpp3ODg4AqNz62mOSgQCHyptbV1vTSuv79/+aFDh06VxDz33HM1zUGBQOALjY2NV0rjcrncsh/+8IeieVB/f/8ZpVJJnIMKhcJcnRwUDAY/G4vFrpXGlUol8Vzhhz/84Wm5XE50bx88+PZcoa+vTzxXCIfDn0okEjdI4/L5/GLpXOGKgStW04s0Nis960eSON0cFI1GPxaLxT4sjctms4vS6fRZkpg3zzzzYy6R686e/YIkTjcHRaPRD0Wj0U9I43TnQblcbpk0B+nOFerq6n5ORO5VV10liq1lvaI7V2hqaromGo1+TuN3FNcrh089Ne4SuYdPO23rxPdmd7z655Qsu2d2vcK+Q47jaOWgRCJxeSgUuk0ap1uv9PX1iXNQJpM5tVAoiOdBjY2NFweDwbukcbt27dKaBzmOo3WfFgqF5ZlMRnSfdnR0rLRt2ycdy4SeSXt7++Ja90x06hWdHPTwww/P0+mZ6NYrM7lnUiwWL9DtmUjnCs8+++xptm0npWOZ0jOxbbvtueeeE+VlU3omtm03Pvvss+KeiU69opuDdu3apZWDAoFAuFY9E916RbdnEggErJnaMwkEAvea0DMpFotaPZOmpqZLpHEm9EyCweDn4/H4VdI43XpFt2eya9cu8VwhHA7f0tjY+H5pHHom6nHo0CGteuVk9EwcxxHNgw4e1M9BVZcHYwtoDraA5mALaE6xiC2gJ4ItoFWwBbRnHLaAngC2gOZgC2hOEVtAK8zYLaDp7Rx0SvqU/ZQml75D9041zoQtoImIXKIxl+h7khhsAc3BFtAcnXrFJXrOJXLfPOusj7I3qzz/lwhbQHuBLaA5JvRMsAU0B1tAc7AFNAdbQHOwBbQKtoDmYAtoDraA5mALaI4pPRNsAa1y5B93SOPwDGABEMAcCGAOBDAHApgDAawCAcyBAOZAAHMggDmmFDO1FMC39t16Nb1IY5SmH001zhQBPDZr1r+7RD+VxEAAcyCAOZoC+Hsu0ZhnDqry/F8iCGAvIIA5JvRMIIA5EMAcCGAOBDAHAlgFApgDAcyBAOZAAHNM6ZlAAKtAAAuBAFaBAOZAAHMggDkQwBwIYBWTihkIYBVTihkIYBVTiplaCmDHcRZSmv5SsgrYGAE8e/YPXKK3JDEQwBwIYI6mAP6pO2vWr1kO6vjerZQsu5Qsf8MrDgKYAwHMMaFnAgHMgQDmQABzIIA5EMAqEMAcCGAOBDAHAphjSs8EAlgFAlgIBLAKBDAHApgDAcyBAOZAAKuYVMxAAKuYUsxAAKuYUsycBAG8RLIK2BQB/NappxZcItclumiqMRDAHAhgjqYAfmusru4HLAcly2lKll1qL3t+fyCAORDAHBN6JhDAHAhgDgQwBwKYAwGsAgHMgQDmQABzIIA5pvRMIIBVIICFQACrQABzIIA5EMAcCGAOBLCKScUMBLCKKcUMBLCKKcVMzQUwEUlWAZsigH973nnbKwI4NtUYCGAOBDBHWq+4RBe5RO5bp5yS5wK4+vN/iSCAvYAA5pjQM4EA5kAAcyCAORDAHAhgFQhgDgQwBwKYAwHMMaVnAgGsAgEsBAJYBQKYAwHMgQDmQABzIIBVTCpmIIBVTClmIIBVTClmTpIAnvIqYFME8E+vuOKzFQH8wlRjIIA5EMAcDQEcc4nc38ydu81jBXDV5/8SQQB7AQHMMaFnAgHMgQDmQABzIIA5EMAqEMAcCGAOBDAHAphjSs8EAlgFAlgIBLAKBDAHApgDAcyBAOZAAKuYVMxAAKuYUsxAAKuYUsycFAFMNOVVwKYI4Gw2u8glGnOJ/p+pxkAAcyCAORoC+M9cIveXF130aSUHHef5v0QQwF5AAHNM6JlAAHMggDkQwBwIYA4EsAoEMAcCmAMBzIEA5pjSM4EAVoEAFgIBrAIBzIEA5kAAcyCAORDAKiYVMxDAKqYUMxDAKqYUMydRAE9pFbBhAvhXLtHPphoDAcyBAOZoCODXXKIxVq8c5/m/RBDAXkAAc0zomUAAcyCAORDAHAhgDgSwCgQwBwKYAwHMgQDmmNIzgQBWgQAWAgGsAgHMgQDmQABzIIA5EMAqJhUzEMAqphQzEMAqphQzJ00AE01pFbBhAvjvXKLDU42BAOZAAHM0BPDPXaJfcQE8+fN/iSCAvYAA5pjQM4EA5kAAcyCAORDAHAhgFQhgDgQwBwKYAwHMMaVnAgGsAgEsBAJYBQKYAwHMgQDmQABzIIBVTCpmIIBVTClmIIBVTClmTrIAPu4qYMME8O7Kc4AvnUoMBDAHApijIYAPu0R/67ECeNLn/xJBAHsBAcwxoWcCAcyBAOZAAHMggDkQwCoQwBwIYA4EMAcCmGNKzwQCWAUCWAgEsAoEMAcCmAMBzIEA5kAAq5hUzEAAq5hSzEAAq5hSzJxUAUx03FXAhgngZEUAT2lOBAHMgQDmSOoVl+jyyndwl1KvTOH5v0QQwF5AAHNM6JlAAHMggDkQwBwIYA4EsAoEMAcCmAMBzIEA5pjSM4EAVoEAFgIBrAIBzIEA5kAAcyCAORDAKiYVMxDAKqYUMxDAKqYUM9NAAE+6CtgwAXx1Rb6lpxIDAcyBAOYIBXBr5TvYrtQrR57/2/H9D08WDwHMgQDmmNAzgQDmQABzIIA5EMAcCGAVCGAOBDAHApgDAcwxpWcCAaxScwGczWYXeR2PPvroNc3NzbFq71c7MpnMmnw+f5E0znGc9Y7jrJTGFQqFK/r7+5dIYr7yla9c3tTU1CIda2BgYHWxWFwnjduzZ8/FuVxulc65lUol0bn9yZ/8ybp4PJ6UjpXL5Vbt2bPnYmlcsVhcNzAwsFpjvMsdx1kqiXnuuedWxWKx+6RjOY6z0nGc9dK4fD5/USaTWaNxTS4dHh5eJonp7+9fEovFUtKxRkdHlxeLxUulcdlsdm3lEMUVCoVLSqXSCmlcLBb78ne/+13RNRkeHl62Z8+ey6Rj6eagXC6nlYPi8XjXM888I7oHHMdZmsvlLpeOVesclEgk2p988klRXiiVSksKhcIVGtdfKwcNDw9r3adNTU1Njz322JWSmHw+v3hoaEgUU7kmKwqFwiXSOMdxtO7TlpaW6MMPP/w+aVw2m71KGlMoFGqag1pbWwPbtm37gDRuaGjoynw+v1gSk8vlapqD2traGrZs2fIhjc9APFdwHGep4zjiHJTL5Vbp5KD29vY7u7u7Py6NcxxHPFfQzUGO46zM5XLiuUIymbytq6vrU9K4PXv2XCadK+Tz+cXFYtEzB52SPmU/pcld9OeLGj2uiVYO6ujo+FxnZ+ct0rhisXhpoVBYLo3LVnLQGNHY2Jw5fz+VGN0cdN99932mo6PjVmmc7jyoUChcIc1BunOF2bNn/4KI3DvvvFN0H9SyXtG9Tx944IGPbNiw4R5pnKReeev00/tdIvcn73//x8fXK3Ud5R9Tsvzm8eL7+/u1zq23t/fG5uZmvzROt17JZrPiHNTX11c1B012bN++/frm5uaQxu+oNVcYHh7Wuk+LxeKVfX19ovv00UcffW9TU1NcOpYJPZMnnnjiMvRM1AM9E8+4tbo9E+lcoa+vb3E0Gn1AOpYpPZN4PH5/Op0WXRNTeiaJRKLzm9/8puh7oluv6OagoaEhrRzU2Ni44emnn65Jz0S3XkHPxPPcjOiZVM5PFNfa2hrYunXr70jj0DNRj1KptES3ZzI0NCSeK6Bnwo93u2dynGui3TNJJpOflcYVi8VLR0dHtXsmkqNQKFT/xy5YAczBCmAOVgBzsAKYgxXAKlgB7BmHFcATwApgDlYAc7ACWOW/5ApgoklXAZu0ApiIyCX6hUv0r1OJwQpgDlYAc4QrgA+6RIeJJtQrU3j+LxFWAHuBFcAcE3omWAHMwQpgDlYAc95JzwQrgI+BFcAcrADmYAUwByuAPcfDCuBxYAUwZ8avAK4GBDAHApgDAcyBAOZAAKtAAHvGQQBPAAKYAwHMgQBW+S8rgImqPgvYQAH81y7R2FRiIIA5EMAcoQD+5ZHv39F6ZYrP/yWCAPYCAphjQs8EApgDAcyBAOZAAHMggFUggDkQwBwIYA4EMMeUngkEsAoEsBAIYBUIYA4EMAcCmAMBzIEAVjGpmIEAVjGlmIEAVjGlmJlGAthzFbCBAvjblWewfuB4MRDAHAhgjlAAj7lErxGNq1em+PxfIghgLyCAOSb0TCCAORDAHAhgDgQwBwJYBQKYAwHMgQDmQABzTOmZQACrQAALgQBWgQDmQABzIIA5EMAcCGAVk4oZCGAVU4oZCGAVU4qZaSOAiTxXARsogGMVAbzxeDEQwBwIYM5U6xWX6IbKd+8FovEC+JXXKVl+YypjQQBzIIA5JvRMIIA5EMAcCGAOBDAHAlgFApgDAcyBAOZAAHNM6ZlAAKtAAAuBAFaBAOZAAHMggDkQwBwIYBWTihkIYBVTihkIYBVTiplpJoDZKmADBfDqioQbOF4MBDAHApgjEMCpyncvQqSsAJ7S83+JIIC9gADmmNAzgQDmQABzIIA5EMAcCGAVCGAOBDAHApgDAcwxpWcCAawCASwEAlgFApgDAcyBAOZAAHMggFVMKmYggFVMKWYggFVMKWamlQAmYquATRPAREQu0Vsu0T8eLwYCmAMBzBEI4MGKAF5B9Ha98p6uV2+b6vN/iSCAvYAA5pjQM4EA5kAAcyCAORDAHAhgFQhgDgQwBwKYAwHMMaVnAgGsAgEsBAJYBQKYAwHMgQDmQABzIIBVTCpmIIBVTClmIIBVTClmpqEAVlYBGyqA/49L9O/Hi4EA5kAAcwQC+H+6RG8e+f9MJjN/VrL8IiXLLrWXp/R9gQDmQABzTOiZQABzIIA5EMAcCGAOBLAKBDAHApgDAcyBAOaY0jOBAFaBABYCAawCAcyBAOZAAHMggDkQwComFTMQwCqmFDMQwCqmFDPTTgATKauADRXAL7tvS8xJgQDmQABzBAL4P1yinxz5/0wmM5+S5Sk//5cIAtgLCGCOCT0TCGAOBDAHApgDAcyBAFaBAOZAAHMggDkQwBxTeiYQwCoQwEIggFUggDkQwBwIYA4EMAcCWMWkYgYCWMWUYgYCWMWUYmaaCuCjq4ANFcA7K1vxfnqyGAhgjo4A7u3tdXt7e10IYHJdogNH/r8igKf8/F8iCGAvIIA5JvRMIIA5EMAcCGAOBDAHAlgFApgDAcyBAOZAAHNM6ZlAAKtAAAuBAFaBAOZAAHMggDkQwBwIYBWTihkIYBVTihkIYBVTiplpKYCJjq4CPi19mt9AAfyliozbMVkMBDBHKoB7e3vdynjnHvlvCTNFALtEt1S+c18/8triB/6qQfL8XyIIYC8ggDkm9EwggDkQwBwIYA4EMAcCWAUCmAMBzIEA5kAAc0zpmUAAq0AAC4EAVoEA5kAAcyCAORDAHAhgFZOKGQhgFVOKGQhgFVOKmWksgJfQizQ2Kz3rRwYK4LMqMm54shgIYA4EMGeKAvixynfuqKg8tfOVPkqWXer4/oenOhYEMAcCmGNCzwQCmAMBzIEA5kAAcyCAVSCAORDAHAhgDgQwx5SeCQSwCgSwEAhgFQhgDgQwBwKYAwHMgQBWMamYgQBWMaWYgQBWMaWYmbYCmOjoKuALXrogIoqjkyuAiYhcot+4RD+eLAYCWCWVSp370Y9+9N8/+clPurfffvv1U4mBAH4bl2ikIoCPzgXrkuUfS57/SwQB7AUEMMeEngkEMAcCmAMBzIEA5kAAq0AAcyCAORDAHAhgjik9EwhglZoL4IaGhmVeh23b7/f7/Y3V3q92pFKpdZs3b75EGtfb23tZR0fHWmncjh07rvb7/SskMbZtv9fv97dJx+rs7FyXSqUulcZt3br10g0bNlwkjXvooYfeGwqFVkpigsHgpX6/v1M6Vnd390Vbt24Vn1sqlbq0s7NzncbnfVVTU5Po3Orr6y+yLGujdKyOjo61vb29l0njNm/efEkqldI5tyva2tpWSWL8fv8Kn8+3SePcVvf29l6hcW4Xp1Kp9dK4np6eyzds2LBGGuf3+x+Qfpfb2tpWbd++/UrpWLo5aNOmTVo5yO/3d9u2LfqeNDU1rezt7b1KOtY7yUHd3d3iHOTz+Tps2xbdO6FQaOVDDz30XulYGzZs0MpBuvepbdstgUDgGklMIBBY/tBDD4liKue2pqen53KNz2395s2bL5bGWZaVaGhouF4a9/DDD79PGtPc3FzTHGTbdigQCNwojXvooYeuCQQCyyUxsVispjnI7/dbgUDgI9K4HTt2XB2NRkXzoKamppU7duwQ56Du7u6LdHKQZVn32Lb9+xrnJp4rRKPRFTt27LhaOlZHR8faTZs2iecKlmXdEQ6HPy2N2759+5XSuUIgEFj+6KOPinLQZVsuu45epLHZ35n9zxrn9nnbtj8njevt7b2iubl5tTRuYg46PGvWj12iNyaL0c1BlmV91rbt26RxuvOgHTt2XC3NQTpzhZ6enq8feZ7v5s2b9wk+M7e3t9etVb2iO1cIBoOfCIVC9dK4qdQrh2fN+olL9Jvxr1Hy1cN1yb/6oWQsv9+vlYNs277Jtm1bGqc7D+rp6RHnoHvuuUecgyrX5Hf9fn9E43PTmgdt375d6z599NFHr7nnnntE92kwGLzW5/M1aZzbtO+ZBIPBq2rdM9GpV3R7Jj6fr0s6lm69Uuueid/vv186lm7PZOvWret1eybSuULlO7xZ49yM6ZlYlrVKEmNSzyQajYp7Jjr1im4OSqVSWjnI7/cna9Uz0a1XdOcKlX+UMCN7Jj6fL95gQM9k69atWj0Ty7I+KI0zpWdiWdZHNc5Nq16pZc/Etu27g8HgJ6VxpvRMQqHQH0jjatUzaWjQz0G2bd+q2zPp6Oh4xz2TqRzNzc2rybKsu6ocifr6+q9P8r7nEYlE/JFIxJbGxePxYDgcbpDGNTU1RW3bvlsSUylAn5KOFY1GffF4XHxusVgsEAqFfNK4xsbGiGVZ90hifD6fXV9f/6zOucVisYDG52ZHo1GtcwsGg6Jz8/v9vvr6+uekY4XD4YZ4PB6UxkUiETsSifilcYlEIhQOh++VxNi2fXd9ff0L0rFCoVB9IpEIaZybPxwOWxqfdzAYDIrv0/r6+uct4Xc5HA7f29TUFNY5N50cFIlEtHJQQ0PDt3w+n+h7EgwG76nc36Kx3kkO0rlPcPaZFwAAIABJREFU6+vrn7YsS5oXtM4tFApp5yCd+9Tn8/2Jz+eLCj+3u5qamkQxlTitHBSNRi2dc6v87U5I45qbm2Man1tNc1BDQ8NXfT5fqzSuqakpGgwGRTGBQKCmOaihoeExv9/frnNu0nlQrXNQQ0PDdsuyuqRxOnMF27bv1rlPw+FwQyQSEd+nPp/vQb/ff7/G5xaWzhWCweBdLS0t4nM780/P/DtKk7vu0XU7hZ/blkozUjReIpEIhUKhemncxBz0szPPPOgSuZtvvbXqfaibgyzLSvl8vh5pnO48SCcH6dynPT09f39E5vb29r4xlTzb29vrWtbbc4Uj/y05dOoVS3Ou4Pf7O30+3w6Nz+249crYrFlv/eecOT898v+XN37zK5Qsu/PacsOSsXRzkGVZGxoaGh6TxunWK/F4XJyDLMvSykF+v7+5vr7+CWlcOBzWmgc1NjZq3ac652bbdry+vv6PNT63ad8zsSwrXOueiW5fwapRz+Sd1Cu16plYltVQy56Jbr2iO1e49957/0zjczOmZ+L3+0V52aSeiWVZM7Zn4vf7pfeO1rnp1iu6PZOGhoadM7ln4vf7G6Vxte6ZRKNRSxrn8/ketyxrRvZMfD7fo36/PymNq2W9outX0DPhRy17Jro5qKGhYYvP59skjXu3eiZTOUKhUH3V5cEWtoBmYAtoDraA5mALaA62gFbBFtCecdgCegLYApqDLaA52AJaBVtAc9a9tG41vUhjlKYfSeKmwRbQD1a25PVVi8EW0Cq9vb13bd261e3t7XUfeOCBb04x5r/8FtAu0aLKdy1/9MVkOU3Jsnvm/d/7mGQsbAHNsbAFNMOEngm2gOZgC2gOtoDmYAtojoUtoBWwBTQHW0BzsAU0B1tAc0zpmWALaBU8A1gIBLAKBDAHApgDAcyBAOZAAKuYVMxAAKuYUsxAAKuYUsxMdwGcyWROnZOeM0ppcuk7dO9U46aBAP5YRcp9q1oMBDDn3HPP/cX8+fNdIprS32IIYCKXKFD5rm05+mLyldcp+cqb0hwEAcyBAOaY0DOBAOZAAHMggDkQwBwIYBUIYA4EMAcCmAMBzDGlZwIBrAIBLAQCWAUCmAMBzIEA5kAAcyCAVUwqZiCAVUwpZiCAVUwpZkwQwB/5i49cJl0FfLIFMBGRSzTmEn2/WgwEMKeuru5nRDRlAUz0tgTu7e11a1WvTEMB/KcVAfyhoy8my4frOsr/EwJYAQJ4AhDAHAhgDgQwBwKYAwGsAgHMgQDmQABzIIA9x4MAHgcEMAcCWIgJxQwEMAcCmAMBzIEA5kAAq0AAcyCAORDAHAhgjinFjAkCOJvNnk9p+kvJKuBpIoB/5RL9vFoMBDBHRwBXxqtZvTINBfBrLtHY0Rc6vncrJcvu6feVn4cAVoAAngAEMAcCmAMBzIEA5kAAq0AAcyCAORDAHAhgz/EggMcBAcyBABZiQjEDAcyBAOZAAHMggDkQwCoQwBwIYA4EMAcCmGNKMWOQAF4iWQU8TQTw/3CJDleLgQDmQABzpiCAf+ES/fLoC5Xn/67Z/PIfQgArQABPAAKYAwHMgQDmQABzIIBVIIA5EMAcCGAOBLDneBDA44AA5kAACzGhmIEA5kAAcyCAORDAHAhgFQhgDgQwBwKYAwHMMaWYMUYAE5FkFfA0EcDpyta8ntcYApgDAcyZggAec4n+5ugLyVdep2T5DZ16BQKYAwHMMaFnAgHMgQDmQABzIIA5EMAqEMAcCGAOBDAHAphjSs8EAlgFAlgIBLAKBDAHApgDAcyBAOZAAKuYVMxAAKuYUsxAAKuYUswYJoCnvAp4mgjgREUAb/SKgQDmQABzJqtXXKIbKt+xbx99MVk+TMlX/wECmAEBPAEIYA4EMAcCmAMBzIEAVoEA5kAAcyCAORDAnuNBAI8DApgDASzEhGIGApgDAcyBAOZAAHMggFUggDkQwBwIYA4EMMeUYsYoAUw05VXA00QAr6rIuYxXDAQwBwKYcxwB/EDlOxYhoqPP/6Vk+RsQwAwI4AlAAHMggDkQwBwIYA4EsAoEMAcCmAMBzIEA9hwPAngcEMAcCGAhJhQzEMAcCGAOBDAHApgDAawCAcyBAOZAAHMggDmmFDMGCuAprQKeDgKYiMgletMl+oHXexDAHAhgznEEcK4igJcS0dHn/1LH9z8MAcyAAJ4ABDAHApgDAcyBAOZAAKtAAHMggDkQwBwIYM/xIIDHAQHMgQAWYkIxAwHMgQDmQABzIIA5EMAqEMAcCGAOBDAHAphjSjFjnAAmmtIq4GkkgP+3S/SfXu9BAHMggDnHEcD/n0v0xtEXKs//JdKrVyCAORDAHBN6JhDAHAhgDgQwBwKYAwGsAgHMgQDmQABzIIA5pvRMIIBVIICFQACrQABzIIA5EMAcCGAOBLCKScUMBLCKKcUMBLCKKcWMoQL4uKuAp5EAHq2s0GR/oyGAORDAnOMI4N+4RP989IXK83+JIIA9gACeAAQwBwKYAwHMgQDmQACrQABzIIA5EMAcCGDP8SCAxwEBzIEAFmJCMQMBzIEA5kAAcyCAORDAKhDAHAhgDgQwBwKYY0oxY6QAJjruKuBpJIAfqwjgOya+BwHMgQDmVKtXXKJzKt+tYSJSnv9LBAHsAQTwBCCAORDAHAhgDgQwBwJYBQKYAwHMgQDmQAB7jgcBPA4IYM6MF8DpdPosr6Ozs3NdNBq1qr1f7cjlcguy2ewiaZzjOEsrk0BRXLFYXN3X13e2JGbLli0rIpFIRDpWJpOZn8/nF0vjSqXSkv7+/nka13JVJpM5RxKzbdu2xcFgsFHj+s8rlUpLpHH5fH5xJpOZL40bGhpaWSgU5kpiHn744XnBYLBN4ztygeM4S6Vx2Wx2UeWPhCiuUCgsrzTRphzz/PPPnxMKhTqkY42MjJxXKBSWa1yTCwcHBxdK43K53LJsNnu+NC4cDiefffZZ0TVxHOfcUqm0QuN31MpBmUxGKweFQqHWrVu3iu6BQqEwd2hoaKXG76idgxzHEeegUCiU2LJliygvVBqRq6Rj9ff3a+WgvXv3at2n4XA41N3dLfo9+/r6zi4Wi6ulY2Wz2fNzudwyaZzjOAuLxeKF0rhIJOLv7u6+WON7skYaMzAwUNMcFIlE7kkmk1dojCeeK+zevbumOSgajd6+YcOGa3TObXR0VHRuhUJhruM44hzkOM48nRwUj8f/qK2t7Xc0xhPPFUZHR7Xu02KxeEEmkxHPFeLx+GdaW1s/JI0rlUorpHOFvr6+s0dGRt61HHRt+tqL6UUam5We9b+84hobG3+/ubn549LxCoXC8oGBgfM0rolnDvqP88//vEvkHj7llGcnvqebg9ra2j7a1NT0KWmc7jxIJwfpzhXq6up+TkTuddddJ/obV8t6RXeu0N7efl0sFvuCNK5avfLG2WcHXCL3zVNO+Uo6nT5rTkd5FyXL7vz7//un0mm9ekV3rtDR0XF1LBb7kjROt14ZHBwU56Cnn35aKwdt3Ljxsmg0eq/G76g1DxoeHta6T0dGRlY//fTTovs0lUqtjUQitnQs9Ez4oVuv6OSgnp6eRZFIRNwz0a1XatkzeeKJJy4IBAIbNL4jWj0Tx3EW6vZMpHOFxx9//JxAINAlHcuknsmTTz4puiam9EzC4XDLM888I+6Z6NQrujmov79fKweFw+F4rXomuvXKO+mZpFIp0d99k3omnZ2d66Vxte6ZOI4jzkHRaPTumdwz6ejoeJ/GeFr1im7PpL+/XzxXmOk9k+bm5pukcdOhZ3K84530TEZGRt61nslkx8DAwHk0Ojp6tteRSqXWRyIRu9r71Y7BwcGF/f39S6Rxw8PDyzKZzHxpXKlUWlMoFOZKYrZv374qHA5HpWP19fVdmMlklkrjHMdZumvXrgXSuGKxuNpxnHMlMY8//vjScDjcJB0rl8stcBxHfG6ZTGZpX1/fhRrjrRoZGTlPEvP1r399QTgc3qDxO84fHh5eJo3r7+9fMjg4uFAaVyqVVuzfv/98SUyhUJgbDoe7pGO9/PLLF5RKpRXSuGw2u6ivr2+xNK4it+dJ44LBYOfAwIDo896/f//5juOslI6lm4NyuZxWDopEIq2PPfaY6B4YGRk5L5fLrZKO9U5yUC6XE+egaDSa2LFjh+jecRzn3CNCSnLs2rVLKweVSiWt+zQajYY3b968RhJz4MCBc7LZ7FqN6z+vUCgsl8bl8/nF2Wx2kca5WZs3b75EY7yLpDHFYrGmOSgej9+zcePGqzTGW3vgwIFzhDE1zUHxePyO9vb2a6VxpVJpTblcFs2DRkZGzhseHhbnoFwut0AnB8Xj8c8nk8kbpHHDw8PiuUK5XJ5bKpVE9/bo6NtzhVwuJ54rNDY23tLW1vZhaZzjOCulc4UDBw6c4zjOWo2xquag2enZI5Qmd+6Lc4MT32tqavpUa2vrJ6TjlUqlFcVi8QJp3GQ5yCVy3bq67018XTcHtbW1fbypqenT0jjdeVCpVFojzUG6c4UjAvjjH/+46G9xLesV3blCe3v7BxKJxG3SuGr1yuH3vOd5l8j97eLFnx0dHT17Vkf5nyhZfuPI+zr1SqFQ0MpBXV1d10QikTulcbr1ytDQkDgHVRpha6Vjbdy48YpIJFIvjevr69OaB42Ojmrdp47jrM1kMqL7dOvWrevC4XBAOhZ6Jp7XX6te0clBjzzyyBKdnoluvVLLnskzzzwzv5Y9k3w+v1i3ZyKdK6TT6bmhUOg+6Vim9EwqCwJEedmUnkkoFGp96qmnxD0TnXpFNwdlMhmtHBSLxeK16pno1iu6PZNYLBZKpVJrJTGm9ExisZjfhJ5JPp9Hz0Q9tztaW1vfr/EZaNUrteyZNDY23rphw4bflcahZ6IeJ6JnMtnR1NT0qebm5t+TxpVKpRUvv/zyu9ozqXZMugMBtoDmYAtoDraA5mALaA62gFbBFtCecdgCegKVSQi2gB4HtoDmYAtoFWwBzZk0B03yLODpsgU0EZFL9G8u0U8nvq6bg7AFtOd4/xW3gP6+SzR29IVxz/8lwhbQHmAL6AlgC2gOtoDmYAtoDraA5mALaBVsAc3BFtCcd9IzwRbQKqb0TLAFtIopPRNsAa2CZwALgQBWgQDmQABzIIA5EMAcCGAVk4oZCGAVU4oZCGAVU4oZowUwUdVnAU8zAfx3LtHhia9DAHMggDmTCOCfu0S/IiL2/F8iCGAPIIAnAAHMgQDmQABzIIA5EMAqEMAcCGAOBDAHAthzPAjgcUAAcyCAhZhQzEAAcyCAORDAHAhgDgSwCgQwBwKYAwHMgQDmmFLMzAAB7LkKeJoJ4LRL5LpEyrWGAOZAAHMmEcBjLtHfEBFRspymZNml9vLR7wUEMAMCeAIQwBwIYA4EMAcCmAMBrAIBzIEA5kAAcyCAPceDAB4HBDAHAliICcUMBDAHApgDAcyBAOZAAKtAAHMggDkQwBwIYI4pxYzxApjIcxXwNBPA8YoA/vL41yGAORDAHK96xSW6sfKd+jMiIkq+8joly2+M/xkIYAYE8AQggDkQwBwIYA4EMOf/svfm8VFdV77vRoAH8MCMQIAYPeEkttOZR8dpO4ndiZ3EGZw4qOaqc2rQLEDgVIOBQBiMEBDiuGnTcdopJ/AqpSrVcEonEkIXO+rr537v9uuXe/v166TT4+v4dV568MR5f7jw1dY6Aq0NPvGWf9/P5/xhyeuz6lTVWdprfTn7QADLQABTIIApEMAUCGDXfBDAY4AApkAAM9GhmYEApkAAUyCAKRDAFAhgGQhgCgQwBQKYAgFM0aWZmSICmNwF/BYTwI01WVcc+3MIYAoEMGUCAbyj9p2KCCHI83+FgAB2AQJ4HBDAFAhgCgQwBQKYAgEsAwFMgQCmQABTIIBd80EAjwECmAIBzESHZgYCmAIBTIEApkAAUyCAZSCAKRDAFAhgCgQwRZdmZkoIYCHIXcBvJQEshBCOEC87Qt6mGgKYAgFMmUAAV2sCeLHb83+FgAB2AQJ4HBDAFAhgCgQwBQKYAgEsAwFMgQCmQABTIIBd80EAjwECmAIBzESHZgYCmAIBTIEApkAAUyCAZSCAKRDAFAhgCgQwRZdmZgoJYOku4LegAP6VI8R/jv0ZBDAFApgygQD+pSPES0KI//n8343Pf3zs/wMBTIAAHgcEMAUCmAIBTIEApkAAy0AAUyCAKRDAFAhg13wQwGOAAKZAADPRoZmBAKZAAFMggCkQwBQIYBkIYAoEMAUCmAIBTNGlmZkyAlgI6S7gt6AAtmt3bL5xXUIAUyCAKRMI4JcdIX4hhHB9/q8QEMAuQACPAwKYAgFMgQCmQABTIIBlIIApEMAUCGAKBLBrPgjgMUAAUyCAmejQzEAAUyCAKRDAFAhgCgSwDAQwBQKYAgFMgQCm6NLMTDEB/MZdwG9BAbyrJoBDb7xcCGACBDBlfL/iCLG89l0qCyFcn/8rBASwCxDA44AApkAAUyCAKRDAFAhgGQhgCgQwBQKYAgHsmg8CeAwQwBQIYCY6NDMQwBQIYAoEMAUCmAIBLAMBTIEApkAAUyCAKbo0M1NKAAvxxl3AKw6v2PUWE8AfrUm7p954qRDABAhgiosATtS+S+mJnv8rBASwCxDA44AApkAAUyCAKRDAFAhgGQhgCgQwBQKYAgHsmg8CeAwQwBQIYCY6NDMQwBQIYAoEMAUCmAIBLAMBTIEApkAAUyCAKbo0M1NQADeIZ8S56U9P/4e3kgAWQghHiHOOEP/7Gy8VApgAAUxxEcDP1ATweyZ6/q8QEMAuQACPAwKYAgFMgQCmQABTIIBlIIApEMAUCGAKBLBrPgjgMUAAUyCAmejQzEAAUyCAKRDAFAhgCgSwDAQwBQKYAgFMgQCm6NLMTDkBLMQbdwEvP7r8UW6+N1kA/9oR4jdvvEwIYAIEMMVFAP+lI8RrQogJn/8rBASwCxDA44AApkAAUyCAKRDAFAhgGQhgCgQwBQKYAgHsmg8CeAwQwJQpL4CLxeI8t+Nb3/rW+kQiEZno9xMdhUJhWT6fb+TGDQ4OrioWi0u4cQMDAzdaljWfE3Pw4MF18Xg8wc2Vy+UaqtUq+9xs216ZzWaXcuMsy7rBtu0FnJje3t5G0zRbubnK5fJS27ZXcuOq1WpjLpdrUMi3bmhoaCEn5oknnlhqmmYXN1exWFxS+36x4vL5fGOhUFim8J6sOXPmzCJOTC6XWxCLxbYofEcWV6vVNdy4Uqm0PJfLrVDItzqfz9dz4wzD6C4UCqzP+8yZM4ts217LzaVag0qlklINMgyj8+jRo6xrYGhoaGG5XF7HzXUpNahcLrNrUDwebzl69CirLti2vcCyrBu4ubLZrHINUrlOE4lEfPfu3TdyYkZGRuaVSqWbuLny+Xy9ZVmruXGVSmVFqVRazo1LJpPhbdu2vUMh383cGK9rUDKZ9KXT6TsU8t00MjLCjfG0BqVSqa9v3br1fdy4gYGBG5999lnWOmhoaGjh4OAguwaVy+WlKjWopaXlS11dXR/lxg0ODrLXCs8+++z8gYEB1rVdO5bU/g6w4pqbmz/f2dl5FzfOtu213LXCyMjIPNu2PalBd/7kzvUiI5wZP5zxj9x81Wp1jWVZi7lxk6lB52bMeMERwjn/36o1qKur657W1tbPcuNU10EDAwM3cmuQ6lph+vTpLwohnAceeID1t9jLfkV1rbB169YPNTc3f5UbN75fcaZN+7dz06b9S7FYnCe6Rl+r2zj6V25xKv2KZVlKNai7u/u9zc3ND3PjVPuVYrHIrkG1z45dg9Lp9G2pVCrAjcvlckrroNOnTytdpyrntnfv3ltM04xx43SYmRw+fHitaZpJhc/N035FdWZiGEYbN9el9CtezUz+5E/+ZIlhGBu5uYqKM5NKpbJCdWbCXSucPHlyvmEYWxW+I9rMTE6ePMmqyzrNTJ588kn2zESlX1GtQf39/Uo1KJFINB86dIh17aiug4qK/YrqzCSZTJqYmZB8ns5MKpWK0sxk69at71bIp8XMpLu7+/0Kn4FSv6I6M+nv72evFabyzKSlpeWB9vb2T3Lj3uozk2KxOK+1tfW+tra2T3Pj3syZyfjDsqzFolAoXOl2bNy4cXUsFvNN9PuJjmKxOK9QKCzkxtm2XV+pVK7nxlUqlRWZTOZqTkxnZ+eyaDQa4ebq6+ubWyqVFnHjLMtafOrUqTncuNqCcxYnJp1OL4pGo3GF93+OZVmLFV7jor6+vrncuEKhsKz2L3445zYnFAq1KnxHrrdtu17hNS6sfZ9ZcTWZfg0nJpPJXB0Khbq4uYaHh68tl8tLuXGWZc3P5XILuHHFYnFJoVC4jhsXDoc7Tpw4wfq8bdu+plqtNii8RqUalM/nlWpQOBxu3rVrF+saqH33l3FzXUoNsm2bXYPC4bC5efNmVl3I5XKzSqXScm6uU6dOKdWg8wsdblwkEgl3dXWt4MTYtn1VbdDKylUoFK6rXTusuFpjOJ8bF41Gm1paWtZy4/r7+1dyY7LZrKc1KBqNfq2zs/Nmblw+n2+0bfsqTkwmk/G0BsVisQdbW1vfxY2rVCorRkZGWOugUqk027Ztdg2ybXuOSg0yTfNzqVTqPQr52GuF2l3KrGu79j5en8/n2WsF0zQ/E4/HP8SNq1arDdy1gm3bV9UGOKxcBcUadPVTV78gMsK5KnNVgBNXLpeXZrPZa7n5JlODXps+/QlHCOelq69+oFBQr0GJROJjiUTibm6c6jqoUqms4NYg1bVCXV3dr4UQzjvf+U5WrJf9iupaoa2t7d2GYXxe4TVK/YojhHNu2rTnrt78s6+IrlFn+sbR4xPEsmtQJpNRqkEtLS3vMAzjy9y4gmK/ksvl2DXo+PHjSjWos7Pzxlgs9nWF16i0DhoaGlK6TqvVauPx48dZ1+mWLVtWRaNRPzeXDjOT7u7uhkgkEuXm8rpfUalBO3fuXBiJRBLcXKr9itczk0gk4tnM5PxAnRunslbYv3//1cFgcCM3l04zk8OHD3PXhtrMTI4cOcKemaj0K6o1KJvNKtWgSCRieDUzUe1XVGcm0Wg0hJmJfHg9M7FtW2lm0tbWdgs3birPTFT7FdWZSTabZa8VTNP8XCKReK9Cvrf8zCQej3+6ubl5Ss5MYrHYJ5PJ5J3cuHK5vHR4ePhNmZmMPy64mwm2gKZgC2gKtoCmYAtoCraAlsEW0K5x2AJ6HNgCmoItoCnYAloGW0BTVGvQ3Vvu/qJ4RpwTGfE3nLg3eQvoB2vPbj0kBLaAdgNbQFPG9ivSd+j88387R12/Cyr9CraApmALaIoOMxNsAU3BFtAUbAFNuZSZCbaA/p9gC2gKtoCmYAtoCraAds2HLaDHgC2gKao1SJstoCcCApgCAUyBAKZAAFMggGUggF3jIIDHAQFMgQCmQADLQABTVGtQKBT62JVPXfm8yAhH/FBsmGzcmymAhRCiJu/OCgEB7AYEMGWcAP5u7Tt034We/ysEBLALEMDjgACmQABTIIApEMAUCGAZCGAKBDAFApgCAeyaDwJ4DBDAFAhgJjo0MxDAFAhgCgQwBQKYAgEsAwFMgQCmQABTIIApujQzU1kA352++37uXcAeCODfOkL8sxAQwG5AAFPGCeA/c15/f4ToGn1NdP3ZzyeKgwAmQACPAwKYAgFMgQCmQABTIIBlIIApEMAUCGAKBLBrPgjgMUAAUyCAmejQzEAAUyCAKRDAFAhgCgSwDAQwBQKYAgFMgQCm6NLMTGUBHI1GPyQy4qecu4A9EMB/6QjxmhAQwG5AAFPGCeBfO0L8Rmz8r18QXaOO6Br93kRxEMAECOBxQABTIIApEMAUCGAKBLAMBDAFApgCAUyBAHbNBwE8BghgCgQwEx2aGQhgCgQwBQKYAgFMgQCWgQCmQABTIIApEMAUXZqZt4EAbuDcBeyBAP5hbQvf90MAUyCAKeME8DlHiP/tYs//FQIC2AUI4HFAAFMggCkQwBQIYAoEsAwEMAUCmAIBTIEAds0HATwGCGAKBDATHZoZCGAKBDAFApgCAUyBAJaBAKZAAFMggCkQwBRdmpkpL4CFEJy7gD0QwJGaAH4UApgCAUw53684QtxV++6cuNjzf4WAAHYBAngcEMAUCGAKBDAFApgCASwDAUyBAKZAAFMggF3zQQCPAQKYAgHMRIdmBgKYAgFMgQCmQABTIIBlIIApEMAUCGAKBDBFl2bmbSKAJ30XsAcCeEFN4g1AAFMggCljBPDe2nfnGxd7/q8QEMAuQACPAwKYAgFMgQCmQABTIIBlIIApEMAUCGAKBLBrPgjgMUAAUyCAmejQzEAAUyCAKRDAFAhgCgSwDAQwBQKYAgFMgQCm6NLMvC0EsBCTvgv4zRbAQgjhCPGfjhC/ggCmQABTxgjgYUcIZ27L0Fcu9vxfISCAXYAAHgcEMAUCmAIBTIEApkAAy0AAUyCAKRDAFAhg13wQwGOAAKZAADPRoZmBAKZAAFMggCkQwBQIYBkIYAoEMAUCmAIBTNGlmXkbCeBJ3QXskQD+a0eIVyCAKRDAlDEC+B8dIf59Ms//FQIC2AUI4HFAAFMggCkQwBQIYAoEsAwEMAUCmAIBTIEAds0HATwGCGAKBDATHZoZCGAKBDAFApgCAUyBAJaBAKZAAFMggCkQwBRdmpm3jQAWYlJ3AXskgH/iCOH8dtGid0IAy0AAU8YI4NccIX4+mef/CgEB7AIE8DgggCkQwBQIYAoEMAUCWAYCmAIBTIEApkAAu+aDAB4DBDAFApiJDs0MBDAFApgCAUyBAKZAAMtAAFMggCkQwBQIYIouzczbTABf9C5gjwRwuyOE88qMGVshgGUggCmVSuX63yxc+JHa83+fmczzf4WAAHYBAngcEMAUCGAKBDAFApgCASwDAUyBAKZAAFMggF3zQQCPAQKYAgHMRIdmBgKYAgFMgQCmQABOf5nZAAAgAElEQVRTIIBlIIApEMAUCGAKBDBFl2bmbSWAhbjoXcAeCeDVjhCOM21aEQJYBgKYUqlUrn/liiu+5QjhdHw8+fhknv8rBASwCxDA44AApkAAUyCAKRDAFAhgGQhgCgQwBQKYAgHsmg8CeAwQwJQpL4Aty1rsduzbt+/2VCoVn+j3Ex2lUmlVsVhcy40bGBi4sVqtNnLjbNu+tVgsLuHE7N+/f30qlWpRObdyubyOG2dZ1g39/f0rFd6T9eVyeSkn5jvf+c66ZDLZqfA+rrQs6wZuXLlcXlcqlVZx44rF4vpqtdrAiXnqqacaE4nEZm6uarXaODAwcKPCa1yrcm6VSuVm27aXMXMticfj3+TmGhwcXF6pVG7mxlmWtbpQKKzhxpVKpZsqlcoKblwikXgkl8uxPu/ae3iLwmtUqkH9/f1KNSiZTG56/PHHWd+TarXaUCwW16ucm2oNql3j3HNr7+3tZdWFcrm8dGBggH1utRrJrkG2bStdp83Nzc379+9/BzNXfaVSYcVYlrW4UqmsKJVKN3HjqtXqGsuyViucm7lnz547FL4n7+TGlEolT2tQS0tL+NFHH32/wmfwDtu26zkxhUJhmeVhDWptbW3atm3bR7hxtm3fOjQ0xFoHVavVBpXr1LbtlSo1qK2t7WuPPPLIXdy4gYEB9lphaGhoiW3bt3JzVavVxv7+fvZaoaOj48FHHnnkHm6cZVm3cNcKtm3XDw4OelaDOjs77+/u7v6D8T+/P3//beIZca7umbpfTpDv5lKptFzhPWHVoHNCvHKuru5XKjVo8+bN927atOnz3DjVdZBt27dya5DqWmH69OkvCiGcDRs2cGM961dU1wp/+Id/eGdbW9vD3Lhyubzu1auuGnGEcOa2ny6KrlHn5l3PPnCxOJV+pVgsKtWgnTt3fqi1tdXPjVPtVwqFArsG5fN5pRq0e/fu96ZSqYjCa1RaB9m2rXSdDg4OviOfz7Ou03379r0rmUwmuLl0mJn09PTckkwmW1XOzct+xcuZiWq/4vXMJB6Pd3Nzqc5MqtXqGtWZCXetkM/n6+PxeJqbS6eZyY9//ONlnBidZiYnTpxgz0xU1gqqNSifzyvPTL773e96MjNR7VdUZybJZDI1VWcmLS0thg4zk9r5seJaW1tDmJnIh5f9im3bK/P5PHut0N7e/tCWLVs+qXJuOsxMtmzZ8ilunKXxzGQS+W4eHBx802cmlvV6DRLpdLrO7QiHwytCodDDE/1+osO27Wsqlcr13LiRkZF5uVxulkK++nQ6PYMTk0qlFgeDwQA3V6lUmm3b9hxu3OnTp+eqnJtlWYuPHTs2kxMTi8XmBoPBGDfX6OjorNOnT89VeP/nlEql2Qrv5aJMJnMFJ+bhhx+eHQwGk9xcuVxu1sjIyDxuXKVSud627WsU3pMFhULhSmbcjGAw2KaQ6yrbthdw44aHh68tFArXceOs1/+l7tXcOL/f35pOp1mfd6FQuHJoaGihwnuiVIOKxaJSDQqHw3HDMFjfk0wmc0WpVFrEzXUpNWh0dJR9boFAIBIIBFjXzrFjx2Za1ut3GXCOXC6nVINGR0eVrtNIJOILh8NLmJ/b9GKxyIqpxV1tWdZ8btzZs2evGx4evpYbFwwGvx4IBBq5ceVyeSk35vjx457WoGAw+OVIJLKOG1csFpdkMpnpnJienh5Pa1AoFHogEoncopCv3rZt1jook8lccebMGXYNGh0dnaVSg8Lh8L2GYdzGjTtz5gx7rWDb9oza2pCVK5fLzSoWi+y1QiQS+f1oNPpebtzQ0NBC7lqh9q+QPatBwWDw4+Fw+MNuvzt/F/D0p6f7XD6DBcePH7+Km49bgxwhfukI8bJKDTIM44OGYdzJjVNdB9m2Xc+tQaprhbq6ul8LIZzZs2ezrgMv+xXVtUIsFntnJBL5A4X3f44zbdrfO0L85/nn/04mTqVfSafTSjXIMIybQ6HQF7hxqv1KoVBg16AHH3xQqQaFw+E1oVDoKwqvUWkd9Oyzzypdp0NDQ0sefPBB1nWaSCSWBYPBb3Bz6TAziUajiwKBQJCby+t+xcuZiWq/MpVnJmfPnr1OdWaisFaYEQgE2hVyaTEzCQQCLYlEglWXdZmZBAKBeGdnJ6ueq/YrqjWor69PqQYFg8HwN77xDdY6+1JmJir9iurMJBgM+vx+P2t9rtPMxDTNt/zM5OzZs+waFAqFvjSVZyamaa7nxqn2K6ozk76+PvZaIRKJfCYajd7OjcPMRD68npmEQqGPGYbhOjO5yGewwLbtN31mkk6/XoMmvD0YW0BTsAU0BVtAUyxsAU3AFtAy2ALaNQ5bQI8DW0BTsAU0xbKwBfRYsAU05bJvAS3EBZ8FbHmwBbQQQjhClBwhnBc//nH2VlnYAto135TeAvqcEK86Qvxfk33+rxDYAtoFbAE9DmwBTcEW0BRsAU1RWSuk09gCejy6zEywBbQMtoCmYAtoCraApmALaIouMxNsAS1j4RnAPCCAZSCAKRDAFAhgCgQwBQJYRqdmBgJYRpdmBgJYRpdm5m0pgIWY8FnAHgrgbkcI56XrrtvKzQUB7Jpvygrg39x00wcdIZwjtz/43GSf/ysEBLALEMDjgACmQABTIIApEMAUCGAZCGAKBDAFApgCAeyaDwJ4DBDAFAhgJjo0MxDAFAhgCgQwBQKYAgEsAwFMgQCmQABTIIApujQzb2MB7HoXsIcC+BZHCOfcFVcUubkggF3zTVkB/Mo11+xwhHDe5Xv6edE16ojO0Ul99hDABAjgcUAAUyCAKRDAFAhgCgSwDAQwBQKYAgFMgQB2zQcBPAYIYAoEMBMdmhkIYAoEMAUCmAIBTIEAloEApkAAUyCAKRDAFF2ambetABbC9S5grwSwEEI4Qrxyrq7uF9w4CGDXfFNWAJ+bMcN2hHCmdz77d6Jr9OXJxkEAEyCAxwEBTIEApkAAUyCAKRDAMhDAFAhgCgQwBQLYNR8E8BgggCkQwEx0aGYggCkQwBQIYAoEMAUCWAYCmAIBTIEApkAAU3RpZt7mApjcBeyxAP6VI8RL3DgIYNd8U1YAO9Om/Z0jxEuc5/8KAQHsAgTwOCCAKRDAFAhgCgQwBQJYBgKYAgFMgQCmQAC75oMAHgMEMAUCmIkOzQwEMAUCmAIBTIEApkAAy0AAUyCAKRDAFAhgii7NzNtaAAtB7gL2VABPm2Y5QjiOEKyaBwHsmm/qCmAhXnlq/af/ifP8XyEggF2AAB4HBDAFApgCAUyBAKZAAMtAAFMggCkQwBQIYNd8EMBjgACmQAAz0aGZgQCmQABTIIApEMAUCGAZCGAKBDAFApgCAUzRpZmBAJbvAvZSAL82Y0a6JoBZaygIYNd8U1IAO0Lc6gjh3PXVo3/Hef6vEBDALkAAjwMCmAIBTIEApkAAUyCAZSCAKRDAFAhgCgSwaz4I4DFAAFMggJno0MxAAFMggCkQwBQIYAoEsAwEMAUCmAIBTIEApujSzLztBbAQ0l3AXgrg3y5ceFtNAP+EEwcB7JpvqgrgRxwhnOtaBv9fzvN/hYAAdgECeBwQwBQIYAoEMAUCmAIBLAMBTIEApkAAUyCAXfNBAI8BApgCAcxEh2YGApgCAUyBAKZAAFMggGUggCkQwBQIYAoEMEWXZgYCWEh3AXspgDOZzBWOEK84QvzfnDgIYNd8U1UAW44QDvf5v0JAALsAATwOCGAKBDAFApgCAUyBAJaBAKZAAFMggCkQwK75IIDHAAFMgQBmokMzAwFMgQCmQABTIIApEMAyEMAUCGAKBDAFApiiSzMDAVyjdhfwwh8tND0VwHV1f+cI8RInDgLYNd9UFcC/ytz0yVe4z/8VAgLYBQjgcUAAUyCAKRDAFAhgCgSwDAQwBQKYAgFMgQB2zQcBPAYIYAoEMBMdmhkIYAoEMAUCmAIBTIEAloEApkAAUyCAKRDAFF2aGQjgGrW7gOsydb/0UgCfmzlzoLYN9KrJxkEAu+abqgL4lc9+Yf+/cZ//KwQEsAsQwOOAAKZAAFMggCkQwBQIYBkIYAoEMAUCmAIB7JoPAngMEMCUKS+Ao9HoIrcjFArdFggEjIl+P9GRTqdXbt++fQ03bt++fTd0d3cv58b19vauNwyjnhMTDAZv9vv9zdxc3d3djbt27VrLjduzZ8+6rq6uFdy4np6eW5qbm5dwYgKBwFqfz9ep8Lmt2LNnzzpu3K5du9Z2d3c3cuMOHDhwc2dn51JOTDgcXuH3+zcrfG7L9+3bdwM3bvv27WvS6fRKbtzevXtv6u7ubuDEGIZR7/f7v6nwuS3bu3fvTQrntiqdTq/mxu3evfvGdDq9jBsXCAQeicfjrM+7u7u74cCBAzcrvCdKNWjnzp1KNSgYDG40TZN1DXR2di5VObdLqUHpdJpdgwKBQHtTUxOrLjQ3Ny/p6em5hZurq6tLqQbt2bNH6ToNBAKpUCi0nhOTSqUWHzx48FZurnQ6vWz37t03cuN27dq1evv27asUzs0IBAK3c+MOHTr0Dm5MZ2enpzUoFAqFotHoe7lxBw8evDWVSi3mxLS0tHhag8Lh8IZoNPohblxvb+/6jo4O1jqos7Nz6eHDh1XObYVKDQoEAg8Fg8FPcOMOHz7MXit0dHTU9/b2sq7taPT1tcLOnTvZa4VgMPjFcDh8NzfuwIEDN3PXCqlUavHRo0c9q0GBQOD+UCh0Hydm+tPTz4iMcOZ9fx57na1ag15ctGi/I4Tzr7NmbZtsXDgcvjcUCj3Azae6Durt7V3PrUGqa4W6uroXhRDO7bffzvpb7GW/orpWiMViHwuFQg9P9v//i6VLP+kI4SxMWP8hun72CjefSr9iGIZSDTIM44PBYNDHjVPtV3bv3s2uQcFgUKkGhUKh9wSDwTA3Lp1OK62DHnvsMaXr9OjRo7cGg0HWdRqLxd7p9/tNhXPTYmbi8/lauLm87le8nJmo9itTeWaya9eu1aozk87OTtZ12tTUVO/3+9PcXLrMTILB4NZoNMqqyzrNTJqbm1nfE9V+RbUGbd++XakGBYPBNq9mJqr9iurMJBgMJjEzkQ+vZya7du1i16BwOByMTuGZSTgc/jA3TrVfUZ2ZbN++nb1WCAQCD0Uikbu4cbrMTEKh0D3cuKk6M4lGX18HqawVVGuQCAQCfrcjGAy2+Xy+xyf6/URHNBqNGYZhcOMSiUQ8Go1GuHHNzc3NwWAwwIxL+Xy+P+LmikQiUdM0TW6caZqmyrklk8kU99z8fr/Z1NR0QuFzi6ieWyQSiXLj4vF4KhwOB5lxkaampqdUzi2RSMS5cYZhGNFoNKbwuSWi0WiIExMMBgM+n+9phXMLJZPJhEJcTOXc4vF4IhKJhLlxTU1NTwcCAdbnHY1GQ4lEIqlybio1yDAMpRrU1NT0fb/fz7oGwuFwMB6Pp7i5vK5BPp/vyWAwyMoXDAYDyWSSfW6qNSgejytdpxs2bPgjv9/fzIkJhUL+VCrVovC5hePxOPs6NU1T6Tptamr6bjAYbOPGqZyb1zXI5/MdCQQCXSrnFgqFWDGhUMjTGuTz+Q75fL5ubpzKOigcDge9vE79fv8Bv9//TW5cMplkrxWCwWCgubmZdW2fPzfDMNhrBZ/P922fz7edG5dIJJLctYLXNcjv93/L5/Pt5MTc23Zvm8gIZ+YPZv4LN59qDTr22c9uc4Rw/unaa/+ccW47AoHAbm4+1XVQc3NzM7cGqa4VZsyY8VshhHP//fezYr3sV1TXCn6/f6vP5zs42f//L5YuzTlCONM6R89d2Tnyjwqft2c1yO/3b25qaurlxqn2Kyo1KBBQu04DgUBnU1PTd7hxqmuFZDKpdJ2qnFsoFGptamr6nsq5vdVnJsFgMNnU1HScmwszE/dz83JmsmHDhh+onJvKzES1X1GZmfj9/oDP5/uhwrnpMjP5U7/fz3pPdJqZhEIh9sxEZa3wO5iZ/HEgEGBdO5cyM1HpV1RnJk1NTU9M5ZlJIBBo58Z5PTMxTRMzE/ncDgWDQfbMxMt+BTMT189tKs9MdnFnJrXPjb0OCgTUa9CEtwdjC2gKtoCmYAtoCraApgSwBbQEtoB2jcMW0OPAFtAUbAFNwRbQMtgCmuLZFtA1ZmRmnBEZ4Ygfig2cuEupQY4QLztC/HKycdgC2jXflNsC2hHipz+68S5HdI060zeO/jE3H7aAJmAL6HFgC2gKtoCmYAtoCraApgSwBbQEtoCmYAtoCraApmALaNd82AJ6DNgCmjLlt4CeCAhgCgQwBQKYAgFMgQCWgQB2jYMAHgcEMAUCmAIBLAMBTPFaAN/dd/et4hlxTmTE33DiLlEA/40jxMuTjYMAds03FQXwP3zx/j2viq5RZ96W5z7FzQcBTIAAHgcEMAUCmAIBTIEApkAAy0AAUyCAKRDAFAhg13wQwGOAAKZAADPRoZmBAKZAAFMggCkQwBQIYBkIYAoEMAUCmAIBTNGlmYEAlrEsa/60zLRB7l3AlyiAf+II4ThCrJ9MHASwa76pKIBfq48XXxFdoy971a9AAFMggCk6zEwggCkQwBQIYAoEMAUCWAYCmAIBTIEApkAAU3SZmUAAy0AAM4EAloEApkAAUyCAKRDAFAhgGZ2aGQhgGV2aGQhgGV2aGQhgGcuy5jdmGldx7wK+RAGcqgngb04mDgLYNd+UEsCOEB9+/fm/PztX1/Wzv4IAloEApkAAy0AAUyCAKRDAFAhgCgSwDAQwBQKYAgFMgQCm6DIzgQCWgQBmAgEsAwFMgQCmQABTIIApEMAyOjUzEMAyujQzEMAyujQzEMAybwx1M+KnnLuAL1EAL64J4IHJxEEAu+abagJ47/nn/16x6WcnIIBlIIApEMAyEMAUCGAKBDAFApgCASwDAUyBAKZAAFMggCm6zEwggGUggJlAAMtAAFMggCkQwBQIYAoEsIxOzQwEsIwuzQwEsIwuzQwEsMwYAdzAuQv4UmuQI8R/OEL8w2TiIIBd8001AfxfHvzctxzRNeo07hi9FwJYBgKYAgEsAwFMgQCmQABTIIApEMAyEMAUCGAKBDAFApiiy8wEAlgGApgJBLAMBDAFApgCAUyBAKZAAMvo1MxAAMvo0sxAAMvo0sxAAMtIQ13GXcCXQQD/3BHitcnEQQC75ptqAvhfGozCOdE1+rKX/QoEMAUCmKLDzAQCmAIBTIEApkAAUyCAZSCAKRDAFAhgCgQwRZeZCQSwDAQwEwhgGQhgCgQwBQKYAgFMgQCW0amZgQCW0aWZgQCW0aWZgQCWGSeAJ30X8GUQwE/XtoH+yMXiIIBd8001AXyurvM5R3T92c8hgCkQwBQIYBkIYAoEMAUCmAIBTIEAloEApkAAUyCAKRDAFF1mJhDAMhDATCCAZSCAKRDAFAhgCgQwBQJYRqdmBgJYRpdmBgJYRpdmBgJYhgx1J3kX8GUQwBtqAnj/xeIggF3zTRkB7AjxufPP/xVdo9+DAKZAAFMggGUggCkQwBQIYAoEMAUCWAYCmAIBTIEApkAAU3SZmUAAy0AAM4EAloEApkAAUyCAKRDAFAhgGZ2aGQhgGV2aGQhgGV2aGQhgGRcBPKm7gC+DAK6rCeBnLxYHAeyabyoJ4O+df/6v2Pj8xyGAKRDAFAhgGQhgCgQwBQKYAgFMgQCWgQCmQABTIIApEMAUXWYmEMAyEMBMIIBlIIApEMAUCGAKBDAFAlhGp2YGAlhGl2YGAlhGl2YGAljGdag7ibuAL0cNcoT4jSPEry8WBwHsmm8qCeA/X2bkHdE1+rIQ3vYrEMAUCGCKDjMTCGAKBDAFApgCAUyBAJaBAKZAAFMggCkQwBRdZiYQwDIQwEwggGUggCkQwBQIYAoEMAUCWEanZgYCWEaXZgYCWEaXZgYCWGYCAXzRu4AvkwD+Xx0hzl0sDgLYNd9UEsC/Pf/8XyEggN2AAKZAAMtAAFMggCkQwBQIYAoEsAwEMAUCmAIBTIEApugyM4EAlvFcAI+Ojs5yO7Zs2bLOMIzARL+f6CgUCgvz+Xw9N65arTYUi8V53Djbtlfatn0NJyadTq+IRqMxbq5cLregWCwu4caVy+WlJ0+enK/wnjRms9lrOTE7duxYEo1Gk9xclmXNL5fLS7lxxWJxSW2AwIqrVCorCoXCdZyY3t7e+dFotE3hNc6rVqsN3Lh8Pl9fKBQWcuNKpdLySqVyPSfGtu1rwuHwRm4u27bnlEql5QqvcVE2m13MjSsUCsv6+vrmcuMikUgX9/OuVCrXVyqVFQqvUakG5XI5pRoUiURa9+7dy7oGCoXCdSrndik1qPYPE1hx0Wg0nk6nWXUhm81eW61WG7m5Tp48qVSDbNtWuk5jsVi0vb19FSfmhRdemF0qlVgxo6Ojs/r6+uYWCoVl3DjLshaXSqVF3DjTNP2bNm26QSHfam7MqVOnPK1Bpmk+3N7efqtCvlUvvPDCbE5MJpPxtAaZpvmVjRs33s6NU1kHFQqF64aHh9nnZlnWfJUaZBjG51tbW9/PjRseHmavFWzbvsa27ZXcXMVicV4ul2OvFUzTvK+lpeUj3LhKpbKCu1Z44YUXZg8ODnpWg+Lx+D3JZPIublypVFp+6tSpOeN/Pv2Z6UMiI5xrT14bmuD7dck16LWZMx93hHBemjv36xeKa25u/kQymfwUN5/qOsi27ZXcGqS6Vqirq/u1EML54Ac/yPpb7GW/orpWaGlpeW8ikfjihf6fvzXN+eef/ztz0+gfj45626+o1qCOjo7bDMP4KjdOtV/J5XLsGlQqlZRq0KZNm24xDOMb3LhsNqu0DrJtW+k6HRwcXFUqlVjX6caNG9fGYrEgNxdmJvRQ7VdUatCePXvqVWYmqv2KlzXoe9/73jwvZyaWZS1WnZm4rRUudGQymWsikcgmbi5dZibRaLQzk8mw6rIuM5NoNNpy7Ngx9sxEpV9RrUHZbFapBsViMdOrmYlqv6I6M4lGo5EtW7ZM2ZlJZ2fnjQr5PJ2ZWJaFmcmYwzCML3d0dNzBjVPtV1RnJtlslr1WME3zgebm5g9w43SZmaRSqY9y43SYmSQSibtVZya2bbPWQaOj6jVI1BYM5NiyZcvNiUQiNNHvJzqKxeKSQqGwjBtXrVYbS6XSIm6cbdtrbduew4k5cODAatM0TW6ufD5ff17uMY8V2Wx2scJ7sub06dNzOTE9PT3LTNNs5uayLGvx+QuLc5RKpeX5fL5eId/qkZGReZyYxx9/fLFpmh0Kr3FRtVpt5MYVCoVlxWJxCTfOtu2VlmXN58T09fXNjcVimxVyLbBteyU3rlwuL83lcg3cuP7+/pWFQmEhNy4Wi206efIk6z2xLGv+4ODgKm4u1RqUz+eVapBhGO2HDx9mXQMjIyPzLMtarfAalWtQ7Rrnnlvq4MGDrLpw+vTpudVqdQ03V61GsmuQbdtK12k8Hjd27dq1lplrTrlcXsfNVSgUFvb397Ov02q12lAul5dy45LJZDCdTt/CjbMs6wZuTC6X87QGJRKJps2bN9+mkG8dd63gdQ1KJBJf27hx43u4cbZtr33++edZ5zYyMjLv9OnT7BpUa7DZNSiVSj3Y0dHxIW7c6dOn2WuF559/fo5t26xru1J5fa2Qz+fZa4WWlpbPdXZ23smNGxwcXMVdK9i2PWdwcNCzGtTa2vqZjo6Ou7lxtm2vzOVyC8b//P0n33+zeEacm5aZ9osJvl+XXIP+fcmSLzhCOK9dccUPLhTX1tb2+62trfdx86mug1T6FdW1wnkBfM8993CvA8/6FdW1wqZNmz6QSqW+fKH/5+Xrrms+//zfhu3P3lepeNuv2LatVIO2bt367ng8/nVunGq/UiqV2DXo1KlTSjVo8+bN74zH4z5uXC6XU1oH2batdJ0ODg6uO3XqFOs63b59+43xeDzMzaXDzOTQoUOrDMOIc3N53a+ozkwMw2jh5lLtV7ysQSdOnFhkGEanwmtUmpnU/lGC0szEba1woePUqVNzotFot0IubWYmP/jBD1jviU4zk+PHj7NnJir9imoNyuVySjXINM2kVzMT1X5FdWZimmZs+/btrL/7mJm4freUa1C1Wm3gxk3lmUkqlXqos7PzvQrfE6V+RXVmcv4fWnKO5ubmL3Z1dX2YG4eZiXx4PTNpbm7+dFtb2z3cuNo/zmT9za9U1GvQhLcHYwtoCraAptS+SNgCegzYApqCLaBlsAW0axy2gB4HtoCmYAtoCraAlsEW0JS3xBbQ57nAs4AvVw1yhHjNEeIvLhSHLaBd802JLaAdIU4tM/LOtK6fvXL+Z172K9gCmoItoCk6zEywBTQFW0BTsAU0BVtAU7AFtAy2gKZgC2gKtoCmYAtoii4zE2wBLYNnADOBAJaBAKZAAFMggCkQwBQIYBmdmhkIYBldmhkIYBldmhkIYJmLCOAJnwV8GQXwPzlC/PuF4iCAXfNNFQH812Of/ysEBLAbEMAUCGAZCGAKBDAFApgCAUyBAJaBAKZAAFMggCkQwBRdZiYQwDIQwEwggGUggCkQwBQIYAoEMAUCWEanZgYCWEaXZgYCWEaXZgYCWOaiQ90J7gK+jAL4p44QjnMBAQoB7JpvSgjgzI2ffFV0jTqia/R7538GAUyBAKZAAMtAAFMggCkQwBQIYAoEsAwEMAUCmAIBTIEApugyM4EAloEAZgIBLAMBTIEApkAAUyCAKRDAMjo1MxDAMro0MxDAMro0MxDAMpMQwK53AV9GAfzNmgCecF0FAeyaT3sB7Ahx6/nn/4rO0Tc+XwhgCgQwBQJYBgKYAgFMgQCmQABTIIBlIIApEMAUCGAKBDBFl5kJBLAMBDATCGAZCGAKBDAFApgCAUyBAJbRqZmBAJbRpZmBAJbRpZmBAJaZ1FDX5S7gyyiAb6wJ4P6J4iCAXfNNBQH86DIj79R1Pvfq2J9DAFMggCkQwDIQwBQIYAoEMAUCmNz7VugAACAASURBVAIBLAMBTIEApkAAUyCAKbrMTCCAZSCAmUAAy0AAUyCAKRDAFAhgCgSwjE7NDASwjC7NDASwjC7NDASwzCQFMLkL+HLWIEeIlxwhfjVRHASwa76pIIBP13U+59R1PvdXY38OAUyBAKZAAMtAAFMggCkQwBQIYAoEsAwEMAUCmAIBTIEApugyM4EAloEAZgIBLAMBTIEApkAAUyCAKRDAMjo1MxDAMro0MxDAMro0MxDAMpMe6o67C/gyC+D/4QjxqluMEBDAE+TTXgA/ffM9vxn//F8hIIDdgACmQADLQABTIIApEMAUCGAKBLAMBDAFApgCAUyBAKboMjOBAJaBAGYCASwDAUyBAKZAAFMggCkQwDI6NTMQwDK6NDMQwDK6NDMQwDIMASzdBXyZBfDTtW2gP+YWBwHsmk97Afzg53afG//8XyEggN2AAKZAAMtAAFMggCkQwBQIYAoEsAwEMAUCmAIBTIEApugyM4EAloEAZgIBLAMBTIEApkAAUyCAKRDAMjo1MxDAMro0MxDAMro0MxDAMqyh7pi7gC+zAH64JoB73OIggF3zaS2AHSG+sMzIO9M7n3tt/O8ggCkQwBQIYBkIYAoEMAUCmAIBTIEAloEApkAAUyCAKRDAFF1mJhDAMhDATCCAZSCAKRDAFAhgCgQwBQJYRqdmBgJYRpdmBgJYRpdmBgJYhimA37gL+HLXoJoA/q9uv4MAds2nuwB+sq7zOWd26/Dfjv8dBDAFApgCASwDAUyBAKZAAFMggCkQwDIQwBQIYAoEMAUCmKLLzAQCWAYCmAkEsAwEMAUCmAIBTIEApkAAy+jUzEAAy+jSzEAAy+jSzEAAy7CHurW7gJf8aEmKm+siAvhFR4jfuP0OAtg1n9YC+Mn19/7K7fm/QkAAuwEBTIEAloEApkAAUyCAKRDAFAhgGQhgCgQwBQKYAgFM0WVmAgEsAwHMBAJYBgKYAgFMgQCmQABTIIBldGpmIIBldGlmIIBldGlmIIBlFARwg3hGnKvL1JE7Ny8aemEB/F9qdwGTv+0QwK75tBbAX7x/z6tuz/8VAgLYDQhgCgSwDAQwBQKYAgFMgQCmQADLQABTIIApEMAUCGCKLjMTCGAZzwWwbdtz3I5t27atTyQSkYl+P9GRy+UaSqXScm6cbdsrbduu58ZZlnVDsVicx4nZv3//2ng8nuDmymazSyuVygpuXLVabSwWi0u4ceVyeZ1lWfM5MQcPHlwRi8VaubmKxeKSarXayI2rVCorstnsUoV8a23bXsCJOXbs2JJYLNbFzWW//r1ayY0rlUrLc7lcAzfOsqzVtQLMeT/mGYbRzc115syZRZZlrebGVavVhkKhsEzhPVllWdZibpxpmptzuRzr8x4aGlpYrVbXcHOp1qD+/n6lGmSaZsehQ4e418CC2jXAyuV1DTJNs7m3t7eRE2NZ1vxyubyOm0u1Bg0ODipdp6Zpmjt37ryBE3P69Om5/f39N3JzWZa1uFQqreLG2ba9rFqtss8tHo+H0+n0rdy4Uql0k0KMpzUoHo/7tm3bdjs3rr+//8ba0HTSMYVCwdMalEgkvrZ169b3ceMsy7phZGSEtQ6yX//7y65BxWJxiUoNSqVSD3Z0dHyEG1d7jay/HSMjI/Msy2Jd27WjvvZ3gBXX3Nx8f3t7+ye4cdVqdQ13rXD69Om5AwMDntWg5ubme7u6uu5RyLe6VCot4sTMyMwYFhnhzP/R/Bgn7kI16LXZs/c5QjivzJnTNv53HR0dd3d0dNzHPTfVdZBlWTdwa5CtuFaYPn36i0II57777mP9LfayX1FdK2zatOlDLS0tXxn/83/6vd+7fZmRd2Z0PHvOLc7LfqVYLCrVoK1bt74nmUw+zI1T7VcKhQK7BvX19SnVoHQ6fVsikfArvEalddDg4KDSdTowMHBjTW5MOmb37t03x+PxKDeXDjOTnp6eNZiZyIcOM5Pjx4/XezkzsW17merMhLtW6OvrmxuNRrdyc+k0M8lkMqy6rNPM5IknnmDPTGyFfkW1BuXzeaUaFI/HUwcOHGBdO6rrIFuxX1GdmcTjcWOqzkwSiURox44db/mZiW3b7BqUSCSa0un0Hdy4qTwzUe1XbMWZST6fb+TGpVKpB9va2j7KjbM1mZm0trbexY3TYWbS2tr6GdWZyZkzZ1jrINtWr0Eik8lc7XZs2bJlTTQa9U/0+4kOy7Lm1/5lBStuaGhoiW2//i/POUe1Wm08ceLEbE5MV1fXikgkEuXmqjX0i7lxtm3X9/X1zeXGVSqVFZlM5hpOTDqdro9EIglurlqRr1f4vBcXi8V53LhSqbQ8m81eyzy3eZFIpFXh/Z8zNDS0ROE1Lqr9y1RWXLVabRgeHmad24kTJ2ZHIpEubq6zZ89eV61WGxTekwWFQmEhN65cLi+tVCrXc+Oi0WjnE088wXpPav+Sbxk3l2oNOr/YVzi3lp07d7K+J9ls9tpSqbRc4TUq16DTp0+za1A0Go1v3ryZe+1cU6tdrFy1gRu7BtUaevZ1GovFwt3d3Y2cmFwuN6u/v38lN1elUrm+XC4v5cbVFjoLFM7Nt3HjxrXcuFKptIobUygUPK1BsVjs621tbbdw4/r7+1fmcrlZnJjanUee1SDTNL/U0dFxGzeuWq02lkol1joom81eOzg4yK5Bp0+fnqtSg+Lx+P0tLS3v5cYNDg6y1wqlUml2tVplXduZzOtrhWKxyF4rJBKJe1Op1IcV8i3jrhVyudws27Y9q0Gmaf5+a2vrndy42sD0Ok7M+sz6teIZcW7aD6f9ghN3oRr0r/X173GEcM5Nn54f/7vm5uaPp1Kpe7jnproOqlarjSo1SGWtUFdX92shhLN+/XrW32Iv+5WM4lqhs7Pz9+Lx+BfG//yVK67YXtf5nDMvNfDPbnFe9isnTpxQqkHt7e3vjEajX1F4jUrroEKhwK5Bx44dU6pBmzZtuikajT6s8BqV1kHDw8NK16lt2yuPHTs2ixOzcePG1ZFIJMDNpcPMpLu7e7nXMxOVfkWlBu3YsWOxysxEtV/xsgbt2rVrbjgcblN4/5VmJkNDQwtVZybctcK3v/3t2eFweCM3ly4zk3A43NnT08N6T3SamfT29rJnJir9imoNyufzSjUoFouZXs1MVPsV1ZmJYRihqTwz6ejoWMeN83pmMjQ0xK5BhmF8rauraz03birPTFT7FdWZST6fZ68V4vH4/alU6n3cOB1mJqZpfmYqz0yam5s/wY2rVqsNZ8+eZf3Nr312SjVowtuDsQU0BVtAU7AFNAVbQFOwBbSMjS2g3eKwBfQ4sAU0BVtAU7AFtAy2gKa85beArjEzM3NEZIQjfig2TDbmYjXIEeIlR4hfjv85toB2zaftFtDfe9f9/010jTqzW4e+7xaHLaAp2AKaYmMLaAlsAU1R7VewBTQFW0BTsAW0jGq/gi2gKdgCmoItoCm6zEywBbSMLjMTbAEtg2cAM4EAloEApkAAUyCAKRDAFAhgGZ2aGQhgGV2aGQhgGV2aGQhgGVUB/Pkff/4O8Yw4JzLibyYbMwkB/D8cIV4d/3MIYNd82grgBx749ksTPf9XCAhgNyCAKRDAMhDAFAhgCgQwBQKYAgEsAwFMgQCmQABTIIApusxMIIBlIICZQADLQABTIIApEMAUCGAKBLCMTs0MBLCMLs0MBLCMLs0MBLCMqgAuFotLREb8lHMX8CQE8J86QjiOEJIYhAB2zaetAD7//N+J4iCAKRDAFAhgGQhgCgQwBQKYAgFMgQCWgQCmQABTIIApEMAUXWYmEMAyEMBMIIBlIIApEMAUCGAKBDAFAlhGp2YGAlhGl2YGAlhGl2YGAljmEgVwA+cu4EkI4C/XBPDRsT+HAHbNp6UAdoR4qK7zOWdRovLiRHEQwBQIYAoEsAwEMAUCmAIBTIEApkAAy0AAUyCAKRDAFAhgii4zEwhgGQhgJhDAMhDAFAhgCgQwBQKYAgEso1MzAwEso0szAwEso0szAwEsc0kCWAjBuQt4MjXIEeKcI8Sfj/0ZBLBrPi0FcM8dXz4jukad1ZH/JT9RHAQwBQKYAgEsAwFMgQCmQABTIIApEMAyEMAUCGAKBDAFApiiy8wEAlgGApgJBLAMBDAFApgCAUyBAKZAAMvo1MxAAMvo0sxAAMvo0sxAAMtcBgE86buAJymA/9kR4t/G/gwC2DWflgL4D76w/7cXev6vEBDAbkAAUyCAZSCAKRDAFAhgCgQwBQJYBgKYAgFMgQCmQABTdJmZQADLQAAzgQCWgQCmQABTIIApEMAUCGAZnZoZCGAZXZoZCGAZXZoZCGCZSxbAQkz6LuBJCmC7tg10w/mfQQC75tNSAC8zCucu9PxfISCA3YAApkAAy0AAUyCAKRDAFAhgCgSwDAQwBQKYAgFMgQCm6DIzgQCWgQBmAgEsAwFMgQCmQABTIIApEMAyOjUzEMAyujQzEMAyujQzEMAyl0kAT+ou4EkK4I01Adx9/mcQwK75tBPAjhDvr+t8zllqFv+/C8VBAFMggCkQwDIQwBQIYAoEMAUCmAIBLAMBTIEApkAAUyCAKbrMTCCAZSCAmUAAy0AAUyCAKRDAFAhgCgSwjE7NDASwjC7NDASwjC7NDASwzGURwEJM6i7gSQrg+poAHjz/Mwhg13zaCeDd79vQJ7pGndubnhq8UBwEMAUCmAIBLAMBTIEApkAAUyCAKRDAMhDAFAhgCgQwBQKYosvMBAJYBgKYCQSwDAQwBQKYAgFMgQCmQADL6NTMQADL6NLMQADL6NLMQADLXEYBfNG7gCdbgxwhfusI8f+c/28IYNd82gngz3zx4IsXe/6vEBDAbkAAUyCAZSCAKRDAFAhgCgQwBQJYBgKYAgFMgQCmQABTdJmZQADLQAAzgQCWgQCmQABTIIApEMAUCGAZnZoZCGAZXZoZCGAZXZoZCGCZyyaAhbjoXcAMAfy887oUFUJAAE+QTzsB3GAUzs3oOOtcKEYICGA3IIApEMAyEMAUCGAKBDAFApgCASwDAUyBAKZAAFMggCm6zEwggGUggJlAAMtAAFMggCkQwBQIYAoEsIxOzQwEsIwuzQwEsIwuzQwEsMxlFsAXvAuYIYAfq20D7RcCAniCfFoJYEeI+rrO55zlRv7fLxYHAUyBAKZAAMtAAFMggCkQwBQIYAoEsAwEMAUCmAIBTIEApugyM4EAlvFcAJdKpUVux549e25LJpPmRL+f6LBte2WhUFjDjbMs64bBwcHl3LiBgYH1+Xy+nhPT09NzSyKRaObmqlarjcVicS03rlwur6tUKisU3pNbisXiEk7M4cOH1yYSiQ5uruHh4RXlcnkdN65YLK6tVquN3LhKpXJzuVxeyok5ceLEikQisZmba3BwcLllWTdw4wqFwhrbtldy40ql0k3VarWBE5PP5+tN03yEm8u27WWlUukmhde4qq+vbzU3rr+//8ZSqcS+TuPx+NZsNsv6vKvVaoNt2+xzU61B+XxeqQaZprnp6NGjrO9JuVxeWqlUbubmupQaNDw8zK5ByWSy/Tvf+Q6rLhSLxSWWZd3CzVWpVJRqULVaVbpOU6lU8tvf/vatnBjLshaXSiVWTO1YXrt2WHGWZa0ulUqrFM7N2LVr1+0Kn8E7uDGFQsHTGpRKpULbtm17n0K+W2uf36RjcrmcpzWoubm5adu2bR/ixg0MDKy3bZu1DiqXy0sHBwfZNWh4eHiFSg1qb29/6JFHHrmTGzc4OMheK9i2XT8wMLBeIdfyfD7PXit0dHQ8+Mgjj9yj8D1hrxUsy1ps27ZnNairq+tzmzZtuk8h30212sCKm6gGzXxm5hmREU79j+rj43832Rr0r+vX3+MI4bx65ZX9pVJp0aZNmz6zcePGB7ivUXUdNDAwsJ5bg1TXCtOnT39RCOF87WtfY/0t9rJfUV0rbNu27WPt7e1fL5VKi/7wE+ZJ0TXqfHTD8ecnkc+zfiWfzyvVoJ07d36gpaXFx43zsl/JZrNKNWjXrl3vaWlpCXPjausE9jpoYGBA6Tq1bfvWbDbLuk737dv3rubm5ik5Mzlw4MDNXs9MVPoVL2cmqv3KVJ6ZWJa1WrUGcdcK2Wx2sWEYaW4unWYmmUyGVZd1mZnE4/GNx48fZ89MVPoV1RqUy+WUalAqlWrr7e1lXTuq6yDVfgUzE9dzM3bs2HEHN87rmUnt/LjnNmVnJi0tLRseffTRDyt8T5T6FdWZSS6XY68VWlpaHkqn05/gxukwM2lra/viVJ2ZtLe3K89MausTVpxqDRKZTGa622GaZmMgENgw0e8nOgqFwnV9fX1zuXG2bS8olUqzuXFDQ0NLjh07NpMTYxhGfTgcDnJzZbPZa4vF4jxuXO1fN16j8J7UZzKZKzgxLS0t88LhcEwh1zW118mKKxaL87LZ7LUK78niQqFwJfNzuyYUCqW4uUql0mzbthdw4/r6+uYWCoXrFPItsm37Kk7MsWPHZgaDwTZurpGRkatLpdf/JRPnqFQq1586dWoON65QKCzM5XKzuHGhUKi1p6eH9Xnbtn2VZVmLFV6jUg3K5XJKNSgUCiU6OztZ10ChULhS5dwupQbZts2uQaFQKGqaJrcuXFGrXaxcmUxGqQadPn1a6ToNBoOBeDy+lBNj2/aMcrnMislkMtNzudysQqGwkBtn2/acSqVyvcLn9nA0Gl3JjatWqw0Kn5unNSgUCn3FNM0buHHlcnmpbdszODHHjx/3tAaFQqEvmKa5nhs3NDS0ZHR0lLUOKhQKV549e5Z9brZtX6NSg6LR6H2mad7BjTt79ix7rTA6OjpzaGhoCTdXqVSancvl2GuFUCh0TywWez83rtaYsNYKtm3PGB4e9qwGhcPhO2Ox2EcU3stFmUzmam7cRDVobmbuivN3Abv8ftI1yBHiZUeIv81kMtMNw/iwaZp3cV+j6jpoaGhoCbcGqa4V6urqfi2EcBYsWMC6DrzsVzKKawXDMG6LRCKfy2Qy0+/5Uu8/i65R5z3Bpz5/sTgv+5Vjx44p1aBEInFLMBj8IjdOtV+pyVxWDUqn00o1yDCMtcFg8KvcuFOnTimtg4aGhpSu0+Hh4aXpdJp1nba2ti4PhUJN3Fw6zExSqdRir2cmKv2K6swkFAoZ3FwZxX5lKs9MbNueozozyTDXCrWZSQc3l04zk3Q6zV0bajMzSafTrO+Jar+iWoNOnjypVIPC4XAkHA5zrx2ldZBqv6I6MwmFQn7MTOTD65lJbYce7rlN2ZlJJBL5fDQavVXhe6LUr6jOTE6ePMleK0Sj0ftisdi7uXE6zEzC4fDdU3lmEolEPqrwXi4aGRm5bDOTixwT726BLaAp2AKagi2gKdgCmoItoGWwBbRrHLaAHge2gKZgC2gKtoCWwRbQFK23gD7PBM8C5tQgR4j/7gjxmhDYAnqCfFptAb3ULLw2cxLP/xUCW0C7gS2gKdgCWgZbQFNU+xVsAU3BFtAUbAEtgy2gKdgCmoItoCnYAto1H7aAHgO2gKZM+S2gJwICmAIBTIEApkAAUyCAZSCAXeMggMcBAUyBAKZAAMtAAFOmiAB2fRYwUwA/WXsO8L0QwK75tBLAdZ3POY2xvv+cTBwEMAUCmAIBLAMBTIEApkAAUyCAKRDAMhDAFAhgCgQwBQKYosvMBAJYBgKYCQSwDAQwBQKYAgFMgQCmQADL6NTMQADL6NLMQADL6NLMQADLvCkCWAjXu4CZAvjemgB+EgLYNZ82ArjjzuZjomvU+fhXv/Pnk4mDAKZAAFMggGUggCkQwBQIYAoEMAUCWAYCmAIBTIEApkAAU3SZmUAAy0AAM4EAloEApkAAUyCAKRDAFAhgGZ2aGQhgGV2aGQhgGV2aGQhgmTdRAJO7gLk1yBHiVUeI/w4B7JpPGwF815eP/L3oGnW+9Nld/snEQQBTIIApEMAyEMAUCGAKBDAFApgCASwDAUyBAKZAAFMggCm6zEwggGUggJlAAMtAAFMggCkQwBQIYAoEsIxOzQwEsIwuzQwEsIwuzQwEsMybJoCFIHcBKwjgXzpCvAwB7JpPGwG81Ox/dbLP/xUCAtgNCGAKBLAMBDAFApgCAUyBAKZAAMtAAFMggCkQwBQIYIouMxMIYBkIYCYQwDIQwBQIYAoEMAUCmAIBLKNTMwMBLKNLMwMBLKNLMwMBLPMmC2DpLmAFAfwjRwjHvuWWKAQwyaeNAK7rfM5ZGc29NNk4CGAKBDAFAlgGApgCAUyBAKZAAFMggGUggCkQwBQIYAoEMEWXmQkEsAwEMBMIYBkIYAoEMAUCmAIBTIEAltGpmYEAltGlmYEAltGlmYEAlnlTBbAQ0l3ACgL4IUcI55+vv/4UBDDJp4UATtzX9hPRNer8/pd7/4/JxkEAUyCAKRDAMhDAFAhgCgQwBQKYAgEsAwFMgQCmQABTIIApusxMIIBlIICZQADLQABTIIApEMAUCGAKBLCMTs0MBLCMLs0MBLCMLs0MBLCMBwL4jbuAVWqQI8S5l2bO/GsIYJJPCwH8ia8e+RfRNeqE7+mOTzYOApgCAUyBAJaBAKZAAFMggCkQwBQIYBkIYAoEMAUCmAIBTNFlZgIBLAMBzAQCWAYCmAIBTIEApkAAUyCAZXRqZiCAZXRpZiCAZXRpZiCAZd50ASzEG3cBz/zTmQEFAfz356ZNexkCmOTTQgAvNftf4zz/VwgIYDcggCkQwDIQwBQIYAoEMAUCmAIBLAMBTIEApkAAUyCAKbrMTCCAZSCAmUAAy0AAUyCAKRDAFAhgCgSwjE7NDASwjC7NDASwjC7NDASwjEcC+I27gBUE8E8cIZzcu9/NXi9DAFO8FsC15/++zImDAKZAAFMggGUggCkQwBQIYAoEMAUCWAYCmAIBTIEApkAAU3SZmUAAy0AAM4EAloEApkAAUyCAKRDAFAhgGZ2aGQhgGV2aGQhgGV2aGQhgGU8EsBBv3AW88EcLTU6YI4TPEcL5hzlzTrLyCQhgN7wUwLHPdDwpukade77U+5ecOAhgCgQwBQJYBgKYAgFMgQCmQABTIIBlIIApEMAUCGAKBDBFl5kJBLCM5wK4qalpjtsRiURu8fl8kYl+P9Gxe/fupfv27VvOjTt69OjKdDpdz43r7e29IRAIzOPEBAKBtX6/P8HNtWPHjiUHDx5cofAaG1XO7eDBg+tM05zPiQmHwyv8fn8rN9eePXvqe3t7GxVe44odO3Ys4cbt379/bVtb2wJmXH0gEOjk5kqn0/VHjx5dyY3bt2/f8t27dy/lxh05cmT1pk2bFnJiAoHAPJ/P161wbouOHDmyWuH9b9i9e/cybtyhQ4dWbd68eTE3zu/3bw6Hw6zPe9OmTQt7enrWcHOp1qADBw4o1SC/398RDodZ10BbW9uC/fv3r+XmupQatGfPHpVzaw4EAqy6YJrm/IMHD67j5kqn00o16PDhw0rXqd/vN0Oh0A2cmFgsNvexxx67kZtr8+bNiw8dOrSKG9fT07Ns//79DQrnFgqFQuu5cYcOHbqJG9Pe3u5pDQoGg75oNHo7N+6xxx67MRaLzeXEJBIJT2tQMBj8eiAQeC83rre394aWlhbWOqitrW3B4cOH2TVoz5499So1KBwOPxgMBj/CjTt8+DB7rdDS0jKvt7eXdW03Nb1egw4cOLCSG1cT95/gxvX09KzhrhVisdjcI0eOeFaDAoHAvaFQ6B5u3JEjR1a3t7cv4sZxa9DanrW3iGfEubof1v2Km8sR4ty/X3HF3yi8RqV1UG9v7w3cGqS6Vqirq3tRCOGsXr2a9bfYy35Fda3wia8e/UfRNeok727dxHyNnvUrgUBAqQaFQqH3BAKBh7lxqv2KSg166KGHlGpQJBJ5VyAQ8HPjdu/erbQOevzxx5Wu0yNHjtz40EMPsa5TwzBu9vv9UYVze8vPTMLh8BqvZyYq/YqXMxPVfuV3MDPpUjk3lZlJT0/PMtWZCXetEAgE5gUCgS0K56bNzMTn87Hqsk4zk3g8zvqeqPYrqjVo7969SjUoEAikmpqaVnJiLmVmotKvqM5MAoGAgZmJfHg9M+np6cHMZMwRCoW+5vP53seNU+1XVGcme/fuZa8VpvLMJBgMfm4qz0wCgcCnuHFHjhxZnU6n3/SZSVPT6zVIBAKBiNsRDAY3+ny+P5ro9xMd0Wg0GYvFmrlx8Xi8JRwOx7lxiUSiIxgMxphx7U1NTSe4uSKRSMI0Tfa5mabZrHJuyWSynXtufr+/uamp6SmFzy2uem6RSCSh8Hm3h8Nh7ucW9/l8T3NzhcPheDweb+HGxWKx5mg0mlT43FojkYjBiQkGg7ENGzY8w80ViUSMZDLZqvB5JyORSErh824Nh8MmN66pqSkTCARY70kkEjESiUSbyrmp1CDDMJRqUFNT09M+n4/1PQmHw7F4PN6u8Hkr16BoNKpybt8PBAKsaycYDMaSyST73MLhsHINUrlOfT7fk36/v4MTEwqFovF4vFPh3EzTNNnXqWEYKcVzeyIYDG7kxqmcm9c1qKmp6buBQGCLyrmFQqEo8/P2tAY1NTUd9fv93+TGqayDwuGw0nWqulbw+XyHfD7fdm5cMplkrxWCwWAskUiwru3aexI3DIO9VvD5fI/5/f5dCp9bG3et4HUN8vv9e/1+/x6Fz429DgoE1GrQNX9yzc9FRjg37b3pjzlx/zFz5r+9Wlf3Kjef6jookUh0cGuQ6lphxowZ/yaEcB544AFWrJf9iupa4fzzfxU+N8/6FdUaFAgEHvH7/Ue5car9ikoN8vv9SjUoGAx2+3y+x7lxkUhEaR2UTCaVrtN4PN7p9/u5a4Wupqam49xcOsxMgsFgm9czE5V+xcuZyaX0K1N1ZqLar6isFfx+f3TDhg0/4ubCzMT93DyemfxpMBhkz0xU1gq/i5mJ3+9nfb8uZWai0q9gZuJ6oJ7viwAAIABJREFUbk8EAoFN3DivZyaGYWBmIp/bUb/fn+bGedmvXOLM5FGVc3urz0yampqm7MzE5/O95WcmkUjEmPD2YGwBTcEW0BRsAU3BFtCUALaAlsAW0K5x2AJ6HNgCmoItoCnYAloGW0BTpuwW0EKIxkzjqvPPAubE/ebqq4cdIRxHiDs4cdgCmuLlFtB1nc85q2K5V7hx2AKagi2gKdgCWgZbQFOwBTQFW0BTsAU0BVtAy2ALaAq2gKZgC2hKAFtAE3SZmQSwBbQEngHMBAJYBgKYAgFMgQCmQABTIIBldGpmIIBldGlmIIBldGlmIIBlvBTAmUzmihmZGWdERjjih2LDZOP+oqHh0ZoAPsR8jRDA4/BKAMfu2bRPdI06n/7Swb/lvUIIYDcggCkQwDIQwBQIYAoEMAUCmAIBLAMBTIEApkAAUyCAKbrMTCCAZSCAmUAAy0AAUyCAKRDAFAhgCgSwjE7NDASwjC7NDASwjC7NDASwjNcC+O6+u2/l3gUciUQ+4AhxzhHivzFfIwTwOLwSwB//6rFfiq5RJ/q51u/yXiEEsBsQwBQIYBkIYAoEMAUCmAIBTIEAloEApkAAUyCAKRDAFF1mJhDAMhDATCCAZSCAKRDAFAhgCgQwBQJYRqdmBgJYRpdmBgJYRpdmBgJYxmsBbFnWfJERP+XcBRyJRD7wSl3dvzhC/CfzNUIAj8MrAbzE7H91ZsdZJxKJ/AHvFUIAuwEBTIEAloEApkAAUyCAKRDAFAhgGQhgCgQwBQKYAgFM0WVmAgEsAwHMBAJYBgKYAgFMgQCmQABTIIBldGpmIIBldGlmIIBldGlmIIBlfkcCuIFzF3AkEvnAi7NmnX8O8AcZrxECeBxeCeC6zuecldHcyxDAMhDAFAhgCgSwDAQwBQKYAgFMgQCmQADL6DQzgQCW0WVmAgEso8vMBAJYBgKYCQSwDAQwBQKYAgFMgQCmQADL6NTMQADL6NLMQADL6NLMQADL/E4EsBCCcxdwJBL5wPOrVp1/DvAxxmuEAB6HFwI49cn2Q6Jr1Ln7K71/BQEsAwFMgQCmQADLQABTIIApEMAUCGAKBLCMTjMTCGAZXWYmEMAyusxMIIBlIICZQADLQABTIIApEMAUCGAKBLCMTs0MBLCMLs0MBLCMLs0MBLDM71AAT/ou4Egk8oFwOHynI8RrjhD/J+M1QgCPwwsBfNdXjv6d6Bp1fJ/dtB0CWAYCmAIBTIEAloEApkAAUyCAKRDAFAhgGZ1mJhDAMrrMTCCAZXSZmUAAy0AAM4EAloEApkAAUyCAKRDAFAhgGZ2aGQhgGV2aGQhgGV2aGQhgmd+ZABZi0ncBjxHAv3SEeIXxGiGAx+GFAF5qFl6b2XHWCYfD74AAloEApkAAUyCAZSCAKRDAFAhgCgQwBQJYRqeZCQSwjC4zEwhgGV1mJhDAMhDATCCAZSCAKRDAFAhgCgQwBQJYRqdmBgJYRpdmBgJYRpdmBgJY5ncsgCd1F/AYAfyntW2gPz3J1wgBPA4vBHBd53NOYzT3EgQwBQKYAgFMgQCWgQCmQABTIIApEMAUCGAZnWYmEMAyusxMIIBldJmZQADLQAAzgQCWgQCmQABTIIApEMAUCGAZnZoZCGAZXZoZCGAZXZoZCGCZ36kAFmJSdwGPEcD31gTwDyb5GiGAx/FmC+CNH0s8IbpGnY9/9Tt/DgFMgQCmQABTIIBlIIApEMAUCGAKBDAFAlhGp5kJBLCMLjMTCGAZXWYmEMAyEMBMIIBlIIApEMAUCGAKBDAFAlhGp2YGAlhGl2YGAlhGl2YGAljmLSCAL3oX8HkBLIQQjhCvOEL8YpKvEQJ4HG+2AL77S73/JLpGnU996fBXIYApEMAUCGAKBLAMBDAFApgCAUyBAKZAAMvoNDOBAJbRZWYCASyjy8wEAlgGApgJBLAMBDAFApgCAUyBAKZAAMvo1MxAAMvo0sxAAMvo0sxAAMv8zgWwEBe9C3icAP65I8Rrk3yNEMDjeLMFcEPt+b9CCAEBTIEApkAAUyCAZSCAKRDAFAhgCgQwBQJYRqeZCQSwjC4zEwhgGV1mJhDAMp4L4JGRkavdjnQ6vTYajfon+v1ERy6XW5DNZhdz48rl8tK+vr653LhqtdpYKpVmc2LS6fSKSCQS5eY6efLk/Hw+X8+NKxaLSzKZzDxuXKVSWWHb9jWcmD179tRHIpGEwmucVywWl3Dj8vl8/cmTJ+dz40ql0vLh4eFrOTH79++fF4lEWrm5+vr65pbL5aXcuGw2uziXyy3gxlWr1YazZ89ex3w/ZkcikS5urtHR0eur1WoDN65QKCw8efLkIm5cuVxeer455xzRaLQzm82yPu+zZ89eZ9v2Mm4u1RqUzWaValA0Gm3p7e1lXQO1Rnk5N9el1KBisciuQdFoNL5jxw5WXbBt+5pKpbKCmyuTySjVIMuylK7TWCwW3rhx40pOzOjo6Kz+/n5WTO09maNSg0ql0qJCobBQ4dx8W7ZsWaeQbxU3plKpeFqDYrHY17u6utZz4/r7+1eOjo7OYr5GT2uQYRhf7ujouI0bV61WG1944QXWOmh4ePjawcFBdg0qFovzVGqQaZoPpFKp93HjBgcH2WuFF154YXa1Wm3k5urr65ubzWbZ12kikbg3kUh8hBtn2/Yy7lphdHR0lm3bntUgwzDubm5u/gQ3rlqtNlQqleu5cZezBt2RvWOteEacm5aZ9gu3uGQyeWcymfzUyMjI1a/NnPldRwjn1WuvDV0sn+o6qFqtNnJrkOpaoa6u7tdCCOfd734362+xl/3KZNcKL37wg411nc85y2P5/xgZGbm6ra3tPfF4/Avc1+hlv1IqlZRqUGtr67ui0ehXuHGq/UqhUGDXoFwup1SDtmzZcnM0Gn2YG3fy5EmlddDw8LDSdWrb9spcLse6Trds2bImEokEuLl0mJk8+uijy72emaj0Kyo16LHHHlusMjNR7Ve8rEFHjhyZGw6H27i5VGcmpVJpkerMhLtWOHHixOxwOLyRm0uXmUk4HO78/ve/z6rLOs1MnnzySfbMRKVfUa1BP/7xj5VqUCwWM72amaj2K6ozE8MwQul0esrOTDZt2nSDQj5PZyalUoldgwzD+Fp7e/ut3DhdZiatra23K3wGSv2K6szkxz/+MXutEI/H708kEu/nxukwM4nFYlN6ZpJMJu/ixlWr1YbR0VHPZibCtu05bkc6nb4lkUhEJvr9REe5XF5aKpWWc+Ns215pWdZibtzg4OC6YrE4jxOza9eutfF4PMHNVSwWl9SKBiuuWq025vP5eoX3ZO3Jkyfnc2K+9a1vrTAMo0UhV321Wm3kxlUqlRXFYnGJwnu5NpfLLeDEHDt2bIlhGJ3cXLXv1UpuXKlUWn5+8c7Mt7r2r3U578c8wzC6ubmGhoYWWpa1mhtXrVYbCoXCMoX3ZFWpVFrEjTNNczP38y4UCgur1eoabi7VGtTf369Ug0zT7Dh06BDre5LL5RYUi8W13FyXUoNs22bXINM0m/fu3dvIianVLPa55fN5pRo0ODiodJ2apmmm0/8/e28eHddV5ftvKfIsy/IkW5Y8JXFGIAkECHRDSCCEMSEESKCTWHPNGmxJJVlWKDzFsZ04cWIctx2bGJqhHGxESaUabvmiwX5OrPRrXq+s7gfd7z2a1T96dTehaRpoktj390dKlo52ydY+dm585O9nrbsWcXlz7q2qu+vs/fE9J3KNJGZgYGCuZVmiGNu2i5PJZEkymVwpjbNtuzyTyZRJ44LBYN2GDRtulMYdO3bsWmlMPB53NQcFg8HKSCRyszTOsqxrsk/NTDgmGo26moNCodBfdHR0fEAapzMPyuZj8X1q2/ZinRzU0NDw5XA4/Oca44nnColEYl5fX98qje/Iot7eXvFcobGx8QvNzc13SuMymcxV0rnCwMDA3IGBAddyUGNj42fD4fDdGu+leB5k2xc/BxVECwYpSs78F+f7xr7W0tLyyZaWls/Ztl38u+uv/6hD5JwpKEhP4L3Umgf19fWtkuYg3bnCFVdc8Rsicj73uc+J7gM365WJzhU2fbTmxxQecj788MFXbNsu7ujo+HBTU9OD0nN0s17RzUGRSOTW+vr6h6VxuvVKPB4X56Du7m6tHNTZ2XlTKBSq0jhHrXlQX1+f1n06MDBwTfbptgnHbNy48fpgMOiVjmVCz2Tbtm1Xud0zsTXqFdvFnoluveJmDjp48OBiN3smtm2Xu9Uz6e7unuvz+dZLxzKoZ9IejUZF74kpPZNgMNis0zOxNeoV3RzU09Oz3NbIQcFgsOGxxx4T3Tu6PRPdekW3ZxIMBv2TtWcSCoVqTeiZ2LYtzkGhUKiis7PzFmncZO6Z2G9jvZLjWJzNJ6K4hoaGL7e0tHxE59rQMxk53O6ZrFmz5jO6PZPs09uiON0cNO7jwVgCmoMloDlYApqDJaA5WAJaxcYS0LnisAT0GLAENAdLQHOwBLQKloDmXJZLQBOdcy/g0UtAExE5RH9wiP59AueIJaDH8HYuAf2ZLz39GwoPOdObX7qTCEtA5wJLQHNOYAloBpaAVsES0BzdngmWgOZgCWgOloBWwRLQHCwBzbGxBDQDS0BzTOmZYAloFewBLAQCWAUCmAMBzIEA5kAAcyCAVUwqZiCAVUwpZiCAVUwpZiCAVS4ZAUw07l7AOQTwKYfIcYjOmXMhgDlvpwAu98fPFGT3/yWCAM4FBDAHApgDAawCAcyBAOZAAHMggDkQwCom9UwggFVM6ZlAAKuY0jOBAFaBABYCAawCAcyBAOZAAHMggDkQwComFTMQwCqmFDMQwCqmFDMQwCqXmADO+RRwDgHcmRXAnec5RwjgMbxdAtgh+rP81pedJYHe/xr+MwhgDgQwBwKYAwGsAgHMgQDmQABzIIA5EMAqJvVMIIBVTOmZQACrmNIzgQBWgQAWAgGsAgHMgQDmQABzIIA5EMAqJhUzEMAqphQzEMAqphQzEMAql5QAJsr5FHAOAVyYFcCnznOOEMBjeLsE8FO3fu0YhYec91R9/9jwn0EAcyCAORDAHAhgFQhgDgQwBwKYAwHMgQBWMalnAgGsYkrPBAJYxZSeCQSwCgSwEAhgFQhgDgQwBwKYAwHMgQBWMamYgQBWMaWYgQBWMaWYgQBWuQQFMHsKeKwAJiJyiP7dIfrDec4RAngMb5cAvueLT/6ewkMOtQ6d/ZwggDkQwBwIYA4EsAoEMAcCmAMBzIEA5kAAq5jUM4EAVjGlZwIBrGJKzwQCWAUCWAgEsAoEMAcCmAMBzIEA5kAAq5hUzEAAq5hSzEAAq5hSzEAAq1xyApiIPQU8jgDuzj4F/MFznCME8BjeLgFc7u9xClpeOjP6zyCAORDAHAhgDgSwCgQwBwKYAwHMgQDmQACrmNQzgQBWMaVnAgGsYkrPBAJYBQJYCASwCgQwBwKYAwHMgQDmQACrmFTMQACrmFLMQACrmFLMQACrXKICWHkKeBwB/EBWAD9/jnOEAB7D2yGAHaKa/NaXnZJQ+jej/xwCmAMBzIEA5kAAq0AAcyCAORDAHAhgDgSwikk9EwhgFVN6JhDAKqb0TCCAVSCAhUAAq0AAcyCAORDAHAhgDgSwiknFDASwiinFDASwiinFDASwyiUpgImUp4BzCWAiIofoTYfo/53jHCGAx/B2COC9N933txQechYHky+O/nMIYA4EMAcCmAMBrAIBzIEA5kAAcyCAORDAKib1TCCAVUzpmUAAq5jSM4EAVoEAFgIBrAIBzIEA5kAAcyCAORDAKiYVMxDAKqYUMxDAKqYUMxDAKpewAD77FPA5BPDPHKLT5zhHCOAxvB0C+Iv3bX997P6/RBDAuYAA5kAAcyCAVSCAORDAHAhgDgQwBwJYxaSeCQSwiik9EwhgFVN6JhDAKhDAQiCAVSCAORDAHAhgDgQwBwJYxaRiBgJYxZRiBgJYxZRiBgJY5ZIVwERnnwIue65s4zgCeFd2Geicc2kIYM7FFsAO0VW59v8lggDOBQQwBwKYAwGsAgHMgQDmQABzIIA5EMAqJvVMIIBVTOmZQACrmNIzgQBWgQAWAgGsAgHMgQDmQABzIIA5EMAqJhUzEMAqphQzEMAqphQzEMAql7gALqPDdOaK71/xq3EE8NVZAdw3zjlCAI/hbRDAT+e3vuwUN9j/OvY1CGAOBDAHApgDAawCAcyBAOZAAHMggDkQwCom9UwggFVM6ZlAAKuY0jOBAFaBABYCAawCAcyBAOZAAHMggDkQwComFTMQwCqmFDMQwCqmFDMQwCqXtAAmOvsU8Io9Kx7L9bJD9FuH6D/HOUcI4DFcbAF86MbP/H8UHnIoPLR/7GsQwBwIYA4EMAcCWAUCmAMBzIEA5kAAcyCAVUzqmUAAq5jSM4EAVjGlZwIBrOK6AE6n03NyHZFI5IZgMFg33uvjHf39/aXxeLxcGpfJZJZblrVIGpdKpVZ1d3fPlcRs27btKr/fH5SOZdv24mQyuVQal06nl+lcWyKRuDqRSMyTxDzxxBNL/X5/k3SskydPLkqn08ukcclkcqlt24ulcfF4/CrLsuZLYnbv3r3Y7/e3SseyLGtRJpNZrnGO5f39/aUa78lK27YXSGK6u7vner3eDulY/f39C5PJ5EppXCqVWhKLxcqkcb29vSuSyWSJNM7n8607cuSI6PO2bXuBZVlXarwnWjmop6dHKwf5fL6WnTt3ir4nlmXNj8fjV0nHupAclL3HpdfWuGPHDtG9k0gk5iUSiaulY2Xfe3EOsm1b6z4NBoP+jRs3rhKOVdzT03ONdKxkMlnS29u7QhqXyWTKUqnUEmlcKBSq3bBhw43SuN7e3mulMfF43NUcFAqFKiKRyM3SuJ6enmts2y6WxMRiMVdzUCgU+ouOjo4PaLyXqwYGBkTzIMuy5mcyGXEOOnny5CKdHNTQ0PDl9vb2P5PGZTIZ8VxhYGBgbiqVEt3b2fdkUU9Pj3iu0NTUdG9ra+sdGuNdKZ0r2LZdbFmWazlozZo1n2lpafmkxngr4/H4QmmcWznotiO3XU9Rcgq+X/CvuV4/U1BgO0TOr6+77kM5zlFrHpRKpVZJc5DuXOGKK654jYicu+++W/pb7Fq9cq65wpfuffwMhYecso0vfW7sa52dnR9qaGh4QHqObtYr3d3dWjkoEoncGgwGH9I4R615UHd3tzgHHT16VCsHdXZ23hQMBiulcbFYTGseZNu21n1qWdY1R48eFd2nW7Zsuc7v93ukY5nQM9m5c+eVbvdMdOoVN3smuvWKmzlo3759i9zsmWQymTLdnol0rnD06NFij8ezXjqWQT2T9u9+97vSuaERPRO/39+8d+9ecc9Ep17RzUGxWEwrB/n9/gY3eyY69Ypuz8Tv9/sjkYjodx89E35cSM8kk8mUaVxbRWdn5y3SOBN6Jg0NDV/T6Zno1iu6PZNYLCaeKzQ2Nn4pHA7/uTQOPRP1cLtn0tjY+Om1a9ferTHeyv7+ftd6JhSLxWbmOtavX7/K7/dXj/f6eEd2ArJIGjc4OLgkkUjM0xhvRTQaLZTERCKRZV6v1ycdKxaLLbBte7E0rr+/v/TIkSPzpXGZTGZ5V1fXbEnM5s2bS71eb710LMuy5vf395dqvP+LY7HYAmlcOp1eFo/HiyQxW7Zsme/1etdKx0okEvMGBweXaLwni2zbFl+bbdvl6fRb/8p3okc0Gi2sq6tr0xir2LbtcmlctggqkcZlMpmy7u7uudI4j8cT/s53viP6vNPp9Jy+vr6lGu+JVg5KpVJaOcjj8azZsWOH6HsSj8eL0un0MulYsQvIQZZlzZfGeb3eYCQSEd07XV1dszOZzHLpWEeOHNHKQSdPntS6T/1+v6e5uXmlJCaZTM5KJpOimFgsNrO7u3tuJpMpk8YdP368pL+/f6E0LhAIVLW3t18jjbMs60ppzNGjR13NQcFg8KHm5uZ3SeOSyeTKZDI5SxITjUZdzUHBYPCBtra2WzTGW2HbtmgeFI/HiwYHB8U5yLKs+To5KBAI3LdmzZrbpHGDg4PiuYJt24W2ba+QjpVIJOZlG32iuFAo9NmmpqaPSOP6+vqWSucKyWRyVl9fn2s5KBQKfbKxsfFOaZxt2+VHjx4tlsa5mYNmfHfG31CUnNkvzq4d+9rrs2fXOETO6SlTDox9TXcelBVSohykO1fIz89/jYicW265RfRb7Ga9Mt5c4fXZs+vK/T3OFa0vn84V19TU9IGGhob7Nd5/1+qVaDSqlYNaWlpuDgQCD0rjdOuV4ea4JObQoUNaOai9vf0Gv9//iMY5as2DTpw4oXWf9vX1rTx06JDoPm1ra7va5/PVSMdCz4QfuvWKTg7atm3bYp2eiW694mYOevLJJ+e52TM5fvx4iW7PRDpX2L17d6HH42nXGMuInonX623du3evKC+b0jPxer1Ne/fuFfdMdOqVmGYOSiQSWjnI5/MF3OqZ6NYruj0Tn89Xt379+knZMwkGg5Wtra3XSuPc7pkcP34cPZNRh9/vf6ClpeW90jjdekW3Z5JIJMRzhWAw+IXGxsYPSePQM1GPd6JnUl9f/3FpnG3b5bZtu9YzGffxYCwBzYnFsAT0WIZvRGkcloBWwRLQHFOWM8IS0CpYApqDJaA5WAKagyWgOaYsZ4QloFUu+SWgieiuyF330GE6Q1H6Ra7XHaI3HaL/m+McsQT0GC7mEtAOkZXf+rIzrflEzs8FS0BzsAQ0B0tAc7AEtAqWgOZgCWgOloDmYAloDpaAVjGpZ4IloFVM6ZlgCWgVU3omWAJaBXsAC4EAVoEA5kAAcyCAORDAHAhgFZOKGQhgFVOKGQhgFVOKGQhgFRMEsMfj+dC070z7G4qSQz+g1WNfd4j+3iE6k+McIYDHcDEF8Pevu+sP4+3/SwQBnAsIYA4EMAcCWAUCmAMBzIEA5kAAcyCAVUzqmUAAq5jSM4EAVjGlZwIBrAIBLAQCWAUCmAMBzIEA5kAAcyCAVUwqZiCAVUwpZiCAVUwpZiCAVUwRwHd33v2V8Z4Cdoi2O0SOQ6TMzSCAORdLADtE7/nyvVsdCg851Dp0R644CGAOBDAHApgDAawCAcyBAOZAAHMggDkQwCom9UwggFVM6ZlAAKuY0jOBAFaBABYCAawCAcyBAOZAAHMggDkQwComFTMQwCqmFDMQwCqmFDMQwCqmCOC6uro7KEo/yfUUsENUkhXAL405RwjgMVxEAfx8ub/HyW99+c3x4iCAORDAHAhgDgSwCgQwBwKYAwHMgQDmQACrmNQzgQBWMaVnAgGsYkrPBAJYBQJYCASwCgQwBwKYAwHMgQDmQACrmFTMQACrmFLMQACrmFLMQACrGCaAy87xFPC/OUR/HHOOEMBjuIgC+J/yW192KPzKz8aLgwDmQABzIIA5EMAqEMAcCGAOBDAHApgDAaxiUs8EAljFlJ4JBLCKKT0TCGAVCGAhEMAqEMAcCGAOBDAHApgDAaxiUjEDAaxiSjEDAaxiSjEDAaxilAAmonM8Bfxi9ingT406RwjgMVwsAfzitR8/c679f4kggHMBAcyBAOZAAKtAAHMggDkQwBwIYA4EsIpJPRMIYBVTeiYQwCqm9EwggFUggIVAAKtAAHMggDkQwBwIYA4EsIpJxQwEsIopxQwEsIopxQwEsIqBAjjnU8AO0cezAvhHo84RAngMF0MAO0Trz7f/LxEEcC4ggDkQwBwIYBUIYA4EMAcCmAMBzIEAVjGpZwIBrGJKzwQCWMWUngkEsAoEsBAIYBUIYA4EMAcCmAMBzIEAVjGpmIEAVjGlmIEAVjGlmIEAVjFOABOd6yngPzhEvx51jhDAY7hIAvin5f4eh8JDr58rDgKYAwHMgQDmQACrQABzIIA5EMAcCGAOBLCKST0TCGAVU3omEMAqpvRMIIBVIICFQACrQABzIIA5EMAcCGAOBLCKScUMBLCKKcUMBLCKKcUMBLCKoQJ4vKeAB7JPAV+dPUcI4DFcJAH8+vn2/yWCAM4FBDAHApgDAawCAcyBAOZAAHMggDkQwCom9UwggFVM6ZlAAKuY0jOBAFaBABYCAawCAcyBAOZAAHMggDkQwComFTMQwCqmFDMQwCqmFDMQwCpGCmCinE8BO0Q1WQG8N3uOEMBjuFAB7BCtfvHajzvn2/+XCAI4FxDAHAhgDgSwCgQwBwKYAwHMgQDmQACrmNQzgQBWMaVnAgGsYkrPBAJYBQJYCASwCgQwBwKYAwHMgQDmQACrmFTMQACrmFLMQACrmFLMQACrGCyAx3sK+A2H6J+y5wgBPIaLIID7JrL/LxEEcC4ggDkQwBwIYBUIYA4EMAcCmAMBzIEAVjGpZwIBrGJKzwQCWMWUngkEsAoEsBAIYBUIYA4EMAcCmAMBzIEAVjGpmIEAVjGlmIEAVjGlmIEAVjFWABON9xTw32afAi6AAOZcBAH8+7JA/PT59v8lggDOBQQwBwKYAwGsAgHMgQDmQABzIIA5EMAqJvVMIIBVTOmZQACrmNIzgQBWcV0Ax+PxhbmO7du3v6ehocE/3uvjHZlMZrllWVdK41Kp1CrbtsulcZZl3dDV1bVIErNz587r6+vrG6RjpdPpZfF4/CppXCKRuDqZTC7VGO/6np6exZKYXbt2XRUMBpulY/X19S1NJBJXS+Pi8fhV2fdFFJdMJq9LJBKlkpgDBw4sDQQC7dKxbNsuT6VSq6RxlmVdmclklmvEXZNKpZZIYrq6uhYFAoFHpWMNDg4usSzrGo33ZEUymVwpjUulUqsymUyZNM7v93f+8Ic/FH3eqVRqybFjx66VjqWbg2KxmFYOCgaDbc8++6zoe5JIJEqTyeR10rEuJAf19fWJc1AoFFq7e/duUV7o6elZnE6nr5eOlUwmtXKQ7n0aCoXqt27deqPwHEsSiYQoJh6PL8xkMmU6Oaivr2+lbdvlV2DXAAAgAElEQVQrNK7Nt3Xr1ps0PoN3SWNSqZSrOaipqal6w4YN75fGJRKJG5PJZIkkpqury9Uc1NTUtDoSiXxYGmdZ1g2WZYnmQYlEotS2bXEOyuYRcQ5au3btVyORyMc0vifiuYJlWYssy7pBY6zyWCwmvk9bW1u/tH79+k9K444dO3atdK6QTCZLjh075loOCofD965bt+6z0jideVD2+lzLQe3t7Z9pb2//wtg//1TXp95Dh+lMfjT/l8N/9qc5c7Y4RM7rhYVP6c6DLMu6QZqDdOcKV1xxxW+IyHnggQdEv8Vu1ivDc4XfrVz5FYfIyW89dSa/begfzxcXiUQ+umbNmoek5xh3sV7p6urSykEbNmz4UGNjY4XGd0trHtTb2yvOQUeOHNHKQY899tj7GhoaajXef615UF9fn9Z9euzYsRuPHDlSIonZvn37e+rr6wPSsUzomezYseO6UCjUKB3L7XpFt2cSCARapGPp1itx93sm66Rj6fZM+vr6VrrVMzly5EiJ3+//unQsU3omgUBg/fe+9z3Re2JSz2T//v3inolOvaKbg7q6urRyUH19/Zqnn35adO/o9kx06xXduUJ9fX1osvZM6uvrvZs3b75ZGud2z6Svrw89E/XaVm/YsOHPpHG69Ypuz6Srq0s8V1i7du1XH3300Ts0vieXfM9k7dq1k7Zn0traeo9uz2RwcNC1ngnZtl2Q62hsbFxRV1e3erzXxzvS6fScRCIxTxqX/RcLhdK4TCZTFo1Gp0piGhsbS2tra2ulY8Xj8SLLsuZL42zbXpD9F8yiuOyXfJokpr29fX5NTU1AOlb2X00tkMZZljU/Ho8XSeOyk7npkpjW1tbZNTU1jRrvf+Hwv4gRnuO8dDo9R+M9WZR9onrCMdFodGpNTU2LdKyhoaGZlmUt0nhPirP/elMUl0wmS5LJ5CxpXG1tbfPBgwdFn3f2PVwsHUs3B2V/zMQ5qK6urj4SiUjvgenZe0B6jto5KHuPS6/Nt3btWlFeiMfj01Kp1BLpWNkcKc5BJ06c0LpP6+rqapqamsokMUNDQ1Pi8Xi5dKxkMjkrmUyWSOOyT3kUS+M8Hs8jwWBwpcZ5LpXGxGIxV3OQx+P5akNDw7XSuHg8Xp79F/ITjsk+5eFaDvJ6vffX19e/SxqXyWTKXn31VdE8yLbt6f39/eIcNDg4OFsnB3k8ns/7fL73SeOy5yj67Xj11VenZjIZ0b2dPQqzvwPSz+3uUCh0m8Z4i6Vzhex32LUc5PV67wwEAh+VxlmWtSgWi83UOE/XclAoFPqIz+f7RK7XKEp9FCVnyuEplcN/5hCdcYj+t+48KJPJlElzkK05V8jPz3+NiJylS5dKf4tdq1eG5wpn8vK6h/f/zQ+fOnC+uMbGxpt9Pt8XpOfoZr0SjUa1clBTU9ONdXV1X9Y4R615UE9PjzgHZZ/yEOeg+vr6VXV1dV+TxmXnCeJ50PHjx7XuU9u2y7PXOOGYcDi8rLa2tkI6lgk9k5aWlsU1NTV10rHcrlfc7Jno1iuTuWcyMDAwV7dnIp0rRCKRqdXV1a3SsUzpmdTV1a198sknRXnZpJ7J1q1bpd8TrXpFNwfFYjGtHOTxeLxu9UxszXpFt2fi8Xiq0TNh5+lqzyR7faI4r9f74GTumQSDwXdL43TrFd2eSSwWE88VPB7P54PB4K3SOFN6JoFA4EMa403qnsnQ0JBrPZNxHw/GEtAcLAHNwRLQHCwBzcES0Cq2jSWgc8RhCegxYAloDpaA5mAJaBUsAc3RzUGX5RLQRDn3AnaI/sEhOo0loDkXsgS0Q/QfX/zCtjcnsv8vEZaAzoVuvYIloDk2loBWwBLQHCwBzcES0BwsAc3BEtAqWAKa8070TLAEtIopPRMsAa1iSs8ES0CrYA9gIRDAKhDAHAhgDgQwBwKYAwGsYlIxAwGsYkoxAwGsYkoxAwGsYrwAJmJ7ATtE2xwi542iom9AAKvoNlR+e+ONdztETkko/ceJ7P9LBAGcCwhgDgQwBwJYBQKYAwHMgQDmQABzIIBVTOqZQACrmNIzgQBWMaVnAgGsAgEsBAJYBQKYAwHMgQDmQABzIIBVTCpmIIBVTClmIIBVTClmIIBVJokAVp4CdoimO0TOmfz8VyGAVXQbKm9Om9blEDl5rafOUPiVn00kDgKYAwHMgQDmQACrQABzIIA5EMAcCGAOBLCKST0TCGAVU3omEMAqpvRMIIBVIICFQACrQABzIIA5EMAcCGAOBLCKScUMBLCKKcUMBLCKKcUMBLDKpBDARLmeAv6FQ/QmBLCKbkPFyct77fB1d/2JwkMOhYf2TyQOApgDAcyBAOZAAKtAAHMggDkQwBwIYA4EsIpJPRMIYBVTeiYQwCqm9EwggFUggIVAAKtAAHMggDkQwBwIYA4EsIpJxQwEsIopxQwEsIopxQwEsMokEsBjnwLe5RA5p6dObZWOBwGs8vrMme91iJy7v/Lsv050/18iCOBcQABzIIA5EMAqEMAcCGAOBDAHApgDAaxiUs8EAljFlJ4JBLCKKT0TCGAVCGAhEMAqEMAcCGAOBDAHApgDAaxiUjEDAaxiSjEDAaxiSjEDAawyaQQwkfIUsENU7BA5Z/Ly/pd0PAhgFSc///sOkTNr7eC/T3T/XyII4FxAAHMggDkQwCoQwBwIYA4EMAcCmAMBrGJSzwQCWMWUngkEsIopPRMIYBUIYCEQwCoQwBwIYA4EMAcCmAMBrGJSMQMBrGJKMQMBrGJKMQMBrDLJBLDyFPCZvLx/dojelI4HAaxyhujXTl7ef1N46PRE9/8lggDOBQQwBwKYAwGsAgHMgQDmQABzIIA5EMAqJvVMIIBVTOmZQACrmNIzgQBWgQAWAgGsAgHMgQDmQABzIIA5EMAqJhUzEMAqphQzEMAqphQzEMAqk0oAEylPAb85c+Zeh8hxiEQNaAjgERyi9zlEzv733vf3kv1/iSCAcwEBzIEA5kAAq0AAcyCAORDAHAhgDgSwikk9EwhgFVN6JhDAKqb0TCCAVSCAhUAAq0AAcyCAORDAHAhgDgSwiknFDASwiinFDASwiinFDASwyiQUwGefAv5pa2t5VgD/rWQ8COARHKLDDpFznffoKcn+v0QQwLmAAOZAAHMggFUggDkQwBwIYA4EMAcCWMWkngkEsIopPRMIYBVTeiYQwCoQwEIggFUggDkQwBwIYA4EMAcCWMWkYgYCWMWUYgYCWMWUYgYCWGXSCWCis08Bz//hfP+ZvLz/5xCdlowHATyCQ/Qbh+gP+W1D/yzZ/5cIAjgXEMAcCGAOBLAKBDAHApgDAcyBAOZAAKuY1DOBAFYxpWcCAaxiSs8EAlgFAlgIBLAKBDAHApgDAcyBAOZAAKuYVMxAAKuYUsxAAKuYUsxAAKtMUgFcRofpTF4075dvFBTsyD4F/PWJhkMAv4VD9DGHyHHy8lLS/X+JIIBzAQHMgQDmQACrQABzIIA5EMAcCGAOBLCKST0TCGAVU3omEMAqpvRMIIBVXBfAdXV1M3MdFRUVq6qqqqrHe328Y8uWLQufeuqpRdK4559/fkkkEpknjTt48OAKv99fKIxbVllZ6ZOOFYlEFuzevXuxNG7v3r2l7e3t86Vx+/fvX97a2jpbElNRUbG4srKyXuNzm793795Sadzu3bsXRyKRBRrvybJIJFIkiXnkkUfmV1VVrdX43OY9//zzS6RxTz311KItW7YslMbt27evPBwOz5HE+P3+wurq6rDGtRXv27evXBq3a9euhdu3by+Rxu3Zs6esra1trjSusrKyNRQKiT7vcDg858CBA0ulY+nmoGeeeUYrB1VVVa356le/KroHIpFI0d69e5dpfN7aOWjLli3iHFRRURF66KGHRHmhtbV19v79+5dLx2pvb9fKQfv27dO6T7Nye4Ukprm5eda+fftWSsdqa2ubu2fPnjJp3J49e0p27dqlc21VjzzyyDXSuAMHDlwpjWlsbHQ1B9XU1DxUXV39Lo3vycrm5uZZkhi3c1BNTc0D1dXVt0jjDh48uCISiYjmQZFIpOjQoUPiHLRly5b5Ojmopqbmi3V1dR+Uxh06dEg8V4hEIoUHDx4U3dvZuHnPPPOMeK5QW1v7uZqamo9I4w4cOLBUOldobm6edejQIddyUFVV1Serq6s/Lo3bt29feWNjY7HGe+JaDqqrq7vD4/F8ShKTF83rpyg5hd8v9DlEZ87k5f3DRGMPHjy4QpqDdOcK+fn5rxGRs3LlStFvsRv1ypm8vIRD5Dx8T+RxCg85+a0vf0syVm1t7ftramq+JD1HN+sVv9+vlYNqa2tvrq2tfVAap1uv7N69W5yDHn74Ya0cVFlZeUNNTc0j0rjt27drzYNeeOEFrXrl0KFDKx9++GHRfVpXV3dVZWVljXQsE3omlZWVS93umejUK7o9k4qKigbpWLr1ymTumezZs6dEt2cinSv4/f7CysrKdo1rM6ZnUldXJ8rLpvRMKioq1lRWVoq+J7r1im4O2rlzp1YOqqysDD744IOie0e3Z6Jbr+j2TKqqquoefvhh0e++KT2Tmpqaytra2mukcW73TPbs2YOeyagj+0DAe6VxOnOF1tbW2bo9k507d4rnCrW1tffV1NTcJo1Dz0Q93omeicfj0eqZRCIR13omVFVVFRrn6KyoqDh0jtdzHl6vd63P52uRxgUCgXBdXV2TNC4UCq2rqampl8RUV1e3V1RU/JV0LI/Hs0bn2vx+f2ttbe0ajfekXXptVVVVLatXr/6BzrX5/f5WaZzP52vxeDxa11ZbW9sgjFuzevXqw9Kx6urqmgKBQFjn2rxe71qNawvX1dU1SmJqamrqV69efUTj2hp1rs3j8TR7PJ5mN66tqqoqtHr16iPV1dWiz7uurq4xGAy2ScfSzUE+n08rB1VUVESrqqpE35Pa2tqGQCDQrvG5aecgnfu0oqLie5WVlaK8UFNTU69zbbW1tdo5SOc+raio+E5VVdU64TmGQqGQKKaqSv8+9fv9WvdpZWXlC5WVlY9K44LBYIdb16abgyorKw9UVlZ+QxoXCoXW1dbWimJqampczUGrV6/eV1lZuUnn2qRzBbdzUEVFxZ6qqqqt0jiduUJNTU295n3a5PP5xN/lioqKZysrK7dL44LBYJv099TtHFRZWfl0VVXVTo3PTWuu4GYOqqqqeqKqqmqXJOaeNfd0UpScqd+d+trvpk//F4fICT788ITmDTo5SPc+nTJlyu+JyLn33ntF3xU36pU38/P/9EZ+/h/nNqf+msJDzgcCT4s+g+rq6i2VlZV7pefoZr2im4MqKys3VlRU7Ne5Np15kN/vF+egqqoqrRxUVVUVqaysPCCNc7te0bm26urq9eiZsM/N1XrFzZ7JhdQrLvdMXpSOpdsz8fv9zW71TKqqqkKrV68+qnFtxvRMqqqqRHEm9Uxqamou6Z6J1+vV7plUV1e70jPRrVd05wqVlZXfrkLPRDnc7pn4/X70TEYdq1ev3lddXS3umejMFXTvU4/Hs8br9YrnCpdBz2SHNA49k5zviVYOGvfxYCwBzcES0BwsAc3BEtAcLAGtgiWgc8ZhCegxYAloDpaA5mAJaBUsAc3BEtAc8RLQWQqiBYMUJadxNf0guwz0MxOJwxLQRA7Rg9n37DCFT/2SwqfekI5VhyWgGVgCmoMloDlYAlpFt2eCJaA5WAKagyWgOVgCWgVLQHOwBDQHS0BzsAQ0x5SeCZaAVsEewEIggFUggDkQwBwIYA4EMAcCWMWkYgYCWMWUYgYCWMWUYgYCWGUyC+A7fnzHjXSYzlCUfuEQveEQ/fNE4iCAiRyiE1kBfAOFh07nh0/9H+lYEMAcCGAOBDAHAlgFApgDAcyBAOZAAHMggFVM6plAAKuY0jOBAFYxpWcCAawCASwEAlgFApgDAcyBAOZAAHMggFVMKmYggFVMKWYggFVMKWYggFUmswBOJBLzhvcCfvrT9A9nheZ5gAAmygrzX1HbX99P4SFnxrqX/0o6FgQwBwKYAwHMgQBWgQDmQABzIIA5EMAcCGAVk3omEMAqpvRMIIBVTOmZQACrQAALgQBWgQDmQABzIIA5EMAcCGAVk4oZCGAVU4oZCGAVU4oZCGCVyS6Ar/nhNVfSYToz69v0b1kB/MPzxV3uAtghas++V7soPBSl8JBzzaYT90nHggDmQABzIIA5EMAqEMAcCGAOBDAHApgDAaxiUs8EAljFlJ4JBLCKKT0TCGAVCGAhEMAqEMAcCGAOBDAHApgDAaxiUjEDAaxiSjEDAaxiSjEDAawy2QVwPB6fRlH6CUXJOXAH/dEh+t354iCA6WcO0Rkiorf2/x16XWeuAAHMgQDmQABzIIBVIIA5EMAcCGAOBDAHAljFpJ4JBLCKKT0TCGAVU3omEMAqEMBCIIBVIIA5EMAcCGAOBDAHAljFpGIGAljFlGIGAljFlGIGAljlMhHAZXSYzpTsp99nn2z92rniLmcB7BDNy75HrxIRUXjoNIWHfg4BrAIBzIEA5kAAcyCAVSCAOSb1TCCAR4AA5kAAcyCAORDAOceDAB4FBDAHAliICcUMBDAHApgDAcyBAOZAAKtAAHMggDkQwBwIYI4pxQwEsMplIYCJaPgp4G/dTo5DdOpccZe5AP5WVgAHhvf/zW975XkIYBUIYA4EMAcCmAMBrAIBzDGpZwIBPAIEMAcCmAMBzIEAzjkeBPAoIIA5EMBCTChmIIA5EMAcCGAOBDAHAlgFApgDAcyBAOZAAHNMKWYggFUuIwFcRofpTNlz9KZDdPpccZe5AH7NIfojEdHw/r/T1738cQhgFQhgDgQwBwKYAwGsAgHMMalnAgE8AgQwBwKYAwHMgQDOOR4E8CgggDkQwEJMKGYggDkQwBwIYA4EMAcCWAUCmAMBzIEA5kAAc0wpZiCAVS4bAUw09ingHePFXa4C2CG6L/v0bw8Rnd3/V3euAAHMgQDmQABzIIBVIIA5EMAcCGAOBDAHAljFpJ4JBLCKKT0TCGAVU3omEMAqEMBCIIBVIIA5EMAcCGAOBDAHAljFpGIGAljFlGIGAljFlGIGAljlMhPAZXSYziz7JjkO0a/Gi7uMBfDJrAB+q5kRHjpN4Vd+BgHMgQDmQABzIIA5EMAqEMAck3omEMAjQABzIIA5EMAcCOCc40EAjwICmAMBLMSEYgYCmAMBzIEA5kAAcyCAVSCAORDAHAhgDgQwx5RiBgJY5bISwERjnwL+aK64y1gAn3aIfklENLz/L4WH9kMAcyCAORDAHAhgDgSwCgQwx6SeCQTwCBDAHAhgDgQwBwI453gQwKOAAOZAAAsxoZiBAOZAAHMggDkQwBwIYBUIYA4EMAcCmAMBzDGlmIEAVrkMBfDop4B/kivuchTADtGu7NO/ESI6u/8vtQ7dAQHMgQDmQABzIIA5EMAqEMAck3omEMAjQABzIIA5EMAcCOCc40EAjwICmDPpBbBt29NzHevXr7/K5/NVjvf6eIdlWfOzE1VRnG3bi23bLpbGpdPpZbFYbKYkpqOjY6nX6/VIx0okEvOSyWSJxnuyaHiiJDmSyeTSZDI5SxKzefPmRV6vNygda2BgYK5lWYs0zrEkkUjMk8bF4/Fy27YLJTGPPfbY3Nra2jXSsey3vleLNc5xoWVZ86VxqVRqSXYSMuGYWCw2s7a2Niwd6+TJk0WpVGqJNC4Wiy2IxWILpHGJRKI0nU7PkcbV1dW1RKNR0ec9ODg4O5PJlEnH0s1BPT09Wjmorq6u8cknn5TeA4XZe0D6/mvnoOGGkfDaApFIRHTvJJPJWclkcql0rO7ubq0c1N/fr3Wfejyeuo6OjuWSmBMnTszo6ekRxdi2PT2dTs9JJBKl0jjbtrXuU6/XW9HW1na1NK63t3eFNCYej7uag7xe71+sXbv2BmlcT0/P8uw/dJpwTFdXl6s5yOfzfbmlpeVmaVw6nV42NDQkmgfZb/3+inPQwMDAXJ0cFAgE7m1qavqANC57jqLfjqGhoZnpdHqZxljF2d8B6bV9pqGh4c+lcZlMpkw6Vzhx4sSMTCazXOM7opWDQqHQJ+rr6++QxqVSqSXxeLxIGudmDgoGgx8LhUKflMaNNw/Ki+b1U5Scg7fT6XE+g2XSHGRrzhXy8/NfIyLnXe96l+i3+GLXK05e3r85RK+ffY/CQ7+k8NDr2RituUJra+utfr//ixrn6Fq9km08i3NQc3Pze/x+/wMa56g1D4rFYuIcFI1GtXJQe3v7dT6f7yGNc9SaK/T392vVK5lMZnlW8E04pq2t7Uqv11slHcuEnkkkEin3eDxe6Vhu1ys6PZPt27eXeDyekHQs3XrFzRy0c+fOYo/H41rPxLbtBbo9E+lcYe/evTNramrapGOZ1DN5/vnnRXnZpJ7J/v37xT0TW6Ne0c1BXV1dWjnI4/H43eqZ2Jr1im7PxOv11k7mnklLS8sqaZzbPRPbtrV6JuFw+EZp3GTumejMFbJ/X6tn0tXVJZ4rBAKBexsaGj4ojbMN6JkEg8FPT9aeic/n+0QwGLxTGpdKpZacPHnStZ4JDQwMzM11bNiw4cZQKOQZ7/XxjkwmU5ZOp5dJ4/r6+lYmEolSaVxvb++1R44cmS+J2bZt26pgMBiSjpVKpZZkMpnl0jjbtld0dXUtkcb19PRcE4vFFkhiduzYsdzn863RuTbbtldofN7LU6mU+NpSqdSqeDy+UBLzzDPPLPH5fGHpWIlEorSvr2+lNC6dTi/LZDJlGu/JVclkskQSY1nWfJ/Pt146lmVZizKZzFXSONu2y5PJ5FKN8a7s6elZLI3z+/0d0WhU9HlnJ+1Xa7z/WjkomUxq5SC/39/65JNPir4n8Xh8YSqVWiUd60JykM596vf7m3bu3CnKC7FYbEFPT8810rG6urq0ctDg4KDWfRoKhYIbN268VhKTSCTmxWKx66Rj9fT0LLYs60ppXF9f31LbtsulcfX19XWdnZ3vlsYlk0nxtXV1dbmag+rr6ysjkch7pXGxWOy6RCIxTxJz5MgRV3NQQ0PDQ52dnR+UxvX29l5rWZZoHuR2DmpqavpKe3v7RzTGE88VLMua39vbK7q3Bwbemiskk0nxXKGpqem+tra2O6Vxtm1fLZ0rZBtaruWg5ubmz7a0tHxKGpfJZK4abqJJDjdzUFtb2yebm5s/L40bbx50x4/vuJGi5Cz7Jjlvzpz57NjXe3t7r5XmIN379IorrvgNETn333+/KPZi1it/LC192CFyzkyZcmz4zyg8dDq/begfBwb05wqdnZ1/1tjY+FVpnJv1ypEjR7RyUEdHxwcaGxsflsbp1iuJRMK1HBSJRG5uaGiolsZlm+PiedDAwIBWvZJMJsVzhS1bttwQCAR80rFM6Jk8+eSTVwcCgXrpWG7XK7o9E6/Xu1Y6lm694mYO2rt3b6nX622TjqXbM+nr61uq2zORzhUSicQ8r9fbKR3LpJ7JoUOHRHnZpJ7Jnj17LumeSW9vr1YOCgQCjdu3bxfdO7rzIN16RbdnUl9fH5jMPZMNGzZc8j2Tvr4+rZ5JZ2fn+6RxpvRMOjo6bpPG6cwVYrHYAt0c1NvbK54rNDU1fSUcDn9UY7xLvmeydu3aL7S2tn5cGjfZeybD//hRcujmoHEfD8YS0BwsAc3BEtAcLAHNwRLQKjaWgM4VhyWgx4AloDlYApqDJaBVsAQ0B0tAcy7qEtBnT+atvYAP3k6nx750uS0B7RC9kl3++T1EpOz/S6Q/V8AS0BwsAc3BEtAcLAGtgiWgObo9EywBzcES0BwsAa2CJaA5WAKaY2MJaAaWgOaY0jPBEtAq2ANYCASwCgQwBwKYAwHMgQDmQACrmFTMQACrmFLMQACrmFLMQACrXMYCuGz4KWCHSBF5l5MAdogKHaIzDtH/OfuXRu3/SwQBnAsIYA4EMAcCmAMBrAIBzDGpZwIBPAIEMAcCmAMBzIEAzjkeBPAoIIA5EMBCTChmIIA5EMAcCGAOBDAHAlgFApgDAcyBAOZAAHNMKWYggFUuWwFMREUv0CmKkvPM3fSL0X9+mQng72ef/m04+5fCp35J4aHXh/8TApgDAcyBAOZAAHMggFUggDkm9UwggEeAAOZAAHMggDkQwDnHgwAeBQQwBwJYiAnFDAQwBwKYAwHMgQDmQACrQABzIIA5EMAcCGCOKcUMBLDK5SyAKUpleSNPAZ/9LbzMBPAfHKL/VP5SeOg0hV/52fB/QgBzIIA5EMAcCGAOBLAKBDDHpJ4JBPAIEMAcCGAOBDAHAjjneBDAo4AA5kAACzGhmIEA5kAAcyCAORDAHAhgFQhgDgQwBwKYAwHMMaWYgQBWuawFMBEt/Sb9b4qS8/g99Mrwn10uAtgh+nr26d/9Z//CmP1/iSCAcwEBzIEA5kAAcyCAVSCAOSb1TCCAR4AA5kAAcyCAORDAOceDAB4FBDAHAliICcUMBDAHApgDAcyBAOZAAKtAAHMggDkQwBwIYI4pxQwEsMrlLoDPPgW8h84M/9FlJIB/5RC9qfyFMfv/EkEA5wICmAMBzIEA5kAAq0AAc0zqmUAAjwABzIEA5kAAcyCAc44HATwKCGAOBLAQE4oZCGAOBDAHApgDAcyBAFaBAOZAAHMggDkQwBxTihkIYJXLXgAT0bVP0S8pSk7nVyhNdHkIYIfoq9mnfy3lL4zZ/5cIAjgXEMAcCGAOBDAHAlgFAphjUs8EAngECGAOBDAHApgDAZxzPAjgUUAAcyCAhZhQzEAAcyCAORDAHAhgDgSwCgQwBwKYAwHMgQDmmFLMQACrQADT2aeAl+6h00SXjQD+u6wAVhtOY/b/JYIAzgUEMAcCmAMBzIEAVoEA5pjUM4EAHgECmAMBzIEA5kAA5xwPAngUEMAcCGAhJhQzEMAcCGAOBDAHApgDAawCAcyBAOZAAHMggDmmFNuaQrwAACAASURBVDMQwCoQwG/xnu30rxQlp2k1RSe7AH5j+vSPZOXv3ygv5tj/lwgCOBcQwBwIYA4EMAcCWAUCmGNSzwQCeAQIYA4EMAcCmAMBnHM8COBRQABzIICFmFDMQABzIIA5EMAcCGAOBLAKBDAHApgDAcyBAOaYUsxAAKtAAA+f3FtPAZc/R29OdgHsEJ3KCuBPKC/m2P+XCAI4FxDAHAhgDgQwBwJYBQKYY1LPBAJ4BAhgDgQwBwKYAwGcczwI4FFAAHMggIWYUMxAAHMggDkQwBwIYA4EsAoEMAcCmAMBzIEA5phSzEAAq0AAj3DL4/QaRckJeGf8YLIK4H/52Mduy8rfn7MXc+z/SwQBnAsIYA4EMAcCmAMBrAIBzDGpZwIBPAIEMAcCmAMBzIEAzjkeBPAoIIA5EMBCTChmIIA5EMAcCGAOBDAHAlgFApgDAcyBAOZAAHNMKWYggFUggEdYHaAb86LklD1Hb05WAXxmypT/kRXAXPDl2P+XCAI4FxDAHAhgDgQwBwJYBQKYY1LPBAJ4BAhgDgQwBwKYAwGcczwI4FFAAHMmvQCOx+NFuY5IJHKd3++vHe/18Q7bthdnMpkyaVw6nV7W39+/UBqXSCSuPnr0aLEk5rHHHrvS5/MFpGNZlrXItu1yaVwymVyaTCZLpHHxePyq7u7uuZKYXbt2lft8vkbpWMePHy9JJpNLNT7vcsuyFknjuru7r8xOjCcc89RTTy3y+Xwt0rH6+/sXptPpZdK4TCZTZtv2Ymlcb2/vCsuy5ktijh49Wuzz+dZJx3rppZfm9/b2rtB4T0pTqdQSaVxPT89y27YXSOM8Hk97NBoVfd6WZc1PJpMrpWPp5qBYLKaVg/x+f/O2bdtE35NEIjGvu7v7SulYF5KDjh8/XqJxbQ1bt24V3TvZnHWVxjlq5aATJ05o3ad+v98fiUSulsRkmzerpGPZtr2gp6dnuTRucHBwSX9/f6k0LhAI1GzcuPF6aVwqlRJfm2VZruagQCCwurOz8yZpXCwWW5VOp+dIYo4cOeJqDgoGg1/r6Oi4VRqXSCSutm1bNA9KJBLzLMsS56Djx4+X6OSgxsbGL4XD4Q9L4yzLEs8VbNsuTiQSons7Hn9rrhCLxcRzhTVr1tzT1tb2MWlcMplcKZ0rpNPpOTr3qW4OWrt27adbW1vvksbpzIPicXdzUHNz8yeam5s/K43TmQe973H6D4qSUxeYfkgSpztXyM/Pf42InDvvvFP0W6xTr/zqpptudIicM3l5/zT2tfmPnnqYwkPO1PZT7Lp15wodHR231dfXf0Ua52a9cvToUa0cFIlE3uv3+/9CGqdbr/z4xz8W56BoNKqVgzo7O9/t8/kqpXGpVEprHpTJZLTqlVQqtSoajYrmChs3brzW5/PVSccyoWeyffv2lV6vNygdy+16Ja7RM3n88cfLvV5vk8Y5XvI9kz179pR4vd5W6Vi6PZPBwcElbvVMotHoHK/X2yEdy6SeyQsvvCB6T0zpmXg8nubdu3eLeyY69YrbOSgQCNS71TPRrVd0eyaBQMC3fv160e8+eib8uJCeyeDgIHomo45gMPi1tra290vj4hpzhe7u7rm6PROducKaNWvub29v/zNpHHom6uF2z6SxsfHTLS0tn5TG9fb2rnjppZdc65lQMpmcletob2+/JhgMVo/3+jmOkkQiUSqNO3HiRFl28iIdb2VXV9dsScymTZuWBwIBn3SseDy+MJVKLZHGDQ4OLonFYgukcbZtr8h+4Scc8/jjjy/xer31GmMtGBwcFF9bdkK8UBqXyWSWp9PpOZKYHTt2LPB4PM3SsSzLmn/ixIkyaVz2e1wijevr61tq23axJKarq2t2XV1dm3SsgYGBuX19fUs13pNFPT09izW+J+WJRGKeNM7j8YSj0ajo87Ztu3hwcHCZdKykZg7KZDJaOcjj8azZsmWL6B5Ip9NzMpnMculYF5KDbNsW5yCfzxfatGmT6N7J/nCukI4Vi8W0clB/f39pUuM+9fl83vXr16+UxNi2Xdjd3X2ldKxEIjHPtu1yaZxt24sty1okjQsEAlXr16+/VhoXj8evksZ0d3e7moMCgcDD4XD43RrneaVt24WSmKNHj7qagwKBwIMtLS3v1Rhv5fDTFxM90un0nOPHj4tzkG3bC3RyUCgU+mJzc/OHpHHHjx8XzxWy74Xo3k4m35orZDIZ8VwhFAp9fu3atR+Vxg0ODi6TzhVs2y60LMu1HNTQ0HB3U1PTJ6RxfX19S7u7u+dK49zMQc3NzXc2NjZ+WhqnMw/qaLjyz4efApbE6c4VhgXwbbfdJvot1qlXnCuuGHSInNfnzKkb+1pB29ARCg85Cx89xd5n3blCa2vrB0Kh0JekcW7WK9m6VJyD2trabgmFQl+VxunWK+l0WpyDotGoVg7q7Oy8MRQKPSKN6+np0ZoHnTx5UqtesSzrymg0KporRCKRqwOBQI10rKQhPRO/3++XjuV2vaLTM9m8eXOp3+9vkI6lW6+4mYOeffbZ+W72TGzbXpzU7JlI5wrPP//87Lq6unXSsUzqmRw8eFA6NzSmZ3LgwAFxz0SnXtHNQalUSisH+f3+oFs9E916Rbdn4vf7PZFIRPS7b1LPpL29/TppnNs9k2yOlV7bpO2ZBIPBB9ra2t6n8T0RzxXi8XgReibqcSE9k6amptulcZO9ZzIwMOBaz2Tcx4OxBDQHS0BzsAQ0B0tAc7AEtAqWgM4ZhyWgx4AloDlYApqDJaBVsAQ0RzcHYQloju486H1b835LUXK8NfSticZc6ktAO0TXOUTOmfz8f8pZr4yz/y8RloDOBZaA5mAJaA6WgOa42TPBEtAcLAHNwRLQHCwBrYIloDnvRM8ES0CrmNIzwRLQKqb0TLAEtAr2ABYCAawCAcyBAOZAAHMggDkQwComFTMQwCqmFDMQwCqmFDMQwCoQwJzwpvd/dPgp4InGGCCAX3KInN+Xl9fkFsC59/8lggDOBQQwBwKYAwHMgQBWgQDmmNQzgQAeAQKYAwHMgQDmQADnHA8CeBQQwBwIYCEmFDMQwBwIYA4EMAcCmAMBrAIBzIEA5kAAcyCAOaYUMxDAKhDAHMuyFt28jX5NUXLWPkw/nEjMpSyAHaLbHSLHIfq7nPVK21/fT+Ehh8JD+3PFQwBzIIA5EMAcCGAOBLAKBDDHpJ4JBPAIEMAcCGAOBDAHAjjneBDAo4AA5kAACzGhmIEA5kAAcyCAORDAHAhgFQhgDgQwBwKYAwHMMaWYgQBWgQDmWJa1aMYPZ5TnRclZuodOTyTmEhfAf58VwB/NWa+Eh6IUHnKodSjnewwBzIEA5kAAcyCAORDAKhDAHJN6JhDAI0AAcyCAORDAHAjgnONBAI8CApgDASzEhGIGApgDAcyBAOZAAHMggFUggDkQwBwIYA4EMMeUYgYCWAUCmJO9T/NufIJ+RVFyvvEl+sn5Yi5VAewQebPy938QjVOvnGP/XyII4FxAAHMggDkQwBwIYBUIYI5JPRMI4BEggDkQwBwIYA4EcM7xIIBHAQHMgQAWYkIxAwHMgQDmQABzIIA5EMAqEMAcCGAOBDAHAphjSjEDAawCAcwZFsAUpbK8KDnLvkmOQ3TO+/YSFsD/5hCddogWEI0ngMff/5cIAjgXEMAcCGAOBDAHAlgFAphjUs8EAngECGAOBDAHApgDAZxzPAjgUUAAcyCAhZhQzEAAcyCAORDAHAhgDgSwCgQwBwKYAwHMgQDmmFLMQACrQABzzgpgIlr5LP0jRcnZ+Rn6+3PFXIoC2CF6Lvv07/eG/4zVK+fZ/5cIAjgXEMAcCGAOBDAHAlgFAphjUs8EAngECGAOBDAHApgDAZxzPAjgUUAAcyCAhZhQzEAAcyCAORDAHAhgDgSwCgQwBwKYAwHMgQDmmFLMQACrQABzRgvgMU8B3ztezKUmgB2iIofoDYfot6P/nNUr59n/lwgCOBcQwBwIYA4EMAcCWAUCmGNSzwQCeAQIYA4EMAcCmAMBnHM8COBRQABzIICFmFDMQABzIIA5EMAcCGAOBLAKBDAHApgDAcyBAOaYUsxAAKtAAHMUAUxEc75FQxQl5y8/Tv8xXswlKICHsk//KmKBC+Bz7/9LBAGcCwhgDgQwBwKYAwGsAgHMMalnAgE8AgQwBwKYAwHMgQDOOR4E8CgggDkQwEJMKGYggDkQwBwIYA4EMAcCWAUCmAMBzIEA5kAAc0wpZiCAVSCAOWMFMEWpjEaeAj6YK+ZSEsAOUX1W/v7N2NdyPAF8zv1/iSCAcwEBzIEA5kAAcyCAVSCAOSb1TCCAR4AA5kAAcyCAORDAOceDAB4FBDAHAliICcUMBDAHApgDAcyBAOZAAKtAAHMggDkQwBwIYI4pxQwEsAoEMIcJYCKiKP2EouR863Y64xDdMjbmEhPA/5Vd/pnd/0q9MoH9f4kggHMBAcyBAOZAAHMggFUggDkm9UwggEeAAOZAAHMggDkQwDnHgwAeBQQwBwJYiAnFDAQwBwKYAwHMgQDmQACrQABzIIA5EMAcCGCOKcUMBLAKBDBnHAE8+ingX4yNuVQEsEN0PPv07+O54pR6ZQL7/xJBAOcCApgDAcyBAOZAAKtAAHNM6plAAI8AAcyBAOZAAHMggHOOBwE8CghgzqQXwLFYbEGuY+vWre8OhUK+8V4f70in08uSyeRKaVwmk7kqk8mUaYx3fTweXyiJeeqpp64NBoMN0rGSyeTSvr4+8bVZlnVlPB4v1xjvumQyWSKJeeaZZ1YGg8Fm6Vi2bZdblnWlNK6vr29lMplcKo3r7e291rKsRZKYffv2lft8vnbpWJlMpiyTyVyl8f6vTKfTy6RxqVRqlW3biyUxR44cKfH7/Z3Ssfr7+0tTqdQqjfdkeW9v7wppXCKRuDqVSi2RxgUCgfXRaFT0nti2vdiyrGukY+nmoHg8rpWDAoFAePfu3aJ7wLKsRb29vddKx7qQHGTbtjgHBQKBNd/85jdFeSGZTJYkk8nrNN5/7Rykc5/W19eHHn/88euF57gwHo/fIB0rlUotSSQSV0vjbNtekclklmtcm3fz5s3vkcYlEokbNWJczUENDQ3VkUjkVmlcPB6/QTpX6OnpcTUHNTQ0PLJhw4YPaYx3fX9/v+jaLMtadOzYMXEOsm27XCcHNTc3P9jZ2Xm7NO7YsWPiuUJ/f//CdDoturdjsbfmCvF4XDxXaGlpuX/dunV3SeMsy7pGOleIx+MLLctyLQe1trbe097e/hmN8VYlEolSaZybOWjdunWfbm1t/YLGeFrzoPHqlYJowfHsU8DOm9OmHRnzHdGaK1xxxRW/ISLn/vvvF/0W56pX/jR79maHyDmTn/9348WNrlfyw0P/TOFTb5xvLN25Qmdn50eampq+Jo1zs16Jx+NaOSgSidxWX1+/WhqnW6/09PSIc1A0GtXKQZs3b35vfX19jcb7rzUPsm1b6z61LOuGaDQq+j3dvn37u4LBoF86lgk9kyeeeOIat3smOvWKmz2TC6lX3MpBL7zwQlkgEHCtZ2Lb9grdnol0rhCNRhf6fL5HpWOZ1DP59re/LXpPTOqZHDhwQNwz0alX3M5BwWCwadeuXaJ7R3cepFuv6PZMQqFQcDL3TDZs2HCTNM7tnolt2+Ic1NjYWLVp06ZbpXEm9EwaGxsfjkQiH5bG6cwVkslkiW7PRGeu0NLS8sD69es/Jo1Dz0Q93O6ZhMPhz4fD4c9qjLeqv7/ftZ4JDQ0NTcl1NDc3r/R6vRXjvT7eYdt28fATkJLj+PHjJYODg7OlcfF4vDwej0+TxLS2ti7xeDx10rHS6fSc4X99IDn6+/sXxuPxImlcJpMps217uiQmEoksqKurC0jHOnnyZFF/f/9Cjc97QTqdniONS6VSS06cODFDeG1FNTU1jdKxBgcHZx8/frxEGmdZ1nzbtos13pPFQ0NDMyUx8Xh8Wk1NTYt0rJ/+9KezsuOJ4gYGBuYmEol5Gu/JItu2C6VxtbW1zdFoVPR5Dw0Nzezv7y/VeP+1clAymdTKQbW1tQ1bt24V3QMnTpyYkUqllkjHupAcdPLkSXEOqq2t9be3t4vygm3b0zOZTJl0rHg8rpWDXnrpJa371Ofz1bS2tpZLYl599dWpP/rRj5ZKx7Jtu9CyrEXSuBMnTswbGBiYq3Ftq5uamq6UxsVisWXSmGQy6WoO8ng8X127du110rgf/ehHS1999dWpwvfD1Rzk8Xi+1NTU9G5pXDweL//5z38umgedOHFixuDgoDgHnTx5skgnB/l8vnuCweCt0rjBwUHxXOHnP//5tHg8Lrq3s2PNTiaT4rmC3+//VGNj44ekcdnvlmiu8Oqrr05NJpOu5aBAIPDxUCh0u8Z4i5PJ5CxpnJs5KBQKfSQQCNwljdOdB8Xj8fJcOWjF0RUr6DCdKX+O3nSInDenTFk9/JruXCE/P/81InKuvfZaUezYeuW/y8uvdohed4j++C8PPzzu5zm6XqHw0Om88NDPJ/Ad0ZorrFmz5pZgMPgFaZyb9Uo8HtfKQfX19e/y+Xxflsbp1iuJREKcg6LRqFYOWrNmzTVer/cvNM5Rax508uRJrfs0mUwujUajorlCR0fHco/HUykdy4Seybp160rd7pno1CsX0DMJaryPRvRMqqurm6Rj6fZMTpw4MU+3ZyKdK8Tj8WnV1dVh6Vgm9Uz27t0rystDBvVM9u7dK+6Z6NQrujkoHo9r5aC6ujqfWz0T3XpFt2fi8XiqJ2vPxOPxPGJCz+TEiRPomajX9qWGhob3SON05gq2bU/X7ZnE43HxXMHv93++qalp0vZM6uvrPyyNM6FnEgwG79Ttmfz0pz91rWcy7uPBWAKaE8MS0AwsAc3BEtAcLAGtgiWgc8ZhCegxYAloDpaA5mAJaBUsAc3BEtCcS2IJ6GGyewEfvJ1OO0S/d4imEr3zS0A7RP+UXfrZf664s/XKBPf/JcIS0LnAEtAcLAHNwRLQHCwBrYIloDkm9UywBPQIWAKagyWgOVgCmoMloHOOhyWgR4EloDmTfgno8YAA5kAAcyCAORDAHAhgFQjgnHEQwGOAAOZAAHMggFUggDkQwJxLTACX0WE6M/cg/UdWuP4D0TsrgB0iO3suL54v7my9MsH9f4kggHMBAcyBAOZAAHMggFUggDkm9UwggEeAAOZAAHMggDkQwDnHgwAeBQQwBwJYiAnFDAQwBwKYAwHMgQDmQACrQABzIIA5EMAcCGCOKcUMBLAKBDDnnAKY6OxTwNs/T3+TFa/2OyWAHaK/zJ7DqxOJGxHAp35J4aHXJxIDAcyBAOZAAHMggDkQwCoQwByTeiYQwCNAAHMggDkQwBwI4JzjQQCPAgKYAwEsxIRiBgKYAwHMgQDmQABzIIBVIIA5EMAcCGAOBDDHlGIGAlgFApgzAQFcRofpDEXpFw7Rqw6R4+Tnf++iC+AoORQlZ5xzcJRjgox6Avg0hV/52URilLlCeGjCY0EAcyCAORDAHAhgFQhgDgQwBwKYAwHMgQBWMalnAgGsYkrPBAJYxZSeCQSwCgSwEAhgFQhgDgQwBwKYAwHMgQBWMamYgQBWMaWYgQBWMaWYgQBWgQDmnFcAE519Cph+QKsdon92iJzXZ878lnSscQXwaKmbS/BGyck++ft7h2jCvyHJZLJkatvQlye6/y/RqLnCWzEQwAQBnAsIYA4EMAcCWAUCmGNSzwQCeAQIYA4EMAcCmAMBnHM8COBRQABzIICFmFDMQABzIIA5EMAcCGAOBLAKBDAHApgDAcyBAOaYUsxAAKtAAHMmKIDPPgVMROQQ/XtWyD4nGUtHADtEDVkB/CeH6MOS8ZLJZEle+NThie7/S4QngHMBAcyBAOZAAHMggFUggDkm9UwggEeAAOZAAHMggDkQwDnHgwAeBQQwBwJYiAnFDAQwBwKYAwHMgQDmQACrQABzIIA5EMAcCGCOKcUMBLAKBDBnQgKYSHkK+Ncf/GCRk5f366wE/sFEx5IKYIdos0N6yz8TvVWvSPb/JYIAzgUEMAcCmAMBzIEAVoEA5pjUM4EAHgECmAMBzIEA5kAA5xwPAngUEMAcCGAhJhQzEMAcCGAOBDAHApgDAawCAcyBAOZAAHMggDmmFDMQwCoQwByBAD77FPDwXMEh+mVWAr80gXhn3L18c/zv4aWmHaL/pCg5Z+sV4R7Akv1/iSCAcwEBzIEA5kAAcyCAVSCAOSb1TCCAR4AA5kAAcyCAORDAOceDAB4FBDAHAliICcUMBDAHApgDAcyBAOZAAKtAAHMggDkQwBwIYI4pxQwEsAoEMGfCApjo7FPAUw5PqRyeKzhEQ1lR+2uH6JwCdKJPADtE/5j9//yFQzRDqVcEAnhp5FSVZP9fIgjgXEAAcyCAORDAHAhgFQhgjkk9EwjgESCAORDAHAhgDgRwzvEggEcBAcyBABZiQjEDAcyBAOZAAHMggDkQwCoQwBwIYA4EMAcCmGNKMQMBrAIBzBEK4OGngP917otzO+hFupWIyCHa5xCdyUrbdK5Qh6i4Ki/vd0Ei5zmim8b8/w4/9fvtrAB2HKLE6NfFArj1pVsL2ob+lsJDDjWf+sSEYggCOBcQwBwIYA4EMAcCWAUCmGNSzwQCeAQIYA4EMAcCmAMBnHM8COBRQABzIICFmFDMQABzIIA5EMAcCGAOBLCKCQI4EokUr1u37mBnZ+ftkjiTihkIYBVTipnJKIAjkUhBR0fH5kcffdQnHc+UYgYCWAUCmCMSwDYVUJR+oyzjfJg2EhE5RB90iP5vVt6+6RClHKL3Z19bMWq5aOcM0X87RJ/LvlaWlb5/HN7v1yFarYwrFcDhoY3ZJ3+HD5siE7tfIYA5EMAcEwTwo48+ese6deuej0QiojmsCT0TCGAOBDDHTQG8devWZW1tbS8+/vjj5ZI4k3omEMAjQABz3BTAkUikuKOj48D69es/JokzqWcCAaxiSs9kMgrg4Z5JZ2enXzqeKT0TCGCVd0IAb811zJw5c/fixYtj470+3jFt2rQnZ8yYsVMaV1hY+NSUKVN2SOOKi4ufyc/Pf1wSM2PGjF2lpaVxjWt7YtasWeJrmzVr1lNTpkx5QhpXVFT0TH5+/jZJzJQpU3YuWbIkqXltT2lc285p06bpXNuugoIC0bUVFBQ8UVZWlpaONWXKlB2FhYXia5sxY8bOadOmPSmNKywsfLqgoGC7JCY/P//x8vLyY9Kxpk6dur2wsPBpjWvTvU+f1rlPy8vLM9LvckFBwfaioqJd0rF0c1D2PhVfW1lZWaqgoEB0DxQUFGzTvDbtHKRzny5ZsiQxZcoU0b2Tn5+/raio6BnpWFOmTLmQHDTh+7S4uPiplpaWX27dutXZunWrc9ddd/1YcG2PFxcXP6txbTs079OdM2bMEOegxYsXx2bOnPlNaZzOtRUUFLiagxYvXtxVWFj4nM61SecKbuegkpKSI7Nnz96ncW3ieZCbOcjj8fyv4fvtwQcfHJTE6swVsvepTg7aoZODFixY8P3i4uIXpHHZaxPPFdzMQfPmzfvu/PnzvyON05kHEbmbg+bOnfvtBQsWfFfn2t72euVr1MP28f0+nabraO/w33me6Nh/Ev3XsOz9I9Gf/ovoD8P/PXy8QfTG70f9+ah9gUfGy/73rFmznsr5eq6j/Oa91Hrq9BgB7NDtgZ4JfpdH5gpvCeAJvY9z5sx5vqSk5EXp++9mvaKbg2bPnv2XixYtOiqNu4B6RZyDiEgrBxUWFu5ZvHhxl8616cyDLuA+fZaIJvx7etddd/14+Petra3tX+bPnz/h31UTeibTpk3bVVpa2isdy+16xc2eyQXWK+iZjDqkc4Ubb7zxW5FI5Hdbt251Nm3a9N833XTToYnGGtYzEeVlk3omU6ZMEX1PTOqZTJs2za2eiVa9gp4JPyZzz6S0tPRHk7lnMmfOHHHPRGeukL1PdXOQ6D5Fz+Sc13ZJ90zmz5//V7o9k6lTp7rWMyF6a48oHDhw4MCBY9IfpaWlzvDEauvWrc599933jp8TDhyT+di0adPZ+62+vv4dPx8cOC75o4IcJoCj5ND7+d/9PJGTIXJ+S6r4HX38gch5icipvZjnuOpjDpO/4SGHPr72nX//cOBw6bjvvvuUOeWyZcve8XPCgWOyHu973/uU++2DH/zgO35OOHBM1gM9Exw43D3QM8HhwkHtuY5Zs2Y9tnTp0h+M9/p4x/Tp0x+dOXNmRBpXVFT0jalTp3ZK4+bOnbs5Pz9/nSRm5syZm5YuXfpDnWsrLCwUX1thYaHWtc2ZM2eT9NqmTp0aWb58+VGNa+ssLCz8hsa1RaZPn/6ozrUVFBR0SGIKCgo6V6xY8WPpWFOnTu0sKioSX9vMmTO1rq2oqGij9Nry8/PXrVixokfj2tYXFRVt1Li2r8+cOfPrGte2YerUqeulcStXruzOz8+Xft4dxcXF4mvTzUG69+mKFSu6CgoKRN+TgoKCjjlz5mzSuTbdHDR9+nTxtS1fvvzo1KlTRfdOfn7+Op1rmzp1qis5qKCgoCMSibw2PLm6/fbbXxBcW/vcuXM3a1zb+qKiog3SON37dOnSpT+YNWvWVmnc3Llzt0hjCgoKXM1B5eXl3509e/Z2jWvbnJ+fL702V3NQaWnpt4uKip7UvDbRXOECclCnNAfV19f/7fD99tBDD1mSWJ25Qn5+/jrN+1QrBy1atGj//Pnzn5XGFRcX68wVXM1BJSUlf1lSUvKcNC47DxLPFdzMQQsWLNizaNGifRrXpjUPEuWgSvphTgH8LtpxrriXiP6nQ6r8/S3Rbyd6jqJ50PL378gpgD/ROqH6SneuUFxc/FRpaemEf7dHXZtr9YpuDioqKnpiyZIl35HGuVmvEJFWDpo9e/a28vLy72pcm6v1ivTabr/99heGf982bNjwn5L3r+d8qAAAIABJREFU04SeyfTp0ze63TPRqVfc7Jm4Va+Mvjadnsny5ctjOtem2TP5+gXkoAnfp6WlpVu2bNnyxtatW53HHnvsdHl5+YRrHfRM+PFO9EymTp06WXsmR6ZPn46eyci1oWfC30+3eyZ/NXv27HPWDeNcmxE9k+LiYnHPRGeuoHuf6viVy6RnslsaZ0jPZK9uz0SzXtHKQTQe2AOYgz2AOdgDmIM9gDnYA1gFewDnjMMewGPAHsAc7AHMwR7AKtgDmIM9gDmX/B7Ah8keI4C7zhfmnGMP4AkNK61XLtYewAKwBzAHewBzsAcwB3sAq2APYA72AOZgD2AO9gDmYA9gFZN6JtgDWMWUngn2AFYxpWeCPYBV3ok9gHMCAcyBAOZAAHMggDkQwCoQwDnjXBPAREQ1NTWVNTU1ogmPScUMBLCKKcXMZBTAREQ1NTWf8Xg8N0njTClmIIBVIIA5IgFMRGRTwdTDU++dfXj243SYzlCUfjGRMIeouCov73dBIuc5ItE9p1WvhIdO57UN/fsV7afumaj8JYIAzgUEMMcEARwMBpdUVVU9Ih3LhJ4JBDAHApjjpgCORCL5lZWVzdKxTOqZQACPAAHMcVMAExHV1tZWVFRUiH73TeqZQACrmNIzmYwCmOitnkltbe3N0jhTeiYQwCoQwEIggFUggDkQwBwIYA4EMAcCWMWkYgYCWMWUYgYCWMWUYgYCWAUCmCMWwDRqrhCln1CUHPoBrZ5IXH5+/q/prX1+RL/F4nql7a/vp/CQM2Pdy3+l01CBAFaBAOZAAHMggDkQwCoQwByTeiYQwCNAAHMggDkQwBwI4JzjQQCPAgKYAwEsxIRiBgKYAwHMgQDmQABzIIBVJpsA3rp1qzP8v4eLmeG9OSY6FgQwBwKYc7kL4Fz3lSnFDASwCgQw5wIFcJnkKWDXBHB4KErhIeeaLS99AQJ4BAhgzuUigCXzQxN6JhDAHAhgzjspgHPdb7nuQ5N6JhDAI0AAc95JAXyu37hcPRPpWBDAHAhgzuUigMe730zumUAAq0AAC4EAVoEA5kAAcyCAORDAnMtdAI+dXDmOkzf6vyfa5IMA5kAAcy5nATzefWVKMQMBrAIBzLkgAUxEkqeA3RPAp35J4aHXdRsqEMAqEMAckwSwdH5oQs8EApgDAcx5pwRwrib4ePehST0TCOARIIA575QAPtdvXK6eCQSwCgQwBwKYMyyAx7vfTO+ZQACrQAALgQBWgQDmQABzIIA5EMCcy10AE/F/zSp58ncYCGAOBDAHApj/b1OKGQhgFQhgzkUQwBN+CtjFJ4BPU/iVn0EAq0AAcyCAOSb0TCCAORDAnEvpCeDx7j2TeiYQwCNAAHMggDkQwBwI4JzjQQCPAgKYAwEsxIRiBgKYAwHMgQDmQABzIIBVLgcBjCWgR4AA5kAAcyCAc453yRczEMCcd0wAE034KWBXBHB2/18KD+2HAFaBAOZAAHNM6JlAAHMggDmXmgDGEtATAwKYAwHMybUHMAQwBPBoIIA5F3MP4Iksu25KzwQCWAUCWAgEsAoEMAcCmAMBzIEA5kx2ATy6SXCuPTaG/zeWgOZAAHMggDk1NTWfOd/9ZvJ+NhDAKhDAnIskgCf0FLArAji7/y+1nfoYBLAKBDDnchDARNgDeBgIYA4EMOftfgIYS0CfGwhgDgQw53wCePh/QwCfGwhgDgQwZyJ7AA8DATw+EMAcCGAhEMAcCGAOBDAHAlgFAjhnnDFPAOd67VxAAHMggDmTXQDjCWA23iVfzEAAc95RAUw0oaeA3RHAb+3/S6TfUIEAVoEA5pgkgPEE8AgQwBwIYA4EMAcCWAUCmPNOC+Dx7jkI4HMDAcyBAOZM9AlgU//RPASwCgSwEAhgFQhgDgQwBwKYAwHMgQCGAD4fEMAcCGAOBHDO8S75YgYCmHMJCODzPgXs0hPApyn8ys+IIIDHAgHMgQD+/9l71+A4zvPOt0nqfiEp3u93SZQty4ntxLKziRVfEjux7CiyfJcwM5jpueMODEASzoSyKMqUSJkyzeVSFI9oSY5GFmh4gMb0TI87uBAHDMc5pQ+sUxVtlU9W2W+7Tm3V2dpT3tg4HzQw+eI/IPG8Ept8mf+vasplQ4+f6Z7pZ97n+anfRkyYmVAAIxTACAUwQgGMUACrmCiA5xJRs3d3ogBGKIARCmDkcs8AbvTfLcucmQkFsAoFsBAKYBUKYIQCGKEARiiAEQpgCuDLQQGMUAAjFMAN813zzQwFMHLVBbBlXfYu4CsugC96/q9lUQDPhgIYoQBGTJiZUAAjFMAIBTBCAYxQAKuYJoAv97vGO4AvDQUwQgGMXE4Az3UdmjIzoQBWCVwAO45zc6PXnj17tsbj8fBcf5/rVW9KVkjjpqamVk9NTS2Wxrmuu7FQKNwqienp6dlg23Zcmsv3/aVjY2MrpXFnzpxZValUlkjjHMfZUCwWb5PE5PP5VbZtZ6S5arXakjNnzqySxtULzVJpXLFYXF8v+JJjW2rbdrs019TU1OKpqanVGp/3ivHx8bukcaVSae1bb70lOrZCoXCrbds90lznz5+/o1QqrZXGTU5OLvM8b7nGOVkzMTFxpzQuGo12nzp1SnRO3nrrrdvL5fI6aS7dGuR5nlYNikajbU8//bToe+K67u3FYnG9xvnXrkG1Wk1cg2KxWGrXrl2ia6deszZIc1UqFa0aVKvVtK7TRCIR271798bL/XP79++fvuj831IsFjfN/Buu881Vb0rWSN/j2bNnl88MMYXHFuru7t4ujRseHt4sjfF9P9AalEwmv9nX17dTGlcsFjf5vn+LJMZ13UBrUDKZfKyrq+sBaZzruhsnJydF6yDXdW+vVqviGlSr1Zbo1KB0Ov3l9vb2j13qn2l0XVWrVfFaYXJy8lbXdS97bc9+TU1NLfY8T7xWyGQyX2hpafmkNK5cLq+TrhV837+lUqlskubSrUEtLS2faWtre0gaVyqV1vq+f4c0Lsga1Nra+ietra2f08intQ5yXXejTg1qtFa45817tllvWL9dUFjwz43iFi5c+CvLsqYfeOAB0W/xfPuVRb2/+ImVq03fvuvczPkT9yu6a4Xu7u6PpNPpR6RxQfYrhUJBqwZ1dXXdn06nvyqN0+1XBgcHxTXo5MmTWjWop6fn3mQy+W1pnOd5Wusg3eu0UqlsOnnypOg6zefzW2KxWMRxGv+OzfUyYWaye/fu9UHPTHT6FUejBu3bt2+lzsxEt1+5nmcmZ8+eXa47M5GuFQ4ePHhrLBbLzfz3Rtdbo+vQlJlJLBbrOnLkiOicmDIzicVirT/84Q/FMxOdfkW3Brmuq1WDbNtOBjUz0e1XdGcmtm1Hd+/evXH2nb6z/7lGMxNprqBnJrZtN5kwMzl79qzWzKSnp+c+aZwJM5NUKvWVjo6OD0vjHM1+RXdm4rruKmlcJpP5Umtr6x84TuPfsrmuQ1NmJh0dHdflzCSdTmvPTM6fPx/YzMQqlUrLGr2eeuqp+zOZTGKuv8/1cl13Y7Va3SyNGx8f31Yul9dp5NtZLBZXSGKee+65e9LpdIs0l+M4G3zf3yKNGx0d3VosFtdL40ZGRu51HGelJObQoUNbUqlUpzRXtVpdPzo6ulUa5/v+FsdxNkjjhoeH73Fdd5Uk5ujRo+tTqVSvNFe5XF43Pj6+TeOcbHZdd6M0rlQq7fA8b7UkplgsrkgkEv0a539NqVTaIY2rVCqbKpXKJo1zsr1UKq2VxiWTyT0DAwOiz9vzvNXlcvluaS7dGuR5nlYNSiaTucOHD4uuAdd1Vw0PD98jzfVealC1WhXXoHQ63fHCCy+I6oLjOCtHRkbuleYqFotaNejMmTNa12k2m83s27dvp/A7snxoaOg+aa5SqbS2fu2I4iYmJrSu02w2G8/n8w9I4xzH+YA0Znh4eE0pwBrU1tYW2bt370elcUNDQ/d5nrdcEjM4OBhoDWpra3s8n88/qJFvp+/7onWQ67qrPM8T16BqtbpepwZ1dHR8ra+v71PSOM/zxGsF3/dXuK4rurZLpXfXCp7nidcKnZ2df93b2/tZjXx3S9cKnuctr1QqgdWg7u7uL+ZyuS9o5NtRrw2iuCBrUG9v7+d7enq+JI3TXQe5rrtTWoMutVa4oXDDhFWwppe/uTw1+2+LFi36V8uyph955BHRNT7ffmVBrvZfrdy5/z3z33X6Fd21Qj6f/w+dnZ3fkMYF2a8Ui0WtGtTf3//x1tbWJ6Rxuv1KsVgU16CBgQGtGrR3797fb21tbZbGBd2vVCqV+wYGBkTX6f79+z+YTqeT0lwmzEy+//3v3x30zESnXwlyZqLbrwRZg06cOLEuyJnJxMTEJt2ZiXStMDAwsDyZTH5H4/yvKRkwM0mlUrtfe+016drQiJlJKpXqOX78uHhmotOv6NYg13W1alAmk2k/dOiQ6NrRXQfp9iucmTQ8NiNmJhMTE5yZXPTq6Oj4dn9//yekcbr9iu7MxHVd8Vqhq6vrq9frzKSrq+uR63lm0t3d/Rca+XbU1yeiON0aNOftwdwCGuEW0Ai3gEa4BTTCLaBVuAV0w7hrcgvoizFpOyNuAa1iynZG/163gJ4LU7Yz4hbQKtwCGnlft4C2rEs+C/iKbwF90fN/LYtbQM+GW0Aj/x62gJbmMmFmwi2gEW4BjVzNLaDni0kzE24BfQFuAY1crS2gJTEmzUy4BbSKKTOT630LaGmcKTMTbgGtwmcAC6EAVqEARiiAEQpghAIYoQBWMamZoQBWMaWZoQBWMaWZoQBWoQBG3ncBbFlzPgv4igrgWc//tSwK4NlQACMUwIgJMxMKYIQCGKEARiiAEQpgFQpghAIYoQBGKIARU2YmFMAqFMBCKIBVKIARCmCEAhihAEYogFVMamYogFVMaWYogFVMaWYogFUogJErJIAb3gV8RQVwrlawcrVpq/fcQzP/EwWwCgUwQgGMmDAzoQBGKIARCmCEAhihAFahAEYogBEKYIQCGDFlZkIBrEIBLIQCWIUCGKEARiiAEQpghAJYxaRmhgJYxZRmhgJYxZRmhgJYhQIYuSIC2LIa3gV8ZQXwuXesXO3XF/9PFMAqFMAIBTBiwsyEAhihAEYogBEKYIQCWIUCGKEARiiAEQpgxJSZCQWwCgWwEApgFQpghAIYoQBGKIARCmAVk5oZCmAVU5oZCmAVU5oZCmAVCmDkCgpguAv4ignggjU9+/m/lkUBPBsKYIQCGDFhZkIBjFAAIxTACAUwQgGsQgGMUAAjFMAIBTBiysyEAliFAlgIBbAKBTBCAYxQACMUwAgFsIpJzQwFsIopzQwFsIopzQwFsAoFMHLFBLBlwV3AV0QAF6zpugBWnv9rWRTAs6EARiiAERNmJhTACAUwQgGMUAAjFMAqFMAIBTBCAYxQACOmzEwogFUogIVQAKtQACMUwAgFMEIBjFAAq5jUzFAAq5jSzFAAq5jSzFAAq1AAI1dYACt3AV/hO4CV5/9aFgXwbCiAEQpgxISZCQUwQgGMUAAjFMAIBbAKBTBCAYxQACMUwIgpMxMKYBUKYCEUwCoUwAgFMEIBjFAAIxTAKiY1MxTAKqY0MxTAKqY0MxTAKhTAyBUVwJal3AV8hQXwr2f/zxTAKhTACAUwYsLMhAIYoQBGKIARCmCEAliFAhihAEYogBEKYMSUmQkFsAoFsBAKYBUKYIQCGKEARiiAEQpgFZOaGQpgFVOaGQpgFVOaGQpgFQpgJAAB/Lu7gLUE8MwWzxe/Gv0zs57/a1kUwLOhAEYogBETZiYUwAgFMEIBjFAAIxTAKhTACAUwQgGMUAAjpsxMKIBVKICFUACrUAAjFMAIBTBCAYxQAKuY1MxQAKuY0sxQAKuY0sxQAKtQACNXXABb1u/uAl742YX/r/V+3wHc+4+P1u8AfnH2nyiAVSiAEQpgxISZCQUwQgGMUAAjFMAIBbAKBTBCAYxQACMUwIgpMxMKYBUKYCEUwCoUwAgFMEIBjFAAIxTAKiY1MxTAKqY0MxTAKqY0MxTAKhTASEAC+N27gH9sTVsnrGnrpHXCKljz/g25ZL+SqxWsggXP/7UsCuDZUAAjFMCICTMTCmCEAhihAEYogBEKYBUKYIQCGKEARiiAEVNmJhTAKhTAQiiAVSiAEQpghAIYoQBGKIBVTGpmKIBVTGlmKIBVTGlmKIBVKICRQATw31lR2Mb5DetHgnyXEMDn3mm4LbRFATwbCmCEAhgxYWZCAYxQACMUwAgFMEIBrEIBjFAAIxTACAUwYsrMhAJYJXABPDg4eGej1549e+5NpVKxuf4+18vzvNXlcnmdNG50dHSj7/srNPJtcxxnsSTm6aef3pJMJtPSXK7rrqpWq+ulcb7vb3AcZ6VGvq2VSmWJJObgwYPr4/F4qzRXvWBskMZVq9X1ruuuksb97Gc/2+r7/lJJzOHDh1fG4/EujfO/YnR0dKM0rlwur/M8b7XGOdk8Pj5+lySmUCgsicfjfdJck5OTy6rV6maNc7KmVCqtlcZVKpVNnuctl8YlEone06dPiz7v8fHxu0ZGRrZIc+nWINd1tWpQIpHoPHDggOga8H1/6c9+9rOtGu9RuwaNjY2Ja1AikWh55plnRHWhUqkscV1XfGz1AYe4Bk1MTGhdp4lEIpnP57cJc93pOM52aS7P85ZXKpVN0rixsbG1vu+vkcal0+loPp/fKY0rlUo7NGICrUHZbPaJXbt2PSCNcxxn+8TEhChmaGgo0BqUzWa/0dvb+1GNfNumpqZE6yDf95fqXKdjY2MrdWpQa2vro7lc7pPSONd1xWuFqampxZ7nia7t+jlZ4bqueK3Q2tr6pe7u7k9J40ZGRrZI1woTExN3VqvVwGpQe3v75zs7Oz8njatWq5tLpdIyaVyQNainp+czHR0dfyGN010HeZ63TVqDpGuFGwo3lGcL4AWFBf/tD//uD++ZZ745+xUrV/uNVbCmG/1Np1/RXSv09fV9vKWl5avSuCD7FcdxtGrQrl27PpJKpb4ljdPtV3RqUP1cimtQPp+/P5VKhaRxpVJJax00MTGhdZ3qHNuTTz55dzKZtKVxnJngS7df0alBzzzzzLpUKiWemej2K0HWoGPHjq2wbbtb4/xrzUzGxsbW6s5MpGuFY8eOLbFte5c0l0kzk1dfffUuSYwpM5NkMtlx6tQp8cxEZ62gW4Mcx9GqQclkMhvUzES3X9GdmSSTycSePXtEv42mzEwymUyzCTOTsbExzkzUY/tGT0/Px6RxQfYrY2NjKx3HEa8VrueZSXt7+8OcmaivarW6eXJyMrCZieX7/h2NXjMCeK6/z/WauYilcTMLCY182xzHWSyJefrpp7ekUqmUxntcVa1W10vjZgYqGvm2ViqVJZKYGQEszTUjgKVxM82MNG5kZGSL7/tLJTEzAljj/K+of79EcTMDFWnc8PDw5vq/nT3vGMdxFsfj8T5prsnJyWXDw8ObNc7JmvpQRRRXLBY3eZ63XBo3I4AlMePj43dVq1XxsQVdg2YEsDBuaf0akL5H7RpUv8alx9byzDPPiOrCzCJJmmtmoCKNm2lmpHHJZDKRz+e3CXPd6TjOdmkuz/OWF4vFTdK4mWZG49ii+Xx+pzSuVCrt0IgJtAalUqkndu3a9YA0bqaZkcQMDQ0FWoNmBLBGvm1TU1OidZD/7u+vuAbNCGBp3Ewzo/E9Ea8VZpoZjVxaa4UZASyNm/mXxSQxM82MxndEqwbNNDPSuOHh4c2lUmmZNC7IGjQjgKVxuuugGQEsjBOtFRa9scgDAfz6gl99/Ccfv3ue/x8N+5W7+v/h21auNn3TrtrLjeJ0+hXdtcKMAJbGBdmvzAhgaa4ZASyNC7JfqQ8rxDVoRgBL42YEsDRuRr5ofE+214db84558skn7+bMBN5joP2KTg2aEcDSXLr9SpA1aEYAa5x/rXXQjACWxumsFV555ZXFtm3vkuYyaWby6quviuqyKTOTGQEsjNPqV3Rr0IwA1ji2bFAzE1/zOn0vM5M9e/aIfvdNmZmkUqlmE2Ym9eOTHtt1PTPp6en5mDROt1/xNWcmjuOI1wrX88xkRgBL4673mcnk5GRgM5M5bw/mFtAIt4BGuAU0wi2gEW4BreJzC+hGcdwCehbcAhrhFtAIt4BW4RbQCLeARq7LLaBftxINtoD+sSBf434lVytYuVrD5/9aFreAng23gEa4BTRiwsyEW0Aj3AIa4RbQCLeARrgFtAq3gEa4BTQyI7OkcdwCumE+bgF9EdwCGrnut4CeCwpghAIYoQBGKIARCmAVCuCGcRTAs6AARiiAEQpgFQpghAIYuS4FsGVZ1utWl/UD69+sH/9OAtuCfHMI4HPvWLnar+eKowBWoQBGKIARE2YmFMAIBTBCAYxQACMUwCoUwAgFMEIBjFAAI6bMTCiAVSiAhVAAq1AAIxTACAUwQgGMUACrmNTMUACrmNLMUACrmNLMUACrUAAjgQlgy7IWLlz4361l1rT1hvVbq2D9syDfXHcA/8bK/eKf5oqjAFahAEYogBETZiYUwAgFMEIBjFAAIxTAKhTACAUwQgGMUAAjpsxMKIBVKICFUACrUAAjFMAIBTBCAYxQAKuY1MxQAKuY0sxQAKuY0sxQAKtQACOBC2DLmrZes85YBWvaet1qmmc+7Fd6//FRK1ebtnK1F+eKowBWoQBGKIARE2YmFMAIBTBCAYxQACMUwCoUwAgFMEIBjFAAI6bMTCiAVSiAhVAAq1AAIxTACAUwQgGMUACrmNTMUACrmNLMUACrmNLMUACrUAAjV0UAR6wPS+4CbtivXOb5v5ZFATwbCmCEAhgxYWZCAYxQACMUwAgFMEIBrEIBjFAAIxTACAUwYsrMhAJYhQJYCAWwCgUwQgGMUAAjFMAIBbCKSc0MBbCKKc0MBbCKKc0MBbAKBTByVQSwZa2yCtbfz/cu4MYC+NLP/7UsCuDZUAAjFMCICTMTCmCEAhihAEYogBEKYBUKYIQCGKEARiiAEVNmJhTAKhTAQiiAVSiAEQpghAIYoQBGKIBVTGpmKIBVTGlmKIBVTGlmKIBVKICRqyiA18/3LuA57gC+5PN/LYsCeDYUwAgFMGLCzIQCGKEARiiAEQpghAJYhQIYoQBGKIARCmDElJkJBbAKBbAQCmAVCmCEAhihAEYogBEKYBWTmhkKYBVTmhkKYBVTmhkKYBUKYOSqCWDLsuZ7FzD0K/N4/q9lUQDPhgIYoQBGTJiZUAAjFMAIBTBCAYxQAKtQACMUwAgFMEIBjJgyM6EAVqEAFkIBrEIBjFAAIxTACAUwQgGsYlIzQwGsYkozQwGsYkozQwGsQgGMXGUBPK+7gKFfmcfzfy2LAng2FMAIBTBiwsyEAhihAEYogBEKYIQCWIUCGKEARiiAEQpgxJSZCQWwCgWwEApgFQpghAIYoQBGKIARCmAVk5oZCmAVU5oZCmAVU5oZCmAVCmDkqgpgy5rXXcAogC///F/LogCeDQUwQgGMmDAzoQBGKIARCmCEAhihAFahAEYogBEKYIQCGDFlZkIBrEIBLIQCWIUCGKEARiiAEQpghAJYxaRmhgJYxZRmhgJYxZRmhgJYhQIYuQYE8GXvAm5wB/Bln/9rWRTAs6EARiiAERNmJhTACAUwQgGMUAAjFMAqFMAIBTBCAYxQACOmzEwogFUogIVQAKtQACMUwAgFMEIBjFAAq5jUzFAAq5jSzFAAq5jSzFAAq1AAI1ddAFvWZe8CVvqVeT7/17IogGdDAYxQACMmzEwogBEKYIQCGKEARiiAVSiAEQpghAIYoQBGTJmZUACrBC6AS6XSskavp5566v5MJpOY6+9zvVzX3VitVjdL48bHx7eVy+V1Gvl2FovFFZKY55577p50Ot0izeU4zgbf97dI40ZHR7cWi8X10riRkZF7HcdZKYk5dOjQllQq1SnNVa1W14+Ojm6Vxvm+v8VxnA3SuOHh4Xtc110liTl69Oj6VCrVK81VLpfXjY+Pb9M4J5td190ojSuVSjs8z1stiSkWiysSiUS/xvlfUyqVdkjjKpXKpkqlsknjnGwvlUprpXHJZHLPwMCA6PP2PG91uVy+W5pLtwZ5nqdVg5LJZO7w4cOia8B13VXDw8P3SHO9lxpUrVbFNSidTne88MILorrgOM7KkZGRe6W5isWiVg06c+aM1nWazWYz+/bt2yn8jiwfGhq6T5qrVCqtrV87oriJiQmt6zSbzcbz+fwD0jjHcT4gjRkeHl5TCrAGtbW1Rfbu3ftRadzQ0NB9nuctl8QMDg4GWoPa2toez+fzD2rk2+n7vmgd5LruKs/zxDWoWq2u16lBHR0dX+vr6/uUNM7zPPFawff9Fa7riq7tUundtYLneeK1Qmdn51/39vZ+ViPf3dK1gud5yyuVSmA1qLu7+4u5XO4LGvl21GuDKC7IGtTb2/v5np6eL0njdNdBruvulNYg3bXCokWL/tWyrOlHHnlEif3Tn/3pB603rN8uKCx4p1Hcxf3KzbvO/dTK1aa35v/Py54jnX5Fd62Qz+f/Q2dn5zekcUH2K8ViUasG9ff3f7y1tfUJaZxuv1IsFsU1aGBgQKsG7d279/dbW1ubpXFB9yuVSuW+gYEB0XW6f//+D6bT6aQ0lwkzk+9///t3Bz0z0elXgpyZ6PYrQdagEydOrAtyZjIxMbFJd2YiXSsMDAwsTyaT39E4/2tKBsxMUqnU7tdee026NjRiZpJKpXqOHz8unpno9Cu6Nch1Xa0alMlk2g8dOiS6dnTXQbr9CmcmDY/NiJnJxMQEZyYXvTo6Or7d39//CWmcbr+iOzNxXVe8Vujq6vrq9Toz6erqeuR6npl0d3f/hUa+HfX1iShOtwZZjuPc3Oi1Z8+erfF4PDzX3+d61f+t1BXSOM/zVk9NTS2Wxrmuu9H3/VskMbt3715v23YNT1iaAAAgAElEQVRcmsv3/aWO46zUeI+rKpXKEmmc4zgbJicnb5XE7Nu3b6Vt2xlprlqttsR13VUa73Fl/byI4orF4vparXabJGb//v1LbNtul+aamppa7Hneao3Pe8X4+Phd0rhSqbT2rbfeul0SUygUbrVtu0ea6/z583eUSqW10rjJycllnuctl8YNDw+vmZiYuFMaF41Gu4vFoujzfuutt24vl8vrpLl0a9Dg4KBWDYpGo22HDh0SXQO1Wu22YrG4XprrvdSgWq0mrkGxWCyVz+dXSWLqNWuDNFelUtGqQbrXaSKRiO3evXujJObtt9++uVgsbpLmmpiYuHN4eHiNNO7s2bPLZ+5iER5bqLu7e7s0bnh4eLPG+Q+0Btm2/c2+vr6d0rhisbjp7bffFsW4rhtoDbJt+7Gurq4HpHGu62785S9/KVoH1Wq126rVqrgG1euIuAbF4/Evt7e3f0waV61WxWuFX/7yl7e4riu6th3n3bXC4OCgeK2QyWS+0NLS8klpXLlcXiddK7z99ts3VyqVwGpQS0vLZ9ra2h6SxpVKpbW+798hjQuyBrW2tv5Ja2vr5zTeo9Y6yHXdjdIapLtWWLhw4a8sy5p+4IEH4Ld4QWHBmFWwpm8p3NLc4D3+rl9ZkKu9Y+Vqv55nTnG/ortW6O7u/kg6nX5EGucE2K/4vq9Vg7q6uu5PJBJflcbproMGBwfFNchxHK0a1NPTc288Hv+2NM7zPK11kO/7WtepzrHl8/ktsVgsIo0zYWaSz+fXBT0z0elXHI0a9Oyzz67QmZno9ivOdTwzOXv27HLdmYl0rXDw4MFbY7FYTprLlJlJLBbrOnXqlKgumzIzicVirSdPnhTPTHT6Fd0aNDAwoFWDbNtOBjUz0e1XdNcKtm1Hr9eZiW3bTSbMTM6ePas1M+np6blPGmfCzCQej3+lo6Pjw9I4R7Nf0Z2ZDAwMrJLGJZPJL7W2tv6BNM6UmUlHR8d1OTNJp9PaM5Pz588HNjOZ8/ZgbgGNcAtohFtAI9wCGuEW0CrcArphHLeAngW3gEa4BTTCLaBVuAU0oluDuAU0orsOuia2gLasSz4LWOlX5vn8X8viFtCz4RbQCLeARkyYmXALaIRbQCPcAhp5LzMTbgF9AW4BjXALaIRbQCPcArphPm4BfRHcAhrRrUHGbAE9FxTACAUwQgGMUAAjFMAqFMAN4yiAZ0EBjFAAIxTAKhTACAUw8u9WAFvWnM8C/l2/Inj+r2VRAM+GAhihAEZMmJlQACMUwAgFMEIBjFAAq1AAIxTACAUwQgGMmDIzoQBWoQAWQgGsQgGMUAAjFMAIBTBCAaxiUjNDAaxiSjNDAaxiSjNDAaxCAYxcYwK44V3Av+tXcrWClatNW73nHppPPgpgFQpghAIYMWFmQgGMUAAjFMAIBTBCAaxCAYxQACMUwAgFMGLKzIQCWIUCWAgFsAoFMEIBjFAAIxTACAWwiknNDAWwiinNDAWwiinNDAWwCgUwck0JYMtqeBfwBQF87h0rV/v1fPNRAKtQACMUwIgJMxMKYIQCGKEARiiAEQpgFQpghAIYoQBGKIARU2YmFMAqFMBCKIBVKIARCmCEAhihAEYogFVMamYogFVMaWYogFVMaWYogFUogJFrUADDXcAX3QE87+f/WhYF8GwogBEKYMSEmQkFMEIBjFAAIxTACAWwCgUwQgGMUAAjFMCIKTMTCmAVCmAhFMAqFMAIBTBCAYxQACMUwComNTMUwCqmNDMUwCqmNDMUwCoUwMg1J4AtC+4C9n1/6e27z35D8vxfy6IAng0FMEIBjJgwM6EARiiAEQpghAIYoQBWoQBGKIARCmCEAhgxZWZCAaxCASyEAliFAhihAEYogBEKYIQCWMWkZoYCWMWUZoYCWMWUZoYCWIUCGLlGBbByF7Dv+0sX5c69KXn+r2VRAM+GAhihAEZMmJlQACMUwAgFMEIBjFAAq1AAIxTACAUwQgGMmDIzoQBWoQAWQgGsQgGMUAAjFMAIBTBCAaxiUjNDAaxiSjNDAaxiSjNDAaxCAYxckwLYspS7gH3fX7ogV/sXyfN/LYsCeDYUwAgFMGLCzIQCGKEARiiAEQpghAJYhQIYoQBGKIARCmDElJkJBbAKBbAQCmAVCmCEAhihAEYogBEKYBWTmhkKYBVTmhkKYBVTmhkKYBUKYOQaFsC/uwvY9/2l0uf/WhYF8GwogBEKYMSEmQkFMEIBjFAAIxTACAWwCgUwQgGMUAAjFMCIKTMTCmAVCmAhFMAqFMAIBTBCAYxQACMUwComNTMUwCqmNDMUwCqmNDMUwCoUwMg1K4At63d3Ad/yn770n6TP/7UsCuDZUAAjFMCICTMTCmCEAhihAEYogBEKYBUKYIQCGKEARiiAEVNmJhTAKhTAQiiAVSiAEQpghAIYoQBGKIBVTGpmKIBVTGlmKIBVTGlmKIBVKICRa1wAv3sX8I+X/U/p838tiwJ4NhTACAUwYsLMhAIYoQBGKIARCmCEAliFAhihAEYogBEKYMSUmQkFsAoFsBAKYBUKYIQCGKEARiiAEQpgFZOaGQpgFVOaGQpgFVOaGQpgFQpg5JoWwJZ14VnAB77zb9J8FMAqFMAIBTBiwsyEAhihAEYogBEKYIQCWIUCGKEARiiAEQpgxJSZCQWwSuACOBKJdMzx2hsKhV69xN8bvmzb7k0mk7ukcclkck8sFstJ41Kp1N9Eo9FOSUw4HP5OKBT6O2mueDye0zm2VCq1W+fY0un0d5qbm7uEcbuampre0Dm2VCq1W+Nz2xWPx3U+t/5YLCY6tubm5lxTU9OANFcsFsslk8k9Osdm23avRtyeaDTaLYmJRqOdTU1Ng9Jctm336BxbPB7vi8fjfTrHZtt2jzSuqalpUPpdjkaj3alUql/jnARag5qamgaam5tFcbFYrEvn2N5LDdK5Tpuamt4Ih8OiutDc3NyVTqe/I80Vi8W0a5DOdVr/Dfgb4XvsSKVSophIRP86TSaTWtdp/bd7rzQuk8nkpTHNzc2B1qBQKHQqEok8JY1LpVJ/E4vFRDFB16BwOPxSOBx+RufYpOugWCzWlclkAqtB4XD4eDgcflYal8lkxGuFaDTaqXOd6q4VwuHwfwyFQoc0Prd+6VohFot1ZDKZwGpQKBQ6EolEDkvjksnknubmZvFaIcgaFIlEDofD4R/qHJvOOkinBumuFW688cb/aVnW9COPPDLv3+Ivd375b63CgukFr6z6jTSfTr+iu1YIh8MHQqHQCY3PLbB+RbcGRSKR/aFQ6P/QOTaddVAikRDXoEgkolWDIpHIU01NTT+SxgXdr+gcWzgc/tumpqbXpHEmzEwikUh/U1PT6xqfW6D9ynuYmfxEmuu99CvX8cykT3dmorNWaGpq+pk0xpSZSSgU+mkkEpHOkYyYmYRCoTej0ajoexJ0v5JIJLRqUCgUKkSj0cBmJkHONpuamn4cuX5nJq9EDJiZJJNJrZlJOBzeJ427nmcmuv2Kbg1KJBLitUI4HD4eCoWek8YZNDN5XhpnyswkHA6/II17D/2KVg2yHnvssUWNXs3NzZvD4XDTXH+f6/XKK68sfvXVV++SxhWLxRWnTp26XRo3ODi4zrbtGyUxqVRqTTgcjkpznThx4s5CobBMGjcwMLD8yJEjd0jj3nzzzbX5fP4mSUxzc/OyUCiUkuYqFAp3DAwMLNeIW3bixIk7NeLWHD58+GZh3B2hUKhVmuvUqVO3F4vFFdK4V1999a5XXnllscbnverkyZO3SGJs274xHA53aZzHWwcGBlZpxC05efLkUo24lceOHbtNGheJRDqz2azo8z558uQtg4ODq6W5dGvQa6+9plWDIpFINhKJiK6Bw4cP31woFNZIc72XGlQoFMQ1KBKJJJ544glRXcjn8ze9+eaba6W5jhw5olWDhoaGtK7T5ubmSCQSWSc8thsKhcJ6aa5jx47dVigUVkrjTp8+vbRQKCzR+NyeSCQSW6Rxb7755gZpzMGDBwOtQeFw+BuxWOwejXzr8/n8DcLPO9Aa1NTU9Ghzc/P90rjBwcF1x44dE62DDh8+fPPw8LC4BhUKhTt0alBzc/PDtm1/RBo3PDwsXiscO3bsxsHBQdG1/dhj764VXnvtNfFaIRaL/Xk0Gn1Q43NbLV0r5PP5G4rFYmA1KBqNfjoej/+JNG5gYGDVwYMHb5XGBVmDbNv+D/F4/DPSON110ODg4DppDdJdKyxcuPBXlmVN33bbbfP+LV7UffYx66WPTFsFa3rR3y0KCz83cb+iu1aIxWK/F41Gv6zxuQXWr9i2rVWD4vH4B0Kh0GPSON1+5bXXXhPXoIceekirBjU3N+8IhULflMadPHlSax3kOI7WdVosFtc/9NBDous0lUptvF5nJtFodHUoFIpJcwXdrwQ5M9HtV67nmcnp06eX6s5MpGsF27ZvDIVC3Rrn0ZSZSUcoFBLVZZNmJtlsVvQ90e1XdGvQyy+/rFWDmpub47Zti64d3XWQbr/yXmYmTzzxhOh336SZSTQa3SqNC3pmcvr0aXENam5u/vr1PDNJJBLimYluv6I7M3n55ZfFa4VYLPbFaDT6UWkcZybwuQU6M4lEIn+qOzMpFAqBzUzmvD2YW0Aj3AIa4RbQCLeARrgFtAq3gG4Yxy2gZ8EtoBFuAY1wC2gVbgGNcAtohFtAzyJXK1j9zrRVsKatgvXPknzcAlqFW0Aj3AIaMWFmwi2gEW4BjXALaIRbQCPcAlqFW0Aj3AIa4RbQCLeARkyZmXALaBU+A1gIBbAKBTBCAYxQACMUwAgFsIpJzQwFsIopzQwFsIopzQwFsAoFMHLtC+Bz71i52q8XFBaMWQVr2nrdappvKAWwCgUwQgGMmDAzoQBGKIARCmCEAhihAFahAEYogBEKYIQCGDFlZkIBrEIBLIQCWIUCGKEARiiAEQpghAJYxaRmhgJYxZRmhgJYxZRmhgJYhQIYufYFcO03C3O1//zBwgd3WG9Yv5XcBUwBrEIBjFAAIybMTCiAEQpghAIYoQBGKIBVKIARCmCEAhihAEZMmZlQAKtQAAuhAFahAEYogBEKYIQCGKEAVjGpmaEAVjGlmaEAVjGlmaEAVqEARq5pAdz7j49audr0TX2/OFUoFG61CtbfS+4CpgBWoQBGKIARE2YmFMAIBTBCAYxQACMUwCoUwAgFMEIBjFAAI6bMTCiAVSiAhVAAq1AAIxTACAUwQgGMUACrmNTMUACrmNLMUACrmNLMUACrUAAj17QAztUKVq42venJs1+sC+D1kruAKYBVKIARCmDEhJkJBTBCAYxQACMUwAgFsAoFMEIBjFAAIxTAiCkzEwpgFQpgIRTAKhTACAUwQgGMUAAjFMAqJjUzFMAqpjQzFMAqpjQzFMAqFMDItS2A333+r9KvCO4CpgBWoQBGKIARE2YmFMAIBTBCAYxQACMUwCoUwAgFMEIBjFAAI6bMTCiAVSiAhVAAq1AAIxTACAUwQgGMUACrmNTMUACrmNLMUACrmNLMUACrUAAj17YArv3Gyv3in2YJ4HnfBUwBrEIBjFAAIybMTCiAEQpghAIYoQBGKIBVKIARCmCEAhihAEZMmZlQAKtQAAuhAFahAEYogBEKYIQCGKEAVjGpmaEAVjGlmaEAVjGlmaEAVqEARq5ZAVx//q+Vq70I/co87wKmAFahAEYogBETZiYUwAgFMEIBjFAAIxTAKhTACAUwQgGMUAAjpsxMKIBVKICFUACrUAAjFMAIBTBCAYxQAKuY1MxQAKuY0sxQAKuY0sxQAKtQACPXrACuP//X6j33UAMBPK+7gCmAVSiAEQpgxISZCQUwQgGMUAAjFMAIBbAKBTBCAYxQACMUwIgpMxMKYBUKYCEUwCoUwAgFMEIBjFAAIxTAKiY1MxTAKqY0MxTAKqY0MxTAKhTAyLUrgN99/m89H/Yr87gLmAJYhQIYoQBGTJiZUAAjFMAIBTBCAYxQAKtQACMUwAgFMEIBjJgyM6EAVqEAFkIBrEIBjFAAIxTACAUwQgGsYlIzQwGsYkozQwGsYkozQwGsQgGMXLsC+N3n/9bzNRLAl70LmAJYhQIYoQBGTJiZUAAjFMAIBTBCAYxQAKtQACMUwAgFMEIBjJgyM6EAVglcANdqtRsbvbq6urYmEonQXH+f6+X7/tIZASZ5nTlzZtXExMSdGvk2OI5zsySmp6dnXTwet6W5KpXKkpkvn+Q1Nja20nGcxdK4arW63vf9WyQx+Xx+hW3baWmuqampxWNjYys1zv+KSqWyRBpXLpfXTU5O3io8tsW2bbdJc01MTNx55syZVdI4z/OW+76/VOOcrKnVardJYhzHudm27W5prrfeeuv2ej5R3Pj4+F2lUmmZxjlZ7fv+HdK4WCzWVSgURJ93rVa7bWxsbK3G+deqQa7ratWgWCzWun//ftE1MDk5eWu5XF4nzfVeatDU1JS4BsVisVRfX5+oLvi+f0u1Wl0vzeU4jlYNOnv2rNZ1mkwmoz09PRskMefPn7/Jdd2N0ly+79/hed5qadzk5OSy8fHxuzSOram9vX2bNK5SqWySxriuG2gNisfj3+js7Nyp8T43nj9//iZJTLFYDLQGxePxr7S3t39II9+Gt99+W7QOmpycvHViYkJcg6amphbr1KBkMvmlTCbzMWncxMSEeK3w9ttv3+z7vujarue603Vd8VohlUp9vq2t7RPSuPp3S7RWOH/+/E2jo6OB1aB0Ov2ZbDb7KY18a1zXvV0aF2QNymazf5xOpz8njdNdB/m+v0Fag3TXCgsXLvyVZVnT99577yVjb9r9D1+zcrXphblfvFSrzd2vLCgsGLUK1vSNr98YafT/o9Ov6K4VOjo6fj+TyfyVxvkPrF9xHEerBrW0tNyfTCYfk8bp9iulUklcgwqFglYN6ujouCeRSHxL4z1qrYOmpqa0rtPR0dGNhUJBdJ3u3r17czweD0tzmTAz2bVr19qgZyY6/cp7mJlkpLl0+5WrMDNpl+bSnZlMTk4u052ZSNcKjuPcHIvFctJcJs1Mjh07JqrLNYNmJseOHRPPTHT6Fd0a5DiOVg2ybTsZ1MxEt1/RnZnE4/Hm63VmEo/HnzBhZjI5OcmZiXpsX2ltbX1AGqfbr+jOTBzHEa8VUqnUw+3t7dftzKSlpeWT0jgTZiaZTObTujOTt956K7CZiVUsFlc0eu3fv/9D2Ww2Odff53pVKpVNvu9vkcZVq9Xt1Wp1vUa++xzHWSmJef755+/NZDKt0lyu6250XXerNM7zvG2O42zQyLfTdd1VkpgXXnhhayaT6ZLm8n1/g+d52zTe41bXdTdK40ZGRu71PG+1JOb48eMbkslknzRXtVpdX61Wt2ucky2VSmWTNK5cLt/t+/4aSczAwMCqVCrVL801Nja2tlwu361xTjaPjIyIr9NSqbSjXC6vk8al0+k9g4ODos/b9/01nufdI82lW4Mcx9GqQel0OnfkyBHRNeB53uqRkZF7pbneSw3yfV9cg9LpdMcPf/hDUV1wXXeV67o7Nc6/Vg3SvU5bWlqyzzzzzH3CXCscx/mANFe5XF5XKpV26BxbtVrdrHFsiaeeeuoBaVypVPqgRkygNai1tbU5n89/TBrnOM4HfN8XxQwPDwdag1pbW5/Yu3fvJzTy3Tc2NiZaB3met/rnP/+5uAb5vr9Bpwa1t7d/vb+//1PSuJ///OfitcLY2NjKSqUiuraLxXfXCo7jiNcKPT09f71r167PSeM8z7tHulbwfX+F53mB1aCenp4v9fX1/YVGvrtLpdJaaVyQNWjXrl1f6Onp+SuNfFrroEqlcp+0BumuFRYtWvSvlmVNP/roo5f8Lb5517mfWrna9Ja/nfpyPV/DfuWzP/3sh6w3rN8uLCx8p9H/j06/ortW6O/v/+P29vZvSuOC7Fccx9GqQfl8/sGWlpYmaZzuOmh4eFhcg+rfE3ENeuqppz7S0tIS1Tj/Wusg3/e1rlOdYztw4MD9mUwmJY0zYWby3HPP3RP0zESnXwlyZqLbrwRZg15++eX16XTaiJmJdK1QKBRWJpPJ70hzmTQzKRQK0rWhMTOTl156STwz0elXdGvQ0NCQVg3KZDLthw8fFl07uusg3X5F9zrNZrOZ63lmsnfv3g9L44Kemehcp21tbZHvfve7H5PGmTAzaWtrezyfz39SGqfbr+jOTIaGhsRrhY6Ojq/t2bPnIWkcZyZw/gOdmeRyuYdzudxfauS7e2xsLLCZyZy3B3MLaKTILaABbgGNcAtohFtAq3AL6IZx3AJ6FtwCGuEW0Ai3gFbhFtAIt4BGuAW0pTz/t55v7n7lEs8C5hbQKtwCGuEW0IgJMxNuAY1wC2iEW0Aj3AIa4RbQKtwCGuEW0Ai3gEa4BTRiysyEW0Cr8BnAQiiAVSiAEQpghAIYoQBGKIBVTGpmKIBVTGlmKIBVTGlmKIBVKICRa1MAX3j+bz3fpQTwnM8CpgBWoQBGKIARE2YmFMAIBTBCAYxQACMUwCoUwAgFMEIBjFAAI6bMTCiAVSiAhVAAq1AAIxTACAUwQgGMUACrmNTMUACrmNLMUACrmNLMUACrUAAj15wA7v3HR61cbdrK1V68KN+l+5U57gKmAFahAEYogBETZiYUwAgFMEIBjFAAIxTAKhTACAUwQgGMUAAjpsxMKIBVKICFUACrUAAjFMAIBTBCAYxQAKuY1MxQAKuY0sxQAKuY0sxQAKtQACPXnADO1QpWrjZt9Z576KJ8lxPADe8CpgBWoQBGKIARE2YmFMAIBTBCAYxQACMUwCoUwAgFMEIBjFAAI6bMTCiAVSiAhVAAq1AAIxTACAUwQgGMUACrmNTMUACrmNLMUACrmNLMUACrUAAj154AVp//W893+X6lwV3AFMAqFMAIBTBiwsyEAhihAEYogBEKYIQCWIUCGKEARiiAEQpgxJSZCQWwCgWwEApgFQpghAIYoQBGKIARCmAVk5oZCmAVU5oZCmAVU5oZCmAVCmDk2hPA6vN/6/nmI4DhLmAKYBUKYIQCGDFhZkIBjFAAIxTACAUwQgGsQgGMUAAjFMAIBTBiysyEAliFAlgIBbAKBTBCAYxQACMUwAgFsIpJzQwFsIopzQwFsIopzQwFsAoFMHJNCeAGz/+t55tfvzLrLmAKYBUKYIQCGDFhZkIBjFAAIxTACAUwQgGsQgGMUAAjFMAIBTBiysyEAliFAlgIBbAKBTBCAYxQACMUwAgFsIpJzQwFsIopzQwFsIopzQwFsAoFMHJNCeAGz/+t55uvAFbuAqYAVqEARiiAERNmJhTACAUwQgGMUAAjFMAqFMAIBTBCAYxQACOmzEwogFUogIVQAKtQACMUwAgFMEIBjFAAq5jUzFAAq5jSzFAAq5jSzFAAq1AAI9eWAMbn/9bzzb9fueguYApgFQpghAIYMWFmQgGMUAAjFMAIBTBCAaxCAYxQACMUwAgFMGLKzIQCWIUCWAgFsAoFMEIBjFAAIxTACAWwiknNDAWwiinNDAWwiinNDAWwCgUwcm0JYHz+bz2fRAD/7i5gCmAVCmCEAhgxYWZCAYxQACMUwAgFMEIBrEIBjFAAIxTACAUwYsrMhAJYhQJYCAWwCgUwQgGMUAAjFMAIBbCKSc0MBbCKKc0MBbCKKc0MBbAKBTByzQjgOZ7/W88n61fqdwGv+cmaDAXwBSiAEQpgxISZCQUwQgGMUAAjFMAIBbAKBTBCAYxQACMUwIgpMxMKYBUKYCEUwCoUwAgFMEIBjFAAIxTAKiY1MxTAKqY0MxTAKqY0MxTAKhTAyDUjgOd4/m89n1QAr7fesH678I2F71AAX4ACGKEARkyYmVAAIxTACAUwQgGMUACrUAAjFMAIBTBCAYyYMjOhAFYJXAC7rnt7o1dfX989mUymea6/X+K1qlQqrZXG+b6/wfO85dK40dHRrYODg3dKYr773e9uTqfTSWkux3FWlsvlddK4arW6vlgsrtA4J1tmmvr5vp555pl1iUSiRSPXimq1ul4aVy6X1zmOs1LjnGyuVCpLJDHPPvvsing83iXN5Xnect/3N0jj6t/jVdK40dHRjb7vL5XEDA4O3mnbdq801/j4+F2jo6MbNc7J6uHh4TUa35MNpVJpmTQuHo/nCoWC6PP2fX/pxMTEJmkuV7MGOY6jVYOSyWTHvn37RNdApVJZUq1WN2u8R+0a5Pu+uAYlk8nsd7/7XVFdcBxnse/7W6S5isWiVg0aGxtb62pcp8lkMrFnz56tkhjf9+/wPG+bNFepVFqmU4N831/jed5qaVw6nY7s2bPnXmmc4zjbpTFDQ0OB1qB0Ov14Lpf7kEa+bb7v3yGJOX36dKA1KJ1Of727u/sj0rjR0dGtM8O3+b4qlcqSM2fOiGuQ7/srdGpQNpv9666urk9I486cOSNeK0xMTNw5Ojoqurbr35HljuOIr9NsNvtwZ2fnn0jjJiYmNknXCkHXoNbW1j9vb2//rDRudHR049DQ0F3SuCBrUFdX16fb2tq+II3TXQeNjo5uldYg3bXCwoULf2VZ1vSDDz4Iv8ULemv/YuVqv24Up9OvLCosGrcK1vSS15ckhJ+11lqhp6fnDzOZzGPSuCD7lcHBQa0a1Nvb+/uZTOab0jjdfqVSqYhrUKFQ0KpB/f39H8xms09I44aHh7XWQVNTU1rXqed52wqFgug6zefzO9LpdFSayzVkZpJKpVLSXEH3Kzozk6eeemptKpVqlebS7VeCrEE/+MEPlgc5M/F9f42rOTORrhVOnDhxp23bu6S5TJqZnDx5Uro2NGZm8tJLL4lnJjr9im4NKhaLWjUolUplgpqZ6PYrujOTVCoVz+fzot99k2YmfX19O6VxQc9M6jVWemzX9cykt7f3oxrfE/FawXGcxbozk2KxKF4rXO8zk/b29k9J4673mcn4+Dvgsc4AACAASURBVHhgMxPLcZzFjV75fH5nKpWKzfX3uV6+76+pVqvrpXGVSmXT2NjYSmlctVrdfvr06aWSmKeffnpbMplMS3N5nrfacZwN0jjXdTe6rrtKGuc4zvahoaG7JDGHDx/ekEwm26S5zpw5s8p13Y0a73FD/byI4oaGhrbV/83Iecc8//zzq5PJZLc019jY2MpKpbJJGldvQtdI40ZGRrbU/83zececPn16aTKZ3CXNdfbs2eUjIyNbNM7J2nojKoobHh7e7Pv+CmlcPB7vKxQKonMyOTm5zHXdrdJcujWoWCxq1aBUKtX5ve99T/Q9KZVKy4aGhrZJc72XGnTmzJlVGsfWun//ftG1U69Z2zXeo1YN0r1OU6lU6sknnxS9z0qlsqRUKu2Q5vJ9f8Xw8PBmadzExMS6sbGxtdK4dDodffLJJ++TxpXL5bulMZ7nBVqD0ul0U39//4elcaVSaUelUlkijAm0BmUymW/u3r37Y9K4arW63fd90TqoVCot8zxPXIPqdURcg7LZ7FdyudwnpXGe54nXCr7vL61Wq+IaNDY2trJYLIrXCh0dHV/q7e19SBrnuu5W6VqhUqks8X0/sBrU2dn5hZ6ens9J40ZGRrbUm0NRXJA1qKur67NdXV1/KY3TXQdVq9XtOjVIZ60wI4A//elPw3Vg5Wq/WZir/edGcTr9ykd/8tGd1hvWbxcUFrwjidNdK+zevfvBlpaWr0rjnAD7ldOnT2vVoHw+/5FUKvUtaZzuOuhnP/uZuAYVCgWtGtTf3/+hZDIZlsaVy2WtdVC1WtW6Tn3f31EoFETX6b59++5JJpO2Rq5rfmZy4MCBrYlEIiPNFXS/4mjMTJ555pkNiUSiXeM9XvMzk6NHj64KcmYyMTGxTndmIl0rFAqFJYlEYrc0lykzk0Qi0fvyyy+LzokpM5NEItF55MgR8cxEp1/RrUE//elPtWpQOp1uCWpmotuv6K4V0ul0Mp/Pi373OTPB13uZmUxMTHBmctErk8l8s7e39w+kcY7GWmFoaOgu3ZnJT3/6U/FaobW19dG+vr4/ksZxZqK+gp6ZtLW1faG7u/vPpHEjIyNbzp49G9jMZM7bg7kFNMItoBFuAY1wC2iEW0CrcAvohnHcAnoW3AIa4RbQCLeAVuEW0IhuDeIW0IjRW0Bf4vm/9Xxa/cqNb9x4xipY09brVtN8Y7gFNMItoBFuAY1wC2gkyJkJt4BGuAU0wi2gEW4BrcItoJGrMTPhFtAqpsxMuAW0iikzE24BrcJnAAuhAFahAEYogBEKYIQCGKEAVjGpmaEAVjGlmaEAVjGlmaEAVqEARq4JAXyJ5//W82n1K18sfvHD1hvWb62C9c/zjaEARiiAEQpghAIYoQBWoQBGTJqZUABfgAIYoQBGKIARCuCG+SiAL4ICGKEAFmJCM0MBjFAAIxTACAUwQgGsQgGMUAAjFMAIBTBiSjNDAaxCAYxcGwL43DtWrvbrS+TT7les161RyV3AFMAIBTBCAYxQACMUwCoUwIhJMxMK4AtQACMUwAgFMEIB3DAfBfBFUAAjFMBCTGhmKIARCmCEAhihAEYogFUogBEKYIQCGKEARkxpZiiAVSiAkWtDANd+Y+V+8U+XyKfdr9xVuGuT5C5gCmCEAhihAEYogBEKYBUKYMSkmQkF8AUogBEKYIQCGKEAbpiPAvgiKIARCmAhJjQzFMAIBTBCAYxQACMUwCoUwAgFMEIBjFAAI6Y0MxTAKhTAyFUXwJd5/m8933vrVwrW38/3LmAKYIQCGKEARiiAEQpgFQpgxKSZCQXwBSiAEQpghAIYoQBumI8C+CIogBEKYCEmNDMUwAgFMEIBjFAAIxTAKhTACAUwQgGMUAAjpjQzFMAqFMDIVRfAl3n+bz3fexXA6+d7FzAFMEIBjFAAIxTACAWwCgUwYtLMhAL4AhTACAUwQgGMUAA3zEcBfBEUwAgFsBATmhkKYIQCGKEARiiAEQpgFQpghAIYoQBGKIARU5oZCmAVCmDk6gvgSz//t57vvfcr87wLmAIYoQBGKIARCmCEAliFAhgxaWZCAXwBCmCEAhihAEYogBvmowC+CApghAJYiAnNDAUwQgGMUAAjFMAIBbAKBTBCAYxQACMUwIgpzQwFsAoFMHL1BfCln/9bz/d+COB53QVMAYxQACMUwAgFMEIBrEIBjJg0M6EAvgAFMEIBjFAAIxTADfNRAF8EBTBCASzEhGaGAhihAEYogBEKYIQCWIUCGKEARiiAEQpgxJRmhgJYhQIYuaoCeB7P/63ne3/6lXncBUwBjFAAIxTACAUwQgGsQgGMmDQzoQC+AAUwQgGMUAAjFMAN81EAXwQFMEIBLMSEZoYCGKEARiiAEQpghAJYhQIYoQBGKIARCmDElGaGAliFAhi5qgJ4Hs//red7vwTwZe8CpgBGKIARCmCEAhihAFahAEZMmplQAF+AAhihAEYogBEK4Ib5KIAvggIYoQAWYkIzQwGMUAAjFMAIBTBCAaxCAYxQACMUwAgFMGJKM0MBrEIBjFxdAXz55//W871//cpl7gKmAEYogBEKYIQCGKEAVqEARkyamVAAX4ACGKEARiiAEQrghvkogC+CAhihABZiQjNDAYxQACMUwAgFMEIBrEIBjFAAIxTACAUwYkozQwGsQgGMXOU7gC/7/N96vvdTAF/yLmAKYIQCGKEARiiAEQpgFQpgxKSZCQXwBSiAEQpghAIYoQBumI8C+CIogJHrXgCPj4/f1ei1d+/eD2az2fhcf5/rVa1W11cqlU3SuNHR0a2lUmmtNG5kZORez/OWS2K+973v3Z3JZLLSXMVicX21Wt0sjfN9f8vg4OA6aZznefcUi8UVkphnn312czqd7pDmKpfL63zf36LxeW8uFovrNfLd7TjOSknMiRMn1iWTyZw0V6lUWjs6OrpVGlepVDZVq1XxsVWr1e2u664SftbLk8nkHo3vyOpqtbpdGuf7/gbXdTdq5Ns2PDy8RhqXSqV2Sz9v13VX+b6/Q+P8a9Ug13W1alAqleo5evSo6HviOM7Kcrl8tzTXe6lB5XJZXIMymUz7oUOHRHWhWCyu8DzvHmmuwcFBrRo0MTGhdZ1ms9nMk08+ea8kZnJyclmxWNwpzTU8PLzG87xt0rjR0dGNvu9vkMa1tLTY/f39H5LGDQ0N3afxuQVag1paWsL5fP4j0rhisbhzcnJymSRmYGAg0BrU2tr67f7+/o9L43TWQY7jrBwdHRXXoHK5vE6nBrW3t381l8v9iTRudHRUvFbwPG/5yMiI6NoeH393reC6rnit0N7e/khvb++npXG+7++QrhUmJyeXua4bWA3q6ur6y+7u7s9L46rV6vbBwcHV0rgga1Bvb++fdXV1PSyN010HjYyM3CutQbprhUWLFv2rZVnTjz766N1r/vZsk5WrTd+y69yPLhf3fvcrNxRumLAK1vTy08uTs/+mu1bo7+//o7a2tm9I44LsV3Rr0O7du/+wra3tcWmcbr9SKpXENahUKmnVoHw+/3utra3N0jjXdbXWQePj41rXqeu6O0ulkug63bdv3wfS6TR8xy/3MmFmcvDgwR3pdLpFmivofkV3ZpJKpTqluXT7lSBr0I9+9KO1iUSiV5pLd2YyOjq6UXdmIl0rlEqlZYlEol/jO2LMzGRgYEBUl6/3mYlOv6Jbg0ZGRrRqUDabbTtw4IDo2tFdB+n2K7ozk5aWlvT1PDPZu3fvNT8zGR0d1ZqZ9Pf3f1QaZ8rMZPfu3Q9K43TWCsVicYXuzGRkZES8VrieZyadnZ1/1dPT8xlp3PU+M/E8L7CZieX7/i2NXnv27NmeTCbDc/19rlf933ZbKY3zfX+N7/tLpXGVSmVTsVi8TRKze/fujYlEIi7NNTQ0NLPAEsV5nrd65t+Uk7xc193ouu7tkpinnnpqdSKRyOgcm+d5qzXe4yqdY3McZ4Pv+3dIYp5++um7YrFYhzSX/+73ao3Ge1xZKpWWSePK5fK6+r+FNu+YYrF4WywWy0lzTU1NLa7Le1Gc53nLi8XiCmlcqVRaW6lUlkjjbNvuLhQKos97YmLizmq1ul7jPWrVoOHhYa0aZNt228GDB6Xfkzvq14AoV9A1yLbtdD6fF107ruveXh/YiY9NpwaNjY1pXafxeNzevXv3ZknM5OTkrcPDw6IY3/dvqVQqS0ql0lppnO/7KzzPWy6NSyQSod7e3h3SuJGRkS3SGMdxAq1BiUTiW52dnR+Qxg0PD2+u73Qx75jBwcFAa1AymXysu7v796RxlUplU61WE62D/Hd/fwOrQel0+sutra1/II2rv0fRb0etVrutUqls0si1tP47ID22v8hkMn8kjatWq+ula4XJyclbq9XqZo3viFYNymazn21paflTaVy5XF7nOM5iaVyQNSibzX4qm83+mTROdx1UqVQ2SWuQr7lWWLhw4a8sy5q+//77Ny7q/cVPrFxtesme2mWP9f3uV+4/ff926w3rtwteX/BfGsRorRXa29s/lkql/lrjPQbWr9TvPBLXoK6urgdSqdTXNN6j1jqoWCyKa1ChUNCqQX19fTuTyeS3Nd6j1jpobGxM6zqtVqub63d4zjumt7d3WyKRiEhzmTAzyefzG+LxeEKay4SZyYEDB1bF4/GszrFd6zOTQ4cOLY3H44HNTHzfX6E7M5GuFY4dO3ZbNBrtleYyaWZy4sQJUV02aWby4osvimcmfoD9yuDgoFYNisfjqaBmJr5mv6I7M0kkErHreWbS3d19tzQu6JmJ7/taM5NcLvdBadz1PDPRWSvU/3mtGjQ4OCheK6TT6S9ns9k/lMb5BsxMMpnMF9ra2q7LmUkymdSemUxNTQU2M5nz9mBuAY1wC2iEW0Aj3AIa4RbQKj63gG4Uxy2gZ8EtoBFuAY1wC2gVbgGNcAto5N/NFtDzfP5vPd/736/M8SxgbgGNcAtohFtAI0HOTLgFNMItoBFuAY1wC2iEW0CrcAtohFtAIz63gAa4BTRiysyEW0Cr8BnAQiiAVSiAEQpghAIYoQBGKIBVTGpmKIBVTGlmKIBVTGlmKIBVKICRqyeA5/f833q+KyGAGz4LmAIYoQBGKIARCmCEAliFAhgxaWZCAXwBCmCEAhihAEYogBvmowC+CApghAJYiAnNDAUwQgGMUAAjFMAIBbAKBTBCAYxQACMUwIgpzQwFsAoFMHJVBHBsIGLlatNWrvbiPPNdmX6lwV3AFMAIBTBCAYxQACMUwCoUwIhJMxMK4AtQACMUwAgFMEIB3DAfBfBFUAAjFMBCTGhmKIARCmCEAhihAEYogFUogBEKYIQCGKEARkxpZiiAVSiAkasigDsmBq1cbdrqPffQPPNdKQEMdwFTACMUwAgFMEIBjFAAq1AAIybNTCiAL0ABjFAAIxTACAVww3wUwBdBAYxQAAsxoZmhAEYogBEKYIQCGKEAVqEARiiAEQpghAIYMaWZoQBWoQBGrooA7vmH/zrf5//W8126X8nVphv9z/PqV2bdBUwBjFAAIxTACAUwQgGsQgGMmDQzoQC+AAUwQgGMUAAjFMAN81EAXwQFMEIBLMSEZoYCGKEARiiAEQpghAJYhQIYoQBGKIARCmDElGaGAliFAhi5KgJY8Pzfer65+5V3t5J+LwJYuQuYAhihAEYogBEKYIQCWIUCGDFpZkIBfAEKYIQCGKEARiiAG+ajAL4ICmCEAliICc0MBTBCAYxQACMUwAgFsAoFMEIBjFAAIxTAiCnNDAWwCgUwErgAvvcz05Ln/9bzXTkBbFnKXcAUwAgFMEIBjFAAIxTAKhTAiEkzEwrgC1AAIxTACAUwQgHcMB8F8EVQACMUwEJMaGYogBEKYIQCGKEARiiAVSiAEQpghAIYoQBGTGlmKIBVKICRwAXwl/dPS57/W893pQXw7+4CpgBGKIARCmCEAhihAFahAEZMmplQAF+AAhihAEYogBEK4Ib5KIAvggIYoQAWYkIzQwGMUAAjFMAIBTBCAaxCAYxQACMUwAgFMGJKM0MBrEIBjAQugFPD01bu3P+ed9CM4L34dfHfLv7PWYj6lfpdwDe+cWOYAliFAhihAEYogBEKYBUKYMSkmQkF8AUogBEKYIQCGKEAbpiPAvgiKIARCmAhJjQzFMAIBTBCAYxQACMUwCoUwAgFMEIBjFAAI6Y0MxTAKhTASGACOO/fsHDzx/6H1XNu2uqe+n+E+Rr3K++vAP7dXcAUwCoUwAgFMEIBjFAAq1AAIybNTCiAL0ABjFAAIxTACAVww3wUwBdBAYxQAAsxoZmhAEYogBEKYIQCGKEAVqEARiiAEQpghAIYMaWZoQBWoQBGAhHAnbUVVq72f124i/fc/7J6fvGgIN/cArjRncF1xP1K/S7gNT9Zk5l3TB0KYIQCGKEARiiAVSiAEQpghAIYoQBGKIBVTJqZUACrmDIzoQBWMWVmQgGsQgEshAJYhQIYoQBGKIARCmCEAljFpGaGAljFlGaGAljFlGaGAliFAhgJRAD31o422Mr5/xbku3S/8n7cAWxZv7sLeOEbC9+Zd0wdCmCEAhihAEYogFUogBEKYIQCGKEARiiAVUyamVAAq5gyM6EAVjFlZkIBrBK4AI5EItk5Xv2hUOjUJf7e8JVIJDqTyWS3NC6dTuds226XxmWz2V3RaLRFEtPc3NwXCoVeleaKx+MdOseWSqV6YrFYh8Y56ZMeWyQS6W5qanpd59hSqVSPNC6ZTHbH43GtY4vFYq3CuI6mpqY3pLls225Pp9M5nWNLJBKdGseWs227TRITjUZbmpqaBjSOrU3n2OLxeFc8Hu8K4tgikUi2qalpoLm5WfR527bdlslkeqW5dGtQMpnUqkGhUKgQiURE35NYLNaaTqf7ND437Rqkc52GQqEfh8NhUV2IRqMtOscWi8W0a5DOdRoKhV6JRCK7hO8xm81mRTGRiP51mkqltK7TcDj8cjgc/o40LpPJ7A7q2HRrUDgcfikcDv+tNC6bze6KxWKimGg0GmgNampqOh4Oh7+rc2zStULQNSgUCh2NRCL7pXE6a4VoNNqieZ22J5NJ8Xc5FAr9IBwOH5DGZTKZXunvadA1KBwOfz8SiRzS+Ny01gpB1qBIJPJcJBI5HNSx6dQg6XV6a/f4vzR6lu9X7LZ5/bZerl+xcrXpOc6JuF+549Qdb1sFa/q+5+77kSSuubl5XzgcPiY9/0H2K7o1KBwOPxkKhV7UOTaddVAqlRLXoEgkolWDIpFIPhwOvySNC7pf0Tm25ubmPZyZwOcWaL8S5MzkvfQrAc9MfiLNpTszSaVSXUHNTCKRSLapqem0xrEZMzOJRCKiOJNmJtFo9JqemSQSCe2ZSXNzcyAzE91+RXetEA6HfxThzER5BT0zSaVSnJlc9Gpqajre3NwsnpnorBV0r9N4PN6RSCTEa4V/BzOTZ6VxnJk0PCdaNch67LHHbm30CoVCd0cikea5/j7X69lnn13x/PPPr5bGnThxYt3TTz99lzTu5MmTWx5//PHbJTG2bW8Kh8NJaa59+/YtP3LkyBpp3LFjx9bm8/ll0rgXX3xxcyqVukMSEwqF1kQikaw018GDB5cdO3ZsrTTuyJEja/bt27dc45xs6unpuVMYtywSiXRKcz399NN3nThxYp007vnnn1/97LPPrpDGHT9+fEM+n18siXn88cdvb25uzklz7d+/f8nx48c3SOMOHz688sCBA6ukcUePHl2fz+eXSuPqElH0eefz+cUvvfTSRmku3Rr0wgsvaNWg5ubm9ieeeEJ0DfT09Nx57NixTdJc76UGHTx4UFyDwuFw5tvf/raoLqRSqTtefPHFzdJc+XxeqwYdP35c6zqt3928RRJj2/Ztx48f36pxbEuPHj26Xhp39OjRVYcPH14pjQuFQpEnnnjiHmncSy+9tE0ak8vlAq1B0Wj027FY7IMa35Ottm3fJonJZrOB1qBoNPq1WCz2e9K4kydPbunq6hKtg3p6eu48deqUuAYdPHhwmU4NisVij9i2/XFp3KlTp8Rrha6urttPnjwpurYfe+zdtcILL7wgXivYtv2X0Wj0j6VxL7300kbpWsG27dtOnToVWA2KRCJ/1tzc/Blp3PHjxzfkcrklGucksBpk2/afxuPxz0vjdNdBJ0+e3CKtQdK1woLcPwygAD733+YbH2S/svWHW++13rB+a71u/RdJXCwW+4NYLPao9D0G2a88/vjjWjUoHo9/OBaLfV0ap9uvHDlyRFyDHn74Ya0aFI1G74tEIk9I4w4cOKC1Dnr55Ze1rtNTp05tffjhh0XXqW3b28PhcFSay4SZSTgc3hj0zESnX9GdmYTD4RZpLt1+5XqemRw9enSV7sxEulZ4/PHHbw+Hw33SXCbNTL71rW+J6rIpM5NwONxu27boe6Lbr+jWoEOHDmnVoEgkkv76178uunZ0Zya6/YruzCQSidiPP/646HfflJlJOBwOx2Kxa35mcvToUc5MLnrFYrGvJhKJ35fG6awVUqnUHbozk0OHDonXCrZt/1U0Gn1QGseZCeQKfGYSj8e1Zib79+8PbGYy5+3B3AIa4RbQCLeARrgFNMItoFW4BXTDOG4BPQtuAY1wC2iEW0CrcAtohFtAI9flFtBd5+63crX/pQjg3n8ICfIF1q8UCoVFN75x4xmrYE1br1tN843jFtAIt4BGuAU0wi2gVbgFNMItoBFuAY1wC2iEW0CrmDQz4RbQKqbMTLgFtIopMxNuAa3CZwALoQBWoQBGKIARCmCEAhihAFYxqZmhAFYxpZmhAFYxpZmhAFahAEYCEcCWZVk9tWErV5u2vvz0tPWN//g5Yb5ABfAXi1/8sPWG9VurYP3zfOMogBEKYIQCGKEAVqEARiiAEQpghAIYoQBWMWlmQgGsYsrMhAJYxZSZCQWwCgWwEApgFQpghAIYoQBGKIARCmAVk5oZCmAVU5oZCmAVU5oZCmAVCmAkMAGcO/eO1T01bVnWtGVZot/ioAWw67qrrIL195K7gCmAEQpghAIYoQBWoQBGKIARCmCEAhihAFYxaWZCAaxiysyEAljFlJkJBbAKBbAQCmAVCmCEAhihAEYogBEKYBWTmhkKYBVTmhkKYBVTmhkKYBUKYCQ4AVz7jRUf/DfLHAG8XnIXMAUwQgGMUAAjFMAqFMAIBTBCAYxQACMUwComzUwogFVMmZlQAKuYMjOhAFahABZCAaxCAYxQACMUwAgFMEIBrGJSM0MBrGJKM0MBrGJKM0MBrEIBjAQigHv/8VErV5te8MW9/59ligC2LEtyFzAFMEIBjFAAIxTAKhTACAUwQgGMUAAjFMAqJs1MKIBVTJmZUACrmDIzoQBWoQAWQgGsQgGMUAAjFMAIBTBCAaxiUjNDAaxiSjNDAaxiSjNDAaxCAYwEIoBztYKVq00v3Pbg/7DMEsDzvguYAhihAEYogBEKYBUKYIQCGKEARiiAEQpgFZNmJhTAKqbMTCiAVUyZmVAAq1AAC6EAVqEARiiAEQpghAIYoQBWMamZoQBWMaWZoQBWMaWZoQBWoQBGghHA596xcrVfL1y48L9bJglgy5r3XcAUwAgFMEIBjFAAq1AAIxTACAUwQgGMUACrmDQzoQBWMWVmQgGsYsrMhAJYhQJYCAWwCgUwQgGMUAAjFMAIBbCKSc0MBbCKKc0MBbCKKc0MBbAKBTAS0B3Av7Fyv/gnQwXwvO4CpgBGKIARCmCEAliFAhihAEYogBEKYIQCWMWkmQkFsIopMxMKYBVTZiYUwCoUwEIogFUogBEKYIQCGKEARiiAVUxqZiiAVUxpZiiAVUxpZiiAVSiAkSsugOvP/7VytReNFMCWNa+7gCmAEQpghAIYoQBWoQBGKIARCmCEAhihAFYxaWZCAaxiysyEAljFlJkJBbAKBbAQCmAVCmCEAhihAEYogBEKYBWTmhkKYBVTmhkKYBVTmhkKYBUKYOSKC+D683+t3nMPGSyAL3sXMAUwQgGMUAAjFMAqFMAIBTBCAYxQACMUwComzUwogFVMmZlQAKuYMjOhAFahABZCAaxCAYxQACMUwAgFMEIBrGJSM0MBrGJKM0MBrGJKM0MBrEIBjFx5Afzu838ty7KMFcCWddm7gCmAEQpghAIYoQBWoQBGKIARCmCEAhihAFYxaWZCAaxiysyEAljFlJkJBbBK4ALY9/0bGr3a2tq22LbdNNff53pVKpUlpVJpmTSu/oW9QxpXrVbXFwqFmyQxbW1ta2OxWEyay3GcxZ7nLZfG+b6/ot7AiuLK5fI6x3FulsT09fUtj0ajaWmu+o/mCmmc53nLHcdZLI0rlUprfd+/RRLT09NzZzQabdM4/3fMFEThe1xWqVSWaJyT1XWhPu+YQqFwUzQa7ZbmqtVqt3met1rjnCytL95Fca7rrnJd93ZpXCwW6zp58qTo866fwzXSXLo1qN5gi2uQbdst+Xxeeg3cUr8GpO9RuwbVr3HpsSU7OztFdcFxnJvL5fI6aa56jRTXoMnJSa3r1LbtaHt7+3pJTK1Wu9FxnA3SXK7r3u667ippXH3It1QaF4/Hn8hkMls13udGaUyxWAy0BsXj8W+0trbeK41zHGdDfUAy75j6kC+wGpRIJB5taWm5XxpXrVbXnz9/XrQO8n3/lrGxMXENmpiYuFOnBsXj8YeTyeRHpXH19yj67Th//vxN1WpVdG3XX3fMDFqFn9ufZ7PZBzXyrZGuFerf4cBqUCKR+HQ6nf4TaZzneauLxeJtGu8zsBqUzWb/OJlMflbjPWqtg6rV6nppDfIFa4V3n/9be9v3/RsWLlz4K8uypjdu3Cj9LQ6sX5lrrbD2zbWbZ+4CbhTX1tb2e8lk8q+k7zHIfqVQKGjVoPb29g/atv2YxnvUWgcNDw+La1B9yCeuQS0tLXfbtv1NaVx9nSBeB505c0brRlA5cAAAIABJREFUOvV9f0P9GOcdk8vlNsVisZA0lwkzk+7u7jXRaNSW5gq6XwlyZqLbr1zPM5Px8fG7dGcm0rVCPp+/qbm5uUeay5SZiW3bnQcPHhTVZZNmJvv375d+T7T6Fd0aVCwWtWpQPB5PBDUz8TX7Fd2ZSTweb+bMBN5noDOT+vGJ4hKJxNev55lJJpP5kDROt1/RnZkUi0XxWiEejz+cyWQ+Jo0zZWaSTqc/oZHvup6Z1Gq1wGYmluM4Kxu9Dhw48EBra2tqrr/P9apWq5uHhoa2SeN839/h+/4GaZzneR8YHBxcLYl54YUXdra0tLRKc1UqlU2O42yXxpVKpR2u627UyHff8PDwGknM4cOHt2cymS5prtHR0Y2lUmmHNM5xnO318yKKc113p+/7omN76aWXNqbT6T5prvqFLz62oaGhbdVqdbM0zvO8e8bGxtZKYgYHB1en0+nvSHNNTEys8zzvHo1zssV13a3SuHK5fHe1Wl0vjUulUv1vvvmm6JyMjY2t/fnPf36vNJduDSqVSlo1KJPJ9P7gBz8QfU9831/juu5Oaa73UoNGR0fFNSibzXYeOXJEdO0M///svWtwXOWZ7/tiQxIwF9+w5PvdBEwSSGaSTBJmErInsBPmJJmECbkQ1Pd7t+4tyYb02NjGxrawkTM4wLDHQ5JJO8i7T6tbfVmtNbrgA7GSKup8OZW9z66ayZ7z5dTJfNpfMgU6H5CDXv1boOcFFn7l/69qVU3QPPX2Wq316H2en9ezSqXWer1+u3StarVqlIMcxzG6T1OpVPr48eN3CD/jukqlsle6VqPR2Fir1XYbXJPtrutuMzi32BNPPPEJg/XulMbUajVPc1BHR0fgwIEDfyqNq1Qqe6vV6jphjKc5qLOz84e5XO5z0jjHce5wHEe0D3LfLNLEOWg2j4hzUFdX13dzudwXDX5PxHsFx3FaHMcR3duza20yyUFdXV3f3r9//1ekcWNjY7dJ9wrVanXd2NiYZzkom81+fWBg4GvSOMdx9swW2aI4L3NQf3//V3t7e79hsJ7RPshxnDukOWixe4UNf/srn8pOz1y/b/rFcrl86/Lly/9dKTXzne98R/S32Mt65e32Cteev/ZllVczrb9sTc7/WS6X+/POzs4fSD9j2cN6pVAoGOWgAwcO/Fl7e3ubNM60XhkdHRXnoOHhYaMcdOTIkU9lMpmQwfU32geNj48b3adjY2N7h4eH10liTp48+bF0Op2QrmVDz+Spp566LZVKtUvX8rpeMe2ZJBKJHulapvVK2fueyYB0LdOeSbVa3W7aM5HuFYaHh9fF4/EfSdeypWeSSCT2//znPxddE5t6Js8995y4Z2JSr5jmoEKhYJSD0ul056lTp0T7bNOeiWm9YtozSafTqaXaM0mn09FDhw7dZbAeeyZ6jOc9kwMHDnxeGmdar5j2TAqFgklf4buPPfbYlwx+T9gzmXN43TPp7e3930x7JlNTU571TBZ8PJgjoBGOgEY4AhrhCGiEI6B1XJcjoJvEcQT0PDgCGuEIaIQjoHU4AhoxzUEcAY1ckSOg57z/VynLR0Ar9bbvAuYIaMS0XuEIaMTlCGgNjoBGOAIa4QhohCOgEY6A1uEIaOSD6JlwBLSOLT0TjoDWsaVnwhHQOnwHsBAKYB0KYIQCGKEARiiAEQpgHZuKGQpgHVuKGQpgHVuKGQpgHQpg5P0VwG+9/1epJSCAlVrwXcAUwAgFMEIBjFAA61AAIxTACAUwQgGMUADr2NQzoQDWsaVnQgGsY0vPhAJYhwJYCAWwDgUwQgGMUAAjFMAIBbCOTcUMBbCOLcUMBbCOLcUMBbAOBTDyPj8B/LrK/vq3l//nEhHATZ8CpgBGKIARCmCEAliHAhihAEYogBEKYIQCWMemngkFsI4tPRMKYB1beiYUwDoUwEIogHUogBEKYIQCGKEARiiAdWwqZiiAdWwpZiiAdWwpZiiAdSiAkfdNAPf95lsqOz2jstPPXf5PS0IAK9X0KWAKYIQCGKEARiiAdSiAEQpghAIYoQBGKIB1bOqZUADr2NIzoQDWsaVnQgGsQwEshAJYhwIYoQBGKIARCmCEAljHpmKGAljHlmKGAljHlmKGAliHAhh53wTwvPf/KrWkBDA8BUwBjFAAIxTACAWwDgUwQgGMUAAjFMAIBbCOTT0TCmAdW3omFMA6tvRMKIB1KICFUADrUAAjFMAIBTBCAYxQAOvYVMxQAOvYUsxQAOvYUsxQAOtQACPvnwDW3/+r1BISwErBU8AUwAgFMEIBjFAA61AAIxTACAUwQgGMUADr2NQzoQDWsaVnQgGsY0vPhAJYhwJYCAWwDgUwQgGMUAAjFMAIBbCOTcUMBbCOLcUMBbCOLcUMBbAOBTDyPj4BrL3/V6klJ4C1p4ApgBEKYIQCGKEA1qEARiiAEQpghAIYoQDWsalnQgGsY0vPhAJYx5aeCQWwDgWwEApgHQpghAIYoQBGKIARCmAdm4oZCmAdW4oZCmAdW4oZCmAdCmDkfRHATd7/q9QSE8BKaU8BUwAjFMAIBTBCAaxDAYxQACMUwAgFMEIBrGNTz4QCWMeWngkFsI4tPRMKYB0KYCEUwDoUwAgFMEIBjFAAIxTAOjYVMxTAOrYUMxTAOrYUMxTAOhTAyPsigJu8/1epJSmA//gUMAUwQgGMUAAjFMA6FMAIBTBCAYxQACMUwDo29UwogHVs6ZlQAOvY0jOhANahABZCAaxDAYxQACMUwAgFMEIBrGNTMUMBrGNLMUMBrGNLMUMBrEMBjLw/Ahjf/6vUEhTASv3xKeCWZ1v2UQDrUAAjFMAIBbAOBTBCAYxQACMUwAgFsI5NPRMKYB1beiYUwDq29EwogHUogIVQAOtQACMUwAgFMEIBjFAA69hUzFAA69hSzFAA69hSzFAA61AAI+/TE8Dw/l+llqwA3qjOqzeW/WLZ/0MBrEMBjFAAIxTAOhTACAUwQgGMUAAjFMA6NvVMKIB1bOmZUADr2NIzoQDWoQAWQgGsQwGMUAAjFMAIBTBCAaxjUzFDAaxjSzFDAaxjSzFDAaxDAYy85wJ4gff/KrVEBbBSf3wKeNfQrkFRnKIAbgYFMEIBrEMBjFAAIxTACAUwQgGsQwGMUAAjFMAIBTBiS8+EAljHcwFcLBZvaHbs379/dzweDyz084WOcrl8q+M4LdK4qampDZVKZbU0znXdbfl8/kZJTC6X2xKNRmPStYrF4lrXdVulcRMTE+uHh4fXSOMajcbWQqFwkyTm0KFD66PRaFq6luM4ayYmJtYbXP/WYrG4VhpXr9e3lMvlmyUxhw8fXhONRruka1UqldVTU1MbDK5JS7lcvtXgmmy6XOQt9sjn8zeGw+E+g7VWuq67SRpXrVbXFQoF8X3aaDQ2joyMrJLGRSKR7Isvvij6vuv1+i3j4+ObpWuZ5qBarWaUgyKRSOfx48dF90C5XL65Xq9vka5VfBc5yHGcNdK4aDSazOVyonunUCjc1Gg0tkrXGh4eNspBr7zyitF9Go/HI93d3dslMdVqdUW1WhXFFIvFG0ZGRlY1Go2N0jjHcVqq1eo6aVwikfD39/fvMVhvhzTmwoULnuagZDL5g+7u7jsN1tterVZXSGLy+bynOSiZTH6nr6/vbmmc67rbXNcV7YPK5fLNU1NT4hzkOM4akxyUSCS+2dnZ+Vlp3NTUlHiv4Lruja7rbpOuValUVtdqNfFeIZVKfa2jo+Meadz4+Phm6V6hWq2uGB8f9ywHJZPJ+9Lp9Jelca7rbrpw4cJKaZyXOai9vf3edDp9vzTOdB/kuu42aQ56u73C8uyll1R2emb1/l/BOSxbtuz3SqmZu+++W/S32Mt6xWSvcNcv79qtzqs3rv35tf+vwfX3rF7J5/NGOainp+euRCLxkDTOtF6pVqviHHTu3DmjHNTf339HPB7/oTSuUCgY7YMuXrxodJ+Oj49vP3funOg+7evr2xWLxYLStdgzwcO0XjHJQceOHWs16ZmY1ite5qCTJ0+utqVnIt0rnDlz5sZIJNJvsJYVPZNoNNp79uxZUV62pWcSjUY7zp49K+6ZmNQrRcMcVKlUjHJQLBZLeNUzMa1XTHsmsVgsvH///iXZM0kmk77e3t7bDNbztGdi2FdYsj2TeDz+nZ6enk9K40zrFdOeSaVSEe8VksnkN9rb2/9MGmdLzySTyfy5NM6GnkkqlfqKac/EdV3PeiaqXq/f0uzI5XJ3JJPJ8EI/X+iYmJhYXy6XN0njGo3GVsdxWqRxtVpt98jIyCpJzLFjx3bG4/GkdC3XdVsvF8vCY4vJuVUqlV2VSmW1JObEiROb4/F4h3StV155paVer2+RxlWr1c2u67ZK48rl8k7HcdZIYs6cOdMaj8d7pWs5jtPSaDS2GnzGTRMTE+sNrsl213XXSmJGRkZWRaPRfdK1JiYmbq1Wq9ulcbMJe6M0bnR0dFu1Wl0njYvFYgPDw8Oi79t13bWO4+wwuCZGOahUKhnloFgs1jM4OCj6PXEcZ025XN4pXevd5KDZe1x6bu3Hjx8X3TuVSmV1pVLZJV1r9tqLc5Drukb3aTKZjB88eHC3cK2VpVJpj3StarW6bnR0dJs0rtFobKzVahukcalUKnTgwIG90rjR0dHbpDHlctnTHJRKpdpyudxd0rhSqbTHdd2VkphisehpDkqlUt/ft2/fpw2u5e7JyUnRPshxnDWNRkOcg1555ZUWkxyUyWQe7O/v/7w0rtFoiPcKk5OTq2q1mujenr0mLaVSSbxX6Ojo+Hpvb++XDNbbId0ruK670nEcz3JQZ2fnV3t6er5isN72crl8qzTOyxzU1dX1l52dnQ8YfEajfVCtVtstzUFvt1e4pm/6f6rs9B+a/Wz58uW/V0rN3HfffdK/xZ7VK6Z7het/fv1vVF7NrPrlqqgkzst6ZWRkxCgH5XK5P0kmkz8w+IxG+6CRkRFxDrpw4YJRDnr00Uc/kUwmfdK4YrFotA+a/QcX4vvUcZw9Fy5cEN2nhw8f/mg8Ho9I17KhZzI4OLjD656JSb3iZc/EtF7xMgc9++yzLV72TBqNxkbTnol0r3DhwoWVkUhkv3Qti3om/T/72c+ke0MreibxeLz77Nmz4p6JSb1imoOKxaJRDorH4xkveyYm9YppzyQej8dzuZzo7z57Jni8m55Jo9HYaHBubY8++ujd0jgbeiaZTOZ7Jj0T03rFtGdSLBbFe4X29vZvZ7PZL0jj2DPRD697Ju3t7f+5q6vrPoP1tk9MTHjWM1nw8WCOgEaKRY6Ank+9zhHQ8+EIaIQjoHU4ArppHEdAz4MjoBGOgEY4AlqHI6ARjoBGrB8BvcD7f5VawiOglVJfyH3hP6m8mlF59S+SOC/rFY6ARjgCGrGhZ8IR0AhHQCMcAY1wBDTCEdA6HAGNcAQ0whHQCEdAI7b0TDgCWofvABZCAaxDAYxQACMUwAgFMEIBrGNTMUMBrGNLMUMBrGNLMUMBrEMBjLynAvht3v+r1NIWwOFw+GMfefEj/6fKqxn1C/XIYuMogBEKYIQCWIcCGKEARiiAEQpghAJYhwIYoQBGKIARCmDElp4JBbAOBbAQCmAdCmCEAhihAEYogBEKYB2bihkKYB1bihkKYB1bihkKYB0KYOQ9FcDZ6bzKTs+ovktfbBa31AXw/QP3t6nz6g3JU8AUwAgFMEIBrEMBjFAAIxTACAUwQgGsQwGMUAAjFMAIBTBiS8+EAliHAlgIBbAOBTBCAYxQACMUwAgFsI5NxQwFsI4txQwFsI4txQwFsA4FMPLeCuBLv1PZ6T8sFLfUBXAkEvkrlVf/LHkKmAIYoQBGKIB1KIARCmCEAhihAEYogHUogBEKYIQCGKEARmzpmVAA61AAC6EA1qEARiiAEQpghAIYoQDWsamYoQDWsaWYoQDWsaWYoQDWoQBG3uMngBd8/69SV40A3ih5CpgCGKEARiiAdSiAEQpghAIYoQBGKIB1KIARCmCEAhihAEZs6ZlQAOtQAAuhANahAEYogBEKYIQCGKEA1rGpmKEA1rGlmKEA1rGlmKEA1qEARt4zAfwO7/9V6ioRwEopyVPAFMAIBTBCAaxDAYxQACMUwAgFMEIBrEMBjFAAIxTACAUwYkvPhAJYhwJYCAWwDgUwQgGMUAAjFMAIBbCOTcUMBbCOLcUMBbCOLcUMBbAOBTDyngngd3j/r1JXlQBe9FPAFMAIBTBCAaxDAYxQACMUwAgFMEIBrEMBjFAAIxTACAUwYkvPhAJYhwJYCAWwDgUwQgGMUAAjFMAIBbCOTcUMBbCOLcUMBbCOLcUMBbAOBTDy3gngt3//r1JXkQBWatFPAVMAIxTACAWwDgUwQgGMUAAjFMAIBbAOBTBCAYxQACMUwIgtPRMKYB0KYCEUwDoUwAgFMEIBjFAAIxTAOjYVMxTAOrYUMxTAOrYUMxTAOhTAyHv4BPDbvv9XqatOAC/qKWAKYIQCGKEA1qEARiiAEQpghAIYoQDWoQBGKIARCmCEAhixpWdCAaxDASyEAliHAhihAEYogBEKYIQCWMemYoYCWMeWYoYCWMeWYoYCWIcCGHlPBPAi3v+r1FUmgJVa1FPAFMAIBTBCAaxDAYxQACMUwAgFMEIBrEMBjFAAIxTACAUwYkvPhAJYhwJYCAWwDgUwQgGMUAAjFMAIBbCOTcUMBbCOLcUMBbCOLcUMBbAOBTDyngjgRbz/V6mrUgC/41PAFMAIBTBCAaxDAYxQACMUwAgFMEIBrEMBjFAAIxTACAUwYkvPhAJYhwJYCAWwDgUwQgGMUAAjFMAIBbCOTcUMBbCOLcUMBbCOLcUMBbAOBTDy3gjgd37/r1JXoQBW6h2fAqYARiiAEQpgHQpghAIYoQBGKIARCmAdCmCEAhihAEYogBFbeiYUwDqeC2DXdVc2Ox599NG9qVQqstDPFzpqtdqGarW6WRrnuu42x3FapHGO4+ypVCqrJTFHjhzZlUwmU9K1KpXK+nq9vkUa12g0tpZKpVaDa7nbcZw1kphTp05ticVinQbXv7XRaGyVxtXr9S2VSmW9wbXcVSwW10pizp49uz4Wi2UNfkdaXNfdJo2rVquba7XaBoP1dswWa5LrsToej+8z+IzrHMfZIY1rNBoby+XyJoP1thcKBfF9mkgkBqTfd7lcvrXRaOyUrmWag0ZHR41yUCKR6Hn66adFvyfFYnFtpVLZJV3r3eQg13XFOSiRSLQPDQ1tlcQ4jrOmVqvtlq5VKpWMctD4+LjRfZpIJBK5XG6PJGZycnKV4ziiGNd1VxYKhZZqtbpdGue67qZGo7FRGpdMJsO5XO5OadzY2Nht0pjh4WFPc1AymfQ9+uijd0vjHMfZM9s0XXRMPp/3NAelUqnv79u379Mm53bx4kXRPmg2H4tzkOu6rSY5KJPJPJjNZr9gsJ54r3Dx4sXVJvep4zgto6Oj4r1Ce3v7N7q7u++VxjUajZ3SvcLk5OSqyclJz3JQe3v717LZ7H0G13LH8PDwOmmclzmop6fnKz09PQ9I40z3QSY5aP5eQWWnX1+Wnf7v7xS3fPnyf1dKzTzwwAOiv8Ve1iume4V9+/Z9rqOj46H5//2e/3rPHeq8euOa/DX/2izOy3qlUqkY5aBcLvcn6XT6YWmcab1SLpfFOWhkZMQoBw0MDNyVSqX8Bp/RaB80Pj5udJ9OTk7umZUbi445ePDg7clkMipdy4aeybFjx3Z63TNxDeoVL3smpvWKlznohRdeaPWyZ+K67ibTnol0rzAyMrIqFovtl65lUc+kP5/Pi/KyTT2T559/XtwzcQ3qFdMcVCqVtroGOSiZTGYGBwdF947pPsi0XjHtmSSTyfhS7ZmkUqmQDT0T13XFOSiVSrUNDAx8Uhq3lHsmpvWKa9gzmc0norhMJvNgT0/PPQbrsWcy5/C6Z9LZ2flV055JtVr1rGeiLl68eH2zo6+vb1c0GvUv9POFjmKxuLZQKLRI4yYmJtaPjIysksY1Go2t1Wp1hSQml8ttiUQiUelaw8PDa0qlUqs0znXd1nw+v1oaN7tpuVESc+zYsdZIJJKSrjVbEIrPrVQqtQ4PD6+RxlWr1c1TU1M3SWJOnjy5OhKJdErXGhkZWTUxMbFeGlcoFFqKxeJaadxsoXCz8HqsiEQiWYPfkVsajcZGaVy5XL51eHh4nTSuVqttuPwvIyVHNBrtLRQKou+7XC7f7LruJulapjmoUqkY5aBoNNoxNDQkugdm/6X0Zula7yYHVSoVcQ6KRqPJQ4cOie4d13VvrNfrW6Rr5fN5oxzkOI7RfRqLxcJ9fX3bJDHT09M3jI6OimIuXnzzX//VarUN0rhqtbquXC7fanBuvp6ent0G6203+N48zUGxWOwHHR0de6Vxo6Oj26anp28QfkZPc1Aikfibnp6eu6RxjUZj62uvvSbaB01NTd00Pj4uzkGVSmW1SQ5KJBLfzGQyn5HGjY+Pi/cKr7322opGo7FVutbIyMiqSqUi3iukUqmvpVKpe6Rxrutuku4Vpqenb3Bd17McFI/Hv9Le3n6vNK7RaGzM5/O3SOO8zEHpdPpL6XT6fmmc6T6o0WhsleaguXuFm/dd+q7KTs8s7/vVf3mnuGXLlv1eKTXzqU99SvS32Mt6xXSv0NXV9afJZPJbzX52zflrJlRezdz00k3B+T/zsl6pVqtGOaizs/MT0Wj0IWmcab1SLpfFOahYLBrloN7e3tuj0ejD0rjh4WGjfdDU1JTRfeq67rZisSi6T3t6enZGIpGAdC0beiaPP/74Zq97Jib1ikkOeuqpp1pMeiam9YqXOejHP/7xqnA43CVdy7RnUq1W15n2TKR7hXPnzq0Ih8N9Br8jVvRMwuFw74svvijKyzb1TP7hH/5B3DMxqVdMc1CpVDLKQbFYLOFVz8S0XjHtmcTj8VAul1uyPZPOzs49But52jOpVqviHBSPx7/f3d19pzTOlp5JZ2fn3dI403rFy55JMpn8RiqV+qw0zoaeSSwWW9I9k3Q6/WVpXKPR2Fiv1z3rmSz4eDBHQCMcAY1wBDTCEdAIR0DruBwB3SyOI6DnwRHQCEdAIxwBrcMR0AhHQCPWjYBe5Pt/lbpKR0Ar9bbvAuYIaIQjoBGXI6A1OAIa4QhohCOgEY6ARjgCWocjoBGOgEZcjoAGOAIasaVnwhHQOnwHsBAKYB0KYIQCGKEARiiAEQpgHZuKGQpgHVuKGQpgHVuKGQpgHQpg5N0L4MW9/1epq1gAK7Xgu4ApgBEKYIQCWIcCGKEARiiAEQpghAJYhwIYoQBGKIARCmDElp4JBbAOBbAQCmAdCmCEAhihAEYogBEKYB2bihkKYB1bihkKYB1bihkKYB0KYOQ9eAL4dZX99W8XE3eVC+CmTwFTACMUwAgFsA4FMEIBjFAAIxTACAWwDgUwQgGMUAAjFMCILT0TCmAdCmAhFMA6FMAIBTBCAYxQACMUwDo2FTMUwDq2FDMUwDq2FDMUwDoUwMi7EsB9v/mWyk7PqOz0c4uJu6oFsFJNnwKmAEYogBEKYB0KYIQCGKEARiiAEQpgHQpghAIYoQBGKIARW3omFMA6FMBCKIB1KIARCmCEAhihAEYogHVsKmYogHVsKWYogHVsKWYogHUogJF3JYAF7/9VigK42VPAFMAIBTBCAaxDAYxQACMUwAgFMEIBrEMBjFAAIxTACAUwYkvPhAJYhwJYCAWwDgUwQgGMUAAjFMAIBbCOTcUMBbCOLcUMBbCOLcUMBbAOBTDy7gTw4t//qxQF8JsL6E8BUwAjFMAIBbAOBTBCAYxQACMUwAgFsA4FMEIBjFAAIxTAiC09EwpgHQpgIRTAOhTACAUwQgGMUAAjFMA6NhUzFMA6thQzFMA6thQzFMA6FMDIu3wCeNHv/1WKAvjNBfSngCmAEQpghAJYhwIYoQBGKIARCmCEAliHAhihAEYogBEKYMSWngkFsA4FsBAKYB0KYIQCGKEARiiAEQpgHZuKGQpgHVuKGQpgHVuKGQpgHQpgxFQAb/jbX/kk7/9VigL4rUXeegqYAhihAEYogHUogBEKYIQCGKEARiiAdSiAEQpghAIYoQBGbOmZUADrUAALoQDWoQBGKIARCmCEAhihANaxqZihANaxpZihANaxpZihANahAEZMBfCH+y8VJO//VYoC+K1F3noKmAIYoQBGKIB1KIARCmCEAhihAEYogHUogBEKYIQCGKEARmzpmVAA61AAC6EA1qEARiiAEQpghAIYoQDWsamYoQDWsaWYoQDWsaWYoQDWoQBGTAXwsuz0v0ne/6sUBbC+0JtPAa/65aooBbAOBTBCAaxDAYxQACMUwAgFMEIBrEMBjFAAIxTACAUwYkvPhAJYhwJYCAWwDgUwQgGMUAAjFMAIBbCOTcUMBbCOLcUMBbCOLcUMBbAOBTBiKoCl7/9VigJYX+jNp4CvyV/zrxTAOhTACAWwDgUwQgGMUAAjFMAIBbAOBTBCAYxQACMUwIgtPRMKYB0KYCEUwDoUwAgFMEIBjFAAIxTAOjYVMxTAOrYUMxTAOrYUMxTAOhTAiIkA/tDAr/9G+v5fpSiAcbE3nwK+6Zc3haTrUQADFMDzoABGKIARCmCEAhihANahAEYogBEKYIQCuOl6FMBzoABGlrwA9vv90WZHMBjs8/l8f7/Qzxc6otFoOhaLtUvjkslkRzQaTUrjMplMTzAYjAnjetra2s5J14pEIql4PN4hjYvH4x2RSCQljUulUj2BQCAuifH5fB1tbW0/vdLPLZlMdodCIdG5+f3+lM/n+4V0rWg0mkwmk+Jzi8Vi7dFoNG3wvXVFIhHRuQWDwdgjjzxyXrpWOBxOpFKpLoPvOxOJRDLSuEQi0RkOhxPSuEceeeS89Hc5EonETc7NNAfF43GjHNTW1vZPPp9P9HsSCoXiyWSy2+Dxila6AAAgAElEQVR78/Q+bWtr+2kgEBCtFwgE4qlUqserc0skEkb3qc/n+we/3y/6nKFQKJpOp3ula4XD4UQikeg0+N6M7lOfz/f3wWCwTxqXSqWyJufmZQ5qa2v7SSAQ2C+NS6fTvaFQSBQTCoU8zUFtbW1/5/f7c9I4k31QKBSKp9Npz3JQW1vbUCAQeNzgexPvFYLBYCyTyYhzUDQaTZqcm8/nO+X3+49I40z2Cl7nIL/ff8Ln8z1pcm4mewUvc1AgEDjq8/lOSuNM90GZTKZHmoNW9dR/rbLTM59OnhJ9zmuvvfZ/KaVmvvnNb4ruAy/rFdO9gt/vP+D3+89IYv6q66/6VF7NXPez634vXc+kXjHNQYFA4DGfz/eMNM7LesXv9xvloGAwuM/n8z0rjTPdK6TTaaP71OTcQqFQtq2t7QVpnA09k0Ag0M2eyQd7bjb0TOLxeMY0Bxn2FX4pjbGpZ+L3+0VxFvVMfh4MBsU9Ey/rlXfRM3nR7/eL9tmm+yDTeoU9k6bn9veBQKBfGud1zyQej7Nnop/b3wWDQXHPxLReYc8EvjejHNTW1vaUf4n2TNra2qzomai2traVzY5IJHKHz+eLLPTzhY6jR49uOHHixGZp3ODg4LZDhw61SOOeeeaZ3bFYbJUkJhAI7PL7/SnpWocOHVp/6tSpLdK4oaGhrblcrlUad+bMmV0dHR2rJTHhcHhLIBDokK517Nix1qGhoa3SuFOnTm05dOjQemncyZMnd/X3968RxrUGAoFeg++tZXBwcJs07sSJE5uPHj26QRo3ODi4I5fLrZXExGKxVT6fb590rcOHD986ODi4w+D6bzx69OgmadyTTz65PZfLrZPG+f3+gUQiIfq+c7nc2tOnT++UruV1DvL7/T3hcFh0D/T39685efLkLula7yYHHTt2TJyD/H5/eyAQEOWFjo6O1WfOnBGfWy6XM8pBZ86cMbpP/X5/IhKJ7JbExGKxVUNDQ3sMzm3dk08+uV0ad/r06U0nT57caHBuoVAotFca9+Mf//g2aUx/f7+nOcjv97cFAoG7pXFDQ0N7pHuFrq4uT3NQMBj8QSAQ+LQ07plnntnd19cnOrf+/v41JvfpsWPHWk1yUDgcfjAcDn9BGnfmzBnxXqGvr2/VM888I7q329rM9wqzT27fK407ffr0TpO9wk9+8hPPctDsv0K+Txo3ODi4o7+//1ZpnJc5KBwOfyUajT4gjTPdB5nUK9dkL/2byk7/h3StZcuW/btSambHjh2i+8DLesV0rxAKhT4XCoUeksZd94vr/g+VVzM3/OMNMUmcSb0Si8WMclAoFPrTQCDwsDTOtF45duyYOAd973vfM8pBfr//Ez6fzyeNO3r0qNE+6Omnnza6T3/yk5/s+d73vie6T5PJ5Ednmz/Sc7vieybhcHin1z0Tk3rFy56Jab3yAfRMsgbfm9E+6PTp05tMeybSvUIsFlsVCAT2S9eyqWcSDodFedmWnkkgEOhOJpOi3xPTesU0Bx0/ftwoBwUCgUxbW9s2SYzpPsj0PjXtmQQCgTh7Jvrhdc/k9OnT7JnMOUKh0Pd9Pt9npHFe1ivHjh1rPX78uHivEA6HHwwGg/eYnNuV3jMJBoNfX8o9k0AgcL80bnBwcMfhw4c965ks+HgwR0AjHAGNcAQ0whHQCEdA63AEdNM4joCeB0dAIxwBjXAEtA5HQCMcAY3YMAJaZadfX9Y3/X9L1+IIaOSzw5+9XZ1Xb6i8+hdJHEdAAxwBPQ+OgEY4AhrhCGiEI6ARjoDW4QhohCOgEY6ARjgCuul6HAE9B46ARpb8COiFoABGKIARCmCEAhihANahAG4aRwE8DwpghAIYoQDWoQBGKICRK14A9/3mWyo7PXP9vukXpWtRACP1ev2Wa85fM6Hyakb9Qj2y2DgKYIACeB4UwAgFMEIBjFAAIxTAOhTACAUwQgGMUAA3XY8CeA4UwAgFsBAbihkKYIQCGKEARiiAEQpgHQpghAIYoQBGKIARW4oZCmAdCmBELICz03mVnZ7ZefDiN6RrUQAj9Xr9lrt+eddu6VPAFMAABfA8KIARCmCEAhihAEYogHUogBEKYIQCGKEAbroeBfAcKIARCmAhNhQzFMAIBTBCAYxQACMUwDoUwAgFMEIBjFAAI7YUMxTAOhTAiFwAX/qdyk7/wWSvQAGM/LFeyat/ljwFTAEMUADPgwIYoQBGKIARCmCEAliHAhihAEYogBEK4KbrUQDPgQIYoQAWYkMxQwGMUAAjFMAIBTBCAaxDAYxQACMUwAgFMGJLMUMBrEMBjBg8Afy6yk7/NwpgnfdAAG+UPAVMAQxQAM+DAhihAEYogBEKYIQCWIcCGKEARiiAEQrgputRAM+BAhihABZiQzFDAYxQACMUwAgFMEIBrEMBjFAAIxTACAUwYksxQwGsQwGMiATw7Pt/l2Uv/T0FsM67FsBKKclTwBTAAAXwPCiAEQpghAIYoQBGKIB1KIARCmCEAhihAG66HgXwHCiAEQpgITYUMxTACAUwQgGMUAAjFMA6FMAIBTBCAYxQACO2FDMUwDoUwIhIAM++/3fFwK++TAGs8x4J4EU/BUwBDFAAz4MCGKEARiiAEQpghAJYhwIYoQBGKIARCuCm61EAz4ECGKEAFmJDMUMBjFAAIxTACAUwQgGsQwGMUAAjFMAIBTBiSzFDAaxDAYzIBPCb7/813StQACNQryzyKWAKYIACeB4UwAgFMEIBjFAAIxTAOhTACAUwQgGMUAA3XY8CeA4UwAgFsBAbihkKYIQCGKEARiiAEQpgHQpghAIYoQBGKIARW4oZCmAdCmBE+ATw6yr7699SACPvoQBe1FPAFMAABfA8KIARCmCEAhihAEYogHUogBEKYIQCGKEAbroeBfAcKIARCmAhNhQzFMAIBTBCAYxQACMUwDoUwAgFMEIBjFAAI7YUMxTAOhTAyKIF8Oz7f1V2+jkKYOQ9E8BKLeopYApggAJ4HhTACAUwQgGMUAAjFMA6FMAIBTBCAYxQADddjwJ4DhTACAWwEBuKGQpghAIYoQBGKIARCmAdCmCEAhihAEYogBFbihkKYB0KYGTRAnj2/b+q79IXKYCR91gAv+NTwBTAAAXwPCiAEQpghAIYoQBGKIB1KIARCmCEAhihAG66HgXwHCiAkSUvgPP5/PJmRyKR2BoIBB5Z6OcLHeVy+eaRkZFV0jjXdddWq9UV0rharbbh7Nmz10li4vF4aygUCknXKhQKN1UqldXSuNnN7Y3SuEqlsj6fz39IEtPR0bE6FArFDa7/jbOfU/oZVxcKhZukcaVSqbVcLn9Y+L3dGAqFMtK1qtXqCtd110rjRkZGVpXL5ZsN1lvnuu5HJDFnz569LhAIdEvXunjx4vWX/5BJjnq9fsuFCxdWSuPK5fKtxWLxBmlcMBjsOn36tOj7dl33I47jtBh8RqMcVCwWjXJQMBhM9/b2iu6Bcrn84VKp1Cpd693kINd1xTkoFApFE4mENC98aDZ3idbK5/NGOWhyctLoPg0Gg4FkMrlBEuO67rXFYnGjdK1isXhDuVy+VRrnuu7Ker1+i8H39nA0Gt0mjSuXy5sMvjdPc1AoFHookUjsMfgONrque60k5oUXXvA0B4VCoW8lEom90rharbZhenpatA8ql8sfdl1XnINc173RJAdFo9EHEonEJw3WE+8Vpqenr6vVaqJ7O59/c69QLBbFe4VQKHRfLBb7rDTOcZwW6V7Bdd1rG42GZzkoHA5/KRaL3WNwLdfl8/nrpXFe5qB4PP6FRCLxZYPPaLQPqtVqGxaTgy6//3d2LaO9wrJly36vlJpZu3at6G+xl/VK3nCvEI/H74pEIl83+IxN6xX1CzWu8mrmuvPX+ZrFmdQrZ8+eNcpBqVTqjmAw+G1pnGm9UigUxDkol8sZ5aB4PL4rGAx+Vxp34cIFo33QxMSE0X3aaDQ25nI50V6hs7NzcygUapOuZUPPJJPJtHjdMzGpV7zsmeQN6xWveybBYLBdupZpz8R13ZWmPZO8cK9w9uzZ64LBYI90LZt6JrlcTro3tKJnEgqFUrlcTvR7YlqvmOag4eFhoxwUDocj4XBYeu8Y7YNM6xXTnkkoFPKzZ6IfXvdMZv+BpvTclmzPJBKJ/HU0Gr1TGmdar5j2TIaHh8V7hWg0+kAsFvuUwXpXfM8kHA5/ZSn3TCKRyJ8bXMt1Fy9e9KxnoqrV6rpmx7Fjx+7KZDLxhX6+0DE6OrqtXC7vlMY5jrNnfHx8szRubGxsb6lUapXEnD59+o5UKtUuXavRaGytVCq7pHG1Wm13vV7fYnBN7qhUKuslMWfOnNmVSqV6pGtNTU1tqdVqu6VxlUplV6PR2CqNq9frt9dqtQ2SmHPnzm1JpVID0rXGx8c3O46zRxpXLpd3jo6ObpPGjY2N3dZoNDZKYkqlUmsikXhMupbrupvGxsZuk8ZVq9XtIyMjO6Rxo6Ojt7muu0kal0wmHy0UCqLvu9FobHRd96MGn9EoB5VKJaMclEgk+v/u7/5O9HtSq9U21Ov126VrvZscNDU1Jc5B6XS6+5lnnhHlhUqlst5xnDuka9XrdaMc1Gg0jO7TTCaTfvLJJ++UxDiO01KtVkUx1eqb9+no6Kj4PnUcZ0e1Wt0ujWtvb48dOXLkboPv4GPSmHK57GkOymQyoccff/zTBuvdOfv9LTpmtgDyLAe1t7e3HThw4PPSuLGxsb2u64r2QbVabcP4+Lg4B01NTW0xyUHd3d3fe+yxx74kjRsfHxfvFVzXbR0bG9trsNbmUqkk3iv09PQ8ODAwcJ80znXdj0r3CrMFkGc5KJvNfr2/v/8BadzY2Nht5XJZvFfwMgf19/d/ta+v75vSONN90NjY2N7F5CCVnX59WfbS/6hWzfcKy5cv/3el1Mz3v/990d9iL+sV073CgQMH/qK7u/sH0riF6pUHig98Qp1Xbyw7v+x3zeJM6pVSqWSUgw4fPvxnHR0dPmmcab1SrVbFOWhWGotz0NGjR/+ko6MjLI2b3SeI90FjY2NG96nruncWCgXRXuHEiROfaG9vT0jXsqFnMjg4eLvXPROTesXLnolpvbKUeyaO4+ww7ZlI9wqFQqElHo/npGvZ1DPJ5/OivGxLzySZTPa98MIL4p6JSb1imoOKxaJRDspkMl1DQ0Oie8d0H2Rar7Bngkd7e3vs0KFDn5TGed0zmT0/6fe2ZHsmHR0djzz++ONfMPg9MapXTHsmxWJRvFfo6Oj4Xi6Xu1caZ0PPpKur69tLtWfS3d1t3DMx2SuY5qAFHw/mCGiEI6ARjoBGOAIa4QhoHY6AbhrHEdDz4AhohCOgEY6A1uEIaIQjoJErcgT0nPf/KmW+V+AIaORt65W3eRcwR0ADHAE9D46ARjgCGuEIaIQjoBGOgNbhCGiEI6ARjoBGOAK66XocAT0HjoBGlvwI6IWgAEYogBEKYIQCGKEA1qEAbhpHATwPCmCEAhihANahAEYogJErUgDPef+vUhTAzXifBPCC7wKmAAYogOdBAYxQACMUwAgFMEIBrEMBjFAAIxTACAVw0/UogOdAAYxQAAuxoZihAEYogBEKYIQCGKEA1qEARiiAEQpghAIYsaWYoQDWoQBGFieA33z/7+X/SQGMvC8CWKkFnwKmAAYogOdBAYxQACMUwAgFMEIBrEMBjFAAIxTACAVw0/UogOdAAYxQAAuxoZihAEYogBEKYIQCGKEA1qEARiiAEQpghAIYsaWYoQDWoQBGFvkE8Osq++vfXv6fFMDI+yiAmz4FTAEMUADPgwIYoQBGKIARCmCEAliHAhihAEYogBEK4KbrUQDPgQIYoQAWYkMxQwGMUAAjFMAIBTBCAaxDAYxQACMUwAgFMGJLMUMBrEMBjLyjAJ73/l+lKICb8b4JYKWaPgVMAQxQAM+DAhihAEYogBEKYIQCWIcCGKEARiiAEQrgputRAM+BAhihABZiQzFDAYxQACMUwAgFMEIBrEMBjFAAIxTACAUwYksxQwGsQwGMvKMAnvf+X6UogJvxPgtgeAqYAhigAJ4HBTBCAYxQACMUwAgFsA4FMEIBjFAAIxTATdejAJ4DBTBCASzEhmKGAhihAEYogBEKYIQCWIcCGKEARiiAEQpgxJZihgJYhwIYeWcBrL//VykK4Ga8rwJYKXgKmAIYoACeBwUwQgGMUAAjFMAIBbAOBTBCAYxQACMUwE3XowCeAwUwQgEsxIZihgIYoQBGKIARCmCEAliHAhihAEYogBEKYMSWYoYCWIcCGFnEE8Da+3+VogBuhgcCWHsKmAIYoACeBwUwQgGMUAAjFMAIBbAOBTBCAYxQACMUwE3XowCeAwUwQgEsxIZihgIYoQBGKIARCmCEAliHAhihAEYogBEKYMSWYoYCWIcCGHlbAdzk/b9KUQA3430XwEppTwFTAAMUwPOgAEYogBEKYIQCGKEA1qEARiiAEQpghAK46XoUwHOgAEYogIXYUMxQACMUwAgFMEIBjFAA61AAIxTACAUwQgGM2FLMUADrUAAjbyuAm7z/VykK4GZ4JID/+BQwBTBAATwPCmCEAhihAEYogBEKYB0KYIQCGKEARiiAm65HATwHCmCEAliIDcUMBTBCAYxQACMUwAgFsA4FMEIBjFAAIxTAiC3FDAWwDgUw8vYCGN//qxQFcDM8EcBK/fEp4NZftiYpgDUogOdBAYxQACMUwAgFMEIBrEMBjFAAIxTACAVw0/UogOdAAYxQAAuxoZihAEYogBEKYIQCGKEA1qEARiiAEQpghAIYsaWYoQDWoQBG3uEJYHj/r1IUwM3wUABvVOfVG8vyy35HAaxBATwPCmCEAhihAEYogBEKYB0KYIQCGKEARiiAm65HATwHCmBkyQvgfD5/fbOjr69vVzQa9S/084UOx3HWzN5YoriJiYn1lxsPkqPRaGw9d+7cCklMNpvdEolEotK1KpXKasdxWqRxruu2joyMrJLG1ev1Lfl8/kZJTC6Xa41EIinpWrPFZKvB991SqVRWS+Oq1ermQqFwk/DcVkcikU6D679yYmJivcFnXDdbmIjiGo3GxnK5fLMk5ty5cysikUjW4HfklkajsdHgmqwtl8u3SuNqtdqGCxcuiO/TaDTa+/zzz4u+73K5fLPrupuka5nmoEqlYpSDotFox+HDh0W/J4VC4aZqtbrZ4DMa56DJyUlxDopGo8mBgQHpvXPjbO4SrTVbTIpz0Msvv2x0n8ZisXBfX982SUyxWLxhdHRUFJPP56+/cOHCylqttkEaN7uRW2twbr6enp7d0rhqtbpdGpPP5z3NQbFY7AcdHR17pXGjo6PbisXiDZKYF1980dMclEgk/qanp+cuaVyj0dharVZF+6BCoXDT+Pi4OAdNTk6uMslByWTyGx0dHZ+Wxo2Pj4v3CtVqdUWj0dgqXct13ZWVSkW8V0ilUl/LZDJfMFhvk3SvUCwWb3Bd17MclEgk/rKzs/NL0rjZnHCLNM7LHNTe3v7FTCZznzTOdB/UaDS2NstBK/a9+l2VnZ5Z3ver/zL/Z6Z7hWXLlv1eKTWzd+9e0d9iL+uVvOFeobe390+SyeS3pHEm9co1+WsmVF7N3HL+logk7ty5c0Y5qLu7++PRaPQhaZxpvVIul8U56OzZs0Y5qLe39/ZoNPqwwWc02gdNTU0Z3aeu6247e/bsDZKYnp6enZFIJCBdy4aeyb59+zZ73TMxqVdMctChQ4daTHompvWKlz2TI0eOrAqHw10G19+oZzIxMXGrac8kL9wrPPnkkyvC4XCfwe+IFT2TcDjce/r0aVFetqlnMjQ0JO6ZmNQrpjmoVCoZ5aBYLJbwqmdiWq+Y9kzi8XhoKfdMOjs790jjvO6ZTExMiHNQPB7/fnd3953SuKXcMzGtV0x7JqVSSbxXSCaT38hkMp+RxtnQM0kkEl9dyj2T9vb2e6VxjUZjY71e96xnolzXXdnsOHDgwN5UKhVZ6OcLHbVabUO1Wt0sjXNdd1upVGqVxjmOs6dSqayWxJw8eXJXMplMSdcqFAob6vX6Fmlco9HY+tJLL603uJa7HcdZI4k5derUllgs1ildq1KprG80GlulcfV6fUuhUNhgsN4u13XXSmLOnj27PhaLZaVrzf5ebZPGVavVzbVaTXxujuPsmN2ESK7H6ng8vk+61uxGboc0blZSbzK4Jtsdx2mRxiUSiYFisSj6vicmJm5tNBo7pWuZ5qDR0VGjHJRIJHqefvpp6e/J2tl7QLTWu8lBl4s14bm1Dw0NbZXEOI6zplar7Zau9dJLLxnloPHxcaP7NJFIJA4fPrxHEjM5OblqdHT0NulajuO0VKvV7dI413U3NRqNjdK4ZDIZzuVyd0rjqtXqRw1iPM1ByWTSd+DAgbulcaOjo7fN/kOnRceUy2VPc1Aqlfp+f3//Z6RxjuPsuXjxomgf5L7591ecgyqVynqTHJTJZB7s6em5Rxo3+xlFfzsuXry42nEc0b3tum/uFUZHR8V7hfb29m90d3ffK41rNBo7pXuFycnJVWNjY57loPb29q9ls9n7DNbbUa1W10njvMxBPT09X+np6XnAYD2jfZDjOHua5aAP9U9fUNnpmS0HX232WYz2CsuXL/93pdTMAw88IPpb7GW9YrpX6O/v/3xHR8dD0jiTeuWe/3rPHXOeAl503GzjWZyDHn300T9Np9MPS+NM65VyuSzOQSMjI0Y5KJfL3ZVKpfwGn9FoHzQ+Pm50n46Njd02K/gWHXP06NHbk8lkVLqWDT2T06dP7/S6Z2JSr3jZMzGtV7zsmbzwwgutXvZMXNfdZNozke4VRkZGVkWj0Uela9nUM8nn86K8bFPP5Pnnnxf3TFyDesU0B5VKJaMclEwmM4ODg6J7x3QfZFqvmPZMkslkfKn2TFKpVOjQoUNXfM/EdV1xDkqlUm25XO6T0ril3DMxrVdcw55JqVTaKo3LZDIPdnV1/bk0zmXPRDu87pl0dnZ+1bRn8vLLL3vWM1nw8WCOgEY4AhrhCGiEI6ARjoDWcTkCulkcR0DPgyOgEY6ARjgCWocjoBGOgEaumBHQC7z/VymOgG6GZyOgZ7n2/LUvq7yaUb9Qjyw2hiOgEY6ARmzomXAENGJar3AENMIR0AhHQOuY1iscAY1wBDTCEdCILT0TjoDWsaVnwhHQOnwHsBAKYB0KYIQCGKEARiiAEQpgHZuKGQpgHVuKGQpgHVuKGQpgHQpgZGEB3Pz9v0pRADfDawF8f+H+j6vz6g2VV/+y2BgKYIQCGLGhZ0IBjFAAIxTACAUwQgGsQwGMUAAjFMAIBTBiS8+EAliHAlgIBbAOBTBCAYxQACMUwAgFsI5NxQwFsI4txQwFsI4txQwFsA4FMNJUAPf95lsqOz2jstPPNYuhAEa8FsDlcvlWlVfjkqeAKYARCmDEhp4JBTBCAYxQACMUwAgFsA4FMEIBjFAAIxTAiC09EwpgHQpgIRTAOhTACAUwQgGMUAAjFMA6NhUzFMA6thQzFMA6thQzFMA6FMBIUwGcnc6r7PSM6rv0xWYxFMDIByGA17+0fqvkKWAKYIQCGLGhZ0IBjFAAIxTACAUwQgGsQwGMUAAjFMAIBTBiS8+EAliHAlgIBbAOBTBCAYxQACMUwAgFsI5NxQwFsI4txQwFsI4txQwFsA4FMNJcAC/8/l+lKICb8UEIYNd1r1V59c+LfQqYAhihAEZs6JlQACMUwAgFMEIBjFAA61AAIxTACAUwQgGM2NIzoQDWoQAWQgGsQwGMUAAjFMAIBTBCAaxjUzFDAaxjSzFDAaxjSzFDAaxDAYws8ATwgu//VYoCuBkfoADeuNingCmAEQpgxIaeCQUwQgGMUAAjFMAIBbAOBTBCAYxQACMUwIgtPRMKYB0KYCEUwDoUwAgFMEIBjFAAIxTAOjYVMxTAOrYUMxTAOrYUMxTAOhTACAjgd3j/r1IUwM34wASwUmqxTwFTACMUwIgNPRMKYIQCGKEARiiAEQpgHQpghAIYoQBGKIARW3omFMA6FMBCKIB1KIARCmCEAhihAEYogHVsKmYogHVsKWYogHVsKWYogHUogBEQwO/w/l+lKICb8QEL4EU9BUwBjFAAIzb0TCiAEQpghAIYoQBGKIB1KIARCmCEAhihAEZs6ZlQAOtQAAuhANahAEYogBEKYIQCGKEA1rGpmKEA1rGlmKEA1rGlmKEA1qEARlAAv/37f5WiAG7GByqAlVrUU8AUwAgFMGJDz4QCGKEARiiAEQpghAJYhwIYoQBGKIARCmDElp4JBbAOBbAQCmAdCmCEAhihAEYogBEKYB2bihkKYB1bihkKYB1bihkKYB0KYKTJE8Bv+/5fpSiAm3EFCOB3fAqYAhihAEZs6JlQACMUwAgFMEIBjFAA61AAIxTACAUwQgGM2NIzoQDWoQAWQgGsQwGMUAAjFMAIBTBCAaxjUzFDAaxjSzFDAaxjSzFDAaxDAYxoAngR7/9VigK4GR+4AFbqHZ8CpgBGKIARG3omFMAIBTBCAYxQACMUwDoUwAgFMEIBjFAAI7b0TCiAdSiAhVAA61AAIxTACAUwQgGMUADr2FTMUADr2FLMUADr2FLMUADrUAAjmgBexPt/laIAbsYVIoDf9ilgCmCEAhixoWdCAYxQACMUwAgFMEIBrEMBjFAAIxTACAUwYkvPhAJYx3MBXK/Xb2l2HDx48PZkMhle6OcLHZVKZX25XN4kjWs0Glur1eo6aZzrurtGRkZWSWIGBwd3JBKJhHStUqnUWq1WN0vj6vX6lkKh0GJwTXZWKpXVkpgTJ05sTiQS7dK1HMdpqdfrW6Rx1Wp1c6lUajVYb8fFixdF53bmzJnWRCLRY/AZ1zUaja3SuHK5vKlSqaw3WG/7q6++ukYSMzIysioWiw1I13Jdd221Wt0ujavVahuKxXj+G9MAACAASURBVOJGadzo6Oi2crl8qzQuFov1Dw8Pi67Jq6++usZxnB3StUxzUKlUMspB8Xi8e3BwUPR7cvHixdUm5/ZuctDsPS49t8zx48dF906lUlndaDR2SteazZHiHOS6rtF9mkwm40eOHNklXGtlrVbbLV2rXC7fOjo6uk0a12g0NtZqtQ3SuFQqFTp8+PAd0jjHcfYYXH9Pc1AqlWobGBi4y2C93a7rrhReD09zUCqV+n5fX9+fGnwHuyYnJ0X7oIsXL66enJwUn5vjOC0mOSiTyTzY09PzeWnc5OSkeK8w2xwX3dv1+pt7hVKpJN4rdHR0fL23t/dLBtdyh3Sv4LruyvHxcc9yUGdn51d7enq+YnAtt7uuu9bgmniWg7q6uv6ys7PzAWmc6T7Idd1dl3PQNX3T/1Nlp//wTjGme4Vly5b9Xik1c99990nvA8/qFdO9Qn9//59lMpnvSOPe63pleX75lMqrmVW/XBWd/7PZ5rg4Bz366KOfSiaTP5DGmdYrIyMj4hx04cIFoxw0MDDw8WQy6ZPGFYtFo32Q67pG9+n4+PjuCxcuiPYKR48evS0ej0eka9nQM3n66ae3x+PxpHQtr+sV055JPB7vkK5lWq942TN59tlnW+LxeK/BZzTqmTQajY2mPRPpXuHChQsro9HoPulaNvVMfvazn4muiU09k7Nnz4p7Jib1imkOKhaLRjkokUikveqZmNYrpj2TeDweP3jwoOjvPnsmTa+JcQ5qNBobDc5tyfZMMpnM93p7ez9t8HtiVK+Y9kyKxaJ4r9De3v7tbDb7BWkceyb64XXPpL29/T93dXXdZ3AtPe2ZqOnp6RuaHfv3798dj8cDC/18oaNcLt9aKpVapXGzG8fV0jjXdbe5rnujJCaXy22JRqMx6VrFYnFtpVJZL42r1WobhoeH1xhck62FQuEmScyhQ4fWR6PRtHQtx3HW1Gq1DdK4SqWyfvZfkIvi6vX6lnK5fLMkZmhoaE00Gu0y+IyrG43GRmlcqVRqLZfLt0rjLm82JTGu694YDof7pGu5rruyWq1uNviM6wqFQos0rlwubxoZGVkljYtEIlnp9z2bqLYYfEajHFQsFo1yUCQS6Tx+/LjoHiiXyzebnNu7yUGzT6aL4qLRaDKXy4nyQqFQuKnRaGyVrjU8PGyUg1zXNbpPY7FYtLu7e7sk5rXXXltRrVZFMdPT0zeMjIysKpfLm6Rxs7JtnTQukUj4+/v79xist0Mac+HCBU9zUCKReLi7u/tOg/W2v/baayskMfl83tMclEgkHurr67tbGmeyDyqXyzdPTU2Jz81xnDUmOSgej/91Z2fnZ6VxU1NT4r2C67o3uq67TbpWpVJZXSwWxXuFRCLxQEdHxz3SuPpsA1kS89prr60YHx/3LAclk8n70un0l6Vx1Wp184ULF1ZK47zMQe3t7fem0+n7pXGm+yDXdbddzkEqO/36Ndnp/76ItYz2CpcF8Oc+9znR32Iv6xXTvUJHR8enU6nUt6Vx73W98pniZ3ar8+qNa/LX/GuT79ooB/X09NwVj8e/K40zrVcuN6YkMdVq1SgH9ff33xGPx38ojSsUCkb7INd1je7T8fHx7dVqVbRX6Ovr2xWLxYLStdgzwcO0XjHJQceOHWs16ZmY1ite9kyee+651V72TBzHaTHtmUj3Cvl8/sZIJNIvXcuWnkk0Gu3N5/OivGxLzyQajXacPXtW3DMxqVdMc1ChUDDKQbFYLOFVz8S0XjHtmUSj0cj+/fuXbM+kt7f3NoP1PO2ZOI7DnsmcIx6Pf6enp+eT0jjTesW0Z1IoFMR7hUQi8c329vY/k8bZ0jPJZDJ/Lo2zoWeSSqW+YtozcV3Xs57Jgo8HcwQ0whHQSL3OEdDz4QhohCOgdTgCumkcR0DPgyOgEY6ARjgCWocjoBGOgEY+sBHQi3z/r1IcAd2MK2IE9GUWeBcwR0AjHAGN2NAz4QhohCOgEY6ARjgCGuEIaB2OgEY4AhrhCGiEI6ARW3omHAGtw3cAC6EA1qEARiiAEQpghAIYoQDWsamYoQDWsaWYoQDWsaWYoQDWoQBG/iiAF/n+X6UogJtxhQngpu8CpgBGKIARG3omFMAIBTBCAYxQACMUwDoUwAgFMEIBjFAAI7b0TCiAdSiAhVAA61AAIxTACAUwQgGMUADr2FTMUADr2FLMUADr2FLMUADrUAAjbwngS79T2ek/LCaGAhi5ogSwUk2fAqYARiiAERt6JhTACAUwQgGMUAAjFMA6FMAIBTBCAYxQACO29EwogHUogIVQAOtQACMUwAgFMEIBjFAA69hUzFAA69hSzFAA69hSzFAA61AAI3OeAH5dZX/928XEUAAjV6AAhqeAKYARCmDEhp4JBTBCAYxQACMUwAgFsA4FMEIBjFAAIxTAiC09EwpgHQpgIRTAOhTACAUwQgGMUAAjFMA6NhUzFMA6thQzFMA6thQzFMA6FMCI4zgty3svfXux7/9VigK4GVecAFYKngKmAEYogBEbeiYUwAgFMEIBjFAAIxTAOhTACAUwQgGMUAAjtvRMKIB1KICFUADrUAAjFMAIBTBCAYxQAOvYVMxQAOvYUsxQAOvYUsxQAOtQACOO47Qs61v8+3+VogBuxhUqgLWngCmAEQpgxIaeCQUwQgGMUAAjFMAIBbAOBTBCAYxQACMUwIgtPRMKYB0KYCEUwDoUwAgFMEIBjFAAIxTAOjYVMxTAOrYUMxTAOrYUMxTAOhTAiOM4LZL3/ypFAdyMK1IAK6U9BUwBjFAAIzb0TCiAEQpghAIYoQBGKIB1KIARCmCEAhihAEZs6ZlQAOtQAAuhANahAEYogBEKYIQCGKEA1rGpmKEA1rGlmKEA1rGlmKEA1qEARt4UwIt//69SFMDNuIIF8B+fAqYARiiAERt6JhTACAUwQgGMUAAjFMA6FMAIBTBCAYxQACO29EwogHUogIVQAOtQACMUwAgFMEIBjFAA69hUzFAA69hSzFAA69hSzFAA61AAI5v+9tWA5P2/Sl0ZAviJJ56YeeKJJ2beLo4CeJbZp4CX/9NyHwWwDgUwYkPPhAIYoQBGKIARCmCEAliHAhihAEYogBEKYMSWngkFsA4FsBAKYB0KYIQCGKEARiiAEQpgHZuKGQpgHVuKGQpgHVuKGQpgHQpg5PqBS/+75P2/Sn3wAniu+H07CUwBPMucp4ApgHUogBEbeiYUwAgFMEIBjFAAIxTAOhTACAUwQgGMUAAjtvRMKIB1KICFUADrUAAjFMAIBTBCAYxQAOvYVMxQAOvYUsxQAOvYUsxQAOtQACPL+qb/TfL+X6XM9wo33XTT79esWUMBPAfP6pXZp4BbXmoR1ysUwAgFMEIBjFAA61AAIzb1TCiA34ICGKEARiiAEQrgputRAM+BAhihABZiQzFDAYxQACMUwAgFMEIBrEMBjFAAIxTACAUwYksxQwGsQwHchOz06yo7/d8kISZ7hSeeeOKhQ4cOvfHEE0/M/OhHPzojXI8CeB4GAnijOq/eWHZ+2e+ka1EAIxTACAUwQgGsQwGM2NQzoQB+CwpghAIYoQBGKICbrkcBPAcKYGTJC+BAIOBvdgSDwS6fz/fsQj9f6IhGo7F4PB6XxqVSqWQ0Go1I49rb29uDwWBAGJdpa2t7QbpWLBaLJhKJhDQuHo8nI5FI1OCatAcCgaAkxu/3J9ra2s6ZnFs8Hk9K4xKJRCIWi4nPLZlMZsLhsPTcom1tbT+VrhWNRiOpVEp8bvF4PB6NRmMG31s6Go2GhHFBn8/3C+lakUgknEql0gZx8UgkIr5Pk8lkKhKJhKVxbW1t/+T3+0XXJBqNhkzOzTQHxeNxoxzU1tb2U7/fL7oHwuFwMJlMZqRrvZscZHKf+ny+fwgEAtJ7Jzibu0RrRSIRoxyUTCaN7lOfz/f3fr9f9DmDwWAgk8l0GJxbOJlMpgy+N6P7tK2t7SeBQKBbGpdOpztNzs3LHBQIBH7s9/v7pHGZTKZDulcIhUKe5iCfz/e0z+fbJ40z2QeFw+FgOp32LAf5/f5Bv9//I2lcOp0W7xWCwWCgvb1dnIOi0WjEJAf5/f7jPp/voDTOZK/gdQ7y+XxHfT7fYZNzM9kreJmDfD7fYb/ff0waZ7IP2pt5/ozKTs+s7RqdlMSZ7BUef/zx315+b++RI0f+453+Pl7+/517NPv5O3zf4nolYLhXCAQCj/n9/lPSOC/rlRX/uOL/Unk1c9uJ256XxPn9/oG2trYh6Wf0sl7x+/1GOSgQCPT6fL5npHGme4V0Om1Ur2QymQ6/3x+QxIRCoc62trbnpGvZ0DMJBoNpr3smJvepac/kkUce+UfpWqb1ipc5KBAIRB555JGfSdf6IHom0vvU7/cHlnjP5Od+v18UZ1PPJBQKiXsmXtYrNvRMTOuVd9EzeZ49E/3wumdicp8GlnjPJBAI7JfGmdYrpjnIsK8w6Pf7c9I49kzw3LzMQX6//wkbeiYqGo2ua3aEQqG7AoFAfKGfL3TkcrltBw8e3CmNO3Xq1O59+/ZtlsYNDQ3tzWQyLZKYYDB4u9/vb5eutW/fvq1HjhzZJY07efLkrmw2u0Uad/r06Tt6enpaJTGBQGCX3+/vMfjetpw8eVJ8bkeOHNm1b9++rdK4wcHB2wcGBtZLYsLh8Ba/3z9g8L1tPnXq1G5p3MGDB3fmcrlt0rinnnrqtt7e3g2SmEwm0+L3+39kcG4bn3rqqdsMzm17LpfbIY07ceLEnt7e3k3SuEAg8Fh7e7vo++7t7d3w9NNPf1S6lmkOOnbsmFEOCgaDfYFAQHQPDAwMrB8cHLzd4Ps2zkG5XE6cgwJvbohF6/X09LSePn36Dula2WzWKAcdO3bM6D4NBAKZUCi0VxKTyWRaTp06dad0rd7e3k0nTpzYI407cuTIjoMHD26XxgWDwVggELjb4PfkY9KYjo4OT3OQ3+8PRaPRT0vjTp06dad0r+B1DgqHw49Eo9HPS+OGhob2DgwMiM5tYGBg/ZkzZ8Q5KJfLbTHJQcFg8Lt+v/9L0rgzZ86I9woDAwMtQ0NDons7Gn1zr3Ds2DHxXiEYDH47HA5/RRr39NNPf9Rkr+BlDgoGg18PhUIPSOOeeuqp2zo6OjZK47zMQeFw+GuhUOib0jiTfdC1va8UVHZ6Zn1fTbSeyV7h8OHDQ5el7cGDByeF11+rV5544omZZv/3/MOkXjHdK4RCob+IRCI/kMZ5Wa/sHdx7lzqv3rgmf83vJHHxePxzwWDQJ/2MpvXK8ePHxTkoGAwa5aBIJPInfr8/LI3L5XJG+6ChoSGjeuXUqVN3BoNB0d/TWCz2cb/fnzA4tyu+ZxIOhz/q8/k6pGt5Xa942TMxrVeWcs/kyJEjO0x7JtK9QjAYbPH7/TmDc7OiZxIMBh9NJpOivGxTzyQajYp+T0zrFdMcdOTIEaMcFAwGu7zqmZjWK6Y9k2AwmGbPRD+87pkcOXJEnIMCgUAwuoR7JuFw+AvSONN6xeueSTAYvFcaZ0vPJBQK3SeNW+o9k3379nnWM1nw8WCOgEY4AhrhCGiEI6CRAEdAa3AEdNM4joCeB0dAIxwBjXAEtA5HQCMcAY14OgI6e+l3KnvpP6Q5yGSvkMvlVt57773/6/7775956KGHPiNcjyOg52FSr+RyuWXX5a+7qPJqRv1CPbLYOI6ARjgCGuEIaIQjoHU4AhqxqWfCEdBvwRHQCEdAIxwBjXAEdNP1OAJ6DhwBjSz5EdALQQGMUAAjFMAIBTBCAaxDAdw0jgJ4HhTACAUwQgGsQwGMUAAj3grg6deXZS/9Dy8EsFJKLVu27P9TSs0opUR/iymAEVMB/I3SN+5S59UbKq/+ZbFxFMAIBTBCAYxQAOtQACM29UwogN+CAhihAEYogBEK4KbrUQDPgQIYoQAWYkMxQwGMUAAjFMAIBTBCAaxDAYxQACMUwAgFMGJLMUMBrEMBPIe+33xLZadnVuyf/qltAlipN8Xv28lfpSiA55PL5d7MQXn1z5KngCmAEQpghAIYoQDWoQBGbOqZUAC/BQUwQgGMUAAjFMBN16MAngMFMEIBLMSGYoYCGKEARiiAEQpghAJYhwIYoQBGKIARCmDElmKGAliHAngO2em8yk7P3H7k1W/aKIAXAwWwzhwBvFHyFDAFMEIBjFAAIxTAOhTAiE09Ewrgt6AARiiAEQpghAK46XoUwHOgAEYogIXYUMxQACMUwAgFMEIBjFAA61AAIxTACAUwQgGM2FLMUADrUADPIXvpdyo7/YfZ+5QCeJarQgArpSRPAVMAIxTACAUwQgGsQwGM2NQzoQB+CwpghAIYoQBGKICbrkcBPAcKYIQCWIgNxQwFMEIBjFAAIxTACAWwDgUwQgGMUAAjFMCILcUMBbAOBfAcstOvq+yvf0sBrHMVCeBFPwVMAYxQACMUwAgFsA4FMGJTz4QC+C0ogBEKYIQCGKEAbroeBfAcKIARCmAhNhQzFMAIBTBCAYxQACMUwDoUwAgFMEIBjFAAI7YUMxTAOhTAs8y+/1dlp5+jANa5agSwUot+CpgCGKEARiiAEQpgHQpgxKaeCQXwW1AAIxTACAUwQgHcdD0K4DlQACMUwEJsKGYogBEKYIQCGKEARiiAdSiAEQpghAIYoQBGbClmKIB1KIBnmX3/r+q79EUKYJ2rTAAv6ilgCmCEAhihAEYogHUogBGbeiYUwG9BAYxQACMUwAgFcNP1KIDnQAGMUAALsaGYoQBGKIARCmCEAhihANahAEYogBEKYIQCGLGlmKEA1qEAnmX2/b9K/fE+pQCe5aoSwEot6ilgCmCEAhihAEYogHUogBGbeiYUwG9BAYxQACMUwAgFcNP1KIDnQAGMUAALsaGYoQBGKIARCmCEAhihANahAEYogBEKYIQCGLGlmKEA1qEAnmX2/b9KUQDP5yoUwO/4FDAFMEIBjFAAIxTAOhTAiE09Ewrgt6AARiiAEQpghAK46XoUwHOgAEYogIXYUMxQACMUwAgFMEIBjFAA61AAIxTACAUwQgGM2FLMUADrUAAr7f2/SlEAz+eqE8BKveNTwBTACAUwQgGMUADrUAAjNvVMKIDfggIYoQBGKIARCuCm61EAz4ECGFnyAjiXyy1rdoTD4S2hUOjhhX6+0OG67o31ev0WadzFixdXF4vFGwzWa83lctdKYjKZTEswGAxI16pWqytc110pjZucnFxlcm6O47ScPXv2OklMLBZbFQwGY9K1pqenb5icnFxlcP1XVqvVFQbXcl0+n/+QJObhhx9eEQwG09K1isXiDRcvXlwtjavX67e4rnujwTVZWy6XPyyMuzYYDHYZrPUR13XXSuOmpqZuKpfLN0vjZgu166Vxfr+/M5fLib7vcrn84YmJiVsNrolRDqpUKkY5KBwOJ+PxuOj3JJ/Pf6hara6TrvVuctD09LT43AKBQCQQCIjunbNnz153uckkOYrFolEOmp6eNrpPI5GILxwOrxd+b8srlYooZjbuesdx1kjjXnnllZunpqZuksYFg8EfBAKBrdK4Wq22QRrzwgsveJqDgsHgdyKRyG5pXKVSWZ/P55dLYk6fPu1pDgqFQt+MRCJ3GKzX6rquaB+Uz+c/9PLLL4tz0PT09A0mOSgcDn8tHo/fJY17+eWXxXsF13Wvnd0bitYqFos3VCoV8V4hEon8ZTQa/bQ0bmJi4lbpXmG2CPUsBwWDwS+Gw+EvSONc1137wgsvfEQa52UOisfjn4vH41+Sxi12H3RN9tJ5lZ2eubbv1Xtnr0mrNAeZ7hWWLVv2e6XUzIoVK0T3gZf1iuleIRaLfTwSifyVNM7LeiWXyzXNQdf//PrNl58CbhYXj8dvD4VC35J+RtN6pVwui3PQgw8+aJSDwuHwzlAo9JDBZzTaB7366qtG9crExMT6Bx98UHSfplKpTcFg8IfStWzomUSj0XWBQCAoXcvresXLnolpvbKUeyavvPLKzaY9E4O9wrWBQKDbYC0reiaBQKAjlUqJ8rItPZNAIJDs7e0V5XPTesU0B42MjBjloGAwGP7hD38o2me/m56JSb1i2jMJBoM+v98v2p/b1DNJJBJXfM/klVdeEeegUCj0N0u5Z5JIJPZK40zrFdOeycjIiHivEIlEvhqNRu+WxrFnoh9e90xCodBfxONxo56J67qe9UyU4zgtzY4TJ07cnclkkgv9fKGjWq1ur1Qqu6RxY2NjtzUaja3SONd176xUKuslMSdPntybyWQ6pGuNjo5uq9Vqu6VxjuPsGR0d3WZwTfbWarUNkphnnnlmdzqd7jU5N8dx9kjjarXabpNzcxznjkajsVES89Of/nRrKpUakK7VaDS2jo2N3SaNq1Qqu6rV6nZpXL1ev9113U3CtdbH4/EfSdcaHx/fXK/Xbze4/jvK5fJOaVy1Wv1ovV7fIo1LJBKPFYtF0fc9ew3vMPiMRjlodHTUKAel0+n+Z599VvR7Mvu7Lz43r3NQOp3uHhoaEuWFWq22YWxsbK/JuTkGOch1XaP7tL29vf3kyZMfE67VWq/XRTGO47TU6/Ut1Wr1o9K4RqOx03GcHQbnljh27NgnDb6Dj0tjqtWqpzmoo6Mj/Pjjj3/W4Dv4mOu6rZKYcrm8yfEwB3V2drYdOHDgHmmc67p3TkxMiPZBjUZj48TEhGc5qKur6/v79++/Vxo3MTEh3itMTEysd133TulajUZj6+joqHiv0NPT8+Bjjz12nzTOcZw7pHsFr3NQb2/vN/bt2/dXBuvdXq1WN0vjvMxBAwMDX+vv7/9rg/UWtQ9a1jf9byp76T/mfHd3SnOQ6V5h+fLl/66UmnnkkUekf4s9q1dM9wqPPfbYl7q6uh6WxnlZr1QqlQVz0HX56y6qvJppeaklNf9nhw8f/nxnZ6df+hlN65VyuSzOQaVSySgHHT169NOZTCZi8BmN9kGu6xrVK/V6/WOlUkl0n544ceIT6XQavs93OmzomZw+ffoO9kzw3BwLeibJZHKfdC3Tnkmj0dhp2jOR7hVKpVJrPB7PSdeyqWfy0ksvbZLE2NQzOXfunLhn4mW9UiqVjHJQJpPp+slPfuJJz8S0XjHtmaTT6cxS7Zl0dHTEbeiZzJ6fKK6zszPEnol+mNYrpjmoVCqJ9wrd3d3fe+yxx74sjbOlZ7J///77pXHOEu+ZjI+Pe9YzWfDxYI6ARjgCGuEIaMThCGiAI6B1OAK6aRxHQM+DI6ARjoBGHIcjoOfCEdAIR0Aj7/sI6Dnv/1WKI6Dnc1WOgFbqbd8FzBHQCEdAIxwBjXAEtA5HQCM29Uw4AvotOAIa4QhohCOgEY6AbroeR0DPgSOgkSU/AnohKIARCmCEAhihAEYogHUogJvGUQDPgwIYoQBGKIB1KIARCmDkfRXA897/qxQF8HyuWgGs1ILvAqYARiiAEQpghAJYhwIYsalnQgH8FhTACAUwQgGMUAA3XY8CeA4UwAgFsBAbihkKYIQCGKEARiiAEQpgHQpghAIYoQBGKIARW4oZCmCdq14AZ6fzKjs9o/ouffHyf6IA1rnKBXDTp4ApgBEKYIQCGKEA1qEARmzqmVAAvwUFMEIBjFAAIxTATdejAJ4DBTBCASzEhmKGAhihAEYogBEKYIQCWIcCGKEARiiAEQpgxJZihgJYhwL40u9UdvoPc/8TBbDOVS2AlWr6FDAFMEIBjFAAIxTAOhTAiE09Ewrgt6AARiiAEQpghAK46XoUwHOgAEb+f/beNUiu6srzPUhg3gjQA73fIPHGgJ/tMXYbu9vutt02bbcfgKoq3+/KqlJlqVRyJ3ohIUA2xjA0NoyxGY+TRlI6q07lyTyp43q4WozSHeGIy5cmJhzd7o57484N90Tc+8kTpu4HCqOV/yyotZlJaxf/X0R+cXrFypNZZ2mv9WPvQwGsxIZmhgIYoQBGKIARCmCEAlhCAYxQACMUwAgFMGJLM0MBLKEAls//dRwK4FYogHEXMAUwQgGMUAAjFMASCmDEppkJBfBbUAAjFMAIBTBCAdw2HwXwOVAAIxTASmxoZiiAEQpghAIYoQBGKIAlFMAIBTBCAYxQACO2NDMUwJL3tABu8/xfx6EAbuU9L4AdB3YBUwAjFMAIBTBCASyhAEZsmplQAL8FBTBCAYxQACMUwG3zUQCfAwUwQgGsxIZmhgIYoQBGKIARCmCEAlhCAYxQACMUwAgFMGJLM0MBLHlPC+A2z/91HArgViiAHdgFTAGMUAAjFMAIBbCEAhixaWZCAfwWFMAIBTBCAYxQALfNRwF8DhTACAWwEhuaGQpghAIYoQBGKIARCmAJBTBCAYxQACMUwIgtzQwFsOS9LYDx+b+OQwHcCgXwHOfsAqYARiiAEQpghAJYQgGM2DQzoQB+CwpghAIYoQBGKIDb5qMAPgcKYIQCWIkNzQwFMEIBjFAAIxTACAWwhAIYoQBGKIARCmDElmaGAljy3hbA+Pxfx6EAboUCeI5zdgFTACMUwAgFMEIBLKEARmyamVAAvwUFMEIBjFAAIxTAbfNRAJ8DBTBCAazEhmaGAhihAEYogBEKYIQCWEIBjFAAIxTACAUwYkszQwEsec8K4Hme/+s4FMCtUACfw9wu4JXPrhyiAJZQACMUwAgFsIQCGLFpZkIB/BYUwAgFMEIBjFAAt81HAXwOFMAIBbASG5oZCmCEAhihAEYogBEKYAkFMEIBjFAAIxTAiC3NDAWw5D0rgOd5/q/jUAC3QgF8DnO7gJf8dMm/UQBLKIARCmCEAlhCAYzYNDOhAH4LCmCEAhihAEYogNvmowA+BwpghAJYiQ3NDAUwQgGMUAAjFMAIBbCEAhihAEYogBEKYMSWZoYCWPLeFcDtn//rOBTArVAAtzC3C3jbd7c9oYpzKIDbQQGMUABLKIARCmCEAhihAEYogCU2zUwogCW2zEwogCW2KlMGDgAAIABJREFUzEwogCUdF8Cu617c7jU0NLQ1kUh0z/f+fK+5xc5KbVwQBKvr9foybVy9Xt9YKpUu1cQMDg6uj8fjMW2u0dHRazzPW6WN833/upMnT16tjfM8b0OlUrlME1MsFlfF4/G0wfd/te/71xl8xlWjo6PXaONc110/V/A113Z1JBLpM/gbWRYEwWqDz7jyzcW75lWr1dYGQXCFJqZUKl0aiUQK2lzT09NX1mq1tdo43/eXVyqVFdq4arW6xnXdq7Rx0Wh09wsvvKD6vYMguKLRaKwz+IxGNWhsbMyoBkWj0d6HH35YdQ/M/e2v1+Z6NzUoCAJ1DYpGo6nh4WFVXahUKpd5nrdBm+vkyZNGNWhyctLoPo3FYtFCobBRExMEwSVjY2ObtLlc171q7t5RxQVBsML3/eXauHg83pXP57dr48bHxzdrY8rlckdrUDwe/+bg4OCN2rixsbFNQRBcookplUodrUGJROIrfX19t2vj6vX6xpmZGdU6yPO8y4MgUNegIAiuNqlBqVTqi7lc7gMG+dRrhTlJrbq3577HZWNjY+q1QiqV+lw6nf4TbVyj0VinXSsEQXBJo9HoWA3KZDL3ZrPZT2rjarXa2nK5fKU2rpM1KJPJ3JPJZD6jjXu7dZBTaP7+gqHma+3eq9frG7U1yHStsGTJkt86jjN72223qWI72a+YrhX6+/vvSiaTXzb4jB3rV0qlkroG3fDyDVudl5zXL/zJhf/d4DMarYMqlYq6Bj3//PNGNWhwcHBHIpG43+AzGq2DJicnjfqVRqOx6fnnn1fdpyMjI1vi8XiPNpcNM5O9e/eui8VicW2uTvcrJjXo8OHDK2OxWEaby7Rf6fTMJBaLdWxmEgTBCtOZiXat8Pjjj18aDoeHtLlsmpl873vf064NrZmZPPXUU+qZiUm/YlqDyuWyUQ2KxWLJTs1MTPsV05lJPB6PcGYiX52emQRBYDQz6e/vv0kbt5hnJqb9iunMpFwuq9cKqVTqi5lM5oMG+c77mUk6nf5sb2/vopyZJBIJ45nJ9PR0x2YmztTU1DXtXvv37785k8nE5nt/vpfruuvr9fpGbdzExMSWarW6Rht3+vTpHb7vL9fEfOc737k+nU5ntLkqlcq6RqOxSRsXBMHmcrm8Vhvn+/4NQRCs0MQ8+eSTm1KpVJ8215y03KyNazQamyqVyjqDfNdPTk6u1MT84Ac/WJtKpQraXNVqdc3ExMQWbdxcMVxv8J1s8zxvlfK3Xp5IJEYM/kauazQa27Rxc//4qe9T3/e3jo2NrdbGJZPJva7rqn5vz/NWBUGwXZvLtAZ5nmdUg5LJ5ODTTz+tugcmJydX1mq167W53k0NqtVq6hqUTqfzTz/9tKouzC3Ab9DmKpfLRjVoenra6D7NZDLpo0eP7tDEzMzMXOt53k5trrGxsdW+72/VxtXr9Y2e523QxmWz2ei+fftuNch3o8Hv1tEalM1mu4vF4p0G+XbOzMxcq4zpaA3K5XL379u370PauNOnT+945ZVXVOugycnJlRMTE+oaVKvV1prUoHw+/9VCofBxbdzExIR6rfDKK68sP336tOrenpp6Y63geZ56rZDP5780ODj4KW1cEATbtWuFmZmZa4Mg6FgN6uvr+8v+/v7PauMajca2crl8nTaukzWoUCj8WV9f3xe0cfOtg1Y/9Moup9CcvWT47I/axZ0+fXqHtgaZrhWWLl36747jzN53332q2E72K6ZrhX379v1Jb2/v17VxnexXfN83qkEX/+TiXzolZ3b5yeUJTZxpv1KtVtU1qFqtGtWgYrF4Ry6XC2njKpWK0TpoamrKqF8JgmBntVpV3aeHDx++KZVKqX6zqSk7Zibf+973tqdSqazB79bRfsV0ZpJMJvu1uUz7lU7WoB/96EdrksnkkDbXH2Nmol0rVKvVa5PJ5D6DvxFrZiYnTpxQ1WWbZiY//OEP1TMTk37FtAaNj48b1aBMJtP73e9+V3XvmK6DTPsV05lJNptNLeaZyf79+8/7mYnJfZrNZrv37dt3l0E+K2Yme/fu/bA2zrRfMZ2ZjI+Pq9cKi3lm0t/f/1cDAwP3auMW+8zE9/2OzUzm3R7MI6ARHgGN8AhohEdAIzwCWsIjoNvG8QjoFngENMIjoBEeAS3hEdCIaQ3iEdDIvOugt3n+r+PwCOhWeAQ08tEjH/24U3JmnZLzz5o4036FR0AjPAJawiOgER4BjfAIaIRHQCM8AlrCI6CRP8bMhEdAS2yZmfAIaIktMxMeAS3hM4CVUABLKIARCmCEAhihAEYogCU2NTMUwBJbmhkKYIktzQwFsOS9KYDnf/6v41AAt0IBjCQSiR2X/fiy/8MpObPOT51dis9IAdwCBTBCASyhAEYogBEKYIQCGKEAltg0M6EAltgyM6EAltgyM6EAllAAK6EAllAAIxTACAUwQgGMUABLbGpmKIAltjQzFMASW5oZCmDJe1MAN3/vFH75T/PFUQBLKICRRCKx488KfxZxXnJe1+wCpgBGKIARCmAJBTBCAYxQACMUwAgFsMSmmQkFsMSWmQkFsMSWmQkFsIQCWAkFsIQCGKEARiiAEQpghAJYYlMzQwEssaWZoQCW2NLMUABL3nMCeOgf73MKzVmn0Pz+fHEUwBIKYCSRSOwIh8NfdkrOzzW7gCmAEQpghAJYQgGMUAAjFMAIBTBCASyxaWZCASyxZWZCASyxZWZCASyhAFZCASyhAEYogBEKYIQCGKEAltjUzFAAS2xpZiiAJbY0MxTAkvecAH6H5/86DgVwKxTAyDkCeJ1mFzAFMEIBjFAASyiAEQpghAIYoQBGKIAlNs1MKIAltsxMKIAltsxMKIAlFMBKKIAlFMAIBTBCAYxQACMUwBKbmhkKYIktzQwFsMSWZoYCWPLeE8Bv//xfx6EAboUCGPmDAHYcR7MLmAIYoQBGKIAlFMAIBTBCAYxQACMUwBKbZiYUwBJbZiYUwBJbZiYUwBIKYCUUwBIKYIQCGKEARiiAEQpgiU3NDAWwxJZmhgJYYkszQwEsee8J4Ld//q/jUAC3QgGMtAjgBe8CpgBGKIARCmAJBTBCAYxQACMUwAgFsMSmmQkFsMSWmQkFsMSWmQkFsIQCWAkFsIQCGKEARiiAEQpghAJYYlMzQwEssaWZoQCW2NLMUABL3lMCeAHP/3UcCuBWKIARIYAdZ8G7gCmAEQpghAJYQgGMUAAjFMAIBTBCASyxaWZCASyxZWZCASyxZWZCASyhAFZCASyhAEYogBEKYIQCGKEAltjUzFAAS2xpZiiAJbY0MxTAkveUAF7A838dhwK4FQpgpI0AXtAuYApghAIYoQCWUAAjFMAIBTBCAYxQAEtsmplQAEtsmZlQAEtsmZlQAEsogJVQAEsogBEKYIQCGKEARiiAJTY1MxTAEluaGQpgiS3NDAWw5L0lgN/5+b+OQwHcCgUwAgLYcRa0C5gCGKEARiiAJRTACAUwQgGMUAAjFMASm2YmFMASW2YmFMASW2YmFMASCmAlFMASCmCEAhihAEYogBEKYIlNzQwFsMSWZoYCWGJLM0MBLHlvCeB3fv6v41AAt0IBjMwjgN9xFzAFMEIBjFAASyiAEQpghAIYoQBGKIAlNs1MKIAltsxMKIAltsxMKIAlFMBKKIAlFMAIBTBCAYxQACMUwBKbmhkKYIktzQwFsMSWZoYCWPKeEcALfP6v41AAt0IBjLQVwI7zjruAKYARCmCEAlhCAYxQACMUwAgFMEIBLLFpZkIBLLFlZkIBLLFlZkIBLOm4AJ6enr6y3atYLO5MJpOR+d6f7zU2Nra6Uqms08bV6/WNk5OTK7VxjUZjW71eX6aJOXbs2JZEIpHS5iqXy9e5rrteG+d53gbP81Zp43zf3xoEwdWamCeeeGJ9IpHoNfiMqzzP26CNc113fblcvs4g35apqalrNDFPP/30qkQisVuba3JycmW9Xt+ojatUKuvGxsZWa+MajcammZmZazUx9Xp9WSKRGNbmeuWVV5Y3Go1N2rhqtbqmXC6v1cbV6/WNQRCs0MbFYrE9o6Ojqt97Zmbm2iAINmtzmdagSqViVIOSyWT/t7/9bdU9MDU1dY3neVu0uTpdg1KpVPaxxx5T1YUgCK72fX+rwWc0qkGNRsPoPk2lUokDBw5s08ScOXPmqmq1ul2bKwiCFSY1qFarra1Wq2sMri184MCBGw3yXa+N8X2/ozUok8k8uG/fvtsN8m0/c+bMVcqYjtagdDr9jb17996tjWs0GtuazaZqHTQ1NXXNxMSEugZ5nrfKpAZlMpm/LhQKH9XGTUxMqNcKzWZzWaPRUN3b09NvrBUqlYr6Ps3lcl8YGBj4hDYuCILN2rXCmTNnrgqCYLtBLqMa1Nvb+9n+/v5Pa+MajcYm3/eXa+M6WYMGBgbu7e3t/Qtt3LnroAuHmyecQnN2/YGzn1vAd7JNW4NM1wpLliz5reM4s/fee6/q3+JO9iuma4XBwcEPZ7PZr2rjOtmv1Ot1oxpULBbvTCaT32z93+/6+7t2Oi85r19QuuBf2sWZ9ivj4+PqGuS6rlEN2rdv363JZLJLG1cul43WQdPT00b9ShAE213XVd2nhw8fviGRSES1uTgzwVcna9Djjz++brHOTJ577rmVnZyZ1Gq1taYzE+1aoVQqLYvH43u1uWyZmcTj8aFSqaSqy7bMTOLxeP+zzz6rnpmY9CumNejUqVNGNSidTmc6NTMx7VdMZybpdDpeLBa3a2JsmZmk0+mQDTOTWq3GmYn83b4xNDT0AYPfwKhfMZ2ZnDp1Sr1WyOVy9+3evftPtHGcmcjXH2Nmks/nP6ONazQam1555ZWOzUwcz/Mub/fas2fPDalUKjzf+2/zWlWtVtdo44IgWO/7/nJt3MTExJZyuXylJubgwYObkslkUpvLdd2VtVptrTau0Wisq1QqKwy+k81v/lfdC30dPXp0bTwezxrkWtFoNNZp42q12lrXdVdq48bHxzfX6/VlmphHH310RSwWG9Dm8n1/eRAE67Vxc3/Hq7Rxcwv+qzUx5XL5yng8PqTNNTU1dU29Xt9o8J1cNzY2tlob53nehmq1eq02LpFIFEqlkur3DoLg6kajscngMxrVINd1jWpQIpHoO3z4sOoeqNfry8bHxzcbfEbjGhQEgboGJRKJzMGDB1V1YW44qL62SqViVIMmJyfXeAb3aSKRiI+MjGzRxARBcIXv+1u1uebumQ3auCAIVvu+f502LplMhkZGRnYY/J1s08aMjo52tAYlk8kHC4XCrQb5tgZBcIUm5uTJkx2tQalU6mu7d+++Uxv3ZlOiianX68tM7tMgCFaY1KBMJvPlgYGBjxjkU68V3myCDP5Glruuq14rZDKZz/f3939cG9doNDZp1wpBEFwxNTXVsRqUy+X+LJ/P36uNq9frG0dHR68x+E46VoMGBgb+tLe397PaOO+cddAFQ81/dQrN3y0kbmJiYou2BpmuFd4UwB/+8IdVsZ3sV0zXCoODgx9Mp9Nf0cZ1sl8pl8tGNWhoaOj96XT6G+3eW1paOuWUnNkrX74y2vqeab8yNjamrkGlUsmoBu3bt+/mVCq1y+AzGq2DJiYmjPqVqampraVSSXWfFovF7clkMqLN5XFmAi/TfsWkBh06dGhNMpnMaXOZ9iudrEFPPvnk8k7OTIIgWO0Zzky0a4Uf/OAHV0aj0WFtLptmJs8//7x2bWjNzOS5555Tz0xM1gqmNahSqZz3MxPTfuXdzEyKxaLq332bZiZ79uzZqY3r9Mxkrsaq4lKp1AOLeWYyNDR0l8HfScf6lSAIVlQqFfVaYbHPTPL5/D3auMU+M5n7D76134lRDZp3ezCPgEZ4BDTCI6ARHgGN8AhoCY+AbhvHI6BbmPuv0HgE9DnwCGiER0BLeAQ0wiOgkf8lR0Av8Pm/jsMjoFvhEdDIvEdAO87bPguYR0AjPAIa4RHQEh4BjfAIaIRHQCM8AhrhEdASm2YmPAJaYsvMhEdAS2yZmfAIaAmfAayEAlhCAYxQACMUwAgFMEIBLLGpmaEAltjSzFAAS2xpZiiAJe8JAax4/q/jUAC3QgGMvK0Adpx5nwVMAYxQACMUwBIKYIQCGKEARiiAEQpgiU0zEwpgiS0zEwpgiS0zEwpgCQWwEgpgCQUwQgGMUAAjFMAIBbDEpmaGAlhiSzNDASyxpZmhAJa8JwRwoVlyCs1ZZ+jsJxYSRwEsoQBGFiCA2+4CpgBGKIARCmAJBTBCAYxQACMUwAgFsMSmmQkFsMSWmQkFsMSWmQkFsIQCWAkFsIQCGKEARiiAEQpghAJYYlMzQwEssaWZoQCW2NLMUABL3hsC+OxvnELzdwuNowCWUAAj7yiAHaftLmAKYIQCGKEAllAAIxTACAUwQgGMUABLbJqZUABLbJmZUABLbJmZUABLKICVUABLKIARCmCEAhihAEYogCU2NTMUwBJbmhkKYIktzQwFsOS9IYAX/vxfx6EAboUCGFmgAIZdwBTACAUwQgEsoQBGKIARCmCEAhihAJbYNDOhAJbYMjOhAJbYMjOhAJZQACuhAJZQACMUwAgFMEIBjFAAS2xqZiiAJbY0MxTAEluaGQpgyWIXwJcOn/2a5vm/jkMB3AoFMLIgAew4sAuYAhihAEYogCUUwAgFMEIBjFAAIxTAEptmJhTAEltmJhTAEltmJhTAEgpgJRTAEgpghAIYoQBGKIARCmCJTc0MBbDElmaGAlhiSzNDASxZ7AJ46dAv/17z/F/HoQBuhQIYUQhgsQuYAhihAEYogCUUwAgFMEIBjFAAIxTAEptmJhTAEltmJhTAEltmJhTAEgpgJRTAEgpghAIYoQBGKIARCmCJTc0MBbDElmaGAlhiSzNDASxZ7AL4gkJT9fxfx6EAboUCGFmwAHYcsQuYAhihAEYogCUUwAgFMEIBjFAAIxTAEptmJhTAEltmJhTAEltmJhTAEgpgJRTAEgpghAIYoQBGKIARCmCJTc0MBbDElmaGAlhiSzNDASxZ7AJY+/xfx6EAboUCGFEK4D/sAqYARiiAEQpgCQUwQgGMUAAjFMAIBbDEppkJBbDElpkJBbDElpkJBbCEAlgJBbCEAhihAEYogBEKYIQCWGJTM0MBLLGlmaEAltjSzFAASxazAF790Cu7tM//dRwK4FYogBGVAHacP+wCXvbTZXEKYAkFMEIBLKEARiiAEQpghAIYoQCW2DQzoQCW2DIzoQCW2DIzoQCWUAAroQCWUAAjFMAIBTBCAYxQAEtsamYogCW2NDMUwBJbmhkKYMliFsAXD589pX3+r+NQALdCAYwYCOB1zkvO6xeULvgXCmAJBTBCASyhAEYogBEKYIQCGKEAltg0M6EAltgyM6EAltgyM6EAllAAK6EAllAAIxTACAUwQgGMUABLbGpmKIAltjQzFMASW5oZCmDJYhbAFxSa/6Z9/q/jUAC3QgGMqAWw4/xhF/CVL18Z1eajAEYogCUUwAgFMEIBjFAAIxTAEgpghAIYoQBGKIARW2YmFMCSjgvgcDh8/zyvbFdX19Nv837bVyqVCieTyYg2LpPJxOLxeI82rre3NxWJRB7QxEQikWRXV9f3tbmSyWQonU5HtXHZbDZqcm3ZbDYVDocf1MT09PREu7q6njf43Xqy2az62tLpdDSZTIa0cblcLhmNRndpYkKhUM+uXbt+pM0Vj8d7MplMzOD3jqRSqbA2LpPJJOLxeJcmJhKJPNDV1fWiwbV1ZTKZhMHvHTa5tnQ6HY/FYt3auK6urhdDoZDq947H4129vb1G19bJGtTd3f3Dnp4e1T0QjUZ35XK5pDbXu6lBqVRKfW27du16LhwOa/M9OFe7VLni8bhRDcpkMkb3aU9Pz9+Fw2HV54xEIg/kcrm0NlcsFutOp9NxbZzpfdrV1fV0KBTKaePy+bz62jpdg7q7u7/b09PTr43L5XJpg7VCR2tQd3f3t0Oh0KA2zmQdZFqDUqlUj0kN6u7ufjQcDg8b/G7qtUIkEnmgt7fXqAaZrBV6enqO9PT0/K3B72a0VjC5T01rUCgUOhgKhR7Sxpmsg8LhztagUCj0UHd392FtnDPYfP3iwsz/ZfB7d+w+vfDCC/8/x3Fmv/jFL6piO9mvhA3XCqFQaE9PT89j2rhO9iumNSgUCg12d3d/RxPzuYHPZZ2SM3vRTy76f7T5TO7TUChkVINCoVC+q6vrSW2c6Vohm80a9Sv5fD4dCoW0a4VMV1fXfzS5tvN9ZhIOhxOdnpmY9CudnJmY9iudnpl0d3d3bGZiep+a1qBdu3b9Z4Nrs2Zm0tPTo/pObJqZhMPh83pmkk6njWpQV1fXD0KhkPbeMZ6ZmNynpjOTrq4uzkxaXrbMTMLh8KKcmfT09BwPhUIFbZxpv9LhmcmxcDi81+B348yk5do6PTPp6enZr43r9MzkzZ2+8IpEIh8Ih8PZ+d6f71UsFm8oFos7tXFHjhy5eWRkZJs27vjx43dEo9GNmphIJHJHKBQa0OYaGRm5/sCBAzdq4w4fPnzT0NDQdm3cI488ckcqldqkiYnFYjeFw+Ehg99t++HDh2/Sxh04cODGkZGR6w1+79t7e3s3a2K6urquD4fD+wx+t21Hjhy52eA72VksFm8wuLZbBwYGtmhiotHoxrkhqyrX0NDQ1iNHjtxqcG03jIyM7NDGHTp06JahoaGt2rhQKPRQPB5X/d4DAwNbjh07dpvJtZnUoP379xvVoFAoNBKJRFR/J729vZuPHDlyuzbXu6lBxWJxu8G1FSKRiOreSaVSmx555JE7tLmGhoaMatDhw4eN7tNIJNIXCoXer4lJJpMbHnvsMVXM3LVtPXTo0C3auAMHDuwwvLZMd3f3h7Rxx48fv1Mbk8/nO1qDenp64vF4/E+0cY899tj7k8nkBk1MOp3uaA0Kh8OheDz+CYPf7Y5cLqdaB/X29m5+7LHH1DWoWCxuN6lB4XD4wWg0+hmD3029VsjlchuPHz+urkEjIyPb9u/fr14rhMPhr0ej0b/Qxh07duw27VohmUxueOKJJzpWg8Lh8F9Ho9G/0sYdOXLk1nw+r14rdLIGhcPhL0Yika9qYq7t96JOoTl7aWHmpwbXdoe2BpmuFZYuXfrvjuPMfuADH1DdB53sV0zXColE4t65RlkV18l+JRqNGtWgSCRyTzQaDWvj3vdf3vdfnZIze/XzV/dq4g4dOqSuQd3d3UY1KBKJfDQUCiW1cSMjI0broGPHjhn1K0888cT7u7u7VfdpLBa7e26ArMplw8wkFovd3umZiUm/YlKDksnkjaFQaI82l2m/0umZSSgU+pbB72Y0MzHtV0zWCtFodGN3d/cBg9/NmplJ+I0TExYcY9PMJJVKqWcmJv2KaQ0qFovn/czEtF8xnZmEQqH8Yp2Z9PT0WDEzOXDgAGcm8hWKRqOf1MaZ9iumM5NisaheK0QikQeSyeSinZlEIpG/1MbZMDOJRCL3mc5MTNYKpjVo3u3Bc/8nHgF9DjwCGuER0AiPgEZ4BLSER0C3jeMR0C3wCGiER0AjPAJawiOgER4BjRgdAV1olpxCc/by4bOf1ubjEdASHgGNGB0B7TjOXX9/107nJed1p+T8syaOR0AjPAJawiOgER4BjfAIaIRHQCNhHgEt4BHQCI+ARngENMIjoBFbZiY8AlrCZwAroQCWUAAjFMAIBTBCAYxQAEtsamYogCW2NDMUwBJbmhkKYMniFcBnf+MUzv5Pk3UQBbCEAhgxFcCu6161tLR0yik5s85PnV0LjaMARiiAJRTACAUwQgGMUAAjFMASCmCEAhihAEYogBFbZiYUwBIKYCUUwBIKYIQCGKEARiiAEQpgiU3NDAWwxJZmhgJYYkszQwEsWbwCuPn7JUPN/0YBLKEAlvwxBPAHT3zwBu0uYApghAJYQgGMUAAjFMAIBTBCASyhAEYogBEKYIQCGLFlZkIBLKEAVkIBLKEARiiAEQpghAIYoQCW2NTMUABLbGlmKIAltjQzFMCSRSmAh/7xPqfQnL1k+OyPKIAlFMCSP4YA9jzvcqfk/FyzC5gCGKEAllAAIxTACAUwQgGMUABLKIARCmCEAhihAEZsmZlQAEsogJVQAEsogBEKYIQCGKEARiiAJTY1MxTAEluaGQpgiS3NDAWwZFEK4Lnn/24p/sMXKIAlFMCSP6IAXqfZBUwBjFAASyiAEQpghAIYoQBGKIAlFMAIBTBCAYxQACO2zEwogCUUwEoogCUUwAgFMEIBjFAAIxTAEpuaGQpgiS3NDAWwxJZmhgJYsjgF8NnfOIXm70zXQRTAEgpg5F0LYMdxNLuAKYARCmAJBTBCAYxQACMUwAgFsIQCGKEARiiAEQpgxJaZCQWwhAJYCQWwhAIYoQBGKIARCmCEAlhiUzNDASyxpZmhAJbY0sxQAEsWpwBu/t4p/PKfKIARCmDJH1kAL3gXMAUwQgEsoQBGKIARCmCEAhihAJZQACMUwAgFMEIBjNgyM6EAllAAK6EAllAAIxTACAUwQgGMUABLbGpmKIAltjQzFMASW5oZCmDJohPAc8//dQrN71MAIxTAkj+qAHacBe8CpgBGKIAlFMAIBTBCAYxQACMUwBIKYIQCGKEARiiAEVtmJhTAEgpgJRTAEgpghAIYoQBGKIARCmCJTc0MBbDElmaGAlhiSzNDASxZdAJ47vm/ztDZT1AAIxTAkvNAAC9oFzAFMEIBLKEARiiAEQpghAIYoQCWUAAjFMAIBTBCAYzYMjOhAJZQACuhAJZQACMUwAgFMEIBjFAAS2xqZiiAJbY0MxTAEluaGQpgyeITwG88/9dxzNdBFMASCmDkf5kAdpwF7QKmAEYogCUUwAgFMEIBjFAAIxTAEgpghAIYoQBGKIARW2YmFMASCmAlFMASCmCEAhihAEYogBEKYIlNzQzgE15lAAAgAElEQVQFsMSWZoYCWGJLM0MBLFl8AviN5/86DgVwOyiAJeeJAH7HXcAUwAgFsIQCGKEARiiAEQpghAJYQgGMUAAjFMAIBTBiy8yEAlhCAayEAlhCAYxQACMUwAgFMEIBLLGpmaEAltjSzFAAS2xpZiiAJYtKAJ/z/N+5z0gB3AIFsOS8EMCO8467gCmAEQpgCQUwQgGMUAAjFMAIBbCEAhihAEYogBEKYMSWmQkFsKTjArhara5p9zp+/Pid+Xw+Pd/7871c191Wq9Wu18YFQbBzfHx8szauXq/fWqvV1mpivvOd79zS29vbp801Ojq61ff9G7Rxp0+f3vGzn/1si8F3ckuj0Vinifm7v/u7G7LZ7KA2l+d5W06fPr1DG+f7/g2jo6NbDfLdEgTBek3MT37yk83pdHqvNtf4+PjmIAh2auNqtdr1rutuM/hObpqYmNigialUKuvS6XRRm2t6enqj7/s3aeMajca2arW6XRtXr9dvbDQam7Rx6XT6b0+dOqX6TiYmJjacPn36Zm0u0xrkeZ5RDcpkMsMvvPCC6v4OgmC953m3aHO9mxrkeZ66BuVyud1PPfWUqi40Go11QRCor+1nP/uZUQ2amJgwuk97e3t7v/3tb9+mianVamvHx8dVMXPfyaZ6vX6jNi4Igu1z96oqrq+vL/Xoo4/epY2rVqu3a2Pq9XpHa1B/f3/06NGjH9bGjY+P36ZdK3ie19EaNDAw0F0sFj9u8BvcOj09rbq2IAjWm9ynnudtMalBg4OD3xwZGblXGxcEgXqtMD09vbZer99q8Dey2fM89VqhUCh8dXh4+LPauNOnT9+sXSvUarW1vu93rAYNDQ19ae/evZ/Xxvm+f1O9Xt+ojat2sAaNjIz85dDQ0H3v9P+7dPjsz5xCc/bmh8/cN5fPaB1k0q+YrhWWLl36747jzH7zm99U3Qed7FdM1woPPfTQJ3fv3v2gNq6T/UqtVjOqQQcPHvxYPp8PaePm61e+/PKX73Recl5fUlryr/PEqmtQuVw2qkHHjh37UD6fj2vjqtWq0TpoYmLC6D71ff+2crmsuk+PHz9+R29vb0aby4aZyZNPPnlzp2cmJv2K6cwkk8kUtLlM+5XFPDMJgmC76cxEu1Yol8trU6nUQ9pctsxMMpnMt0qlkuo7sWVmks1m97z44ouqe8C0XzGtQePj48Yzkx/84AcdmZmY9iucmbS9NitmJkEQGM1MDh8+/BFt3GKemXSyX/E8b8v4+Lh6rcCZCb5smZns2bPnC9o43/dvmp6e7tjMZF47zB3ACHcAI9wBjHAHMMIdwBLuAG4bxx3ALXAHMMIdwAh3AEu4AxjhDmBkwTuAz3n+r+NwB3A7uANYct7sAHact90FzB3ACHcAS7gDGOEOYIQ7gJF3MzPhDuC34A5ghDuAEe4ARrgDuG0+7gA+B+4ARhb9DuD5oABGKIARCmCEAhihAJZQALeNowBugQIYoQBGKIAlFMAIBTCycAH81vN/HYcCuB0UwJLzTADP+yxgCmCEAlhCAYxQACMUwAgFMEIBLKEARiiAEQpghAIYsWVmQgEsoQBWQgEsoQBGKIARCmCEAhihAJbY1MxQAEtsaWYogCW2NDMUwJJFI4Bbnv879xkpgFugAJacVwLYcebdBUwBjFAASyiAEQpghAIYoQBGKIAlFMAIBTBCAYxQACO2zEwogCUUwEoogCUUwAgFMEIBjFAAIxTAEpuaGQpgiS3NDAWwxJZmhgJYsmgEcKFZcgrNWWfo7CfO+YwUwC1QAEvOQwHcdhcwBTBCASyhAEYogBEKYIQCGKEAllAAIxTACAUwQgGM2DIzoQCWUAAroQCWUAAjFMAIBTBCAYxQAEtsamYogCW2NDMUwBJbmhkKYMniEcDy+b+OQwHcDgpgyXkngB2n7S5gCmCEAlhCAYxQACMUwAgFMEIBLKEARiiAEQpghAIYsWVmQgEsoQBWQgEsoQBGKIARCmCEAhihAJbY1MxQAEtsaWYogCW2NDMUwJLFI4Dl838dhwK4HRTAkvNUAMMuYApghAJYQgGMUAAjFMAIBTBCASyhAEYogBEKYIQCGLFlZkIBLKEAVkIBLKEARiiAEQpghAIYoQCW2NTMUABLbGlmKIAltjQzFMCSRSGA2zz/d+4zUgC3QAEsOS8FsOPALmAKYIQCWEIBjFAAIxTACAUwQgEsoQBGKIARCmCEAhixZWZCASyhAFZCASyhAEYogBEKYIQCGKEAltjUzFAAS2xpZiiAJbY0MxTAkkUhgNs8/3fuM1IAt0ABLDmPBbDYBUwBjFAASyiAEQpghAIYoQBGKIAlFMAIBTBCAYxQACO2zEwogCUUwEoogCUUwAgFMEIBjFAAIxTAEpuaGQpgiS3NDAWwxJZmhgJYsjgEMD7/13EogNtBASw5bwWw44hdwBTACAWwhAIYoQBGKIARCmCEAlhCAYxQACMUwAgFMGLLzIQCWEIBrIQCWEIBjFAAIxTACAUwQgEssamZoQCW2NLMUABLbGlmKIAli0MA4/N/HYcCuB0UwJLzXAD/YRcwBTBCASyhAEYogBEKYIQCGKEAllAAIxTACAUwQgGM2DIzoQCWUAAroQCWUAAjFMAIBTBCAYxQAEtsamYogCW2NDMUwBJbmhkKYIn1Anie5//OfUYK4BYogCXntQB2nD/sAl5ZWpmmAJZQAEsogBEKYIQCGKEARiiAJRTACAUwQgGMUAAjtsxMKIAlFMBKKIAlFMAIBTBCAYxQACMUwBKbmhkKYIktzQwFsMSWZoYCWGK9AJ7n+b9zn5ECuAUKYIkFAnid85Lz+pLSkt9QAEsogCUUwAgFMEIBjFAAIxTAEgpghAIYoQBGKIARW2YmFMCSjgvgV1999X3tXgMDA1tisVj3fO/P9xodHb2mUqms0Mb5vn+d67pXaeM8z9sQBMElmph8Pr8uGo3GtLlOnjx5teu6Kw0+46pSqbRMG+e67vqZmZlLNTGHDx9eGY1G09pc9Xp9med5qww+48qTJ09erY2rVCrrKpXKZZqYI0eOLItGo3mDz3iV7/vXGXzGFaOjo9do46rV6hrP8y7XxARBcEk0Gh3U5gqC4IpqtbrG4DNee+LEieXauLGxsdXlcvlKbVw4HN6t/b09z7u8Vqut1eYyrUHlctmoBoXD4d7jx4+r7oFKpXJZpVJZp831bmpQvV5X16BIJJIsFouqujAzM3Op67rrtblKpZJRDQqCwOg+jcfjkb6+vg2amNdee+3iSqWyUZurXC5fOTY2tlob5/v+8mq1eq3BtXVlMplt2rixsbFNBr9bR2tQNBr9Rn9//05tXKVS2fjaa69drIl54YUXOlqDotHoV3K53G3aOM/zNvz6179WrYMqlcpljUZDXYPq9foykxoUi8W+mE6n79bGNRoN9Vrh17/+9SWe56nu7VdffWOtUC6X1WuFRCLx2Ww2+1FtXK1WW6tdK7z22msX1+v1jtWgVCr1qXQ6/QltXLVaXVMqla7QxnWyBqVSqY+nUqlPt3vvgkLzN06h+bt5PqPROsjzvA3aGmS6VliyZMlvHceZvf3221WxnexXTNcKvb29d6ZSqS8ZfMaO9StBEBjVoGw2e0s8Hv+qwWdUr4MuKF0w4ZSc2StfvjKq/B6NalAul9sRi8Xu18adOHHCaB0UBIHRfVqv1ze6rqu6T4eGhjZHIpEebS4bZiaDg4NrOz0zMelXTGrQo48+usJkZmLaryzmmYnv+8tNZybatcLzzz9/SSQSKWhz2TIziUQiAy+88IJqbWjLzCQSieSef/559czEpF8xrUEnTpwwqkHRaDTRqZmJab9iOjOJRqPhxToziUaju2yYmbwpiZTX9o3e3t4btXE2zExisdhfZzKZ27Vxpv2K6czkxIkT6rVCIpH4Qi6X+4A2jjMT+bJpZhIEQcdmJo7v+8vbvQ4dOnRLNpuNz/f+fC/P8zaMj49v1sZNTU1trdVqaw3y7XRdd6Um5rHHHrshk8lktblc113ved4WbZzv+1srlco6bdzp06d3TE5Oqq7t6aef3pzJZPq1uRqNxjrf97cafP9bXNddb/Cd3OB53ipNzLPPPrs+mUwOaXPVarW1U1NT6msbHx/f7HneBm1cEATbfd+/ThPjuu7KeDy+zyDX6rl8qrh6vb5xbGxsk8HfybZqtbpGG5dIJEbK5bLqO/F9/7qJiYnrtblMa5Dv+0Y1KJFIFL73ve+p/k7m/vZv0OZ6NzVo7h5XxaVSqb5nn31WlW9ycnLl6dOnd2hzzdVI9X0aBIHRfZrL5dKHDx/eqcy1YnR09EZtrmq1uqbRaGzTxjUajU31en2jwbXFisXibdo413Vv0saMjY11tAb19vb27N+//y5t3Ojo6I1BEKzQxJTL5Y7WoN7e3geKxeKHDfLt1K4VPM9bNTU1pa5BjUZjnUkNyufzX9uzZ8892ripqSn1WmFycnKl53mqe9v331gr+AY1qL+//8tDQ0P3auPm/rZU/y4GQbCiXq93rAYNDAx8vlAofFYbFwTB9rGxsdXauE7WoKGhoT8fGBj4Yrv3nELz90uGmv+t3Xum6yDP83Zqa5DpWmHp0qX/7jjO7Fe+8hXtv8Ud61dM1wrFYvFj+Xz+Gwbff8f6Fdd1jWrQvn37PpTL5R7Uxpn0K58Z/cwtzkvO60teWvIbTVylUjGqQfv3739/LpcLaePGxsaM1kG/+MUvjO7Ter1+Y6VSUd2nR44cuTmTySS0uWyYmXznO9+5vtMzE5N+pZMzE9N+pZM16Ic//OG6Ts5MGo3GJtOZiXatUKlUViQSiW8Z5LJiZpJMJveWSiXt+smKmUkymRx87rnn1DMTk37FtAaNjo4a1aB0Op1/6qmnVPeO6TrItF8xnZlkMhnOTFpenZ6ZNBoNzkzOefX19d2/b9++j2jjTPsV05nJ6Oio+j7t6+v7G85M5MuWmcnu3bs/p40LgmB7EAQdm5nMuz2YR0AjPAIa4RHQiO/zCOhWeAS0hEdAt43jEdAt8AhohEdAIz6PgBbwCGiER0Aj8x4B/TbP/537jDwCugUeAS0574+AnuPC0oW/cErOrPNTZ5cijEdAt8AjoBEeAY3wCGjEZK3AI6ARW2YmPAJawiOgER4BjfAIaIRHQCO2zEx4BLTE9/kMYBUUwBIKYIQCGKEARiiAEQpgiU3NDAWwxJZmhgJYYkszQwEssVoAv83zf+c+IwVwCxTAElsE8L2n7r3Vecl53Sk5/6wIowBugQIYoQBGKIARCmCEAlhCAYxQACMUwAgFcNt8FMDnQAGMUAArsaGZoQBGKIARCmCEAhihAJZQACMUwAgFMEIBjNjSzFAAS+wWwGd/4xSav5svjgIYoQCW2CKAK5XKijefBazYBUwB3AIFMEIBjFAAIxTACAWwhAIYoQBGKIARCuC2+SiAz4ECGKEAVmJDM0MBjFAAIxTACAUwQgEsoQBGKIARCmCEAhixpZmhAJbYLYCbv3cKv/yn+eIogBEKYIlNAnjzyc2blbuAKYBboABGKIARCmCEAhihAJZQACMUwAgFMEIB3DYfBfA5UAAjFMBKbGhmKIARCmCEAhihAEYogCUUwAgFMEIBjFAAI7Y0MxTAEmsF8Ds8/3fuM1IAt0ABLLFJADebzYuckvNzxS5gCuAWKIARCmCEAhihAEYogCUUwAgFMEIBjFAAt81HAXwOFMAIBbASG5oZCmCEAhihAEYogBEKYAkFMEIBjFAAIxTAiC3NDAWwxFoB/A7P/537jBTALVAASywUwOsUu4ApgFugAEYogBEKYIQCGKEAllAAIxTACAUwQgHcNh8F8DlQACMUwEpsaGYogBEKYIQCGKEARiiAJRTACAUwQgGMUAAjtjQzFMASewXw2z//13EogNtBASyxTgA7jqPYBUwB3AIFMEIBjFAAIxTACAWwhAIYoQBGKIARCuC2+SiAz4ECGKEAVmJDM0MBjFAAIxTACAUwQgEsoQBGKIARCmCEAhixpZmhAJbYK4Df/vm/jkMB3A4KYImlAnihu4ApgFugAEYogBEKYIQCGKEAllAAIxTACAUwQgHcNh8F8DlQACMUwEpsaGYogBEKYIQCGKEARiiAJRTACAUwQgGMUAAjtjQzFMASKwXwAp7/O/cZKYBboACWWCmAHWehu4ApgFugAEYogBEKYIQCGKEAllAAIxTACAUwQgHcNh8F8DlQACMUwEpsaGYogBEKYIQCGKEARiiAJRTACAUwQgGMUAAjtjQzFMASKwXwAp7/O/cZKYBboACWWCyAF7ILmAK4BQpghAIYoQBGKIARCmAJBTBCAYxQACMUwG3zUQCfAwUwQgGsxIZmhgIYoQBGKIARCmCEAlhCAYxQACMUwAgFMGJLM0MBLLFTAL/z838dhwK4HRTAEmsFsOMsZBcwBXALFMAIBTBCAYxQACMUwBIKYIQCGKEARiiA2+ajAD4HCmCEAliJDc0MBTBCAYxQACMUwAgFsIQCGKEARiiAEQpgxJZmhgJYYqcAfufn/zoOBXA7KIAllgvgd9oFTAHcAgUwQgGMUAAjFMAIBbCEAhihAEYogBEK4Lb5KIDPgQIYWfQCOAiCK9q9RkZGdqRSqfB878/38n3/umq1ukYbFwTB+iAIVhjk2+q67lWamIcffnhzMplManN5nreqVqut1cY1Go11c4t3bb4t9Xp9mSbm8ccfXxeLxXLaXJOTkysbjcY6bVytVlvred4qbdz4+PjmIAiu1sQ88cQTK2Ox2IA2V/DG39V6bVy1Wl3j+/512rh6vb5xrjlfcIzrulfFYrE92lwzMzPX1uv1jdq4sbGx1S+//LL6PvU8b4Pv+8u1cfF4fOjkyZOq33tqauqaRqOxSZvLtAa5rmtUg+LxeP+xY8e098DVc/eA9vs3rkFziwLttWWPHj2qunfq9foyz/O2GHz/RjVocnLS6D5NJBLxYrG4VRMzPT19peu627S5fN9f7nneBm1ctVpdMzY2tlobl0wmQ8VicadBvu0GMR2tQclk8sHh4eHbtHGu6257szlc6Gt0dLSjNSiVSn1taGjoLoN8W8+cOaNaBwVv/PurrkGTk5MrTWpQJpP5cqFQ+Kg2bu4zqv7tOHPmzFW+76vu7bnXirl/B7TX9vndu3ffo41rNBqbtGuF6enpKxuNRsdqUDab/fNcLvdpbVy9Xt9YrVav1cZ1sgb19fV9KpvNfi4Igiuu2fdf73cKzdn3DTd/+E5xpusg3/e3amtQYLhWWLJkyW8dx5n9+Mc/rvq3uJP9iulaYc+ePR9Kp9Nf0cZ1sl9xXdeoBg0PD9+ZTqe/oY0z7VfGxsba1qClpaVTTsmZXfbysmjre+Vy2agGFYvFW1Kp1C5t3Msvv2y0DpqYmDC6TxuNxrY3pfNCXwcOHLg+mUxGtLk4M2n7/Rv1KyY16OjRo2uTyaR6ZmLar3SyBj3zzDMrotHobm2u4I8wM9GuFX784x9fFY1Gh7W5bJqZvPjii6q1oS0zk0Qi0ffCCy+oZyaBQb9iWoMqlYpRDUokEplOzUwCw37l3cxMRkZGVP/uc2bSNsa4BhnOFR5YzDOTwcHBu7Vxpv1KYDgzqVQq6rUCZyb4Wuwzk5mZmY7NTJxyuXxlu9fIyMiOZDIZme/9+V6+719Xq9XWauMmJiY2BEGwQhvnuu62Uqm0TBNz4MCBLYlEIqXN5XneqkajsU4bFwTBetd1Vxp8l1tPnjx5tSbm6NGj6xOJRK8219xCZ702rtForPM8b5XBd7lldHT0Gk3MsWPHVkWj0d0G3/+KiYmJDdq4Wq221vf96wy+k01TU1OqayuVSsui0eiwNtfMzMy1jUZjk8F3srpara7RxtXr9Y2+7y/XxsVisT0vvvii6juZK/KbtblMa9BcoVfXoHg83n/o0CHV38no6Og1nudtMfiMxjVocnJSXYNSqVT24MGDqnvn5MmTV/u+v1Wba27orK5B09PTRvdpKpVKFItF1ed0Xfeqcrm8XZvL9/3l9Xp9ozZucnJyTRAEqw2uLVwsFndq46rVqvraqtVqR2tQJpN5cHh4+DZtXLlc3j73+y04Zu6/cO9YDcpkMl8fGhq6Sxvnuu62er2uWgeNjo5eMzExoa5Bb/7HYtq4XC53X6FQ+Kg2bmJiQr1WqNfry1zX3abNFQTBCs/z1GuFXC73hd27d99jkG+zdq3guu5VJvepaQ3K5/N/3t/f/2ltXKPR2FStVq/VxnWyBg0ODn6qr6/vc+Vy+coLh5onnEJzdnXxzOfeKc50HeS67jaTGmSyVnhTAH/sYx9T/RvXyX7FdK2wZ8+eD2Wz2a9q4zrZr5RKJaMaNDw8fGcymfymNs60XxkfH29bg+76z3ftdF5yXr+gdMG/tL734x//2KgGFYvFW5LJZJc2bm4wqF4HTU9PG92n1Wp1+49//GPVfXrgwIHrE4lEVJuLMxN8mfYrJjXo4MGD60xmJqb9Sidr0BNPPLGykzOTN8WSwXeiXis888wzi3pmEo/Hh77//e+rvhObZibPPvusemZi0q+Y1iDXdY1qUDqdznRqZmLar5jOTNLpdHxkZES1prFlZpJOp0M2zEwmJyc5M5HX9vXBwcG7DfIZ9SumMxPXddVrhcU8M8nn85/nzES+Go3GppmZmY7NTObdHswjoBEeAY3wCGiER0AjPAJaEvAI6HZxPAK6BR4BjfAIaIRHQEt4BDTCI6ARcQT0Ap//6zg8ArodPAJaYvUR0G8y/7OAeQR0CzwCGuER0AiPgEZ4BDTCI6Alpv0Kj4BGeAQ0wiOgEVtmJjwCWmLLzIRHQEv4DGAlFMASCmCEAhihAEYogBEKYIlNzQwFsMSWZoYCWGJLM0MBLLFPAC/s+b+OQwHcDgpgySIRwPM9C5gCuAUKYIQCGKEARiiAEQpgCQUwQgGMUAAjFMBt81EAnwMFMEIBrMSGZoYCGKEARiiAEQpghAJYQgGMUAAjFMAIBTBiSzNDASyxSgAP/eN9TqE56xSa31/gZ6QAboECWLIoBLDjzLcLmAK4BQpghAIYoQBGKIARCmAJBTBCAYxQACMUwG3zUQCfAwUwQgGsxIZmhgIYoQBGKIARCmCEAlhCAYxQACMUwAgFMGJLM0MBLLFKABeaJafQnHWGzn5igZ+RArgFCmDJIhLA7XYBUwC3QAGMUAAjFMAIBTBCASyhAEYogBEKYIQCuG0+CuBzoABGKICV2NDMUAAjFMAIBTBCAYxQAEsogBEKYIQCGKEARmxpZiiAJXYJ4IU//9dxKIDbQQEsWTQC2HHa7QKmAG6BAhihAEYogBEKYIQCWEIBjFAAIxTACAVw23wUwOdAAYxQACuxoZmhAEYogBEKYIQCGKEAllAAIxTACAUwQgGM2NLMUABL7BLAC3/+r+NQALeDAliyyARw6y5gCuAWKIARCmCEAhihAEYogCUUwAgFMEIBjFAAt81HAXwOFMAIBbASG5oZCmCEAhihAEYogBEKYAkFMEIBjFAAIxTAiC3NDAWwxBYBvLXvp3+ref6v41AAt4MCWLKoBLDjtO4CpgBugQIYoQBGKIARCmCEAlhCAYxQACMUwAgFcNt8FMDnQAGMUAArsaGZoQBGKIARCmCEAhihAJZQACMUwAgFMEIBjNjSzFAAS2wRwFfs/nmgef6v41AAt4MCWLIIBfC5u4ApgFugAEYogBEKYIQCGKEAllAAIxTACAUwQgHcNh8F8DlQACMUwEpsaGYogBEKYIQCGKEARiiAJRTACAUwQgGMUAAjtjQzFMASWwTw0sIr/7fm+b+OQwHcDgpgyaITwI7z1i7gnzhdFMASCmCEAhihAEYogBEKYAkFMEIBjFAAIxTAbfNRAJ8DBTBCAazEhmaGAhihAEYogBEKYIQCWEIBjFAAIxTACAUwYkszQwEssUUAO4Vfqp7/6zgUwO2gAJYsUgH8h13AFMASCmCEAhihAEYogBEKYAkFMEIBjFAAIxTAbfNRAJ8DBTBCAazEhmaGAhihAEYogBEKYIQCWEIBjFAAIxTACAUwYkszQwEssUEAb8m/NKx9/q/jUAC3gwJYsigFsOP8YRfw2hNr1WKJAhixYWZCAYxQACMUwAgFMEIBLKEARiiAEQpghAIYsWVmQgEsoQBWQgEsoQBGKIARCmCEAhihAJbY1MxQAEtsaWYogCW2NDMUwBIbBPDluyca2uf/Og4FcDsogCWLWACvc15yXl/y0pLfaHNRACM2zEwogBEKYIQCGKEARiiAJRTACAUwQgGMUAAjtsxMKIAlHRfA4XD4b+Z5Jbq6up58m/fbvjKZzIOZTKbLIK4nkUjcr43L5/PRSCTyNU1M5I1/xf6jNlcqlXognU53a+Oy2Wy36bWFw+Gva2K6u7u7u7q6vq/NlU6n789ms+prS6fT3alU6gFtXC6Xi8RiMdW1hUKhB7q7u5/T5kokEvdnMpkebVwmk+nKZDIPGlxbKJFIfEMTE4lEvtbV1fWCNlc8Hv9mLpcLGVzbg6lUapfB7x2KxWLqv+Xu7u4fhpV/y4lE4hu9vb1hk2vrZA3atWvXcz09Paq/k1gs9vVcLhfR5no3NSidTpv8bs+G3xClmrivz9UuVa5EImFUg0zv066urqfD4bDqc8Zisb8xubZYLHZ/Op1W36fZbHaXybV1d3d/t6enJ6WN6+vri2ljOl2Durq6jofD4aw2Lp/PR2OxmComGo12tAZ1d3c/GolE+kyuTbsOisViX+/r61PXoHQ6fb9JDerp6TkSCoUGtXF9fX3qtUIkEvmaaQ0yWSuEQqGDoVBojzaut7c3rF0rxGKxv+nv7+9YDerp6SmGQqFvaeNyuVwoHo9/0+D37lgNumjwH/7HBYWzv9fGma6DTGqQ6Vrhwgsv/H8dx5n9whe+oIrtZL8SNlwrRCKRge7u7qMGv1vH+hXTGhQKhfI9PZO9cJ4AACAASURBVD2PaeNM10HZbFZdgy770WWvOiVndvvx7U9p4np6ejLd3d3f1n7GVCpltA7K5XJG96lJfY1EIvHFOjOJRqPhTs9MTPqVTs5MTPuVTtagcDh8f1dX1/Mm12ayDjLtV0zXCt3d3T/Sxtg0MwmFQqq6bNPMJBwOq2cmJv2KaQ1Kp9NGNainp+fvQqGQ9t4xnpl0crbJmQm+Oj0zyWaznJnI3+2Y6cwkbNCvdHhm8vAinpkc6OnpGdbGcWbS9vc2qkFOIpHY2u6VTCY/GolE+uZ7f77X8PDwLfv27btdG7d///739/f336SNO3r06AeTyeR2TUwkEvlAOBwe0uYqFAo379+/X31thw4dusPk2h5++OEPZLPZ65XXdkckEhnR5tqzZ89Nhw4dusPgd7u9UCjcrI07ePDg3X19fTdoYmKx2E3d3d0PaXP19/fftH///vdr4/bt23f78PDwLQa/9525XG6HJiaZTG7v6ek5ZHBtOw8dOnSnwbXdOjw8fJs2rlgs3tnb23ujNi4UCh1MpVKq3zuXy+14+OGH79Lm6nQN6unpKUYiEdU90NfXd8PBgwfv1uZ6NzVoz5496msLh8PDoVBIde9ks9nrH3744Q9oc/X39xvXIJP7NBQKDUaj0Q9pYjKZzLbDhw+rYhKJxNbe3t4bi8Wi+j4tFou37du371ZtXE9PT180Gv2YNu7o0aMf1sak0+mO1qC5Hfef1MYdPnz4Q5lMZpsmptM1KBKJxKPR6GcMfrcP5vN51Tqor6/vhqNHj6pr0J49e24yqUGRSKQnGo3+hcG1qdcK+Xx++9GjRz+ozWW6VgiHww9GIpEvaeMefvjhu7RrhUwms+3YsWMdq0HhcPjrkUjkq9q4Q4cO3ZlOp3ca/N4dq0HOYPP19w3+w/+pjTNdBx09evSD2hpkulZYunTp/3AcZ/aee+5R/VvcyX7FdK0Qi8U+F41Gw9q4TvYryWTSqAZFIpF7w+FwQhtn2q/s379fXYPuPnz3nzgvOa8v+S9L/k15bfeEw+Gs9jMODw8brYMOHTpkdJ8eO3bsQ9FoVHWfJpPJj4bD4X6DazvvZyaxWOzuTs9MTPoVkxoUi8VuN5mZvJt+pZMzk1Ao1LGZSbFYvM10ZqJdK4RCoe3d3d2HDa7NlpnJgUQioarLFs1M/jaVSqlnJib9imkNKhaLVsxMTO5T05lJOBzevVhnJnM77s/7mUmxWDSamYTD4T/VxtkwM4lGozGTmYlpv2I6MykWi+q1QiQS6YlEIn+pjbNhZhKJRB6Ix+OLcmbS3d1tPDPp7+/v2Mxk3u3BYR4BDfAIaIRHQCM8AhrhEdASHgHdNo5HQLfAI6ARHgGN8AhoCY+ARngEdAtD/3ifU2jOXjXQcLX5eAQ0wiOgJYv2COg3uOCi0kUzTsmZdX7q7FpoUJhHQAM2zEx4BDTCI6ARHgGN8AhoJMwjoAU8AhrhEdAIj4BGeAQ0YsvMhEdAS/gMYCUUwBIKYIQCGKEARiiAEQpgiU3NDAWwxJZmhgJYYkszQwEsOe8FcKFZcgrN2Zvz/ymvzUcBjFAASxa7AL6vfN/7nZec152S888LDaIARmyYmVAAIxTACAUwQgGMUABLKIARCmCEAhihAEZsmZlQAEsogJVQAEsogBEKYIQCGKEARiiAJTY1MxTAEluaGQpgiS3NDAWw5PwXwGd/4xSa/zMajX5Sm48CGKEAlix2ARwEwWqn5PxcswuYAhixYWZCAYxQACMUwAgFMEIBLKEARiiAEQpghAIYsWVmQgEsoQBWQgEsoQBGKIARCmCEAhihAJbY1MxQAEtsaWYogCW2NDMUwJLzXwA3f7908MxvKIAhHwVwCxTAwJsCeJ1mFzAFMGLDzIQCGKEARiiAEQpghAJYQgGMUAAjFMAIBTBiy8yEAlhCAayEAlhCAYxQACMUwAgFMEIBLLGpmaEAltjSzFAAS2xpZiiAJee1AJ57/u+Vu3/+MwpgyEcB3AIFMPBWDVLsAqYARmyYmVAAIxTACAUwQgGMUABLKIARCmCEAhihAEZsmZlQAEsogJVQAEsogBEKYIQCGKEARiiAJTY1MxTAEluaGQpgiS3NDAWw5LwWwHPP/72x94UUBTDkowBugQIYOFcAL3gXMAUwYsPMhAIYoQBGKIARCmCEAlhCAYxQACMUwAgFMGLLzIQCWEIBrIQCWEIBjFAAIxTACAUwQgEssamZoQCW2NLMUABLbGlmKIAl57cAPvsbp9D8XSwW+wgFMOSjAG6BAhiQNWiBu4ApgBEbZiYUwAgFMEIBjFAAIxTAEgpghAIYoQBGKIARW2YmFMASCmAlFMASCmCEAhihAEYogBEKYIlNzQwFsMSWZoYCWGJLM0MBLDm/BXDz907hl/9EAdw2HwVwCxTAQKsAXtAuYApgxIaZCQUwQgGMUAAjFMAIBbCEAhihAEYogBEKYMSWmQkFsIQCWAkFsIQCGKEARiiAEQpghAJYYlMzQwEssaWZoQCW2NLMUABLzlsBPPf8X6fQ/D4FcNt8FMAtUAADWIMWsAuYAhixYWZCAYxQACMUwAgFMEIBLKEARiiAEQpghAIYsWVmQgEsoQBWQgEsoQBGKIARCmCEAhihAJbY1MxQAEtsaWYogCW2NDMUwJLzVgDPPf/XGTr7CQrgtvkogFugAAbaCeB33AVMAYzYMDOhAEYogBEKYIQCGKEAllAAIxTACAUwQgGM2DIzoQCWUAAroQCWUAAjFMAIBTBCAYxQAEtsamYogCW2NDMUwBJbmhkKYMn5K4DfeP6v4zgOBXDbfBTALVAAA+1r0DvsAqYARmyYmVAAIxTACAUwQgGMUABLKIARCmCEAhihAEZsmZlQAEsogJVQAEsogBEKYIQCGKEARiiAJTY1MxTAEluaGQpgiS3NDAWw5PwVwG88/9dxKIDnyUcB3AIFMDCfAH7bXcAUwIgNMxMKYIQCGKEARiiAEQpgCQUwQgGMUAAjFMCILTMTCmBJxwVwEASr270ee+yx9+dyufR878/38n1/a61Wu14bd/r06R2NRmOTNq5er99aq9XWamKOHTt2Sy6Xy2tzeZ63xff9G7Rx4+PjO8bHxzcb5LulUqms08Q8+eSTN2Sz2UFtriAINo+Pj+8w+L1v8DxvizauWq3e7Lruek3MT37yk83pdHqvNlej0dh0+vRp9bXVarXrfd/fqo2r1+s3ep63QZlrbTqdLmpzTUxMbKjX6zcafCfbqtXqdm2c53k76/X6Rm1cOp3+W+3v7XneBt/3b9LmMq1B4+PjRjUok8kMv/DCC6p7wHXd9dVq9WaD79+4BgVBoK5BmUxm97e//W3VvVOpVNZ5nneLwWc0qkETExNG92lvb2/vsWPHbtPETE5OrhkfH1fFBEGwul6vb/Q8b6c2LgiC7Y1GY5vBtaUeeeSRO7Vx1Wr1dm2M53kdrUH5fD568ODBD2vjxsfHb5ucnFyjiTl16lRHa1BfX1/X/v37/4M2zmQd5Lru+tOnT6trUBAEm01q0ODg4De/9a1vfUobd/r0afVaoVarra3X67dqczUajU0mNahQKHx1ZGTkzw3+Tm7SrhUmJyfX+L7fsRo0NDT0pb17937eIJ96HRQE/3tr0KYDr4ScQnP28pHmi0EQrB4ZGfnLoaGh+wzyGa2D6vX6rdoaZLpWWLp06b87jjP7wAMPqP4t7mS/YrpWeOihhz7Z19f3oDauk/2KaQ06fPjwn/T19fVo40z7Fdd11TWoWq3OW4MuKl0045Sc2bUn1mZb3zt69OgHc7lczOD7N1oHBUFgdJ/6vn9btVpV3aePPPLIHdlsNmOQ67yfmTz++OM3Z7PZPm2uTvcrpjOTTCZTMPiMnJnga3unZibVanVNKpV6SJvLlplJJpP51qlTp1TfiS0zk2w2u+e5555T/Z2Y9iudrkHZbHbgqaee6sjMxLRfMZ2ZZLPZ3GKdmeTz+aQNM5MgCNQ1qK+vL8KZCfwGRv2K6czE5D4dHBz85sjIyL3aOFtmJsPDw581+DuxYmayZ8+eLxjku3FiYqJjMxNndnb2gnavZDK5IRKJPDDf+/O9giC4ol6vL9PGzczMXDszM3OpQb7VpVJpqSZmYGBgVTgcDmlzeZ53eRAEV2vjpqamrqlUKpdp43zfvy4Iggs1Mb29vVeHw+GENlez2bxsamrqGoPv/2rP8y43+C5XNZvNizQx0Wj0snA4nNXmmpmZuXRmZuZabVy9Xl8WBMEVBt/JildfffV9mphSqbQ0HA73a3O99tprFwdBsEIbNz09faXruldp43zfXx4EwSXauJ6enr5nnnlG9Xu/+uqr75ucnFxp8P0b1aBqtWpUg6LRaHpgYEB1DzSbzYs8z1ulzfVualCz2VTXoFAoFEskEqq6EATBhW/udNK8KpWKUQ1qNptG92ksFutOJpOrlXFLqtXqGm2uIAgu8X1/uTbuzJkzV01PT1+pjQuHw/dHo9GN2rharbZWG+O6bkdrUDgc/ptkMrldGzf3uy3RxJRKpY7WoEgk8qVYLHaTQb7Vs7OzqnVQs9m86Be/+IW6BjWbzctMalA0Gv2LZDJ5hzbuF7/4hXqtMDs7u3TuO1HlmpmZubRararXCrFY7NPxePyD2rjJycmV2rXC7OzsksnJyY7VoHA4/IloNPoxg3wrXNe9WBv3v7MGLRl64/m/Fw43Pzk7O3tBMpn8aDKZ/KQ2n+k6aO5vUlWDTNcKS5Ys+a3jOLOXX3656t/iTvYrpmuFRCJxWywW+7zB99+xfqVUKhnVoHQ6vTMSidynjTPtV1zXVdegYrE4bw269OVL17+5C7jN77Y1Eol8zeAzGq2DXnnlFaP7dHJyck2xWFTdp/l8fl04HH5Qm8uGmUkmk1kZCoXC2lyd7lc6OTMx7VcW88zkzJkzV5nOTLRrhVKptDQUCg1oc9kyM5k7NU1Vl22ZmYRCoXSxWFT9nZj2K6Y1aHR01KgGhcPhaCgUUt07pusg037FdGYSDoe7o9GotvewZmaSSqU2aeM6PTM5c+aMugZFIpGvLuaZSSaTUc9MTPsV05nJ6Oioeq0Qi8U+F4/H36+N48wEXh2dmUQikXuSyaTRzOS1117r2Mxk3u3BPAIa4RHQCI+ARngENMIjoCUBj4BuF8cjoFvgEdAIj4BGeAS0ZJZHQAM8AtoRz/91HB4BPU8+HgHdAo+ABt6+Bs3zLGAeAY3YMDPhEdAIj4BGeAQ0wiOgER4BLeER0AiPgEYCHgEN8AhoxJaZCY+AlvAZwEoogCUUwAgFMEIBjFAAIxTAEpuaGQpgiS3NDAWwxJZmhgJYcn4K4Lee/+s4FMDz5KMAboECGHgnAdz2WcAUwIgNMxMKYIQCGKEARiiAEQpgCQUwQgGMUAAjFMCILTMTCmAJBbASCmAJBTBCAYxQACMUwAgFsMSmZoYCWGJLM0MBLLGlmaEAlpx3AnjoH+9zCs1Zp9D8/pv/EwVw23wUwC1QAAPvXIPa7AKmAEZsmJlQACMUwAgFMEIBjFAASyiAEQpghAIYoQBGbJmZUABLKICVUABLKIARCmCEAhihAEYogCU2NTMUwBJbmhkKYIktzQwFsOS8E8CFN57/6wyd/cSb/xMFcNt8FMAtUAADCxHAsAuYAhixYWZCAYxQACMUwAgFMEIBLKEARiiAEQpghAIYsWVmQgEsoQBWQgEsoQBGKIARCmCEAhihAJbY1MxQAEtsaWYogCW2NDMUwJLzTwDL5/86DgXwPPkogFugAAYWVoNadgFTACM2zEwogBEKYIQCGKEARiiAJRTACAUwQgGMUAAjtsxMKIAlFMBKKIAlFMAIBTBCAYxQACMUwBKbmhkKYIktzQwFsMSWZoYCWHL+CWD5/F/HoQCeJx8FcAsUwMBCBbDYBUwBjNgwM6EARiiAEQpghAIYoQCWUAAjFMAIBTBCAYzYMjOhAJZQACuhAJZQACMUwAgFMEIBjFAAS2xqZiiAJbY0MxTAEluaGQpgyXklgNs8/9dxKIDnyUcB3AIFMLDwGnTOLmAKYMSGmQkFMEIBjFAAIxTACAWwhAIYoQBGKIARCmDElpkJBbCEAlgJBbCEAhihAEYogBEKYIQCWGJTM0MBLLGlmaEAltjSzFAAS84rAdzm+b+OQwE8Tz4K4BYogAGNAP7DLmAKYMSGmQkFMEIBjFAAIxTACAWwhAIYoQBGKIARCmDElpkJBbCEAlgJBbCEAhihAEYogBEKYIQCWGJTM0MBLLGlmaEAltjSzFAAS84vAYzP/3UcCuB58lEAt0ABDOhq0Nwu4Gufu3aAAlhiw8yEAhihAEYogBEKYIQCWEIBjFAAIxTACAUwYsvMhAJYQgGshAJYQgGMUAAjFMAIBTBCASyxqZmhAJbY0sxQAEtsaWYogCXnlwDG5/86DgXwPPkogFugAAa0Anid85Lz+gU/veBfKYAlNsxMKIARCmCEAhihAEYogCUUwAgFMEIBjFAAI7bMTCiAJRTASiiAJRTACAUwQgGMUAAjFMASm5oZCmCJLc0MBbDElmaGAlhy3gjgeZ7/6zgUwPPkowBugQIY0NeguV3A249vf0qZiwK4DRTACAWwhAIYsWlmQgH8FhTACAUwQgGMUAC3zUcBfA4UwMiiF8DNZvOidq+BgYEtkUika77353sFQXD1mwJM8/I8b9X09PSV2jjXdde7rnuxJmZwcHBtOByOanPNLdxXGHzGla7rXqWNq1Qq64IguEQTUywWV4TD4ZQ215kzZ65yXXelwWdcUa/Xl2njyuXy2pmZmUuV13ZVOBzu1eaaa0pWaeN8318eBMHV2rixsbHVzWbzMuXfyMXhcHi3NtevfvWry+fyqeKmpqauqVar1xr8btcFQXCFNi4SiQyUSiXV791sNi+rVqtrtLlMa9CJEyeMalAkEskdOXJEdQ/MzMxcWi6X12pzvZsadObMGXUNikQiyT179qjqQhAEl1QqlXUGn9GoBpnep9FoNDw4OLheE/Pqq6++79SpUxu0ueaGB9dp42ZmZq6dmpq6xuDaduXz+a3auEqlslEb43leR2tQLBb7en9//05t3KlTpza8+uqr71N+Hx2tQbFY7K/z+fyt2jjXdde/9tprqnXQzMzMpbVaTV2Dzpw5c5VJDYpEIl9Ip9N3a+NqtZp6rfDaa69d7Lqu6t5uNt9YK5w4cUK9Vkgmk3/e29v7EW3c3N+Waq3w6quvvs/zvI7VoFQq9alMJnOPNm5sbGy153mXa+P+V9egC4bO/r1TaM5ePnT23tb3MpnMf0ilUp/W5jNdB7muu15bg0zXCkuWLPmt4zizO3bsUMV2sl8xXSv09fW9P5FI/JXBZ+xYv+K6rlENymazt0Sj0a9o40zXQS+//LK6BpVKJXUN2nxy82bnJef1C39y4X/XfsZqtWq0DvJ93+g+9TxvQ6lUUt2ne/fu3RQOh7u1uWyYmQwPD6/p9MzEpF8xnZmEQqG0wWe0YmYSCoXy2lymM5OZmZlrTWcm2rWC67oXh0KhgjaXTTOTZ555RlWXmxbNTJ555hn1zMSkXzGtQaVSyagGRaPRRKdmJqb9iulaIRaLhRbrzCQWiz1ow8xkZmaGMxN5bX+dy+VuM/jdjPoV05lJqVRSrxVisdjn8/n8op2ZZLPZj2rjbJiZpNPpPzWdmfzqV7/q2MzECYJgRbvXkSNHbu3t7U3M9/58r3q9vtHzvC3auCAItjcajXUG+W70PG+VJubRRx/dmU6nc9pcnudt8H1/qzau0Whsc113vUG+nXOLxwXHHD9+fGs6nR4w+P7XNxqNbdo43/e3ep63QRs3Pj6+Y2xsbLUm5rnnntuQSCT2GHz/64Ig2G7w/W+p1+sbtXETExPXV6vVNcpcq5LJ5D5trsnJyTUTExPXG3wnm8bHxzdr42q12vW1Wm2tNi6VSo1of+9qtbrG9/0btLlMa1C1WjWqQalUqvDMM8+o/k7GxsZWj4+P79Dmejc1KAgCdQ1KpVJ9TzzxhKoulMvl6zzP26nN5bquUQ2amJgwuk+z2Wzm8OHDN2liJicnV7quq4oJgmBFrVZbW6vV1PdpEASbG43GJoNrix86dOg2bVy1Wr3ZIKajNSifz4eKxeLd2jjXdW+a+y8jFxzz8ssvd7QG9fX1Pbh///6PGORTr4PGxsZWnz59Wl2DgiBYb1KDBv7/9s41OK7qyvfbNgECODY2fr+fYBsCDoTwnGGYGRiGgSE8wjuW+v1utdRSS7JEuoQAm2fCwE0IBO5wmeSmGfAVrW716T7tM2rJKoGbTPHBX8Lcm5rJTNWtulXJrbrfMgW6HxCxllY31tq2j9ni/6s6H4JqZemc7rO01/r57JNOP9Df3/+n0rjDhw+L1wqWZa2sVCq7pLmq1eq6UqkkXit0dnbe09vb+5fSONu2d0rXCrVabYVt267VoK6urjt7enr+Whqnsw5ynFNfgxZm6v+hMkf/s9HPent7b+vq6rpL41pqrYMqlcouaQ3SXSssWrTo90qpqQcffFD0t9jNfkV3rdDf339jR0fHw9I4N/sV3RqUzWavaWtra9G4/lrrIJ0aVCwWtWrQuf/93LrKqanV/7g6Jrz+Wuug0dFRrfvUtu3d009czjnmwIEDlyWTyYg0lwkzk4MHD17s9szE0ehX3JyZ6PYrbtagt956a300GnVtZuI4zma3ZibFYnFFOBx+TJrLpJnJO++8I7om831motOv6NagYrGoVYNisVjq+eefF907uusg3X5Fd2YSj8dj83lmMjAwcLk0zu2ZieM4WjOTwcHBq6RxpsxMstnsddI43X5Fd2YyXU9Ecel0+oG+vr6bpHGYmdDD7ZlJJpO5I5PJ3C6NGx0d3VGr1VybmTR9PBhbQHOwBTQHW0BzsAU0B1tAUxxsAd0oDltAzwJbQHOwBTQHW0BTsAU05yu7BXST9/8qhS2gm+TDFtCzwBbQDK0atPfJvdeqnJpSOfWvkjhsAc3BFtAcbAFNwRbQHJNmJtgC+ji6/Qq2gOZgC2gOtoDmmDIzwRbQFFNmJtgCmoJ3AAuBAKZAAHMggDkQwBwIYA4EMMWkZgYCmGJKMwMBTDGlmYEApnwpBPAXvP9XKQjgJvkggGcBAczQqkE+n2/Lef/tvGMqp6bUL9W+ucZBAHMggDkQwBQIYI5JMxMI4ONAAHMggDkQwBwI4Ib5IIBnAAHMgQAWYkIzAwHMgQDmQABzIIA5EMAUCGAOBDAHApgDAcwxpZmBAKZ8KQRwpp5TmfqU6j56U6M4COCG+SCAZwEBzNAWwLdlbgurt9WnkqeAIYA5EMAcCGAKBDDHpJkJBPBxIIA5EMAcCGAOBHDDfBDAM4AA5kAACzGhmYEA5kAAcyCAORDAHAhgCgQwBwKYAwHMgQDmmNLMQABTvhwC+OhvVab+h2ZxEMAN80EAzwICmKEtgH0+3/0qp/5J8hQwBDAHApgDAUyBAOaYNDOBAD4OBDAHApgDAcyBAG6YDwJ4BhDAHAhgISY0MxDAHAhgDgQwBwKYAwFMgQDmQABzIIA5EMAcU5oZCGDKl0MAN3//r1IQwE3yQQDPAgKYcbICeJ3kKWAIYA4EMAcCmAIBzDFpZgIBfBwIYA4EMAcCmAMB3DAfBPAMIIA5EMBCTGhmIIA5EMAcCGAOBDAHApgCAcyBAOZAAHMggDmmNDMQwJQzLoBP8P5fpSCAm+SDAJ4FBDDj5ASwUkryFDAEMAcCmAMBTIEA5pg0M4EAPg4EMAcCmAMBzIEAbpgPAngGEMAcCGAhJjQzEMAcCGAOBDAHApgDAUyBAOZAAHMggDkQwBxTmhkIYMoZF8AneP+vUhDATfJBAM8CAphxKgTwnJ8ChgDmQABzIIApEMAck2YmEMDHgQDmQABzIIA5EMAN80EAzwACmAMBLMSEZgYCmAMBzIEA5kAAcyCAKRDAHAhgDgQwBwKYY0ozAwFMOfMC+Ivf/6sUBHCTfBDAs4AAZpy8AFZqzk8BQwBzIIA5EMAUCGCOSTMTCODjQABzIIA5EMAcCOCG+SCAZwABzIEAFmJCMwMBzIEA5kAAcyCAORDAFAhgDgQwBwKYAwHMMaWZgQCmnHkB/MXv/1UKArhJPgjgWUAAM06VAJ7TU8AQwBwIYA4EMAUCmGPSzAQC+DgQwBwIYA4EMAcCuGE+COAZQABzIICFmNDMQABzIIA5EMAcCGAOBDAFApgDAcyBAOZAAHNMaWYggClnVADP4f2/SkEAN8kHATwLCGDGqRHASs3pKWAIYA4EMAcCmAIBzDFpZgIBfBwIYA4EMAcCmAMB3DAfBPAMIIA5EMBCTGhmIIA5EMAcCGAOBDAHApgCAcyBAOZAAHMggDmmNDMQwJQzKoDn8P5fpSCAm+SDAJ4FBDDjVArgEz4FDAHMgQDmQABTIIA5Js1MIICPAwHMgQDmQABzIIAb5oMAngEEMAcCWIgJzQwEMAcCmAMBzIEA5kAAUyCAORDAHAhgDgQwx5RmBgKYcmYF8Inf/6sUBHCTfBDAs4AAZpw6AazUCZ8ChgDmQABzIIApEMAck2YmEMDHgQDmQABzIIA5EMAN80EAzwACmDPvBbBlWec3Onp6enZGIhFvs583O6a/eKulcdVqdZ1t28ulcZZlbRkaGlosiRkcHNwUCoXC0lyO41xUq9XWSOPK5fLafD5/kTRuZGRk8+dN/VyPgwcPrg2FQgmdcyuXy2s1Pu81juOIz61QKGyqVCpLJDHPPvvsRcFgMC3NZdv28mq1uk7jmqyu1WorpHGWZW1wHGepJGZoaGhxIBDoluYaGxu70LKsDdK4I0eOrLRte5U0rlgsri+VSsukccFgMJPL5USft+M4SyuVykZpLt0alM/ntWpQMBhsf/LJJ0Xfk0qlsqRQKGyS5jqZGqRznwaDwfjg4KDo3ikWi98YGRnZrHH9tWrQBx98oHWfv9iT0wAAIABJREFUhsPhUF9f3xbh9b9geHh4qzTX9BBgvTRucnJy1ZEjR1ZK46LRqKevr+9iaVyxWNwmjRkeHna1BkWj0UczmcxlGr/nVsdxLpDEHDp0yNUaFI1GH+js7PyWNM6yrC2fD9/melQqlSXVatW1GhSPx+/u6uq6RhpXrVbFa4XpayG6ty3rs7VCPp8XrxWSyeTfdHZ23iiNq1QqG6VrBcdxLrBt27UalEwmb21vb/9zaZxlWRuma4Mo7lTUIJWpf7IgU/+XE8Wl0+mbU6nUX2n8jlrrIMuytkhrkO5aYeHChb9TSk1dc801or/FbvYrumuFrq6uq+Px+L3SODf7lem+VFyDuru790YikQelcbr9Sj6fF9egXC6nVYP6+/v3RCKR78/+71e/e/VO9bb6dEFuwb81irNtW2sd5DiO1n1q2/bWXC4nuk+z2ez2cDjsk+YyZWYSDAYjGtff1X5FpwY98cQTa4LBYFKaS7dfcbMGvfTSS8vdnJlMTk6u0p2ZSNcKP/vZzxYHAoFeaS6TZiZvvPGGdG1ozMzk9ddfF89M3OxXdGtQKBSKuTUz0e1XdGcmoVAomM1mRX/3TZqZ9PT0XCKNc3tmMjk5iZnJjCMSidzf3d19pTROt1/RrUE6a4VEIvHddDp9rTTOlJlJR0fHn0jjTJiZpFKpW3RnJtPrE1Gcbg1SxWLxG42Ovr6+XZFIxN/s580Ox3FWV6vVddK48fHxjZZlrZTGlUql7YcOHVoqiXnqqae2hsPhqDSXbdurHMdZL40bHR3dMDQ0tEoaVywWtw0PD18oiXnxxRfXh8PhNp1zGx0d3aDxea+3bVt8bsPDw1unb645x/zwhz9cFQ6HO6W5LMtaOT4+vlEaV61W1zmOs1oaNzIystm27eWSmEOHDi0Nh8O9Gtf/os//kEmOWq22plwur9W4JpuKxeIKaVwwGOzJ5XKiz3u6sdiicU20atD0omWlNC4SiaSffvpp0fekVCotGx4e3irNdTI1SOc+jUQiyQMHDojunematU2aa2hoSKsGTUxMaN2nkUgkks1mtwu/I0vy+fwOaa5isbhi+t4RxY2Pj6+t1WprpHHRaNSXzWZ3S+MKhcJOaUw+n3e1BiUSiX29vb1XaPyeOyqVyhJJzLvvvutqDUomkw91d3d/WxpXKpW2O44jWgeVSqVltm27VoPa2truzWQy12nkE68VHMdZWiqVRPd2sfjZWqFSqYjXCu3t7Xd2d3ffpJFvi3StUKlUlpTLZddqUEdHx21dXV1/KY0bGRnZnM/nL5LGnWwNWv7Y0UdVpj51ds/RN08Ul06n/yKdTt8uzae7DiqVStulNUh3rfC5AL755ptFf4vd7Fd01wo9PT3XplKp70nj3OxXDh06pFWD+vv7r4zH4w9L43T7lffee09cg3K5nFYN6u3t/WYsFmtt9LNFuUVjKqemlvxySWj2z8rlstY6SPc+LZfLO3K5nOg+ffzxxy8Oh8MBaS4TZibPPPPMllAoFJPmcrtfKWrUoIMHD64PhUIpaS7dfsXNGvTjH/94ZSgU6pLm0p2ZjI+Pr9WdmUjXCrlcbkkoFNqvcf2NmZn8/d//vagumzIzCQaD6Zdfflk8M3GzX7EsS6sGRaPRhFszE91+RXdmEo1Gw319faK/+5iZ8ONkZibj4+OYmcw4ksnkQ11dXVdL44qa/YpuDbIsS7xWaG9vv6enp+d6jXyYmcw43J6ZtLW13dbZ2XmLNG5kZGSz4ziuzUyaPh6MLaA52AKagy2gOdgCmoMtoCnYArphHLaAngW2gOZgC2gOtoCmYAtojm4NMm4L6Dm+/1cpbAHdJB+2gJ6FTr+CLaA5TbeAVuoL3wWMLaA52AKa4+bMBFtAc7AFNAdbQHOwBTQFW0BzzsTMBFtAU0yZmWALaIopMxNsAU3BO4CFQABTIIA5EMAcCGAOBDAHAphiUjMDAUwxpZmBAKaY0sxAAFPOnACe2/t/lYIAbpIPAngWEMCMUy+AlWr6LmAIYA4EMAcCmAIBzDFpZgIBfBwIYA4EMAcCmAMB3DAfBPAMIIA5EMBCTGhmIIA5EMAcCGAOBDAHApgCAcyBAOZAAHMggDmmNDMQwJQz+ATwJyrz4a/nEgcB3DAfBPAsIIAZp0sAN3wKGAKYAwHMgQCmQABzTJqZQAAfBwKYAwHMgQDmQAA3zAcBPAMIYA4EsBATmhkIYA4EMAcCmAMBzIEApkAAcyCAORDAHAhgjinNDAQw5YwI4O5f3aMy9SmVqb82lzgI4Ib5IIBnAQHMOD0CWKmGTwFDAHMggDkQwBQIYI5JMxMI4ONAAHMggDkQwBwI4Ib5IIBnAAHMgQAWYkIzAwHMgQDmQABzIIA5EMAUCGAOBDAHApgDAcwxpZmBAKacEQEseP+vUhDATfJBAM8CAphxOgUwewoYApgDAcyBAKZAAHNMmplAAB8HApgDAcyBAOZAADfMBwE8AwhgDgSwEBOaGQhgDgQwBwKYAwHMgQCmQABzIIA5EMAcCGCOKc0MBDDlzAjgub//VykI4Cb5IIBnAQHMOH0CWCn2FDAEMAcCmAMBTIEA5pg0M4EAPg4EMAcCmAMBzIEAbpgPAngGEMAcCGAhJjQzEMAcCGAOBDAHApgDAUyBAOZAAHMggDkQwBxTmhkIYMoZegJ4zu//VQoCuEk+COBZQAAzTrcAJk8BQwBzIIA5EMAUCGCOSTMTCODjQABzIIA5EMAcCOCG+SCAZwABzIEAFmJCMwMBzIEA5kAAcyCAORDAFAhgDgQwBwKYAwHMMaWZgQCmuC2AV2c/aJG8/1cpCOAm+SCAZwEBzDi9Algp8hQwBDAHApgDAUyBAOaYNDOBAD4OBDAHApgDAcyBAG6YDwJ4BhDAHAhgISY0MxDAHAhgDgQwBwKYAwFMgQDmQABzIIA5EMAcU5oZCGCK2wL4nN6j/0Py/l+lIICb5IMAngUEMMMNAfzHp4AhgDkQwBwIYAoEMMekmQkE8HEggDkQwBwIYA4EcMN8EMAzgADmQAALMaGZgQDmQABzIIA5EMAcCGAKBDAHApgDAcyBAOaY0sxAAFPcFsALM/X/kLz/VykI4Cb5IIBnAQHMOP0CWKk/PgW85O0lQQhgCgQwBwKYAgHMMWlmAgF8HAhgDgQwBwKYAwHcMB8E8AwggDkQwEJMaGYggDkQwBwIYA4EMAcCmAIBzIEA5kAAcyCAOaY0MxDAFLcFsPT9v0pBADfJBwE8CwhghlsCeJ16W326ILfg3yCAKRDAHAhgCgQwx6SZCQTwcSCAORDAHAhgDgRww3wQwDOAAOZAAAsxoZmBAOZAAHMggDkQwBwIYAoEMAcCmAMBzIEA5pjSzEAAU9wUwGf3Tj4gff+vUhDATfJBAM8CApjhjgBW6vhTwO8sCUjzQQBzIIApEMAcCGAOBDAHApgDAUwxaWYCAUwxZWYCAUwxZWYCAUxxXQD7/f7vNjq8Xq+vtbX1h81+3uxIJBIPxOPxhzXiHo1Go9+TxrW3t7d4PJ57hHEtLS0tL0lzRaPRB9ra2sTnlkwmH4lEIvfrnJvf7xedm8fjebilpeUn0lyxWOz+ZDL5iDSura3t4Wg0+oA0LpVK7QsGg/dKYrxe7wMtLS2vaXxu30skEo9K4+Lx+MOJREJ8bslk8vuRSER0bh6P556WlpY3pLnC4fB9yWTy+xrn9mAsFntII+774XD4Pmlca2vr6z6fT3RNIpHIvalUap80l9s1yOPx/NTr9Yq+J8FgUOvcTqYGxWIxcQ1qaWn5sc/nk9aFe6ZrlyhXJBLRrkE69+n03wDR7+nz+e5OpVKt0lzhcPi+eDwuvk+TyeRD8Xj8QY1ze8Hj8filce3t7R6dc3OzBrW2tj7r9/tD0rhUKtXq8/nulsTo3qe6Ncjj8Rzw+/1xjc9NvFYIBoP3dnR0iM8tFovdr1ODvF7v416vNyWN6+joEK8V/Jo1SHet4PF4sj6fr1Mal0ql9knXCj6f7+50Ou1aDfL5fPu9Xm+PNC6ZTGqtFXRq0JLO6oTK1Kf2Jn/aJzy3bo/H0y/Np7sOam9vb3GrBp111ln/Tyk1dccdd4juAzf7Fb/mferz+dpaW1uflMa52a94PB7dc4t6vd6D0jjdfiWRSLhWgzweT8jj8Twnibm1+1afyqmps35x1v+R5tOtQel0WrxW8Pl83tbW1h9pXP8v/cwkEAjsc3tmotOvuDkzOZl+xa0a5PP57ndzZpJMJh/SnZlI71Ofz3d3S0vLf5XmMmlm4vV6RXEmzUz8fr94ZqLTr7hdg1pbW/+L1+uV3juu9iu6M5PW1ta/88/jmYn/M0Rxbs9Mksmk1szE5/OFpXGYmbDjHt2Zic5awev1Pu7xeNqlcYbMTH7g9Xq7pHGYmfBDtwapQCBwSaMjHA7/qc/n62z282ZHd3f33v37918ljRsYGPhOe3v75Rpx1weDwd2SGL/ff53P59svzdXe3r63v7//29K4bDZ7dVtb2xUacddFo9E9wnP7tsfj+YE0V2dn5xXZbPZqaVx/f/+329vb92rEXZtKpaTndkVra+ugxud2+cDAwHekcfv377+qu7tbfG7ZbPaadDp9qSQmGAzubm1tPSjNlclkLstms9dI43p7e7/V3d19pTRuYGDgO+l0+pvSOI/H85T0u5xOpy/VOTfdGtTf369Vgzwez0AoFBJ9T1Kp1J7+/v5rpblOpgZ1dnaKa1Bra+tjXq9XVBei0eiebDZ7nTRXW1ubVg3KZrNa96nH4+kNBAI3SGIikciubDYrigkEApek0+lv6tSg/v7+K3t7e7+lcW6doVDoJmncwMDAjdKYVCrlag3y+XxtgUDgFo3vyQ2RSGSXJCaRSLhag6Z3E7hd43O7Ph6Pi9ZBqVRqz8DAgLgGdXZ2XqFTgwKBQDAQCNylcW7itUI8Ht89MDBwvTRXe3v75f39/eL71O/3ewKBwH3SOJ21QiQS2TU4OOhaDfJ6vY8GAoGHdM4tlUpdpvF5i2vQwsz7/3tBpv6f0jifz/dgIBDYp/E7aq2DBgYGrpfWIN21wqJFi/6vUmrq5ptvFv0tdrNf0V0rhMPhO30+X1ga52a/EgwGtWqQ3++/rbW1NSGNc7Nf8fl8WjUoHA7/xfSTbaK4c35xzocqp6ZWvLqiWxKne58ODg7e4PP5RPep3+//U6/X2yXNZcLMJBgMXuv1evukudzuV3RqUDAYvMrj8WSluXT7FZdr0OVer9e1mUl/f/+VujVIulZobW2d9zOTUCgkqssmzUzi8bh4ZqLTr+jWoP3792vVII/H0+/WzES3X9GdmXi93p7APJ6ZBAKBP5PGuT0z6e/vx8xkxqE7M9HtV3RnJvv37xevFQKBQNDv939XGmfCzMTn87UGMDNh55bJZFyZmaRSqcuaPh6MLaA52AKagy2gOdgCmoMtoCnYArphHLaAngW2gOb4sQU0A1tAU7AFNGc+bwGtMvVPFnbX/6c0DFtAN8yHLaBngS2gGe5tAa2UuvLnV16i3lafqpz6V0kctoDmYAtoiu7MBFtAc7AFNAdbQHOwBTQFW0BzsAU0B1tAc7AFNMeUmQm2gKbgHcBCIIApEMAcCGAOBDAHApgDAUwxqZmBAKaY0sxAAFNMaWYggCmuCeDuX92jMvWpr++vvyXNBQHcMB8E8CwggBmuCuChoaHFi3KLxlROTalfqn1zjYMA5kAAUyCAORDAHAhgDgQwBwKYYtLMBAKYYsrMBAKYYsrMBAKYAgEsBAKYAgHMgQDmQABzIIA5EMAUk5oZCGCKKc0MBDDFlGYGApjimgDO1HMqU5/a8vjRO6W5IIAb5oMAngUEMMN1AXxV7qqLpU8BQwBzIIApEMAcCGAOBDAHApgDAUwxaWYCAUwxZWYCAUwxZWYCAUyBABYCAUyBAOZAAHMggDkQwBwIYIpJzQwEMMWUZgYCmGJKMwMBTHFPAB/9rcrU/6BTgyCAG+aDAJ4FBDDDdQHsOM4FKqf+SfIUMAQwBwKYAgHMgQDmQABzIIA5EMAUk2YmEMAUU2YmEMAUU2YmEMAUCGAhEMAUCGAOBDAHApgDAcyBAKaY1MxAAFNMaWYggCmmNDMQwBQXnwD+ZEGm/jEEMAUCmAMBzDFMAK+TPAUMAcyBAKZAAHMggDkQwBwIYA4EMMWkmQkEMMWUmQkEMMWUmQkEMAUCWAgEMAUCmAMBzIEA5kAAcyCAKSY1MxDAFFOaGQhgiinNDAQwxRUBPP3+34WZ+hsQwBQIYA4EMMcoAayUkjwFDAHMgQCmQABzIIA5EMAcCGAOBDDFpJkJBDDFlJkJBDDFlJkJBDAFAlgIBDAFApgDAcyBAOZAAHMggCkmNTMQwBRTmhkIYIopzQwEMMUVATz9/t/zuyb/EgKYAgHMgQDmGCiA5/wUMAQwBwKYAgHMgQDmQABzIIA5EMAUk2YmEMAUU2YmEMAUU2YmEMAUCGAhEMAUCGAOBDAHApgDAcyBAKaY1MxAAFNMaWYggCmmNDMQwBR3BPBn7//VrUEQwA3zQQDPAgKYceYEsFJzfgoYApgDAUyBAOZAAHMggDkQwBwIYIpJMxMIYIopMxMIYIopMxMIYAoEsBAIYAoEMAcCmAMBzIEA5kAAU0xqZiCAKaY0MxDAFFOaGQhgiktPAH+iMh/+GgKYAwHMgQDmGCqA5/QUMAQwBwKYAgHMgQDmQABzIIA5EMAUk2YmEMAUU2YmEMAUU2YmEMAUCGAhEMAUCGAOBDAHApgDAcyBAKaY1MxAAFNMaWYggCmmNDMQwJTTLoCn3/+rMvXXIIA5EMAcCGCOkQJYqTk9BQwBzIEApkAAcyCAORDAHAhgDgQwxaSZCQQwxZSZCQQwxZSZCQQwBQJYCAQwBQKYAwHMgQDmQABzIIApJjUzEMAUU5oZCGCKKc0MBDDltAvg6ff/qu6jN0EAcyCAORDAHIMF8AmfAoYA5kAAUyCAORDAHAhgDgQwBwKYYtLMBAKYYsrMBAKYYsrMBAKYAgEsBAKYAgHMgQDmQABzIIA5EMAUk5oZCGCKKc0MBDDFlGYGAphy+gXwZ+//VUq/BkEAN8wHATwLCGDGmRfASp3wKWAIYA4EMAUCmAMBzIEA5kAAcyCAKSbNTCCAKabMTCCAKabMTCCAKa4LYNu2VzU6nn766SsSiUS02c+bHZZlbSmVStulcWNjYzsrlcpGjXyXlkqlNZKYF198cXcsFktJc42MjGx2HEd8bqOjozsKhcImaVypVNpTq9VE5/baa69tj8ViXdJc1Wp10+jo6A5pnOM420dGRjZL44rF4u5yubxWEvMP//APm+LxeK80V6VS2Tg2NrZT4/pvtyxrizTOsqxLqtXqOmGuNZFI5Aca13+9ZVmXSONs295aLBa3SeMOHz58sWVZG6Rx0Wj0sXw+L7om1Wp1XaVS2aVx/bVqkG3bWjUoGo32vPrqq6LvSblcXlssFndLc51MDapWq+IalEgk0j/5yU9EdaFWq60plUp7pLkKhYJ2DdK5TxOJRPKZZ565VJhrdaFQuEyay7KsDYcPH75YGletVrfZtr1VGpdMJiNPPfXUXmncyMjIN6UxxWLR1RrU3t7uHxgY+I40rlAoXOY4zmpJTD6fd7UGtbe3t2Sz2Rs08l0qXStM//0V16BqtbpJpwal0+mH+vr6btb4nojXCrVabY1lWaJ727Y/WyvYti1eK3R2dt732GOP3aqRb5d0reA4zupKpeJaDerq6rpr//79d2jku6RYLK6Xxs21BqlM/ZOFmaP/y7b1a1Bvb+/tPT09d0vjdNdBlmVdKq1BumuFRYsW/V4pNbVv3z7R32I3+xXdtUI2m70pnU4/Io1zs18plUpaNWhwcPC6dDrdqnH9tdZBw8PD4hpUKBS0atBTTz317VQqFdC4/g3XQXcV7rpCva0+Xfj2wt82itO9TyuVymWFQkF0nz733HOXJ5PJmDSXCTOTF154YZfbMxOdfsXNmcnJ9Ctuzkxisdh+aS7dmUm1Wt2mOzORrhUKhcLqSCSS1bj+xsxM3nnnHdE1MWlm8uabb4pnJrZGv6Jbg8rlslYNSiaTHT/96U9F947uOki3X9GdmSSTycR8npk88cQT35LGuT0zmT4/Udx8npl0dHTsGxwcvEEap9uv2Jozk3K5LF4rpNPphx577LE/1/ieGDEz6evr+yuNfPN6ZuI4znppnG4NUlNTUwsbHclkcqPP5/t+s583O6b/9c1Sadz777+/vF6vnyeNK5VKaxzHOUsSk0wmV3m9Xp80l+M4F4yNjV0ojZuYmFhmWdb5GvlW1+v1r0liuru7LwwEAmFpro8++uj8iYmJZdK46X+FfIE0bmhoaNWxY8fOlsSk0+nzvV5vUpqrXq+f9/777y/XuP5Lx8fHF0vjarXaio8//vgcYa6zfD5fhzTXb37zm3NrtdoKadzk5OQ3KpXKEo1rctHExMTXpXEej6c9l8uJPu+PP/74HMuyVkpz6dYg+7Mnt8U1yO/3x7PZrOgeOHbs2NlDQ0OrNK6/dg366KOPxDXI7/eHUqmUqC5M/yvk1dJclmVp1aB//ud/1rpP/X6/p62tbY0wbtHQ0NBajev/dcdxLpLG1ev1JZOTk9/QOLdHo9HoJmlcPp9fJ41xHMfVGhQMBu9PJBI7pHHTn9siSUyxWHS1BgWDwbvj8fhuaVypVFozNTUlWgcdO3bs7MnJSXEN+uijj87XqUGhUOhv4vH4Xo3viXitMDU1ddb0NRHlqtfr59m2LV4rBAKBW6LR6HekcZZlrZSuFaamphaVy2XXalAoFLopHA7fKI2b/lfI50rj5lKDzu751b0qU59a2P3hz6am9GtQLBa7PhaL3SyN010HTX8nRTVId62wcOHC3ymlplasWCH6W+xmv6K7VojH45eHw+E7pXFu9iuO42jVoLa2tl1+v/8ejeuvtQ7SqUG5XE6rBsXj8W0+n+9BaVylUmm6Dvr8KeCvvf211gbfL637tFwur83lcqL7tKura30gENgnzWXCzCSdTq90e2ai06/ozkz8fn9Emku3X5nPM5N6vb5Ed2YiXSs4jnOWx+PplOYyaWby4osviuqyKTMTj8cTP3jwoOh7otuv6NagUqmkVYMCgUAwGo2K7h3ddZBuv6I7M/H5fK2xWEz6d9+ImUkwGHzEhJlJvV7HzGTGEQqFvhuNRvdofAZa/YruzKRUKonXCuFw+PZoNPotje8JZib0MGZm8pvf/Oa0zExmH1+4cwe2gOZgC2gOtoDm2NgCmoEtoCnYArphHLaAngW2gOZgC2iObWML6JlMTWEL6NnMqy2gZ7z/VylsAd0IbAHNwRbQHKO3gFbqC98FjC2gOTozE2wBzcEW0BxsAc3BFtAcbAFNwRbQHGwBzcEW0BxsAc0xZWaCLaApNt4BLAMCmAIBzIEA5kAAcyCAORDAFJOaGQhgiinNDAQwxZRmBgKYcnoF8PH3/yoFAdwICGAOBDDHeAGsVNN3AUMAcyCAKRDAHAhgDgQwBwKYAwFMMWlmAgFMMWVmAgFMMWVmAgFMgQAWAgFMgQDmQABzIIA5EMAcCGCKSc0MBDDFlGYGAphiSjMDAUw5zU8Af6IyH/768/8JAcyBAOZAAHPmiQBu+BQwBDAHApgCAcyBAOZAAHMggDkQwBSTZiYQwBRTZiYQwBRTZiYQwBQIYCEQwBQIYA4EMAcCmAMBzIEAppjUzEAAU0xpZiCAKaY0MxDAlNMmgLt/dY/K1KdUpv7a5/8JApgDAcyBAObMCwGsVMOngCGAORDAFAhgDgQwBwKYAwHMgQCmmDQzgQCmmDIzgQCmmDIzgQCmQAALgQCmQABzIIA5EMAcCGAOBDDFpGYGAphiSjMDAUwxpZmBAKacNgE86/2/SkEANwICmAMBzJlHApg9BQwBzIEApkAAcyCAORDAHAhgDgQwxaSZCQQwxZSZCQQwxZSZCQQwBQJYCAQwBQKYAwHMgQDmQABzIIApJjUzEMAUU5oZCGCKKc0MBDDl9Alg+v5fpSCAGwEBzIEA5swbAawUewoYApgDAUyBAOZAAHMggDkQwBwIYIpJMxMIYIopMxMIYIopMxMIYAoEsBAIYAoEMAcCmAMBzIEA5kAAU0xqZiCAKaY0MxDAFFOaGQhgyml8Api8/1cpCOBGQABzIIA580wAk6eAIYA5EMAUCGAOBDAHApgDAcyBAKaYNDOBAKaYMjOBAKaYMjOBAKZAAAuBAKZAAHMggDkQwBwIYA4EMMWkZgYCmGJKMwMBTDGlmYEAppwWAdzg/b9KQQA3AgKYAwHMmVcCWCnyFDAEMAcCmAIBzIEA5kAAcyCAORDAFJNmJhDAFFNmJhDAFFNmJhDAFAhgIRDAFAhgDgQwBwKYAwHMgQCmmNTMQABTTGlmIIAppjQzEMCU0yKAG7z/VykI4EZAAHMggDnzUAD/8SlgCGAOBDAFApgDAcyBAOZAAHMggCkmzUwggCmmzEwggCmmzEwggCkQwEIggCkQwBwIYA4EMAcCmAMBTDGpmYEAppjSzEAAU0xpZiCAKadHAPP3/yoFAdwICGAOBDBn3glgpf74FPDKd1ZGIIApEMAUCGAOBDAHApgDAcyBAKaYNDOBAKaYMjOBAKaYMjOBAKZAAAuBAKZAAHMggDkQwBwIYA4EMMWkZgYCmGJKMwMBTDGlmYEAppymJ4DZ+3+VggBuBAQwBwKYM08F8Dr1tvp0YW7hbyGAKRDAFAhgDgQwBwKYAwHMgQCmmDQzgQCmmDIzgQCmmDIzgQCmuC6AHcc5q9HR1ta2ORAI7Gv282ZHpVJZUiqVlknjpr+wF0jjxsfH1+ZyubMlMW1tbWv8fr9fmqtYLH7Dtu3l0jjHcS6abmCl12RNsVg8RxLT09Oz3O/3RzSu42LHcS6Sxtm2vbxYLH5D45qsdhznXElMV1fXYr/fn9RhIqJOAAATJUlEQVTIdcHnBVFylEqlZZVKZYk07siRIyunhfqcY3K53Nl+vz8tzVWv1887cuTISo1rsnR68S6KsyxrpWVZ50vjAoFAxxtvvCH6vCcmJr4+OTm5SppLtwZNN9jiGhQIBBLZbFZ6D5zrfHYPSH9H7Ro0fY+L4oLBYKijo0NUF4rF4jm1Wm2NNNd0jRTXoImJCa37NBgMelOp1DpJTL1e/1q1WhXFOI5zlmVZ51uWJb5Pp4d8S6VxoVDo0VgstkXje7JeGpPP512tQcFg8MFkMnmxNK5ara6bHpDMOSaXy7lag0Kh0D2JROJSadz4+PjaY8eOidZBjuOc+8EHH4hr0Pj4+GKdGhQMBu8Ih8NXSuOmf0fR345jx46dPT4+vlaay3GcCz4ftAo/t1vj8fg10rjJyclV0rVCvV7/2sTEhGs1KBQK3RyNRv9EGnfkyJGV+Xz+PI3PoGENOrv3w++pTH1qYebo67N/pluD4vH4jeFw+C80rqXWOmh8fHyttAY5mmuFhQsX/k4pNbVhwwbpfeBav6K7Vmhra7siHA7fJY1zs1/J5XJaNSiVSu0JBAL3SeN0+xXbtsU16JVXXtGqQYlEYkcgEHhIGje9ThCtg1ROjaqcmlr8zuKANN/ExMS66UHmnGMymcxGv9/fIs1lwsyks7NztdszE51+xc2ZiW6/4vbMxOfztWnk0pqZjI2NXag7M5GuFbLZ7Nk+n69Tmsukmcnzzz8vqsumzEyCwWD8wIED0u+JVr+iW4Py+bxWDQqFQkG3ZiaOZr+iOzMJhUIezEzY4erMZPr8pOf2wHyemcRiscukcbr9iu7MJJ/Pi9cKwWDwjlgsdpU0zpSZSTQavVYaN99nJvV6/ZTNTL7oyOfz56larbai0XHgwIHLk8lkpNnPmx3VanWTbdtbpXHlcnmHZVkbpHG2be8eGhpaJYl54YUXdiUSiaQ0V6VS2VitVrdJ4xzH2a5zbpVKZVehUFgtiXnxxRe3xWKxtDTX6OjoBsdxtmt83tsqlcpGaZxlWZeUSqU1kpjXX399QzQa7dHItaFcLu+Qxtm2vbVarW6Sxo2MjFxcLpfXCnOtikajj2lc/3UjIyMXS+Mcx9lsWdYWaVyhUNhZLBbXS+MikUj/O++8I/q8y+XyWsuyLtG4Jq7WoFgs1v3SSy+JvielUmmNzrmdTA0aHR0Vn1s8Hu94+eWXRXWhUCisrlQqu6S5LMvSqkFjY2Na92k8Hk8cOHBgj/B3XFkqlUQxtVptRbFYXF8oFHZK40ZHR7c4jrNZ49zCTzzxxBUan8Gl0ph8Pu9qDWpra/Nls9mrpXGlUmmPZVkrJTFDQ0Ou1qBUKrWvv7//emmcbdu7bdsWrYNKpdIax3HE5zY6OrpBpwZ1dnY+mM1mb9L4nojXCrZtr7Jte7c0l+5aoaur696+vr5bNPJdIl0rWJa18vDhw67VoEwm87e9vb23S+NGRkYuzufz6zSuScMadE7P0SGVqU/tfPL9u2b/TLcG9fT0/HVPTw/7/zvRobsOsm17t7QG6a4VFi1a9Hul1NSjjz4q+lvsZr+iu1bIZrN/kk6nH5HGudmvDA0NadWggYGBa9vb21s0vlta66B8Pu9aDRocHLwqmUz6Na6/eB1058id35x+CvjfpfkOHz4sXis888wz30wkElFpLhNmJs8+++wl8Xi8TZrL7X5Fd2YSjUY7pbl0+5UzMDPp1Tk3nXXQ6OjoFt2ZiXStYFnWykgk8gON62/EzCQajfb94he/ENVlk2Ymr732mnhmotOv6NagUqmkVYMSiUT7j370I9G9czIzE537FDOThucWHhgY2KvxGbg6MxkdHcXMZMaRSqX2ZbPZG6Rxuv2K7sykVCqJ1wodHR0PPvbYY3+m8T350s9MOjo65u3MpKur607dmUm1Wj1lM5MvOvL5/LqmjwdjC2gOtoDmYAtoDraA5mALaIrjYAvoBnHYAnoW2AKagy2gOdgCmoItoDnGbwHd5P2/SmEL6EZgC2gOtoDmzMstoKc5K3fWuMqpKfVLtU8S52ALaAK2gOZgC2gOtoDmYAtoDraApmALaA62gOY42AKagS2gOabMTLAFNAXvABYCAUyBAOZAAHMggDkQwBwIYIpJzQwEMMWUZgYCmGJKMwMBTDn1Arjx+3+VggBuBAQwBwKYM58F8K2lW/eot9WnKqf+VRIHAUyBAOZAAHMggDkQwBwIYAoEMAcCmAMBzIEA5pgyM4EApkAAC4EApkAAcyCAORDAHAhgDgQwxaRmBgKYYkozAwFMMaWZgQCmnFIB3P2re1SmPqUy9dcaxUAAcyCAORDAnPksgCcmJpYtyC2oSZ8ChgCmQABzIIA5EMAcCGAOBDAFApgDAcyBAOZAAHNMmZlAAFMggIVAAFMggDkQwBwIYA4EMAcCmGJSMwMBTDGlmYEAppjSzEAAU06pAM7UcypTn1LdR29qFAMBzIEA5kAAc+a7AN75zs6t0qeAIYApEMAcCGAOBDAHApgDAUyBAOZAAHMggDkQwBxTZiYQwBQIYCEQwBQIYA4EMAcCmAMBzIEAppjUzEAAU0xpZiCAKaY0MxDAlFMrgJu//1cpCOBGQABzIIA5810AF4vFc1RO/ZPkKWAIYAoEMAcCmAMBzIEA5kAAUyCAORDAHAhgDgQwx5SZCQQwBQJYCAQwBQKYAwHMgQDmQABzIIApJjUzEMAUU5oZCGCKKc0MBDDlFD8B3PT9v0pBADcCApgDAcz5igjgdZKngCGAKRDAHAhgDgQwBwKYAwFMgQDmQABzIIA5EMAcU2YmEMAUCGAhEMAUCGAOBDAHApgDAcyBAKaY1MxAAFNMaWYggCmmNDMQwJRTJoBP8P5fpSCAGwEBzIEA5nwlBLBSSvIUMAQwBQKYAwHMgQDmQABzIIApEMAcCGAOBDAHAphjyswEApgCASwEApgCAcyBAOZAAHMggDkQwBSTmhkIYIopzQwEMMWUZgYCmHLKBPAJ3v+rFARwIyCAORDAnK+QAJ7zU8AQwBQIYA4EMAcCmAMBzIEApkAAcyCAORDAHAhgjikzEwhgCgSwEAhgCgQwBwKYAwHMgQDmQABTTGpmIIAppjQzEMAUU5oZCGDKqRPAX/z+X6UggBsBAcyBAOZ8ZQSwUnN+ChgCmAIBzIEA5kAAcyCAORDAFAhgDgQwBwKYAwHMMWVmAgFMgQAWAgFMgQDmQABzIIA5EMAcCGCKSc0MBDDFlGYGAphiSjMDAUw5hU8Af+H7f5WCAG4EBDAHApjzFRPAc3oKGAKYAgHMgQDmQABzIIA5EMAUCGAOBDAHApgDAcwxZWYCAUyBABYCAUyBAOZAAHMggDkQwBwIYIpJzQwEMMWUZgYCmGJKMwMBTDklAngO7/9VCgK4ERDAHAhgzldKACs1p6eAIYApEMAcCGAOBDAHApgDAUyBAOZAAHMggDkQwBxTZiYQwBQIYCEQwBQIYA4EMAcCmAMBzIEAppjUzEAAU0xpZiCAKaY0MxDAlFMigOfw/l+lIIAbAQHMgQDmfAUF8AmfAoYApkAAcyCAORDAHAhgDgQwBQKYAwHMgQDmQABzTJmZQABTXBfA+Xz+vEZHNpvdHolEvM1+3uxwHOci27ZXSePGx8fXjo2NXSiNGxkZ2ZzL5S6QxGSz2Y2BQCAszWXb9nLHcVZL42q12ppSqbRMGlcoFDYNDQ0tlsQ88cQTawKBQEKaa2JiYlmtVluj8Xmvtm17uTQun89vHB8fF53bk08+uTwQCHRIc42NjV04Pj6+VuPzXuU4zkUa12T95OTkNyQxuVzugkAg0C3NVa/XlziOs14aV6vVVliWtVIaV61W1zmOs1QaFwwGM2+99ZbomkwvUjdoXH+tGlQul7VqUDAYbH/22WdF35Pp7/5Gaa6TqUETExPiGhQKhWLZbFZ07wwNDS0uFAqbpLlKpZJWDZqcnNS6T0OhULC7u3uzJMayrPPfe++9LdJcjuMsrVar66RxR44cWVmr1VZI46LRqKevr2+HNG54eHirNKZSqbhag2Kx2COZTGaPNO69997bYlnW+ZKY6aG6azUoFovd39vbe4U0bmRkZLPjOKJ10Pj4+OJKpSKuQRMTE8t0alA0Gv1uOp3+jjSuUqmI1wqO41wwMjIiurfz+c/WCuVyWbxWiMfjt6dSqRulcZZlbZCuFSzLOt+yLNdqUDwev6Wtre1mjXzrPx92S46ZNWhBpv7vKlP/wxy+I1o1qL29/c8SicRfSeN010EjIyObpTVId62wcOHC3ymlpvbu3Sv6W+xmv6K7Vujo6Ph2Mpm8RxrnZr+Sy+W0alAmk7k8Go0+II3T7Vd0atCbb76pVYP6+vp2RSKR72v8jlrroImJiYb36YK3F9RUTk0t/sfF/ib5trz55pui+7Svr29bOBz2SX9HE2Ymg4ODG9yemej0Kzo16Omnn16tMzPR7VfcrEHPP//8MjdnJkeOHFmpOzORrhVefvnlC/x+f480lykzk0Ag0PXKK6+IrokpM5NQKJR65ZVXxDMTnX5FtwaVSiWtGhQOh6NuzUx0+xXdmUk4HA5ks9l5OTOJxWKtPT09O6Vxbs9Mjhw5ojUzSafTl0rjTJiZRCKR+7u7u/dK43T7Fd2ZSalUEq8VYrHYXe3t7ddI4zAzYTGuz0wSicSfa+RbX6/XT2pmIviOLFGVSmVJoyObze6OxWKBZj9vdpTL5bWfL+YkR7Va3WTb9iqNfDuGh4cvlMQ8/fTT2yKRSEyaq1QqrRkdHd0gjatUKhsLhcJqjXzbS6XSMknMc889tyESiaSkuRzHWV2pVDZK40ZHRzeUSqU10rhisbjNtu3lkpiXX355dSQS6ZLmsm17VbVa3aRxTdaXy+W10jjLsrY4jnORJGZ4ePjCUCi0X5pruinZIo2rVqvrqtXqOmnc9ABzpTQuHA73vvvuu6LPe3pBsFWaS7cGFQoFrRoUDoc7X3jhBdE9YNv28mKxuE2a62Rq0PQ9Lj23tmeffVZ075RKpWWlUmm7xvXXqkGTk5Na92ksFos8/vjjOyQxjuMsLRQKO6W5LMtaOTIyslkaNzExoXWfxuNx/8DAwB5p3MjIyMXSmGKx6GoNisfjLdls9gppXKFQ2Ok4zlJJTD6fd7UGxePxh/fv33+1Rr4dY2NjonWQbdvLq9WquAY5jrNapwYlk8n7MpnMDRrfE/FaYbopEd3b09dkVaFQEK8VUqnU36bT6Zs18m2VrhUcx1lq27ZrNai9vf2vM5nMrRr5thSLxRXSuJk1SGXqnyzM1P/lRDG6Naizs/OWzs7Ov9H4HbXWQeVyeYe0BumuFRYtWvR7pdTUrbfeKv1b7Fq/ortW2L9//3XJZPJ+aZyb/crw8LBWDcpms1fFYrFHpHG6/crw8LC4Bh06dEirBvX3918ei8VapXG6awXHcRrep9e8e80u9bb6dEFuwb81irNte+ehQ4dE9+mTTz55SSQSCUp/RxNmJi+88MJWt2cmOv2KmzMT3X7FzRr06quvrnJzZjIxMbFOd2YiXSscOnRoaTAY7JPmMmhm0vPzn/9cujY0YmYSiUTSr7zyinhmotOvuF2DIpFI0q2ZiW6/ojsziUQikWw2K/q7j5kJP05mZjIxMaFzbi39/f17pXEmzEySyeRDOjMT3X5Fd2ZS0VgrtLW13dvZ2XmjxvcEMxN6/V2dmXR0dNymOzOp1WonNTOZ6/GFu4phC2jOH625EGwBzcEW0BRsAc0xZTsjbAFNwRbQHGwBzcEW0BxsAc0xZTsjbAFNOektoOf4/l+lsAV0I7AFNMfNfgVbQHO+FFtAf84XvAsYW0BTsAU0B1tAc7AFNAdbQHOwBTQFW0BzsAU0B1tAc7AFNMeUmQm2gKbgHcBCIIApEMAcCGAOBDAHApgDAUwxqZmBAKaY0sxAAFNMaWYggCknLYDn+P5fpSCAGwEBzIEA5nyFBXDTdwFDAFMggDkQwBwIYA4EMAcCmAIBzIEA5kAAcyCAOabMTCCAKRDAQiCAKRDAHAhgDgQwBwKYAwFMMamZgQCmmNLMQABTTGlmIIApJy+Aj/5WZep/mEsMBDAHApgDAcz5ygpgpZo+BQwBTIEA5kAAcyCAORDAHAhgCgQwBwKYAwHMgQDmmDIzgQCmQAALgQCmQABzIIA5EMAcCGAOBDDFpGYGAphiSjMDAUwxpZmBAKacgieAP1GZD389lxgIYA4EMAcCmPMVF8ANnwKGAKZAAHMggDkQwBwIYA4EMAUCmAMBzIEA5kAAc0yZmUAAUyCAhUAAUyCAORDAHAhgDgQwBwKYYlIzAwFMMaWZgQCmmNLMQABTTkoAC97/qxQEcCMggDkQwJyvtABWquFTwBDAFAhgDgQwBwKYAwHMgQCmQABzIIA5EMAcCGCOKTMTCGAKBLAQCGAKBDAHApgDAcyBAOZAAFNMamYggCmmNDMQwBRTmhkIYMpJCWDB+3+VggBuBAQwBwKYAwHMnwKGAKZAAHMggDkQwBwIYA4EMAUCmAMBzIEA5kAAc0yZmUAAU9wWwP8f5BTeAGjYe/g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2061" name="Picture 13" descr="C:\Users\Jun\Desktop\index.png"/>
          <p:cNvPicPr>
            <a:picLocks noChangeAspect="1" noChangeArrowheads="1"/>
          </p:cNvPicPr>
          <p:nvPr/>
        </p:nvPicPr>
        <p:blipFill rotWithShape="1">
          <a:blip r:embed="rId2">
            <a:extLst>
              <a:ext uri="{28A0092B-C50C-407E-A947-70E740481C1C}">
                <a14:useLocalDpi xmlns:a14="http://schemas.microsoft.com/office/drawing/2010/main" val="0"/>
              </a:ext>
            </a:extLst>
          </a:blip>
          <a:srcRect l="23931" r="27943"/>
          <a:stretch/>
        </p:blipFill>
        <p:spPr bwMode="auto">
          <a:xfrm>
            <a:off x="1403648" y="335420"/>
            <a:ext cx="6136232" cy="627560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インク 1"/>
              <p14:cNvContentPartPr/>
              <p14:nvPr/>
            </p14:nvContentPartPr>
            <p14:xfrm>
              <a:off x="383760" y="1562760"/>
              <a:ext cx="7528320" cy="4188240"/>
            </p14:xfrm>
          </p:contentPart>
        </mc:Choice>
        <mc:Fallback>
          <p:pic>
            <p:nvPicPr>
              <p:cNvPr id="2" name="インク 1"/>
              <p:cNvPicPr/>
              <p:nvPr/>
            </p:nvPicPr>
            <p:blipFill>
              <a:blip r:embed="rId4"/>
              <a:stretch>
                <a:fillRect/>
              </a:stretch>
            </p:blipFill>
            <p:spPr>
              <a:xfrm>
                <a:off x="374400" y="1553400"/>
                <a:ext cx="7547040" cy="4206960"/>
              </a:xfrm>
              <a:prstGeom prst="rect">
                <a:avLst/>
              </a:prstGeom>
            </p:spPr>
          </p:pic>
        </mc:Fallback>
      </mc:AlternateContent>
    </p:spTree>
    <p:extLst>
      <p:ext uri="{BB962C8B-B14F-4D97-AF65-F5344CB8AC3E}">
        <p14:creationId xmlns:p14="http://schemas.microsoft.com/office/powerpoint/2010/main" val="2706884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475656" y="764704"/>
            <a:ext cx="6408712" cy="122413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mtClean="0"/>
              <a:t>そもそも、接線の傾きとはどのようなものになるのか</a:t>
            </a:r>
            <a:endParaRPr kumimoji="1" lang="ja-JP" altLang="en-US"/>
          </a:p>
        </p:txBody>
      </p:sp>
      <p:grpSp>
        <p:nvGrpSpPr>
          <p:cNvPr id="13" name="グループ化 12"/>
          <p:cNvGrpSpPr/>
          <p:nvPr/>
        </p:nvGrpSpPr>
        <p:grpSpPr>
          <a:xfrm>
            <a:off x="971600" y="2477144"/>
            <a:ext cx="7200800" cy="3544144"/>
            <a:chOff x="971600" y="2477144"/>
            <a:chExt cx="7200800" cy="3544144"/>
          </a:xfrm>
        </p:grpSpPr>
        <p:pic>
          <p:nvPicPr>
            <p:cNvPr id="7170" name="Picture 2" descr="C:\Users\Jun\Desktop\aewagwag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2477144"/>
              <a:ext cx="7200800" cy="354414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矢印コネクタ 4"/>
            <p:cNvCxnSpPr/>
            <p:nvPr/>
          </p:nvCxnSpPr>
          <p:spPr>
            <a:xfrm>
              <a:off x="4788024" y="4293096"/>
              <a:ext cx="2016224" cy="2468"/>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a:off x="6804248" y="3943908"/>
              <a:ext cx="0" cy="351656"/>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テキスト ボックス 9"/>
                <p:cNvSpPr txBox="1"/>
                <p:nvPr/>
              </p:nvSpPr>
              <p:spPr>
                <a:xfrm>
                  <a:off x="5652120" y="4293096"/>
                  <a:ext cx="5298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b="0" i="1" smtClean="0">
                            <a:latin typeface="Cambria Math"/>
                          </a:rPr>
                          <m:t>⊿</m:t>
                        </m:r>
                        <m:r>
                          <a:rPr kumimoji="1" lang="en-US" altLang="ja-JP" b="0" i="1" smtClean="0">
                            <a:latin typeface="Cambria Math"/>
                          </a:rPr>
                          <m:t>𝑥</m:t>
                        </m:r>
                      </m:oMath>
                    </m:oMathPara>
                  </a14:m>
                  <a:endParaRPr kumimoji="1" lang="ja-JP" altLang="en-US"/>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5652120" y="4293096"/>
                  <a:ext cx="529889" cy="369332"/>
                </a:xfrm>
                <a:prstGeom prst="rect">
                  <a:avLst/>
                </a:prstGeom>
                <a:blipFill rotWithShape="1">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6876256" y="3943908"/>
                  <a:ext cx="5298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b="0" i="1" smtClean="0">
                            <a:latin typeface="Cambria Math"/>
                          </a:rPr>
                          <m:t>⊿</m:t>
                        </m:r>
                        <m:r>
                          <a:rPr kumimoji="1" lang="en-US" altLang="ja-JP" b="0" i="1" smtClean="0">
                            <a:latin typeface="Cambria Math"/>
                          </a:rPr>
                          <m:t>h</m:t>
                        </m:r>
                      </m:oMath>
                    </m:oMathPara>
                  </a14:m>
                  <a:endParaRPr kumimoji="1" lang="ja-JP" altLang="en-US"/>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6876256" y="3943908"/>
                  <a:ext cx="529889" cy="369332"/>
                </a:xfrm>
                <a:prstGeom prst="rect">
                  <a:avLst/>
                </a:prstGeom>
                <a:blipFill rotWithShape="1">
                  <a:blip r:embed="rId4"/>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1" name="正方形/長方形 10"/>
              <p:cNvSpPr/>
              <p:nvPr/>
            </p:nvSpPr>
            <p:spPr>
              <a:xfrm>
                <a:off x="4427984" y="5301208"/>
                <a:ext cx="4176464" cy="93610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 xmlns:m="http://schemas.openxmlformats.org/officeDocument/2006/math">
                    <m:r>
                      <a:rPr lang="ja-JP" altLang="en-US" i="1" smtClean="0">
                        <a:latin typeface="Cambria Math"/>
                      </a:rPr>
                      <m:t>⊿</m:t>
                    </m:r>
                    <m:r>
                      <a:rPr lang="en-US" altLang="ja-JP" i="1">
                        <a:latin typeface="Cambria Math"/>
                      </a:rPr>
                      <m:t>𝑥</m:t>
                    </m:r>
                  </m:oMath>
                </a14:m>
                <a:r>
                  <a:rPr lang="ja-JP" altLang="en-US" smtClean="0"/>
                  <a:t>を極限まで小さくしたときの</a:t>
                </a:r>
                <a14:m>
                  <m:oMath xmlns:m="http://schemas.openxmlformats.org/officeDocument/2006/math">
                    <m:r>
                      <a:rPr lang="ja-JP" altLang="en-US" i="1">
                        <a:latin typeface="Cambria Math"/>
                      </a:rPr>
                      <m:t>⊿</m:t>
                    </m:r>
                    <m:r>
                      <a:rPr lang="en-US" altLang="ja-JP" b="0" i="1" smtClean="0">
                        <a:latin typeface="Cambria Math"/>
                      </a:rPr>
                      <m:t>h</m:t>
                    </m:r>
                  </m:oMath>
                </a14:m>
                <a:endParaRPr lang="ja-JP" altLang="en-US"/>
              </a:p>
            </p:txBody>
          </p:sp>
        </mc:Choice>
        <mc:Fallback xmlns="">
          <p:sp>
            <p:nvSpPr>
              <p:cNvPr id="11" name="正方形/長方形 10"/>
              <p:cNvSpPr>
                <a:spLocks noRot="1" noChangeAspect="1" noMove="1" noResize="1" noEditPoints="1" noAdjustHandles="1" noChangeArrowheads="1" noChangeShapeType="1" noTextEdit="1"/>
              </p:cNvSpPr>
              <p:nvPr/>
            </p:nvSpPr>
            <p:spPr>
              <a:xfrm>
                <a:off x="4427984" y="5301208"/>
                <a:ext cx="4176464" cy="936104"/>
              </a:xfrm>
              <a:prstGeom prst="rect">
                <a:avLst/>
              </a:prstGeom>
              <a:blipFill rotWithShape="1">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8295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475656" y="620688"/>
            <a:ext cx="6336704" cy="14401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a:t>極限</a:t>
            </a:r>
            <a:r>
              <a:rPr lang="ja-JP" altLang="en-US" smtClean="0"/>
              <a:t>を考える</a:t>
            </a:r>
            <a:endParaRPr lang="en-US" altLang="ja-JP" smtClean="0"/>
          </a:p>
        </p:txBody>
      </p:sp>
      <mc:AlternateContent xmlns:mc="http://schemas.openxmlformats.org/markup-compatibility/2006" xmlns:a14="http://schemas.microsoft.com/office/drawing/2010/main">
        <mc:Choice Requires="a14">
          <p:sp>
            <p:nvSpPr>
              <p:cNvPr id="3" name="正方形/長方形 2"/>
              <p:cNvSpPr/>
              <p:nvPr/>
            </p:nvSpPr>
            <p:spPr>
              <a:xfrm>
                <a:off x="899592" y="5157192"/>
                <a:ext cx="7344816" cy="13681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unc>
                        <m:funcPr>
                          <m:ctrlPr>
                            <a:rPr kumimoji="1" lang="en-US" altLang="ja-JP" i="1" smtClean="0">
                              <a:latin typeface="Cambria Math"/>
                            </a:rPr>
                          </m:ctrlPr>
                        </m:funcPr>
                        <m:fName>
                          <m:limLow>
                            <m:limLowPr>
                              <m:ctrlPr>
                                <a:rPr kumimoji="1" lang="en-US" altLang="ja-JP" i="1" smtClean="0">
                                  <a:latin typeface="Cambria Math"/>
                                </a:rPr>
                              </m:ctrlPr>
                            </m:limLowPr>
                            <m:e>
                              <m:r>
                                <m:rPr>
                                  <m:sty m:val="p"/>
                                </m:rPr>
                                <a:rPr kumimoji="1" lang="en-US" altLang="ja-JP" i="0" smtClean="0">
                                  <a:latin typeface="Cambria Math"/>
                                </a:rPr>
                                <m:t>lim</m:t>
                              </m:r>
                            </m:e>
                            <m:lim>
                              <m:r>
                                <a:rPr kumimoji="1" lang="en-US" altLang="ja-JP" b="0" i="1" smtClean="0">
                                  <a:latin typeface="Cambria Math"/>
                                </a:rPr>
                                <m:t>𝑎</m:t>
                              </m:r>
                              <m:r>
                                <a:rPr kumimoji="1" lang="ja-JP" altLang="en-US" b="0" i="1" smtClean="0">
                                  <a:latin typeface="Cambria Math"/>
                                </a:rPr>
                                <m:t>→</m:t>
                              </m:r>
                              <m:r>
                                <a:rPr kumimoji="1" lang="en-US" altLang="ja-JP" b="0" i="1" smtClean="0">
                                  <a:latin typeface="Cambria Math"/>
                                </a:rPr>
                                <m:t>0</m:t>
                              </m:r>
                            </m:lim>
                          </m:limLow>
                        </m:fName>
                        <m:e>
                          <m:f>
                            <m:fPr>
                              <m:ctrlPr>
                                <a:rPr kumimoji="1" lang="en-US" altLang="ja-JP" i="1" smtClean="0">
                                  <a:latin typeface="Cambria Math"/>
                                </a:rPr>
                              </m:ctrlPr>
                            </m:fPr>
                            <m:num>
                              <m:r>
                                <a:rPr kumimoji="1" lang="en-US" altLang="ja-JP" b="0" i="1" smtClean="0">
                                  <a:latin typeface="Cambria Math"/>
                                </a:rPr>
                                <m:t>𝑓</m:t>
                              </m:r>
                              <m:d>
                                <m:dPr>
                                  <m:ctrlPr>
                                    <a:rPr kumimoji="1" lang="en-US" altLang="ja-JP" b="0" i="1" smtClean="0">
                                      <a:latin typeface="Cambria Math"/>
                                    </a:rPr>
                                  </m:ctrlPr>
                                </m:dPr>
                                <m:e>
                                  <m:r>
                                    <a:rPr kumimoji="1" lang="en-US" altLang="ja-JP" b="0" i="1" smtClean="0">
                                      <a:latin typeface="Cambria Math"/>
                                    </a:rPr>
                                    <m:t>𝑥</m:t>
                                  </m:r>
                                  <m:r>
                                    <a:rPr kumimoji="1" lang="en-US" altLang="ja-JP" b="0" i="1" smtClean="0">
                                      <a:latin typeface="Cambria Math"/>
                                    </a:rPr>
                                    <m:t>+</m:t>
                                  </m:r>
                                  <m:r>
                                    <a:rPr kumimoji="1" lang="en-US" altLang="ja-JP" b="0" i="1" smtClean="0">
                                      <a:latin typeface="Cambria Math"/>
                                    </a:rPr>
                                    <m:t>𝑎</m:t>
                                  </m:r>
                                </m:e>
                              </m:d>
                              <m:r>
                                <a:rPr kumimoji="1" lang="en-US" altLang="ja-JP" b="0" i="1" smtClean="0">
                                  <a:latin typeface="Cambria Math"/>
                                </a:rPr>
                                <m:t>−</m:t>
                              </m:r>
                              <m:r>
                                <a:rPr kumimoji="1" lang="en-US" altLang="ja-JP" b="0" i="1" smtClean="0">
                                  <a:latin typeface="Cambria Math"/>
                                </a:rPr>
                                <m:t>𝑓</m:t>
                              </m:r>
                              <m:r>
                                <a:rPr kumimoji="1" lang="en-US" altLang="ja-JP" b="0" i="1" smtClean="0">
                                  <a:latin typeface="Cambria Math"/>
                                </a:rPr>
                                <m:t>(</m:t>
                              </m:r>
                              <m:r>
                                <a:rPr kumimoji="1" lang="en-US" altLang="ja-JP" b="0" i="1" smtClean="0">
                                  <a:latin typeface="Cambria Math"/>
                                </a:rPr>
                                <m:t>𝑥</m:t>
                              </m:r>
                              <m:r>
                                <a:rPr kumimoji="1" lang="en-US" altLang="ja-JP" b="0" i="1" smtClean="0">
                                  <a:latin typeface="Cambria Math"/>
                                </a:rPr>
                                <m:t>)</m:t>
                              </m:r>
                            </m:num>
                            <m:den>
                              <m:r>
                                <a:rPr kumimoji="1" lang="en-US" altLang="ja-JP" b="0" i="1" smtClean="0">
                                  <a:latin typeface="Cambria Math"/>
                                </a:rPr>
                                <m:t>𝑎</m:t>
                              </m:r>
                            </m:den>
                          </m:f>
                        </m:e>
                      </m:func>
                    </m:oMath>
                  </m:oMathPara>
                </a14:m>
                <a:endParaRPr kumimoji="1" lang="ja-JP" altLang="en-US"/>
              </a:p>
            </p:txBody>
          </p:sp>
        </mc:Choice>
        <mc:Fallback xmlns="">
          <p:sp>
            <p:nvSpPr>
              <p:cNvPr id="3" name="正方形/長方形 2"/>
              <p:cNvSpPr>
                <a:spLocks noRot="1" noChangeAspect="1" noMove="1" noResize="1" noEditPoints="1" noAdjustHandles="1" noChangeArrowheads="1" noChangeShapeType="1" noTextEdit="1"/>
              </p:cNvSpPr>
              <p:nvPr/>
            </p:nvSpPr>
            <p:spPr>
              <a:xfrm>
                <a:off x="899592" y="5157192"/>
                <a:ext cx="7344816" cy="1368152"/>
              </a:xfrm>
              <a:prstGeom prst="rect">
                <a:avLst/>
              </a:prstGeom>
              <a:blipFill rotWithShape="1">
                <a:blip r:embed="rId2"/>
                <a:stretch>
                  <a:fillRect/>
                </a:stretch>
              </a:blipFill>
            </p:spPr>
            <p:txBody>
              <a:bodyPr/>
              <a:lstStyle/>
              <a:p>
                <a:r>
                  <a:rPr lang="ja-JP" altLang="en-US">
                    <a:noFill/>
                  </a:rPr>
                  <a:t> </a:t>
                </a:r>
              </a:p>
            </p:txBody>
          </p:sp>
        </mc:Fallback>
      </mc:AlternateContent>
      <p:grpSp>
        <p:nvGrpSpPr>
          <p:cNvPr id="5" name="グループ化 4"/>
          <p:cNvGrpSpPr/>
          <p:nvPr/>
        </p:nvGrpSpPr>
        <p:grpSpPr>
          <a:xfrm>
            <a:off x="2056656" y="2566721"/>
            <a:ext cx="4819600" cy="2495414"/>
            <a:chOff x="3352800" y="2477144"/>
            <a:chExt cx="4819600" cy="2495414"/>
          </a:xfrm>
        </p:grpSpPr>
        <p:pic>
          <p:nvPicPr>
            <p:cNvPr id="6" name="Picture 2" descr="C:\Users\Jun\Desktop\aewagwaga.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3068" t="1491" b="28100"/>
            <a:stretch/>
          </p:blipFill>
          <p:spPr bwMode="auto">
            <a:xfrm>
              <a:off x="3352800" y="2477144"/>
              <a:ext cx="4819600" cy="249541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矢印コネクタ 6"/>
            <p:cNvCxnSpPr/>
            <p:nvPr/>
          </p:nvCxnSpPr>
          <p:spPr>
            <a:xfrm>
              <a:off x="4788024" y="4293096"/>
              <a:ext cx="2016224" cy="2468"/>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6804248" y="3943908"/>
              <a:ext cx="0" cy="619651"/>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p:cNvSpPr txBox="1"/>
                <p:nvPr/>
              </p:nvSpPr>
              <p:spPr>
                <a:xfrm>
                  <a:off x="5652120" y="4266235"/>
                  <a:ext cx="5298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b="0" i="1" smtClean="0">
                            <a:latin typeface="Cambria Math"/>
                          </a:rPr>
                          <m:t>⊿</m:t>
                        </m:r>
                        <m:r>
                          <a:rPr kumimoji="1" lang="en-US" altLang="ja-JP" b="0" i="1" smtClean="0">
                            <a:latin typeface="Cambria Math"/>
                          </a:rPr>
                          <m:t>𝑥</m:t>
                        </m:r>
                      </m:oMath>
                    </m:oMathPara>
                  </a14:m>
                  <a:endParaRPr kumimoji="1" lang="ja-JP" altLang="en-US"/>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5652120" y="4266235"/>
                  <a:ext cx="529889" cy="369332"/>
                </a:xfrm>
                <a:prstGeom prst="rect">
                  <a:avLst/>
                </a:prstGeom>
                <a:blipFill rotWithShape="1">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6876256" y="4110898"/>
                  <a:ext cx="12617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𝑓</m:t>
                        </m:r>
                        <m:r>
                          <a:rPr kumimoji="1" lang="en-US" altLang="ja-JP" b="0" i="1" smtClean="0">
                            <a:latin typeface="Cambria Math"/>
                          </a:rPr>
                          <m:t>(</m:t>
                        </m:r>
                        <m:r>
                          <a:rPr kumimoji="1" lang="en-US" altLang="ja-JP" b="0" i="1" smtClean="0">
                            <a:latin typeface="Cambria Math"/>
                          </a:rPr>
                          <m:t>𝑥</m:t>
                        </m:r>
                        <m:r>
                          <a:rPr kumimoji="1" lang="en-US" altLang="ja-JP" b="0" i="1" smtClean="0">
                            <a:latin typeface="Cambria Math"/>
                          </a:rPr>
                          <m:t>+⊿</m:t>
                        </m:r>
                        <m:r>
                          <a:rPr kumimoji="1" lang="en-US" altLang="ja-JP" b="0" i="1" smtClean="0">
                            <a:latin typeface="Cambria Math"/>
                          </a:rPr>
                          <m:t>𝑥</m:t>
                        </m:r>
                        <m:r>
                          <a:rPr kumimoji="1" lang="en-US" altLang="ja-JP" b="0" i="1" smtClean="0">
                            <a:latin typeface="Cambria Math"/>
                          </a:rPr>
                          <m:t>)</m:t>
                        </m:r>
                      </m:oMath>
                    </m:oMathPara>
                  </a14:m>
                  <a:endParaRPr kumimoji="1" lang="ja-JP" altLang="en-US"/>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6876256" y="4110898"/>
                  <a:ext cx="1261756" cy="369332"/>
                </a:xfrm>
                <a:prstGeom prst="rect">
                  <a:avLst/>
                </a:prstGeom>
                <a:blipFill rotWithShape="1">
                  <a:blip r:embed="rId5"/>
                  <a:stretch>
                    <a:fillRect b="-11475"/>
                  </a:stretch>
                </a:blipFill>
              </p:spPr>
              <p:txBody>
                <a:bodyPr/>
                <a:lstStyle/>
                <a:p>
                  <a:r>
                    <a:rPr lang="ja-JP" altLang="en-US">
                      <a:noFill/>
                    </a:rPr>
                    <a:t> </a:t>
                  </a:r>
                </a:p>
              </p:txBody>
            </p:sp>
          </mc:Fallback>
        </mc:AlternateContent>
      </p:grpSp>
      <p:cxnSp>
        <p:nvCxnSpPr>
          <p:cNvPr id="12" name="直線矢印コネクタ 11"/>
          <p:cNvCxnSpPr/>
          <p:nvPr/>
        </p:nvCxnSpPr>
        <p:spPr>
          <a:xfrm>
            <a:off x="3419872" y="4343310"/>
            <a:ext cx="0" cy="309826"/>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p:cNvSpPr txBox="1"/>
              <p:nvPr/>
            </p:nvSpPr>
            <p:spPr>
              <a:xfrm>
                <a:off x="2962697" y="4015809"/>
                <a:ext cx="6937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𝑓</m:t>
                      </m:r>
                      <m:r>
                        <a:rPr kumimoji="1" lang="en-US" altLang="ja-JP" b="0" i="1" smtClean="0">
                          <a:latin typeface="Cambria Math"/>
                        </a:rPr>
                        <m:t>(</m:t>
                      </m:r>
                      <m:r>
                        <a:rPr kumimoji="1" lang="en-US" altLang="ja-JP" b="0" i="1" smtClean="0">
                          <a:latin typeface="Cambria Math"/>
                        </a:rPr>
                        <m:t>𝑥</m:t>
                      </m:r>
                      <m:r>
                        <a:rPr kumimoji="1" lang="en-US" altLang="ja-JP" b="0" i="1" smtClean="0">
                          <a:latin typeface="Cambria Math"/>
                        </a:rPr>
                        <m:t>)</m:t>
                      </m:r>
                    </m:oMath>
                  </m:oMathPara>
                </a14:m>
                <a:endParaRPr kumimoji="1" lang="ja-JP" altLang="en-US"/>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2962697" y="4015809"/>
                <a:ext cx="693716" cy="369332"/>
              </a:xfrm>
              <a:prstGeom prst="rect">
                <a:avLst/>
              </a:prstGeom>
              <a:blipFill rotWithShape="1">
                <a:blip r:embed="rId6"/>
                <a:stretch>
                  <a:fillRect b="-1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8295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正方形/長方形 1"/>
              <p:cNvSpPr/>
              <p:nvPr/>
            </p:nvSpPr>
            <p:spPr>
              <a:xfrm>
                <a:off x="395536" y="1556792"/>
                <a:ext cx="3744416" cy="17281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unc>
                        <m:funcPr>
                          <m:ctrlPr>
                            <a:rPr lang="en-US" altLang="ja-JP" i="1" smtClean="0">
                              <a:latin typeface="Cambria Math"/>
                            </a:rPr>
                          </m:ctrlPr>
                        </m:funcPr>
                        <m:fName>
                          <m:limLow>
                            <m:limLowPr>
                              <m:ctrlPr>
                                <a:rPr lang="en-US" altLang="ja-JP" i="1" smtClean="0">
                                  <a:latin typeface="Cambria Math"/>
                                </a:rPr>
                              </m:ctrlPr>
                            </m:limLowPr>
                            <m:e>
                              <m:r>
                                <m:rPr>
                                  <m:sty m:val="p"/>
                                </m:rPr>
                                <a:rPr lang="en-US" altLang="ja-JP" i="0" smtClean="0">
                                  <a:latin typeface="Cambria Math"/>
                                </a:rPr>
                                <m:t>lim</m:t>
                              </m:r>
                            </m:e>
                            <m:lim>
                              <m:r>
                                <a:rPr lang="en-US" altLang="ja-JP" b="0" i="1" smtClean="0">
                                  <a:latin typeface="Cambria Math"/>
                                </a:rPr>
                                <m:t>𝑎</m:t>
                              </m:r>
                              <m:r>
                                <a:rPr lang="ja-JP" altLang="en-US" b="0" i="1" smtClean="0">
                                  <a:latin typeface="Cambria Math"/>
                                </a:rPr>
                                <m:t>→</m:t>
                              </m:r>
                              <m:r>
                                <a:rPr lang="en-US" altLang="ja-JP" b="0" i="1" smtClean="0">
                                  <a:latin typeface="Cambria Math"/>
                                </a:rPr>
                                <m:t>0</m:t>
                              </m:r>
                            </m:lim>
                          </m:limLow>
                        </m:fName>
                        <m:e>
                          <m:f>
                            <m:fPr>
                              <m:ctrlPr>
                                <a:rPr lang="en-US" altLang="ja-JP" i="1" smtClean="0">
                                  <a:latin typeface="Cambria Math"/>
                                </a:rPr>
                              </m:ctrlPr>
                            </m:fPr>
                            <m:num>
                              <m:sSup>
                                <m:sSupPr>
                                  <m:ctrlPr>
                                    <a:rPr lang="en-US" altLang="ja-JP" i="1" smtClean="0">
                                      <a:latin typeface="Cambria Math"/>
                                    </a:rPr>
                                  </m:ctrlPr>
                                </m:sSupPr>
                                <m:e>
                                  <m:r>
                                    <a:rPr lang="en-US" altLang="ja-JP" b="0" i="1" smtClean="0">
                                      <a:latin typeface="Cambria Math"/>
                                    </a:rPr>
                                    <m:t>(</m:t>
                                  </m:r>
                                  <m:r>
                                    <a:rPr lang="en-US" altLang="ja-JP" b="0" i="1" smtClean="0">
                                      <a:latin typeface="Cambria Math"/>
                                    </a:rPr>
                                    <m:t>𝑥</m:t>
                                  </m:r>
                                  <m:r>
                                    <a:rPr lang="en-US" altLang="ja-JP" b="0" i="1" smtClean="0">
                                      <a:latin typeface="Cambria Math"/>
                                    </a:rPr>
                                    <m:t>+</m:t>
                                  </m:r>
                                  <m:r>
                                    <a:rPr lang="en-US" altLang="ja-JP" b="0" i="1" smtClean="0">
                                      <a:latin typeface="Cambria Math"/>
                                    </a:rPr>
                                    <m:t>𝑎</m:t>
                                  </m:r>
                                  <m:r>
                                    <a:rPr lang="en-US" altLang="ja-JP" b="0" i="1" smtClean="0">
                                      <a:latin typeface="Cambria Math"/>
                                    </a:rPr>
                                    <m:t>)</m:t>
                                  </m:r>
                                </m:e>
                                <m:sup>
                                  <m:r>
                                    <a:rPr lang="en-US" altLang="ja-JP" b="0" i="1" smtClean="0">
                                      <a:latin typeface="Cambria Math"/>
                                    </a:rPr>
                                    <m:t>2</m:t>
                                  </m:r>
                                </m:sup>
                              </m:sSup>
                              <m:r>
                                <a:rPr lang="en-US" altLang="ja-JP" b="0" i="1" smtClean="0">
                                  <a:latin typeface="Cambria Math"/>
                                </a:rPr>
                                <m:t>− </m:t>
                              </m:r>
                              <m:sSup>
                                <m:sSupPr>
                                  <m:ctrlPr>
                                    <a:rPr lang="en-US" altLang="ja-JP" b="0" i="1" smtClean="0">
                                      <a:latin typeface="Cambria Math"/>
                                    </a:rPr>
                                  </m:ctrlPr>
                                </m:sSupPr>
                                <m:e>
                                  <m:r>
                                    <a:rPr lang="en-US" altLang="ja-JP" b="0" i="1" smtClean="0">
                                      <a:latin typeface="Cambria Math"/>
                                    </a:rPr>
                                    <m:t>𝑥</m:t>
                                  </m:r>
                                </m:e>
                                <m:sup>
                                  <m:r>
                                    <a:rPr lang="en-US" altLang="ja-JP" b="0" i="1" smtClean="0">
                                      <a:latin typeface="Cambria Math"/>
                                    </a:rPr>
                                    <m:t>2</m:t>
                                  </m:r>
                                </m:sup>
                              </m:sSup>
                            </m:num>
                            <m:den>
                              <m:r>
                                <a:rPr lang="en-US" altLang="ja-JP" b="0" i="1" smtClean="0">
                                  <a:latin typeface="Cambria Math"/>
                                </a:rPr>
                                <m:t>𝑎</m:t>
                              </m:r>
                            </m:den>
                          </m:f>
                        </m:e>
                      </m:func>
                    </m:oMath>
                  </m:oMathPara>
                </a14:m>
                <a:endParaRPr kumimoji="1" lang="ja-JP" altLang="en-US"/>
              </a:p>
            </p:txBody>
          </p:sp>
        </mc:Choice>
        <mc:Fallback xmlns="">
          <p:sp>
            <p:nvSpPr>
              <p:cNvPr id="2" name="正方形/長方形 1"/>
              <p:cNvSpPr>
                <a:spLocks noRot="1" noChangeAspect="1" noMove="1" noResize="1" noEditPoints="1" noAdjustHandles="1" noChangeArrowheads="1" noChangeShapeType="1" noTextEdit="1"/>
              </p:cNvSpPr>
              <p:nvPr/>
            </p:nvSpPr>
            <p:spPr>
              <a:xfrm>
                <a:off x="395536" y="1556792"/>
                <a:ext cx="3744416" cy="1728192"/>
              </a:xfrm>
              <a:prstGeom prst="rect">
                <a:avLst/>
              </a:prstGeom>
              <a:blipFill rotWithShape="1">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正方形/長方形 2"/>
              <p:cNvSpPr/>
              <p:nvPr/>
            </p:nvSpPr>
            <p:spPr>
              <a:xfrm>
                <a:off x="2483768" y="764704"/>
                <a:ext cx="4608512" cy="64807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14:m>
                  <m:oMath xmlns:m="http://schemas.openxmlformats.org/officeDocument/2006/math">
                    <m:sSup>
                      <m:sSupPr>
                        <m:ctrlPr>
                          <a:rPr lang="en-US" altLang="ja-JP" b="0" i="1" smtClean="0">
                            <a:latin typeface="Cambria Math"/>
                          </a:rPr>
                        </m:ctrlPr>
                      </m:sSupPr>
                      <m:e>
                        <m:r>
                          <a:rPr lang="en-US" altLang="ja-JP" b="0" i="1" smtClean="0">
                            <a:latin typeface="Cambria Math"/>
                          </a:rPr>
                          <m:t>𝑥</m:t>
                        </m:r>
                      </m:e>
                      <m:sup>
                        <m:r>
                          <a:rPr lang="en-US" altLang="ja-JP" b="0" i="1" smtClean="0">
                            <a:latin typeface="Cambria Math"/>
                          </a:rPr>
                          <m:t>2</m:t>
                        </m:r>
                      </m:sup>
                    </m:sSup>
                  </m:oMath>
                </a14:m>
                <a:r>
                  <a:rPr kumimoji="1" lang="ja-JP" altLang="en-US" smtClean="0"/>
                  <a:t>の微分を考える</a:t>
                </a:r>
                <a:endParaRPr kumimoji="1" lang="ja-JP" altLang="en-US"/>
              </a:p>
            </p:txBody>
          </p:sp>
        </mc:Choice>
        <mc:Fallback xmlns="">
          <p:sp>
            <p:nvSpPr>
              <p:cNvPr id="3" name="正方形/長方形 2"/>
              <p:cNvSpPr>
                <a:spLocks noRot="1" noChangeAspect="1" noMove="1" noResize="1" noEditPoints="1" noAdjustHandles="1" noChangeArrowheads="1" noChangeShapeType="1" noTextEdit="1"/>
              </p:cNvSpPr>
              <p:nvPr/>
            </p:nvSpPr>
            <p:spPr>
              <a:xfrm>
                <a:off x="2483768" y="764704"/>
                <a:ext cx="4608512" cy="648072"/>
              </a:xfrm>
              <a:prstGeom prst="rect">
                <a:avLst/>
              </a:prstGeom>
              <a:blipFill rotWithShape="1">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1907704" y="2564904"/>
                <a:ext cx="3744416" cy="17281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unc>
                        <m:funcPr>
                          <m:ctrlPr>
                            <a:rPr lang="en-US" altLang="ja-JP" i="1" smtClean="0">
                              <a:latin typeface="Cambria Math"/>
                            </a:rPr>
                          </m:ctrlPr>
                        </m:funcPr>
                        <m:fName>
                          <m:limLow>
                            <m:limLowPr>
                              <m:ctrlPr>
                                <a:rPr lang="en-US" altLang="ja-JP" i="1" smtClean="0">
                                  <a:latin typeface="Cambria Math"/>
                                </a:rPr>
                              </m:ctrlPr>
                            </m:limLowPr>
                            <m:e>
                              <m:r>
                                <m:rPr>
                                  <m:sty m:val="p"/>
                                </m:rPr>
                                <a:rPr lang="en-US" altLang="ja-JP" i="0" smtClean="0">
                                  <a:latin typeface="Cambria Math"/>
                                </a:rPr>
                                <m:t>lim</m:t>
                              </m:r>
                            </m:e>
                            <m:lim>
                              <m:r>
                                <a:rPr lang="en-US" altLang="ja-JP" b="0" i="1" smtClean="0">
                                  <a:latin typeface="Cambria Math"/>
                                </a:rPr>
                                <m:t>𝑎</m:t>
                              </m:r>
                              <m:r>
                                <a:rPr lang="ja-JP" altLang="en-US" b="0" i="1" smtClean="0">
                                  <a:latin typeface="Cambria Math"/>
                                </a:rPr>
                                <m:t>→</m:t>
                              </m:r>
                              <m:r>
                                <a:rPr lang="en-US" altLang="ja-JP" b="0" i="1" smtClean="0">
                                  <a:latin typeface="Cambria Math"/>
                                </a:rPr>
                                <m:t>0</m:t>
                              </m:r>
                            </m:lim>
                          </m:limLow>
                        </m:fName>
                        <m:e>
                          <m:f>
                            <m:fPr>
                              <m:ctrlPr>
                                <a:rPr lang="en-US" altLang="ja-JP" i="1" smtClean="0">
                                  <a:latin typeface="Cambria Math"/>
                                </a:rPr>
                              </m:ctrlPr>
                            </m:fPr>
                            <m:num>
                              <m:sSup>
                                <m:sSupPr>
                                  <m:ctrlPr>
                                    <a:rPr lang="en-US" altLang="ja-JP" i="1" smtClean="0">
                                      <a:latin typeface="Cambria Math"/>
                                    </a:rPr>
                                  </m:ctrlPr>
                                </m:sSupPr>
                                <m:e>
                                  <m:r>
                                    <a:rPr lang="en-US" altLang="ja-JP" b="0" i="1" smtClean="0">
                                      <a:latin typeface="Cambria Math"/>
                                    </a:rPr>
                                    <m:t>𝑥</m:t>
                                  </m:r>
                                </m:e>
                                <m:sup>
                                  <m:r>
                                    <a:rPr lang="en-US" altLang="ja-JP" b="0" i="1" smtClean="0">
                                      <a:latin typeface="Cambria Math"/>
                                    </a:rPr>
                                    <m:t>2</m:t>
                                  </m:r>
                                </m:sup>
                              </m:sSup>
                              <m:r>
                                <a:rPr lang="en-US" altLang="ja-JP" b="0" i="1" smtClean="0">
                                  <a:latin typeface="Cambria Math"/>
                                </a:rPr>
                                <m:t>+2</m:t>
                              </m:r>
                              <m:r>
                                <a:rPr lang="en-US" altLang="ja-JP" b="0" i="1" smtClean="0">
                                  <a:latin typeface="Cambria Math"/>
                                </a:rPr>
                                <m:t>𝑎𝑥</m:t>
                              </m:r>
                              <m:r>
                                <a:rPr lang="en-US" altLang="ja-JP" b="0" i="1" smtClean="0">
                                  <a:latin typeface="Cambria Math"/>
                                </a:rPr>
                                <m:t>+</m:t>
                              </m:r>
                              <m:sSup>
                                <m:sSupPr>
                                  <m:ctrlPr>
                                    <a:rPr lang="en-US" altLang="ja-JP" b="0" i="1" smtClean="0">
                                      <a:latin typeface="Cambria Math"/>
                                    </a:rPr>
                                  </m:ctrlPr>
                                </m:sSupPr>
                                <m:e>
                                  <m:r>
                                    <a:rPr lang="en-US" altLang="ja-JP" b="0" i="1" smtClean="0">
                                      <a:latin typeface="Cambria Math"/>
                                    </a:rPr>
                                    <m:t>𝑎</m:t>
                                  </m:r>
                                </m:e>
                                <m:sup>
                                  <m:r>
                                    <a:rPr lang="en-US" altLang="ja-JP" b="0" i="1" smtClean="0">
                                      <a:latin typeface="Cambria Math"/>
                                    </a:rPr>
                                    <m:t>2</m:t>
                                  </m:r>
                                </m:sup>
                              </m:sSup>
                              <m:r>
                                <a:rPr lang="en-US" altLang="ja-JP" b="0" i="1" smtClean="0">
                                  <a:latin typeface="Cambria Math"/>
                                </a:rPr>
                                <m:t>− </m:t>
                              </m:r>
                              <m:sSup>
                                <m:sSupPr>
                                  <m:ctrlPr>
                                    <a:rPr lang="en-US" altLang="ja-JP" b="0" i="1" smtClean="0">
                                      <a:latin typeface="Cambria Math"/>
                                    </a:rPr>
                                  </m:ctrlPr>
                                </m:sSupPr>
                                <m:e>
                                  <m:r>
                                    <a:rPr lang="en-US" altLang="ja-JP" b="0" i="1" smtClean="0">
                                      <a:latin typeface="Cambria Math"/>
                                    </a:rPr>
                                    <m:t>𝑥</m:t>
                                  </m:r>
                                </m:e>
                                <m:sup>
                                  <m:r>
                                    <a:rPr lang="en-US" altLang="ja-JP" b="0" i="1" smtClean="0">
                                      <a:latin typeface="Cambria Math"/>
                                    </a:rPr>
                                    <m:t>2</m:t>
                                  </m:r>
                                </m:sup>
                              </m:sSup>
                            </m:num>
                            <m:den>
                              <m:r>
                                <a:rPr lang="en-US" altLang="ja-JP" b="0" i="1" smtClean="0">
                                  <a:latin typeface="Cambria Math"/>
                                </a:rPr>
                                <m:t>𝑎</m:t>
                              </m:r>
                            </m:den>
                          </m:f>
                        </m:e>
                      </m:func>
                    </m:oMath>
                  </m:oMathPara>
                </a14:m>
                <a:endParaRPr kumimoji="1" lang="ja-JP" altLang="en-US"/>
              </a:p>
            </p:txBody>
          </p:sp>
        </mc:Choice>
        <mc:Fallback xmlns="">
          <p:sp>
            <p:nvSpPr>
              <p:cNvPr id="4" name="正方形/長方形 3"/>
              <p:cNvSpPr>
                <a:spLocks noRot="1" noChangeAspect="1" noMove="1" noResize="1" noEditPoints="1" noAdjustHandles="1" noChangeArrowheads="1" noChangeShapeType="1" noTextEdit="1"/>
              </p:cNvSpPr>
              <p:nvPr/>
            </p:nvSpPr>
            <p:spPr>
              <a:xfrm>
                <a:off x="1907704" y="2564904"/>
                <a:ext cx="3744416" cy="1728192"/>
              </a:xfrm>
              <a:prstGeom prst="rect">
                <a:avLst/>
              </a:prstGeom>
              <a:blipFill rotWithShape="1">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3491880" y="3573016"/>
                <a:ext cx="3744416" cy="17281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unc>
                        <m:funcPr>
                          <m:ctrlPr>
                            <a:rPr lang="en-US" altLang="ja-JP" i="1" smtClean="0">
                              <a:latin typeface="Cambria Math"/>
                            </a:rPr>
                          </m:ctrlPr>
                        </m:funcPr>
                        <m:fName>
                          <m:limLow>
                            <m:limLowPr>
                              <m:ctrlPr>
                                <a:rPr lang="en-US" altLang="ja-JP" i="1" smtClean="0">
                                  <a:latin typeface="Cambria Math"/>
                                </a:rPr>
                              </m:ctrlPr>
                            </m:limLowPr>
                            <m:e>
                              <m:r>
                                <m:rPr>
                                  <m:sty m:val="p"/>
                                </m:rPr>
                                <a:rPr lang="en-US" altLang="ja-JP" i="0" smtClean="0">
                                  <a:latin typeface="Cambria Math"/>
                                </a:rPr>
                                <m:t>lim</m:t>
                              </m:r>
                            </m:e>
                            <m:lim>
                              <m:r>
                                <a:rPr lang="en-US" altLang="ja-JP" b="0" i="1" smtClean="0">
                                  <a:latin typeface="Cambria Math"/>
                                </a:rPr>
                                <m:t>𝑎</m:t>
                              </m:r>
                              <m:r>
                                <a:rPr lang="ja-JP" altLang="en-US" b="0" i="1" smtClean="0">
                                  <a:latin typeface="Cambria Math"/>
                                </a:rPr>
                                <m:t>→</m:t>
                              </m:r>
                              <m:r>
                                <a:rPr lang="en-US" altLang="ja-JP" b="0" i="1" smtClean="0">
                                  <a:latin typeface="Cambria Math"/>
                                </a:rPr>
                                <m:t>0</m:t>
                              </m:r>
                            </m:lim>
                          </m:limLow>
                        </m:fName>
                        <m:e>
                          <m:f>
                            <m:fPr>
                              <m:ctrlPr>
                                <a:rPr lang="en-US" altLang="ja-JP" i="1" smtClean="0">
                                  <a:latin typeface="Cambria Math"/>
                                </a:rPr>
                              </m:ctrlPr>
                            </m:fPr>
                            <m:num>
                              <m:r>
                                <a:rPr lang="en-US" altLang="ja-JP" b="0" i="1" smtClean="0">
                                  <a:latin typeface="Cambria Math"/>
                                </a:rPr>
                                <m:t>2</m:t>
                              </m:r>
                              <m:r>
                                <a:rPr lang="en-US" altLang="ja-JP" b="0" i="1" smtClean="0">
                                  <a:latin typeface="Cambria Math"/>
                                </a:rPr>
                                <m:t>𝑎𝑥</m:t>
                              </m:r>
                              <m:r>
                                <a:rPr lang="en-US" altLang="ja-JP" b="0" i="1" smtClean="0">
                                  <a:latin typeface="Cambria Math"/>
                                </a:rPr>
                                <m:t>+</m:t>
                              </m:r>
                              <m:sSup>
                                <m:sSupPr>
                                  <m:ctrlPr>
                                    <a:rPr lang="en-US" altLang="ja-JP" b="0" i="1" smtClean="0">
                                      <a:latin typeface="Cambria Math"/>
                                    </a:rPr>
                                  </m:ctrlPr>
                                </m:sSupPr>
                                <m:e>
                                  <m:r>
                                    <a:rPr lang="en-US" altLang="ja-JP" b="0" i="1" smtClean="0">
                                      <a:latin typeface="Cambria Math"/>
                                    </a:rPr>
                                    <m:t>𝑎</m:t>
                                  </m:r>
                                </m:e>
                                <m:sup>
                                  <m:r>
                                    <a:rPr lang="en-US" altLang="ja-JP" b="0" i="1" smtClean="0">
                                      <a:latin typeface="Cambria Math"/>
                                    </a:rPr>
                                    <m:t>2</m:t>
                                  </m:r>
                                </m:sup>
                              </m:sSup>
                            </m:num>
                            <m:den>
                              <m:r>
                                <a:rPr lang="en-US" altLang="ja-JP" b="0" i="1" smtClean="0">
                                  <a:latin typeface="Cambria Math"/>
                                </a:rPr>
                                <m:t>𝑎</m:t>
                              </m:r>
                            </m:den>
                          </m:f>
                        </m:e>
                      </m:func>
                    </m:oMath>
                  </m:oMathPara>
                </a14:m>
                <a:endParaRPr kumimoji="1" lang="ja-JP" altLang="en-US"/>
              </a:p>
            </p:txBody>
          </p:sp>
        </mc:Choice>
        <mc:Fallback xmlns="">
          <p:sp>
            <p:nvSpPr>
              <p:cNvPr id="5" name="正方形/長方形 4"/>
              <p:cNvSpPr>
                <a:spLocks noRot="1" noChangeAspect="1" noMove="1" noResize="1" noEditPoints="1" noAdjustHandles="1" noChangeArrowheads="1" noChangeShapeType="1" noTextEdit="1"/>
              </p:cNvSpPr>
              <p:nvPr/>
            </p:nvSpPr>
            <p:spPr>
              <a:xfrm>
                <a:off x="3491880" y="3573016"/>
                <a:ext cx="3744416" cy="1728192"/>
              </a:xfrm>
              <a:prstGeom prst="rect">
                <a:avLst/>
              </a:prstGeom>
              <a:blipFill rotWithShape="1">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p:cNvSpPr/>
              <p:nvPr/>
            </p:nvSpPr>
            <p:spPr>
              <a:xfrm>
                <a:off x="4860032" y="4437112"/>
                <a:ext cx="3744416" cy="17281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unc>
                        <m:funcPr>
                          <m:ctrlPr>
                            <a:rPr lang="en-US" altLang="ja-JP" i="1" smtClean="0">
                              <a:latin typeface="Cambria Math"/>
                            </a:rPr>
                          </m:ctrlPr>
                        </m:funcPr>
                        <m:fName>
                          <m:limLow>
                            <m:limLowPr>
                              <m:ctrlPr>
                                <a:rPr lang="en-US" altLang="ja-JP" i="1" smtClean="0">
                                  <a:latin typeface="Cambria Math"/>
                                </a:rPr>
                              </m:ctrlPr>
                            </m:limLowPr>
                            <m:e>
                              <m:r>
                                <m:rPr>
                                  <m:sty m:val="p"/>
                                </m:rPr>
                                <a:rPr lang="en-US" altLang="ja-JP" i="0" smtClean="0">
                                  <a:latin typeface="Cambria Math"/>
                                </a:rPr>
                                <m:t>lim</m:t>
                              </m:r>
                            </m:e>
                            <m:lim>
                              <m:r>
                                <a:rPr lang="en-US" altLang="ja-JP" b="0" i="1" smtClean="0">
                                  <a:latin typeface="Cambria Math"/>
                                </a:rPr>
                                <m:t>𝑎</m:t>
                              </m:r>
                              <m:r>
                                <a:rPr lang="ja-JP" altLang="en-US" b="0" i="1" smtClean="0">
                                  <a:latin typeface="Cambria Math"/>
                                </a:rPr>
                                <m:t>→</m:t>
                              </m:r>
                              <m:r>
                                <a:rPr lang="en-US" altLang="ja-JP" b="0" i="1" smtClean="0">
                                  <a:latin typeface="Cambria Math"/>
                                </a:rPr>
                                <m:t>0</m:t>
                              </m:r>
                            </m:lim>
                          </m:limLow>
                        </m:fName>
                        <m:e>
                          <m:r>
                            <a:rPr lang="en-US" altLang="ja-JP" b="0" i="1" smtClean="0">
                              <a:latin typeface="Cambria Math"/>
                            </a:rPr>
                            <m:t>2</m:t>
                          </m:r>
                          <m:r>
                            <a:rPr lang="en-US" altLang="ja-JP" b="0" i="1" smtClean="0">
                              <a:latin typeface="Cambria Math"/>
                            </a:rPr>
                            <m:t>𝑥</m:t>
                          </m:r>
                          <m:r>
                            <a:rPr lang="en-US" altLang="ja-JP" b="0" i="1" smtClean="0">
                              <a:latin typeface="Cambria Math"/>
                            </a:rPr>
                            <m:t>+</m:t>
                          </m:r>
                          <m:r>
                            <a:rPr lang="en-US" altLang="ja-JP" b="0" i="1" smtClean="0">
                              <a:latin typeface="Cambria Math"/>
                            </a:rPr>
                            <m:t>𝑎</m:t>
                          </m:r>
                        </m:e>
                      </m:func>
                    </m:oMath>
                  </m:oMathPara>
                </a14:m>
                <a:endParaRPr kumimoji="1" lang="ja-JP" altLang="en-US"/>
              </a:p>
            </p:txBody>
          </p:sp>
        </mc:Choice>
        <mc:Fallback xmlns="">
          <p:sp>
            <p:nvSpPr>
              <p:cNvPr id="6" name="正方形/長方形 5"/>
              <p:cNvSpPr>
                <a:spLocks noRot="1" noChangeAspect="1" noMove="1" noResize="1" noEditPoints="1" noAdjustHandles="1" noChangeArrowheads="1" noChangeShapeType="1" noTextEdit="1"/>
              </p:cNvSpPr>
              <p:nvPr/>
            </p:nvSpPr>
            <p:spPr>
              <a:xfrm>
                <a:off x="4860032" y="4437112"/>
                <a:ext cx="3744416" cy="1728192"/>
              </a:xfrm>
              <a:prstGeom prst="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p:cNvSpPr/>
              <p:nvPr/>
            </p:nvSpPr>
            <p:spPr>
              <a:xfrm>
                <a:off x="2060649" y="5585395"/>
                <a:ext cx="5454749" cy="86409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b="0" i="1" smtClean="0">
                              <a:latin typeface="Cambria Math"/>
                            </a:rPr>
                          </m:ctrlPr>
                        </m:fPr>
                        <m:num>
                          <m:r>
                            <a:rPr lang="en-US" altLang="ja-JP" b="0" i="1" smtClean="0">
                              <a:latin typeface="Cambria Math"/>
                            </a:rPr>
                            <m:t>𝑑</m:t>
                          </m:r>
                        </m:num>
                        <m:den>
                          <m:r>
                            <a:rPr lang="en-US" altLang="ja-JP" b="0" i="1" smtClean="0">
                              <a:latin typeface="Cambria Math"/>
                            </a:rPr>
                            <m:t>𝑑𝑥</m:t>
                          </m:r>
                        </m:den>
                      </m:f>
                      <m:r>
                        <a:rPr lang="en-US" altLang="ja-JP" b="0" i="1" smtClean="0">
                          <a:latin typeface="Cambria Math"/>
                        </a:rPr>
                        <m:t>𝑓</m:t>
                      </m:r>
                      <m:r>
                        <a:rPr lang="en-US" altLang="ja-JP" b="0" i="1" smtClean="0">
                          <a:latin typeface="Cambria Math"/>
                        </a:rPr>
                        <m:t>(</m:t>
                      </m:r>
                      <m:r>
                        <a:rPr lang="en-US" altLang="ja-JP" b="0" i="1" smtClean="0">
                          <a:latin typeface="Cambria Math"/>
                        </a:rPr>
                        <m:t>𝑥</m:t>
                      </m:r>
                      <m:r>
                        <a:rPr lang="en-US" altLang="ja-JP" b="0" i="1" smtClean="0">
                          <a:latin typeface="Cambria Math"/>
                        </a:rPr>
                        <m:t>)=2</m:t>
                      </m:r>
                      <m:r>
                        <a:rPr lang="en-US" altLang="ja-JP" b="0" i="1" smtClean="0">
                          <a:latin typeface="Cambria Math"/>
                        </a:rPr>
                        <m:t>𝑥</m:t>
                      </m:r>
                    </m:oMath>
                  </m:oMathPara>
                </a14:m>
                <a:endParaRPr kumimoji="1" lang="ja-JP" altLang="en-US"/>
              </a:p>
            </p:txBody>
          </p:sp>
        </mc:Choice>
        <mc:Fallback xmlns="">
          <p:sp>
            <p:nvSpPr>
              <p:cNvPr id="7" name="正方形/長方形 6"/>
              <p:cNvSpPr>
                <a:spLocks noRot="1" noChangeAspect="1" noMove="1" noResize="1" noEditPoints="1" noAdjustHandles="1" noChangeArrowheads="1" noChangeShapeType="1" noTextEdit="1"/>
              </p:cNvSpPr>
              <p:nvPr/>
            </p:nvSpPr>
            <p:spPr>
              <a:xfrm>
                <a:off x="2060649" y="5585395"/>
                <a:ext cx="5454749" cy="864096"/>
              </a:xfrm>
              <a:prstGeom prst="rect">
                <a:avLst/>
              </a:prstGeom>
              <a:blipFill rotWithShape="1">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8295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p>
            <a:r>
              <a:rPr kumimoji="1" lang="ja-JP" altLang="en-US" smtClean="0"/>
              <a:t>演習</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57200" y="1600200"/>
                <a:ext cx="8229600" cy="4525963"/>
              </a:xfrm>
            </p:spPr>
            <p:txBody>
              <a:bodyPr/>
              <a:lstStyle/>
              <a:p>
                <a:pPr marL="0" indent="0">
                  <a:buNone/>
                </a:pPr>
                <a14:m>
                  <m:oMath xmlns:m="http://schemas.openxmlformats.org/officeDocument/2006/math">
                    <m:sSup>
                      <m:sSupPr>
                        <m:ctrlPr>
                          <a:rPr lang="en-US" altLang="ja-JP" b="0" i="1" smtClean="0">
                            <a:latin typeface="Cambria Math"/>
                          </a:rPr>
                        </m:ctrlPr>
                      </m:sSupPr>
                      <m:e>
                        <m:r>
                          <a:rPr lang="en-US" altLang="ja-JP" b="0" i="1" smtClean="0">
                            <a:latin typeface="Cambria Math"/>
                          </a:rPr>
                          <m:t>𝑥</m:t>
                        </m:r>
                      </m:e>
                      <m:sup>
                        <m:r>
                          <a:rPr lang="en-US" altLang="ja-JP" b="0" i="1" smtClean="0">
                            <a:latin typeface="Cambria Math"/>
                          </a:rPr>
                          <m:t>3</m:t>
                        </m:r>
                      </m:sup>
                    </m:sSup>
                  </m:oMath>
                </a14:m>
                <a:r>
                  <a:rPr kumimoji="1" lang="ja-JP" altLang="en-US" smtClean="0"/>
                  <a:t>の導関数を求めなさい</a:t>
                </a:r>
                <a:endParaRPr kumimoji="1" lang="en-US" altLang="ja-JP" smtClean="0"/>
              </a:p>
              <a:p>
                <a:pPr marL="0" indent="0">
                  <a:buNone/>
                </a:pPr>
                <a:endParaRPr lang="en-US" altLang="ja-JP"/>
              </a:p>
              <a:p>
                <a:pPr marL="0" indent="0">
                  <a:buNone/>
                </a:pPr>
                <a:r>
                  <a:rPr lang="en-US" altLang="ja-JP" b="0" smtClean="0"/>
                  <a:t>3</a:t>
                </a:r>
                <a:r>
                  <a:rPr lang="ja-JP" altLang="en-US" b="0" smtClean="0"/>
                  <a:t>次関数</a:t>
                </a:r>
                <a14:m>
                  <m:oMath xmlns:m="http://schemas.openxmlformats.org/officeDocument/2006/math">
                    <m:sSup>
                      <m:sSupPr>
                        <m:ctrlPr>
                          <a:rPr lang="en-US" altLang="ja-JP" b="0" i="1" smtClean="0">
                            <a:latin typeface="Cambria Math"/>
                          </a:rPr>
                        </m:ctrlPr>
                      </m:sSupPr>
                      <m:e>
                        <m:r>
                          <a:rPr lang="en-US" altLang="ja-JP" b="0" i="1" smtClean="0">
                            <a:latin typeface="Cambria Math"/>
                          </a:rPr>
                          <m:t>𝑎𝑥</m:t>
                        </m:r>
                      </m:e>
                      <m:sup>
                        <m:r>
                          <a:rPr lang="en-US" altLang="ja-JP" b="0" i="1" smtClean="0">
                            <a:latin typeface="Cambria Math"/>
                          </a:rPr>
                          <m:t>3</m:t>
                        </m:r>
                      </m:sup>
                    </m:sSup>
                    <m:r>
                      <a:rPr lang="en-US" altLang="ja-JP" b="0" i="1" smtClean="0">
                        <a:latin typeface="Cambria Math"/>
                      </a:rPr>
                      <m:t>+</m:t>
                    </m:r>
                    <m:sSup>
                      <m:sSupPr>
                        <m:ctrlPr>
                          <a:rPr lang="en-US" altLang="ja-JP" b="0" i="1" smtClean="0">
                            <a:latin typeface="Cambria Math"/>
                          </a:rPr>
                        </m:ctrlPr>
                      </m:sSupPr>
                      <m:e>
                        <m:r>
                          <a:rPr lang="en-US" altLang="ja-JP" b="0" i="1" smtClean="0">
                            <a:latin typeface="Cambria Math"/>
                          </a:rPr>
                          <m:t>𝑏𝑥</m:t>
                        </m:r>
                      </m:e>
                      <m:sup>
                        <m:r>
                          <a:rPr lang="en-US" altLang="ja-JP" b="0" i="1" smtClean="0">
                            <a:latin typeface="Cambria Math"/>
                          </a:rPr>
                          <m:t>2</m:t>
                        </m:r>
                      </m:sup>
                    </m:sSup>
                    <m:r>
                      <a:rPr lang="en-US" altLang="ja-JP" b="0" i="1" smtClean="0">
                        <a:latin typeface="Cambria Math"/>
                      </a:rPr>
                      <m:t>+</m:t>
                    </m:r>
                    <m:r>
                      <a:rPr lang="en-US" altLang="ja-JP" b="0" i="1" smtClean="0">
                        <a:latin typeface="Cambria Math"/>
                      </a:rPr>
                      <m:t>𝑐𝑥</m:t>
                    </m:r>
                    <m:r>
                      <a:rPr lang="en-US" altLang="ja-JP" b="0" i="1" smtClean="0">
                        <a:latin typeface="Cambria Math"/>
                      </a:rPr>
                      <m:t>+</m:t>
                    </m:r>
                    <m:r>
                      <a:rPr lang="en-US" altLang="ja-JP" b="0" i="1" smtClean="0">
                        <a:latin typeface="Cambria Math"/>
                      </a:rPr>
                      <m:t>𝑑</m:t>
                    </m:r>
                  </m:oMath>
                </a14:m>
                <a:r>
                  <a:rPr kumimoji="1" lang="ja-JP" altLang="en-US" smtClean="0"/>
                  <a:t>が与えられた時、その解が３つ以上存在するのならば、それらの存在する範囲を示せ。具体的には、たとえば解が</a:t>
                </a:r>
                <a14:m>
                  <m:oMath xmlns:m="http://schemas.openxmlformats.org/officeDocument/2006/math">
                    <m:r>
                      <a:rPr lang="en-US" altLang="ja-JP" b="0" i="1" smtClean="0">
                        <a:latin typeface="Cambria Math"/>
                      </a:rPr>
                      <m:t>𝑥</m:t>
                    </m:r>
                    <m:r>
                      <a:rPr lang="en-US" altLang="ja-JP" b="0" i="1" baseline="-25000" smtClean="0">
                        <a:latin typeface="Cambria Math"/>
                      </a:rPr>
                      <m:t>1</m:t>
                    </m:r>
                    <m:r>
                      <a:rPr lang="en-US" altLang="ja-JP" b="0" i="1" smtClean="0">
                        <a:latin typeface="Cambria Math"/>
                      </a:rPr>
                      <m:t>, </m:t>
                    </m:r>
                    <m:r>
                      <a:rPr lang="en-US" altLang="ja-JP" b="0" i="1" smtClean="0">
                        <a:latin typeface="Cambria Math"/>
                      </a:rPr>
                      <m:t>𝑥</m:t>
                    </m:r>
                    <m:r>
                      <a:rPr lang="en-US" altLang="ja-JP" b="0" i="1" baseline="-25000" smtClean="0">
                        <a:latin typeface="Cambria Math"/>
                      </a:rPr>
                      <m:t>2</m:t>
                    </m:r>
                    <m:r>
                      <a:rPr lang="en-US" altLang="ja-JP" b="0" i="1" smtClean="0">
                        <a:latin typeface="Cambria Math"/>
                      </a:rPr>
                      <m:t>, </m:t>
                    </m:r>
                    <m:r>
                      <a:rPr lang="en-US" altLang="ja-JP" b="0" i="1" smtClean="0">
                        <a:latin typeface="Cambria Math"/>
                      </a:rPr>
                      <m:t>𝑥</m:t>
                    </m:r>
                    <m:r>
                      <a:rPr lang="en-US" altLang="ja-JP" b="0" i="1" baseline="-25000" smtClean="0">
                        <a:latin typeface="Cambria Math"/>
                      </a:rPr>
                      <m:t>3</m:t>
                    </m:r>
                  </m:oMath>
                </a14:m>
                <a:r>
                  <a:rPr kumimoji="1" lang="ja-JP" altLang="en-US" smtClean="0"/>
                  <a:t>であるならば</a:t>
                </a:r>
                <a:endParaRPr lang="en-US" altLang="ja-JP" b="0" i="1" smtClean="0">
                  <a:latin typeface="Cambria Math"/>
                </a:endParaRPr>
              </a:p>
              <a:p>
                <a:pPr marL="0" indent="0">
                  <a:buNone/>
                </a:pPr>
                <a14:m>
                  <m:oMath xmlns:m="http://schemas.openxmlformats.org/officeDocument/2006/math">
                    <m:r>
                      <a:rPr lang="en-US" altLang="ja-JP" b="0" i="1" smtClean="0">
                        <a:latin typeface="Cambria Math"/>
                      </a:rPr>
                      <m:t>𝑥</m:t>
                    </m:r>
                    <m:r>
                      <a:rPr lang="en-US" altLang="ja-JP" b="0" i="1" baseline="-25000" smtClean="0">
                        <a:latin typeface="Cambria Math"/>
                      </a:rPr>
                      <m:t>1</m:t>
                    </m:r>
                    <m:r>
                      <a:rPr lang="en-US" altLang="ja-JP" i="1">
                        <a:latin typeface="Cambria Math"/>
                        <a:ea typeface="Cambria Math"/>
                      </a:rPr>
                      <m:t>&lt;</m:t>
                    </m:r>
                    <m:r>
                      <a:rPr lang="ja-JP" altLang="en-US" i="1" smtClean="0">
                        <a:latin typeface="Cambria Math"/>
                        <a:ea typeface="Cambria Math"/>
                      </a:rPr>
                      <m:t>𝛼</m:t>
                    </m:r>
                    <m:r>
                      <a:rPr lang="en-US" altLang="ja-JP" i="1" smtClean="0">
                        <a:latin typeface="Cambria Math"/>
                        <a:ea typeface="Cambria Math"/>
                      </a:rPr>
                      <m:t>&lt;</m:t>
                    </m:r>
                    <m:r>
                      <a:rPr lang="en-US" altLang="ja-JP" b="0" i="1" smtClean="0">
                        <a:latin typeface="Cambria Math"/>
                      </a:rPr>
                      <m:t>𝑥</m:t>
                    </m:r>
                    <m:r>
                      <a:rPr lang="en-US" altLang="ja-JP" b="0" i="1" baseline="-25000" smtClean="0">
                        <a:latin typeface="Cambria Math"/>
                      </a:rPr>
                      <m:t>2</m:t>
                    </m:r>
                  </m:oMath>
                </a14:m>
                <a:r>
                  <a:rPr kumimoji="1" lang="en-US" altLang="ja-JP" smtClean="0"/>
                  <a:t>, </a:t>
                </a:r>
                <a14:m>
                  <m:oMath xmlns:m="http://schemas.openxmlformats.org/officeDocument/2006/math">
                    <m:r>
                      <a:rPr lang="en-US" altLang="ja-JP" b="0" i="1" smtClean="0">
                        <a:latin typeface="Cambria Math"/>
                      </a:rPr>
                      <m:t>𝑥</m:t>
                    </m:r>
                    <m:r>
                      <a:rPr lang="en-US" altLang="ja-JP" b="0" i="1" baseline="-25000" smtClean="0">
                        <a:latin typeface="Cambria Math"/>
                      </a:rPr>
                      <m:t>2</m:t>
                    </m:r>
                    <m:r>
                      <a:rPr lang="en-US" altLang="ja-JP" i="1">
                        <a:latin typeface="Cambria Math"/>
                        <a:ea typeface="Cambria Math"/>
                      </a:rPr>
                      <m:t>&lt;</m:t>
                    </m:r>
                    <m:r>
                      <a:rPr lang="ja-JP" altLang="en-US" i="1" smtClean="0">
                        <a:latin typeface="Cambria Math"/>
                        <a:ea typeface="Cambria Math"/>
                      </a:rPr>
                      <m:t>𝛽</m:t>
                    </m:r>
                    <m:r>
                      <a:rPr lang="en-US" altLang="ja-JP" i="1" smtClean="0">
                        <a:latin typeface="Cambria Math"/>
                        <a:ea typeface="Cambria Math"/>
                      </a:rPr>
                      <m:t>&lt;</m:t>
                    </m:r>
                    <m:r>
                      <a:rPr lang="en-US" altLang="ja-JP" b="0" i="1" smtClean="0">
                        <a:latin typeface="Cambria Math"/>
                      </a:rPr>
                      <m:t>𝑥</m:t>
                    </m:r>
                    <m:r>
                      <a:rPr lang="en-US" altLang="ja-JP" b="0" i="1" baseline="-25000" smtClean="0">
                        <a:latin typeface="Cambria Math"/>
                      </a:rPr>
                      <m:t>3</m:t>
                    </m:r>
                  </m:oMath>
                </a14:m>
                <a:r>
                  <a:rPr lang="en-US" altLang="ja-JP"/>
                  <a:t>, </a:t>
                </a:r>
              </a:p>
              <a:p>
                <a:pPr marL="0" indent="0">
                  <a:buNone/>
                </a:pPr>
                <a:r>
                  <a:rPr lang="ja-JP" altLang="en-US" smtClean="0"/>
                  <a:t>を満たす</a:t>
                </a:r>
                <a14:m>
                  <m:oMath xmlns:m="http://schemas.openxmlformats.org/officeDocument/2006/math">
                    <m:r>
                      <a:rPr lang="ja-JP" altLang="en-US" i="1" smtClean="0">
                        <a:latin typeface="Cambria Math"/>
                        <a:ea typeface="Cambria Math"/>
                      </a:rPr>
                      <m:t>𝛼</m:t>
                    </m:r>
                    <m:r>
                      <a:rPr lang="en-US" altLang="ja-JP" b="0" i="1" smtClean="0">
                        <a:latin typeface="Cambria Math"/>
                        <a:ea typeface="Cambria Math"/>
                      </a:rPr>
                      <m:t>, </m:t>
                    </m:r>
                    <m:r>
                      <a:rPr lang="ja-JP" altLang="en-US" b="0" i="1" smtClean="0">
                        <a:latin typeface="Cambria Math"/>
                        <a:ea typeface="Cambria Math"/>
                      </a:rPr>
                      <m:t>𝛽</m:t>
                    </m:r>
                  </m:oMath>
                </a14:m>
                <a:r>
                  <a:rPr kumimoji="1" lang="ja-JP" altLang="en-US" smtClean="0"/>
                  <a:t>を求めよ</a:t>
                </a:r>
                <a:endParaRPr kumimoji="1" lang="en-US" altLang="ja-JP"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57200" y="1600200"/>
                <a:ext cx="8229600" cy="4525963"/>
              </a:xfrm>
              <a:blipFill rotWithShape="1">
                <a:blip r:embed="rId2"/>
                <a:stretch>
                  <a:fillRect l="-1852" t="-2426" r="-815" b="-53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973121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Jun\Desktop\feafa.png"/>
          <p:cNvPicPr>
            <a:picLocks noChangeAspect="1" noChangeArrowheads="1"/>
          </p:cNvPicPr>
          <p:nvPr/>
        </p:nvPicPr>
        <p:blipFill rotWithShape="1">
          <a:blip r:embed="rId2">
            <a:extLst>
              <a:ext uri="{28A0092B-C50C-407E-A947-70E740481C1C}">
                <a14:useLocalDpi xmlns:a14="http://schemas.microsoft.com/office/drawing/2010/main" val="0"/>
              </a:ext>
            </a:extLst>
          </a:blip>
          <a:srcRect l="38289" r="35161"/>
          <a:stretch/>
        </p:blipFill>
        <p:spPr bwMode="auto">
          <a:xfrm>
            <a:off x="467544" y="1124744"/>
            <a:ext cx="2819400" cy="5226643"/>
          </a:xfrm>
          <a:prstGeom prst="rect">
            <a:avLst/>
          </a:prstGeom>
          <a:noFill/>
          <a:extLst>
            <a:ext uri="{909E8E84-426E-40DD-AFC4-6F175D3DCCD1}">
              <a14:hiddenFill xmlns:a14="http://schemas.microsoft.com/office/drawing/2010/main">
                <a:solidFill>
                  <a:srgbClr val="FFFFFF"/>
                </a:solidFill>
              </a14:hiddenFill>
            </a:ext>
          </a:extLst>
        </p:spPr>
      </p:pic>
      <p:sp>
        <p:nvSpPr>
          <p:cNvPr id="2" name="角丸四角形 1"/>
          <p:cNvSpPr/>
          <p:nvPr/>
        </p:nvSpPr>
        <p:spPr>
          <a:xfrm>
            <a:off x="4067944" y="1065808"/>
            <a:ext cx="4624288"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mtClean="0"/>
              <a:t>解が</a:t>
            </a:r>
            <a:r>
              <a:rPr kumimoji="1" lang="en-US" altLang="ja-JP" smtClean="0"/>
              <a:t>3</a:t>
            </a:r>
            <a:r>
              <a:rPr kumimoji="1" lang="ja-JP" altLang="en-US" smtClean="0"/>
              <a:t>つとはどういう条件か？</a:t>
            </a:r>
            <a:endParaRPr kumimoji="1" lang="ja-JP" altLang="en-US"/>
          </a:p>
        </p:txBody>
      </p:sp>
      <mc:AlternateContent xmlns:mc="http://schemas.openxmlformats.org/markup-compatibility/2006" xmlns:a14="http://schemas.microsoft.com/office/drawing/2010/main">
        <mc:Choice Requires="a14">
          <p:sp>
            <p:nvSpPr>
              <p:cNvPr id="4" name="角丸四角形 3"/>
              <p:cNvSpPr/>
              <p:nvPr/>
            </p:nvSpPr>
            <p:spPr>
              <a:xfrm>
                <a:off x="4090392" y="1929904"/>
                <a:ext cx="4601840"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 xmlns:m="http://schemas.openxmlformats.org/officeDocument/2006/math">
                    <m:r>
                      <a:rPr kumimoji="1" lang="en-US" altLang="ja-JP" b="0" i="1" smtClean="0">
                        <a:latin typeface="Cambria Math"/>
                      </a:rPr>
                      <m:t>𝑦</m:t>
                    </m:r>
                    <m:r>
                      <a:rPr kumimoji="1" lang="en-US" altLang="ja-JP" b="0" i="1" smtClean="0">
                        <a:latin typeface="Cambria Math"/>
                      </a:rPr>
                      <m:t>=0</m:t>
                    </m:r>
                  </m:oMath>
                </a14:m>
                <a:r>
                  <a:rPr kumimoji="1" lang="ja-JP" altLang="en-US" smtClean="0"/>
                  <a:t>となる点が</a:t>
                </a:r>
                <a:r>
                  <a:rPr kumimoji="1" lang="en-US" altLang="ja-JP" smtClean="0"/>
                  <a:t>3</a:t>
                </a:r>
                <a:r>
                  <a:rPr kumimoji="1" lang="ja-JP" altLang="en-US" smtClean="0"/>
                  <a:t>か所ある</a:t>
                </a:r>
                <a:endParaRPr kumimoji="1" lang="ja-JP" altLang="en-US"/>
              </a:p>
            </p:txBody>
          </p:sp>
        </mc:Choice>
        <mc:Fallback xmlns="">
          <p:sp>
            <p:nvSpPr>
              <p:cNvPr id="4" name="角丸四角形 3"/>
              <p:cNvSpPr>
                <a:spLocks noRot="1" noChangeAspect="1" noMove="1" noResize="1" noEditPoints="1" noAdjustHandles="1" noChangeArrowheads="1" noChangeShapeType="1" noTextEdit="1"/>
              </p:cNvSpPr>
              <p:nvPr/>
            </p:nvSpPr>
            <p:spPr>
              <a:xfrm>
                <a:off x="4090392" y="1929904"/>
                <a:ext cx="4601840" cy="432048"/>
              </a:xfrm>
              <a:prstGeom prst="roundRect">
                <a:avLst/>
              </a:prstGeom>
              <a:blipFill rotWithShape="1">
                <a:blip r:embed="rId3"/>
                <a:stretch>
                  <a:fillRect/>
                </a:stretch>
              </a:blipFill>
            </p:spPr>
            <p:txBody>
              <a:bodyPr/>
              <a:lstStyle/>
              <a:p>
                <a:r>
                  <a:rPr lang="ja-JP" altLang="en-US">
                    <a:noFill/>
                  </a:rPr>
                  <a:t> </a:t>
                </a:r>
              </a:p>
            </p:txBody>
          </p:sp>
        </mc:Fallback>
      </mc:AlternateContent>
      <p:sp>
        <p:nvSpPr>
          <p:cNvPr id="5" name="角丸四角形 4"/>
          <p:cNvSpPr/>
          <p:nvPr/>
        </p:nvSpPr>
        <p:spPr>
          <a:xfrm>
            <a:off x="4067944" y="2794000"/>
            <a:ext cx="4624288"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mtClean="0"/>
              <a:t>折り返しが</a:t>
            </a:r>
            <a:r>
              <a:rPr kumimoji="1" lang="en-US" altLang="ja-JP" smtClean="0"/>
              <a:t>2</a:t>
            </a:r>
            <a:r>
              <a:rPr kumimoji="1" lang="ja-JP" altLang="en-US" smtClean="0"/>
              <a:t>か所ある</a:t>
            </a:r>
            <a:r>
              <a:rPr kumimoji="1" lang="en-US" altLang="ja-JP" smtClean="0"/>
              <a:t>(※</a:t>
            </a:r>
            <a:r>
              <a:rPr kumimoji="1" lang="ja-JP" altLang="en-US" smtClean="0"/>
              <a:t>十分条件ではない</a:t>
            </a:r>
            <a:r>
              <a:rPr kumimoji="1" lang="en-US" altLang="ja-JP" smtClean="0"/>
              <a:t>)</a:t>
            </a:r>
            <a:endParaRPr kumimoji="1" lang="ja-JP" altLang="en-US"/>
          </a:p>
        </p:txBody>
      </p:sp>
      <p:sp>
        <p:nvSpPr>
          <p:cNvPr id="6" name="角丸四角形 5"/>
          <p:cNvSpPr/>
          <p:nvPr/>
        </p:nvSpPr>
        <p:spPr>
          <a:xfrm>
            <a:off x="4067944" y="3730104"/>
            <a:ext cx="4624288"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mtClean="0"/>
              <a:t>傾きが</a:t>
            </a:r>
            <a:r>
              <a:rPr lang="en-US" altLang="ja-JP" smtClean="0"/>
              <a:t>0</a:t>
            </a:r>
            <a:r>
              <a:rPr lang="ja-JP" altLang="en-US" smtClean="0"/>
              <a:t>になる点が</a:t>
            </a:r>
            <a:r>
              <a:rPr lang="en-US" altLang="ja-JP" smtClean="0"/>
              <a:t>2</a:t>
            </a:r>
            <a:r>
              <a:rPr lang="ja-JP" altLang="en-US" smtClean="0"/>
              <a:t>か所ある</a:t>
            </a:r>
            <a:endParaRPr kumimoji="1" lang="ja-JP" altLang="en-US"/>
          </a:p>
        </p:txBody>
      </p:sp>
      <mc:AlternateContent xmlns:mc="http://schemas.openxmlformats.org/markup-compatibility/2006" xmlns:a14="http://schemas.microsoft.com/office/drawing/2010/main">
        <mc:Choice Requires="a14">
          <p:sp>
            <p:nvSpPr>
              <p:cNvPr id="8" name="角丸四角形 7"/>
              <p:cNvSpPr/>
              <p:nvPr/>
            </p:nvSpPr>
            <p:spPr>
              <a:xfrm>
                <a:off x="4067944" y="4666208"/>
                <a:ext cx="4624288" cy="82809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mtClean="0"/>
                  <a:t>傾きが</a:t>
                </a:r>
                <a:r>
                  <a:rPr kumimoji="1" lang="en-US" altLang="ja-JP" smtClean="0"/>
                  <a:t>0</a:t>
                </a:r>
                <a:r>
                  <a:rPr kumimoji="1" lang="ja-JP" altLang="en-US" smtClean="0"/>
                  <a:t>になる点が、各々</a:t>
                </a:r>
                <a14:m>
                  <m:oMath xmlns:m="http://schemas.openxmlformats.org/officeDocument/2006/math">
                    <m:r>
                      <a:rPr lang="ja-JP" altLang="en-US" b="0" i="1" smtClean="0">
                        <a:latin typeface="Cambria Math"/>
                      </a:rPr>
                      <m:t>「</m:t>
                    </m:r>
                    <m:r>
                      <a:rPr lang="en-US" altLang="ja-JP" i="1">
                        <a:latin typeface="Cambria Math"/>
                      </a:rPr>
                      <m:t>𝑦</m:t>
                    </m:r>
                    <m:r>
                      <a:rPr lang="en-US" altLang="ja-JP" i="1" smtClean="0">
                        <a:latin typeface="Cambria Math"/>
                        <a:ea typeface="Cambria Math"/>
                      </a:rPr>
                      <m:t>&gt;</m:t>
                    </m:r>
                    <m:r>
                      <a:rPr lang="en-US" altLang="ja-JP" i="1">
                        <a:latin typeface="Cambria Math"/>
                      </a:rPr>
                      <m:t>0</m:t>
                    </m:r>
                    <m:r>
                      <a:rPr lang="ja-JP" altLang="en-US" b="0" i="1" smtClean="0">
                        <a:latin typeface="Cambria Math"/>
                      </a:rPr>
                      <m:t>」「</m:t>
                    </m:r>
                    <m:r>
                      <a:rPr lang="en-US" altLang="ja-JP" i="1">
                        <a:latin typeface="Cambria Math"/>
                      </a:rPr>
                      <m:t>𝑦</m:t>
                    </m:r>
                    <m:r>
                      <a:rPr lang="en-US" altLang="ja-JP" i="1" smtClean="0">
                        <a:latin typeface="Cambria Math"/>
                        <a:ea typeface="Cambria Math"/>
                      </a:rPr>
                      <m:t>&lt;</m:t>
                    </m:r>
                    <m:r>
                      <a:rPr lang="en-US" altLang="ja-JP" i="1">
                        <a:latin typeface="Cambria Math"/>
                      </a:rPr>
                      <m:t>0</m:t>
                    </m:r>
                  </m:oMath>
                </a14:m>
                <a:r>
                  <a:rPr kumimoji="1" lang="ja-JP" altLang="en-US" smtClean="0"/>
                  <a:t>」</a:t>
                </a:r>
                <a:endParaRPr kumimoji="1" lang="en-US" altLang="ja-JP" smtClean="0"/>
              </a:p>
              <a:p>
                <a:pPr algn="ctr"/>
                <a:r>
                  <a:rPr lang="ja-JP" altLang="en-US" smtClean="0"/>
                  <a:t>の領域に存在していればよい</a:t>
                </a:r>
                <a:endParaRPr kumimoji="1" lang="en-US" altLang="ja-JP" smtClean="0"/>
              </a:p>
            </p:txBody>
          </p:sp>
        </mc:Choice>
        <mc:Fallback xmlns="">
          <p:sp>
            <p:nvSpPr>
              <p:cNvPr id="8" name="角丸四角形 7"/>
              <p:cNvSpPr>
                <a:spLocks noRot="1" noChangeAspect="1" noMove="1" noResize="1" noEditPoints="1" noAdjustHandles="1" noChangeArrowheads="1" noChangeShapeType="1" noTextEdit="1"/>
              </p:cNvSpPr>
              <p:nvPr/>
            </p:nvSpPr>
            <p:spPr>
              <a:xfrm>
                <a:off x="4067944" y="4666208"/>
                <a:ext cx="4624288" cy="828092"/>
              </a:xfrm>
              <a:prstGeom prst="roundRect">
                <a:avLst/>
              </a:prstGeom>
              <a:blipFill rotWithShape="1">
                <a:blip r:embed="rId4"/>
                <a:stretch>
                  <a:fillRect/>
                </a:stretch>
              </a:blipFill>
            </p:spPr>
            <p:txBody>
              <a:bodyPr/>
              <a:lstStyle/>
              <a:p>
                <a:r>
                  <a:rPr lang="ja-JP" altLang="en-US">
                    <a:noFill/>
                  </a:rPr>
                  <a:t> </a:t>
                </a:r>
              </a:p>
            </p:txBody>
          </p:sp>
        </mc:Fallback>
      </mc:AlternateContent>
      <p:sp>
        <p:nvSpPr>
          <p:cNvPr id="7" name="角丸四角形 6"/>
          <p:cNvSpPr/>
          <p:nvPr/>
        </p:nvSpPr>
        <p:spPr>
          <a:xfrm>
            <a:off x="4079168" y="5035624"/>
            <a:ext cx="4601840" cy="7920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3200" smtClean="0"/>
              <a:t>中間値の定理</a:t>
            </a:r>
            <a:endParaRPr kumimoji="1" lang="ja-JP" altLang="en-US" sz="3200"/>
          </a:p>
        </p:txBody>
      </p:sp>
      <mc:AlternateContent xmlns:mc="http://schemas.openxmlformats.org/markup-compatibility/2006" xmlns:a14="http://schemas.microsoft.com/office/drawing/2010/main">
        <mc:Choice Requires="a14">
          <p:sp>
            <p:nvSpPr>
              <p:cNvPr id="9" name="角丸四角形 8"/>
              <p:cNvSpPr/>
              <p:nvPr/>
            </p:nvSpPr>
            <p:spPr>
              <a:xfrm>
                <a:off x="179512" y="260648"/>
                <a:ext cx="4355976" cy="54006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a:rPr>
                        <m:t>𝑦</m:t>
                      </m:r>
                      <m:r>
                        <a:rPr kumimoji="1" lang="en-US" altLang="ja-JP" b="0" i="1" smtClean="0">
                          <a:latin typeface="Cambria Math"/>
                        </a:rPr>
                        <m:t>=</m:t>
                      </m:r>
                      <m:sSup>
                        <m:sSupPr>
                          <m:ctrlPr>
                            <a:rPr kumimoji="1" lang="en-US" altLang="ja-JP" b="0" i="1" smtClean="0">
                              <a:latin typeface="Cambria Math"/>
                            </a:rPr>
                          </m:ctrlPr>
                        </m:sSupPr>
                        <m:e>
                          <m:r>
                            <a:rPr kumimoji="1" lang="en-US" altLang="ja-JP" b="0" i="1" smtClean="0">
                              <a:latin typeface="Cambria Math"/>
                            </a:rPr>
                            <m:t>(</m:t>
                          </m:r>
                          <m:r>
                            <a:rPr kumimoji="1" lang="en-US" altLang="ja-JP" b="0" i="1" smtClean="0">
                              <a:latin typeface="Cambria Math"/>
                            </a:rPr>
                            <m:t>𝑥</m:t>
                          </m:r>
                          <m:r>
                            <a:rPr kumimoji="1" lang="en-US" altLang="ja-JP" b="0" i="1" smtClean="0">
                              <a:latin typeface="Cambria Math"/>
                            </a:rPr>
                            <m:t>−3)</m:t>
                          </m:r>
                        </m:e>
                        <m:sup>
                          <m:r>
                            <a:rPr kumimoji="1" lang="en-US" altLang="ja-JP" b="0" i="1" smtClean="0">
                              <a:latin typeface="Cambria Math"/>
                            </a:rPr>
                            <m:t>3</m:t>
                          </m:r>
                        </m:sup>
                      </m:sSup>
                      <m:r>
                        <a:rPr kumimoji="1" lang="en-US" altLang="ja-JP" b="0" i="1" smtClean="0">
                          <a:latin typeface="Cambria Math"/>
                        </a:rPr>
                        <m:t>−5</m:t>
                      </m:r>
                      <m:sSup>
                        <m:sSupPr>
                          <m:ctrlPr>
                            <a:rPr kumimoji="1" lang="en-US" altLang="ja-JP" b="0" i="1" smtClean="0">
                              <a:latin typeface="Cambria Math"/>
                            </a:rPr>
                          </m:ctrlPr>
                        </m:sSupPr>
                        <m:e>
                          <m:d>
                            <m:dPr>
                              <m:ctrlPr>
                                <a:rPr kumimoji="1" lang="en-US" altLang="ja-JP" b="0" i="1" smtClean="0">
                                  <a:latin typeface="Cambria Math"/>
                                </a:rPr>
                              </m:ctrlPr>
                            </m:dPr>
                            <m:e>
                              <m:r>
                                <a:rPr kumimoji="1" lang="en-US" altLang="ja-JP" b="0" i="1" smtClean="0">
                                  <a:latin typeface="Cambria Math"/>
                                </a:rPr>
                                <m:t>𝑥</m:t>
                              </m:r>
                              <m:r>
                                <a:rPr kumimoji="1" lang="en-US" altLang="ja-JP" b="0" i="1" smtClean="0">
                                  <a:latin typeface="Cambria Math"/>
                                </a:rPr>
                                <m:t>−3</m:t>
                              </m:r>
                            </m:e>
                          </m:d>
                        </m:e>
                        <m:sup>
                          <m:r>
                            <a:rPr kumimoji="1" lang="en-US" altLang="ja-JP" b="0" i="1" smtClean="0">
                              <a:latin typeface="Cambria Math"/>
                            </a:rPr>
                            <m:t>2</m:t>
                          </m:r>
                        </m:sup>
                      </m:sSup>
                      <m:r>
                        <a:rPr kumimoji="1" lang="en-US" altLang="ja-JP" b="0" i="1" smtClean="0">
                          <a:latin typeface="Cambria Math"/>
                        </a:rPr>
                        <m:t>+</m:t>
                      </m:r>
                      <m:r>
                        <a:rPr kumimoji="1" lang="en-US" altLang="ja-JP" b="0" i="1" smtClean="0">
                          <a:latin typeface="Cambria Math"/>
                        </a:rPr>
                        <m:t>𝑥</m:t>
                      </m:r>
                      <m:r>
                        <a:rPr kumimoji="1" lang="en-US" altLang="ja-JP" b="0" i="1" smtClean="0">
                          <a:latin typeface="Cambria Math"/>
                        </a:rPr>
                        <m:t>−10</m:t>
                      </m:r>
                    </m:oMath>
                  </m:oMathPara>
                </a14:m>
                <a:endParaRPr kumimoji="1" lang="ja-JP" altLang="en-US"/>
              </a:p>
            </p:txBody>
          </p:sp>
        </mc:Choice>
        <mc:Fallback xmlns="">
          <p:sp>
            <p:nvSpPr>
              <p:cNvPr id="9" name="角丸四角形 8"/>
              <p:cNvSpPr>
                <a:spLocks noRot="1" noChangeAspect="1" noMove="1" noResize="1" noEditPoints="1" noAdjustHandles="1" noChangeArrowheads="1" noChangeShapeType="1" noTextEdit="1"/>
              </p:cNvSpPr>
              <p:nvPr/>
            </p:nvSpPr>
            <p:spPr>
              <a:xfrm>
                <a:off x="179512" y="260648"/>
                <a:ext cx="4355976" cy="540060"/>
              </a:xfrm>
              <a:prstGeom prst="roundRect">
                <a:avLst/>
              </a:prstGeom>
              <a:blipFill rotWithShape="1">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8295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p>
            <a:r>
              <a:rPr lang="ja-JP" altLang="en-US"/>
              <a:t>配列</a:t>
            </a:r>
            <a:endParaRPr kumimoji="1" lang="ja-JP" altLang="en-US"/>
          </a:p>
        </p:txBody>
      </p:sp>
      <p:sp>
        <p:nvSpPr>
          <p:cNvPr id="4" name="コンテンツ プレースホルダー 2"/>
          <p:cNvSpPr>
            <a:spLocks noGrp="1"/>
          </p:cNvSpPr>
          <p:nvPr>
            <p:ph idx="1"/>
          </p:nvPr>
        </p:nvSpPr>
        <p:spPr>
          <a:xfrm>
            <a:off x="457200" y="1600200"/>
            <a:ext cx="8229600" cy="4525963"/>
          </a:xfrm>
        </p:spPr>
        <p:txBody>
          <a:bodyPr/>
          <a:lstStyle/>
          <a:p>
            <a:pPr marL="0" indent="0">
              <a:buNone/>
            </a:pPr>
            <a:r>
              <a:rPr kumimoji="1" lang="ja-JP" altLang="en-US" smtClean="0"/>
              <a:t>今までに学習したデータ構造</a:t>
            </a:r>
            <a:endParaRPr kumimoji="1" lang="en-US" altLang="ja-JP" smtClean="0"/>
          </a:p>
          <a:p>
            <a:pPr marL="0" indent="0">
              <a:buNone/>
            </a:pPr>
            <a:r>
              <a:rPr lang="en-US" altLang="ja-JP"/>
              <a:t>	</a:t>
            </a:r>
            <a:r>
              <a:rPr lang="ja-JP" altLang="en-US" smtClean="0"/>
              <a:t>スタック</a:t>
            </a:r>
            <a:endParaRPr lang="en-US" altLang="ja-JP" smtClean="0"/>
          </a:p>
          <a:p>
            <a:pPr marL="0" indent="0">
              <a:buNone/>
            </a:pPr>
            <a:r>
              <a:rPr kumimoji="1" lang="en-US" altLang="ja-JP"/>
              <a:t>	</a:t>
            </a:r>
            <a:r>
              <a:rPr kumimoji="1" lang="ja-JP" altLang="en-US" smtClean="0"/>
              <a:t>キュー</a:t>
            </a:r>
            <a:endParaRPr kumimoji="1" lang="en-US" altLang="ja-JP" smtClean="0"/>
          </a:p>
          <a:p>
            <a:pPr marL="0" indent="0">
              <a:buNone/>
            </a:pPr>
            <a:r>
              <a:rPr lang="en-US" altLang="ja-JP"/>
              <a:t>	</a:t>
            </a:r>
            <a:r>
              <a:rPr lang="ja-JP" altLang="en-US" smtClean="0"/>
              <a:t>リスト</a:t>
            </a:r>
            <a:endParaRPr lang="en-US" altLang="ja-JP" smtClean="0"/>
          </a:p>
          <a:p>
            <a:pPr marL="0" indent="0">
              <a:buNone/>
            </a:pPr>
            <a:r>
              <a:rPr kumimoji="1" lang="en-US" altLang="ja-JP"/>
              <a:t>	</a:t>
            </a:r>
            <a:r>
              <a:rPr kumimoji="1" lang="ja-JP" altLang="en-US" smtClean="0"/>
              <a:t>木</a:t>
            </a:r>
            <a:endParaRPr kumimoji="1" lang="en-US" altLang="ja-JP" smtClean="0"/>
          </a:p>
          <a:p>
            <a:pPr marL="0" indent="0">
              <a:buNone/>
            </a:pPr>
            <a:endParaRPr lang="en-US" altLang="ja-JP"/>
          </a:p>
          <a:p>
            <a:pPr marL="0" indent="0">
              <a:buNone/>
            </a:pPr>
            <a:r>
              <a:rPr kumimoji="1" lang="en-US" altLang="ja-JP" smtClean="0"/>
              <a:t>	</a:t>
            </a:r>
            <a:r>
              <a:rPr kumimoji="1" lang="ja-JP" altLang="en-US" smtClean="0"/>
              <a:t>＆配列</a:t>
            </a:r>
            <a:endParaRPr kumimoji="1" lang="en-US" altLang="ja-JP" smtClean="0"/>
          </a:p>
        </p:txBody>
      </p:sp>
    </p:spTree>
    <p:extLst>
      <p:ext uri="{BB962C8B-B14F-4D97-AF65-F5344CB8AC3E}">
        <p14:creationId xmlns:p14="http://schemas.microsoft.com/office/powerpoint/2010/main" val="14829565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本日のお品書き</a:t>
            </a:r>
            <a:endParaRPr kumimoji="1" lang="ja-JP" altLang="en-US"/>
          </a:p>
        </p:txBody>
      </p:sp>
      <p:sp>
        <p:nvSpPr>
          <p:cNvPr id="3" name="コンテンツ プレースホルダー 2"/>
          <p:cNvSpPr>
            <a:spLocks noGrp="1"/>
          </p:cNvSpPr>
          <p:nvPr>
            <p:ph idx="1"/>
          </p:nvPr>
        </p:nvSpPr>
        <p:spPr/>
        <p:txBody>
          <a:bodyPr/>
          <a:lstStyle/>
          <a:p>
            <a:pPr marL="0" indent="0">
              <a:buNone/>
            </a:pPr>
            <a:r>
              <a:rPr kumimoji="1" lang="ja-JP" altLang="en-US" smtClean="0"/>
              <a:t>数学の部</a:t>
            </a:r>
            <a:endParaRPr kumimoji="1" lang="en-US" altLang="ja-JP" smtClean="0"/>
          </a:p>
          <a:p>
            <a:r>
              <a:rPr kumimoji="1" lang="ja-JP" altLang="en-US" smtClean="0"/>
              <a:t>三角関数</a:t>
            </a:r>
            <a:r>
              <a:rPr lang="ja-JP" altLang="en-US" smtClean="0"/>
              <a:t>・</a:t>
            </a:r>
            <a:r>
              <a:rPr lang="en-US" altLang="ja-JP" smtClean="0"/>
              <a:t>1</a:t>
            </a:r>
            <a:endParaRPr kumimoji="1" lang="en-US" altLang="ja-JP" smtClean="0"/>
          </a:p>
          <a:p>
            <a:r>
              <a:rPr lang="ja-JP" altLang="en-US"/>
              <a:t>微分</a:t>
            </a:r>
            <a:r>
              <a:rPr lang="ja-JP" altLang="en-US" smtClean="0"/>
              <a:t>積分・</a:t>
            </a:r>
            <a:r>
              <a:rPr lang="en-US" altLang="ja-JP" smtClean="0"/>
              <a:t>1</a:t>
            </a:r>
          </a:p>
          <a:p>
            <a:pPr marL="0" indent="0">
              <a:buNone/>
            </a:pPr>
            <a:r>
              <a:rPr kumimoji="1" lang="ja-JP" altLang="en-US" smtClean="0"/>
              <a:t>アルゴリズムの部</a:t>
            </a:r>
            <a:endParaRPr kumimoji="1" lang="en-US" altLang="ja-JP"/>
          </a:p>
          <a:p>
            <a:r>
              <a:rPr kumimoji="1" lang="ja-JP" altLang="en-US" smtClean="0"/>
              <a:t>配列・</a:t>
            </a:r>
            <a:r>
              <a:rPr kumimoji="1" lang="en-US" altLang="ja-JP" smtClean="0"/>
              <a:t>2</a:t>
            </a:r>
          </a:p>
          <a:p>
            <a:r>
              <a:rPr lang="ja-JP" altLang="en-US"/>
              <a:t>動的計画法</a:t>
            </a:r>
            <a:endParaRPr kumimoji="1" lang="ja-JP" altLang="en-US"/>
          </a:p>
        </p:txBody>
      </p:sp>
    </p:spTree>
    <p:extLst>
      <p:ext uri="{BB962C8B-B14F-4D97-AF65-F5344CB8AC3E}">
        <p14:creationId xmlns:p14="http://schemas.microsoft.com/office/powerpoint/2010/main" val="40252590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755576" y="404664"/>
            <a:ext cx="2304256" cy="20162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mtClean="0"/>
              <a:t>int a[10];</a:t>
            </a:r>
          </a:p>
          <a:p>
            <a:pPr algn="ctr"/>
            <a:r>
              <a:rPr lang="en-US" altLang="ja-JP" smtClean="0"/>
              <a:t>cout &lt;&lt; a[6];</a:t>
            </a:r>
            <a:endParaRPr kumimoji="1" lang="ja-JP" altLang="en-US"/>
          </a:p>
        </p:txBody>
      </p:sp>
      <p:sp>
        <p:nvSpPr>
          <p:cNvPr id="3" name="右矢印 2"/>
          <p:cNvSpPr/>
          <p:nvPr/>
        </p:nvSpPr>
        <p:spPr>
          <a:xfrm rot="2215736">
            <a:off x="3181807" y="2918500"/>
            <a:ext cx="2376264" cy="72008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5652120" y="4149080"/>
            <a:ext cx="2304256" cy="20162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a:t>プログラム</a:t>
            </a:r>
            <a:r>
              <a:rPr lang="ja-JP" altLang="en-US" smtClean="0"/>
              <a:t>の</a:t>
            </a:r>
            <a:r>
              <a:rPr lang="ja-JP" altLang="en-US"/>
              <a:t>中で</a:t>
            </a:r>
            <a:r>
              <a:rPr lang="ja-JP" altLang="en-US" smtClean="0"/>
              <a:t>は</a:t>
            </a:r>
            <a:endParaRPr lang="en-US" altLang="ja-JP" smtClean="0"/>
          </a:p>
          <a:p>
            <a:pPr algn="ctr"/>
            <a:r>
              <a:rPr lang="ja-JP" altLang="en-US" smtClean="0"/>
              <a:t>どうなっている？</a:t>
            </a:r>
            <a:endParaRPr kumimoji="1" lang="ja-JP" altLang="en-US"/>
          </a:p>
        </p:txBody>
      </p:sp>
    </p:spTree>
    <p:extLst>
      <p:ext uri="{BB962C8B-B14F-4D97-AF65-F5344CB8AC3E}">
        <p14:creationId xmlns:p14="http://schemas.microsoft.com/office/powerpoint/2010/main" val="14829565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4252100351"/>
              </p:ext>
            </p:extLst>
          </p:nvPr>
        </p:nvGraphicFramePr>
        <p:xfrm>
          <a:off x="1596008" y="2549128"/>
          <a:ext cx="6096000" cy="74168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r>
                        <a:rPr kumimoji="1" lang="en-US" altLang="ja-JP" smtClean="0"/>
                        <a:t>100</a:t>
                      </a:r>
                      <a:endParaRPr kumimoji="1" lang="ja-JP" altLang="en-US"/>
                    </a:p>
                  </a:txBody>
                  <a:tcPr/>
                </a:tc>
                <a:tc>
                  <a:txBody>
                    <a:bodyPr/>
                    <a:lstStyle/>
                    <a:p>
                      <a:r>
                        <a:rPr kumimoji="1" lang="en-US" altLang="ja-JP" smtClean="0"/>
                        <a:t>101</a:t>
                      </a:r>
                      <a:endParaRPr kumimoji="1" lang="ja-JP" altLang="en-US"/>
                    </a:p>
                  </a:txBody>
                  <a:tcPr/>
                </a:tc>
                <a:tc>
                  <a:txBody>
                    <a:bodyPr/>
                    <a:lstStyle/>
                    <a:p>
                      <a:r>
                        <a:rPr kumimoji="1" lang="en-US" altLang="ja-JP" smtClean="0"/>
                        <a:t>102</a:t>
                      </a:r>
                      <a:endParaRPr kumimoji="1" lang="ja-JP" altLang="en-US"/>
                    </a:p>
                  </a:txBody>
                  <a:tcPr/>
                </a:tc>
                <a:tc>
                  <a:txBody>
                    <a:bodyPr/>
                    <a:lstStyle/>
                    <a:p>
                      <a:r>
                        <a:rPr kumimoji="1" lang="en-US" altLang="ja-JP" smtClean="0"/>
                        <a:t>103</a:t>
                      </a:r>
                      <a:endParaRPr kumimoji="1" lang="ja-JP" altLang="en-US"/>
                    </a:p>
                  </a:txBody>
                  <a:tcPr/>
                </a:tc>
                <a:tc>
                  <a:txBody>
                    <a:bodyPr/>
                    <a:lstStyle/>
                    <a:p>
                      <a:r>
                        <a:rPr kumimoji="1" lang="en-US" altLang="ja-JP" smtClean="0"/>
                        <a:t>104</a:t>
                      </a:r>
                      <a:endParaRPr kumimoji="1" lang="ja-JP" altLang="en-US"/>
                    </a:p>
                  </a:txBody>
                  <a:tcPr/>
                </a:tc>
                <a:tc>
                  <a:txBody>
                    <a:bodyPr/>
                    <a:lstStyle/>
                    <a:p>
                      <a:r>
                        <a:rPr kumimoji="1" lang="en-US" altLang="ja-JP" smtClean="0"/>
                        <a:t>105</a:t>
                      </a:r>
                      <a:endParaRPr kumimoji="1" lang="ja-JP" altLang="en-US"/>
                    </a:p>
                  </a:txBody>
                  <a:tcPr/>
                </a:tc>
                <a:tc>
                  <a:txBody>
                    <a:bodyPr/>
                    <a:lstStyle/>
                    <a:p>
                      <a:r>
                        <a:rPr kumimoji="1" lang="en-US" altLang="ja-JP" smtClean="0"/>
                        <a:t>106</a:t>
                      </a:r>
                      <a:endParaRPr kumimoji="1" lang="ja-JP" altLang="en-US"/>
                    </a:p>
                  </a:txBody>
                  <a:tcPr/>
                </a:tc>
                <a:tc>
                  <a:txBody>
                    <a:bodyPr/>
                    <a:lstStyle/>
                    <a:p>
                      <a:r>
                        <a:rPr kumimoji="1" lang="en-US" altLang="ja-JP" smtClean="0"/>
                        <a:t>107</a:t>
                      </a:r>
                      <a:endParaRPr kumimoji="1" lang="ja-JP" altLang="en-US"/>
                    </a:p>
                  </a:txBody>
                  <a:tcPr/>
                </a:tc>
                <a:tc>
                  <a:txBody>
                    <a:bodyPr/>
                    <a:lstStyle/>
                    <a:p>
                      <a:r>
                        <a:rPr kumimoji="1" lang="en-US" altLang="ja-JP" smtClean="0"/>
                        <a:t>108</a:t>
                      </a:r>
                      <a:endParaRPr kumimoji="1" lang="ja-JP" altLang="en-US"/>
                    </a:p>
                  </a:txBody>
                  <a:tcPr/>
                </a:tc>
                <a:tc>
                  <a:txBody>
                    <a:bodyPr/>
                    <a:lstStyle/>
                    <a:p>
                      <a:r>
                        <a:rPr kumimoji="1" lang="en-US" altLang="ja-JP" smtClean="0"/>
                        <a:t>109</a:t>
                      </a:r>
                      <a:endParaRPr kumimoji="1" lang="ja-JP" altLang="en-US"/>
                    </a:p>
                  </a:txBody>
                  <a:tcPr/>
                </a:tc>
              </a:tr>
              <a:tr h="370840">
                <a:tc>
                  <a:txBody>
                    <a:bodyPr/>
                    <a:lstStyle/>
                    <a:p>
                      <a:r>
                        <a:rPr kumimoji="1" lang="en-US" altLang="ja-JP" smtClean="0"/>
                        <a:t>a[0]</a:t>
                      </a:r>
                      <a:endParaRPr kumimoji="1" lang="ja-JP" altLang="en-US"/>
                    </a:p>
                  </a:txBody>
                  <a:tcPr/>
                </a:tc>
                <a:tc>
                  <a:txBody>
                    <a:bodyPr/>
                    <a:lstStyle/>
                    <a:p>
                      <a:r>
                        <a:rPr lang="en-US" altLang="ja-JP" smtClean="0"/>
                        <a:t>-</a:t>
                      </a:r>
                      <a:endParaRPr lang="ja-JP" altLang="en-US"/>
                    </a:p>
                  </a:txBody>
                  <a:tcPr/>
                </a:tc>
                <a:tc>
                  <a:txBody>
                    <a:bodyPr/>
                    <a:lstStyle/>
                    <a:p>
                      <a:r>
                        <a:rPr lang="en-US" altLang="ja-JP" smtClean="0"/>
                        <a:t>-</a:t>
                      </a:r>
                      <a:endParaRPr lang="ja-JP" altLang="en-US"/>
                    </a:p>
                  </a:txBody>
                  <a:tcPr/>
                </a:tc>
                <a:tc>
                  <a:txBody>
                    <a:bodyPr/>
                    <a:lstStyle/>
                    <a:p>
                      <a:r>
                        <a:rPr lang="en-US" altLang="ja-JP" smtClean="0"/>
                        <a:t>-</a:t>
                      </a:r>
                      <a:endParaRPr lang="ja-JP"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a[1]</a:t>
                      </a:r>
                      <a:endParaRPr kumimoji="1" lang="ja-JP" altLang="en-US"/>
                    </a:p>
                  </a:txBody>
                  <a:tcPr/>
                </a:tc>
                <a:tc>
                  <a:txBody>
                    <a:bodyPr/>
                    <a:lstStyle/>
                    <a:p>
                      <a:r>
                        <a:rPr lang="en-US" altLang="ja-JP" smtClean="0"/>
                        <a:t>-</a:t>
                      </a:r>
                      <a:endParaRPr lang="ja-JP" altLang="en-US"/>
                    </a:p>
                  </a:txBody>
                  <a:tcPr/>
                </a:tc>
                <a:tc>
                  <a:txBody>
                    <a:bodyPr/>
                    <a:lstStyle/>
                    <a:p>
                      <a:r>
                        <a:rPr lang="en-US" altLang="ja-JP" smtClean="0"/>
                        <a:t>-</a:t>
                      </a:r>
                      <a:endParaRPr lang="ja-JP" altLang="en-US"/>
                    </a:p>
                  </a:txBody>
                  <a:tcPr/>
                </a:tc>
                <a:tc>
                  <a:txBody>
                    <a:bodyPr/>
                    <a:lstStyle/>
                    <a:p>
                      <a:r>
                        <a:rPr lang="en-US" altLang="ja-JP" smtClean="0"/>
                        <a:t>-</a:t>
                      </a:r>
                      <a:endParaRPr lang="ja-JP"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a[2]</a:t>
                      </a:r>
                      <a:endParaRPr kumimoji="1" lang="ja-JP"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endParaRPr kumimoji="1" lang="ja-JP" altLang="en-US"/>
                    </a:p>
                  </a:txBody>
                  <a:tcPr/>
                </a:tc>
              </a:tr>
            </a:tbl>
          </a:graphicData>
        </a:graphic>
      </p:graphicFrame>
      <p:graphicFrame>
        <p:nvGraphicFramePr>
          <p:cNvPr id="4" name="表 3"/>
          <p:cNvGraphicFramePr>
            <a:graphicFrameLocks noGrp="1"/>
          </p:cNvGraphicFramePr>
          <p:nvPr>
            <p:extLst>
              <p:ext uri="{D42A27DB-BD31-4B8C-83A1-F6EECF244321}">
                <p14:modId xmlns:p14="http://schemas.microsoft.com/office/powerpoint/2010/main" val="1024425195"/>
              </p:ext>
            </p:extLst>
          </p:nvPr>
        </p:nvGraphicFramePr>
        <p:xfrm>
          <a:off x="1619672" y="3429000"/>
          <a:ext cx="6096000" cy="74168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r>
                        <a:rPr kumimoji="1" lang="en-US" altLang="ja-JP" smtClean="0"/>
                        <a:t>110</a:t>
                      </a:r>
                      <a:endParaRPr kumimoji="1" lang="ja-JP" altLang="en-US"/>
                    </a:p>
                  </a:txBody>
                  <a:tcPr/>
                </a:tc>
                <a:tc>
                  <a:txBody>
                    <a:bodyPr/>
                    <a:lstStyle/>
                    <a:p>
                      <a:r>
                        <a:rPr kumimoji="1" lang="en-US" altLang="ja-JP" smtClean="0"/>
                        <a:t>111</a:t>
                      </a:r>
                      <a:endParaRPr kumimoji="1" lang="ja-JP" altLang="en-US"/>
                    </a:p>
                  </a:txBody>
                  <a:tcPr/>
                </a:tc>
                <a:tc>
                  <a:txBody>
                    <a:bodyPr/>
                    <a:lstStyle/>
                    <a:p>
                      <a:r>
                        <a:rPr kumimoji="1" lang="en-US" altLang="ja-JP" smtClean="0"/>
                        <a:t>112</a:t>
                      </a:r>
                      <a:endParaRPr kumimoji="1" lang="ja-JP" altLang="en-US"/>
                    </a:p>
                  </a:txBody>
                  <a:tcPr/>
                </a:tc>
                <a:tc>
                  <a:txBody>
                    <a:bodyPr/>
                    <a:lstStyle/>
                    <a:p>
                      <a:r>
                        <a:rPr kumimoji="1" lang="en-US" altLang="ja-JP" smtClean="0"/>
                        <a:t>113</a:t>
                      </a:r>
                      <a:endParaRPr kumimoji="1" lang="ja-JP" altLang="en-US"/>
                    </a:p>
                  </a:txBody>
                  <a:tcPr/>
                </a:tc>
                <a:tc>
                  <a:txBody>
                    <a:bodyPr/>
                    <a:lstStyle/>
                    <a:p>
                      <a:r>
                        <a:rPr kumimoji="1" lang="en-US" altLang="ja-JP" smtClean="0"/>
                        <a:t>114</a:t>
                      </a:r>
                      <a:endParaRPr kumimoji="1" lang="ja-JP" altLang="en-US"/>
                    </a:p>
                  </a:txBody>
                  <a:tcPr/>
                </a:tc>
                <a:tc>
                  <a:txBody>
                    <a:bodyPr/>
                    <a:lstStyle/>
                    <a:p>
                      <a:r>
                        <a:rPr kumimoji="1" lang="en-US" altLang="ja-JP" smtClean="0"/>
                        <a:t>115</a:t>
                      </a:r>
                      <a:endParaRPr kumimoji="1" lang="ja-JP" altLang="en-US"/>
                    </a:p>
                  </a:txBody>
                  <a:tcPr/>
                </a:tc>
                <a:tc>
                  <a:txBody>
                    <a:bodyPr/>
                    <a:lstStyle/>
                    <a:p>
                      <a:r>
                        <a:rPr kumimoji="1" lang="en-US" altLang="ja-JP" smtClean="0"/>
                        <a:t>116</a:t>
                      </a:r>
                      <a:endParaRPr kumimoji="1" lang="ja-JP" altLang="en-US"/>
                    </a:p>
                  </a:txBody>
                  <a:tcPr/>
                </a:tc>
                <a:tc>
                  <a:txBody>
                    <a:bodyPr/>
                    <a:lstStyle/>
                    <a:p>
                      <a:r>
                        <a:rPr kumimoji="1" lang="en-US" altLang="ja-JP" smtClean="0"/>
                        <a:t>117</a:t>
                      </a:r>
                      <a:endParaRPr kumimoji="1" lang="ja-JP" altLang="en-US"/>
                    </a:p>
                  </a:txBody>
                  <a:tcPr/>
                </a:tc>
                <a:tc>
                  <a:txBody>
                    <a:bodyPr/>
                    <a:lstStyle/>
                    <a:p>
                      <a:r>
                        <a:rPr kumimoji="1" lang="en-US" altLang="ja-JP" smtClean="0"/>
                        <a:t>118</a:t>
                      </a:r>
                      <a:endParaRPr kumimoji="1" lang="ja-JP" altLang="en-US"/>
                    </a:p>
                  </a:txBody>
                  <a:tcPr/>
                </a:tc>
                <a:tc>
                  <a:txBody>
                    <a:bodyPr/>
                    <a:lstStyle/>
                    <a:p>
                      <a:r>
                        <a:rPr kumimoji="1" lang="en-US" altLang="ja-JP" smtClean="0"/>
                        <a:t>119</a:t>
                      </a:r>
                      <a:endParaRPr kumimoji="1" lang="ja-JP" altLang="en-US"/>
                    </a:p>
                  </a:txBody>
                  <a:tcPr/>
                </a:tc>
              </a:tr>
              <a:tr h="370840">
                <a:tc>
                  <a:txBody>
                    <a:bodyPr/>
                    <a:lstStyle/>
                    <a:p>
                      <a:r>
                        <a:rPr lang="en-US" altLang="ja-JP" smtClean="0"/>
                        <a:t>-</a:t>
                      </a:r>
                      <a:endParaRPr lang="ja-JP" altLang="en-US"/>
                    </a:p>
                  </a:txBody>
                  <a:tcPr/>
                </a:tc>
                <a:tc>
                  <a:txBody>
                    <a:bodyPr/>
                    <a:lstStyle/>
                    <a:p>
                      <a:r>
                        <a:rPr lang="en-US" altLang="ja-JP" smtClean="0"/>
                        <a:t>-</a:t>
                      </a:r>
                      <a:endParaRPr lang="ja-JP"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a[3]</a:t>
                      </a:r>
                      <a:endParaRPr kumimoji="1" lang="ja-JP" altLang="en-US"/>
                    </a:p>
                  </a:txBody>
                  <a:tcPr/>
                </a:tc>
                <a:tc>
                  <a:txBody>
                    <a:bodyPr/>
                    <a:lstStyle/>
                    <a:p>
                      <a:r>
                        <a:rPr lang="en-US" altLang="ja-JP" smtClean="0"/>
                        <a:t>-</a:t>
                      </a:r>
                      <a:endParaRPr lang="ja-JP" altLang="en-US"/>
                    </a:p>
                  </a:txBody>
                  <a:tcPr/>
                </a:tc>
                <a:tc>
                  <a:txBody>
                    <a:bodyPr/>
                    <a:lstStyle/>
                    <a:p>
                      <a:r>
                        <a:rPr lang="en-US" altLang="ja-JP" smtClean="0"/>
                        <a:t>-</a:t>
                      </a:r>
                      <a:endParaRPr lang="ja-JP" altLang="en-US"/>
                    </a:p>
                  </a:txBody>
                  <a:tcPr/>
                </a:tc>
                <a:tc>
                  <a:txBody>
                    <a:bodyPr/>
                    <a:lstStyle/>
                    <a:p>
                      <a:r>
                        <a:rPr lang="en-US" altLang="ja-JP" smtClean="0"/>
                        <a:t>-</a:t>
                      </a:r>
                      <a:endParaRPr lang="ja-JP"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a[4]</a:t>
                      </a:r>
                      <a:endParaRPr kumimoji="1" lang="ja-JP" altLang="en-US"/>
                    </a:p>
                  </a:txBody>
                  <a:tcPr/>
                </a:tc>
                <a:tc>
                  <a:txBody>
                    <a:bodyPr/>
                    <a:lstStyle/>
                    <a:p>
                      <a:r>
                        <a:rPr lang="en-US" altLang="ja-JP" smtClean="0"/>
                        <a:t>-</a:t>
                      </a:r>
                      <a:endParaRPr lang="ja-JP" altLang="en-US"/>
                    </a:p>
                  </a:txBody>
                  <a:tcPr/>
                </a:tc>
                <a:tc>
                  <a:txBody>
                    <a:bodyPr/>
                    <a:lstStyle/>
                    <a:p>
                      <a:r>
                        <a:rPr lang="en-US" altLang="ja-JP" smtClean="0"/>
                        <a:t>-</a:t>
                      </a:r>
                      <a:endParaRPr lang="ja-JP" altLang="en-US"/>
                    </a:p>
                  </a:txBody>
                  <a:tcPr/>
                </a:tc>
                <a:tc>
                  <a:txBody>
                    <a:bodyPr/>
                    <a:lstStyle/>
                    <a:p>
                      <a:r>
                        <a:rPr lang="en-US" altLang="ja-JP" smtClean="0"/>
                        <a:t>-</a:t>
                      </a:r>
                      <a:endParaRPr lang="ja-JP" altLang="en-US"/>
                    </a:p>
                  </a:txBody>
                  <a:tcP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3658188446"/>
              </p:ext>
            </p:extLst>
          </p:nvPr>
        </p:nvGraphicFramePr>
        <p:xfrm>
          <a:off x="1619672" y="4365104"/>
          <a:ext cx="6096000" cy="74168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r>
                        <a:rPr kumimoji="1" lang="en-US" altLang="ja-JP" smtClean="0"/>
                        <a:t>120</a:t>
                      </a:r>
                      <a:endParaRPr kumimoji="1" lang="ja-JP" altLang="en-US"/>
                    </a:p>
                  </a:txBody>
                  <a:tcPr/>
                </a:tc>
                <a:tc>
                  <a:txBody>
                    <a:bodyPr/>
                    <a:lstStyle/>
                    <a:p>
                      <a:r>
                        <a:rPr kumimoji="1" lang="en-US" altLang="ja-JP" smtClean="0"/>
                        <a:t>121</a:t>
                      </a:r>
                      <a:endParaRPr kumimoji="1" lang="ja-JP" altLang="en-US"/>
                    </a:p>
                  </a:txBody>
                  <a:tcPr/>
                </a:tc>
                <a:tc>
                  <a:txBody>
                    <a:bodyPr/>
                    <a:lstStyle/>
                    <a:p>
                      <a:r>
                        <a:rPr kumimoji="1" lang="en-US" altLang="ja-JP" smtClean="0"/>
                        <a:t>122</a:t>
                      </a:r>
                      <a:endParaRPr kumimoji="1" lang="ja-JP" altLang="en-US"/>
                    </a:p>
                  </a:txBody>
                  <a:tcPr/>
                </a:tc>
                <a:tc>
                  <a:txBody>
                    <a:bodyPr/>
                    <a:lstStyle/>
                    <a:p>
                      <a:r>
                        <a:rPr kumimoji="1" lang="en-US" altLang="ja-JP" smtClean="0"/>
                        <a:t>123</a:t>
                      </a:r>
                      <a:endParaRPr kumimoji="1" lang="ja-JP" altLang="en-US"/>
                    </a:p>
                  </a:txBody>
                  <a:tcPr/>
                </a:tc>
                <a:tc>
                  <a:txBody>
                    <a:bodyPr/>
                    <a:lstStyle/>
                    <a:p>
                      <a:r>
                        <a:rPr kumimoji="1" lang="en-US" altLang="ja-JP" smtClean="0"/>
                        <a:t>124</a:t>
                      </a:r>
                      <a:endParaRPr kumimoji="1" lang="ja-JP" altLang="en-US"/>
                    </a:p>
                  </a:txBody>
                  <a:tcPr/>
                </a:tc>
                <a:tc>
                  <a:txBody>
                    <a:bodyPr/>
                    <a:lstStyle/>
                    <a:p>
                      <a:r>
                        <a:rPr kumimoji="1" lang="en-US" altLang="ja-JP" smtClean="0"/>
                        <a:t>125</a:t>
                      </a:r>
                      <a:endParaRPr kumimoji="1" lang="ja-JP" altLang="en-US"/>
                    </a:p>
                  </a:txBody>
                  <a:tcPr/>
                </a:tc>
                <a:tc>
                  <a:txBody>
                    <a:bodyPr/>
                    <a:lstStyle/>
                    <a:p>
                      <a:r>
                        <a:rPr kumimoji="1" lang="en-US" altLang="ja-JP" smtClean="0"/>
                        <a:t>126</a:t>
                      </a:r>
                      <a:endParaRPr kumimoji="1" lang="ja-JP" altLang="en-US"/>
                    </a:p>
                  </a:txBody>
                  <a:tcPr/>
                </a:tc>
                <a:tc>
                  <a:txBody>
                    <a:bodyPr/>
                    <a:lstStyle/>
                    <a:p>
                      <a:r>
                        <a:rPr kumimoji="1" lang="en-US" altLang="ja-JP" smtClean="0"/>
                        <a:t>127</a:t>
                      </a:r>
                      <a:endParaRPr kumimoji="1" lang="ja-JP" altLang="en-US"/>
                    </a:p>
                  </a:txBody>
                  <a:tcPr/>
                </a:tc>
                <a:tc>
                  <a:txBody>
                    <a:bodyPr/>
                    <a:lstStyle/>
                    <a:p>
                      <a:r>
                        <a:rPr kumimoji="1" lang="en-US" altLang="ja-JP" smtClean="0"/>
                        <a:t>128</a:t>
                      </a:r>
                      <a:endParaRPr kumimoji="1" lang="ja-JP" altLang="en-US"/>
                    </a:p>
                  </a:txBody>
                  <a:tcPr/>
                </a:tc>
                <a:tc>
                  <a:txBody>
                    <a:bodyPr/>
                    <a:lstStyle/>
                    <a:p>
                      <a:r>
                        <a:rPr kumimoji="1" lang="en-US" altLang="ja-JP" smtClean="0"/>
                        <a:t>129</a:t>
                      </a:r>
                      <a:endParaRPr kumimoji="1" lang="ja-JP" altLang="en-US"/>
                    </a:p>
                  </a:txBody>
                  <a:tcPr/>
                </a:tc>
              </a:tr>
              <a:tr h="370840">
                <a:tc>
                  <a:txBody>
                    <a:bodyPr/>
                    <a:lstStyle/>
                    <a:p>
                      <a:r>
                        <a:rPr kumimoji="1" lang="en-US" altLang="ja-JP" smtClean="0"/>
                        <a:t>a[5]</a:t>
                      </a:r>
                      <a:endParaRPr kumimoji="1" lang="ja-JP" altLang="en-US"/>
                    </a:p>
                  </a:txBody>
                  <a:tcPr/>
                </a:tc>
                <a:tc>
                  <a:txBody>
                    <a:bodyPr/>
                    <a:lstStyle/>
                    <a:p>
                      <a:r>
                        <a:rPr lang="en-US" altLang="ja-JP" smtClean="0"/>
                        <a:t>-</a:t>
                      </a:r>
                      <a:endParaRPr lang="ja-JP" altLang="en-US"/>
                    </a:p>
                  </a:txBody>
                  <a:tcPr/>
                </a:tc>
                <a:tc>
                  <a:txBody>
                    <a:bodyPr/>
                    <a:lstStyle/>
                    <a:p>
                      <a:r>
                        <a:rPr lang="en-US" altLang="ja-JP" smtClean="0"/>
                        <a:t>-</a:t>
                      </a:r>
                      <a:endParaRPr lang="ja-JP" altLang="en-US"/>
                    </a:p>
                  </a:txBody>
                  <a:tcPr/>
                </a:tc>
                <a:tc>
                  <a:txBody>
                    <a:bodyPr/>
                    <a:lstStyle/>
                    <a:p>
                      <a:r>
                        <a:rPr lang="en-US" altLang="ja-JP" smtClean="0"/>
                        <a:t>-</a:t>
                      </a:r>
                      <a:endParaRPr lang="ja-JP"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a[6]</a:t>
                      </a:r>
                      <a:endParaRPr kumimoji="1" lang="ja-JP" altLang="en-US"/>
                    </a:p>
                  </a:txBody>
                  <a:tcPr/>
                </a:tc>
                <a:tc>
                  <a:txBody>
                    <a:bodyPr/>
                    <a:lstStyle/>
                    <a:p>
                      <a:r>
                        <a:rPr lang="en-US" altLang="ja-JP" smtClean="0"/>
                        <a:t>-</a:t>
                      </a:r>
                      <a:endParaRPr lang="ja-JP" altLang="en-US"/>
                    </a:p>
                  </a:txBody>
                  <a:tcPr/>
                </a:tc>
                <a:tc>
                  <a:txBody>
                    <a:bodyPr/>
                    <a:lstStyle/>
                    <a:p>
                      <a:r>
                        <a:rPr lang="en-US" altLang="ja-JP" smtClean="0"/>
                        <a:t>-</a:t>
                      </a:r>
                      <a:endParaRPr lang="ja-JP" altLang="en-US"/>
                    </a:p>
                  </a:txBody>
                  <a:tcPr/>
                </a:tc>
                <a:tc>
                  <a:txBody>
                    <a:bodyPr/>
                    <a:lstStyle/>
                    <a:p>
                      <a:r>
                        <a:rPr lang="en-US" altLang="ja-JP" smtClean="0"/>
                        <a:t>-</a:t>
                      </a:r>
                      <a:endParaRPr lang="ja-JP"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a[7]</a:t>
                      </a:r>
                      <a:endParaRPr kumimoji="1" lang="ja-JP"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endParaRPr kumimoji="1" lang="ja-JP" altLang="en-US"/>
                    </a:p>
                  </a:txBody>
                  <a:tcPr/>
                </a:tc>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1113071419"/>
              </p:ext>
            </p:extLst>
          </p:nvPr>
        </p:nvGraphicFramePr>
        <p:xfrm>
          <a:off x="1619672" y="5229200"/>
          <a:ext cx="6096000" cy="74168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r>
                        <a:rPr kumimoji="1" lang="en-US" altLang="ja-JP" smtClean="0"/>
                        <a:t>130</a:t>
                      </a:r>
                      <a:endParaRPr kumimoji="1" lang="ja-JP" altLang="en-US"/>
                    </a:p>
                  </a:txBody>
                  <a:tcPr/>
                </a:tc>
                <a:tc>
                  <a:txBody>
                    <a:bodyPr/>
                    <a:lstStyle/>
                    <a:p>
                      <a:r>
                        <a:rPr kumimoji="1" lang="en-US" altLang="ja-JP" smtClean="0"/>
                        <a:t>131</a:t>
                      </a:r>
                      <a:endParaRPr kumimoji="1" lang="ja-JP" altLang="en-US"/>
                    </a:p>
                  </a:txBody>
                  <a:tcPr/>
                </a:tc>
                <a:tc>
                  <a:txBody>
                    <a:bodyPr/>
                    <a:lstStyle/>
                    <a:p>
                      <a:r>
                        <a:rPr kumimoji="1" lang="en-US" altLang="ja-JP" smtClean="0"/>
                        <a:t>132</a:t>
                      </a:r>
                      <a:endParaRPr kumimoji="1" lang="ja-JP" altLang="en-US"/>
                    </a:p>
                  </a:txBody>
                  <a:tcPr/>
                </a:tc>
                <a:tc>
                  <a:txBody>
                    <a:bodyPr/>
                    <a:lstStyle/>
                    <a:p>
                      <a:r>
                        <a:rPr kumimoji="1" lang="en-US" altLang="ja-JP" smtClean="0"/>
                        <a:t>133</a:t>
                      </a:r>
                      <a:endParaRPr kumimoji="1" lang="ja-JP" altLang="en-US"/>
                    </a:p>
                  </a:txBody>
                  <a:tcPr/>
                </a:tc>
                <a:tc>
                  <a:txBody>
                    <a:bodyPr/>
                    <a:lstStyle/>
                    <a:p>
                      <a:r>
                        <a:rPr kumimoji="1" lang="en-US" altLang="ja-JP" smtClean="0"/>
                        <a:t>134</a:t>
                      </a:r>
                      <a:endParaRPr kumimoji="1" lang="ja-JP" altLang="en-US"/>
                    </a:p>
                  </a:txBody>
                  <a:tcPr/>
                </a:tc>
                <a:tc>
                  <a:txBody>
                    <a:bodyPr/>
                    <a:lstStyle/>
                    <a:p>
                      <a:r>
                        <a:rPr kumimoji="1" lang="en-US" altLang="ja-JP" smtClean="0"/>
                        <a:t>135</a:t>
                      </a:r>
                      <a:endParaRPr kumimoji="1" lang="ja-JP" altLang="en-US"/>
                    </a:p>
                  </a:txBody>
                  <a:tcPr/>
                </a:tc>
                <a:tc>
                  <a:txBody>
                    <a:bodyPr/>
                    <a:lstStyle/>
                    <a:p>
                      <a:r>
                        <a:rPr kumimoji="1" lang="en-US" altLang="ja-JP" smtClean="0"/>
                        <a:t>136</a:t>
                      </a:r>
                      <a:endParaRPr kumimoji="1" lang="ja-JP" altLang="en-US"/>
                    </a:p>
                  </a:txBody>
                  <a:tcPr/>
                </a:tc>
                <a:tc>
                  <a:txBody>
                    <a:bodyPr/>
                    <a:lstStyle/>
                    <a:p>
                      <a:r>
                        <a:rPr kumimoji="1" lang="en-US" altLang="ja-JP" smtClean="0"/>
                        <a:t>137</a:t>
                      </a:r>
                      <a:endParaRPr kumimoji="1" lang="ja-JP" altLang="en-US"/>
                    </a:p>
                  </a:txBody>
                  <a:tcPr/>
                </a:tc>
                <a:tc>
                  <a:txBody>
                    <a:bodyPr/>
                    <a:lstStyle/>
                    <a:p>
                      <a:r>
                        <a:rPr kumimoji="1" lang="en-US" altLang="ja-JP" smtClean="0"/>
                        <a:t>138</a:t>
                      </a:r>
                      <a:endParaRPr kumimoji="1" lang="ja-JP" altLang="en-US"/>
                    </a:p>
                  </a:txBody>
                  <a:tcPr/>
                </a:tc>
                <a:tc>
                  <a:txBody>
                    <a:bodyPr/>
                    <a:lstStyle/>
                    <a:p>
                      <a:r>
                        <a:rPr kumimoji="1" lang="en-US" altLang="ja-JP" smtClean="0"/>
                        <a:t>139</a:t>
                      </a:r>
                      <a:endParaRPr kumimoji="1" lang="ja-JP" altLang="en-US"/>
                    </a:p>
                  </a:txBody>
                  <a:tcPr/>
                </a:tc>
              </a:tr>
              <a:tr h="370840">
                <a:tc>
                  <a:txBody>
                    <a:bodyPr/>
                    <a:lstStyle/>
                    <a:p>
                      <a:r>
                        <a:rPr lang="en-US" altLang="ja-JP" smtClean="0"/>
                        <a:t>-</a:t>
                      </a:r>
                      <a:endParaRPr lang="ja-JP" altLang="en-US"/>
                    </a:p>
                  </a:txBody>
                  <a:tcPr/>
                </a:tc>
                <a:tc>
                  <a:txBody>
                    <a:bodyPr/>
                    <a:lstStyle/>
                    <a:p>
                      <a:r>
                        <a:rPr lang="en-US" altLang="ja-JP" smtClean="0"/>
                        <a:t>-</a:t>
                      </a:r>
                      <a:endParaRPr lang="ja-JP"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a[8]</a:t>
                      </a:r>
                      <a:endParaRPr kumimoji="1" lang="ja-JP" altLang="en-US"/>
                    </a:p>
                  </a:txBody>
                  <a:tcPr/>
                </a:tc>
                <a:tc>
                  <a:txBody>
                    <a:bodyPr/>
                    <a:lstStyle/>
                    <a:p>
                      <a:r>
                        <a:rPr lang="en-US" altLang="ja-JP" smtClean="0"/>
                        <a:t>-</a:t>
                      </a:r>
                      <a:endParaRPr lang="ja-JP" altLang="en-US"/>
                    </a:p>
                  </a:txBody>
                  <a:tcPr/>
                </a:tc>
                <a:tc>
                  <a:txBody>
                    <a:bodyPr/>
                    <a:lstStyle/>
                    <a:p>
                      <a:r>
                        <a:rPr lang="en-US" altLang="ja-JP" smtClean="0"/>
                        <a:t>-</a:t>
                      </a:r>
                      <a:endParaRPr lang="ja-JP" altLang="en-US"/>
                    </a:p>
                  </a:txBody>
                  <a:tcPr/>
                </a:tc>
                <a:tc>
                  <a:txBody>
                    <a:bodyPr/>
                    <a:lstStyle/>
                    <a:p>
                      <a:r>
                        <a:rPr lang="en-US" altLang="ja-JP" smtClean="0"/>
                        <a:t>-</a:t>
                      </a:r>
                      <a:endParaRPr lang="ja-JP"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a[9]</a:t>
                      </a:r>
                      <a:endParaRPr kumimoji="1" lang="ja-JP" altLang="en-US"/>
                    </a:p>
                  </a:txBody>
                  <a:tcPr/>
                </a:tc>
                <a:tc>
                  <a:txBody>
                    <a:bodyPr/>
                    <a:lstStyle/>
                    <a:p>
                      <a:r>
                        <a:rPr lang="en-US" altLang="ja-JP" smtClean="0"/>
                        <a:t>-</a:t>
                      </a:r>
                      <a:endParaRPr lang="ja-JP" altLang="en-US"/>
                    </a:p>
                  </a:txBody>
                  <a:tcPr/>
                </a:tc>
                <a:tc>
                  <a:txBody>
                    <a:bodyPr/>
                    <a:lstStyle/>
                    <a:p>
                      <a:r>
                        <a:rPr lang="en-US" altLang="ja-JP" smtClean="0"/>
                        <a:t>-</a:t>
                      </a:r>
                      <a:endParaRPr lang="ja-JP" altLang="en-US"/>
                    </a:p>
                  </a:txBody>
                  <a:tcPr/>
                </a:tc>
                <a:tc>
                  <a:txBody>
                    <a:bodyPr/>
                    <a:lstStyle/>
                    <a:p>
                      <a:r>
                        <a:rPr lang="en-US" altLang="ja-JP" smtClean="0"/>
                        <a:t>-</a:t>
                      </a:r>
                      <a:endParaRPr lang="ja-JP" altLang="en-US"/>
                    </a:p>
                  </a:txBody>
                  <a:tcPr/>
                </a:tc>
              </a:tr>
            </a:tbl>
          </a:graphicData>
        </a:graphic>
      </p:graphicFrame>
      <p:sp>
        <p:nvSpPr>
          <p:cNvPr id="7" name="正方形/長方形 6"/>
          <p:cNvSpPr/>
          <p:nvPr/>
        </p:nvSpPr>
        <p:spPr>
          <a:xfrm>
            <a:off x="611560" y="476672"/>
            <a:ext cx="2232248" cy="10801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mtClean="0"/>
              <a:t>a[0]</a:t>
            </a:r>
            <a:r>
              <a:rPr kumimoji="1" lang="ja-JP" altLang="en-US" smtClean="0"/>
              <a:t>の位置を確認</a:t>
            </a:r>
            <a:endParaRPr kumimoji="1" lang="ja-JP" altLang="en-US"/>
          </a:p>
        </p:txBody>
      </p:sp>
      <p:sp>
        <p:nvSpPr>
          <p:cNvPr id="8" name="正方形/長方形 7"/>
          <p:cNvSpPr/>
          <p:nvPr/>
        </p:nvSpPr>
        <p:spPr>
          <a:xfrm>
            <a:off x="3275856" y="476672"/>
            <a:ext cx="2592288" cy="10801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mtClean="0"/>
              <a:t>a + sizeof(int) ×6</a:t>
            </a:r>
          </a:p>
          <a:p>
            <a:pPr algn="ctr"/>
            <a:r>
              <a:rPr lang="ja-JP" altLang="en-US" smtClean="0"/>
              <a:t>の位置のデータを取る</a:t>
            </a:r>
            <a:endParaRPr lang="en-US" altLang="ja-JP" smtClean="0"/>
          </a:p>
        </p:txBody>
      </p:sp>
      <p:sp>
        <p:nvSpPr>
          <p:cNvPr id="10" name="下矢印 9"/>
          <p:cNvSpPr/>
          <p:nvPr/>
        </p:nvSpPr>
        <p:spPr>
          <a:xfrm>
            <a:off x="1727684" y="1700808"/>
            <a:ext cx="324036" cy="79208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 name="下矢印 10"/>
          <p:cNvSpPr/>
          <p:nvPr/>
        </p:nvSpPr>
        <p:spPr>
          <a:xfrm>
            <a:off x="4139952" y="1715818"/>
            <a:ext cx="324036" cy="2649286"/>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 name="正方形/長方形 11"/>
          <p:cNvSpPr/>
          <p:nvPr/>
        </p:nvSpPr>
        <p:spPr>
          <a:xfrm>
            <a:off x="2843808" y="5013176"/>
            <a:ext cx="6120680" cy="136815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mtClean="0"/>
              <a:t>インデックス</a:t>
            </a:r>
            <a:r>
              <a:rPr kumimoji="1" lang="en-US" altLang="ja-JP" smtClean="0"/>
              <a:t>No</a:t>
            </a:r>
            <a:r>
              <a:rPr kumimoji="1" lang="ja-JP" altLang="en-US" smtClean="0"/>
              <a:t>から直接値を取りに行くので、</a:t>
            </a:r>
            <a:endParaRPr kumimoji="1" lang="en-US" altLang="ja-JP" smtClean="0"/>
          </a:p>
          <a:p>
            <a:pPr algn="ctr"/>
            <a:r>
              <a:rPr lang="ja-JP" altLang="en-US" smtClean="0"/>
              <a:t>値の取り出しにかかる時間</a:t>
            </a:r>
            <a:r>
              <a:rPr lang="en-US" altLang="ja-JP" smtClean="0"/>
              <a:t>(</a:t>
            </a:r>
            <a:r>
              <a:rPr lang="ja-JP" altLang="en-US" smtClean="0"/>
              <a:t>コスト</a:t>
            </a:r>
            <a:r>
              <a:rPr lang="en-US" altLang="ja-JP" smtClean="0"/>
              <a:t>)</a:t>
            </a:r>
            <a:r>
              <a:rPr lang="ja-JP" altLang="en-US" smtClean="0"/>
              <a:t>が低い</a:t>
            </a:r>
            <a:endParaRPr kumimoji="1" lang="ja-JP" altLang="en-US"/>
          </a:p>
        </p:txBody>
      </p:sp>
    </p:spTree>
    <p:extLst>
      <p:ext uri="{BB962C8B-B14F-4D97-AF65-F5344CB8AC3E}">
        <p14:creationId xmlns:p14="http://schemas.microsoft.com/office/powerpoint/2010/main" val="148295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p>
            <a:r>
              <a:rPr kumimoji="1" lang="ja-JP" altLang="en-US" smtClean="0"/>
              <a:t>動的計画法</a:t>
            </a:r>
            <a:endParaRPr kumimoji="1" lang="ja-JP" altLang="en-US"/>
          </a:p>
        </p:txBody>
      </p:sp>
      <p:sp>
        <p:nvSpPr>
          <p:cNvPr id="3" name="コンテンツ プレースホルダー 2"/>
          <p:cNvSpPr>
            <a:spLocks noGrp="1"/>
          </p:cNvSpPr>
          <p:nvPr>
            <p:ph idx="1"/>
          </p:nvPr>
        </p:nvSpPr>
        <p:spPr>
          <a:xfrm>
            <a:off x="457200" y="1600200"/>
            <a:ext cx="8229600" cy="4525963"/>
          </a:xfrm>
        </p:spPr>
        <p:txBody>
          <a:bodyPr/>
          <a:lstStyle/>
          <a:p>
            <a:pPr marL="0" indent="0">
              <a:buNone/>
            </a:pPr>
            <a:r>
              <a:rPr kumimoji="1" lang="en-US" altLang="ja-JP" smtClean="0"/>
              <a:t>DP</a:t>
            </a:r>
            <a:r>
              <a:rPr kumimoji="1" lang="ja-JP" altLang="en-US" smtClean="0"/>
              <a:t>（</a:t>
            </a:r>
            <a:r>
              <a:rPr lang="en-US" altLang="ja-JP" smtClean="0"/>
              <a:t>Dynamic Programming</a:t>
            </a:r>
            <a:r>
              <a:rPr lang="ja-JP" altLang="en-US" smtClean="0"/>
              <a:t>）</a:t>
            </a:r>
            <a:r>
              <a:rPr kumimoji="1" lang="ja-JP" altLang="en-US" smtClean="0"/>
              <a:t>とも呼ばれる手法で部分問題の結果から大きな問題の解を得る手法</a:t>
            </a:r>
            <a:endParaRPr kumimoji="1" lang="en-US" altLang="ja-JP" smtClean="0"/>
          </a:p>
          <a:p>
            <a:pPr marL="0" indent="0">
              <a:buNone/>
            </a:pPr>
            <a:r>
              <a:rPr lang="en-US" altLang="ja-JP" smtClean="0"/>
              <a:t>DAG</a:t>
            </a:r>
            <a:r>
              <a:rPr lang="ja-JP" altLang="en-US" smtClean="0"/>
              <a:t>の問題に落とし込むことが出来る</a:t>
            </a:r>
            <a:endParaRPr lang="en-US" altLang="ja-JP" smtClean="0"/>
          </a:p>
          <a:p>
            <a:pPr marL="0" indent="0">
              <a:buNone/>
            </a:pPr>
            <a:endParaRPr lang="en-US" altLang="ja-JP" smtClean="0"/>
          </a:p>
          <a:p>
            <a:pPr marL="0" indent="0">
              <a:buNone/>
            </a:pPr>
            <a:endParaRPr kumimoji="1" lang="en-US" altLang="ja-JP" smtClean="0"/>
          </a:p>
        </p:txBody>
      </p:sp>
    </p:spTree>
    <p:extLst>
      <p:ext uri="{BB962C8B-B14F-4D97-AF65-F5344CB8AC3E}">
        <p14:creationId xmlns:p14="http://schemas.microsoft.com/office/powerpoint/2010/main" val="14829565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p>
            <a:r>
              <a:rPr kumimoji="1" lang="en-US" altLang="ja-JP" smtClean="0"/>
              <a:t>DAG</a:t>
            </a:r>
            <a:r>
              <a:rPr kumimoji="1" lang="ja-JP" altLang="en-US" smtClean="0"/>
              <a:t>って何？</a:t>
            </a:r>
            <a:endParaRPr kumimoji="1" lang="ja-JP" altLang="en-US"/>
          </a:p>
        </p:txBody>
      </p:sp>
      <p:sp>
        <p:nvSpPr>
          <p:cNvPr id="3" name="コンテンツ プレースホルダー 2"/>
          <p:cNvSpPr>
            <a:spLocks noGrp="1"/>
          </p:cNvSpPr>
          <p:nvPr>
            <p:ph idx="1"/>
          </p:nvPr>
        </p:nvSpPr>
        <p:spPr>
          <a:xfrm>
            <a:off x="1835696" y="3068960"/>
            <a:ext cx="6131024" cy="648072"/>
          </a:xfrm>
        </p:spPr>
        <p:txBody>
          <a:bodyPr>
            <a:normAutofit fontScale="92500"/>
          </a:bodyPr>
          <a:lstStyle/>
          <a:p>
            <a:pPr marL="0" indent="0">
              <a:buNone/>
            </a:pPr>
            <a:r>
              <a:rPr lang="ja-JP" altLang="en-US"/>
              <a:t>閉</a:t>
            </a:r>
            <a:r>
              <a:rPr lang="ja-JP" altLang="en-US" smtClean="0"/>
              <a:t>路を持たない有向グラフの事です</a:t>
            </a:r>
            <a:endParaRPr lang="en-US" altLang="ja-JP" smtClean="0"/>
          </a:p>
          <a:p>
            <a:pPr marL="0" indent="0">
              <a:buNone/>
            </a:pPr>
            <a:endParaRPr kumimoji="1" lang="en-US" altLang="ja-JP" smtClean="0"/>
          </a:p>
        </p:txBody>
      </p:sp>
    </p:spTree>
    <p:extLst>
      <p:ext uri="{BB962C8B-B14F-4D97-AF65-F5344CB8AC3E}">
        <p14:creationId xmlns:p14="http://schemas.microsoft.com/office/powerpoint/2010/main" val="13970289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p>
            <a:r>
              <a:rPr kumimoji="1" lang="ja-JP" altLang="en-US" smtClean="0"/>
              <a:t>グラフ</a:t>
            </a:r>
            <a:endParaRPr kumimoji="1" lang="ja-JP" altLang="en-US"/>
          </a:p>
        </p:txBody>
      </p:sp>
      <p:cxnSp>
        <p:nvCxnSpPr>
          <p:cNvPr id="10" name="直線コネクタ 9"/>
          <p:cNvCxnSpPr>
            <a:stCxn id="4" idx="7"/>
            <a:endCxn id="7" idx="3"/>
          </p:cNvCxnSpPr>
          <p:nvPr/>
        </p:nvCxnSpPr>
        <p:spPr>
          <a:xfrm flipV="1">
            <a:off x="2772197" y="2294037"/>
            <a:ext cx="475642" cy="492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直線コネクタ 10"/>
          <p:cNvCxnSpPr>
            <a:stCxn id="4" idx="5"/>
            <a:endCxn id="6" idx="1"/>
          </p:cNvCxnSpPr>
          <p:nvPr/>
        </p:nvCxnSpPr>
        <p:spPr>
          <a:xfrm>
            <a:off x="2772197" y="3347005"/>
            <a:ext cx="475642" cy="19799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 name="直線コネクタ 13"/>
          <p:cNvCxnSpPr>
            <a:stCxn id="7" idx="4"/>
            <a:endCxn id="6" idx="0"/>
          </p:cNvCxnSpPr>
          <p:nvPr/>
        </p:nvCxnSpPr>
        <p:spPr>
          <a:xfrm>
            <a:off x="3527884" y="2410036"/>
            <a:ext cx="0" cy="101896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3" idx="5"/>
            <a:endCxn id="4" idx="0"/>
          </p:cNvCxnSpPr>
          <p:nvPr/>
        </p:nvCxnSpPr>
        <p:spPr>
          <a:xfrm>
            <a:off x="2223753" y="2232881"/>
            <a:ext cx="268399" cy="43803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8" idx="5"/>
            <a:endCxn id="5" idx="1"/>
          </p:cNvCxnSpPr>
          <p:nvPr/>
        </p:nvCxnSpPr>
        <p:spPr>
          <a:xfrm>
            <a:off x="1736465" y="3801737"/>
            <a:ext cx="231998" cy="53535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直線コネクタ 24"/>
          <p:cNvCxnSpPr>
            <a:stCxn id="5" idx="7"/>
            <a:endCxn id="6" idx="3"/>
          </p:cNvCxnSpPr>
          <p:nvPr/>
        </p:nvCxnSpPr>
        <p:spPr>
          <a:xfrm flipV="1">
            <a:off x="2528553" y="4105089"/>
            <a:ext cx="719286" cy="23199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円/楕円 2"/>
          <p:cNvSpPr/>
          <p:nvPr/>
        </p:nvSpPr>
        <p:spPr>
          <a:xfrm>
            <a:off x="1547664" y="1556792"/>
            <a:ext cx="792088" cy="79208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 name="円/楕円 3"/>
          <p:cNvSpPr/>
          <p:nvPr/>
        </p:nvSpPr>
        <p:spPr>
          <a:xfrm>
            <a:off x="2096108" y="2670916"/>
            <a:ext cx="792088" cy="79208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5" name="円/楕円 4"/>
          <p:cNvSpPr/>
          <p:nvPr/>
        </p:nvSpPr>
        <p:spPr>
          <a:xfrm>
            <a:off x="1852464" y="4221088"/>
            <a:ext cx="792088" cy="79208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3131840" y="3429000"/>
            <a:ext cx="792088" cy="79208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 name="円/楕円 6"/>
          <p:cNvSpPr/>
          <p:nvPr/>
        </p:nvSpPr>
        <p:spPr>
          <a:xfrm>
            <a:off x="3131840" y="1617948"/>
            <a:ext cx="792088" cy="79208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8" name="円/楕円 7"/>
          <p:cNvSpPr/>
          <p:nvPr/>
        </p:nvSpPr>
        <p:spPr>
          <a:xfrm>
            <a:off x="1060376" y="3125648"/>
            <a:ext cx="792088" cy="79208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8" name="フローチャート : 代替処理 27"/>
          <p:cNvSpPr/>
          <p:nvPr/>
        </p:nvSpPr>
        <p:spPr>
          <a:xfrm>
            <a:off x="4211960" y="1772816"/>
            <a:ext cx="4176464" cy="4104456"/>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mtClean="0"/>
              <a:t>点が線でつながったもの</a:t>
            </a:r>
            <a:endParaRPr kumimoji="1" lang="en-US" altLang="ja-JP" smtClean="0"/>
          </a:p>
          <a:p>
            <a:pPr algn="ctr"/>
            <a:r>
              <a:rPr lang="ja-JP" altLang="en-US" smtClean="0"/>
              <a:t>点をノード</a:t>
            </a:r>
            <a:endParaRPr lang="en-US" altLang="ja-JP" smtClean="0"/>
          </a:p>
          <a:p>
            <a:pPr algn="ctr"/>
            <a:r>
              <a:rPr kumimoji="1" lang="ja-JP" altLang="en-US" smtClean="0"/>
              <a:t>線をエッジ</a:t>
            </a:r>
            <a:endParaRPr kumimoji="1" lang="en-US" altLang="ja-JP" smtClean="0"/>
          </a:p>
          <a:p>
            <a:pPr algn="ctr"/>
            <a:r>
              <a:rPr lang="ja-JP" altLang="en-US"/>
              <a:t>と</a:t>
            </a:r>
            <a:r>
              <a:rPr lang="ja-JP" altLang="en-US" smtClean="0"/>
              <a:t>言う。</a:t>
            </a:r>
            <a:endParaRPr lang="en-US" altLang="ja-JP" smtClean="0"/>
          </a:p>
          <a:p>
            <a:pPr algn="ctr"/>
            <a:r>
              <a:rPr kumimoji="1" lang="ja-JP" altLang="en-US" smtClean="0"/>
              <a:t>エッジの向き</a:t>
            </a:r>
            <a:r>
              <a:rPr kumimoji="1" lang="en-US" altLang="ja-JP" smtClean="0"/>
              <a:t>(</a:t>
            </a:r>
            <a:r>
              <a:rPr kumimoji="1" lang="ja-JP" altLang="en-US" smtClean="0"/>
              <a:t>移動方向の向き</a:t>
            </a:r>
            <a:r>
              <a:rPr kumimoji="1" lang="en-US" altLang="ja-JP" smtClean="0"/>
              <a:t>)</a:t>
            </a:r>
            <a:r>
              <a:rPr kumimoji="1" lang="ja-JP" altLang="en-US" smtClean="0"/>
              <a:t>が決められているものを有向グラフ、そうでないものを無向グラフと呼ぶ。</a:t>
            </a:r>
            <a:endParaRPr kumimoji="1" lang="ja-JP" altLang="en-US"/>
          </a:p>
        </p:txBody>
      </p:sp>
    </p:spTree>
    <p:extLst>
      <p:ext uri="{BB962C8B-B14F-4D97-AF65-F5344CB8AC3E}">
        <p14:creationId xmlns:p14="http://schemas.microsoft.com/office/powerpoint/2010/main" val="14829565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67544" y="1340768"/>
            <a:ext cx="7992888" cy="46805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sz="2400" smtClean="0"/>
              <a:t>Golden Week Contest 2015 </a:t>
            </a:r>
            <a:r>
              <a:rPr lang="ja-JP" altLang="en-US" sz="2400" smtClean="0"/>
              <a:t>へようこそ。</a:t>
            </a:r>
          </a:p>
          <a:p>
            <a:r>
              <a:rPr lang="ja-JP" altLang="en-US" sz="2400" smtClean="0"/>
              <a:t>このコンテストの配点はいささか複雑そうです。なのでまず、このコンテストで取ることのできる点数を列挙してみましょう。</a:t>
            </a:r>
          </a:p>
          <a:p>
            <a:r>
              <a:rPr lang="ja-JP" altLang="en-US" sz="2400" smtClean="0"/>
              <a:t>問題を解いていき、それぞれの問題で得られた点数の合計がコンテストでの得点となります。</a:t>
            </a:r>
          </a:p>
          <a:p>
            <a:r>
              <a:rPr lang="ja-JP" altLang="en-US" sz="2400" smtClean="0"/>
              <a:t>ちなみに、各問題の配点は、</a:t>
            </a:r>
          </a:p>
          <a:p>
            <a:r>
              <a:rPr lang="en-US" altLang="ja-JP" sz="2400" smtClean="0"/>
              <a:t>25,39,51,76,163,111,136,128,133,138 </a:t>
            </a:r>
            <a:r>
              <a:rPr lang="ja-JP" altLang="en-US" sz="2400" smtClean="0"/>
              <a:t>です。</a:t>
            </a:r>
          </a:p>
          <a:p>
            <a:r>
              <a:rPr lang="ja-JP" altLang="en-US" sz="2400" b="1" smtClean="0"/>
              <a:t>入力</a:t>
            </a:r>
          </a:p>
          <a:p>
            <a:r>
              <a:rPr lang="ja-JP" altLang="en-US" sz="2400" smtClean="0"/>
              <a:t>この問題には入力はありません。</a:t>
            </a:r>
          </a:p>
          <a:p>
            <a:r>
              <a:rPr lang="ja-JP" altLang="en-US" sz="2400" b="1" smtClean="0"/>
              <a:t>出力</a:t>
            </a:r>
          </a:p>
          <a:p>
            <a:r>
              <a:rPr lang="ja-JP" altLang="en-US" sz="2400" smtClean="0"/>
              <a:t>このコンテストで取ることのできる点数を小さい順に、</a:t>
            </a:r>
            <a:r>
              <a:rPr lang="en-US" altLang="ja-JP" sz="2400"/>
              <a:t>1</a:t>
            </a:r>
            <a:r>
              <a:rPr lang="ja-JP" altLang="en-US" sz="2400" smtClean="0"/>
              <a:t> 行につき </a:t>
            </a:r>
            <a:r>
              <a:rPr lang="en-US" altLang="ja-JP" sz="2400"/>
              <a:t>1</a:t>
            </a:r>
            <a:r>
              <a:rPr lang="ja-JP" altLang="en-US" sz="2400" smtClean="0"/>
              <a:t> つずつ出力せよ。出力の末尾にも改行を入れること。</a:t>
            </a:r>
          </a:p>
          <a:p>
            <a:pPr algn="ctr"/>
            <a:endParaRPr kumimoji="1" lang="ja-JP" altLang="en-US"/>
          </a:p>
        </p:txBody>
      </p:sp>
      <p:sp>
        <p:nvSpPr>
          <p:cNvPr id="9" name="タイトル 1"/>
          <p:cNvSpPr>
            <a:spLocks noGrp="1"/>
          </p:cNvSpPr>
          <p:nvPr>
            <p:ph type="title"/>
          </p:nvPr>
        </p:nvSpPr>
        <p:spPr>
          <a:xfrm>
            <a:off x="457200" y="274638"/>
            <a:ext cx="8229600" cy="1143000"/>
          </a:xfrm>
        </p:spPr>
        <p:txBody>
          <a:bodyPr/>
          <a:lstStyle/>
          <a:p>
            <a:r>
              <a:rPr kumimoji="1" lang="ja-JP" altLang="en-US" smtClean="0"/>
              <a:t>例題</a:t>
            </a:r>
            <a:endParaRPr kumimoji="1" lang="ja-JP" altLang="en-US"/>
          </a:p>
        </p:txBody>
      </p:sp>
      <p:sp>
        <p:nvSpPr>
          <p:cNvPr id="10" name="正方形/長方形 9"/>
          <p:cNvSpPr/>
          <p:nvPr/>
        </p:nvSpPr>
        <p:spPr>
          <a:xfrm>
            <a:off x="5652120" y="5733256"/>
            <a:ext cx="3240360" cy="6480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b="1" smtClean="0"/>
              <a:t>Golden Week Contest 2015</a:t>
            </a:r>
            <a:r>
              <a:rPr lang="ja-JP" altLang="en-US" b="1" smtClean="0"/>
              <a:t>（改）</a:t>
            </a:r>
            <a:endParaRPr lang="en-US" altLang="ja-JP" b="1"/>
          </a:p>
        </p:txBody>
      </p:sp>
    </p:spTree>
    <p:extLst>
      <p:ext uri="{BB962C8B-B14F-4D97-AF65-F5344CB8AC3E}">
        <p14:creationId xmlns:p14="http://schemas.microsoft.com/office/powerpoint/2010/main" val="14829565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p>
            <a:r>
              <a:rPr kumimoji="1" lang="ja-JP" altLang="en-US" smtClean="0"/>
              <a:t>実際に解いてみる</a:t>
            </a:r>
            <a:endParaRPr kumimoji="1" lang="ja-JP" altLang="en-US"/>
          </a:p>
        </p:txBody>
      </p:sp>
      <p:sp>
        <p:nvSpPr>
          <p:cNvPr id="3" name="正方形/長方形 2"/>
          <p:cNvSpPr/>
          <p:nvPr/>
        </p:nvSpPr>
        <p:spPr>
          <a:xfrm>
            <a:off x="323528" y="1700808"/>
            <a:ext cx="2592288" cy="10801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mtClean="0"/>
              <a:t>強引に解くと・・・・</a:t>
            </a:r>
            <a:endParaRPr kumimoji="1" lang="ja-JP" altLang="en-US"/>
          </a:p>
        </p:txBody>
      </p:sp>
      <mc:AlternateContent xmlns:mc="http://schemas.openxmlformats.org/markup-compatibility/2006" xmlns:a14="http://schemas.microsoft.com/office/drawing/2010/main">
        <mc:Choice Requires="a14">
          <p:sp>
            <p:nvSpPr>
              <p:cNvPr id="4" name="正方形/長方形 3"/>
              <p:cNvSpPr/>
              <p:nvPr/>
            </p:nvSpPr>
            <p:spPr>
              <a:xfrm>
                <a:off x="4572000" y="1628800"/>
                <a:ext cx="3528392" cy="11521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14:m>
                  <m:oMath xmlns:m="http://schemas.openxmlformats.org/officeDocument/2006/math">
                    <m:sSup>
                      <m:sSupPr>
                        <m:ctrlPr>
                          <a:rPr lang="en-US" altLang="ja-JP" b="0" i="1" smtClean="0">
                            <a:latin typeface="Cambria Math"/>
                          </a:rPr>
                        </m:ctrlPr>
                      </m:sSupPr>
                      <m:e>
                        <m:r>
                          <a:rPr lang="en-US" altLang="ja-JP" b="0" i="1" smtClean="0">
                            <a:latin typeface="Cambria Math"/>
                          </a:rPr>
                          <m:t>2</m:t>
                        </m:r>
                      </m:e>
                      <m:sup>
                        <m:r>
                          <a:rPr lang="en-US" altLang="ja-JP" b="0" i="1" smtClean="0">
                            <a:latin typeface="Cambria Math"/>
                          </a:rPr>
                          <m:t>10</m:t>
                        </m:r>
                      </m:sup>
                    </m:sSup>
                  </m:oMath>
                </a14:m>
                <a:r>
                  <a:rPr kumimoji="1" lang="ja-JP" altLang="en-US" smtClean="0"/>
                  <a:t>通りのパターンを全て列挙する</a:t>
                </a:r>
                <a:endParaRPr kumimoji="1" lang="ja-JP" altLang="en-US"/>
              </a:p>
            </p:txBody>
          </p:sp>
        </mc:Choice>
        <mc:Fallback xmlns="">
          <p:sp>
            <p:nvSpPr>
              <p:cNvPr id="4" name="正方形/長方形 3"/>
              <p:cNvSpPr>
                <a:spLocks noRot="1" noChangeAspect="1" noMove="1" noResize="1" noEditPoints="1" noAdjustHandles="1" noChangeArrowheads="1" noChangeShapeType="1" noTextEdit="1"/>
              </p:cNvSpPr>
              <p:nvPr/>
            </p:nvSpPr>
            <p:spPr>
              <a:xfrm>
                <a:off x="4572000" y="1628800"/>
                <a:ext cx="3528392" cy="1152128"/>
              </a:xfrm>
              <a:prstGeom prst="rect">
                <a:avLst/>
              </a:prstGeom>
              <a:blipFill rotWithShape="1">
                <a:blip r:embed="rId2"/>
                <a:stretch>
                  <a:fillRect/>
                </a:stretch>
              </a:blipFill>
            </p:spPr>
            <p:txBody>
              <a:bodyPr/>
              <a:lstStyle/>
              <a:p>
                <a:r>
                  <a:rPr lang="ja-JP" altLang="en-US">
                    <a:noFill/>
                  </a:rPr>
                  <a:t> </a:t>
                </a:r>
              </a:p>
            </p:txBody>
          </p:sp>
        </mc:Fallback>
      </mc:AlternateContent>
      <p:sp>
        <p:nvSpPr>
          <p:cNvPr id="5" name="正方形/長方形 4"/>
          <p:cNvSpPr/>
          <p:nvPr/>
        </p:nvSpPr>
        <p:spPr>
          <a:xfrm>
            <a:off x="4572000" y="3356992"/>
            <a:ext cx="3528392" cy="11521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mtClean="0"/>
              <a:t>重複分を全て取り除く</a:t>
            </a:r>
            <a:endParaRPr kumimoji="1" lang="ja-JP" altLang="en-US"/>
          </a:p>
        </p:txBody>
      </p:sp>
      <p:sp>
        <p:nvSpPr>
          <p:cNvPr id="6" name="正方形/長方形 5"/>
          <p:cNvSpPr/>
          <p:nvPr/>
        </p:nvSpPr>
        <p:spPr>
          <a:xfrm>
            <a:off x="4572000" y="5157192"/>
            <a:ext cx="3528392" cy="11521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mtClean="0"/>
              <a:t>小さい順にソートする</a:t>
            </a:r>
            <a:endParaRPr kumimoji="1" lang="ja-JP" altLang="en-US"/>
          </a:p>
        </p:txBody>
      </p:sp>
      <mc:AlternateContent xmlns:mc="http://schemas.openxmlformats.org/markup-compatibility/2006" xmlns:a14="http://schemas.microsoft.com/office/drawing/2010/main">
        <mc:Choice Requires="a14">
          <p:sp>
            <p:nvSpPr>
              <p:cNvPr id="7" name="正方形/長方形 6"/>
              <p:cNvSpPr/>
              <p:nvPr/>
            </p:nvSpPr>
            <p:spPr>
              <a:xfrm>
                <a:off x="7020272" y="2636912"/>
                <a:ext cx="1584176" cy="3600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ja-JP" b="0" i="1" smtClean="0">
                              <a:latin typeface="Cambria Math"/>
                            </a:rPr>
                          </m:ctrlPr>
                        </m:sSupPr>
                        <m:e>
                          <m:r>
                            <a:rPr lang="en-US" altLang="ja-JP" b="0" i="1" smtClean="0">
                              <a:latin typeface="Cambria Math"/>
                            </a:rPr>
                            <m:t>𝑂</m:t>
                          </m:r>
                          <m:r>
                            <a:rPr lang="en-US" altLang="ja-JP" b="0" i="1" smtClean="0">
                              <a:latin typeface="Cambria Math"/>
                            </a:rPr>
                            <m:t>(2</m:t>
                          </m:r>
                        </m:e>
                        <m:sup>
                          <m:r>
                            <a:rPr lang="en-US" altLang="ja-JP" b="0" i="1" smtClean="0">
                              <a:latin typeface="Cambria Math"/>
                            </a:rPr>
                            <m:t>𝑛</m:t>
                          </m:r>
                        </m:sup>
                      </m:sSup>
                      <m:r>
                        <a:rPr lang="en-US" altLang="ja-JP" b="0" i="1" smtClean="0">
                          <a:latin typeface="Cambria Math"/>
                        </a:rPr>
                        <m:t>)</m:t>
                      </m:r>
                    </m:oMath>
                  </m:oMathPara>
                </a14:m>
                <a:endParaRPr kumimoji="1" lang="ja-JP" altLang="en-US"/>
              </a:p>
            </p:txBody>
          </p:sp>
        </mc:Choice>
        <mc:Fallback xmlns="">
          <p:sp>
            <p:nvSpPr>
              <p:cNvPr id="7" name="正方形/長方形 6"/>
              <p:cNvSpPr>
                <a:spLocks noRot="1" noChangeAspect="1" noMove="1" noResize="1" noEditPoints="1" noAdjustHandles="1" noChangeArrowheads="1" noChangeShapeType="1" noTextEdit="1"/>
              </p:cNvSpPr>
              <p:nvPr/>
            </p:nvSpPr>
            <p:spPr>
              <a:xfrm>
                <a:off x="7020272" y="2636912"/>
                <a:ext cx="1584176" cy="360040"/>
              </a:xfrm>
              <a:prstGeom prst="rect">
                <a:avLst/>
              </a:prstGeom>
              <a:blipFill rotWithShape="1">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p:cNvSpPr/>
              <p:nvPr/>
            </p:nvSpPr>
            <p:spPr>
              <a:xfrm>
                <a:off x="7020272" y="4329100"/>
                <a:ext cx="1584176" cy="3600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ja-JP" b="0" i="1" smtClean="0">
                              <a:latin typeface="Cambria Math"/>
                            </a:rPr>
                          </m:ctrlPr>
                        </m:sSupPr>
                        <m:e>
                          <m:r>
                            <a:rPr lang="en-US" altLang="ja-JP" b="0" i="1" smtClean="0">
                              <a:latin typeface="Cambria Math"/>
                            </a:rPr>
                            <m:t>𝑂</m:t>
                          </m:r>
                          <m:r>
                            <a:rPr lang="en-US" altLang="ja-JP" b="0" i="1" smtClean="0">
                              <a:latin typeface="Cambria Math"/>
                            </a:rPr>
                            <m:t>(2</m:t>
                          </m:r>
                        </m:e>
                        <m:sup>
                          <m:sSup>
                            <m:sSupPr>
                              <m:ctrlPr>
                                <a:rPr lang="en-US" altLang="ja-JP" b="0" i="1" smtClean="0">
                                  <a:latin typeface="Cambria Math"/>
                                </a:rPr>
                              </m:ctrlPr>
                            </m:sSupPr>
                            <m:e>
                              <m:r>
                                <a:rPr lang="en-US" altLang="ja-JP" b="0" i="1" smtClean="0">
                                  <a:latin typeface="Cambria Math"/>
                                </a:rPr>
                                <m:t>𝑛</m:t>
                              </m:r>
                            </m:e>
                            <m:sup>
                              <m:r>
                                <a:rPr lang="en-US" altLang="ja-JP" b="0" i="1" smtClean="0">
                                  <a:latin typeface="Cambria Math"/>
                                </a:rPr>
                                <m:t>2</m:t>
                              </m:r>
                            </m:sup>
                          </m:sSup>
                        </m:sup>
                      </m:sSup>
                      <m:r>
                        <a:rPr lang="en-US" altLang="ja-JP" b="0" i="1" smtClean="0">
                          <a:latin typeface="Cambria Math"/>
                        </a:rPr>
                        <m:t>)</m:t>
                      </m:r>
                    </m:oMath>
                  </m:oMathPara>
                </a14:m>
                <a:endParaRPr kumimoji="1" lang="ja-JP" altLang="en-US"/>
              </a:p>
            </p:txBody>
          </p:sp>
        </mc:Choice>
        <mc:Fallback xmlns="">
          <p:sp>
            <p:nvSpPr>
              <p:cNvPr id="8" name="正方形/長方形 7"/>
              <p:cNvSpPr>
                <a:spLocks noRot="1" noChangeAspect="1" noMove="1" noResize="1" noEditPoints="1" noAdjustHandles="1" noChangeArrowheads="1" noChangeShapeType="1" noTextEdit="1"/>
              </p:cNvSpPr>
              <p:nvPr/>
            </p:nvSpPr>
            <p:spPr>
              <a:xfrm>
                <a:off x="7020272" y="4329100"/>
                <a:ext cx="1584176" cy="360040"/>
              </a:xfrm>
              <a:prstGeom prst="rect">
                <a:avLst/>
              </a:prstGeom>
              <a:blipFill rotWithShape="1">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7020272" y="6129300"/>
                <a:ext cx="1584176" cy="3600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a:rPr>
                        <m:t>𝑂</m:t>
                      </m:r>
                      <m:r>
                        <a:rPr lang="en-US" altLang="ja-JP" b="0" i="1" smtClean="0">
                          <a:latin typeface="Cambria Math"/>
                        </a:rPr>
                        <m:t>(</m:t>
                      </m:r>
                      <m:r>
                        <a:rPr lang="en-US" altLang="ja-JP" b="0" i="1" smtClean="0">
                          <a:latin typeface="Cambria Math"/>
                        </a:rPr>
                        <m:t>𝑛</m:t>
                      </m:r>
                      <m:func>
                        <m:funcPr>
                          <m:ctrlPr>
                            <a:rPr lang="en-US" altLang="ja-JP" b="0" i="1" smtClean="0">
                              <a:latin typeface="Cambria Math"/>
                            </a:rPr>
                          </m:ctrlPr>
                        </m:funcPr>
                        <m:fName>
                          <m:r>
                            <m:rPr>
                              <m:sty m:val="p"/>
                            </m:rPr>
                            <a:rPr lang="en-US" altLang="ja-JP" b="0" i="0" smtClean="0">
                              <a:latin typeface="Cambria Math"/>
                            </a:rPr>
                            <m:t>log</m:t>
                          </m:r>
                        </m:fName>
                        <m:e>
                          <m:r>
                            <a:rPr lang="en-US" altLang="ja-JP" b="0" i="1" smtClean="0">
                              <a:latin typeface="Cambria Math"/>
                            </a:rPr>
                            <m:t>𝑛</m:t>
                          </m:r>
                        </m:e>
                      </m:func>
                      <m:r>
                        <a:rPr lang="en-US" altLang="ja-JP" b="0" i="1" smtClean="0">
                          <a:latin typeface="Cambria Math"/>
                        </a:rPr>
                        <m:t>)</m:t>
                      </m:r>
                    </m:oMath>
                  </m:oMathPara>
                </a14:m>
                <a:endParaRPr kumimoji="1" lang="ja-JP" altLang="en-US"/>
              </a:p>
            </p:txBody>
          </p:sp>
        </mc:Choice>
        <mc:Fallback xmlns="">
          <p:sp>
            <p:nvSpPr>
              <p:cNvPr id="9" name="正方形/長方形 8"/>
              <p:cNvSpPr>
                <a:spLocks noRot="1" noChangeAspect="1" noMove="1" noResize="1" noEditPoints="1" noAdjustHandles="1" noChangeArrowheads="1" noChangeShapeType="1" noTextEdit="1"/>
              </p:cNvSpPr>
              <p:nvPr/>
            </p:nvSpPr>
            <p:spPr>
              <a:xfrm>
                <a:off x="7020272" y="6129300"/>
                <a:ext cx="1584176" cy="360040"/>
              </a:xfrm>
              <a:prstGeom prst="rect">
                <a:avLst/>
              </a:prstGeom>
              <a:blipFill rotWithShape="1">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8295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p>
            <a:r>
              <a:rPr lang="ja-JP" altLang="en-US"/>
              <a:t>よく考えると</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57200" y="1600201"/>
                <a:ext cx="8229600" cy="1180728"/>
              </a:xfrm>
            </p:spPr>
            <p:txBody>
              <a:bodyPr/>
              <a:lstStyle/>
              <a:p>
                <a:pPr marL="0" indent="0">
                  <a:buNone/>
                </a:pPr>
                <a:r>
                  <a:rPr lang="ja-JP" altLang="en-US" smtClean="0"/>
                  <a:t>合計点は最大</a:t>
                </a:r>
                <a:r>
                  <a:rPr lang="en-US" altLang="ja-JP" smtClean="0"/>
                  <a:t>1000</a:t>
                </a:r>
                <a:r>
                  <a:rPr lang="ja-JP" altLang="en-US" smtClean="0"/>
                  <a:t>点</a:t>
                </a:r>
                <a:endParaRPr lang="en-US" altLang="ja-JP" smtClean="0"/>
              </a:p>
              <a:p>
                <a:pPr marL="0" indent="0">
                  <a:buNone/>
                </a:pPr>
                <a:r>
                  <a:rPr lang="ja-JP" altLang="en-US" smtClean="0"/>
                  <a:t>問題の回答パターンは</a:t>
                </a:r>
                <a14:m>
                  <m:oMath xmlns:m="http://schemas.openxmlformats.org/officeDocument/2006/math">
                    <m:sSup>
                      <m:sSupPr>
                        <m:ctrlPr>
                          <a:rPr lang="en-US" altLang="ja-JP" b="0" i="1" smtClean="0">
                            <a:latin typeface="Cambria Math"/>
                          </a:rPr>
                        </m:ctrlPr>
                      </m:sSupPr>
                      <m:e>
                        <m:r>
                          <a:rPr lang="en-US" altLang="ja-JP" b="0" i="1" smtClean="0">
                            <a:latin typeface="Cambria Math"/>
                          </a:rPr>
                          <m:t>2</m:t>
                        </m:r>
                      </m:e>
                      <m:sup>
                        <m:r>
                          <a:rPr lang="en-US" altLang="ja-JP" b="0" i="1" smtClean="0">
                            <a:latin typeface="Cambria Math"/>
                          </a:rPr>
                          <m:t>10</m:t>
                        </m:r>
                      </m:sup>
                    </m:sSup>
                    <m:r>
                      <a:rPr lang="en-US" altLang="ja-JP" b="0" i="1" smtClean="0">
                        <a:latin typeface="Cambria Math"/>
                      </a:rPr>
                      <m:t>=1024</m:t>
                    </m:r>
                  </m:oMath>
                </a14:m>
                <a:endParaRPr lang="en-US" altLang="ja-JP" smtClean="0"/>
              </a:p>
              <a:p>
                <a:pPr marL="0" indent="0">
                  <a:buNone/>
                </a:pPr>
                <a:endParaRPr lang="en-US" altLang="ja-JP" smtClean="0"/>
              </a:p>
              <a:p>
                <a:pPr marL="0" indent="0">
                  <a:buNone/>
                </a:pPr>
                <a:endParaRPr kumimoji="1" lang="en-US" altLang="ja-JP"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57200" y="1600201"/>
                <a:ext cx="8229600" cy="1180728"/>
              </a:xfrm>
              <a:blipFill rotWithShape="1">
                <a:blip r:embed="rId2"/>
                <a:stretch>
                  <a:fillRect l="-1852" t="-9326" b="-12953"/>
                </a:stretch>
              </a:blipFill>
            </p:spPr>
            <p:txBody>
              <a:bodyPr/>
              <a:lstStyle/>
              <a:p>
                <a:r>
                  <a:rPr lang="ja-JP" altLang="en-US">
                    <a:noFill/>
                  </a:rPr>
                  <a:t> </a:t>
                </a:r>
              </a:p>
            </p:txBody>
          </p:sp>
        </mc:Fallback>
      </mc:AlternateContent>
      <p:sp>
        <p:nvSpPr>
          <p:cNvPr id="4" name="下矢印 3"/>
          <p:cNvSpPr/>
          <p:nvPr/>
        </p:nvSpPr>
        <p:spPr>
          <a:xfrm>
            <a:off x="4139952" y="2852936"/>
            <a:ext cx="648072" cy="1368152"/>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5" name="角丸四角形 4"/>
          <p:cNvSpPr/>
          <p:nvPr/>
        </p:nvSpPr>
        <p:spPr>
          <a:xfrm>
            <a:off x="2231740" y="4581128"/>
            <a:ext cx="4464496" cy="13681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mtClean="0"/>
              <a:t>重複分が相当ある</a:t>
            </a:r>
            <a:endParaRPr lang="en-US" altLang="ja-JP" smtClean="0"/>
          </a:p>
          <a:p>
            <a:pPr algn="ctr"/>
            <a:r>
              <a:rPr kumimoji="1" lang="en-US" altLang="ja-JP" smtClean="0"/>
              <a:t>(</a:t>
            </a:r>
            <a:r>
              <a:rPr kumimoji="1" lang="ja-JP" altLang="en-US" smtClean="0"/>
              <a:t>重複分を効率よく取り除けないか</a:t>
            </a:r>
            <a:r>
              <a:rPr kumimoji="1" lang="en-US" altLang="ja-JP" smtClean="0"/>
              <a:t>)</a:t>
            </a:r>
            <a:endParaRPr kumimoji="1" lang="ja-JP" altLang="en-US"/>
          </a:p>
        </p:txBody>
      </p:sp>
    </p:spTree>
    <p:extLst>
      <p:ext uri="{BB962C8B-B14F-4D97-AF65-F5344CB8AC3E}">
        <p14:creationId xmlns:p14="http://schemas.microsoft.com/office/powerpoint/2010/main" val="14829565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p:nvPr/>
        </p:nvSpPr>
        <p:spPr>
          <a:xfrm>
            <a:off x="1835696" y="446204"/>
            <a:ext cx="5832648" cy="122413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a:t>1</a:t>
            </a:r>
            <a:r>
              <a:rPr lang="ja-JP" altLang="en-US"/>
              <a:t>問目</a:t>
            </a:r>
            <a:r>
              <a:rPr lang="ja-JP" altLang="en-US" smtClean="0"/>
              <a:t>から順に考え</a:t>
            </a:r>
            <a:endParaRPr lang="en-US" altLang="ja-JP" smtClean="0"/>
          </a:p>
          <a:p>
            <a:pPr algn="ctr"/>
            <a:r>
              <a:rPr kumimoji="1" lang="ja-JP" altLang="en-US" smtClean="0"/>
              <a:t>「その時点で取ることが出来る点数」のみに注目する</a:t>
            </a:r>
            <a:endParaRPr kumimoji="1" lang="ja-JP" altLang="en-US"/>
          </a:p>
        </p:txBody>
      </p:sp>
      <p:sp>
        <p:nvSpPr>
          <p:cNvPr id="3" name="下矢印 2"/>
          <p:cNvSpPr/>
          <p:nvPr/>
        </p:nvSpPr>
        <p:spPr>
          <a:xfrm>
            <a:off x="4355976" y="1916832"/>
            <a:ext cx="648072" cy="1728192"/>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 name="角丸四角形 3"/>
          <p:cNvSpPr/>
          <p:nvPr/>
        </p:nvSpPr>
        <p:spPr>
          <a:xfrm>
            <a:off x="1547664" y="4221088"/>
            <a:ext cx="6336704" cy="122413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mtClean="0"/>
              <a:t>点数のみに着目し</a:t>
            </a:r>
            <a:endParaRPr kumimoji="1" lang="en-US" altLang="ja-JP" smtClean="0"/>
          </a:p>
          <a:p>
            <a:pPr algn="ctr"/>
            <a:r>
              <a:rPr kumimoji="1" lang="ja-JP" altLang="en-US" smtClean="0"/>
              <a:t>「その点数を取るためにどの問題に正解したか」は着目しない</a:t>
            </a:r>
            <a:endParaRPr kumimoji="1" lang="ja-JP" altLang="en-US"/>
          </a:p>
        </p:txBody>
      </p:sp>
    </p:spTree>
    <p:extLst>
      <p:ext uri="{BB962C8B-B14F-4D97-AF65-F5344CB8AC3E}">
        <p14:creationId xmlns:p14="http://schemas.microsoft.com/office/powerpoint/2010/main" val="14829565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p:nvPr/>
        </p:nvSpPr>
        <p:spPr>
          <a:xfrm>
            <a:off x="431540" y="1182916"/>
            <a:ext cx="5832648" cy="5073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mtClean="0"/>
              <a:t>n</a:t>
            </a:r>
            <a:r>
              <a:rPr lang="ja-JP" altLang="en-US" smtClean="0"/>
              <a:t>問目を終えた段階で取る点数のパターンは？</a:t>
            </a:r>
            <a:endParaRPr kumimoji="1" lang="ja-JP" altLang="en-US"/>
          </a:p>
        </p:txBody>
      </p:sp>
      <p:sp>
        <p:nvSpPr>
          <p:cNvPr id="3" name="角丸四角形 2"/>
          <p:cNvSpPr/>
          <p:nvPr/>
        </p:nvSpPr>
        <p:spPr>
          <a:xfrm>
            <a:off x="971600" y="3425467"/>
            <a:ext cx="4752528" cy="151142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mtClean="0"/>
              <a:t>n-1</a:t>
            </a:r>
            <a:r>
              <a:rPr lang="ja-JP" altLang="en-US" smtClean="0"/>
              <a:t>問目を終えた段階で取ることの出来る各点数パターンに</a:t>
            </a:r>
            <a:r>
              <a:rPr lang="en-US" altLang="ja-JP" smtClean="0"/>
              <a:t>n</a:t>
            </a:r>
            <a:r>
              <a:rPr lang="ja-JP" altLang="en-US" smtClean="0"/>
              <a:t>問目の点数を足したもの</a:t>
            </a:r>
            <a:endParaRPr kumimoji="1" lang="ja-JP" altLang="en-US"/>
          </a:p>
        </p:txBody>
      </p:sp>
      <p:sp>
        <p:nvSpPr>
          <p:cNvPr id="4" name="下矢印 3"/>
          <p:cNvSpPr/>
          <p:nvPr/>
        </p:nvSpPr>
        <p:spPr>
          <a:xfrm>
            <a:off x="2987824" y="1844824"/>
            <a:ext cx="576064" cy="144016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5" name="角丸四角形 4"/>
          <p:cNvSpPr/>
          <p:nvPr/>
        </p:nvSpPr>
        <p:spPr>
          <a:xfrm>
            <a:off x="5004048" y="2182207"/>
            <a:ext cx="345638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mtClean="0"/>
              <a:t>これはかなり簡単にできそう</a:t>
            </a:r>
            <a:endParaRPr kumimoji="1" lang="ja-JP" altLang="en-US"/>
          </a:p>
        </p:txBody>
      </p:sp>
      <p:sp>
        <p:nvSpPr>
          <p:cNvPr id="6" name="左矢印 5"/>
          <p:cNvSpPr/>
          <p:nvPr/>
        </p:nvSpPr>
        <p:spPr>
          <a:xfrm>
            <a:off x="3560891" y="2434235"/>
            <a:ext cx="1368152" cy="432048"/>
          </a:xfrm>
          <a:prstGeom prst="lef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8295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三角関数</a:t>
            </a:r>
            <a:endParaRPr kumimoji="1" lang="ja-JP" altLang="en-US"/>
          </a:p>
        </p:txBody>
      </p:sp>
      <p:pic>
        <p:nvPicPr>
          <p:cNvPr id="1026" name="Picture 2" descr="C:\Users\Jun\Desktop\393561_239194062810653_1272891925_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628800"/>
            <a:ext cx="4023916" cy="4023916"/>
          </a:xfrm>
          <a:prstGeom prst="rect">
            <a:avLst/>
          </a:prstGeom>
          <a:noFill/>
          <a:extLst>
            <a:ext uri="{909E8E84-426E-40DD-AFC4-6F175D3DCCD1}">
              <a14:hiddenFill xmlns:a14="http://schemas.microsoft.com/office/drawing/2010/main">
                <a:solidFill>
                  <a:srgbClr val="FFFFFF"/>
                </a:solidFill>
              </a14:hiddenFill>
            </a:ext>
          </a:extLst>
        </p:spPr>
      </p:pic>
      <p:sp>
        <p:nvSpPr>
          <p:cNvPr id="4" name="フローチャート : 判断 3"/>
          <p:cNvSpPr/>
          <p:nvPr/>
        </p:nvSpPr>
        <p:spPr>
          <a:xfrm rot="2731450">
            <a:off x="2975748" y="3803203"/>
            <a:ext cx="509152" cy="945026"/>
          </a:xfrm>
          <a:prstGeom prst="flowChartDecision">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5076056" y="2207359"/>
            <a:ext cx="3312368" cy="10627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mtClean="0"/>
              <a:t>左図の赤い領域の面積を求めよ</a:t>
            </a:r>
            <a:endParaRPr lang="en-US" altLang="ja-JP" smtClean="0"/>
          </a:p>
        </p:txBody>
      </p:sp>
      <p:sp>
        <p:nvSpPr>
          <p:cNvPr id="8" name="下矢印 7"/>
          <p:cNvSpPr/>
          <p:nvPr/>
        </p:nvSpPr>
        <p:spPr>
          <a:xfrm>
            <a:off x="6372200" y="3429000"/>
            <a:ext cx="720080" cy="1512168"/>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p:sp>
        <p:nvSpPr>
          <p:cNvPr id="10" name="正方形/長方形 9"/>
          <p:cNvSpPr/>
          <p:nvPr/>
        </p:nvSpPr>
        <p:spPr>
          <a:xfrm>
            <a:off x="5076056" y="5121346"/>
            <a:ext cx="3312368" cy="10627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mtClean="0"/>
              <a:t>必要な情報は？</a:t>
            </a:r>
            <a:endParaRPr lang="en-US" altLang="ja-JP" smtClean="0"/>
          </a:p>
        </p:txBody>
      </p:sp>
      <p:graphicFrame>
        <p:nvGraphicFramePr>
          <p:cNvPr id="9" name="オブジェクト 8"/>
          <p:cNvGraphicFramePr>
            <a:graphicFrameLocks noChangeAspect="1"/>
          </p:cNvGraphicFramePr>
          <p:nvPr>
            <p:extLst>
              <p:ext uri="{D42A27DB-BD31-4B8C-83A1-F6EECF244321}">
                <p14:modId xmlns:p14="http://schemas.microsoft.com/office/powerpoint/2010/main" val="3254180054"/>
              </p:ext>
            </p:extLst>
          </p:nvPr>
        </p:nvGraphicFramePr>
        <p:xfrm>
          <a:off x="-144524" y="5340522"/>
          <a:ext cx="1512168" cy="1687127"/>
        </p:xfrm>
        <a:graphic>
          <a:graphicData uri="http://schemas.openxmlformats.org/presentationml/2006/ole">
            <mc:AlternateContent xmlns:mc="http://schemas.openxmlformats.org/markup-compatibility/2006">
              <mc:Choice xmlns:v="urn:schemas-microsoft-com:vml" Requires="v">
                <p:oleObj spid="_x0000_s1030" name="ChemSketch" r:id="rId4" imgW="576000" imgH="642960" progId="ACD.ChemSketch.20">
                  <p:embed/>
                </p:oleObj>
              </mc:Choice>
              <mc:Fallback>
                <p:oleObj name="ChemSketch" r:id="rId4" imgW="576000" imgH="642960" progId="ACD.ChemSketch.20">
                  <p:embed/>
                  <p:pic>
                    <p:nvPicPr>
                      <p:cNvPr id="0" name=""/>
                      <p:cNvPicPr/>
                      <p:nvPr/>
                    </p:nvPicPr>
                    <p:blipFill>
                      <a:blip r:embed="rId5"/>
                      <a:stretch>
                        <a:fillRect/>
                      </a:stretch>
                    </p:blipFill>
                    <p:spPr>
                      <a:xfrm>
                        <a:off x="-144524" y="5340522"/>
                        <a:ext cx="1512168" cy="1687127"/>
                      </a:xfrm>
                      <a:prstGeom prst="rect">
                        <a:avLst/>
                      </a:prstGeom>
                    </p:spPr>
                  </p:pic>
                </p:oleObj>
              </mc:Fallback>
            </mc:AlternateContent>
          </a:graphicData>
        </a:graphic>
      </p:graphicFrame>
    </p:spTree>
    <p:extLst>
      <p:ext uri="{BB962C8B-B14F-4D97-AF65-F5344CB8AC3E}">
        <p14:creationId xmlns:p14="http://schemas.microsoft.com/office/powerpoint/2010/main" val="260018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p>
            <a:r>
              <a:rPr kumimoji="1" lang="ja-JP" altLang="en-US" smtClean="0"/>
              <a:t>基本テクニック</a:t>
            </a:r>
            <a:endParaRPr kumimoji="1" lang="ja-JP" altLang="en-US"/>
          </a:p>
        </p:txBody>
      </p:sp>
      <p:sp>
        <p:nvSpPr>
          <p:cNvPr id="3" name="コンテンツ プレースホルダー 2"/>
          <p:cNvSpPr>
            <a:spLocks noGrp="1"/>
          </p:cNvSpPr>
          <p:nvPr>
            <p:ph idx="1"/>
          </p:nvPr>
        </p:nvSpPr>
        <p:spPr>
          <a:xfrm>
            <a:off x="457200" y="1600200"/>
            <a:ext cx="8229600" cy="4349080"/>
          </a:xfrm>
        </p:spPr>
        <p:txBody>
          <a:bodyPr>
            <a:normAutofit/>
          </a:bodyPr>
          <a:lstStyle/>
          <a:p>
            <a:pPr marL="0" indent="0">
              <a:buNone/>
            </a:pPr>
            <a:r>
              <a:rPr lang="ja-JP" altLang="en-US" smtClean="0"/>
              <a:t>今回の問題のように</a:t>
            </a:r>
            <a:endParaRPr lang="en-US" altLang="ja-JP" smtClean="0"/>
          </a:p>
          <a:p>
            <a:pPr marL="0" indent="0">
              <a:buNone/>
            </a:pPr>
            <a:r>
              <a:rPr lang="ja-JP" altLang="en-US" smtClean="0"/>
              <a:t>「取り得る値の範囲が決まっている」</a:t>
            </a:r>
            <a:endParaRPr lang="en-US" altLang="ja-JP" smtClean="0"/>
          </a:p>
          <a:p>
            <a:pPr marL="0" indent="0">
              <a:buNone/>
            </a:pPr>
            <a:r>
              <a:rPr lang="ja-JP" altLang="en-US" smtClean="0"/>
              <a:t>ときに、その値を確保する変数を用意する代わりに、配列のインデックスで代用すると効率が良い。</a:t>
            </a:r>
            <a:endParaRPr lang="en-US" altLang="ja-JP" smtClean="0"/>
          </a:p>
          <a:p>
            <a:pPr marL="0" indent="0">
              <a:buNone/>
            </a:pPr>
            <a:endParaRPr kumimoji="1" lang="en-US" altLang="ja-JP" smtClean="0"/>
          </a:p>
        </p:txBody>
      </p:sp>
    </p:spTree>
    <p:extLst>
      <p:ext uri="{BB962C8B-B14F-4D97-AF65-F5344CB8AC3E}">
        <p14:creationId xmlns:p14="http://schemas.microsoft.com/office/powerpoint/2010/main" val="14829565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971600" y="116632"/>
            <a:ext cx="7488832" cy="65527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smtClean="0"/>
              <a:t>int main()</a:t>
            </a:r>
          </a:p>
          <a:p>
            <a:r>
              <a:rPr lang="en-US" altLang="ja-JP" smtClean="0"/>
              <a:t>{ </a:t>
            </a:r>
          </a:p>
          <a:p>
            <a:r>
              <a:rPr lang="en-US" altLang="ja-JP"/>
              <a:t>	</a:t>
            </a:r>
            <a:r>
              <a:rPr lang="en-US" altLang="ja-JP" smtClean="0"/>
              <a:t>int point[1001] = { 0 }; </a:t>
            </a:r>
          </a:p>
          <a:p>
            <a:r>
              <a:rPr lang="en-US" altLang="ja-JP"/>
              <a:t>	</a:t>
            </a:r>
            <a:r>
              <a:rPr lang="en-US" altLang="ja-JP" smtClean="0"/>
              <a:t>point[0] = 1;</a:t>
            </a:r>
          </a:p>
          <a:p>
            <a:r>
              <a:rPr lang="en-US" altLang="ja-JP"/>
              <a:t>	</a:t>
            </a:r>
            <a:r>
              <a:rPr lang="en-US" altLang="ja-JP" smtClean="0"/>
              <a:t> int propoint[9] = { 25, 39, 51, 76, 163, 111, 136, 128, 133, 138 };</a:t>
            </a:r>
          </a:p>
          <a:p>
            <a:r>
              <a:rPr lang="en-US" altLang="ja-JP"/>
              <a:t>	</a:t>
            </a:r>
            <a:r>
              <a:rPr lang="en-US" altLang="ja-JP" smtClean="0"/>
              <a:t> for (int i = 0; i &lt; 10; i++)</a:t>
            </a:r>
          </a:p>
          <a:p>
            <a:r>
              <a:rPr lang="en-US" altLang="ja-JP"/>
              <a:t>	</a:t>
            </a:r>
            <a:r>
              <a:rPr lang="en-US" altLang="ja-JP" smtClean="0"/>
              <a:t> { </a:t>
            </a:r>
          </a:p>
          <a:p>
            <a:r>
              <a:rPr lang="en-US" altLang="ja-JP"/>
              <a:t>	</a:t>
            </a:r>
            <a:r>
              <a:rPr lang="en-US" altLang="ja-JP" smtClean="0"/>
              <a:t>	for (int j = 1000; j &gt;=0; j--)</a:t>
            </a:r>
          </a:p>
          <a:p>
            <a:r>
              <a:rPr lang="en-US" altLang="ja-JP"/>
              <a:t>	</a:t>
            </a:r>
            <a:r>
              <a:rPr lang="en-US" altLang="ja-JP" smtClean="0"/>
              <a:t>	 { </a:t>
            </a:r>
          </a:p>
          <a:p>
            <a:r>
              <a:rPr lang="en-US" altLang="ja-JP"/>
              <a:t>	</a:t>
            </a:r>
            <a:r>
              <a:rPr lang="en-US" altLang="ja-JP" smtClean="0"/>
              <a:t>		if (point[j] == 1)</a:t>
            </a:r>
          </a:p>
          <a:p>
            <a:r>
              <a:rPr lang="en-US" altLang="ja-JP"/>
              <a:t>	</a:t>
            </a:r>
            <a:r>
              <a:rPr lang="en-US" altLang="ja-JP" smtClean="0"/>
              <a:t>		 { </a:t>
            </a:r>
          </a:p>
          <a:p>
            <a:r>
              <a:rPr lang="en-US" altLang="ja-JP"/>
              <a:t>	</a:t>
            </a:r>
            <a:r>
              <a:rPr lang="en-US" altLang="ja-JP" smtClean="0"/>
              <a:t>			point[j + propoint[i]] = 1; </a:t>
            </a:r>
          </a:p>
          <a:p>
            <a:r>
              <a:rPr lang="en-US" altLang="ja-JP"/>
              <a:t>	</a:t>
            </a:r>
            <a:r>
              <a:rPr lang="en-US" altLang="ja-JP" smtClean="0"/>
              <a:t>		} </a:t>
            </a:r>
          </a:p>
          <a:p>
            <a:r>
              <a:rPr lang="en-US" altLang="ja-JP"/>
              <a:t>	</a:t>
            </a:r>
            <a:r>
              <a:rPr lang="en-US" altLang="ja-JP" smtClean="0"/>
              <a:t>	}</a:t>
            </a:r>
          </a:p>
          <a:p>
            <a:r>
              <a:rPr lang="en-US" altLang="ja-JP"/>
              <a:t>	</a:t>
            </a:r>
            <a:r>
              <a:rPr lang="en-US" altLang="ja-JP" smtClean="0"/>
              <a:t> } </a:t>
            </a:r>
          </a:p>
          <a:p>
            <a:r>
              <a:rPr lang="en-US" altLang="ja-JP"/>
              <a:t>	</a:t>
            </a:r>
            <a:r>
              <a:rPr lang="en-US" altLang="ja-JP" smtClean="0"/>
              <a:t>for (int j = 0; j &lt; 1001; j++) </a:t>
            </a:r>
          </a:p>
          <a:p>
            <a:r>
              <a:rPr lang="en-US" altLang="ja-JP"/>
              <a:t>	</a:t>
            </a:r>
            <a:r>
              <a:rPr lang="en-US" altLang="ja-JP" smtClean="0"/>
              <a:t>{</a:t>
            </a:r>
          </a:p>
          <a:p>
            <a:r>
              <a:rPr lang="en-US" altLang="ja-JP"/>
              <a:t>	</a:t>
            </a:r>
            <a:r>
              <a:rPr lang="en-US" altLang="ja-JP" smtClean="0"/>
              <a:t>	 if (point[j] == 1)</a:t>
            </a:r>
          </a:p>
          <a:p>
            <a:r>
              <a:rPr lang="en-US" altLang="ja-JP"/>
              <a:t>	</a:t>
            </a:r>
            <a:r>
              <a:rPr lang="en-US" altLang="ja-JP" smtClean="0"/>
              <a:t>	 {</a:t>
            </a:r>
          </a:p>
          <a:p>
            <a:r>
              <a:rPr lang="en-US" altLang="ja-JP"/>
              <a:t>	</a:t>
            </a:r>
            <a:r>
              <a:rPr lang="en-US" altLang="ja-JP" smtClean="0"/>
              <a:t>		 cout &lt;&lt; j &lt;&lt; endl; </a:t>
            </a:r>
          </a:p>
          <a:p>
            <a:r>
              <a:rPr lang="en-US" altLang="ja-JP"/>
              <a:t>	</a:t>
            </a:r>
            <a:r>
              <a:rPr lang="en-US" altLang="ja-JP" smtClean="0"/>
              <a:t>	}</a:t>
            </a:r>
          </a:p>
          <a:p>
            <a:r>
              <a:rPr lang="en-US" altLang="ja-JP"/>
              <a:t>	</a:t>
            </a:r>
            <a:r>
              <a:rPr lang="en-US" altLang="ja-JP" smtClean="0"/>
              <a:t>}</a:t>
            </a:r>
          </a:p>
          <a:p>
            <a:r>
              <a:rPr lang="en-US" altLang="ja-JP" smtClean="0"/>
              <a:t>}</a:t>
            </a:r>
            <a:endParaRPr kumimoji="1" lang="ja-JP" altLang="en-US"/>
          </a:p>
        </p:txBody>
      </p:sp>
    </p:spTree>
    <p:extLst>
      <p:ext uri="{BB962C8B-B14F-4D97-AF65-F5344CB8AC3E}">
        <p14:creationId xmlns:p14="http://schemas.microsoft.com/office/powerpoint/2010/main" val="14829565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p>
            <a:r>
              <a:rPr lang="ja-JP" altLang="en-US"/>
              <a:t>演習</a:t>
            </a:r>
            <a:endParaRPr kumimoji="1" lang="ja-JP" altLang="en-US"/>
          </a:p>
        </p:txBody>
      </p:sp>
      <p:sp>
        <p:nvSpPr>
          <p:cNvPr id="3" name="正方形/長方形 2"/>
          <p:cNvSpPr/>
          <p:nvPr/>
        </p:nvSpPr>
        <p:spPr>
          <a:xfrm>
            <a:off x="467544" y="1268760"/>
            <a:ext cx="7992888" cy="47525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sz="2400" smtClean="0"/>
              <a:t>Golden Week Contest 2015 </a:t>
            </a:r>
            <a:r>
              <a:rPr lang="ja-JP" altLang="en-US" sz="2400" smtClean="0"/>
              <a:t>へようこそ。</a:t>
            </a:r>
          </a:p>
          <a:p>
            <a:r>
              <a:rPr lang="ja-JP" altLang="en-US" sz="2400" smtClean="0"/>
              <a:t>このコンテストの配点はいささか複雑そうです。なのでまず、このコンテストで取ることのできる点数を列挙してみましょう。</a:t>
            </a:r>
          </a:p>
          <a:p>
            <a:r>
              <a:rPr lang="en-US" altLang="ja-JP" sz="2400" b="1" i="1" u="sng">
                <a:solidFill>
                  <a:srgbClr val="FF0000"/>
                </a:solidFill>
              </a:rPr>
              <a:t>G</a:t>
            </a:r>
            <a:r>
              <a:rPr lang="ja-JP" altLang="en-US" sz="2400" b="1" u="sng" smtClean="0">
                <a:solidFill>
                  <a:srgbClr val="FF0000"/>
                </a:solidFill>
              </a:rPr>
              <a:t> 問題以外の問題では、</a:t>
            </a:r>
            <a:r>
              <a:rPr lang="en-US" altLang="ja-JP" sz="2400" b="1" u="sng">
                <a:solidFill>
                  <a:srgbClr val="FF0000"/>
                </a:solidFill>
              </a:rPr>
              <a:t>0</a:t>
            </a:r>
            <a:r>
              <a:rPr lang="ja-JP" altLang="en-US" sz="2400" b="1" u="sng" smtClean="0">
                <a:solidFill>
                  <a:srgbClr val="FF0000"/>
                </a:solidFill>
              </a:rPr>
              <a:t> 点または満点のみを取ることができ、</a:t>
            </a:r>
            <a:r>
              <a:rPr lang="en-US" altLang="ja-JP" sz="2400" b="1" i="1" u="sng">
                <a:solidFill>
                  <a:srgbClr val="FF0000"/>
                </a:solidFill>
              </a:rPr>
              <a:t>G</a:t>
            </a:r>
            <a:r>
              <a:rPr lang="ja-JP" altLang="en-US" sz="2400" b="1" u="sng" smtClean="0">
                <a:solidFill>
                  <a:srgbClr val="FF0000"/>
                </a:solidFill>
              </a:rPr>
              <a:t> 問題では、</a:t>
            </a:r>
            <a:r>
              <a:rPr lang="en-US" altLang="ja-JP" sz="2400" b="1" u="sng">
                <a:solidFill>
                  <a:srgbClr val="FF0000"/>
                </a:solidFill>
              </a:rPr>
              <a:t>0</a:t>
            </a:r>
            <a:r>
              <a:rPr lang="ja-JP" altLang="en-US" sz="2400" b="1" u="sng" smtClean="0">
                <a:solidFill>
                  <a:srgbClr val="FF0000"/>
                </a:solidFill>
              </a:rPr>
              <a:t> 点または </a:t>
            </a:r>
            <a:r>
              <a:rPr lang="en-US" altLang="ja-JP" sz="2400" b="1" u="sng">
                <a:solidFill>
                  <a:srgbClr val="FF0000"/>
                </a:solidFill>
              </a:rPr>
              <a:t>58</a:t>
            </a:r>
            <a:r>
              <a:rPr lang="ja-JP" altLang="en-US" sz="2400" b="1" u="sng" smtClean="0">
                <a:solidFill>
                  <a:srgbClr val="FF0000"/>
                </a:solidFill>
              </a:rPr>
              <a:t> 点または満点のみを取ることができます。</a:t>
            </a:r>
          </a:p>
          <a:p>
            <a:r>
              <a:rPr lang="ja-JP" altLang="en-US" sz="2400" smtClean="0"/>
              <a:t>問題を解いていき、それぞれの問題で得られた点数の合計がコンテストでの得点となります。</a:t>
            </a:r>
          </a:p>
          <a:p>
            <a:r>
              <a:rPr lang="ja-JP" altLang="en-US" sz="2400" smtClean="0"/>
              <a:t>ちなみに、各問題の満点は、</a:t>
            </a:r>
          </a:p>
          <a:p>
            <a:r>
              <a:rPr lang="en-US" altLang="ja-JP" sz="2400" smtClean="0"/>
              <a:t>25,39,51,76,163,111,136,128,133,138 </a:t>
            </a:r>
            <a:r>
              <a:rPr lang="ja-JP" altLang="en-US" sz="2400" smtClean="0"/>
              <a:t>となっており、</a:t>
            </a:r>
            <a:r>
              <a:rPr lang="en-US" altLang="ja-JP" sz="2400" b="1" i="1" u="sng">
                <a:solidFill>
                  <a:srgbClr val="FF0000"/>
                </a:solidFill>
              </a:rPr>
              <a:t>G</a:t>
            </a:r>
            <a:r>
              <a:rPr lang="ja-JP" altLang="en-US" sz="2400" b="1" u="sng" smtClean="0">
                <a:solidFill>
                  <a:srgbClr val="FF0000"/>
                </a:solidFill>
              </a:rPr>
              <a:t> 問題の部分点は </a:t>
            </a:r>
            <a:r>
              <a:rPr lang="en-US" altLang="ja-JP" sz="2400" b="1" u="sng">
                <a:solidFill>
                  <a:srgbClr val="FF0000"/>
                </a:solidFill>
              </a:rPr>
              <a:t>58</a:t>
            </a:r>
            <a:r>
              <a:rPr lang="ja-JP" altLang="en-US" sz="2400" b="1" u="sng" smtClean="0">
                <a:solidFill>
                  <a:srgbClr val="FF0000"/>
                </a:solidFill>
              </a:rPr>
              <a:t> 点です</a:t>
            </a:r>
          </a:p>
          <a:p>
            <a:pPr algn="ctr"/>
            <a:endParaRPr kumimoji="1" lang="ja-JP" altLang="en-US"/>
          </a:p>
        </p:txBody>
      </p:sp>
      <p:sp>
        <p:nvSpPr>
          <p:cNvPr id="4" name="正方形/長方形 3"/>
          <p:cNvSpPr/>
          <p:nvPr/>
        </p:nvSpPr>
        <p:spPr>
          <a:xfrm>
            <a:off x="6012160" y="5733256"/>
            <a:ext cx="2880320" cy="6480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b="1" smtClean="0"/>
              <a:t>Golden Week Contest 2015</a:t>
            </a:r>
            <a:endParaRPr lang="en-US" altLang="ja-JP" b="1"/>
          </a:p>
        </p:txBody>
      </p:sp>
    </p:spTree>
    <p:extLst>
      <p:ext uri="{BB962C8B-B14F-4D97-AF65-F5344CB8AC3E}">
        <p14:creationId xmlns:p14="http://schemas.microsoft.com/office/powerpoint/2010/main" val="1482956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p:cNvGrpSpPr/>
          <p:nvPr/>
        </p:nvGrpSpPr>
        <p:grpSpPr>
          <a:xfrm>
            <a:off x="0" y="1556792"/>
            <a:ext cx="4023916" cy="4023916"/>
            <a:chOff x="611560" y="908720"/>
            <a:chExt cx="4023916" cy="4023916"/>
          </a:xfrm>
        </p:grpSpPr>
        <p:pic>
          <p:nvPicPr>
            <p:cNvPr id="4" name="Picture 2" descr="C:\Users\Jun\Desktop\393561_239194062810653_1272891925_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908720"/>
              <a:ext cx="4023916" cy="4023916"/>
            </a:xfrm>
            <a:prstGeom prst="rect">
              <a:avLst/>
            </a:prstGeom>
            <a:noFill/>
            <a:extLst>
              <a:ext uri="{909E8E84-426E-40DD-AFC4-6F175D3DCCD1}">
                <a14:hiddenFill xmlns:a14="http://schemas.microsoft.com/office/drawing/2010/main">
                  <a:solidFill>
                    <a:srgbClr val="FFFFFF"/>
                  </a:solidFill>
                </a14:hiddenFill>
              </a:ext>
            </a:extLst>
          </p:spPr>
        </p:pic>
        <p:sp>
          <p:nvSpPr>
            <p:cNvPr id="5" name="左右矢印 4"/>
            <p:cNvSpPr/>
            <p:nvPr/>
          </p:nvSpPr>
          <p:spPr>
            <a:xfrm rot="2629283">
              <a:off x="2962979" y="1406177"/>
              <a:ext cx="1431628" cy="504056"/>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6" name="左右矢印 5"/>
            <p:cNvSpPr/>
            <p:nvPr/>
          </p:nvSpPr>
          <p:spPr>
            <a:xfrm rot="20587612">
              <a:off x="2766389" y="2586580"/>
              <a:ext cx="866121" cy="504056"/>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7" name="フローチャート : 代替処理 6"/>
            <p:cNvSpPr/>
            <p:nvPr/>
          </p:nvSpPr>
          <p:spPr>
            <a:xfrm>
              <a:off x="3703545" y="1340769"/>
              <a:ext cx="356697" cy="360042"/>
            </a:xfrm>
            <a:prstGeom prst="flowChartAlternateProcess">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mtClean="0"/>
                <a:t>2</a:t>
              </a:r>
              <a:endParaRPr kumimoji="1" lang="ja-JP" altLang="en-US"/>
            </a:p>
          </p:txBody>
        </p:sp>
        <p:sp>
          <p:nvSpPr>
            <p:cNvPr id="8" name="フローチャート : 代替処理 7"/>
            <p:cNvSpPr/>
            <p:nvPr/>
          </p:nvSpPr>
          <p:spPr>
            <a:xfrm>
              <a:off x="2929709" y="2338750"/>
              <a:ext cx="356697" cy="360042"/>
            </a:xfrm>
            <a:prstGeom prst="flowChartAlternateProcess">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mtClean="0"/>
                <a:t>1</a:t>
              </a:r>
              <a:endParaRPr kumimoji="1" lang="ja-JP" altLang="en-US"/>
            </a:p>
          </p:txBody>
        </p:sp>
      </p:grpSp>
      <p:sp>
        <p:nvSpPr>
          <p:cNvPr id="9" name="右矢印 8"/>
          <p:cNvSpPr/>
          <p:nvPr/>
        </p:nvSpPr>
        <p:spPr>
          <a:xfrm>
            <a:off x="4027511" y="3190136"/>
            <a:ext cx="1210350" cy="576064"/>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nvGrpSpPr>
          <p:cNvPr id="15" name="グループ化 14"/>
          <p:cNvGrpSpPr/>
          <p:nvPr/>
        </p:nvGrpSpPr>
        <p:grpSpPr>
          <a:xfrm>
            <a:off x="6048164" y="1726552"/>
            <a:ext cx="2025239" cy="3520255"/>
            <a:chOff x="6048164" y="2266777"/>
            <a:chExt cx="2025239" cy="3520255"/>
          </a:xfrm>
        </p:grpSpPr>
        <p:sp>
          <p:nvSpPr>
            <p:cNvPr id="11" name="二等辺三角形 10"/>
            <p:cNvSpPr/>
            <p:nvPr/>
          </p:nvSpPr>
          <p:spPr>
            <a:xfrm>
              <a:off x="6048164" y="2533474"/>
              <a:ext cx="1800200" cy="162677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左右矢印 11"/>
            <p:cNvSpPr/>
            <p:nvPr/>
          </p:nvSpPr>
          <p:spPr>
            <a:xfrm rot="3492158">
              <a:off x="6782546" y="2948910"/>
              <a:ext cx="1868321" cy="504056"/>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3" name="フローチャート : 代替処理 12"/>
            <p:cNvSpPr/>
            <p:nvPr/>
          </p:nvSpPr>
          <p:spPr>
            <a:xfrm>
              <a:off x="7716706" y="2814634"/>
              <a:ext cx="356697" cy="360042"/>
            </a:xfrm>
            <a:prstGeom prst="flowChartAlternateProcess">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mtClean="0"/>
                <a:t>1</a:t>
              </a:r>
              <a:endParaRPr kumimoji="1" lang="ja-JP" altLang="en-US"/>
            </a:p>
          </p:txBody>
        </p:sp>
        <p:sp>
          <p:nvSpPr>
            <p:cNvPr id="14" name="二等辺三角形 13"/>
            <p:cNvSpPr/>
            <p:nvPr/>
          </p:nvSpPr>
          <p:spPr>
            <a:xfrm rot="10800000">
              <a:off x="6048164" y="4160253"/>
              <a:ext cx="1800200" cy="1626779"/>
            </a:xfrm>
            <a:prstGeom prst="triangl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正方形/長方形 15"/>
          <p:cNvSpPr/>
          <p:nvPr/>
        </p:nvSpPr>
        <p:spPr>
          <a:xfrm>
            <a:off x="5490748" y="5373216"/>
            <a:ext cx="2915031" cy="101664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mtClean="0"/>
              <a:t>1</a:t>
            </a:r>
            <a:r>
              <a:rPr lang="ja-JP" altLang="en-US" smtClean="0"/>
              <a:t>辺の長さが</a:t>
            </a:r>
            <a:r>
              <a:rPr lang="en-US" altLang="ja-JP" smtClean="0"/>
              <a:t>1</a:t>
            </a:r>
            <a:r>
              <a:rPr lang="ja-JP" altLang="en-US" smtClean="0"/>
              <a:t>の正三角形の</a:t>
            </a:r>
            <a:endParaRPr lang="en-US" altLang="ja-JP" smtClean="0"/>
          </a:p>
          <a:p>
            <a:pPr algn="ctr"/>
            <a:r>
              <a:rPr lang="ja-JP" altLang="en-US" smtClean="0"/>
              <a:t>面積を求めることに等しい</a:t>
            </a:r>
            <a:endParaRPr kumimoji="1" lang="ja-JP" altLang="en-US"/>
          </a:p>
        </p:txBody>
      </p:sp>
    </p:spTree>
    <p:extLst>
      <p:ext uri="{BB962C8B-B14F-4D97-AF65-F5344CB8AC3E}">
        <p14:creationId xmlns:p14="http://schemas.microsoft.com/office/powerpoint/2010/main" val="260018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578545" y="205155"/>
            <a:ext cx="2025239" cy="1893476"/>
            <a:chOff x="6048164" y="2266777"/>
            <a:chExt cx="2025239" cy="1893476"/>
          </a:xfrm>
        </p:grpSpPr>
        <p:sp>
          <p:nvSpPr>
            <p:cNvPr id="5" name="二等辺三角形 4"/>
            <p:cNvSpPr/>
            <p:nvPr/>
          </p:nvSpPr>
          <p:spPr>
            <a:xfrm>
              <a:off x="6048164" y="2533474"/>
              <a:ext cx="1800200" cy="162677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左右矢印 5"/>
            <p:cNvSpPr/>
            <p:nvPr/>
          </p:nvSpPr>
          <p:spPr>
            <a:xfrm rot="3492158">
              <a:off x="6782546" y="2948910"/>
              <a:ext cx="1868321" cy="504056"/>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7" name="フローチャート : 代替処理 6"/>
            <p:cNvSpPr/>
            <p:nvPr/>
          </p:nvSpPr>
          <p:spPr>
            <a:xfrm>
              <a:off x="7716706" y="2814634"/>
              <a:ext cx="356697" cy="360042"/>
            </a:xfrm>
            <a:prstGeom prst="flowChartAlternateProcess">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mtClean="0"/>
                <a:t>1</a:t>
              </a:r>
              <a:endParaRPr kumimoji="1" lang="ja-JP" altLang="en-US"/>
            </a:p>
          </p:txBody>
        </p:sp>
      </p:grpSp>
      <p:sp>
        <p:nvSpPr>
          <p:cNvPr id="9" name="角丸四角形 8"/>
          <p:cNvSpPr/>
          <p:nvPr/>
        </p:nvSpPr>
        <p:spPr>
          <a:xfrm>
            <a:off x="3923928" y="522079"/>
            <a:ext cx="3960440" cy="144016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mtClean="0"/>
              <a:t>三角形の面積の公式</a:t>
            </a:r>
            <a:endParaRPr kumimoji="1" lang="en-US" altLang="ja-JP" smtClean="0"/>
          </a:p>
          <a:p>
            <a:pPr algn="ctr"/>
            <a:r>
              <a:rPr lang="ja-JP" altLang="en-US" smtClean="0"/>
              <a:t>底辺</a:t>
            </a:r>
            <a:r>
              <a:rPr lang="en-US" altLang="ja-JP" smtClean="0"/>
              <a:t>×</a:t>
            </a:r>
            <a:r>
              <a:rPr lang="ja-JP" altLang="en-US" smtClean="0"/>
              <a:t>高さ</a:t>
            </a:r>
            <a:r>
              <a:rPr lang="en-US" altLang="ja-JP" smtClean="0"/>
              <a:t>÷2</a:t>
            </a:r>
          </a:p>
        </p:txBody>
      </p:sp>
      <p:sp>
        <p:nvSpPr>
          <p:cNvPr id="10" name="角丸四角形 9"/>
          <p:cNvSpPr/>
          <p:nvPr/>
        </p:nvSpPr>
        <p:spPr>
          <a:xfrm>
            <a:off x="3923929" y="2882740"/>
            <a:ext cx="3960440" cy="129614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mtClean="0"/>
              <a:t>底辺は </a:t>
            </a:r>
            <a:r>
              <a:rPr kumimoji="1" lang="en-US" altLang="ja-JP" smtClean="0"/>
              <a:t>1</a:t>
            </a:r>
            <a:endParaRPr kumimoji="1" lang="en-US" altLang="ja-JP" smtClean="0"/>
          </a:p>
          <a:p>
            <a:pPr algn="ctr"/>
            <a:r>
              <a:rPr kumimoji="1" lang="ja-JP" altLang="en-US" smtClean="0"/>
              <a:t>高さは？</a:t>
            </a:r>
            <a:endParaRPr kumimoji="1" lang="ja-JP" altLang="en-US"/>
          </a:p>
        </p:txBody>
      </p:sp>
      <p:sp>
        <p:nvSpPr>
          <p:cNvPr id="11" name="下矢印 10"/>
          <p:cNvSpPr/>
          <p:nvPr/>
        </p:nvSpPr>
        <p:spPr>
          <a:xfrm>
            <a:off x="5688124" y="2079610"/>
            <a:ext cx="432048" cy="65775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角丸四角形 11"/>
              <p:cNvSpPr/>
              <p:nvPr/>
            </p:nvSpPr>
            <p:spPr>
              <a:xfrm>
                <a:off x="3263738" y="5180017"/>
                <a:ext cx="5328591" cy="129614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mtClean="0"/>
                  <a:t>直角</a:t>
                </a:r>
                <a:r>
                  <a:rPr lang="ja-JP" altLang="en-US"/>
                  <a:t>三角形</a:t>
                </a:r>
                <a:r>
                  <a:rPr lang="ja-JP" altLang="en-US" smtClean="0"/>
                  <a:t>の底辺と高さの比は角度によって決まる</a:t>
                </a:r>
                <a:endParaRPr lang="en-US" altLang="ja-JP"/>
              </a:p>
              <a:p>
                <a:pPr algn="ctr"/>
                <a:r>
                  <a:rPr kumimoji="1" lang="ja-JP" altLang="en-US" b="0" smtClean="0"/>
                  <a:t>「</a:t>
                </a:r>
                <a14:m>
                  <m:oMath xmlns:m="http://schemas.openxmlformats.org/officeDocument/2006/math">
                    <m:r>
                      <a:rPr kumimoji="1" lang="en-US" altLang="ja-JP" b="0" i="1" smtClean="0">
                        <a:latin typeface="Cambria Math"/>
                      </a:rPr>
                      <m:t>𝑏</m:t>
                    </m:r>
                    <m:r>
                      <a:rPr kumimoji="1" lang="en-US" altLang="ja-JP" b="0" i="1" smtClean="0">
                        <a:latin typeface="Cambria Math"/>
                      </a:rPr>
                      <m:t>/</m:t>
                    </m:r>
                    <m:r>
                      <a:rPr kumimoji="1" lang="en-US" altLang="ja-JP" b="0" i="1" smtClean="0">
                        <a:latin typeface="Cambria Math"/>
                      </a:rPr>
                      <m:t>𝑎</m:t>
                    </m:r>
                  </m:oMath>
                </a14:m>
                <a:r>
                  <a:rPr kumimoji="1" lang="en-US" altLang="ja-JP" b="0" smtClean="0"/>
                  <a:t> </a:t>
                </a:r>
                <a:r>
                  <a:rPr lang="ja-JP" altLang="en-US" smtClean="0"/>
                  <a:t>は角度</a:t>
                </a:r>
                <a14:m>
                  <m:oMath xmlns:m="http://schemas.openxmlformats.org/officeDocument/2006/math">
                    <m:r>
                      <a:rPr lang="en-US" altLang="ja-JP" b="0" i="1" smtClean="0">
                        <a:latin typeface="Cambria Math"/>
                      </a:rPr>
                      <m:t>𝜃</m:t>
                    </m:r>
                  </m:oMath>
                </a14:m>
                <a:r>
                  <a:rPr lang="ja-JP" altLang="en-US" smtClean="0"/>
                  <a:t>によってのみ決まる</a:t>
                </a:r>
                <a:r>
                  <a:rPr lang="en-US" altLang="ja-JP" smtClean="0"/>
                  <a:t> </a:t>
                </a:r>
                <a:r>
                  <a:rPr lang="ja-JP" altLang="en-US" smtClean="0"/>
                  <a:t>」</a:t>
                </a:r>
                <a:endParaRPr kumimoji="1" lang="ja-JP" altLang="en-US"/>
              </a:p>
            </p:txBody>
          </p:sp>
        </mc:Choice>
        <mc:Fallback xmlns="">
          <p:sp>
            <p:nvSpPr>
              <p:cNvPr id="12" name="角丸四角形 11"/>
              <p:cNvSpPr>
                <a:spLocks noRot="1" noChangeAspect="1" noMove="1" noResize="1" noEditPoints="1" noAdjustHandles="1" noChangeArrowheads="1" noChangeShapeType="1" noTextEdit="1"/>
              </p:cNvSpPr>
              <p:nvPr/>
            </p:nvSpPr>
            <p:spPr>
              <a:xfrm>
                <a:off x="3263738" y="5180017"/>
                <a:ext cx="5328591" cy="1296144"/>
              </a:xfrm>
              <a:prstGeom prst="roundRect">
                <a:avLst/>
              </a:prstGeom>
              <a:blipFill rotWithShape="1">
                <a:blip r:embed="rId2"/>
                <a:stretch>
                  <a:fillRect/>
                </a:stretch>
              </a:blipFill>
            </p:spPr>
            <p:txBody>
              <a:bodyPr/>
              <a:lstStyle/>
              <a:p>
                <a:r>
                  <a:rPr lang="ja-JP" altLang="en-US">
                    <a:noFill/>
                  </a:rPr>
                  <a:t> </a:t>
                </a:r>
              </a:p>
            </p:txBody>
          </p:sp>
        </mc:Fallback>
      </mc:AlternateContent>
      <p:sp>
        <p:nvSpPr>
          <p:cNvPr id="13" name="下矢印 12"/>
          <p:cNvSpPr/>
          <p:nvPr/>
        </p:nvSpPr>
        <p:spPr>
          <a:xfrm>
            <a:off x="5712010" y="4354062"/>
            <a:ext cx="432048" cy="657756"/>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nvGrpSpPr>
          <p:cNvPr id="29" name="グループ化 28"/>
          <p:cNvGrpSpPr/>
          <p:nvPr/>
        </p:nvGrpSpPr>
        <p:grpSpPr>
          <a:xfrm>
            <a:off x="605104" y="3839066"/>
            <a:ext cx="1871110" cy="2670459"/>
            <a:chOff x="712143" y="4221089"/>
            <a:chExt cx="1582318" cy="2126108"/>
          </a:xfrm>
        </p:grpSpPr>
        <p:grpSp>
          <p:nvGrpSpPr>
            <p:cNvPr id="27" name="グループ化 26"/>
            <p:cNvGrpSpPr/>
            <p:nvPr/>
          </p:nvGrpSpPr>
          <p:grpSpPr>
            <a:xfrm>
              <a:off x="712143" y="4221089"/>
              <a:ext cx="1582318" cy="2126108"/>
              <a:chOff x="712143" y="4221089"/>
              <a:chExt cx="1582318" cy="2126108"/>
            </a:xfrm>
          </p:grpSpPr>
          <p:grpSp>
            <p:nvGrpSpPr>
              <p:cNvPr id="24" name="グループ化 23"/>
              <p:cNvGrpSpPr/>
              <p:nvPr/>
            </p:nvGrpSpPr>
            <p:grpSpPr>
              <a:xfrm>
                <a:off x="825257" y="4221089"/>
                <a:ext cx="1469204" cy="2126108"/>
                <a:chOff x="827585" y="4203359"/>
                <a:chExt cx="1469204" cy="2126108"/>
              </a:xfrm>
            </p:grpSpPr>
            <p:grpSp>
              <p:nvGrpSpPr>
                <p:cNvPr id="14" name="グループ化 13"/>
                <p:cNvGrpSpPr/>
                <p:nvPr/>
              </p:nvGrpSpPr>
              <p:grpSpPr>
                <a:xfrm>
                  <a:off x="827585" y="4221089"/>
                  <a:ext cx="934160" cy="2108378"/>
                  <a:chOff x="6014104" y="2533475"/>
                  <a:chExt cx="934160" cy="2108378"/>
                </a:xfrm>
              </p:grpSpPr>
              <p:sp>
                <p:nvSpPr>
                  <p:cNvPr id="15" name="二等辺三角形 14"/>
                  <p:cNvSpPr/>
                  <p:nvPr/>
                </p:nvSpPr>
                <p:spPr>
                  <a:xfrm>
                    <a:off x="6048164" y="2533475"/>
                    <a:ext cx="900099" cy="1584175"/>
                  </a:xfrm>
                  <a:prstGeom prst="triangle">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左右矢印 15"/>
                  <p:cNvSpPr/>
                  <p:nvPr/>
                </p:nvSpPr>
                <p:spPr>
                  <a:xfrm>
                    <a:off x="6014104" y="4160253"/>
                    <a:ext cx="934160" cy="252028"/>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7" name="フローチャート : 代替処理 16"/>
                  <p:cNvSpPr/>
                  <p:nvPr/>
                </p:nvSpPr>
                <p:spPr>
                  <a:xfrm>
                    <a:off x="6329776" y="4281811"/>
                    <a:ext cx="356697" cy="360042"/>
                  </a:xfrm>
                  <a:prstGeom prst="flowChartAlternateProcess">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i="1" smtClean="0"/>
                      <a:t>a</a:t>
                    </a:r>
                    <a:endParaRPr kumimoji="1" lang="ja-JP" altLang="en-US" i="1"/>
                  </a:p>
                </p:txBody>
              </p:sp>
            </p:grpSp>
            <p:sp>
              <p:nvSpPr>
                <p:cNvPr id="22" name="左右矢印 21"/>
                <p:cNvSpPr/>
                <p:nvPr/>
              </p:nvSpPr>
              <p:spPr>
                <a:xfrm rot="5400000">
                  <a:off x="1148978" y="4868459"/>
                  <a:ext cx="1582228" cy="252028"/>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23" name="フローチャート : 代替処理 22"/>
                <p:cNvSpPr/>
                <p:nvPr/>
              </p:nvSpPr>
              <p:spPr>
                <a:xfrm>
                  <a:off x="1940092" y="4845096"/>
                  <a:ext cx="356697" cy="360042"/>
                </a:xfrm>
                <a:prstGeom prst="flowChartAlternateProcess">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i="1" smtClean="0"/>
                    <a:t>b</a:t>
                  </a:r>
                  <a:endParaRPr kumimoji="1" lang="ja-JP" altLang="en-US" i="1"/>
                </a:p>
              </p:txBody>
            </p:sp>
          </p:grpSp>
          <p:sp>
            <p:nvSpPr>
              <p:cNvPr id="26" name="円弧 25"/>
              <p:cNvSpPr/>
              <p:nvPr/>
            </p:nvSpPr>
            <p:spPr>
              <a:xfrm rot="911396">
                <a:off x="712143" y="5442716"/>
                <a:ext cx="524713" cy="793446"/>
              </a:xfrm>
              <a:prstGeom prst="arc">
                <a:avLst>
                  <a:gd name="adj1" fmla="val 16200000"/>
                  <a:gd name="adj2" fmla="val 20445926"/>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8" name="フローチャート : 代替処理 27"/>
            <p:cNvSpPr/>
            <p:nvPr/>
          </p:nvSpPr>
          <p:spPr>
            <a:xfrm>
              <a:off x="1183962" y="5254023"/>
              <a:ext cx="356697" cy="360042"/>
            </a:xfrm>
            <a:prstGeom prst="flowChartAlternateProcess">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i="1">
                  <a:solidFill>
                    <a:schemeClr val="bg1"/>
                  </a:solidFill>
                  <a:latin typeface="Times New Roman" panose="02020603050405020304" pitchFamily="18" charset="0"/>
                  <a:cs typeface="Times New Roman" panose="02020603050405020304" pitchFamily="18" charset="0"/>
                </a:rPr>
                <a:t>θ</a:t>
              </a:r>
              <a:endParaRPr kumimoji="1" lang="ja-JP" altLang="en-US" i="1">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60018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グループ化 16"/>
          <p:cNvGrpSpPr/>
          <p:nvPr/>
        </p:nvGrpSpPr>
        <p:grpSpPr>
          <a:xfrm>
            <a:off x="882392" y="2538942"/>
            <a:ext cx="1871110" cy="2860836"/>
            <a:chOff x="649279" y="1438423"/>
            <a:chExt cx="1871110" cy="2860836"/>
          </a:xfrm>
        </p:grpSpPr>
        <p:grpSp>
          <p:nvGrpSpPr>
            <p:cNvPr id="4" name="グループ化 3"/>
            <p:cNvGrpSpPr/>
            <p:nvPr/>
          </p:nvGrpSpPr>
          <p:grpSpPr>
            <a:xfrm>
              <a:off x="649279" y="1628800"/>
              <a:ext cx="1871110" cy="2670459"/>
              <a:chOff x="712143" y="4221089"/>
              <a:chExt cx="1582318" cy="2126108"/>
            </a:xfrm>
          </p:grpSpPr>
          <p:grpSp>
            <p:nvGrpSpPr>
              <p:cNvPr id="5" name="グループ化 4"/>
              <p:cNvGrpSpPr/>
              <p:nvPr/>
            </p:nvGrpSpPr>
            <p:grpSpPr>
              <a:xfrm>
                <a:off x="712143" y="4221089"/>
                <a:ext cx="1582318" cy="2126108"/>
                <a:chOff x="712143" y="4221089"/>
                <a:chExt cx="1582318" cy="2126108"/>
              </a:xfrm>
            </p:grpSpPr>
            <p:grpSp>
              <p:nvGrpSpPr>
                <p:cNvPr id="7" name="グループ化 6"/>
                <p:cNvGrpSpPr/>
                <p:nvPr/>
              </p:nvGrpSpPr>
              <p:grpSpPr>
                <a:xfrm>
                  <a:off x="825257" y="4221089"/>
                  <a:ext cx="1469204" cy="2126108"/>
                  <a:chOff x="827585" y="4203359"/>
                  <a:chExt cx="1469204" cy="2126108"/>
                </a:xfrm>
              </p:grpSpPr>
              <p:grpSp>
                <p:nvGrpSpPr>
                  <p:cNvPr id="9" name="グループ化 8"/>
                  <p:cNvGrpSpPr/>
                  <p:nvPr/>
                </p:nvGrpSpPr>
                <p:grpSpPr>
                  <a:xfrm>
                    <a:off x="827585" y="4221089"/>
                    <a:ext cx="934160" cy="2108378"/>
                    <a:chOff x="6014104" y="2533475"/>
                    <a:chExt cx="934160" cy="2108378"/>
                  </a:xfrm>
                </p:grpSpPr>
                <p:sp>
                  <p:nvSpPr>
                    <p:cNvPr id="12" name="二等辺三角形 11"/>
                    <p:cNvSpPr/>
                    <p:nvPr/>
                  </p:nvSpPr>
                  <p:spPr>
                    <a:xfrm>
                      <a:off x="6048164" y="2533475"/>
                      <a:ext cx="900099" cy="1584175"/>
                    </a:xfrm>
                    <a:prstGeom prst="triangle">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左右矢印 12"/>
                    <p:cNvSpPr/>
                    <p:nvPr/>
                  </p:nvSpPr>
                  <p:spPr>
                    <a:xfrm>
                      <a:off x="6014104" y="4160253"/>
                      <a:ext cx="934160" cy="252028"/>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4" name="フローチャート : 代替処理 13"/>
                    <p:cNvSpPr/>
                    <p:nvPr/>
                  </p:nvSpPr>
                  <p:spPr>
                    <a:xfrm>
                      <a:off x="6329776" y="4281811"/>
                      <a:ext cx="356697" cy="360042"/>
                    </a:xfrm>
                    <a:prstGeom prst="flowChartAlternateProcess">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i="1" smtClean="0"/>
                        <a:t>a</a:t>
                      </a:r>
                      <a:endParaRPr kumimoji="1" lang="ja-JP" altLang="en-US" i="1"/>
                    </a:p>
                  </p:txBody>
                </p:sp>
              </p:grpSp>
              <p:sp>
                <p:nvSpPr>
                  <p:cNvPr id="10" name="左右矢印 9"/>
                  <p:cNvSpPr/>
                  <p:nvPr/>
                </p:nvSpPr>
                <p:spPr>
                  <a:xfrm rot="5400000">
                    <a:off x="1148978" y="4868459"/>
                    <a:ext cx="1582228" cy="252028"/>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1" name="フローチャート : 代替処理 10"/>
                  <p:cNvSpPr/>
                  <p:nvPr/>
                </p:nvSpPr>
                <p:spPr>
                  <a:xfrm>
                    <a:off x="1940092" y="4845096"/>
                    <a:ext cx="356697" cy="360042"/>
                  </a:xfrm>
                  <a:prstGeom prst="flowChartAlternateProcess">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i="1" smtClean="0"/>
                      <a:t>b</a:t>
                    </a:r>
                    <a:endParaRPr kumimoji="1" lang="ja-JP" altLang="en-US" i="1"/>
                  </a:p>
                </p:txBody>
              </p:sp>
            </p:grpSp>
            <p:sp>
              <p:nvSpPr>
                <p:cNvPr id="8" name="円弧 7"/>
                <p:cNvSpPr/>
                <p:nvPr/>
              </p:nvSpPr>
              <p:spPr>
                <a:xfrm rot="911396">
                  <a:off x="712143" y="5442716"/>
                  <a:ext cx="524713" cy="793446"/>
                </a:xfrm>
                <a:prstGeom prst="arc">
                  <a:avLst>
                    <a:gd name="adj1" fmla="val 16200000"/>
                    <a:gd name="adj2" fmla="val 20445926"/>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6" name="フローチャート : 代替処理 5"/>
              <p:cNvSpPr/>
              <p:nvPr/>
            </p:nvSpPr>
            <p:spPr>
              <a:xfrm>
                <a:off x="1183962" y="5254023"/>
                <a:ext cx="356697" cy="360042"/>
              </a:xfrm>
              <a:prstGeom prst="flowChartAlternateProcess">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i="1">
                    <a:solidFill>
                      <a:schemeClr val="bg1"/>
                    </a:solidFill>
                    <a:latin typeface="Times New Roman" panose="02020603050405020304" pitchFamily="18" charset="0"/>
                    <a:cs typeface="Times New Roman" panose="02020603050405020304" pitchFamily="18" charset="0"/>
                  </a:rPr>
                  <a:t>θ</a:t>
                </a:r>
                <a:endParaRPr kumimoji="1" lang="ja-JP" altLang="en-US" i="1">
                  <a:solidFill>
                    <a:schemeClr val="bg1"/>
                  </a:solidFill>
                  <a:latin typeface="Times New Roman" panose="02020603050405020304" pitchFamily="18" charset="0"/>
                  <a:cs typeface="Times New Roman" panose="02020603050405020304" pitchFamily="18" charset="0"/>
                </a:endParaRPr>
              </a:p>
            </p:txBody>
          </p:sp>
        </p:grpSp>
        <p:sp>
          <p:nvSpPr>
            <p:cNvPr id="15" name="フローチャート : 代替処理 14"/>
            <p:cNvSpPr/>
            <p:nvPr/>
          </p:nvSpPr>
          <p:spPr>
            <a:xfrm>
              <a:off x="722512" y="2193732"/>
              <a:ext cx="421798" cy="452224"/>
            </a:xfrm>
            <a:prstGeom prst="flowChartAlternateProcess">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i="1"/>
                <a:t>c</a:t>
              </a:r>
              <a:endParaRPr kumimoji="1" lang="ja-JP" altLang="en-US" i="1"/>
            </a:p>
          </p:txBody>
        </p:sp>
        <p:sp>
          <p:nvSpPr>
            <p:cNvPr id="16" name="左右矢印 15"/>
            <p:cNvSpPr/>
            <p:nvPr/>
          </p:nvSpPr>
          <p:spPr>
            <a:xfrm rot="17967301">
              <a:off x="47194" y="2414037"/>
              <a:ext cx="2249254" cy="298026"/>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sp>
        <p:nvSpPr>
          <p:cNvPr id="18" name="角丸四角形 17"/>
          <p:cNvSpPr/>
          <p:nvPr/>
        </p:nvSpPr>
        <p:spPr>
          <a:xfrm>
            <a:off x="899592" y="476672"/>
            <a:ext cx="5606379" cy="165196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mtClean="0"/>
              <a:t>直角</a:t>
            </a:r>
            <a:r>
              <a:rPr lang="ja-JP" altLang="en-US" smtClean="0"/>
              <a:t>三角形を構成する</a:t>
            </a:r>
            <a:r>
              <a:rPr lang="en-US" altLang="ja-JP" smtClean="0"/>
              <a:t>3</a:t>
            </a:r>
            <a:r>
              <a:rPr lang="ja-JP" altLang="en-US" smtClean="0"/>
              <a:t>つの辺（斜辺</a:t>
            </a:r>
            <a:r>
              <a:rPr lang="en-US" altLang="ja-JP" smtClean="0"/>
              <a:t>,</a:t>
            </a:r>
            <a:r>
              <a:rPr lang="ja-JP" altLang="en-US"/>
              <a:t> </a:t>
            </a:r>
            <a:r>
              <a:rPr lang="ja-JP" altLang="en-US" smtClean="0"/>
              <a:t>高さ</a:t>
            </a:r>
            <a:r>
              <a:rPr lang="en-US" altLang="ja-JP" smtClean="0"/>
              <a:t>, </a:t>
            </a:r>
            <a:r>
              <a:rPr lang="ja-JP" altLang="en-US" smtClean="0"/>
              <a:t>底辺</a:t>
            </a:r>
            <a:r>
              <a:rPr lang="en-US" altLang="ja-JP" smtClean="0"/>
              <a:t>)</a:t>
            </a:r>
            <a:r>
              <a:rPr lang="ja-JP" altLang="en-US" smtClean="0"/>
              <a:t>の内</a:t>
            </a:r>
            <a:endParaRPr lang="en-US" altLang="ja-JP" smtClean="0"/>
          </a:p>
          <a:p>
            <a:pPr algn="ctr"/>
            <a:r>
              <a:rPr lang="ja-JP" altLang="en-US" smtClean="0"/>
              <a:t>任意の</a:t>
            </a:r>
            <a:r>
              <a:rPr lang="en-US" altLang="ja-JP" smtClean="0"/>
              <a:t>2</a:t>
            </a:r>
            <a:r>
              <a:rPr lang="ja-JP" altLang="en-US" smtClean="0"/>
              <a:t>つの辺の比は角度 </a:t>
            </a:r>
            <a:r>
              <a:rPr lang="en-US" altLang="ja-JP" i="1" smtClean="0">
                <a:latin typeface="Times New Roman" panose="02020603050405020304" pitchFamily="18" charset="0"/>
                <a:cs typeface="Times New Roman" panose="02020603050405020304" pitchFamily="18" charset="0"/>
              </a:rPr>
              <a:t>θ </a:t>
            </a:r>
            <a:r>
              <a:rPr lang="ja-JP" altLang="en-US" smtClean="0">
                <a:latin typeface="Times New Roman" panose="02020603050405020304" pitchFamily="18" charset="0"/>
                <a:cs typeface="Times New Roman" panose="02020603050405020304" pitchFamily="18" charset="0"/>
              </a:rPr>
              <a:t>によって決定される</a:t>
            </a:r>
            <a:endParaRPr kumimoji="1" lang="ja-JP" altLang="en-US" i="1">
              <a:latin typeface="Times New Roman" panose="02020603050405020304" pitchFamily="18" charset="0"/>
              <a:cs typeface="Times New Roman" panose="02020603050405020304" pitchFamily="18" charset="0"/>
            </a:endParaRPr>
          </a:p>
        </p:txBody>
      </p:sp>
      <p:grpSp>
        <p:nvGrpSpPr>
          <p:cNvPr id="19" name="グループ化 18"/>
          <p:cNvGrpSpPr/>
          <p:nvPr/>
        </p:nvGrpSpPr>
        <p:grpSpPr>
          <a:xfrm>
            <a:off x="5502358" y="1370367"/>
            <a:ext cx="2806665" cy="4291254"/>
            <a:chOff x="649279" y="1438423"/>
            <a:chExt cx="1871110" cy="2860836"/>
          </a:xfrm>
        </p:grpSpPr>
        <p:grpSp>
          <p:nvGrpSpPr>
            <p:cNvPr id="20" name="グループ化 19"/>
            <p:cNvGrpSpPr/>
            <p:nvPr/>
          </p:nvGrpSpPr>
          <p:grpSpPr>
            <a:xfrm>
              <a:off x="649279" y="1628800"/>
              <a:ext cx="1871110" cy="2670459"/>
              <a:chOff x="712143" y="4221089"/>
              <a:chExt cx="1582318" cy="2126108"/>
            </a:xfrm>
          </p:grpSpPr>
          <p:grpSp>
            <p:nvGrpSpPr>
              <p:cNvPr id="23" name="グループ化 22"/>
              <p:cNvGrpSpPr/>
              <p:nvPr/>
            </p:nvGrpSpPr>
            <p:grpSpPr>
              <a:xfrm>
                <a:off x="712143" y="4221089"/>
                <a:ext cx="1582318" cy="2126108"/>
                <a:chOff x="712143" y="4221089"/>
                <a:chExt cx="1582318" cy="2126108"/>
              </a:xfrm>
            </p:grpSpPr>
            <p:grpSp>
              <p:nvGrpSpPr>
                <p:cNvPr id="25" name="グループ化 24"/>
                <p:cNvGrpSpPr/>
                <p:nvPr/>
              </p:nvGrpSpPr>
              <p:grpSpPr>
                <a:xfrm>
                  <a:off x="825257" y="4221089"/>
                  <a:ext cx="1469204" cy="2126108"/>
                  <a:chOff x="827585" y="4203359"/>
                  <a:chExt cx="1469204" cy="2126108"/>
                </a:xfrm>
              </p:grpSpPr>
              <p:grpSp>
                <p:nvGrpSpPr>
                  <p:cNvPr id="27" name="グループ化 26"/>
                  <p:cNvGrpSpPr/>
                  <p:nvPr/>
                </p:nvGrpSpPr>
                <p:grpSpPr>
                  <a:xfrm>
                    <a:off x="827585" y="4221089"/>
                    <a:ext cx="934160" cy="2108378"/>
                    <a:chOff x="6014104" y="2533475"/>
                    <a:chExt cx="934160" cy="2108378"/>
                  </a:xfrm>
                </p:grpSpPr>
                <p:sp>
                  <p:nvSpPr>
                    <p:cNvPr id="30" name="二等辺三角形 29"/>
                    <p:cNvSpPr/>
                    <p:nvPr/>
                  </p:nvSpPr>
                  <p:spPr>
                    <a:xfrm>
                      <a:off x="6048164" y="2533475"/>
                      <a:ext cx="900099" cy="1584175"/>
                    </a:xfrm>
                    <a:prstGeom prst="triangle">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左右矢印 30"/>
                    <p:cNvSpPr/>
                    <p:nvPr/>
                  </p:nvSpPr>
                  <p:spPr>
                    <a:xfrm>
                      <a:off x="6014104" y="4160253"/>
                      <a:ext cx="934160" cy="252028"/>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2" name="フローチャート : 代替処理 31"/>
                    <p:cNvSpPr/>
                    <p:nvPr/>
                  </p:nvSpPr>
                  <p:spPr>
                    <a:xfrm>
                      <a:off x="6329776" y="4281811"/>
                      <a:ext cx="356697" cy="360042"/>
                    </a:xfrm>
                    <a:prstGeom prst="flowChartAlternateProcess">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i="1" smtClean="0"/>
                        <a:t>a</a:t>
                      </a:r>
                      <a:endParaRPr kumimoji="1" lang="ja-JP" altLang="en-US" i="1"/>
                    </a:p>
                  </p:txBody>
                </p:sp>
              </p:grpSp>
              <p:sp>
                <p:nvSpPr>
                  <p:cNvPr id="28" name="左右矢印 27"/>
                  <p:cNvSpPr/>
                  <p:nvPr/>
                </p:nvSpPr>
                <p:spPr>
                  <a:xfrm rot="5400000">
                    <a:off x="1148978" y="4868459"/>
                    <a:ext cx="1582228" cy="252028"/>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29" name="フローチャート : 代替処理 28"/>
                  <p:cNvSpPr/>
                  <p:nvPr/>
                </p:nvSpPr>
                <p:spPr>
                  <a:xfrm>
                    <a:off x="1940092" y="4845096"/>
                    <a:ext cx="356697" cy="360042"/>
                  </a:xfrm>
                  <a:prstGeom prst="flowChartAlternateProcess">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i="1" smtClean="0"/>
                      <a:t>b</a:t>
                    </a:r>
                    <a:endParaRPr kumimoji="1" lang="ja-JP" altLang="en-US" i="1"/>
                  </a:p>
                </p:txBody>
              </p:sp>
            </p:grpSp>
            <p:sp>
              <p:nvSpPr>
                <p:cNvPr id="26" name="円弧 25"/>
                <p:cNvSpPr/>
                <p:nvPr/>
              </p:nvSpPr>
              <p:spPr>
                <a:xfrm rot="911396">
                  <a:off x="712143" y="5442716"/>
                  <a:ext cx="524713" cy="793446"/>
                </a:xfrm>
                <a:prstGeom prst="arc">
                  <a:avLst>
                    <a:gd name="adj1" fmla="val 16200000"/>
                    <a:gd name="adj2" fmla="val 20445926"/>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4" name="フローチャート : 代替処理 23"/>
              <p:cNvSpPr/>
              <p:nvPr/>
            </p:nvSpPr>
            <p:spPr>
              <a:xfrm>
                <a:off x="1183962" y="5254023"/>
                <a:ext cx="356697" cy="360042"/>
              </a:xfrm>
              <a:prstGeom prst="flowChartAlternateProcess">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i="1">
                    <a:solidFill>
                      <a:schemeClr val="bg1"/>
                    </a:solidFill>
                    <a:latin typeface="Times New Roman" panose="02020603050405020304" pitchFamily="18" charset="0"/>
                    <a:cs typeface="Times New Roman" panose="02020603050405020304" pitchFamily="18" charset="0"/>
                  </a:rPr>
                  <a:t>θ</a:t>
                </a:r>
                <a:endParaRPr kumimoji="1" lang="ja-JP" altLang="en-US" i="1">
                  <a:solidFill>
                    <a:schemeClr val="bg1"/>
                  </a:solidFill>
                  <a:latin typeface="Times New Roman" panose="02020603050405020304" pitchFamily="18" charset="0"/>
                  <a:cs typeface="Times New Roman" panose="02020603050405020304" pitchFamily="18" charset="0"/>
                </a:endParaRPr>
              </a:p>
            </p:txBody>
          </p:sp>
        </p:grpSp>
        <p:sp>
          <p:nvSpPr>
            <p:cNvPr id="21" name="フローチャート : 代替処理 20"/>
            <p:cNvSpPr/>
            <p:nvPr/>
          </p:nvSpPr>
          <p:spPr>
            <a:xfrm>
              <a:off x="722512" y="2193732"/>
              <a:ext cx="421798" cy="452224"/>
            </a:xfrm>
            <a:prstGeom prst="flowChartAlternateProcess">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i="1"/>
                <a:t>c</a:t>
              </a:r>
              <a:endParaRPr kumimoji="1" lang="ja-JP" altLang="en-US" i="1"/>
            </a:p>
          </p:txBody>
        </p:sp>
        <p:sp>
          <p:nvSpPr>
            <p:cNvPr id="22" name="左右矢印 21"/>
            <p:cNvSpPr/>
            <p:nvPr/>
          </p:nvSpPr>
          <p:spPr>
            <a:xfrm rot="17967301">
              <a:off x="47194" y="2414037"/>
              <a:ext cx="2249254" cy="298026"/>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33" name="正方形/長方形 32"/>
              <p:cNvSpPr/>
              <p:nvPr/>
            </p:nvSpPr>
            <p:spPr>
              <a:xfrm>
                <a:off x="1389437" y="5877272"/>
                <a:ext cx="5630835" cy="7200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mtClean="0"/>
                  <a:t>大きさが異なっても</a:t>
                </a:r>
                <a14:m>
                  <m:oMath xmlns:m="http://schemas.openxmlformats.org/officeDocument/2006/math">
                    <m:f>
                      <m:fPr>
                        <m:type m:val="skw"/>
                        <m:ctrlPr>
                          <a:rPr kumimoji="1" lang="en-US" altLang="ja-JP" b="0" i="1" smtClean="0">
                            <a:latin typeface="Cambria Math"/>
                          </a:rPr>
                        </m:ctrlPr>
                      </m:fPr>
                      <m:num>
                        <m:r>
                          <a:rPr kumimoji="1" lang="en-US" altLang="ja-JP" b="0" i="1" smtClean="0">
                            <a:latin typeface="Cambria Math"/>
                          </a:rPr>
                          <m:t>𝑏</m:t>
                        </m:r>
                      </m:num>
                      <m:den>
                        <m:r>
                          <a:rPr kumimoji="1" lang="en-US" altLang="ja-JP" b="0" i="1" smtClean="0">
                            <a:latin typeface="Cambria Math"/>
                          </a:rPr>
                          <m:t>𝑐</m:t>
                        </m:r>
                      </m:den>
                    </m:f>
                    <m:r>
                      <a:rPr kumimoji="1" lang="en-US" altLang="ja-JP" b="0" i="1" smtClean="0">
                        <a:latin typeface="Cambria Math"/>
                      </a:rPr>
                      <m:t>,</m:t>
                    </m:r>
                    <m:f>
                      <m:fPr>
                        <m:type m:val="skw"/>
                        <m:ctrlPr>
                          <a:rPr kumimoji="1" lang="en-US" altLang="ja-JP" b="0" i="1" smtClean="0">
                            <a:latin typeface="Cambria Math"/>
                          </a:rPr>
                        </m:ctrlPr>
                      </m:fPr>
                      <m:num>
                        <m:r>
                          <a:rPr kumimoji="1" lang="en-US" altLang="ja-JP" b="0" i="1" smtClean="0">
                            <a:latin typeface="Cambria Math"/>
                          </a:rPr>
                          <m:t>𝑎</m:t>
                        </m:r>
                      </m:num>
                      <m:den>
                        <m:r>
                          <a:rPr kumimoji="1" lang="en-US" altLang="ja-JP" b="0" i="1" smtClean="0">
                            <a:latin typeface="Cambria Math"/>
                          </a:rPr>
                          <m:t>𝑐</m:t>
                        </m:r>
                      </m:den>
                    </m:f>
                    <m:r>
                      <a:rPr kumimoji="1" lang="en-US" altLang="ja-JP" b="0" i="1" smtClean="0">
                        <a:latin typeface="Cambria Math"/>
                      </a:rPr>
                      <m:t>,</m:t>
                    </m:r>
                    <m:f>
                      <m:fPr>
                        <m:type m:val="skw"/>
                        <m:ctrlPr>
                          <a:rPr kumimoji="1" lang="en-US" altLang="ja-JP" b="0" i="1" smtClean="0">
                            <a:latin typeface="Cambria Math"/>
                          </a:rPr>
                        </m:ctrlPr>
                      </m:fPr>
                      <m:num>
                        <m:r>
                          <a:rPr kumimoji="1" lang="en-US" altLang="ja-JP" b="0" i="1" smtClean="0">
                            <a:latin typeface="Cambria Math"/>
                          </a:rPr>
                          <m:t>𝑏</m:t>
                        </m:r>
                      </m:num>
                      <m:den>
                        <m:r>
                          <a:rPr kumimoji="1" lang="en-US" altLang="ja-JP" b="0" i="1" smtClean="0">
                            <a:latin typeface="Cambria Math"/>
                          </a:rPr>
                          <m:t>𝑎</m:t>
                        </m:r>
                      </m:den>
                    </m:f>
                  </m:oMath>
                </a14:m>
                <a:r>
                  <a:rPr lang="ja-JP" altLang="en-US" smtClean="0"/>
                  <a:t>は等しい</a:t>
                </a:r>
                <a:endParaRPr kumimoji="1" lang="ja-JP" altLang="en-US"/>
              </a:p>
            </p:txBody>
          </p:sp>
        </mc:Choice>
        <mc:Fallback xmlns="">
          <p:sp>
            <p:nvSpPr>
              <p:cNvPr id="33" name="正方形/長方形 32"/>
              <p:cNvSpPr>
                <a:spLocks noRot="1" noChangeAspect="1" noMove="1" noResize="1" noEditPoints="1" noAdjustHandles="1" noChangeArrowheads="1" noChangeShapeType="1" noTextEdit="1"/>
              </p:cNvSpPr>
              <p:nvPr/>
            </p:nvSpPr>
            <p:spPr>
              <a:xfrm>
                <a:off x="1389437" y="5877272"/>
                <a:ext cx="5630835" cy="720080"/>
              </a:xfrm>
              <a:prstGeom prst="rect">
                <a:avLst/>
              </a:prstGeom>
              <a:blipFill rotWithShape="1">
                <a:blip r:embed="rId2"/>
                <a:stretch>
                  <a:fillRect/>
                </a:stretch>
              </a:blipFill>
            </p:spPr>
            <p:txBody>
              <a:bodyPr/>
              <a:lstStyle/>
              <a:p>
                <a:r>
                  <a:rPr lang="ja-JP" altLang="en-US">
                    <a:noFill/>
                  </a:rPr>
                  <a:t> </a:t>
                </a:r>
              </a:p>
            </p:txBody>
          </p:sp>
        </mc:Fallback>
      </mc:AlternateContent>
      <p:sp>
        <p:nvSpPr>
          <p:cNvPr id="34" name="右矢印 33"/>
          <p:cNvSpPr/>
          <p:nvPr/>
        </p:nvSpPr>
        <p:spPr>
          <a:xfrm>
            <a:off x="3275856" y="3520363"/>
            <a:ext cx="1656184" cy="679478"/>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60018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611560" y="1036040"/>
            <a:ext cx="2806665" cy="4291254"/>
            <a:chOff x="649279" y="1438423"/>
            <a:chExt cx="1871110" cy="2860836"/>
          </a:xfrm>
        </p:grpSpPr>
        <p:grpSp>
          <p:nvGrpSpPr>
            <p:cNvPr id="5" name="グループ化 4"/>
            <p:cNvGrpSpPr/>
            <p:nvPr/>
          </p:nvGrpSpPr>
          <p:grpSpPr>
            <a:xfrm>
              <a:off x="649279" y="1628800"/>
              <a:ext cx="1871110" cy="2670459"/>
              <a:chOff x="712143" y="4221089"/>
              <a:chExt cx="1582318" cy="2126108"/>
            </a:xfrm>
          </p:grpSpPr>
          <p:grpSp>
            <p:nvGrpSpPr>
              <p:cNvPr id="8" name="グループ化 7"/>
              <p:cNvGrpSpPr/>
              <p:nvPr/>
            </p:nvGrpSpPr>
            <p:grpSpPr>
              <a:xfrm>
                <a:off x="712143" y="4221089"/>
                <a:ext cx="1582318" cy="2126108"/>
                <a:chOff x="712143" y="4221089"/>
                <a:chExt cx="1582318" cy="2126108"/>
              </a:xfrm>
            </p:grpSpPr>
            <p:grpSp>
              <p:nvGrpSpPr>
                <p:cNvPr id="10" name="グループ化 9"/>
                <p:cNvGrpSpPr/>
                <p:nvPr/>
              </p:nvGrpSpPr>
              <p:grpSpPr>
                <a:xfrm>
                  <a:off x="825257" y="4221089"/>
                  <a:ext cx="1469204" cy="2126108"/>
                  <a:chOff x="827585" y="4203359"/>
                  <a:chExt cx="1469204" cy="2126108"/>
                </a:xfrm>
              </p:grpSpPr>
              <p:grpSp>
                <p:nvGrpSpPr>
                  <p:cNvPr id="12" name="グループ化 11"/>
                  <p:cNvGrpSpPr/>
                  <p:nvPr/>
                </p:nvGrpSpPr>
                <p:grpSpPr>
                  <a:xfrm>
                    <a:off x="827585" y="4221089"/>
                    <a:ext cx="934160" cy="2108378"/>
                    <a:chOff x="6014104" y="2533475"/>
                    <a:chExt cx="934160" cy="2108378"/>
                  </a:xfrm>
                </p:grpSpPr>
                <p:sp>
                  <p:nvSpPr>
                    <p:cNvPr id="15" name="二等辺三角形 14"/>
                    <p:cNvSpPr/>
                    <p:nvPr/>
                  </p:nvSpPr>
                  <p:spPr>
                    <a:xfrm>
                      <a:off x="6048164" y="2533475"/>
                      <a:ext cx="900099" cy="1584175"/>
                    </a:xfrm>
                    <a:prstGeom prst="triangle">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左右矢印 15"/>
                    <p:cNvSpPr/>
                    <p:nvPr/>
                  </p:nvSpPr>
                  <p:spPr>
                    <a:xfrm>
                      <a:off x="6014104" y="4160253"/>
                      <a:ext cx="934160" cy="252028"/>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7" name="フローチャート : 代替処理 16"/>
                    <p:cNvSpPr/>
                    <p:nvPr/>
                  </p:nvSpPr>
                  <p:spPr>
                    <a:xfrm>
                      <a:off x="6329776" y="4281811"/>
                      <a:ext cx="356697" cy="360042"/>
                    </a:xfrm>
                    <a:prstGeom prst="flowChartAlternateProcess">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i="1" smtClean="0"/>
                        <a:t>a</a:t>
                      </a:r>
                      <a:endParaRPr kumimoji="1" lang="ja-JP" altLang="en-US" i="1"/>
                    </a:p>
                  </p:txBody>
                </p:sp>
              </p:grpSp>
              <p:sp>
                <p:nvSpPr>
                  <p:cNvPr id="13" name="左右矢印 12"/>
                  <p:cNvSpPr/>
                  <p:nvPr/>
                </p:nvSpPr>
                <p:spPr>
                  <a:xfrm rot="5400000">
                    <a:off x="1148978" y="4868459"/>
                    <a:ext cx="1582228" cy="252028"/>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4" name="フローチャート : 代替処理 13"/>
                  <p:cNvSpPr/>
                  <p:nvPr/>
                </p:nvSpPr>
                <p:spPr>
                  <a:xfrm>
                    <a:off x="1940092" y="4845096"/>
                    <a:ext cx="356697" cy="360042"/>
                  </a:xfrm>
                  <a:prstGeom prst="flowChartAlternateProcess">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i="1" smtClean="0"/>
                      <a:t>b</a:t>
                    </a:r>
                    <a:endParaRPr kumimoji="1" lang="ja-JP" altLang="en-US" i="1"/>
                  </a:p>
                </p:txBody>
              </p:sp>
            </p:grpSp>
            <p:sp>
              <p:nvSpPr>
                <p:cNvPr id="11" name="円弧 10"/>
                <p:cNvSpPr/>
                <p:nvPr/>
              </p:nvSpPr>
              <p:spPr>
                <a:xfrm rot="911396">
                  <a:off x="712143" y="5442716"/>
                  <a:ext cx="524713" cy="793446"/>
                </a:xfrm>
                <a:prstGeom prst="arc">
                  <a:avLst>
                    <a:gd name="adj1" fmla="val 16200000"/>
                    <a:gd name="adj2" fmla="val 20445926"/>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9" name="フローチャート : 代替処理 8"/>
              <p:cNvSpPr/>
              <p:nvPr/>
            </p:nvSpPr>
            <p:spPr>
              <a:xfrm>
                <a:off x="1183962" y="5254023"/>
                <a:ext cx="356697" cy="360042"/>
              </a:xfrm>
              <a:prstGeom prst="flowChartAlternateProcess">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i="1">
                    <a:solidFill>
                      <a:schemeClr val="bg1"/>
                    </a:solidFill>
                    <a:latin typeface="Times New Roman" panose="02020603050405020304" pitchFamily="18" charset="0"/>
                    <a:cs typeface="Times New Roman" panose="02020603050405020304" pitchFamily="18" charset="0"/>
                  </a:rPr>
                  <a:t>θ</a:t>
                </a:r>
                <a:endParaRPr kumimoji="1" lang="ja-JP" altLang="en-US" i="1">
                  <a:solidFill>
                    <a:schemeClr val="bg1"/>
                  </a:solidFill>
                  <a:latin typeface="Times New Roman" panose="02020603050405020304" pitchFamily="18" charset="0"/>
                  <a:cs typeface="Times New Roman" panose="02020603050405020304" pitchFamily="18" charset="0"/>
                </a:endParaRPr>
              </a:p>
            </p:txBody>
          </p:sp>
        </p:grpSp>
        <p:sp>
          <p:nvSpPr>
            <p:cNvPr id="6" name="フローチャート : 代替処理 5"/>
            <p:cNvSpPr/>
            <p:nvPr/>
          </p:nvSpPr>
          <p:spPr>
            <a:xfrm>
              <a:off x="722512" y="2193732"/>
              <a:ext cx="421798" cy="452224"/>
            </a:xfrm>
            <a:prstGeom prst="flowChartAlternateProcess">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i="1"/>
                <a:t>c</a:t>
              </a:r>
              <a:endParaRPr kumimoji="1" lang="ja-JP" altLang="en-US" i="1"/>
            </a:p>
          </p:txBody>
        </p:sp>
        <p:sp>
          <p:nvSpPr>
            <p:cNvPr id="7" name="左右矢印 6"/>
            <p:cNvSpPr/>
            <p:nvPr/>
          </p:nvSpPr>
          <p:spPr>
            <a:xfrm rot="17967301">
              <a:off x="47194" y="2414037"/>
              <a:ext cx="2249254" cy="298026"/>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sp>
        <p:nvSpPr>
          <p:cNvPr id="18" name="正方形/長方形 17"/>
          <p:cNvSpPr/>
          <p:nvPr/>
        </p:nvSpPr>
        <p:spPr>
          <a:xfrm>
            <a:off x="3851920" y="764704"/>
            <a:ext cx="4032448" cy="14043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mtClean="0"/>
              <a:t>角度</a:t>
            </a:r>
            <a:r>
              <a:rPr lang="en-US" altLang="ja-JP" i="1" smtClean="0">
                <a:latin typeface="Times New Roman" panose="02020603050405020304" pitchFamily="18" charset="0"/>
                <a:cs typeface="Times New Roman" panose="02020603050405020304" pitchFamily="18" charset="0"/>
              </a:rPr>
              <a:t>θ</a:t>
            </a:r>
            <a:r>
              <a:rPr lang="ja-JP" altLang="en-US" smtClean="0"/>
              <a:t>を引数に直角三角形における</a:t>
            </a:r>
            <a:endParaRPr lang="en-US" altLang="ja-JP" smtClean="0"/>
          </a:p>
          <a:p>
            <a:pPr algn="ctr"/>
            <a:r>
              <a:rPr lang="ja-JP" altLang="en-US" smtClean="0"/>
              <a:t>辺の長さの比を返す関数を考える</a:t>
            </a:r>
            <a:endParaRPr kumimoji="1" lang="ja-JP" altLang="en-US"/>
          </a:p>
        </p:txBody>
      </p:sp>
      <mc:AlternateContent xmlns:mc="http://schemas.openxmlformats.org/markup-compatibility/2006" xmlns:a14="http://schemas.microsoft.com/office/drawing/2010/main">
        <mc:Choice Requires="a14">
          <p:sp>
            <p:nvSpPr>
              <p:cNvPr id="19" name="角丸四角形 18"/>
              <p:cNvSpPr/>
              <p:nvPr/>
            </p:nvSpPr>
            <p:spPr>
              <a:xfrm>
                <a:off x="3923928" y="3278388"/>
                <a:ext cx="3960440" cy="221926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unc>
                        <m:funcPr>
                          <m:ctrlPr>
                            <a:rPr kumimoji="1" lang="en-US" altLang="ja-JP" b="0" i="1" smtClean="0">
                              <a:latin typeface="Cambria Math"/>
                            </a:rPr>
                          </m:ctrlPr>
                        </m:funcPr>
                        <m:fName>
                          <m:r>
                            <m:rPr>
                              <m:sty m:val="p"/>
                            </m:rPr>
                            <a:rPr kumimoji="1" lang="en-US" altLang="ja-JP" b="0" i="0" smtClean="0">
                              <a:latin typeface="Cambria Math"/>
                            </a:rPr>
                            <m:t>sin</m:t>
                          </m:r>
                        </m:fName>
                        <m:e>
                          <m:r>
                            <a:rPr kumimoji="1" lang="en-US" altLang="ja-JP" b="0" i="1" smtClean="0">
                              <a:latin typeface="Cambria Math"/>
                            </a:rPr>
                            <m:t>𝜃</m:t>
                          </m:r>
                        </m:e>
                      </m:func>
                      <m:r>
                        <a:rPr kumimoji="1" lang="en-US" altLang="ja-JP" b="0" i="1" smtClean="0">
                          <a:latin typeface="Cambria Math"/>
                        </a:rPr>
                        <m:t>= </m:t>
                      </m:r>
                      <m:f>
                        <m:fPr>
                          <m:type m:val="skw"/>
                          <m:ctrlPr>
                            <a:rPr kumimoji="1" lang="en-US" altLang="ja-JP" b="0" i="1" smtClean="0">
                              <a:latin typeface="Cambria Math"/>
                            </a:rPr>
                          </m:ctrlPr>
                        </m:fPr>
                        <m:num>
                          <m:r>
                            <a:rPr kumimoji="1" lang="en-US" altLang="ja-JP" b="0" i="1" smtClean="0">
                              <a:latin typeface="Cambria Math"/>
                            </a:rPr>
                            <m:t>𝑏</m:t>
                          </m:r>
                        </m:num>
                        <m:den>
                          <m:r>
                            <a:rPr kumimoji="1" lang="en-US" altLang="ja-JP" b="0" i="1" smtClean="0">
                              <a:latin typeface="Cambria Math"/>
                            </a:rPr>
                            <m:t>𝑐</m:t>
                          </m:r>
                        </m:den>
                      </m:f>
                    </m:oMath>
                  </m:oMathPara>
                </a14:m>
                <a:endParaRPr kumimoji="1" lang="en-US" altLang="ja-JP" b="0" smtClean="0"/>
              </a:p>
              <a:p>
                <a:pPr algn="ctr"/>
                <a:endParaRPr kumimoji="1" lang="en-US" altLang="ja-JP" b="0" smtClean="0"/>
              </a:p>
              <a:p>
                <a:pPr algn="ctr"/>
                <a14:m>
                  <m:oMathPara xmlns:m="http://schemas.openxmlformats.org/officeDocument/2006/math">
                    <m:oMathParaPr>
                      <m:jc m:val="centerGroup"/>
                    </m:oMathParaPr>
                    <m:oMath xmlns:m="http://schemas.openxmlformats.org/officeDocument/2006/math">
                      <m:func>
                        <m:funcPr>
                          <m:ctrlPr>
                            <a:rPr lang="en-US" altLang="ja-JP" i="1">
                              <a:latin typeface="Cambria Math"/>
                            </a:rPr>
                          </m:ctrlPr>
                        </m:funcPr>
                        <m:fName>
                          <m:r>
                            <m:rPr>
                              <m:sty m:val="p"/>
                            </m:rPr>
                            <a:rPr lang="en-US" altLang="ja-JP" b="0" i="0" smtClean="0">
                              <a:latin typeface="Cambria Math"/>
                            </a:rPr>
                            <m:t>cos</m:t>
                          </m:r>
                        </m:fName>
                        <m:e>
                          <m:r>
                            <a:rPr lang="en-US" altLang="ja-JP" i="1">
                              <a:latin typeface="Cambria Math"/>
                            </a:rPr>
                            <m:t>𝜃</m:t>
                          </m:r>
                        </m:e>
                      </m:func>
                      <m:r>
                        <a:rPr lang="en-US" altLang="ja-JP" i="1">
                          <a:latin typeface="Cambria Math"/>
                        </a:rPr>
                        <m:t>= </m:t>
                      </m:r>
                      <m:f>
                        <m:fPr>
                          <m:type m:val="skw"/>
                          <m:ctrlPr>
                            <a:rPr lang="en-US" altLang="ja-JP" i="1">
                              <a:latin typeface="Cambria Math"/>
                            </a:rPr>
                          </m:ctrlPr>
                        </m:fPr>
                        <m:num>
                          <m:r>
                            <a:rPr lang="en-US" altLang="ja-JP" b="0" i="1" smtClean="0">
                              <a:latin typeface="Cambria Math"/>
                            </a:rPr>
                            <m:t>𝑎</m:t>
                          </m:r>
                        </m:num>
                        <m:den>
                          <m:r>
                            <a:rPr lang="en-US" altLang="ja-JP" b="0" i="1" smtClean="0">
                              <a:latin typeface="Cambria Math"/>
                            </a:rPr>
                            <m:t>𝑐</m:t>
                          </m:r>
                        </m:den>
                      </m:f>
                    </m:oMath>
                  </m:oMathPara>
                </a14:m>
                <a:endParaRPr lang="en-US" altLang="ja-JP" smtClean="0"/>
              </a:p>
              <a:p>
                <a:pPr algn="ctr"/>
                <a:endParaRPr lang="en-US" altLang="ja-JP"/>
              </a:p>
              <a:p>
                <a:pPr algn="ctr"/>
                <a14:m>
                  <m:oMathPara xmlns:m="http://schemas.openxmlformats.org/officeDocument/2006/math">
                    <m:oMathParaPr>
                      <m:jc m:val="centerGroup"/>
                    </m:oMathParaPr>
                    <m:oMath xmlns:m="http://schemas.openxmlformats.org/officeDocument/2006/math">
                      <m:func>
                        <m:funcPr>
                          <m:ctrlPr>
                            <a:rPr lang="en-US" altLang="ja-JP" i="1">
                              <a:latin typeface="Cambria Math"/>
                            </a:rPr>
                          </m:ctrlPr>
                        </m:funcPr>
                        <m:fName>
                          <m:r>
                            <m:rPr>
                              <m:sty m:val="p"/>
                            </m:rPr>
                            <a:rPr lang="en-US" altLang="ja-JP" b="0" i="0" smtClean="0">
                              <a:latin typeface="Cambria Math"/>
                            </a:rPr>
                            <m:t>tan</m:t>
                          </m:r>
                        </m:fName>
                        <m:e>
                          <m:r>
                            <a:rPr lang="en-US" altLang="ja-JP" i="1">
                              <a:latin typeface="Cambria Math"/>
                            </a:rPr>
                            <m:t>𝜃</m:t>
                          </m:r>
                        </m:e>
                      </m:func>
                      <m:r>
                        <a:rPr lang="en-US" altLang="ja-JP" i="1">
                          <a:latin typeface="Cambria Math"/>
                        </a:rPr>
                        <m:t>= </m:t>
                      </m:r>
                      <m:f>
                        <m:fPr>
                          <m:type m:val="skw"/>
                          <m:ctrlPr>
                            <a:rPr lang="en-US" altLang="ja-JP" i="1">
                              <a:latin typeface="Cambria Math"/>
                            </a:rPr>
                          </m:ctrlPr>
                        </m:fPr>
                        <m:num>
                          <m:r>
                            <a:rPr lang="en-US" altLang="ja-JP" i="1">
                              <a:latin typeface="Cambria Math"/>
                            </a:rPr>
                            <m:t>𝑏</m:t>
                          </m:r>
                        </m:num>
                        <m:den>
                          <m:r>
                            <a:rPr lang="en-US" altLang="ja-JP" i="1">
                              <a:latin typeface="Cambria Math"/>
                            </a:rPr>
                            <m:t>𝑎</m:t>
                          </m:r>
                        </m:den>
                      </m:f>
                    </m:oMath>
                  </m:oMathPara>
                </a14:m>
                <a:endParaRPr kumimoji="1" lang="en-US" altLang="ja-JP" b="0" smtClean="0"/>
              </a:p>
            </p:txBody>
          </p:sp>
        </mc:Choice>
        <mc:Fallback xmlns="">
          <p:sp>
            <p:nvSpPr>
              <p:cNvPr id="19" name="角丸四角形 18"/>
              <p:cNvSpPr>
                <a:spLocks noRot="1" noChangeAspect="1" noMove="1" noResize="1" noEditPoints="1" noAdjustHandles="1" noChangeArrowheads="1" noChangeShapeType="1" noTextEdit="1"/>
              </p:cNvSpPr>
              <p:nvPr/>
            </p:nvSpPr>
            <p:spPr>
              <a:xfrm>
                <a:off x="3923928" y="3278388"/>
                <a:ext cx="3960440" cy="2219266"/>
              </a:xfrm>
              <a:prstGeom prst="roundRect">
                <a:avLst/>
              </a:prstGeom>
              <a:blipFill rotWithShape="1">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0018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演習</a:t>
            </a:r>
            <a:endParaRPr kumimoji="1" lang="ja-JP" altLang="en-US"/>
          </a:p>
        </p:txBody>
      </p:sp>
      <p:sp>
        <p:nvSpPr>
          <p:cNvPr id="3" name="コンテンツ プレースホルダー 2"/>
          <p:cNvSpPr>
            <a:spLocks noGrp="1"/>
          </p:cNvSpPr>
          <p:nvPr>
            <p:ph idx="1"/>
          </p:nvPr>
        </p:nvSpPr>
        <p:spPr/>
        <p:txBody>
          <a:bodyPr/>
          <a:lstStyle/>
          <a:p>
            <a:pPr marL="0" indent="0">
              <a:buNone/>
            </a:pPr>
            <a:r>
              <a:rPr kumimoji="1" lang="ja-JP" altLang="en-US" smtClean="0"/>
              <a:t>以下の表を埋めよ</a:t>
            </a:r>
            <a:endParaRPr kumimoji="1" lang="ja-JP" altLang="en-US"/>
          </a:p>
        </p:txBody>
      </p:sp>
      <mc:AlternateContent xmlns:mc="http://schemas.openxmlformats.org/markup-compatibility/2006" xmlns:a14="http://schemas.microsoft.com/office/drawing/2010/main">
        <mc:Choice Requires="a14">
          <p:graphicFrame>
            <p:nvGraphicFramePr>
              <p:cNvPr id="4" name="表 3"/>
              <p:cNvGraphicFramePr>
                <a:graphicFrameLocks noGrp="1"/>
              </p:cNvGraphicFramePr>
              <p:nvPr>
                <p:extLst>
                  <p:ext uri="{D42A27DB-BD31-4B8C-83A1-F6EECF244321}">
                    <p14:modId xmlns:p14="http://schemas.microsoft.com/office/powerpoint/2010/main" val="1961482761"/>
                  </p:ext>
                </p:extLst>
              </p:nvPr>
            </p:nvGraphicFramePr>
            <p:xfrm>
              <a:off x="1187624" y="2924944"/>
              <a:ext cx="6936432" cy="2248024"/>
            </p:xfrm>
            <a:graphic>
              <a:graphicData uri="http://schemas.openxmlformats.org/drawingml/2006/table">
                <a:tbl>
                  <a:tblPr firstRow="1" bandRow="1">
                    <a:tableStyleId>{5C22544A-7EE6-4342-B048-85BDC9FD1C3A}</a:tableStyleId>
                  </a:tblPr>
                  <a:tblGrid>
                    <a:gridCol w="1156072"/>
                    <a:gridCol w="1156072"/>
                    <a:gridCol w="1156072"/>
                    <a:gridCol w="1156072"/>
                    <a:gridCol w="1156072"/>
                    <a:gridCol w="1156072"/>
                  </a:tblGrid>
                  <a:tr h="562006">
                    <a:tc>
                      <a:txBody>
                        <a:bodyPr/>
                        <a:lstStyle/>
                        <a:p>
                          <a:endParaRPr kumimoji="1" lang="ja-JP" altLang="en-US"/>
                        </a:p>
                      </a:txBody>
                      <a:tcPr anchor="ctr"/>
                    </a:tc>
                    <a:tc>
                      <a:txBody>
                        <a:bodyPr/>
                        <a:lstStyle/>
                        <a:p>
                          <a:pPr/>
                          <a14:m>
                            <m:oMathPara xmlns:m="http://schemas.openxmlformats.org/officeDocument/2006/math">
                              <m:oMathParaPr>
                                <m:jc m:val="center"/>
                              </m:oMathParaPr>
                              <m:oMath xmlns:m="http://schemas.openxmlformats.org/officeDocument/2006/math">
                                <m:r>
                                  <a:rPr kumimoji="1" lang="en-US" altLang="ja-JP" b="0" i="1" smtClean="0">
                                    <a:latin typeface="Cambria Math"/>
                                  </a:rPr>
                                  <m:t>0</m:t>
                                </m:r>
                              </m:oMath>
                            </m:oMathPara>
                          </a14:m>
                          <a:endParaRPr kumimoji="1" lang="ja-JP" altLang="en-US"/>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a:rPr>
                                  <m:t>30</m:t>
                                </m:r>
                              </m:oMath>
                            </m:oMathPara>
                          </a14:m>
                          <a:endParaRPr kumimoji="1" lang="ja-JP" altLang="en-US"/>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a:rPr>
                                  <m:t>45</m:t>
                                </m:r>
                              </m:oMath>
                            </m:oMathPara>
                          </a14:m>
                          <a:endParaRPr kumimoji="1" lang="ja-JP" altLang="en-US"/>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a:rPr>
                                  <m:t>60</m:t>
                                </m:r>
                              </m:oMath>
                            </m:oMathPara>
                          </a14:m>
                          <a:endParaRPr kumimoji="1" lang="ja-JP" altLang="en-US"/>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a:rPr>
                                  <m:t>90</m:t>
                                </m:r>
                              </m:oMath>
                            </m:oMathPara>
                          </a14:m>
                          <a:endParaRPr kumimoji="1" lang="ja-JP" altLang="en-US"/>
                        </a:p>
                      </a:txBody>
                      <a:tcPr anchor="ctr"/>
                    </a:tc>
                  </a:tr>
                  <a:tr h="562006">
                    <a:tc>
                      <a:txBody>
                        <a:bodyPr/>
                        <a:lstStyle/>
                        <a:p>
                          <a:pPr/>
                          <a14:m>
                            <m:oMathPara xmlns:m="http://schemas.openxmlformats.org/officeDocument/2006/math">
                              <m:oMathParaPr>
                                <m:jc m:val="center"/>
                              </m:oMathParaPr>
                              <m:oMath xmlns:m="http://schemas.openxmlformats.org/officeDocument/2006/math">
                                <m:r>
                                  <a:rPr kumimoji="1" lang="en-US" altLang="ja-JP" b="0" i="1" smtClean="0">
                                    <a:latin typeface="Cambria Math"/>
                                  </a:rPr>
                                  <m:t>𝑠𝑖𝑛</m:t>
                                </m:r>
                                <m:r>
                                  <a:rPr kumimoji="1" lang="en-US" altLang="ja-JP" b="0" i="1" smtClean="0">
                                    <a:latin typeface="Cambria Math"/>
                                  </a:rPr>
                                  <m:t>𝜃</m:t>
                                </m:r>
                              </m:oMath>
                            </m:oMathPara>
                          </a14:m>
                          <a:endParaRPr kumimoji="1" lang="ja-JP" altLang="en-US"/>
                        </a:p>
                      </a:txBody>
                      <a:tcPr anchor="ctr"/>
                    </a:tc>
                    <a:tc>
                      <a:txBody>
                        <a:bodyPr/>
                        <a:lstStyle/>
                        <a:p>
                          <a:endParaRPr kumimoji="1" lang="ja-JP" altLang="en-US"/>
                        </a:p>
                      </a:txBody>
                      <a:tcPr anchor="ctr"/>
                    </a:tc>
                    <a:tc>
                      <a:txBody>
                        <a:bodyPr/>
                        <a:lstStyle/>
                        <a:p>
                          <a:endParaRPr kumimoji="1" lang="ja-JP" altLang="en-US"/>
                        </a:p>
                      </a:txBody>
                      <a:tcPr anchor="ctr"/>
                    </a:tc>
                    <a:tc>
                      <a:txBody>
                        <a:bodyPr/>
                        <a:lstStyle/>
                        <a:p>
                          <a:endParaRPr kumimoji="1" lang="ja-JP" altLang="en-US"/>
                        </a:p>
                      </a:txBody>
                      <a:tcPr anchor="ctr"/>
                    </a:tc>
                    <a:tc>
                      <a:txBody>
                        <a:bodyPr/>
                        <a:lstStyle/>
                        <a:p>
                          <a:endParaRPr kumimoji="1" lang="ja-JP" altLang="en-US"/>
                        </a:p>
                      </a:txBody>
                      <a:tcPr anchor="ctr"/>
                    </a:tc>
                    <a:tc>
                      <a:txBody>
                        <a:bodyPr/>
                        <a:lstStyle/>
                        <a:p>
                          <a:endParaRPr kumimoji="1" lang="ja-JP" altLang="en-US"/>
                        </a:p>
                      </a:txBody>
                      <a:tcPr anchor="ctr"/>
                    </a:tc>
                  </a:tr>
                  <a:tr h="5620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𝑐𝑜𝑠</m:t>
                                </m:r>
                                <m:r>
                                  <a:rPr kumimoji="1" lang="en-US" altLang="ja-JP" b="0" i="1" smtClean="0">
                                    <a:latin typeface="Cambria Math"/>
                                  </a:rPr>
                                  <m:t>𝜃</m:t>
                                </m:r>
                              </m:oMath>
                            </m:oMathPara>
                          </a14:m>
                          <a:endParaRPr kumimoji="1" lang="ja-JP" altLang="en-US"/>
                        </a:p>
                      </a:txBody>
                      <a:tcPr anchor="ctr"/>
                    </a:tc>
                    <a:tc>
                      <a:txBody>
                        <a:bodyPr/>
                        <a:lstStyle/>
                        <a:p>
                          <a:endParaRPr kumimoji="1" lang="ja-JP" altLang="en-US"/>
                        </a:p>
                      </a:txBody>
                      <a:tcPr anchor="ctr"/>
                    </a:tc>
                    <a:tc>
                      <a:txBody>
                        <a:bodyPr/>
                        <a:lstStyle/>
                        <a:p>
                          <a:endParaRPr kumimoji="1" lang="ja-JP" altLang="en-US"/>
                        </a:p>
                      </a:txBody>
                      <a:tcPr anchor="ctr"/>
                    </a:tc>
                    <a:tc>
                      <a:txBody>
                        <a:bodyPr/>
                        <a:lstStyle/>
                        <a:p>
                          <a:endParaRPr kumimoji="1" lang="ja-JP" altLang="en-US"/>
                        </a:p>
                      </a:txBody>
                      <a:tcPr anchor="ctr"/>
                    </a:tc>
                    <a:tc>
                      <a:txBody>
                        <a:bodyPr/>
                        <a:lstStyle/>
                        <a:p>
                          <a:endParaRPr kumimoji="1" lang="ja-JP" altLang="en-US"/>
                        </a:p>
                      </a:txBody>
                      <a:tcPr anchor="ctr"/>
                    </a:tc>
                    <a:tc>
                      <a:txBody>
                        <a:bodyPr/>
                        <a:lstStyle/>
                        <a:p>
                          <a:endParaRPr kumimoji="1" lang="ja-JP" altLang="en-US"/>
                        </a:p>
                      </a:txBody>
                      <a:tcPr anchor="ctr"/>
                    </a:tc>
                  </a:tr>
                  <a:tr h="5620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𝑡𝑎𝑛</m:t>
                                </m:r>
                                <m:r>
                                  <a:rPr kumimoji="1" lang="en-US" altLang="ja-JP" b="0" i="1" smtClean="0">
                                    <a:latin typeface="Cambria Math"/>
                                  </a:rPr>
                                  <m:t>𝜃</m:t>
                                </m:r>
                              </m:oMath>
                            </m:oMathPara>
                          </a14:m>
                          <a:endParaRPr kumimoji="1" lang="ja-JP" altLang="en-US"/>
                        </a:p>
                      </a:txBody>
                      <a:tcPr anchor="ctr"/>
                    </a:tc>
                    <a:tc>
                      <a:txBody>
                        <a:bodyPr/>
                        <a:lstStyle/>
                        <a:p>
                          <a:endParaRPr kumimoji="1" lang="ja-JP" altLang="en-US"/>
                        </a:p>
                      </a:txBody>
                      <a:tcPr anchor="ctr"/>
                    </a:tc>
                    <a:tc>
                      <a:txBody>
                        <a:bodyPr/>
                        <a:lstStyle/>
                        <a:p>
                          <a:endParaRPr kumimoji="1" lang="ja-JP" altLang="en-US"/>
                        </a:p>
                      </a:txBody>
                      <a:tcPr anchor="ctr"/>
                    </a:tc>
                    <a:tc>
                      <a:txBody>
                        <a:bodyPr/>
                        <a:lstStyle/>
                        <a:p>
                          <a:endParaRPr kumimoji="1" lang="ja-JP" altLang="en-US"/>
                        </a:p>
                      </a:txBody>
                      <a:tcPr anchor="ctr"/>
                    </a:tc>
                    <a:tc>
                      <a:txBody>
                        <a:bodyPr/>
                        <a:lstStyle/>
                        <a:p>
                          <a:endParaRPr kumimoji="1" lang="ja-JP" altLang="en-US"/>
                        </a:p>
                      </a:txBody>
                      <a:tcPr anchor="ctr"/>
                    </a:tc>
                    <a:tc>
                      <a:txBody>
                        <a:bodyPr/>
                        <a:lstStyle/>
                        <a:p>
                          <a:endParaRPr kumimoji="1" lang="ja-JP" altLang="en-US"/>
                        </a:p>
                      </a:txBody>
                      <a:tcPr anchor="ctr"/>
                    </a:tc>
                  </a:tr>
                </a:tbl>
              </a:graphicData>
            </a:graphic>
          </p:graphicFrame>
        </mc:Choice>
        <mc:Fallback xmlns="">
          <p:graphicFrame>
            <p:nvGraphicFramePr>
              <p:cNvPr id="4" name="表 3"/>
              <p:cNvGraphicFramePr>
                <a:graphicFrameLocks noGrp="1"/>
              </p:cNvGraphicFramePr>
              <p:nvPr>
                <p:extLst>
                  <p:ext uri="{D42A27DB-BD31-4B8C-83A1-F6EECF244321}">
                    <p14:modId xmlns:p14="http://schemas.microsoft.com/office/powerpoint/2010/main" val="1961482761"/>
                  </p:ext>
                </p:extLst>
              </p:nvPr>
            </p:nvGraphicFramePr>
            <p:xfrm>
              <a:off x="1187624" y="2924944"/>
              <a:ext cx="6936432" cy="2248024"/>
            </p:xfrm>
            <a:graphic>
              <a:graphicData uri="http://schemas.openxmlformats.org/drawingml/2006/table">
                <a:tbl>
                  <a:tblPr firstRow="1" bandRow="1">
                    <a:tableStyleId>{5C22544A-7EE6-4342-B048-85BDC9FD1C3A}</a:tableStyleId>
                  </a:tblPr>
                  <a:tblGrid>
                    <a:gridCol w="1156072"/>
                    <a:gridCol w="1156072"/>
                    <a:gridCol w="1156072"/>
                    <a:gridCol w="1156072"/>
                    <a:gridCol w="1156072"/>
                    <a:gridCol w="1156072"/>
                  </a:tblGrid>
                  <a:tr h="562006">
                    <a:tc>
                      <a:txBody>
                        <a:bodyPr/>
                        <a:lstStyle/>
                        <a:p>
                          <a:endParaRPr kumimoji="1" lang="ja-JP" altLang="en-US"/>
                        </a:p>
                      </a:txBody>
                      <a:tcPr anchor="ctr"/>
                    </a:tc>
                    <a:tc>
                      <a:txBody>
                        <a:bodyPr/>
                        <a:lstStyle/>
                        <a:p>
                          <a:endParaRPr lang="ja-JP"/>
                        </a:p>
                      </a:txBody>
                      <a:tcPr anchor="ctr">
                        <a:blipFill rotWithShape="1">
                          <a:blip r:embed="rId2"/>
                          <a:stretch>
                            <a:fillRect l="-101058" t="-1087" r="-401587" b="-301087"/>
                          </a:stretch>
                        </a:blipFill>
                      </a:tcPr>
                    </a:tc>
                    <a:tc>
                      <a:txBody>
                        <a:bodyPr/>
                        <a:lstStyle/>
                        <a:p>
                          <a:endParaRPr lang="ja-JP"/>
                        </a:p>
                      </a:txBody>
                      <a:tcPr anchor="ctr">
                        <a:blipFill rotWithShape="1">
                          <a:blip r:embed="rId2"/>
                          <a:stretch>
                            <a:fillRect l="-200000" t="-1087" r="-299474" b="-301087"/>
                          </a:stretch>
                        </a:blipFill>
                      </a:tcPr>
                    </a:tc>
                    <a:tc>
                      <a:txBody>
                        <a:bodyPr/>
                        <a:lstStyle/>
                        <a:p>
                          <a:endParaRPr lang="ja-JP"/>
                        </a:p>
                      </a:txBody>
                      <a:tcPr anchor="ctr">
                        <a:blipFill rotWithShape="1">
                          <a:blip r:embed="rId2"/>
                          <a:stretch>
                            <a:fillRect l="-300000" t="-1087" r="-199474" b="-301087"/>
                          </a:stretch>
                        </a:blipFill>
                      </a:tcPr>
                    </a:tc>
                    <a:tc>
                      <a:txBody>
                        <a:bodyPr/>
                        <a:lstStyle/>
                        <a:p>
                          <a:endParaRPr lang="ja-JP"/>
                        </a:p>
                      </a:txBody>
                      <a:tcPr anchor="ctr">
                        <a:blipFill rotWithShape="1">
                          <a:blip r:embed="rId2"/>
                          <a:stretch>
                            <a:fillRect l="-402116" t="-1087" r="-100529" b="-301087"/>
                          </a:stretch>
                        </a:blipFill>
                      </a:tcPr>
                    </a:tc>
                    <a:tc>
                      <a:txBody>
                        <a:bodyPr/>
                        <a:lstStyle/>
                        <a:p>
                          <a:endParaRPr lang="ja-JP"/>
                        </a:p>
                      </a:txBody>
                      <a:tcPr anchor="ctr">
                        <a:blipFill rotWithShape="1">
                          <a:blip r:embed="rId2"/>
                          <a:stretch>
                            <a:fillRect l="-499474" t="-1087" b="-301087"/>
                          </a:stretch>
                        </a:blipFill>
                      </a:tcPr>
                    </a:tc>
                  </a:tr>
                  <a:tr h="562006">
                    <a:tc>
                      <a:txBody>
                        <a:bodyPr/>
                        <a:lstStyle/>
                        <a:p>
                          <a:endParaRPr lang="ja-JP"/>
                        </a:p>
                      </a:txBody>
                      <a:tcPr anchor="ctr">
                        <a:blipFill rotWithShape="1">
                          <a:blip r:embed="rId2"/>
                          <a:stretch>
                            <a:fillRect l="-526" t="-100000" r="-498947" b="-197849"/>
                          </a:stretch>
                        </a:blipFill>
                      </a:tcPr>
                    </a:tc>
                    <a:tc>
                      <a:txBody>
                        <a:bodyPr/>
                        <a:lstStyle/>
                        <a:p>
                          <a:endParaRPr kumimoji="1" lang="ja-JP" altLang="en-US"/>
                        </a:p>
                      </a:txBody>
                      <a:tcPr anchor="ctr"/>
                    </a:tc>
                    <a:tc>
                      <a:txBody>
                        <a:bodyPr/>
                        <a:lstStyle/>
                        <a:p>
                          <a:endParaRPr kumimoji="1" lang="ja-JP" altLang="en-US"/>
                        </a:p>
                      </a:txBody>
                      <a:tcPr anchor="ctr"/>
                    </a:tc>
                    <a:tc>
                      <a:txBody>
                        <a:bodyPr/>
                        <a:lstStyle/>
                        <a:p>
                          <a:endParaRPr kumimoji="1" lang="ja-JP" altLang="en-US"/>
                        </a:p>
                      </a:txBody>
                      <a:tcPr anchor="ctr"/>
                    </a:tc>
                    <a:tc>
                      <a:txBody>
                        <a:bodyPr/>
                        <a:lstStyle/>
                        <a:p>
                          <a:endParaRPr kumimoji="1" lang="ja-JP" altLang="en-US"/>
                        </a:p>
                      </a:txBody>
                      <a:tcPr anchor="ctr"/>
                    </a:tc>
                    <a:tc>
                      <a:txBody>
                        <a:bodyPr/>
                        <a:lstStyle/>
                        <a:p>
                          <a:endParaRPr kumimoji="1" lang="ja-JP" altLang="en-US"/>
                        </a:p>
                      </a:txBody>
                      <a:tcPr anchor="ctr"/>
                    </a:tc>
                  </a:tr>
                  <a:tr h="562006">
                    <a:tc>
                      <a:txBody>
                        <a:bodyPr/>
                        <a:lstStyle/>
                        <a:p>
                          <a:endParaRPr lang="ja-JP"/>
                        </a:p>
                      </a:txBody>
                      <a:tcPr anchor="ctr">
                        <a:blipFill rotWithShape="1">
                          <a:blip r:embed="rId2"/>
                          <a:stretch>
                            <a:fillRect l="-526" t="-202174" r="-498947" b="-100000"/>
                          </a:stretch>
                        </a:blipFill>
                      </a:tcPr>
                    </a:tc>
                    <a:tc>
                      <a:txBody>
                        <a:bodyPr/>
                        <a:lstStyle/>
                        <a:p>
                          <a:endParaRPr kumimoji="1" lang="ja-JP" altLang="en-US"/>
                        </a:p>
                      </a:txBody>
                      <a:tcPr anchor="ctr"/>
                    </a:tc>
                    <a:tc>
                      <a:txBody>
                        <a:bodyPr/>
                        <a:lstStyle/>
                        <a:p>
                          <a:endParaRPr kumimoji="1" lang="ja-JP" altLang="en-US"/>
                        </a:p>
                      </a:txBody>
                      <a:tcPr anchor="ctr"/>
                    </a:tc>
                    <a:tc>
                      <a:txBody>
                        <a:bodyPr/>
                        <a:lstStyle/>
                        <a:p>
                          <a:endParaRPr kumimoji="1" lang="ja-JP" altLang="en-US"/>
                        </a:p>
                      </a:txBody>
                      <a:tcPr anchor="ctr"/>
                    </a:tc>
                    <a:tc>
                      <a:txBody>
                        <a:bodyPr/>
                        <a:lstStyle/>
                        <a:p>
                          <a:endParaRPr kumimoji="1" lang="ja-JP" altLang="en-US"/>
                        </a:p>
                      </a:txBody>
                      <a:tcPr anchor="ctr"/>
                    </a:tc>
                    <a:tc>
                      <a:txBody>
                        <a:bodyPr/>
                        <a:lstStyle/>
                        <a:p>
                          <a:endParaRPr kumimoji="1" lang="ja-JP" altLang="en-US"/>
                        </a:p>
                      </a:txBody>
                      <a:tcPr anchor="ctr"/>
                    </a:tc>
                  </a:tr>
                  <a:tr h="562006">
                    <a:tc>
                      <a:txBody>
                        <a:bodyPr/>
                        <a:lstStyle/>
                        <a:p>
                          <a:endParaRPr lang="ja-JP"/>
                        </a:p>
                      </a:txBody>
                      <a:tcPr anchor="ctr">
                        <a:blipFill rotWithShape="1">
                          <a:blip r:embed="rId2"/>
                          <a:stretch>
                            <a:fillRect l="-526" t="-302174" r="-498947"/>
                          </a:stretch>
                        </a:blipFill>
                      </a:tcPr>
                    </a:tc>
                    <a:tc>
                      <a:txBody>
                        <a:bodyPr/>
                        <a:lstStyle/>
                        <a:p>
                          <a:endParaRPr kumimoji="1" lang="ja-JP" altLang="en-US"/>
                        </a:p>
                      </a:txBody>
                      <a:tcPr anchor="ctr"/>
                    </a:tc>
                    <a:tc>
                      <a:txBody>
                        <a:bodyPr/>
                        <a:lstStyle/>
                        <a:p>
                          <a:endParaRPr kumimoji="1" lang="ja-JP" altLang="en-US"/>
                        </a:p>
                      </a:txBody>
                      <a:tcPr anchor="ctr"/>
                    </a:tc>
                    <a:tc>
                      <a:txBody>
                        <a:bodyPr/>
                        <a:lstStyle/>
                        <a:p>
                          <a:endParaRPr kumimoji="1" lang="ja-JP" altLang="en-US"/>
                        </a:p>
                      </a:txBody>
                      <a:tcPr anchor="ctr"/>
                    </a:tc>
                    <a:tc>
                      <a:txBody>
                        <a:bodyPr/>
                        <a:lstStyle/>
                        <a:p>
                          <a:endParaRPr kumimoji="1" lang="ja-JP" altLang="en-US"/>
                        </a:p>
                      </a:txBody>
                      <a:tcPr anchor="ctr"/>
                    </a:tc>
                    <a:tc>
                      <a:txBody>
                        <a:bodyPr/>
                        <a:lstStyle/>
                        <a:p>
                          <a:endParaRPr kumimoji="1" lang="ja-JP" altLang="en-US"/>
                        </a:p>
                      </a:txBody>
                      <a:tcPr anchor="ctr"/>
                    </a:tc>
                  </a:tr>
                </a:tbl>
              </a:graphicData>
            </a:graphic>
          </p:graphicFrame>
        </mc:Fallback>
      </mc:AlternateContent>
      <p:grpSp>
        <p:nvGrpSpPr>
          <p:cNvPr id="16" name="グループ化 15"/>
          <p:cNvGrpSpPr/>
          <p:nvPr/>
        </p:nvGrpSpPr>
        <p:grpSpPr>
          <a:xfrm>
            <a:off x="7308304" y="980728"/>
            <a:ext cx="1453103" cy="1470424"/>
            <a:chOff x="5292080" y="5517232"/>
            <a:chExt cx="1453103" cy="1470424"/>
          </a:xfrm>
        </p:grpSpPr>
        <p:sp>
          <p:nvSpPr>
            <p:cNvPr id="7" name="二等辺三角形 6"/>
            <p:cNvSpPr/>
            <p:nvPr/>
          </p:nvSpPr>
          <p:spPr>
            <a:xfrm>
              <a:off x="5292080" y="5517232"/>
              <a:ext cx="1008112" cy="936104"/>
            </a:xfrm>
            <a:prstGeom prst="triangle">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 代替処理 8"/>
            <p:cNvSpPr/>
            <p:nvPr/>
          </p:nvSpPr>
          <p:spPr>
            <a:xfrm>
              <a:off x="5311497" y="5538104"/>
              <a:ext cx="632698" cy="678336"/>
            </a:xfrm>
            <a:prstGeom prst="flowChartAlternateProcess">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i="1" smtClean="0"/>
                <a:t>√</a:t>
              </a:r>
              <a:r>
                <a:rPr kumimoji="1" lang="en-US" altLang="ja-JP" i="1" smtClean="0"/>
                <a:t>2</a:t>
              </a:r>
              <a:endParaRPr kumimoji="1" lang="ja-JP" altLang="en-US" i="1"/>
            </a:p>
          </p:txBody>
        </p:sp>
        <p:sp>
          <p:nvSpPr>
            <p:cNvPr id="10" name="フローチャート : 代替処理 9"/>
            <p:cNvSpPr/>
            <p:nvPr/>
          </p:nvSpPr>
          <p:spPr>
            <a:xfrm>
              <a:off x="5479787" y="6309320"/>
              <a:ext cx="632698" cy="678336"/>
            </a:xfrm>
            <a:prstGeom prst="flowChartAlternateProcess">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i="1" smtClean="0"/>
                <a:t>1</a:t>
              </a:r>
              <a:endParaRPr kumimoji="1" lang="ja-JP" altLang="en-US" i="1"/>
            </a:p>
          </p:txBody>
        </p:sp>
        <p:sp>
          <p:nvSpPr>
            <p:cNvPr id="11" name="フローチャート : 代替処理 10"/>
            <p:cNvSpPr/>
            <p:nvPr/>
          </p:nvSpPr>
          <p:spPr>
            <a:xfrm>
              <a:off x="6112485" y="5654385"/>
              <a:ext cx="632698" cy="678336"/>
            </a:xfrm>
            <a:prstGeom prst="flowChartAlternateProcess">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i="1" smtClean="0"/>
                <a:t>1</a:t>
              </a:r>
              <a:endParaRPr kumimoji="1" lang="ja-JP" altLang="en-US" i="1"/>
            </a:p>
          </p:txBody>
        </p:sp>
      </p:grpSp>
      <p:grpSp>
        <p:nvGrpSpPr>
          <p:cNvPr id="15" name="グループ化 14"/>
          <p:cNvGrpSpPr/>
          <p:nvPr/>
        </p:nvGrpSpPr>
        <p:grpSpPr>
          <a:xfrm>
            <a:off x="5400092" y="980728"/>
            <a:ext cx="1424786" cy="1675344"/>
            <a:chOff x="1763688" y="5301208"/>
            <a:chExt cx="1424786" cy="1675344"/>
          </a:xfrm>
        </p:grpSpPr>
        <p:sp>
          <p:nvSpPr>
            <p:cNvPr id="5" name="二等辺三角形 4"/>
            <p:cNvSpPr/>
            <p:nvPr/>
          </p:nvSpPr>
          <p:spPr>
            <a:xfrm>
              <a:off x="1979712" y="5301208"/>
              <a:ext cx="648072" cy="1152128"/>
            </a:xfrm>
            <a:prstGeom prst="triangle">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 代替処理 11"/>
            <p:cNvSpPr/>
            <p:nvPr/>
          </p:nvSpPr>
          <p:spPr>
            <a:xfrm>
              <a:off x="1995086" y="6298216"/>
              <a:ext cx="632698" cy="678336"/>
            </a:xfrm>
            <a:prstGeom prst="flowChartAlternateProcess">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i="1" smtClean="0"/>
                <a:t>1</a:t>
              </a:r>
              <a:endParaRPr kumimoji="1" lang="ja-JP" altLang="en-US" i="1"/>
            </a:p>
          </p:txBody>
        </p:sp>
        <p:sp>
          <p:nvSpPr>
            <p:cNvPr id="13" name="フローチャート : 代替処理 12"/>
            <p:cNvSpPr/>
            <p:nvPr/>
          </p:nvSpPr>
          <p:spPr>
            <a:xfrm>
              <a:off x="1763688" y="5445224"/>
              <a:ext cx="632698" cy="678336"/>
            </a:xfrm>
            <a:prstGeom prst="flowChartAlternateProcess">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i="1" smtClean="0"/>
                <a:t>2</a:t>
              </a:r>
              <a:endParaRPr kumimoji="1" lang="ja-JP" altLang="en-US" i="1"/>
            </a:p>
          </p:txBody>
        </p:sp>
        <p:sp>
          <p:nvSpPr>
            <p:cNvPr id="14" name="フローチャート : 代替処理 13"/>
            <p:cNvSpPr/>
            <p:nvPr/>
          </p:nvSpPr>
          <p:spPr>
            <a:xfrm>
              <a:off x="2555776" y="5616950"/>
              <a:ext cx="632698" cy="678336"/>
            </a:xfrm>
            <a:prstGeom prst="flowChartAlternateProcess">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i="1" smtClean="0"/>
                <a:t>√</a:t>
              </a:r>
              <a:r>
                <a:rPr kumimoji="1" lang="en-US" altLang="ja-JP" i="1" smtClean="0"/>
                <a:t>3</a:t>
              </a:r>
              <a:endParaRPr kumimoji="1" lang="ja-JP" altLang="en-US" i="1"/>
            </a:p>
          </p:txBody>
        </p:sp>
      </p:grpSp>
    </p:spTree>
    <p:extLst>
      <p:ext uri="{BB962C8B-B14F-4D97-AF65-F5344CB8AC3E}">
        <p14:creationId xmlns:p14="http://schemas.microsoft.com/office/powerpoint/2010/main" val="3439835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演習</a:t>
            </a:r>
            <a:endParaRPr kumimoji="1" lang="ja-JP" altLang="en-US"/>
          </a:p>
        </p:txBody>
      </p:sp>
      <p:sp>
        <p:nvSpPr>
          <p:cNvPr id="3" name="コンテンツ プレースホルダー 2"/>
          <p:cNvSpPr>
            <a:spLocks noGrp="1"/>
          </p:cNvSpPr>
          <p:nvPr>
            <p:ph idx="1"/>
          </p:nvPr>
        </p:nvSpPr>
        <p:spPr/>
        <p:txBody>
          <a:bodyPr/>
          <a:lstStyle/>
          <a:p>
            <a:pPr marL="0" indent="0">
              <a:buNone/>
            </a:pPr>
            <a:r>
              <a:rPr kumimoji="1" lang="ja-JP" altLang="en-US" smtClean="0"/>
              <a:t>以下の表を埋めよ</a:t>
            </a:r>
            <a:endParaRPr kumimoji="1" lang="ja-JP" altLang="en-US"/>
          </a:p>
        </p:txBody>
      </p:sp>
      <mc:AlternateContent xmlns:mc="http://schemas.openxmlformats.org/markup-compatibility/2006" xmlns:a14="http://schemas.microsoft.com/office/drawing/2010/main">
        <mc:Choice Requires="a14">
          <p:graphicFrame>
            <p:nvGraphicFramePr>
              <p:cNvPr id="4" name="表 3"/>
              <p:cNvGraphicFramePr>
                <a:graphicFrameLocks noGrp="1"/>
              </p:cNvGraphicFramePr>
              <p:nvPr>
                <p:extLst>
                  <p:ext uri="{D42A27DB-BD31-4B8C-83A1-F6EECF244321}">
                    <p14:modId xmlns:p14="http://schemas.microsoft.com/office/powerpoint/2010/main" val="2768548628"/>
                  </p:ext>
                </p:extLst>
              </p:nvPr>
            </p:nvGraphicFramePr>
            <p:xfrm>
              <a:off x="1187624" y="2924944"/>
              <a:ext cx="6936432" cy="2248024"/>
            </p:xfrm>
            <a:graphic>
              <a:graphicData uri="http://schemas.openxmlformats.org/drawingml/2006/table">
                <a:tbl>
                  <a:tblPr firstRow="1" bandRow="1">
                    <a:tableStyleId>{5C22544A-7EE6-4342-B048-85BDC9FD1C3A}</a:tableStyleId>
                  </a:tblPr>
                  <a:tblGrid>
                    <a:gridCol w="1156072"/>
                    <a:gridCol w="1156072"/>
                    <a:gridCol w="1156072"/>
                    <a:gridCol w="1156072"/>
                    <a:gridCol w="1156072"/>
                    <a:gridCol w="1156072"/>
                  </a:tblGrid>
                  <a:tr h="562006">
                    <a:tc>
                      <a:txBody>
                        <a:bodyPr/>
                        <a:lstStyle/>
                        <a:p>
                          <a:endParaRPr kumimoji="1" lang="ja-JP" altLang="en-US"/>
                        </a:p>
                      </a:txBody>
                      <a:tcPr anchor="ctr"/>
                    </a:tc>
                    <a:tc>
                      <a:txBody>
                        <a:bodyPr/>
                        <a:lstStyle/>
                        <a:p>
                          <a:pPr/>
                          <a14:m>
                            <m:oMathPara xmlns:m="http://schemas.openxmlformats.org/officeDocument/2006/math">
                              <m:oMathParaPr>
                                <m:jc m:val="center"/>
                              </m:oMathParaPr>
                              <m:oMath xmlns:m="http://schemas.openxmlformats.org/officeDocument/2006/math">
                                <m:r>
                                  <a:rPr kumimoji="1" lang="en-US" altLang="ja-JP" b="0" i="1" smtClean="0">
                                    <a:latin typeface="Cambria Math"/>
                                  </a:rPr>
                                  <m:t>0</m:t>
                                </m:r>
                              </m:oMath>
                            </m:oMathPara>
                          </a14:m>
                          <a:endParaRPr kumimoji="1" lang="ja-JP" altLang="en-US"/>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a:rPr>
                                  <m:t>30</m:t>
                                </m:r>
                              </m:oMath>
                            </m:oMathPara>
                          </a14:m>
                          <a:endParaRPr kumimoji="1" lang="ja-JP" altLang="en-US"/>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a:rPr>
                                  <m:t>45</m:t>
                                </m:r>
                              </m:oMath>
                            </m:oMathPara>
                          </a14:m>
                          <a:endParaRPr kumimoji="1" lang="ja-JP" altLang="en-US"/>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a:rPr>
                                  <m:t>60</m:t>
                                </m:r>
                              </m:oMath>
                            </m:oMathPara>
                          </a14:m>
                          <a:endParaRPr kumimoji="1" lang="ja-JP" altLang="en-US"/>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a:rPr>
                                  <m:t>90</m:t>
                                </m:r>
                              </m:oMath>
                            </m:oMathPara>
                          </a14:m>
                          <a:endParaRPr kumimoji="1" lang="ja-JP" altLang="en-US"/>
                        </a:p>
                      </a:txBody>
                      <a:tcPr anchor="ctr"/>
                    </a:tc>
                  </a:tr>
                  <a:tr h="562006">
                    <a:tc>
                      <a:txBody>
                        <a:bodyPr/>
                        <a:lstStyle/>
                        <a:p>
                          <a:pPr/>
                          <a14:m>
                            <m:oMathPara xmlns:m="http://schemas.openxmlformats.org/officeDocument/2006/math">
                              <m:oMathParaPr>
                                <m:jc m:val="center"/>
                              </m:oMathParaPr>
                              <m:oMath xmlns:m="http://schemas.openxmlformats.org/officeDocument/2006/math">
                                <m:r>
                                  <a:rPr kumimoji="1" lang="en-US" altLang="ja-JP" b="0" i="1" smtClean="0">
                                    <a:latin typeface="Cambria Math"/>
                                  </a:rPr>
                                  <m:t>𝑠𝑖𝑛</m:t>
                                </m:r>
                                <m:r>
                                  <a:rPr kumimoji="1" lang="en-US" altLang="ja-JP" b="0" i="1" smtClean="0">
                                    <a:latin typeface="Cambria Math"/>
                                  </a:rPr>
                                  <m:t>𝜃</m:t>
                                </m:r>
                              </m:oMath>
                            </m:oMathPara>
                          </a14:m>
                          <a:endParaRPr kumimoji="1" lang="ja-JP" altLang="en-US"/>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a:rPr>
                                  <m:t>0</m:t>
                                </m:r>
                              </m:oMath>
                            </m:oMathPara>
                          </a14:m>
                          <a:endParaRPr kumimoji="1" lang="ja-JP" altLang="en-US"/>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a:rPr>
                                  <m:t>1/2</m:t>
                                </m:r>
                              </m:oMath>
                            </m:oMathPara>
                          </a14:m>
                          <a:endParaRPr kumimoji="1" lang="ja-JP" altLang="en-US"/>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a:ea typeface="Cambria Math"/>
                                  </a:rPr>
                                  <m:t>1/√2</m:t>
                                </m:r>
                              </m:oMath>
                            </m:oMathPara>
                          </a14:m>
                          <a:endParaRPr kumimoji="1" lang="ja-JP" altLang="en-US"/>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ad>
                                  <m:radPr>
                                    <m:degHide m:val="on"/>
                                    <m:ctrlPr>
                                      <a:rPr kumimoji="1" lang="en-US" altLang="ja-JP" b="0" i="1" smtClean="0">
                                        <a:latin typeface="Cambria Math"/>
                                        <a:ea typeface="Cambria Math"/>
                                      </a:rPr>
                                    </m:ctrlPr>
                                  </m:radPr>
                                  <m:deg/>
                                  <m:e>
                                    <m:r>
                                      <a:rPr kumimoji="1" lang="en-US" altLang="ja-JP" b="0" i="1" smtClean="0">
                                        <a:latin typeface="Cambria Math"/>
                                        <a:ea typeface="Cambria Math"/>
                                      </a:rPr>
                                      <m:t>3</m:t>
                                    </m:r>
                                  </m:e>
                                </m:rad>
                                <m:r>
                                  <a:rPr kumimoji="1" lang="en-US" altLang="ja-JP" b="0" i="1" smtClean="0">
                                    <a:latin typeface="Cambria Math"/>
                                    <a:ea typeface="Cambria Math"/>
                                  </a:rPr>
                                  <m:t>/2</m:t>
                                </m:r>
                              </m:oMath>
                            </m:oMathPara>
                          </a14:m>
                          <a:endParaRPr kumimoji="1" lang="ja-JP" altLang="en-US"/>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a:rPr>
                                  <m:t>1</m:t>
                                </m:r>
                              </m:oMath>
                            </m:oMathPara>
                          </a14:m>
                          <a:endParaRPr kumimoji="1" lang="ja-JP" altLang="en-US"/>
                        </a:p>
                      </a:txBody>
                      <a:tcPr anchor="ctr"/>
                    </a:tc>
                  </a:tr>
                  <a:tr h="5620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𝑐𝑜𝑠</m:t>
                                </m:r>
                                <m:r>
                                  <a:rPr kumimoji="1" lang="en-US" altLang="ja-JP" b="0" i="1" smtClean="0">
                                    <a:latin typeface="Cambria Math"/>
                                  </a:rPr>
                                  <m:t>𝜃</m:t>
                                </m:r>
                              </m:oMath>
                            </m:oMathPara>
                          </a14:m>
                          <a:endParaRPr kumimoji="1" lang="ja-JP" altLang="en-US"/>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a:rPr>
                                  <m:t>1</m:t>
                                </m:r>
                              </m:oMath>
                            </m:oMathPara>
                          </a14:m>
                          <a:endParaRPr kumimoji="1" lang="ja-JP" altLang="en-US"/>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ad>
                                  <m:radPr>
                                    <m:degHide m:val="on"/>
                                    <m:ctrlPr>
                                      <a:rPr kumimoji="1" lang="en-US" altLang="ja-JP" b="0" i="1" smtClean="0">
                                        <a:latin typeface="Cambria Math"/>
                                        <a:ea typeface="Cambria Math"/>
                                      </a:rPr>
                                    </m:ctrlPr>
                                  </m:radPr>
                                  <m:deg/>
                                  <m:e>
                                    <m:r>
                                      <a:rPr kumimoji="1" lang="en-US" altLang="ja-JP" b="0" i="1" smtClean="0">
                                        <a:latin typeface="Cambria Math"/>
                                        <a:ea typeface="Cambria Math"/>
                                      </a:rPr>
                                      <m:t>3</m:t>
                                    </m:r>
                                  </m:e>
                                </m:rad>
                                <m:r>
                                  <a:rPr kumimoji="1" lang="en-US" altLang="ja-JP" b="0" i="1" smtClean="0">
                                    <a:latin typeface="Cambria Math"/>
                                    <a:ea typeface="Cambria Math"/>
                                  </a:rPr>
                                  <m:t>/2</m:t>
                                </m:r>
                              </m:oMath>
                            </m:oMathPara>
                          </a14:m>
                          <a:endParaRPr kumimoji="1" lang="ja-JP" altLang="en-US"/>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a:ea typeface="Cambria Math"/>
                                  </a:rPr>
                                  <m:t>1/√2</m:t>
                                </m:r>
                              </m:oMath>
                            </m:oMathPara>
                          </a14:m>
                          <a:endParaRPr kumimoji="1" lang="ja-JP" altLang="en-US"/>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a:rPr>
                                  <m:t>1/2</m:t>
                                </m:r>
                              </m:oMath>
                            </m:oMathPara>
                          </a14:m>
                          <a:endParaRPr kumimoji="1" lang="ja-JP" altLang="en-US"/>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a:rPr>
                                  <m:t>0</m:t>
                                </m:r>
                              </m:oMath>
                            </m:oMathPara>
                          </a14:m>
                          <a:endParaRPr kumimoji="1" lang="ja-JP" altLang="en-US"/>
                        </a:p>
                      </a:txBody>
                      <a:tcPr anchor="ctr"/>
                    </a:tc>
                  </a:tr>
                  <a:tr h="5620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𝑡𝑎𝑛</m:t>
                                </m:r>
                                <m:r>
                                  <a:rPr kumimoji="1" lang="en-US" altLang="ja-JP" b="0" i="1" smtClean="0">
                                    <a:latin typeface="Cambria Math"/>
                                  </a:rPr>
                                  <m:t>𝜃</m:t>
                                </m:r>
                              </m:oMath>
                            </m:oMathPara>
                          </a14:m>
                          <a:endParaRPr kumimoji="1" lang="ja-JP" altLang="en-US"/>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a:rPr>
                                  <m:t>0</m:t>
                                </m:r>
                              </m:oMath>
                            </m:oMathPara>
                          </a14:m>
                          <a:endParaRPr kumimoji="1" lang="ja-JP" altLang="en-US"/>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a:rPr>
                                  <m:t>1/</m:t>
                                </m:r>
                                <m:r>
                                  <a:rPr kumimoji="1" lang="en-US" altLang="ja-JP" b="0" i="1" smtClean="0">
                                    <a:latin typeface="Cambria Math"/>
                                    <a:ea typeface="Cambria Math"/>
                                  </a:rPr>
                                  <m:t>√3</m:t>
                                </m:r>
                              </m:oMath>
                            </m:oMathPara>
                          </a14:m>
                          <a:endParaRPr kumimoji="1" lang="ja-JP" altLang="en-US"/>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a:rPr>
                                  <m:t>1</m:t>
                                </m:r>
                              </m:oMath>
                            </m:oMathPara>
                          </a14:m>
                          <a:endParaRPr kumimoji="1" lang="ja-JP" altLang="en-US"/>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ad>
                                  <m:radPr>
                                    <m:degHide m:val="on"/>
                                    <m:ctrlPr>
                                      <a:rPr kumimoji="1" lang="en-US" altLang="ja-JP" b="0" i="1" smtClean="0">
                                        <a:latin typeface="Cambria Math"/>
                                        <a:ea typeface="Cambria Math"/>
                                      </a:rPr>
                                    </m:ctrlPr>
                                  </m:radPr>
                                  <m:deg/>
                                  <m:e>
                                    <m:r>
                                      <a:rPr kumimoji="1" lang="en-US" altLang="ja-JP" b="0" i="1" smtClean="0">
                                        <a:latin typeface="Cambria Math"/>
                                        <a:ea typeface="Cambria Math"/>
                                      </a:rPr>
                                      <m:t>3</m:t>
                                    </m:r>
                                  </m:e>
                                </m:rad>
                              </m:oMath>
                            </m:oMathPara>
                          </a14:m>
                          <a:endParaRPr kumimoji="1" lang="ja-JP" altLang="en-US"/>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ja-JP" altLang="en-US" i="1" smtClean="0">
                                    <a:latin typeface="Cambria Math"/>
                                  </a:rPr>
                                  <m:t>定義不可</m:t>
                                </m:r>
                              </m:oMath>
                            </m:oMathPara>
                          </a14:m>
                          <a:endParaRPr kumimoji="1" lang="ja-JP" altLang="en-US"/>
                        </a:p>
                      </a:txBody>
                      <a:tcPr anchor="ctr"/>
                    </a:tc>
                  </a:tr>
                </a:tbl>
              </a:graphicData>
            </a:graphic>
          </p:graphicFrame>
        </mc:Choice>
        <mc:Fallback xmlns="">
          <p:graphicFrame>
            <p:nvGraphicFramePr>
              <p:cNvPr id="4" name="表 3"/>
              <p:cNvGraphicFramePr>
                <a:graphicFrameLocks noGrp="1"/>
              </p:cNvGraphicFramePr>
              <p:nvPr>
                <p:extLst>
                  <p:ext uri="{D42A27DB-BD31-4B8C-83A1-F6EECF244321}">
                    <p14:modId xmlns:p14="http://schemas.microsoft.com/office/powerpoint/2010/main" val="2768548628"/>
                  </p:ext>
                </p:extLst>
              </p:nvPr>
            </p:nvGraphicFramePr>
            <p:xfrm>
              <a:off x="1187624" y="2924944"/>
              <a:ext cx="6936432" cy="2248024"/>
            </p:xfrm>
            <a:graphic>
              <a:graphicData uri="http://schemas.openxmlformats.org/drawingml/2006/table">
                <a:tbl>
                  <a:tblPr firstRow="1" bandRow="1">
                    <a:tableStyleId>{5C22544A-7EE6-4342-B048-85BDC9FD1C3A}</a:tableStyleId>
                  </a:tblPr>
                  <a:tblGrid>
                    <a:gridCol w="1156072"/>
                    <a:gridCol w="1156072"/>
                    <a:gridCol w="1156072"/>
                    <a:gridCol w="1156072"/>
                    <a:gridCol w="1156072"/>
                    <a:gridCol w="1156072"/>
                  </a:tblGrid>
                  <a:tr h="562006">
                    <a:tc>
                      <a:txBody>
                        <a:bodyPr/>
                        <a:lstStyle/>
                        <a:p>
                          <a:endParaRPr kumimoji="1" lang="ja-JP" altLang="en-US"/>
                        </a:p>
                      </a:txBody>
                      <a:tcPr anchor="ctr"/>
                    </a:tc>
                    <a:tc>
                      <a:txBody>
                        <a:bodyPr/>
                        <a:lstStyle/>
                        <a:p>
                          <a:endParaRPr lang="ja-JP"/>
                        </a:p>
                      </a:txBody>
                      <a:tcPr anchor="ctr">
                        <a:blipFill rotWithShape="1">
                          <a:blip r:embed="rId2"/>
                          <a:stretch>
                            <a:fillRect l="-101058" t="-1087" r="-401587" b="-301087"/>
                          </a:stretch>
                        </a:blipFill>
                      </a:tcPr>
                    </a:tc>
                    <a:tc>
                      <a:txBody>
                        <a:bodyPr/>
                        <a:lstStyle/>
                        <a:p>
                          <a:endParaRPr lang="ja-JP"/>
                        </a:p>
                      </a:txBody>
                      <a:tcPr anchor="ctr">
                        <a:blipFill rotWithShape="1">
                          <a:blip r:embed="rId2"/>
                          <a:stretch>
                            <a:fillRect l="-200000" t="-1087" r="-299474" b="-301087"/>
                          </a:stretch>
                        </a:blipFill>
                      </a:tcPr>
                    </a:tc>
                    <a:tc>
                      <a:txBody>
                        <a:bodyPr/>
                        <a:lstStyle/>
                        <a:p>
                          <a:endParaRPr lang="ja-JP"/>
                        </a:p>
                      </a:txBody>
                      <a:tcPr anchor="ctr">
                        <a:blipFill rotWithShape="1">
                          <a:blip r:embed="rId2"/>
                          <a:stretch>
                            <a:fillRect l="-300000" t="-1087" r="-199474" b="-301087"/>
                          </a:stretch>
                        </a:blipFill>
                      </a:tcPr>
                    </a:tc>
                    <a:tc>
                      <a:txBody>
                        <a:bodyPr/>
                        <a:lstStyle/>
                        <a:p>
                          <a:endParaRPr lang="ja-JP"/>
                        </a:p>
                      </a:txBody>
                      <a:tcPr anchor="ctr">
                        <a:blipFill rotWithShape="1">
                          <a:blip r:embed="rId2"/>
                          <a:stretch>
                            <a:fillRect l="-402116" t="-1087" r="-100529" b="-301087"/>
                          </a:stretch>
                        </a:blipFill>
                      </a:tcPr>
                    </a:tc>
                    <a:tc>
                      <a:txBody>
                        <a:bodyPr/>
                        <a:lstStyle/>
                        <a:p>
                          <a:endParaRPr lang="ja-JP"/>
                        </a:p>
                      </a:txBody>
                      <a:tcPr anchor="ctr">
                        <a:blipFill rotWithShape="1">
                          <a:blip r:embed="rId2"/>
                          <a:stretch>
                            <a:fillRect l="-499474" t="-1087" b="-301087"/>
                          </a:stretch>
                        </a:blipFill>
                      </a:tcPr>
                    </a:tc>
                  </a:tr>
                  <a:tr h="562006">
                    <a:tc>
                      <a:txBody>
                        <a:bodyPr/>
                        <a:lstStyle/>
                        <a:p>
                          <a:endParaRPr lang="ja-JP"/>
                        </a:p>
                      </a:txBody>
                      <a:tcPr anchor="ctr">
                        <a:blipFill rotWithShape="1">
                          <a:blip r:embed="rId2"/>
                          <a:stretch>
                            <a:fillRect l="-526" t="-100000" r="-498947" b="-197849"/>
                          </a:stretch>
                        </a:blipFill>
                      </a:tcPr>
                    </a:tc>
                    <a:tc>
                      <a:txBody>
                        <a:bodyPr/>
                        <a:lstStyle/>
                        <a:p>
                          <a:endParaRPr lang="ja-JP"/>
                        </a:p>
                      </a:txBody>
                      <a:tcPr anchor="ctr">
                        <a:blipFill rotWithShape="1">
                          <a:blip r:embed="rId2"/>
                          <a:stretch>
                            <a:fillRect l="-101058" t="-100000" r="-401587" b="-197849"/>
                          </a:stretch>
                        </a:blipFill>
                      </a:tcPr>
                    </a:tc>
                    <a:tc>
                      <a:txBody>
                        <a:bodyPr/>
                        <a:lstStyle/>
                        <a:p>
                          <a:endParaRPr lang="ja-JP"/>
                        </a:p>
                      </a:txBody>
                      <a:tcPr anchor="ctr">
                        <a:blipFill rotWithShape="1">
                          <a:blip r:embed="rId2"/>
                          <a:stretch>
                            <a:fillRect l="-200000" t="-100000" r="-299474" b="-197849"/>
                          </a:stretch>
                        </a:blipFill>
                      </a:tcPr>
                    </a:tc>
                    <a:tc>
                      <a:txBody>
                        <a:bodyPr/>
                        <a:lstStyle/>
                        <a:p>
                          <a:endParaRPr lang="ja-JP"/>
                        </a:p>
                      </a:txBody>
                      <a:tcPr anchor="ctr">
                        <a:blipFill rotWithShape="1">
                          <a:blip r:embed="rId2"/>
                          <a:stretch>
                            <a:fillRect l="-300000" t="-100000" r="-199474" b="-197849"/>
                          </a:stretch>
                        </a:blipFill>
                      </a:tcPr>
                    </a:tc>
                    <a:tc>
                      <a:txBody>
                        <a:bodyPr/>
                        <a:lstStyle/>
                        <a:p>
                          <a:endParaRPr lang="ja-JP"/>
                        </a:p>
                      </a:txBody>
                      <a:tcPr anchor="ctr">
                        <a:blipFill rotWithShape="1">
                          <a:blip r:embed="rId2"/>
                          <a:stretch>
                            <a:fillRect l="-402116" t="-100000" r="-100529" b="-197849"/>
                          </a:stretch>
                        </a:blipFill>
                      </a:tcPr>
                    </a:tc>
                    <a:tc>
                      <a:txBody>
                        <a:bodyPr/>
                        <a:lstStyle/>
                        <a:p>
                          <a:endParaRPr lang="ja-JP"/>
                        </a:p>
                      </a:txBody>
                      <a:tcPr anchor="ctr">
                        <a:blipFill rotWithShape="1">
                          <a:blip r:embed="rId2"/>
                          <a:stretch>
                            <a:fillRect l="-499474" t="-100000" b="-197849"/>
                          </a:stretch>
                        </a:blipFill>
                      </a:tcPr>
                    </a:tc>
                  </a:tr>
                  <a:tr h="562006">
                    <a:tc>
                      <a:txBody>
                        <a:bodyPr/>
                        <a:lstStyle/>
                        <a:p>
                          <a:endParaRPr lang="ja-JP"/>
                        </a:p>
                      </a:txBody>
                      <a:tcPr anchor="ctr">
                        <a:blipFill rotWithShape="1">
                          <a:blip r:embed="rId2"/>
                          <a:stretch>
                            <a:fillRect l="-526" t="-202174" r="-498947" b="-100000"/>
                          </a:stretch>
                        </a:blipFill>
                      </a:tcPr>
                    </a:tc>
                    <a:tc>
                      <a:txBody>
                        <a:bodyPr/>
                        <a:lstStyle/>
                        <a:p>
                          <a:endParaRPr lang="ja-JP"/>
                        </a:p>
                      </a:txBody>
                      <a:tcPr anchor="ctr">
                        <a:blipFill rotWithShape="1">
                          <a:blip r:embed="rId2"/>
                          <a:stretch>
                            <a:fillRect l="-101058" t="-202174" r="-401587" b="-100000"/>
                          </a:stretch>
                        </a:blipFill>
                      </a:tcPr>
                    </a:tc>
                    <a:tc>
                      <a:txBody>
                        <a:bodyPr/>
                        <a:lstStyle/>
                        <a:p>
                          <a:endParaRPr lang="ja-JP"/>
                        </a:p>
                      </a:txBody>
                      <a:tcPr anchor="ctr">
                        <a:blipFill rotWithShape="1">
                          <a:blip r:embed="rId2"/>
                          <a:stretch>
                            <a:fillRect l="-200000" t="-202174" r="-299474" b="-100000"/>
                          </a:stretch>
                        </a:blipFill>
                      </a:tcPr>
                    </a:tc>
                    <a:tc>
                      <a:txBody>
                        <a:bodyPr/>
                        <a:lstStyle/>
                        <a:p>
                          <a:endParaRPr lang="ja-JP"/>
                        </a:p>
                      </a:txBody>
                      <a:tcPr anchor="ctr">
                        <a:blipFill rotWithShape="1">
                          <a:blip r:embed="rId2"/>
                          <a:stretch>
                            <a:fillRect l="-300000" t="-202174" r="-199474" b="-100000"/>
                          </a:stretch>
                        </a:blipFill>
                      </a:tcPr>
                    </a:tc>
                    <a:tc>
                      <a:txBody>
                        <a:bodyPr/>
                        <a:lstStyle/>
                        <a:p>
                          <a:endParaRPr lang="ja-JP"/>
                        </a:p>
                      </a:txBody>
                      <a:tcPr anchor="ctr">
                        <a:blipFill rotWithShape="1">
                          <a:blip r:embed="rId2"/>
                          <a:stretch>
                            <a:fillRect l="-402116" t="-202174" r="-100529" b="-100000"/>
                          </a:stretch>
                        </a:blipFill>
                      </a:tcPr>
                    </a:tc>
                    <a:tc>
                      <a:txBody>
                        <a:bodyPr/>
                        <a:lstStyle/>
                        <a:p>
                          <a:endParaRPr lang="ja-JP"/>
                        </a:p>
                      </a:txBody>
                      <a:tcPr anchor="ctr">
                        <a:blipFill rotWithShape="1">
                          <a:blip r:embed="rId2"/>
                          <a:stretch>
                            <a:fillRect l="-499474" t="-202174" b="-100000"/>
                          </a:stretch>
                        </a:blipFill>
                      </a:tcPr>
                    </a:tc>
                  </a:tr>
                  <a:tr h="562006">
                    <a:tc>
                      <a:txBody>
                        <a:bodyPr/>
                        <a:lstStyle/>
                        <a:p>
                          <a:endParaRPr lang="ja-JP"/>
                        </a:p>
                      </a:txBody>
                      <a:tcPr anchor="ctr">
                        <a:blipFill rotWithShape="1">
                          <a:blip r:embed="rId2"/>
                          <a:stretch>
                            <a:fillRect l="-526" t="-302174" r="-498947"/>
                          </a:stretch>
                        </a:blipFill>
                      </a:tcPr>
                    </a:tc>
                    <a:tc>
                      <a:txBody>
                        <a:bodyPr/>
                        <a:lstStyle/>
                        <a:p>
                          <a:endParaRPr lang="ja-JP"/>
                        </a:p>
                      </a:txBody>
                      <a:tcPr anchor="ctr">
                        <a:blipFill rotWithShape="1">
                          <a:blip r:embed="rId2"/>
                          <a:stretch>
                            <a:fillRect l="-101058" t="-302174" r="-401587"/>
                          </a:stretch>
                        </a:blipFill>
                      </a:tcPr>
                    </a:tc>
                    <a:tc>
                      <a:txBody>
                        <a:bodyPr/>
                        <a:lstStyle/>
                        <a:p>
                          <a:endParaRPr lang="ja-JP"/>
                        </a:p>
                      </a:txBody>
                      <a:tcPr anchor="ctr">
                        <a:blipFill rotWithShape="1">
                          <a:blip r:embed="rId2"/>
                          <a:stretch>
                            <a:fillRect l="-200000" t="-302174" r="-299474"/>
                          </a:stretch>
                        </a:blipFill>
                      </a:tcPr>
                    </a:tc>
                    <a:tc>
                      <a:txBody>
                        <a:bodyPr/>
                        <a:lstStyle/>
                        <a:p>
                          <a:endParaRPr lang="ja-JP"/>
                        </a:p>
                      </a:txBody>
                      <a:tcPr anchor="ctr">
                        <a:blipFill rotWithShape="1">
                          <a:blip r:embed="rId2"/>
                          <a:stretch>
                            <a:fillRect l="-300000" t="-302174" r="-199474"/>
                          </a:stretch>
                        </a:blipFill>
                      </a:tcPr>
                    </a:tc>
                    <a:tc>
                      <a:txBody>
                        <a:bodyPr/>
                        <a:lstStyle/>
                        <a:p>
                          <a:endParaRPr lang="ja-JP"/>
                        </a:p>
                      </a:txBody>
                      <a:tcPr anchor="ctr">
                        <a:blipFill rotWithShape="1">
                          <a:blip r:embed="rId2"/>
                          <a:stretch>
                            <a:fillRect l="-402116" t="-302174" r="-100529"/>
                          </a:stretch>
                        </a:blipFill>
                      </a:tcPr>
                    </a:tc>
                    <a:tc>
                      <a:txBody>
                        <a:bodyPr/>
                        <a:lstStyle/>
                        <a:p>
                          <a:endParaRPr lang="ja-JP"/>
                        </a:p>
                      </a:txBody>
                      <a:tcPr anchor="ctr">
                        <a:blipFill rotWithShape="1">
                          <a:blip r:embed="rId2"/>
                          <a:stretch>
                            <a:fillRect l="-499474" t="-302174"/>
                          </a:stretch>
                        </a:blipFill>
                      </a:tcPr>
                    </a:tc>
                  </a:tr>
                </a:tbl>
              </a:graphicData>
            </a:graphic>
          </p:graphicFrame>
        </mc:Fallback>
      </mc:AlternateContent>
      <p:grpSp>
        <p:nvGrpSpPr>
          <p:cNvPr id="5" name="グループ化 4"/>
          <p:cNvGrpSpPr/>
          <p:nvPr/>
        </p:nvGrpSpPr>
        <p:grpSpPr>
          <a:xfrm>
            <a:off x="7308304" y="980728"/>
            <a:ext cx="1453103" cy="1470424"/>
            <a:chOff x="5292080" y="5517232"/>
            <a:chExt cx="1453103" cy="1470424"/>
          </a:xfrm>
        </p:grpSpPr>
        <p:sp>
          <p:nvSpPr>
            <p:cNvPr id="6" name="二等辺三角形 5"/>
            <p:cNvSpPr/>
            <p:nvPr/>
          </p:nvSpPr>
          <p:spPr>
            <a:xfrm>
              <a:off x="5292080" y="5517232"/>
              <a:ext cx="1008112" cy="936104"/>
            </a:xfrm>
            <a:prstGeom prst="triangle">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 代替処理 6"/>
            <p:cNvSpPr/>
            <p:nvPr/>
          </p:nvSpPr>
          <p:spPr>
            <a:xfrm>
              <a:off x="5311497" y="5538104"/>
              <a:ext cx="632698" cy="678336"/>
            </a:xfrm>
            <a:prstGeom prst="flowChartAlternateProcess">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i="1" smtClean="0"/>
                <a:t>√</a:t>
              </a:r>
              <a:r>
                <a:rPr kumimoji="1" lang="en-US" altLang="ja-JP" i="1" smtClean="0"/>
                <a:t>2</a:t>
              </a:r>
              <a:endParaRPr kumimoji="1" lang="ja-JP" altLang="en-US" i="1"/>
            </a:p>
          </p:txBody>
        </p:sp>
        <p:sp>
          <p:nvSpPr>
            <p:cNvPr id="8" name="フローチャート : 代替処理 7"/>
            <p:cNvSpPr/>
            <p:nvPr/>
          </p:nvSpPr>
          <p:spPr>
            <a:xfrm>
              <a:off x="5479787" y="6309320"/>
              <a:ext cx="632698" cy="678336"/>
            </a:xfrm>
            <a:prstGeom prst="flowChartAlternateProcess">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i="1" smtClean="0"/>
                <a:t>1</a:t>
              </a:r>
              <a:endParaRPr kumimoji="1" lang="ja-JP" altLang="en-US" i="1"/>
            </a:p>
          </p:txBody>
        </p:sp>
        <p:sp>
          <p:nvSpPr>
            <p:cNvPr id="9" name="フローチャート : 代替処理 8"/>
            <p:cNvSpPr/>
            <p:nvPr/>
          </p:nvSpPr>
          <p:spPr>
            <a:xfrm>
              <a:off x="6112485" y="5654385"/>
              <a:ext cx="632698" cy="678336"/>
            </a:xfrm>
            <a:prstGeom prst="flowChartAlternateProcess">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i="1" smtClean="0"/>
                <a:t>1</a:t>
              </a:r>
              <a:endParaRPr kumimoji="1" lang="ja-JP" altLang="en-US" i="1"/>
            </a:p>
          </p:txBody>
        </p:sp>
      </p:grpSp>
      <p:grpSp>
        <p:nvGrpSpPr>
          <p:cNvPr id="10" name="グループ化 9"/>
          <p:cNvGrpSpPr/>
          <p:nvPr/>
        </p:nvGrpSpPr>
        <p:grpSpPr>
          <a:xfrm>
            <a:off x="5400092" y="980728"/>
            <a:ext cx="1424786" cy="1675344"/>
            <a:chOff x="1763688" y="5301208"/>
            <a:chExt cx="1424786" cy="1675344"/>
          </a:xfrm>
        </p:grpSpPr>
        <p:sp>
          <p:nvSpPr>
            <p:cNvPr id="11" name="二等辺三角形 10"/>
            <p:cNvSpPr/>
            <p:nvPr/>
          </p:nvSpPr>
          <p:spPr>
            <a:xfrm>
              <a:off x="1979712" y="5301208"/>
              <a:ext cx="648072" cy="1152128"/>
            </a:xfrm>
            <a:prstGeom prst="triangle">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 代替処理 11"/>
            <p:cNvSpPr/>
            <p:nvPr/>
          </p:nvSpPr>
          <p:spPr>
            <a:xfrm>
              <a:off x="1995086" y="6298216"/>
              <a:ext cx="632698" cy="678336"/>
            </a:xfrm>
            <a:prstGeom prst="flowChartAlternateProcess">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i="1" smtClean="0"/>
                <a:t>1</a:t>
              </a:r>
              <a:endParaRPr kumimoji="1" lang="ja-JP" altLang="en-US" i="1"/>
            </a:p>
          </p:txBody>
        </p:sp>
        <p:sp>
          <p:nvSpPr>
            <p:cNvPr id="13" name="フローチャート : 代替処理 12"/>
            <p:cNvSpPr/>
            <p:nvPr/>
          </p:nvSpPr>
          <p:spPr>
            <a:xfrm>
              <a:off x="1763688" y="5445224"/>
              <a:ext cx="632698" cy="678336"/>
            </a:xfrm>
            <a:prstGeom prst="flowChartAlternateProcess">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i="1" smtClean="0"/>
                <a:t>2</a:t>
              </a:r>
              <a:endParaRPr kumimoji="1" lang="ja-JP" altLang="en-US" i="1"/>
            </a:p>
          </p:txBody>
        </p:sp>
        <p:sp>
          <p:nvSpPr>
            <p:cNvPr id="14" name="フローチャート : 代替処理 13"/>
            <p:cNvSpPr/>
            <p:nvPr/>
          </p:nvSpPr>
          <p:spPr>
            <a:xfrm>
              <a:off x="2555776" y="5616950"/>
              <a:ext cx="632698" cy="678336"/>
            </a:xfrm>
            <a:prstGeom prst="flowChartAlternateProcess">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i="1" smtClean="0"/>
                <a:t>√</a:t>
              </a:r>
              <a:r>
                <a:rPr kumimoji="1" lang="en-US" altLang="ja-JP" i="1" smtClean="0"/>
                <a:t>3</a:t>
              </a:r>
              <a:endParaRPr kumimoji="1" lang="ja-JP" altLang="en-US" i="1"/>
            </a:p>
          </p:txBody>
        </p:sp>
      </p:grpSp>
    </p:spTree>
    <p:extLst>
      <p:ext uri="{BB962C8B-B14F-4D97-AF65-F5344CB8AC3E}">
        <p14:creationId xmlns:p14="http://schemas.microsoft.com/office/powerpoint/2010/main" val="4108581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TotalTime>
  <Words>1436</Words>
  <Application>Microsoft Office PowerPoint</Application>
  <PresentationFormat>画面に合わせる (4:3)</PresentationFormat>
  <Paragraphs>315</Paragraphs>
  <Slides>32</Slides>
  <Notes>0</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32</vt:i4>
      </vt:variant>
    </vt:vector>
  </HeadingPairs>
  <TitlesOfParts>
    <vt:vector size="34" baseType="lpstr">
      <vt:lpstr>Office ​​テーマ</vt:lpstr>
      <vt:lpstr>ChemSketch</vt:lpstr>
      <vt:lpstr>プロコン勉強会 第3回</vt:lpstr>
      <vt:lpstr>本日のお品書き</vt:lpstr>
      <vt:lpstr>三角関数</vt:lpstr>
      <vt:lpstr>PowerPoint プレゼンテーション</vt:lpstr>
      <vt:lpstr>PowerPoint プレゼンテーション</vt:lpstr>
      <vt:lpstr>PowerPoint プレゼンテーション</vt:lpstr>
      <vt:lpstr>PowerPoint プレゼンテーション</vt:lpstr>
      <vt:lpstr>演習</vt:lpstr>
      <vt:lpstr>演習</vt:lpstr>
      <vt:lpstr>演習</vt:lpstr>
      <vt:lpstr>微分積分</vt:lpstr>
      <vt:lpstr>微分</vt:lpstr>
      <vt:lpstr>PowerPoint プレゼンテーション</vt:lpstr>
      <vt:lpstr>PowerPoint プレゼンテーション</vt:lpstr>
      <vt:lpstr>PowerPoint プレゼンテーション</vt:lpstr>
      <vt:lpstr>PowerPoint プレゼンテーション</vt:lpstr>
      <vt:lpstr>演習</vt:lpstr>
      <vt:lpstr>PowerPoint プレゼンテーション</vt:lpstr>
      <vt:lpstr>配列</vt:lpstr>
      <vt:lpstr>PowerPoint プレゼンテーション</vt:lpstr>
      <vt:lpstr>PowerPoint プレゼンテーション</vt:lpstr>
      <vt:lpstr>動的計画法</vt:lpstr>
      <vt:lpstr>DAGって何？</vt:lpstr>
      <vt:lpstr>グラフ</vt:lpstr>
      <vt:lpstr>例題</vt:lpstr>
      <vt:lpstr>実際に解いてみる</vt:lpstr>
      <vt:lpstr>よく考えると</vt:lpstr>
      <vt:lpstr>PowerPoint プレゼンテーション</vt:lpstr>
      <vt:lpstr>PowerPoint プレゼンテーション</vt:lpstr>
      <vt:lpstr>基本テクニック</vt:lpstr>
      <vt:lpstr>PowerPoint プレゼンテーション</vt:lpstr>
      <vt:lpstr>演習</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プロコン勉強会 第3回</dc:title>
  <dc:creator>Jun</dc:creator>
  <cp:lastModifiedBy>JJJ</cp:lastModifiedBy>
  <cp:revision>21</cp:revision>
  <dcterms:created xsi:type="dcterms:W3CDTF">2015-08-07T15:46:41Z</dcterms:created>
  <dcterms:modified xsi:type="dcterms:W3CDTF">2015-08-08T05:41:29Z</dcterms:modified>
</cp:coreProperties>
</file>