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83" r:id="rId19"/>
    <p:sldId id="284" r:id="rId20"/>
    <p:sldId id="294" r:id="rId21"/>
    <p:sldId id="277" r:id="rId22"/>
    <p:sldId id="278" r:id="rId23"/>
    <p:sldId id="295" r:id="rId24"/>
    <p:sldId id="296" r:id="rId25"/>
    <p:sldId id="297" r:id="rId26"/>
    <p:sldId id="298" r:id="rId27"/>
    <p:sldId id="299" r:id="rId28"/>
    <p:sldId id="285" r:id="rId29"/>
    <p:sldId id="300" r:id="rId30"/>
    <p:sldId id="279" r:id="rId31"/>
    <p:sldId id="280" r:id="rId32"/>
    <p:sldId id="281" r:id="rId33"/>
    <p:sldId id="282"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1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01E7A-6778-44E6-A7C2-9779B782F6E4}" type="datetimeFigureOut">
              <a:rPr kumimoji="1" lang="ja-JP" altLang="en-US" smtClean="0"/>
              <a:t>2015/10/3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A84DB-7A6F-4BBF-9748-6121BB16CE4B}" type="slidenum">
              <a:rPr kumimoji="1" lang="ja-JP" altLang="en-US" smtClean="0"/>
              <a:t>‹#›</a:t>
            </a:fld>
            <a:endParaRPr kumimoji="1" lang="ja-JP" altLang="en-US"/>
          </a:p>
        </p:txBody>
      </p:sp>
    </p:spTree>
    <p:extLst>
      <p:ext uri="{BB962C8B-B14F-4D97-AF65-F5344CB8AC3E}">
        <p14:creationId xmlns:p14="http://schemas.microsoft.com/office/powerpoint/2010/main" val="20566846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6FA84DB-7A6F-4BBF-9748-6121BB16CE4B}" type="slidenum">
              <a:rPr kumimoji="1" lang="ja-JP" altLang="en-US" smtClean="0"/>
              <a:t>3</a:t>
            </a:fld>
            <a:endParaRPr kumimoji="1" lang="ja-JP" altLang="en-US"/>
          </a:p>
        </p:txBody>
      </p:sp>
    </p:spTree>
    <p:extLst>
      <p:ext uri="{BB962C8B-B14F-4D97-AF65-F5344CB8AC3E}">
        <p14:creationId xmlns:p14="http://schemas.microsoft.com/office/powerpoint/2010/main" val="122618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207846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67313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121671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123496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238769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167439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19400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29898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381271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358235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C649F2E-F5A1-453E-8A6B-36B4A18B64FE}" type="datetimeFigureOut">
              <a:rPr kumimoji="1" lang="ja-JP" altLang="en-US" smtClean="0"/>
              <a:t>2015/10/3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290525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49F2E-F5A1-453E-8A6B-36B4A18B64FE}" type="datetimeFigureOut">
              <a:rPr kumimoji="1" lang="ja-JP" altLang="en-US" smtClean="0"/>
              <a:t>2015/10/3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2EC62-9B42-4CFC-9AD5-7685CF80379B}" type="slidenum">
              <a:rPr kumimoji="1" lang="ja-JP" altLang="en-US" smtClean="0"/>
              <a:t>‹#›</a:t>
            </a:fld>
            <a:endParaRPr kumimoji="1" lang="ja-JP" altLang="en-US"/>
          </a:p>
        </p:txBody>
      </p:sp>
    </p:spTree>
    <p:extLst>
      <p:ext uri="{BB962C8B-B14F-4D97-AF65-F5344CB8AC3E}">
        <p14:creationId xmlns:p14="http://schemas.microsoft.com/office/powerpoint/2010/main" val="267161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mtClean="0"/>
              <a:t>プロコン</a:t>
            </a:r>
            <a:r>
              <a:rPr lang="ja-JP" altLang="en-US"/>
              <a:t>勉強会</a:t>
            </a:r>
            <a:endParaRPr kumimoji="1" lang="ja-JP" altLang="en-US"/>
          </a:p>
        </p:txBody>
      </p:sp>
      <p:sp>
        <p:nvSpPr>
          <p:cNvPr id="3" name="サブタイトル 2"/>
          <p:cNvSpPr>
            <a:spLocks noGrp="1"/>
          </p:cNvSpPr>
          <p:nvPr>
            <p:ph type="subTitle" idx="1"/>
          </p:nvPr>
        </p:nvSpPr>
        <p:spPr/>
        <p:txBody>
          <a:bodyPr/>
          <a:lstStyle/>
          <a:p>
            <a:r>
              <a:rPr kumimoji="1" lang="ja-JP" altLang="en-US" smtClean="0">
                <a:solidFill>
                  <a:schemeClr val="tx1"/>
                </a:solidFill>
              </a:rPr>
              <a:t>第</a:t>
            </a:r>
            <a:r>
              <a:rPr lang="en-US" altLang="ja-JP" smtClean="0">
                <a:solidFill>
                  <a:schemeClr val="tx1"/>
                </a:solidFill>
              </a:rPr>
              <a:t>6</a:t>
            </a:r>
            <a:r>
              <a:rPr kumimoji="1" lang="ja-JP" altLang="en-US" smtClean="0">
                <a:solidFill>
                  <a:schemeClr val="tx1"/>
                </a:solidFill>
              </a:rPr>
              <a:t>回</a:t>
            </a:r>
            <a:endParaRPr kumimoji="1" lang="en-US" altLang="ja-JP" smtClean="0">
              <a:solidFill>
                <a:schemeClr val="tx1"/>
              </a:solidFill>
            </a:endParaRPr>
          </a:p>
          <a:p>
            <a:r>
              <a:rPr kumimoji="1" lang="en-US" altLang="ja-JP" smtClean="0">
                <a:solidFill>
                  <a:schemeClr val="tx1"/>
                </a:solidFill>
              </a:rPr>
              <a:t>2015/10/03</a:t>
            </a:r>
          </a:p>
          <a:p>
            <a:endParaRPr kumimoji="1" lang="ja-JP" altLang="en-US">
              <a:solidFill>
                <a:schemeClr val="tx1"/>
              </a:solidFill>
            </a:endParaRPr>
          </a:p>
        </p:txBody>
      </p:sp>
    </p:spTree>
    <p:extLst>
      <p:ext uri="{BB962C8B-B14F-4D97-AF65-F5344CB8AC3E}">
        <p14:creationId xmlns:p14="http://schemas.microsoft.com/office/powerpoint/2010/main" val="4088752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データ形式</a:t>
            </a:r>
            <a:endParaRPr kumimoji="1" lang="ja-JP" altLang="en-US"/>
          </a:p>
        </p:txBody>
      </p:sp>
      <p:sp>
        <p:nvSpPr>
          <p:cNvPr id="3" name="コンテンツ プレースホルダー 2"/>
          <p:cNvSpPr>
            <a:spLocks noGrp="1"/>
          </p:cNvSpPr>
          <p:nvPr>
            <p:ph idx="1"/>
          </p:nvPr>
        </p:nvSpPr>
        <p:spPr>
          <a:xfrm>
            <a:off x="457200" y="1600201"/>
            <a:ext cx="8229600" cy="3556992"/>
          </a:xfrm>
        </p:spPr>
        <p:txBody>
          <a:bodyPr/>
          <a:lstStyle/>
          <a:p>
            <a:pPr marL="0" indent="0">
              <a:buNone/>
            </a:pPr>
            <a:r>
              <a:rPr kumimoji="1" lang="en-US" altLang="ja-JP" smtClean="0"/>
              <a:t>N</a:t>
            </a:r>
          </a:p>
          <a:p>
            <a:pPr marL="0" indent="0">
              <a:buNone/>
            </a:pPr>
            <a:r>
              <a:rPr lang="en-US" altLang="ja-JP" smtClean="0"/>
              <a:t>S</a:t>
            </a:r>
            <a:r>
              <a:rPr lang="en-US" altLang="ja-JP" baseline="-25000" smtClean="0"/>
              <a:t>1</a:t>
            </a:r>
            <a:r>
              <a:rPr lang="en-US" altLang="ja-JP" smtClean="0"/>
              <a:t>, F</a:t>
            </a:r>
            <a:r>
              <a:rPr lang="en-US" altLang="ja-JP" baseline="-25000" smtClean="0"/>
              <a:t>1</a:t>
            </a:r>
          </a:p>
          <a:p>
            <a:pPr marL="0" indent="0">
              <a:buNone/>
            </a:pPr>
            <a:endParaRPr lang="en-US" altLang="ja-JP"/>
          </a:p>
          <a:p>
            <a:pPr marL="0" indent="0">
              <a:buNone/>
            </a:pPr>
            <a:r>
              <a:rPr kumimoji="1" lang="en-US" altLang="ja-JP" smtClean="0"/>
              <a:t>S</a:t>
            </a:r>
            <a:r>
              <a:rPr kumimoji="1" lang="en-US" altLang="ja-JP" baseline="-25000" smtClean="0"/>
              <a:t>i</a:t>
            </a:r>
            <a:r>
              <a:rPr kumimoji="1" lang="en-US" altLang="ja-JP" smtClean="0"/>
              <a:t>, F</a:t>
            </a:r>
            <a:r>
              <a:rPr kumimoji="1" lang="en-US" altLang="ja-JP" baseline="-25000" smtClean="0"/>
              <a:t>i</a:t>
            </a:r>
          </a:p>
          <a:p>
            <a:pPr marL="0" indent="0">
              <a:buNone/>
            </a:pPr>
            <a:endParaRPr lang="en-US" altLang="ja-JP"/>
          </a:p>
          <a:p>
            <a:pPr marL="0" indent="0">
              <a:buNone/>
            </a:pPr>
            <a:r>
              <a:rPr lang="en-US" altLang="ja-JP" smtClean="0"/>
              <a:t>S</a:t>
            </a:r>
            <a:r>
              <a:rPr kumimoji="1" lang="en-US" altLang="ja-JP" baseline="-25000" smtClean="0"/>
              <a:t>N</a:t>
            </a:r>
            <a:r>
              <a:rPr kumimoji="1" lang="en-US" altLang="ja-JP" smtClean="0"/>
              <a:t>, F</a:t>
            </a:r>
            <a:r>
              <a:rPr kumimoji="1" lang="en-US" altLang="ja-JP" baseline="-25000" smtClean="0"/>
              <a:t>N</a:t>
            </a:r>
            <a:endParaRPr kumimoji="1" lang="ja-JP" altLang="en-US" baseline="-25000"/>
          </a:p>
        </p:txBody>
      </p:sp>
      <p:sp>
        <p:nvSpPr>
          <p:cNvPr id="5" name="テキスト ボックス 4"/>
          <p:cNvSpPr txBox="1"/>
          <p:nvPr/>
        </p:nvSpPr>
        <p:spPr>
          <a:xfrm rot="5400000">
            <a:off x="508194" y="3028310"/>
            <a:ext cx="720079" cy="369332"/>
          </a:xfrm>
          <a:prstGeom prst="rect">
            <a:avLst/>
          </a:prstGeom>
          <a:noFill/>
        </p:spPr>
        <p:txBody>
          <a:bodyPr wrap="square" rtlCol="0">
            <a:spAutoFit/>
          </a:bodyPr>
          <a:lstStyle/>
          <a:p>
            <a:r>
              <a:rPr kumimoji="1" lang="ja-JP" altLang="en-US" smtClean="0"/>
              <a:t>・・・・</a:t>
            </a:r>
            <a:endParaRPr kumimoji="1" lang="ja-JP" altLang="en-US"/>
          </a:p>
        </p:txBody>
      </p:sp>
      <p:sp>
        <p:nvSpPr>
          <p:cNvPr id="6" name="テキスト ボックス 5"/>
          <p:cNvSpPr txBox="1"/>
          <p:nvPr/>
        </p:nvSpPr>
        <p:spPr>
          <a:xfrm rot="5400000">
            <a:off x="531808" y="4108430"/>
            <a:ext cx="720079" cy="369332"/>
          </a:xfrm>
          <a:prstGeom prst="rect">
            <a:avLst/>
          </a:prstGeom>
          <a:noFill/>
        </p:spPr>
        <p:txBody>
          <a:bodyPr wrap="square" rtlCol="0">
            <a:spAutoFit/>
          </a:bodyPr>
          <a:lstStyle/>
          <a:p>
            <a:r>
              <a:rPr kumimoji="1" lang="ja-JP" altLang="en-US" smtClean="0"/>
              <a:t>・・・・</a:t>
            </a:r>
            <a:endParaRPr kumimoji="1" lang="ja-JP" altLang="en-US"/>
          </a:p>
        </p:txBody>
      </p:sp>
      <p:sp>
        <p:nvSpPr>
          <p:cNvPr id="9" name="コンテンツ プレースホルダー 2"/>
          <p:cNvSpPr txBox="1">
            <a:spLocks/>
          </p:cNvSpPr>
          <p:nvPr/>
        </p:nvSpPr>
        <p:spPr>
          <a:xfrm>
            <a:off x="2627784" y="1746740"/>
            <a:ext cx="7128792" cy="4202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en-US" altLang="ja-JP" smtClean="0"/>
              <a:t>0</a:t>
            </a:r>
            <a:r>
              <a:rPr lang="ja-JP" altLang="en-US" smtClean="0"/>
              <a:t>≦</a:t>
            </a:r>
            <a:r>
              <a:rPr lang="en-US" altLang="ja-JP" smtClean="0"/>
              <a:t>N</a:t>
            </a:r>
            <a:r>
              <a:rPr lang="ja-JP" altLang="en-US" smtClean="0"/>
              <a:t>≦ </a:t>
            </a:r>
            <a:r>
              <a:rPr lang="en-US" altLang="ja-JP" smtClean="0"/>
              <a:t>1000</a:t>
            </a:r>
          </a:p>
          <a:p>
            <a:pPr marL="0" indent="0">
              <a:buFont typeface="Arial" panose="020B0604020202020204" pitchFamily="34" charset="0"/>
              <a:buNone/>
            </a:pPr>
            <a:r>
              <a:rPr lang="en-US" altLang="ja-JP" smtClean="0"/>
              <a:t>0</a:t>
            </a:r>
            <a:r>
              <a:rPr lang="ja-JP" altLang="en-US" smtClean="0"/>
              <a:t>≦</a:t>
            </a:r>
            <a:r>
              <a:rPr lang="en-US" altLang="ja-JP" smtClean="0"/>
              <a:t>S </a:t>
            </a:r>
            <a:r>
              <a:rPr lang="ja-JP" altLang="en-US" smtClean="0"/>
              <a:t>≦ </a:t>
            </a:r>
            <a:r>
              <a:rPr lang="en-US" altLang="ja-JP" smtClean="0"/>
              <a:t>10000</a:t>
            </a:r>
          </a:p>
          <a:p>
            <a:pPr marL="0" indent="0">
              <a:buFont typeface="Arial" panose="020B0604020202020204" pitchFamily="34" charset="0"/>
              <a:buNone/>
            </a:pPr>
            <a:r>
              <a:rPr lang="en-US" altLang="ja-JP" smtClean="0"/>
              <a:t>0</a:t>
            </a:r>
            <a:r>
              <a:rPr lang="ja-JP" altLang="en-US" smtClean="0"/>
              <a:t>≦</a:t>
            </a:r>
            <a:r>
              <a:rPr lang="en-US" altLang="ja-JP" smtClean="0"/>
              <a:t>F</a:t>
            </a:r>
            <a:r>
              <a:rPr lang="ja-JP" altLang="en-US" smtClean="0"/>
              <a:t> ≦ </a:t>
            </a:r>
            <a:r>
              <a:rPr lang="en-US" altLang="ja-JP" smtClean="0"/>
              <a:t>10000</a:t>
            </a:r>
          </a:p>
          <a:p>
            <a:pPr marL="0" indent="0">
              <a:buFont typeface="Arial" panose="020B0604020202020204" pitchFamily="34" charset="0"/>
              <a:buNone/>
            </a:pPr>
            <a:r>
              <a:rPr lang="en-US" altLang="ja-JP" smtClean="0"/>
              <a:t>※ F</a:t>
            </a:r>
            <a:r>
              <a:rPr lang="en-US" altLang="ja-JP" baseline="-25000" smtClean="0"/>
              <a:t>i </a:t>
            </a:r>
            <a:r>
              <a:rPr lang="en-US" altLang="ja-JP" smtClean="0"/>
              <a:t>= S</a:t>
            </a:r>
            <a:r>
              <a:rPr lang="en-US" altLang="ja-JP" baseline="-25000" smtClean="0"/>
              <a:t>j </a:t>
            </a:r>
            <a:r>
              <a:rPr lang="ja-JP" altLang="en-US" smtClean="0"/>
              <a:t>の時は仕事 </a:t>
            </a:r>
            <a:r>
              <a:rPr lang="en-US" altLang="ja-JP" smtClean="0"/>
              <a:t>J </a:t>
            </a:r>
            <a:r>
              <a:rPr lang="ja-JP" altLang="en-US" smtClean="0"/>
              <a:t>を実行できる　</a:t>
            </a:r>
            <a:endParaRPr lang="en-US" altLang="ja-JP" smtClean="0"/>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解答</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いわゆる区間スケジューリング問題</a:t>
            </a:r>
            <a:endParaRPr kumimoji="1" lang="en-US" altLang="ja-JP" smtClean="0"/>
          </a:p>
          <a:p>
            <a:pPr lvl="1"/>
            <a:r>
              <a:rPr lang="ja-JP" altLang="en-US"/>
              <a:t>その</a:t>
            </a:r>
            <a:r>
              <a:rPr lang="ja-JP" altLang="en-US" smtClean="0"/>
              <a:t>時点より開始時間が後の仕事の内</a:t>
            </a:r>
            <a:endParaRPr lang="en-US" altLang="ja-JP" smtClean="0"/>
          </a:p>
          <a:p>
            <a:pPr marL="457200" lvl="1" indent="0">
              <a:buNone/>
            </a:pPr>
            <a:r>
              <a:rPr lang="ja-JP" altLang="en-US" smtClean="0"/>
              <a:t>　</a:t>
            </a:r>
            <a:r>
              <a:rPr lang="en-US" altLang="ja-JP" smtClean="0"/>
              <a:t>	</a:t>
            </a:r>
            <a:r>
              <a:rPr lang="ja-JP" altLang="en-US" smtClean="0"/>
              <a:t>「もっとも終了時間が早い仕事」</a:t>
            </a:r>
            <a:endParaRPr lang="en-US" altLang="ja-JP"/>
          </a:p>
          <a:p>
            <a:pPr marL="457200" lvl="1" indent="0">
              <a:buNone/>
            </a:pPr>
            <a:r>
              <a:rPr lang="en-US" altLang="ja-JP" smtClean="0"/>
              <a:t>	</a:t>
            </a:r>
            <a:r>
              <a:rPr lang="ja-JP" altLang="en-US" smtClean="0"/>
              <a:t>を貪欲に選んでいくことで最大の仕事件数を得</a:t>
            </a:r>
            <a:r>
              <a:rPr lang="en-US" altLang="ja-JP" smtClean="0"/>
              <a:t>	</a:t>
            </a:r>
            <a:r>
              <a:rPr lang="ja-JP" altLang="en-US" smtClean="0"/>
              <a:t>ることが出来る</a:t>
            </a:r>
            <a:endParaRPr lang="en-US" altLang="ja-JP" smtClean="0"/>
          </a:p>
        </p:txBody>
      </p:sp>
      <p:sp>
        <p:nvSpPr>
          <p:cNvPr id="4" name="角丸四角形 3"/>
          <p:cNvSpPr/>
          <p:nvPr/>
        </p:nvSpPr>
        <p:spPr>
          <a:xfrm>
            <a:off x="827584" y="4221088"/>
            <a:ext cx="7488832" cy="21602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en-US" altLang="ja-JP" sz="2800" i="1" smtClean="0"/>
              <a:t>O</a:t>
            </a:r>
            <a:r>
              <a:rPr kumimoji="1" lang="en-US" altLang="ja-JP" sz="2800" smtClean="0"/>
              <a:t>(N</a:t>
            </a:r>
            <a:r>
              <a:rPr kumimoji="1" lang="en-US" altLang="ja-JP" sz="2800" baseline="-25000" smtClean="0"/>
              <a:t>2</a:t>
            </a:r>
            <a:r>
              <a:rPr kumimoji="1" lang="en-US" altLang="ja-JP" sz="2800" smtClean="0"/>
              <a:t>)</a:t>
            </a:r>
            <a:r>
              <a:rPr kumimoji="1" lang="ja-JP" altLang="en-US" sz="2800" smtClean="0"/>
              <a:t>と</a:t>
            </a:r>
            <a:r>
              <a:rPr kumimoji="1" lang="en-US" altLang="ja-JP" sz="2800" i="1" smtClean="0"/>
              <a:t>O</a:t>
            </a:r>
            <a:r>
              <a:rPr kumimoji="1" lang="en-US" altLang="ja-JP" sz="2800" smtClean="0"/>
              <a:t>(NlogN)</a:t>
            </a:r>
            <a:r>
              <a:rPr kumimoji="1" lang="ja-JP" altLang="en-US" sz="2800" smtClean="0"/>
              <a:t>の</a:t>
            </a:r>
            <a:r>
              <a:rPr kumimoji="1" lang="en-US" altLang="ja-JP" sz="2800" smtClean="0"/>
              <a:t>2</a:t>
            </a:r>
            <a:r>
              <a:rPr kumimoji="1" lang="ja-JP" altLang="en-US" sz="2800" smtClean="0"/>
              <a:t>種類の解法がある</a:t>
            </a:r>
            <a:endParaRPr kumimoji="1" lang="en-US" altLang="ja-JP" sz="2800" smtClean="0"/>
          </a:p>
          <a:p>
            <a:r>
              <a:rPr lang="en-US" altLang="ja-JP" sz="2800"/>
              <a:t>	</a:t>
            </a:r>
            <a:r>
              <a:rPr lang="ja-JP" altLang="en-US" sz="2800" smtClean="0"/>
              <a:t>→　</a:t>
            </a:r>
            <a:r>
              <a:rPr lang="en-US" altLang="ja-JP" sz="2800" i="1" smtClean="0"/>
              <a:t>O</a:t>
            </a:r>
            <a:r>
              <a:rPr lang="en-US" altLang="ja-JP" sz="2800" smtClean="0"/>
              <a:t>(NlogN)</a:t>
            </a:r>
            <a:r>
              <a:rPr lang="ja-JP" altLang="en-US" sz="2800" smtClean="0"/>
              <a:t>と言えば？</a:t>
            </a:r>
            <a:endParaRPr kumimoji="1" lang="ja-JP" altLang="en-US" sz="2800"/>
          </a:p>
        </p:txBody>
      </p:sp>
      <p:sp>
        <p:nvSpPr>
          <p:cNvPr id="5" name="角丸四角形 4"/>
          <p:cNvSpPr/>
          <p:nvPr/>
        </p:nvSpPr>
        <p:spPr>
          <a:xfrm>
            <a:off x="5148064" y="5949280"/>
            <a:ext cx="3672408" cy="6480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800" smtClean="0"/>
              <a:t>クイックソート！</a:t>
            </a:r>
            <a:endParaRPr kumimoji="1" lang="ja-JP" altLang="en-US" sz="2800"/>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貪欲法を使うアルゴリズム</a:t>
            </a:r>
            <a:endParaRPr kumimoji="1" lang="ja-JP" altLang="en-US"/>
          </a:p>
        </p:txBody>
      </p:sp>
      <p:sp>
        <p:nvSpPr>
          <p:cNvPr id="3" name="コンテンツ プレースホルダー 2"/>
          <p:cNvSpPr>
            <a:spLocks noGrp="1"/>
          </p:cNvSpPr>
          <p:nvPr>
            <p:ph idx="1"/>
          </p:nvPr>
        </p:nvSpPr>
        <p:spPr>
          <a:xfrm>
            <a:off x="457200" y="1600201"/>
            <a:ext cx="8229600" cy="2332856"/>
          </a:xfrm>
        </p:spPr>
        <p:txBody>
          <a:bodyPr/>
          <a:lstStyle/>
          <a:p>
            <a:r>
              <a:rPr kumimoji="1" lang="ja-JP" altLang="en-US" smtClean="0"/>
              <a:t>ダイクストラ法</a:t>
            </a:r>
            <a:endParaRPr kumimoji="1" lang="en-US" altLang="ja-JP" smtClean="0"/>
          </a:p>
          <a:p>
            <a:pPr lvl="1"/>
            <a:r>
              <a:rPr kumimoji="1" lang="ja-JP" altLang="en-US" smtClean="0"/>
              <a:t>負の重みのない連結グラフの</a:t>
            </a:r>
            <a:r>
              <a:rPr kumimoji="1" lang="en-US" altLang="ja-JP" smtClean="0"/>
              <a:t>2</a:t>
            </a:r>
            <a:r>
              <a:rPr kumimoji="1" lang="ja-JP" altLang="en-US" smtClean="0"/>
              <a:t>点間の最短距離を求める手法</a:t>
            </a:r>
            <a:endParaRPr kumimoji="1" lang="en-US" altLang="ja-JP" smtClean="0"/>
          </a:p>
          <a:p>
            <a:pPr lvl="2"/>
            <a:r>
              <a:rPr lang="ja-JP" altLang="en-US" smtClean="0"/>
              <a:t>超有名</a:t>
            </a:r>
            <a:r>
              <a:rPr lang="ja-JP" altLang="en-US"/>
              <a:t>！</a:t>
            </a:r>
            <a:endParaRPr kumimoji="1" lang="ja-JP" altLang="en-US"/>
          </a:p>
        </p:txBody>
      </p:sp>
      <p:sp>
        <p:nvSpPr>
          <p:cNvPr id="4" name="コンテンツ プレースホルダー 2"/>
          <p:cNvSpPr txBox="1">
            <a:spLocks/>
          </p:cNvSpPr>
          <p:nvPr/>
        </p:nvSpPr>
        <p:spPr>
          <a:xfrm>
            <a:off x="683568" y="3501008"/>
            <a:ext cx="8229600" cy="23328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914400" lvl="2" indent="0">
              <a:buNone/>
            </a:pPr>
            <a:r>
              <a:rPr lang="ja-JP" altLang="en-US" smtClean="0"/>
              <a:t>ある時点での「もっとも短い距離で到達可能な点」を順次確定していく</a:t>
            </a:r>
            <a:endParaRPr lang="en-US" altLang="ja-JP" smtClean="0"/>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動的計画法</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動的計画法を用いることで</a:t>
            </a:r>
            <a:r>
              <a:rPr kumimoji="1" lang="en-US" altLang="ja-JP" smtClean="0"/>
              <a:t>,</a:t>
            </a:r>
            <a:r>
              <a:rPr kumimoji="1" lang="ja-JP" altLang="en-US" smtClean="0"/>
              <a:t>貪欲法では最適解が求められない問題も最適解を求めることが</a:t>
            </a:r>
            <a:r>
              <a:rPr kumimoji="1" lang="ja-JP" altLang="en-US" smtClean="0"/>
              <a:t>出来ることがある</a:t>
            </a:r>
            <a:endParaRPr kumimoji="1" lang="en-US" altLang="ja-JP" smtClean="0"/>
          </a:p>
          <a:p>
            <a:pPr marL="457200" lvl="1" indent="0">
              <a:buNone/>
            </a:pPr>
            <a:endParaRPr kumimoji="1" lang="ja-JP" altLang="en-US"/>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動的計画法：例題</a:t>
            </a:r>
            <a:endParaRPr kumimoji="1" lang="ja-JP" altLang="en-US"/>
          </a:p>
        </p:txBody>
      </p:sp>
      <p:sp>
        <p:nvSpPr>
          <p:cNvPr id="3" name="コンテンツ プレースホルダー 2"/>
          <p:cNvSpPr>
            <a:spLocks noGrp="1"/>
          </p:cNvSpPr>
          <p:nvPr>
            <p:ph idx="1"/>
          </p:nvPr>
        </p:nvSpPr>
        <p:spPr/>
        <p:txBody>
          <a:bodyPr/>
          <a:lstStyle/>
          <a:p>
            <a:r>
              <a:rPr kumimoji="1" lang="en-US" altLang="ja-JP" smtClean="0"/>
              <a:t>N</a:t>
            </a:r>
            <a:r>
              <a:rPr kumimoji="1" lang="ja-JP" altLang="en-US" smtClean="0"/>
              <a:t>円の品物を</a:t>
            </a:r>
            <a:r>
              <a:rPr kumimoji="1" lang="en-US" altLang="ja-JP" smtClean="0"/>
              <a:t>i</a:t>
            </a:r>
            <a:r>
              <a:rPr kumimoji="1" lang="ja-JP" altLang="en-US" smtClean="0"/>
              <a:t>種類のお金で支払う際に最も少ない枚数で支払う場合の枚数を求めよ</a:t>
            </a:r>
            <a:endParaRPr kumimoji="1" lang="ja-JP" altLang="en-US"/>
          </a:p>
        </p:txBody>
      </p:sp>
      <p:sp>
        <p:nvSpPr>
          <p:cNvPr id="4" name="角丸四角形 3"/>
          <p:cNvSpPr/>
          <p:nvPr/>
        </p:nvSpPr>
        <p:spPr>
          <a:xfrm>
            <a:off x="1115616" y="3501008"/>
            <a:ext cx="7128792" cy="20162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3200" smtClean="0"/>
              <a:t>DAG</a:t>
            </a:r>
            <a:r>
              <a:rPr kumimoji="1" lang="ja-JP" altLang="en-US" sz="3200" smtClean="0"/>
              <a:t>に落とし込むと解くことが出来る！</a:t>
            </a:r>
            <a:endParaRPr kumimoji="1" lang="ja-JP" altLang="en-US" sz="3200"/>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DAG</a:t>
            </a:r>
            <a:endParaRPr kumimoji="1" lang="ja-JP" altLang="en-US"/>
          </a:p>
        </p:txBody>
      </p:sp>
      <p:sp>
        <p:nvSpPr>
          <p:cNvPr id="4" name="角丸四角形 3"/>
          <p:cNvSpPr/>
          <p:nvPr/>
        </p:nvSpPr>
        <p:spPr>
          <a:xfrm>
            <a:off x="755576" y="1268760"/>
            <a:ext cx="7632848"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800" smtClean="0"/>
              <a:t>閉路の無い有向グラフ</a:t>
            </a:r>
            <a:endParaRPr kumimoji="1" lang="ja-JP" altLang="en-US" sz="2800"/>
          </a:p>
        </p:txBody>
      </p:sp>
      <p:sp>
        <p:nvSpPr>
          <p:cNvPr id="5" name="円/楕円 4"/>
          <p:cNvSpPr/>
          <p:nvPr/>
        </p:nvSpPr>
        <p:spPr>
          <a:xfrm>
            <a:off x="604764" y="3411270"/>
            <a:ext cx="122413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円/楕円 5"/>
          <p:cNvSpPr/>
          <p:nvPr/>
        </p:nvSpPr>
        <p:spPr>
          <a:xfrm>
            <a:off x="2348331" y="1990934"/>
            <a:ext cx="122413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8" name="円/楕円 7"/>
          <p:cNvSpPr/>
          <p:nvPr/>
        </p:nvSpPr>
        <p:spPr>
          <a:xfrm>
            <a:off x="3651399" y="3684578"/>
            <a:ext cx="122413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9" name="右矢印 8"/>
          <p:cNvSpPr/>
          <p:nvPr/>
        </p:nvSpPr>
        <p:spPr>
          <a:xfrm rot="19516987">
            <a:off x="1597271" y="2834002"/>
            <a:ext cx="1008112" cy="72008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0" name="右矢印 9"/>
          <p:cNvSpPr/>
          <p:nvPr/>
        </p:nvSpPr>
        <p:spPr>
          <a:xfrm rot="564196">
            <a:off x="1866355" y="3750119"/>
            <a:ext cx="1638718" cy="72008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1" name="右矢印 10"/>
          <p:cNvSpPr/>
          <p:nvPr/>
        </p:nvSpPr>
        <p:spPr>
          <a:xfrm rot="3393402">
            <a:off x="3181191" y="2972266"/>
            <a:ext cx="1008112" cy="72008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3" name="角丸四角形 12"/>
          <p:cNvSpPr/>
          <p:nvPr/>
        </p:nvSpPr>
        <p:spPr>
          <a:xfrm>
            <a:off x="6012160" y="2564904"/>
            <a:ext cx="2520280" cy="302433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mtClean="0"/>
              <a:t>有向グラフ：</a:t>
            </a:r>
            <a:endParaRPr kumimoji="1" lang="en-US" altLang="ja-JP" smtClean="0"/>
          </a:p>
          <a:p>
            <a:r>
              <a:rPr kumimoji="1" lang="ja-JP" altLang="en-US" smtClean="0"/>
              <a:t>ノード間の移動に向きの制約がある</a:t>
            </a:r>
            <a:endParaRPr kumimoji="1" lang="en-US" altLang="ja-JP" smtClean="0"/>
          </a:p>
          <a:p>
            <a:endParaRPr kumimoji="1" lang="en-US" altLang="ja-JP" smtClean="0"/>
          </a:p>
          <a:p>
            <a:r>
              <a:rPr lang="ja-JP" altLang="en-US"/>
              <a:t>閉</a:t>
            </a:r>
            <a:r>
              <a:rPr lang="ja-JP" altLang="en-US" smtClean="0"/>
              <a:t>路：</a:t>
            </a:r>
            <a:endParaRPr lang="en-US" altLang="ja-JP" smtClean="0"/>
          </a:p>
          <a:p>
            <a:r>
              <a:rPr lang="ja-JP" altLang="en-US" smtClean="0"/>
              <a:t>出発したノードに再度たどり着くための経路</a:t>
            </a:r>
            <a:endParaRPr lang="en-US" altLang="ja-JP" smtClean="0"/>
          </a:p>
        </p:txBody>
      </p:sp>
      <p:sp>
        <p:nvSpPr>
          <p:cNvPr id="14" name="円/楕円 13"/>
          <p:cNvSpPr/>
          <p:nvPr/>
        </p:nvSpPr>
        <p:spPr>
          <a:xfrm>
            <a:off x="506253" y="5042713"/>
            <a:ext cx="122413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5" name="円/楕円 14"/>
          <p:cNvSpPr/>
          <p:nvPr/>
        </p:nvSpPr>
        <p:spPr>
          <a:xfrm>
            <a:off x="3406562" y="5042713"/>
            <a:ext cx="122413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6" name="右矢印 15"/>
          <p:cNvSpPr/>
          <p:nvPr/>
        </p:nvSpPr>
        <p:spPr>
          <a:xfrm>
            <a:off x="1767844" y="5222733"/>
            <a:ext cx="1638718" cy="72008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問題を</a:t>
            </a:r>
            <a:r>
              <a:rPr kumimoji="1" lang="en-US" altLang="ja-JP" smtClean="0"/>
              <a:t>DAG</a:t>
            </a:r>
            <a:r>
              <a:rPr kumimoji="1" lang="ja-JP" altLang="en-US" smtClean="0"/>
              <a:t>に落とし込む</a:t>
            </a:r>
            <a:endParaRPr kumimoji="1" lang="ja-JP" altLang="en-US"/>
          </a:p>
        </p:txBody>
      </p:sp>
      <p:sp>
        <p:nvSpPr>
          <p:cNvPr id="3" name="コンテンツ プレースホルダー 2"/>
          <p:cNvSpPr>
            <a:spLocks noGrp="1"/>
          </p:cNvSpPr>
          <p:nvPr>
            <p:ph idx="1"/>
          </p:nvPr>
        </p:nvSpPr>
        <p:spPr>
          <a:xfrm>
            <a:off x="457200" y="1600200"/>
            <a:ext cx="8229600" cy="4349079"/>
          </a:xfrm>
        </p:spPr>
        <p:txBody>
          <a:bodyPr/>
          <a:lstStyle/>
          <a:p>
            <a:r>
              <a:rPr lang="ja-JP" altLang="en-US"/>
              <a:t>先</a:t>
            </a:r>
            <a:r>
              <a:rPr lang="ja-JP" altLang="en-US" smtClean="0"/>
              <a:t>の問題を</a:t>
            </a:r>
            <a:endParaRPr lang="en-US" altLang="ja-JP" smtClean="0"/>
          </a:p>
          <a:p>
            <a:endParaRPr kumimoji="1" lang="en-US" altLang="ja-JP"/>
          </a:p>
          <a:p>
            <a:endParaRPr lang="en-US" altLang="ja-JP" smtClean="0"/>
          </a:p>
          <a:p>
            <a:endParaRPr kumimoji="1" lang="en-US" altLang="ja-JP"/>
          </a:p>
          <a:p>
            <a:endParaRPr lang="en-US" altLang="ja-JP" smtClean="0"/>
          </a:p>
          <a:p>
            <a:pPr marL="457200" lvl="1" indent="0">
              <a:buNone/>
            </a:pPr>
            <a:r>
              <a:rPr kumimoji="1" lang="ja-JP" altLang="en-US" smtClean="0"/>
              <a:t>という問題に読み替える</a:t>
            </a:r>
            <a:endParaRPr kumimoji="1" lang="ja-JP" altLang="en-US"/>
          </a:p>
        </p:txBody>
      </p:sp>
      <p:sp>
        <p:nvSpPr>
          <p:cNvPr id="4" name="角丸四角形 3"/>
          <p:cNvSpPr/>
          <p:nvPr/>
        </p:nvSpPr>
        <p:spPr>
          <a:xfrm>
            <a:off x="467544" y="2564904"/>
            <a:ext cx="8351258" cy="17281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ja-JP" altLang="en-US" sz="2400" smtClean="0"/>
              <a:t>ノード</a:t>
            </a:r>
            <a:r>
              <a:rPr kumimoji="1" lang="en-US" altLang="ja-JP" sz="2400" smtClean="0"/>
              <a:t>[K] </a:t>
            </a:r>
            <a:r>
              <a:rPr kumimoji="1" lang="ja-JP" altLang="en-US" sz="2400" smtClean="0"/>
              <a:t>から ノード</a:t>
            </a:r>
            <a:r>
              <a:rPr kumimoji="1" lang="en-US" altLang="ja-JP" sz="2400" smtClean="0"/>
              <a:t>[K + </a:t>
            </a:r>
            <a:r>
              <a:rPr kumimoji="1" lang="en-US" altLang="ja-JP" sz="2400" i="1" smtClean="0"/>
              <a:t>a</a:t>
            </a:r>
            <a:r>
              <a:rPr kumimoji="1" lang="en-US" altLang="ja-JP" sz="2400" baseline="-25000" smtClean="0"/>
              <a:t>i</a:t>
            </a:r>
            <a:r>
              <a:rPr kumimoji="1" lang="en-US" altLang="ja-JP" sz="2400" smtClean="0"/>
              <a:t>]</a:t>
            </a:r>
            <a:r>
              <a:rPr lang="ja-JP" altLang="en-US" sz="2400"/>
              <a:t> </a:t>
            </a:r>
            <a:r>
              <a:rPr lang="ja-JP" altLang="en-US" sz="2400" smtClean="0"/>
              <a:t>へのエッジが存在する</a:t>
            </a:r>
            <a:r>
              <a:rPr lang="en-US" altLang="ja-JP" sz="2400" smtClean="0"/>
              <a:t>DAG</a:t>
            </a:r>
            <a:r>
              <a:rPr lang="ja-JP" altLang="en-US" sz="2400" smtClean="0"/>
              <a:t>において</a:t>
            </a:r>
            <a:endParaRPr lang="en-US" altLang="ja-JP" sz="2400" smtClean="0"/>
          </a:p>
          <a:p>
            <a:r>
              <a:rPr lang="ja-JP" altLang="en-US" sz="2400" smtClean="0"/>
              <a:t>ノード</a:t>
            </a:r>
            <a:r>
              <a:rPr lang="en-US" altLang="ja-JP" sz="2400" smtClean="0"/>
              <a:t>[0]</a:t>
            </a:r>
            <a:r>
              <a:rPr lang="ja-JP" altLang="en-US" sz="2400" smtClean="0"/>
              <a:t>からノード</a:t>
            </a:r>
            <a:r>
              <a:rPr lang="en-US" altLang="ja-JP" sz="2400" smtClean="0"/>
              <a:t>[N]</a:t>
            </a:r>
            <a:r>
              <a:rPr lang="ja-JP" altLang="en-US" sz="2400" smtClean="0"/>
              <a:t>にたどり着くまでの最小エッジ数を求めよ</a:t>
            </a:r>
            <a:r>
              <a:rPr kumimoji="1" lang="en-US" altLang="ja-JP" sz="2400" smtClean="0"/>
              <a:t> </a:t>
            </a:r>
            <a:endParaRPr kumimoji="1" lang="ja-JP" altLang="en-US" sz="2400"/>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95536" y="476672"/>
            <a:ext cx="8208912"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a:t>1</a:t>
            </a:r>
            <a:r>
              <a:rPr kumimoji="1" lang="ja-JP" altLang="en-US" sz="2800" smtClean="0"/>
              <a:t>円玉と</a:t>
            </a:r>
            <a:r>
              <a:rPr kumimoji="1" lang="en-US" altLang="ja-JP" sz="2800" smtClean="0"/>
              <a:t>3</a:t>
            </a:r>
            <a:r>
              <a:rPr kumimoji="1" lang="ja-JP" altLang="en-US" sz="2800" smtClean="0"/>
              <a:t>円玉だけの場合を考える</a:t>
            </a:r>
            <a:endParaRPr kumimoji="1" lang="ja-JP" altLang="en-US" sz="2800"/>
          </a:p>
        </p:txBody>
      </p:sp>
      <p:sp>
        <p:nvSpPr>
          <p:cNvPr id="5" name="円/楕円 4"/>
          <p:cNvSpPr/>
          <p:nvPr/>
        </p:nvSpPr>
        <p:spPr>
          <a:xfrm>
            <a:off x="118495"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0</a:t>
            </a:r>
            <a:r>
              <a:rPr kumimoji="1" lang="ja-JP" altLang="en-US" smtClean="0"/>
              <a:t>円</a:t>
            </a:r>
            <a:endParaRPr kumimoji="1" lang="en-US" altLang="ja-JP" smtClean="0"/>
          </a:p>
          <a:p>
            <a:pPr algn="ctr"/>
            <a:r>
              <a:rPr lang="en-US" altLang="ja-JP"/>
              <a:t>0</a:t>
            </a:r>
            <a:r>
              <a:rPr lang="ja-JP" altLang="en-US"/>
              <a:t>枚</a:t>
            </a:r>
            <a:endParaRPr kumimoji="1" lang="ja-JP" altLang="en-US"/>
          </a:p>
        </p:txBody>
      </p:sp>
      <p:sp>
        <p:nvSpPr>
          <p:cNvPr id="6" name="円/楕円 5"/>
          <p:cNvSpPr/>
          <p:nvPr/>
        </p:nvSpPr>
        <p:spPr>
          <a:xfrm>
            <a:off x="1228291"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1</a:t>
            </a:r>
            <a:r>
              <a:rPr lang="ja-JP" altLang="en-US" smtClean="0"/>
              <a:t>円</a:t>
            </a:r>
            <a:endParaRPr lang="en-US" altLang="ja-JP" smtClean="0"/>
          </a:p>
          <a:p>
            <a:pPr algn="ctr"/>
            <a:r>
              <a:rPr lang="en-US" altLang="ja-JP" smtClean="0"/>
              <a:t>?</a:t>
            </a:r>
            <a:r>
              <a:rPr lang="ja-JP" altLang="en-US" smtClean="0"/>
              <a:t>枚</a:t>
            </a:r>
            <a:endParaRPr kumimoji="1" lang="ja-JP" altLang="en-US"/>
          </a:p>
        </p:txBody>
      </p:sp>
      <p:sp>
        <p:nvSpPr>
          <p:cNvPr id="7" name="円/楕円 6"/>
          <p:cNvSpPr/>
          <p:nvPr/>
        </p:nvSpPr>
        <p:spPr>
          <a:xfrm>
            <a:off x="2315207"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2</a:t>
            </a:r>
            <a:r>
              <a:rPr kumimoji="1" lang="ja-JP" altLang="en-US" smtClean="0"/>
              <a:t>円</a:t>
            </a:r>
            <a:endParaRPr kumimoji="1" lang="en-US" altLang="ja-JP" smtClean="0"/>
          </a:p>
          <a:p>
            <a:pPr algn="ctr"/>
            <a:r>
              <a:rPr lang="en-US" altLang="ja-JP" smtClean="0"/>
              <a:t>?</a:t>
            </a:r>
            <a:r>
              <a:rPr lang="ja-JP" altLang="en-US" smtClean="0"/>
              <a:t>枚</a:t>
            </a:r>
            <a:endParaRPr kumimoji="1" lang="ja-JP" altLang="en-US"/>
          </a:p>
        </p:txBody>
      </p:sp>
      <p:sp>
        <p:nvSpPr>
          <p:cNvPr id="10" name="円/楕円 9"/>
          <p:cNvSpPr/>
          <p:nvPr/>
        </p:nvSpPr>
        <p:spPr>
          <a:xfrm>
            <a:off x="3412140"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3</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sp>
        <p:nvSpPr>
          <p:cNvPr id="11" name="円/楕円 10"/>
          <p:cNvSpPr/>
          <p:nvPr/>
        </p:nvSpPr>
        <p:spPr>
          <a:xfrm>
            <a:off x="4521936"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4</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sp>
        <p:nvSpPr>
          <p:cNvPr id="12" name="円/楕円 11"/>
          <p:cNvSpPr/>
          <p:nvPr/>
        </p:nvSpPr>
        <p:spPr>
          <a:xfrm>
            <a:off x="5608852"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5</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sp>
        <p:nvSpPr>
          <p:cNvPr id="13" name="円/楕円 12"/>
          <p:cNvSpPr/>
          <p:nvPr/>
        </p:nvSpPr>
        <p:spPr>
          <a:xfrm>
            <a:off x="6695768"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6</a:t>
            </a:r>
            <a:r>
              <a:rPr kumimoji="1" lang="ja-JP" altLang="en-US" smtClean="0"/>
              <a:t>円</a:t>
            </a:r>
            <a:endParaRPr kumimoji="1" lang="en-US" altLang="ja-JP" smtClean="0"/>
          </a:p>
          <a:p>
            <a:pPr algn="ctr"/>
            <a:r>
              <a:rPr lang="en-US" altLang="ja-JP"/>
              <a:t>?</a:t>
            </a:r>
            <a:r>
              <a:rPr lang="ja-JP" altLang="en-US" smtClean="0"/>
              <a:t>枚</a:t>
            </a:r>
            <a:endParaRPr lang="ja-JP" altLang="en-US"/>
          </a:p>
        </p:txBody>
      </p:sp>
      <p:sp>
        <p:nvSpPr>
          <p:cNvPr id="14" name="円/楕円 13"/>
          <p:cNvSpPr/>
          <p:nvPr/>
        </p:nvSpPr>
        <p:spPr>
          <a:xfrm>
            <a:off x="7805564"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7</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sp>
        <p:nvSpPr>
          <p:cNvPr id="16" name="下カーブ矢印 15"/>
          <p:cNvSpPr/>
          <p:nvPr/>
        </p:nvSpPr>
        <p:spPr>
          <a:xfrm>
            <a:off x="661953" y="2060848"/>
            <a:ext cx="1533783"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角丸四角形 16"/>
          <p:cNvSpPr/>
          <p:nvPr/>
        </p:nvSpPr>
        <p:spPr>
          <a:xfrm>
            <a:off x="118495" y="1700808"/>
            <a:ext cx="2584227"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mtClean="0"/>
              <a:t>0</a:t>
            </a:r>
            <a:r>
              <a:rPr lang="ja-JP" altLang="en-US" smtClean="0"/>
              <a:t>円から</a:t>
            </a:r>
            <a:r>
              <a:rPr lang="en-US" altLang="ja-JP" smtClean="0"/>
              <a:t>,1</a:t>
            </a:r>
            <a:r>
              <a:rPr lang="ja-JP" altLang="en-US" smtClean="0"/>
              <a:t>円には</a:t>
            </a:r>
            <a:endParaRPr lang="en-US" altLang="ja-JP" smtClean="0"/>
          </a:p>
          <a:p>
            <a:pPr algn="ctr"/>
            <a:r>
              <a:rPr lang="en-US" altLang="ja-JP"/>
              <a:t>1</a:t>
            </a:r>
            <a:r>
              <a:rPr lang="ja-JP" altLang="en-US" smtClean="0"/>
              <a:t>円玉</a:t>
            </a:r>
            <a:r>
              <a:rPr lang="en-US" altLang="ja-JP" smtClean="0"/>
              <a:t>1</a:t>
            </a:r>
            <a:r>
              <a:rPr lang="ja-JP" altLang="en-US" smtClean="0"/>
              <a:t>枚で行ける</a:t>
            </a:r>
            <a:endParaRPr kumimoji="1" lang="ja-JP" altLang="en-US"/>
          </a:p>
        </p:txBody>
      </p:sp>
      <p:sp>
        <p:nvSpPr>
          <p:cNvPr id="15" name="下カーブ矢印 14"/>
          <p:cNvSpPr/>
          <p:nvPr/>
        </p:nvSpPr>
        <p:spPr>
          <a:xfrm flipV="1">
            <a:off x="599340" y="4530399"/>
            <a:ext cx="3684628"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角丸四角形 17"/>
          <p:cNvSpPr/>
          <p:nvPr/>
        </p:nvSpPr>
        <p:spPr>
          <a:xfrm>
            <a:off x="1023093" y="5538511"/>
            <a:ext cx="2584227"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mtClean="0"/>
              <a:t>0</a:t>
            </a:r>
            <a:r>
              <a:rPr lang="ja-JP" altLang="en-US" smtClean="0"/>
              <a:t>円から</a:t>
            </a:r>
            <a:r>
              <a:rPr lang="en-US" altLang="ja-JP" smtClean="0"/>
              <a:t>,3</a:t>
            </a:r>
            <a:r>
              <a:rPr lang="ja-JP" altLang="en-US" smtClean="0"/>
              <a:t>円には</a:t>
            </a:r>
            <a:endParaRPr lang="en-US" altLang="ja-JP" smtClean="0"/>
          </a:p>
          <a:p>
            <a:pPr algn="ctr"/>
            <a:r>
              <a:rPr lang="en-US" altLang="ja-JP" smtClean="0"/>
              <a:t>3</a:t>
            </a:r>
            <a:r>
              <a:rPr lang="ja-JP" altLang="en-US" smtClean="0"/>
              <a:t>円玉</a:t>
            </a:r>
            <a:r>
              <a:rPr lang="en-US" altLang="ja-JP" smtClean="0"/>
              <a:t>1</a:t>
            </a:r>
            <a:r>
              <a:rPr lang="ja-JP" altLang="en-US" smtClean="0"/>
              <a:t>枚で行ける</a:t>
            </a:r>
            <a:endParaRPr kumimoji="1" lang="ja-JP" altLang="en-US"/>
          </a:p>
        </p:txBody>
      </p:sp>
      <p:sp>
        <p:nvSpPr>
          <p:cNvPr id="3" name="角丸四角形 2"/>
          <p:cNvSpPr/>
          <p:nvPr/>
        </p:nvSpPr>
        <p:spPr>
          <a:xfrm>
            <a:off x="1165067" y="4551925"/>
            <a:ext cx="1213363" cy="410769"/>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smtClean="0">
                <a:solidFill>
                  <a:srgbClr val="FF0000"/>
                </a:solidFill>
                <a:latin typeface="Arial" panose="020B0604020202020204" pitchFamily="34" charset="0"/>
                <a:cs typeface="Arial" panose="020B0604020202020204" pitchFamily="34" charset="0"/>
              </a:rPr>
              <a:t>＋</a:t>
            </a:r>
            <a:r>
              <a:rPr kumimoji="1" lang="en-US" altLang="ja-JP" sz="2800" smtClean="0">
                <a:solidFill>
                  <a:srgbClr val="FF0000"/>
                </a:solidFill>
                <a:latin typeface="Arial" panose="020B0604020202020204" pitchFamily="34" charset="0"/>
                <a:cs typeface="Arial" panose="020B0604020202020204" pitchFamily="34" charset="0"/>
              </a:rPr>
              <a:t>1</a:t>
            </a:r>
            <a:endParaRPr kumimoji="1" lang="ja-JP" altLang="en-US" sz="2800">
              <a:solidFill>
                <a:srgbClr val="FF0000"/>
              </a:solidFill>
              <a:latin typeface="Arial" panose="020B0604020202020204" pitchFamily="34" charset="0"/>
              <a:cs typeface="Arial" panose="020B0604020202020204" pitchFamily="34" charset="0"/>
            </a:endParaRPr>
          </a:p>
        </p:txBody>
      </p:sp>
      <p:sp>
        <p:nvSpPr>
          <p:cNvPr id="19" name="角丸四角形 18"/>
          <p:cNvSpPr/>
          <p:nvPr/>
        </p:nvSpPr>
        <p:spPr>
          <a:xfrm>
            <a:off x="3348916" y="3018231"/>
            <a:ext cx="1213363" cy="410769"/>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smtClean="0">
                <a:solidFill>
                  <a:srgbClr val="FF0000"/>
                </a:solidFill>
                <a:latin typeface="Arial" panose="020B0604020202020204" pitchFamily="34" charset="0"/>
                <a:cs typeface="Arial" panose="020B0604020202020204" pitchFamily="34" charset="0"/>
              </a:rPr>
              <a:t>＋</a:t>
            </a:r>
            <a:r>
              <a:rPr kumimoji="1" lang="en-US" altLang="ja-JP" sz="2800" smtClean="0">
                <a:solidFill>
                  <a:srgbClr val="FF0000"/>
                </a:solidFill>
                <a:latin typeface="Arial" panose="020B0604020202020204" pitchFamily="34" charset="0"/>
                <a:cs typeface="Arial" panose="020B0604020202020204" pitchFamily="34" charset="0"/>
              </a:rPr>
              <a:t>1</a:t>
            </a:r>
            <a:endParaRPr kumimoji="1" lang="ja-JP" altLang="en-US" sz="28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95536" y="476672"/>
            <a:ext cx="8208912"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a:t>1</a:t>
            </a:r>
            <a:r>
              <a:rPr kumimoji="1" lang="ja-JP" altLang="en-US" sz="2800" smtClean="0"/>
              <a:t>円玉と</a:t>
            </a:r>
            <a:r>
              <a:rPr kumimoji="1" lang="en-US" altLang="ja-JP" sz="2800" smtClean="0"/>
              <a:t>3</a:t>
            </a:r>
            <a:r>
              <a:rPr kumimoji="1" lang="ja-JP" altLang="en-US" sz="2800" smtClean="0"/>
              <a:t>円玉だけの場合を考える</a:t>
            </a:r>
            <a:endParaRPr kumimoji="1" lang="ja-JP" altLang="en-US" sz="2800"/>
          </a:p>
        </p:txBody>
      </p:sp>
      <p:sp>
        <p:nvSpPr>
          <p:cNvPr id="5" name="円/楕円 4"/>
          <p:cNvSpPr/>
          <p:nvPr/>
        </p:nvSpPr>
        <p:spPr>
          <a:xfrm>
            <a:off x="118495"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0</a:t>
            </a:r>
            <a:r>
              <a:rPr kumimoji="1" lang="ja-JP" altLang="en-US" smtClean="0"/>
              <a:t>円</a:t>
            </a:r>
            <a:endParaRPr kumimoji="1" lang="en-US" altLang="ja-JP" smtClean="0"/>
          </a:p>
          <a:p>
            <a:pPr algn="ctr"/>
            <a:r>
              <a:rPr lang="en-US" altLang="ja-JP"/>
              <a:t>0</a:t>
            </a:r>
            <a:r>
              <a:rPr lang="ja-JP" altLang="en-US"/>
              <a:t>枚</a:t>
            </a:r>
            <a:endParaRPr kumimoji="1" lang="ja-JP" altLang="en-US"/>
          </a:p>
        </p:txBody>
      </p:sp>
      <p:sp>
        <p:nvSpPr>
          <p:cNvPr id="6" name="円/楕円 5"/>
          <p:cNvSpPr/>
          <p:nvPr/>
        </p:nvSpPr>
        <p:spPr>
          <a:xfrm>
            <a:off x="1228291"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1</a:t>
            </a:r>
            <a:r>
              <a:rPr lang="ja-JP" altLang="en-US" smtClean="0"/>
              <a:t>円</a:t>
            </a:r>
            <a:endParaRPr lang="en-US" altLang="ja-JP" smtClean="0"/>
          </a:p>
          <a:p>
            <a:pPr algn="ctr"/>
            <a:r>
              <a:rPr lang="en-US" altLang="ja-JP" smtClean="0">
                <a:solidFill>
                  <a:srgbClr val="FF0000"/>
                </a:solidFill>
              </a:rPr>
              <a:t>1</a:t>
            </a:r>
            <a:r>
              <a:rPr lang="ja-JP" altLang="en-US" smtClean="0">
                <a:solidFill>
                  <a:srgbClr val="FF0000"/>
                </a:solidFill>
              </a:rPr>
              <a:t>枚</a:t>
            </a:r>
            <a:endParaRPr kumimoji="1" lang="ja-JP" altLang="en-US">
              <a:solidFill>
                <a:srgbClr val="FF0000"/>
              </a:solidFill>
            </a:endParaRPr>
          </a:p>
        </p:txBody>
      </p:sp>
      <p:sp>
        <p:nvSpPr>
          <p:cNvPr id="7" name="円/楕円 6"/>
          <p:cNvSpPr/>
          <p:nvPr/>
        </p:nvSpPr>
        <p:spPr>
          <a:xfrm>
            <a:off x="2315207"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2</a:t>
            </a:r>
            <a:r>
              <a:rPr kumimoji="1" lang="ja-JP" altLang="en-US" smtClean="0"/>
              <a:t>円</a:t>
            </a:r>
            <a:endParaRPr kumimoji="1" lang="en-US" altLang="ja-JP" smtClean="0"/>
          </a:p>
          <a:p>
            <a:pPr algn="ctr"/>
            <a:r>
              <a:rPr kumimoji="1" lang="en-US" altLang="ja-JP" smtClean="0">
                <a:solidFill>
                  <a:schemeClr val="tx1"/>
                </a:solidFill>
              </a:rPr>
              <a:t>?</a:t>
            </a:r>
            <a:r>
              <a:rPr kumimoji="1" lang="ja-JP" altLang="en-US" smtClean="0">
                <a:solidFill>
                  <a:schemeClr val="tx1"/>
                </a:solidFill>
              </a:rPr>
              <a:t>枚</a:t>
            </a:r>
            <a:endParaRPr kumimoji="1" lang="ja-JP" altLang="en-US">
              <a:solidFill>
                <a:schemeClr val="tx1"/>
              </a:solidFill>
            </a:endParaRPr>
          </a:p>
        </p:txBody>
      </p:sp>
      <p:sp>
        <p:nvSpPr>
          <p:cNvPr id="10" name="円/楕円 9"/>
          <p:cNvSpPr/>
          <p:nvPr/>
        </p:nvSpPr>
        <p:spPr>
          <a:xfrm>
            <a:off x="3412140"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3</a:t>
            </a:r>
            <a:r>
              <a:rPr kumimoji="1" lang="ja-JP" altLang="en-US" smtClean="0"/>
              <a:t>円</a:t>
            </a:r>
            <a:endParaRPr kumimoji="1" lang="en-US" altLang="ja-JP" smtClean="0"/>
          </a:p>
          <a:p>
            <a:pPr algn="ctr"/>
            <a:r>
              <a:rPr lang="en-US" altLang="ja-JP" smtClean="0">
                <a:solidFill>
                  <a:srgbClr val="FF0000"/>
                </a:solidFill>
              </a:rPr>
              <a:t>1</a:t>
            </a:r>
            <a:r>
              <a:rPr lang="ja-JP" altLang="en-US" smtClean="0">
                <a:solidFill>
                  <a:srgbClr val="FF0000"/>
                </a:solidFill>
              </a:rPr>
              <a:t>枚</a:t>
            </a:r>
            <a:endParaRPr lang="ja-JP" altLang="en-US">
              <a:solidFill>
                <a:srgbClr val="FF0000"/>
              </a:solidFill>
            </a:endParaRPr>
          </a:p>
        </p:txBody>
      </p:sp>
      <p:sp>
        <p:nvSpPr>
          <p:cNvPr id="11" name="円/楕円 10"/>
          <p:cNvSpPr/>
          <p:nvPr/>
        </p:nvSpPr>
        <p:spPr>
          <a:xfrm>
            <a:off x="4521936"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4</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sp>
        <p:nvSpPr>
          <p:cNvPr id="12" name="円/楕円 11"/>
          <p:cNvSpPr/>
          <p:nvPr/>
        </p:nvSpPr>
        <p:spPr>
          <a:xfrm>
            <a:off x="5608852"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5</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sp>
        <p:nvSpPr>
          <p:cNvPr id="13" name="円/楕円 12"/>
          <p:cNvSpPr/>
          <p:nvPr/>
        </p:nvSpPr>
        <p:spPr>
          <a:xfrm>
            <a:off x="6695768"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6</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sp>
        <p:nvSpPr>
          <p:cNvPr id="14" name="円/楕円 13"/>
          <p:cNvSpPr/>
          <p:nvPr/>
        </p:nvSpPr>
        <p:spPr>
          <a:xfrm>
            <a:off x="7805564"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7</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sp>
        <p:nvSpPr>
          <p:cNvPr id="16" name="下カーブ矢印 15"/>
          <p:cNvSpPr/>
          <p:nvPr/>
        </p:nvSpPr>
        <p:spPr>
          <a:xfrm>
            <a:off x="1547664" y="2060848"/>
            <a:ext cx="1728192"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角丸四角形 16"/>
          <p:cNvSpPr/>
          <p:nvPr/>
        </p:nvSpPr>
        <p:spPr>
          <a:xfrm>
            <a:off x="1530722" y="1883263"/>
            <a:ext cx="2584227"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a:t>1</a:t>
            </a:r>
            <a:r>
              <a:rPr lang="ja-JP" altLang="en-US" smtClean="0"/>
              <a:t>円から</a:t>
            </a:r>
            <a:r>
              <a:rPr lang="en-US" altLang="ja-JP" smtClean="0"/>
              <a:t>,2</a:t>
            </a:r>
            <a:r>
              <a:rPr lang="ja-JP" altLang="en-US" smtClean="0"/>
              <a:t>円には</a:t>
            </a:r>
            <a:endParaRPr lang="en-US" altLang="ja-JP" smtClean="0"/>
          </a:p>
          <a:p>
            <a:pPr algn="ctr"/>
            <a:r>
              <a:rPr lang="en-US" altLang="ja-JP"/>
              <a:t>1</a:t>
            </a:r>
            <a:r>
              <a:rPr lang="ja-JP" altLang="en-US" smtClean="0"/>
              <a:t>円玉</a:t>
            </a:r>
            <a:r>
              <a:rPr lang="en-US" altLang="ja-JP" smtClean="0"/>
              <a:t>1</a:t>
            </a:r>
            <a:r>
              <a:rPr lang="ja-JP" altLang="en-US" smtClean="0"/>
              <a:t>枚で行ける</a:t>
            </a:r>
            <a:endParaRPr kumimoji="1" lang="ja-JP" altLang="en-US"/>
          </a:p>
        </p:txBody>
      </p:sp>
      <p:sp>
        <p:nvSpPr>
          <p:cNvPr id="15" name="下カーブ矢印 14"/>
          <p:cNvSpPr/>
          <p:nvPr/>
        </p:nvSpPr>
        <p:spPr>
          <a:xfrm flipV="1">
            <a:off x="1547664" y="4530399"/>
            <a:ext cx="3888432"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角丸四角形 17"/>
          <p:cNvSpPr/>
          <p:nvPr/>
        </p:nvSpPr>
        <p:spPr>
          <a:xfrm>
            <a:off x="1023093" y="5538511"/>
            <a:ext cx="2584227"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a:t>1</a:t>
            </a:r>
            <a:r>
              <a:rPr lang="ja-JP" altLang="en-US" smtClean="0"/>
              <a:t>円から</a:t>
            </a:r>
            <a:r>
              <a:rPr lang="en-US" altLang="ja-JP" smtClean="0"/>
              <a:t>,4</a:t>
            </a:r>
            <a:r>
              <a:rPr lang="ja-JP" altLang="en-US" smtClean="0"/>
              <a:t>円には</a:t>
            </a:r>
            <a:endParaRPr lang="en-US" altLang="ja-JP" smtClean="0"/>
          </a:p>
          <a:p>
            <a:pPr algn="ctr"/>
            <a:r>
              <a:rPr lang="en-US" altLang="ja-JP" smtClean="0"/>
              <a:t>3</a:t>
            </a:r>
            <a:r>
              <a:rPr lang="ja-JP" altLang="en-US" smtClean="0"/>
              <a:t>円玉</a:t>
            </a:r>
            <a:r>
              <a:rPr lang="en-US" altLang="ja-JP" smtClean="0"/>
              <a:t>1</a:t>
            </a:r>
            <a:r>
              <a:rPr lang="ja-JP" altLang="en-US" smtClean="0"/>
              <a:t>枚で行ける</a:t>
            </a:r>
            <a:endParaRPr kumimoji="1" lang="ja-JP" altLang="en-US"/>
          </a:p>
        </p:txBody>
      </p:sp>
      <p:sp>
        <p:nvSpPr>
          <p:cNvPr id="24" name="角丸四角形 23"/>
          <p:cNvSpPr/>
          <p:nvPr/>
        </p:nvSpPr>
        <p:spPr>
          <a:xfrm>
            <a:off x="2251983" y="4551925"/>
            <a:ext cx="1213363" cy="410769"/>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smtClean="0">
                <a:solidFill>
                  <a:srgbClr val="FF0000"/>
                </a:solidFill>
                <a:latin typeface="Arial" panose="020B0604020202020204" pitchFamily="34" charset="0"/>
                <a:cs typeface="Arial" panose="020B0604020202020204" pitchFamily="34" charset="0"/>
              </a:rPr>
              <a:t>＋</a:t>
            </a:r>
            <a:r>
              <a:rPr kumimoji="1" lang="en-US" altLang="ja-JP" sz="2800" smtClean="0">
                <a:solidFill>
                  <a:srgbClr val="FF0000"/>
                </a:solidFill>
                <a:latin typeface="Arial" panose="020B0604020202020204" pitchFamily="34" charset="0"/>
                <a:cs typeface="Arial" panose="020B0604020202020204" pitchFamily="34" charset="0"/>
              </a:rPr>
              <a:t>1</a:t>
            </a:r>
            <a:endParaRPr kumimoji="1" lang="ja-JP" altLang="en-US" sz="2800">
              <a:solidFill>
                <a:srgbClr val="FF0000"/>
              </a:solidFill>
              <a:latin typeface="Arial" panose="020B0604020202020204" pitchFamily="34" charset="0"/>
              <a:cs typeface="Arial" panose="020B0604020202020204" pitchFamily="34" charset="0"/>
            </a:endParaRPr>
          </a:p>
        </p:txBody>
      </p:sp>
      <p:sp>
        <p:nvSpPr>
          <p:cNvPr id="25" name="角丸四角形 24"/>
          <p:cNvSpPr/>
          <p:nvPr/>
        </p:nvSpPr>
        <p:spPr>
          <a:xfrm>
            <a:off x="4458712" y="2984088"/>
            <a:ext cx="1213363" cy="410769"/>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smtClean="0">
                <a:solidFill>
                  <a:srgbClr val="FF0000"/>
                </a:solidFill>
                <a:latin typeface="Arial" panose="020B0604020202020204" pitchFamily="34" charset="0"/>
                <a:cs typeface="Arial" panose="020B0604020202020204" pitchFamily="34" charset="0"/>
              </a:rPr>
              <a:t>＋</a:t>
            </a:r>
            <a:r>
              <a:rPr kumimoji="1" lang="en-US" altLang="ja-JP" sz="2800" smtClean="0">
                <a:solidFill>
                  <a:srgbClr val="FF0000"/>
                </a:solidFill>
                <a:latin typeface="Arial" panose="020B0604020202020204" pitchFamily="34" charset="0"/>
                <a:cs typeface="Arial" panose="020B0604020202020204" pitchFamily="34" charset="0"/>
              </a:rPr>
              <a:t>1</a:t>
            </a:r>
            <a:endParaRPr kumimoji="1" lang="ja-JP" altLang="en-US" sz="28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3164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95536" y="476672"/>
            <a:ext cx="8208912"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smtClean="0"/>
              <a:t>2</a:t>
            </a:r>
            <a:r>
              <a:rPr kumimoji="1" lang="ja-JP" altLang="en-US" sz="2800" smtClean="0"/>
              <a:t>円玉と</a:t>
            </a:r>
            <a:r>
              <a:rPr kumimoji="1" lang="en-US" altLang="ja-JP" sz="2800" smtClean="0"/>
              <a:t>3</a:t>
            </a:r>
            <a:r>
              <a:rPr kumimoji="1" lang="ja-JP" altLang="en-US" sz="2800" smtClean="0"/>
              <a:t>円玉だけの場合を考える</a:t>
            </a:r>
            <a:endParaRPr kumimoji="1" lang="ja-JP" altLang="en-US" sz="2800"/>
          </a:p>
        </p:txBody>
      </p:sp>
      <p:sp>
        <p:nvSpPr>
          <p:cNvPr id="5" name="円/楕円 4"/>
          <p:cNvSpPr/>
          <p:nvPr/>
        </p:nvSpPr>
        <p:spPr>
          <a:xfrm>
            <a:off x="118495"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0</a:t>
            </a:r>
            <a:r>
              <a:rPr kumimoji="1" lang="ja-JP" altLang="en-US" smtClean="0"/>
              <a:t>円</a:t>
            </a:r>
            <a:endParaRPr kumimoji="1" lang="en-US" altLang="ja-JP" smtClean="0"/>
          </a:p>
          <a:p>
            <a:pPr algn="ctr"/>
            <a:r>
              <a:rPr lang="en-US" altLang="ja-JP"/>
              <a:t>0</a:t>
            </a:r>
            <a:r>
              <a:rPr lang="ja-JP" altLang="en-US"/>
              <a:t>枚</a:t>
            </a:r>
            <a:endParaRPr kumimoji="1" lang="ja-JP" altLang="en-US"/>
          </a:p>
        </p:txBody>
      </p:sp>
      <p:sp>
        <p:nvSpPr>
          <p:cNvPr id="6" name="円/楕円 5"/>
          <p:cNvSpPr/>
          <p:nvPr/>
        </p:nvSpPr>
        <p:spPr>
          <a:xfrm>
            <a:off x="1228291"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1</a:t>
            </a:r>
            <a:r>
              <a:rPr lang="ja-JP" altLang="en-US" smtClean="0"/>
              <a:t>円</a:t>
            </a:r>
            <a:endParaRPr lang="en-US" altLang="ja-JP" smtClean="0"/>
          </a:p>
          <a:p>
            <a:pPr algn="ctr"/>
            <a:r>
              <a:rPr lang="en-US" altLang="ja-JP" smtClean="0">
                <a:solidFill>
                  <a:srgbClr val="FF0000"/>
                </a:solidFill>
              </a:rPr>
              <a:t>1</a:t>
            </a:r>
            <a:r>
              <a:rPr lang="ja-JP" altLang="en-US" smtClean="0">
                <a:solidFill>
                  <a:srgbClr val="FF0000"/>
                </a:solidFill>
              </a:rPr>
              <a:t>枚</a:t>
            </a:r>
            <a:endParaRPr kumimoji="1" lang="ja-JP" altLang="en-US">
              <a:solidFill>
                <a:srgbClr val="FF0000"/>
              </a:solidFill>
            </a:endParaRPr>
          </a:p>
        </p:txBody>
      </p:sp>
      <p:sp>
        <p:nvSpPr>
          <p:cNvPr id="7" name="円/楕円 6"/>
          <p:cNvSpPr/>
          <p:nvPr/>
        </p:nvSpPr>
        <p:spPr>
          <a:xfrm>
            <a:off x="2315207"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2</a:t>
            </a:r>
            <a:r>
              <a:rPr kumimoji="1" lang="ja-JP" altLang="en-US" smtClean="0"/>
              <a:t>円</a:t>
            </a:r>
            <a:endParaRPr kumimoji="1" lang="en-US" altLang="ja-JP" smtClean="0"/>
          </a:p>
          <a:p>
            <a:pPr algn="ctr"/>
            <a:r>
              <a:rPr lang="en-US" altLang="ja-JP" smtClean="0">
                <a:solidFill>
                  <a:srgbClr val="FF0000"/>
                </a:solidFill>
              </a:rPr>
              <a:t>2</a:t>
            </a:r>
            <a:r>
              <a:rPr lang="ja-JP" altLang="en-US" smtClean="0">
                <a:solidFill>
                  <a:srgbClr val="FF0000"/>
                </a:solidFill>
              </a:rPr>
              <a:t>枚</a:t>
            </a:r>
            <a:endParaRPr kumimoji="1" lang="ja-JP" altLang="en-US">
              <a:solidFill>
                <a:srgbClr val="FF0000"/>
              </a:solidFill>
            </a:endParaRPr>
          </a:p>
        </p:txBody>
      </p:sp>
      <p:sp>
        <p:nvSpPr>
          <p:cNvPr id="10" name="円/楕円 9"/>
          <p:cNvSpPr/>
          <p:nvPr/>
        </p:nvSpPr>
        <p:spPr>
          <a:xfrm>
            <a:off x="3412140"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3</a:t>
            </a:r>
            <a:r>
              <a:rPr kumimoji="1" lang="ja-JP" altLang="en-US" smtClean="0"/>
              <a:t>円</a:t>
            </a:r>
            <a:endParaRPr kumimoji="1" lang="en-US" altLang="ja-JP" smtClean="0"/>
          </a:p>
          <a:p>
            <a:pPr algn="ctr"/>
            <a:r>
              <a:rPr lang="en-US" altLang="ja-JP" smtClean="0">
                <a:solidFill>
                  <a:srgbClr val="FF0000"/>
                </a:solidFill>
              </a:rPr>
              <a:t>1</a:t>
            </a:r>
            <a:r>
              <a:rPr lang="ja-JP" altLang="en-US" smtClean="0">
                <a:solidFill>
                  <a:srgbClr val="FF0000"/>
                </a:solidFill>
              </a:rPr>
              <a:t>枚</a:t>
            </a:r>
            <a:endParaRPr lang="ja-JP" altLang="en-US">
              <a:solidFill>
                <a:srgbClr val="FF0000"/>
              </a:solidFill>
            </a:endParaRPr>
          </a:p>
        </p:txBody>
      </p:sp>
      <p:sp>
        <p:nvSpPr>
          <p:cNvPr id="11" name="円/楕円 10"/>
          <p:cNvSpPr/>
          <p:nvPr/>
        </p:nvSpPr>
        <p:spPr>
          <a:xfrm>
            <a:off x="4521936"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4</a:t>
            </a:r>
            <a:r>
              <a:rPr kumimoji="1" lang="ja-JP" altLang="en-US" smtClean="0"/>
              <a:t>円</a:t>
            </a:r>
            <a:endParaRPr kumimoji="1" lang="en-US" altLang="ja-JP" smtClean="0"/>
          </a:p>
          <a:p>
            <a:pPr algn="ctr"/>
            <a:r>
              <a:rPr lang="en-US" altLang="ja-JP" smtClean="0">
                <a:solidFill>
                  <a:srgbClr val="FF0000"/>
                </a:solidFill>
              </a:rPr>
              <a:t>2</a:t>
            </a:r>
            <a:r>
              <a:rPr lang="ja-JP" altLang="en-US" smtClean="0">
                <a:solidFill>
                  <a:srgbClr val="FF0000"/>
                </a:solidFill>
              </a:rPr>
              <a:t>枚</a:t>
            </a:r>
            <a:endParaRPr lang="ja-JP" altLang="en-US">
              <a:solidFill>
                <a:srgbClr val="FF0000"/>
              </a:solidFill>
            </a:endParaRPr>
          </a:p>
        </p:txBody>
      </p:sp>
      <p:sp>
        <p:nvSpPr>
          <p:cNvPr id="12" name="円/楕円 11"/>
          <p:cNvSpPr/>
          <p:nvPr/>
        </p:nvSpPr>
        <p:spPr>
          <a:xfrm>
            <a:off x="5608852"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5</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sp>
        <p:nvSpPr>
          <p:cNvPr id="13" name="円/楕円 12"/>
          <p:cNvSpPr/>
          <p:nvPr/>
        </p:nvSpPr>
        <p:spPr>
          <a:xfrm>
            <a:off x="6695768"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6</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sp>
        <p:nvSpPr>
          <p:cNvPr id="14" name="円/楕円 13"/>
          <p:cNvSpPr/>
          <p:nvPr/>
        </p:nvSpPr>
        <p:spPr>
          <a:xfrm>
            <a:off x="7805564"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7</a:t>
            </a:r>
            <a:r>
              <a:rPr kumimoji="1" lang="ja-JP" altLang="en-US" smtClean="0"/>
              <a:t>円</a:t>
            </a:r>
            <a:endParaRPr kumimoji="1" lang="en-US" altLang="ja-JP" smtClean="0"/>
          </a:p>
          <a:p>
            <a:pPr algn="ctr"/>
            <a:r>
              <a:rPr lang="en-US" altLang="ja-JP" smtClean="0"/>
              <a:t>?</a:t>
            </a:r>
            <a:r>
              <a:rPr lang="ja-JP" altLang="en-US" smtClean="0"/>
              <a:t>枚</a:t>
            </a:r>
            <a:endParaRPr lang="ja-JP" altLang="en-US"/>
          </a:p>
        </p:txBody>
      </p:sp>
      <p:grpSp>
        <p:nvGrpSpPr>
          <p:cNvPr id="9" name="グループ化 8"/>
          <p:cNvGrpSpPr/>
          <p:nvPr/>
        </p:nvGrpSpPr>
        <p:grpSpPr>
          <a:xfrm>
            <a:off x="2235770" y="1797049"/>
            <a:ext cx="2584227" cy="3165645"/>
            <a:chOff x="2235770" y="1797049"/>
            <a:chExt cx="2584227" cy="3165645"/>
          </a:xfrm>
        </p:grpSpPr>
        <p:sp>
          <p:nvSpPr>
            <p:cNvPr id="16" name="下カーブ矢印 15"/>
            <p:cNvSpPr/>
            <p:nvPr/>
          </p:nvSpPr>
          <p:spPr>
            <a:xfrm>
              <a:off x="2699792" y="2060848"/>
              <a:ext cx="1656184"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角丸四角形 16"/>
            <p:cNvSpPr/>
            <p:nvPr/>
          </p:nvSpPr>
          <p:spPr>
            <a:xfrm>
              <a:off x="2235770" y="1797049"/>
              <a:ext cx="2584227"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a:t>2</a:t>
              </a:r>
              <a:r>
                <a:rPr lang="ja-JP" altLang="en-US" smtClean="0"/>
                <a:t>円から</a:t>
              </a:r>
              <a:r>
                <a:rPr lang="en-US" altLang="ja-JP" smtClean="0"/>
                <a:t>,3</a:t>
              </a:r>
              <a:r>
                <a:rPr lang="ja-JP" altLang="en-US" smtClean="0"/>
                <a:t>円には</a:t>
              </a:r>
              <a:endParaRPr lang="en-US" altLang="ja-JP" smtClean="0"/>
            </a:p>
            <a:p>
              <a:pPr algn="ctr"/>
              <a:r>
                <a:rPr lang="en-US" altLang="ja-JP"/>
                <a:t>1</a:t>
              </a:r>
              <a:r>
                <a:rPr lang="ja-JP" altLang="en-US" smtClean="0"/>
                <a:t>円玉</a:t>
              </a:r>
              <a:r>
                <a:rPr lang="en-US" altLang="ja-JP" smtClean="0"/>
                <a:t>1</a:t>
              </a:r>
              <a:r>
                <a:rPr lang="ja-JP" altLang="en-US" smtClean="0"/>
                <a:t>枚で行ける</a:t>
              </a:r>
              <a:endParaRPr kumimoji="1" lang="ja-JP" altLang="en-US"/>
            </a:p>
          </p:txBody>
        </p:sp>
        <p:sp>
          <p:nvSpPr>
            <p:cNvPr id="19" name="角丸四角形 18"/>
            <p:cNvSpPr/>
            <p:nvPr/>
          </p:nvSpPr>
          <p:spPr>
            <a:xfrm>
              <a:off x="3362585" y="4551925"/>
              <a:ext cx="1213363" cy="410769"/>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smtClean="0">
                  <a:solidFill>
                    <a:srgbClr val="FF0000"/>
                  </a:solidFill>
                  <a:latin typeface="Arial" panose="020B0604020202020204" pitchFamily="34" charset="0"/>
                  <a:cs typeface="Arial" panose="020B0604020202020204" pitchFamily="34" charset="0"/>
                </a:rPr>
                <a:t>＋</a:t>
              </a:r>
              <a:r>
                <a:rPr kumimoji="1" lang="en-US" altLang="ja-JP" sz="2800" smtClean="0">
                  <a:solidFill>
                    <a:srgbClr val="FF0000"/>
                  </a:solidFill>
                  <a:latin typeface="Arial" panose="020B0604020202020204" pitchFamily="34" charset="0"/>
                  <a:cs typeface="Arial" panose="020B0604020202020204" pitchFamily="34" charset="0"/>
                </a:rPr>
                <a:t>1</a:t>
              </a:r>
              <a:endParaRPr kumimoji="1" lang="ja-JP" altLang="en-US" sz="2800">
                <a:solidFill>
                  <a:srgbClr val="FF0000"/>
                </a:solidFill>
                <a:latin typeface="Arial" panose="020B0604020202020204" pitchFamily="34" charset="0"/>
                <a:cs typeface="Arial" panose="020B0604020202020204" pitchFamily="34" charset="0"/>
              </a:endParaRPr>
            </a:p>
          </p:txBody>
        </p:sp>
      </p:grpSp>
      <p:grpSp>
        <p:nvGrpSpPr>
          <p:cNvPr id="21" name="グループ化 20"/>
          <p:cNvGrpSpPr/>
          <p:nvPr/>
        </p:nvGrpSpPr>
        <p:grpSpPr>
          <a:xfrm>
            <a:off x="2699792" y="3018231"/>
            <a:ext cx="4132905" cy="3147073"/>
            <a:chOff x="2699792" y="3018231"/>
            <a:chExt cx="4132905" cy="3147073"/>
          </a:xfrm>
        </p:grpSpPr>
        <p:sp>
          <p:nvSpPr>
            <p:cNvPr id="15" name="下カーブ矢印 14"/>
            <p:cNvSpPr/>
            <p:nvPr/>
          </p:nvSpPr>
          <p:spPr>
            <a:xfrm flipV="1">
              <a:off x="2699792" y="4530399"/>
              <a:ext cx="3816424"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角丸四角形 17"/>
            <p:cNvSpPr/>
            <p:nvPr/>
          </p:nvSpPr>
          <p:spPr>
            <a:xfrm>
              <a:off x="3527883" y="5445224"/>
              <a:ext cx="2584227"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a:t>2</a:t>
              </a:r>
              <a:r>
                <a:rPr lang="ja-JP" altLang="en-US" smtClean="0"/>
                <a:t>円から</a:t>
              </a:r>
              <a:r>
                <a:rPr lang="en-US" altLang="ja-JP" smtClean="0"/>
                <a:t>,5</a:t>
              </a:r>
              <a:r>
                <a:rPr lang="ja-JP" altLang="en-US" smtClean="0"/>
                <a:t>円には</a:t>
              </a:r>
              <a:endParaRPr lang="en-US" altLang="ja-JP" smtClean="0"/>
            </a:p>
            <a:p>
              <a:pPr algn="ctr"/>
              <a:r>
                <a:rPr lang="en-US" altLang="ja-JP" smtClean="0"/>
                <a:t>3</a:t>
              </a:r>
              <a:r>
                <a:rPr lang="ja-JP" altLang="en-US" smtClean="0"/>
                <a:t>円玉</a:t>
              </a:r>
              <a:r>
                <a:rPr lang="en-US" altLang="ja-JP" smtClean="0"/>
                <a:t>1</a:t>
              </a:r>
              <a:r>
                <a:rPr lang="ja-JP" altLang="en-US" smtClean="0"/>
                <a:t>枚で行ける</a:t>
              </a:r>
              <a:endParaRPr kumimoji="1" lang="ja-JP" altLang="en-US"/>
            </a:p>
          </p:txBody>
        </p:sp>
        <p:sp>
          <p:nvSpPr>
            <p:cNvPr id="20" name="角丸四角形 19"/>
            <p:cNvSpPr/>
            <p:nvPr/>
          </p:nvSpPr>
          <p:spPr>
            <a:xfrm>
              <a:off x="5619334" y="3018231"/>
              <a:ext cx="1213363" cy="410769"/>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smtClean="0">
                  <a:solidFill>
                    <a:srgbClr val="FF0000"/>
                  </a:solidFill>
                  <a:latin typeface="Arial" panose="020B0604020202020204" pitchFamily="34" charset="0"/>
                  <a:cs typeface="Arial" panose="020B0604020202020204" pitchFamily="34" charset="0"/>
                </a:rPr>
                <a:t>＋</a:t>
              </a:r>
              <a:r>
                <a:rPr kumimoji="1" lang="en-US" altLang="ja-JP" sz="2800" smtClean="0">
                  <a:solidFill>
                    <a:srgbClr val="FF0000"/>
                  </a:solidFill>
                  <a:latin typeface="Arial" panose="020B0604020202020204" pitchFamily="34" charset="0"/>
                  <a:cs typeface="Arial" panose="020B0604020202020204" pitchFamily="34" charset="0"/>
                </a:rPr>
                <a:t>1</a:t>
              </a:r>
              <a:endParaRPr kumimoji="1" lang="ja-JP" altLang="en-US" sz="2800">
                <a:solidFill>
                  <a:srgbClr val="FF0000"/>
                </a:solidFill>
                <a:latin typeface="Arial" panose="020B0604020202020204" pitchFamily="34" charset="0"/>
                <a:cs typeface="Arial" panose="020B0604020202020204" pitchFamily="34" charset="0"/>
              </a:endParaRPr>
            </a:p>
          </p:txBody>
        </p:sp>
      </p:grpSp>
      <p:grpSp>
        <p:nvGrpSpPr>
          <p:cNvPr id="8" name="グループ化 7"/>
          <p:cNvGrpSpPr/>
          <p:nvPr/>
        </p:nvGrpSpPr>
        <p:grpSpPr>
          <a:xfrm>
            <a:off x="882374" y="955363"/>
            <a:ext cx="7387148" cy="3438548"/>
            <a:chOff x="882374" y="955363"/>
            <a:chExt cx="7387148" cy="3438548"/>
          </a:xfrm>
        </p:grpSpPr>
        <p:sp>
          <p:nvSpPr>
            <p:cNvPr id="2" name="角丸四角形 1"/>
            <p:cNvSpPr/>
            <p:nvPr/>
          </p:nvSpPr>
          <p:spPr>
            <a:xfrm>
              <a:off x="882374" y="955363"/>
              <a:ext cx="7387148" cy="77080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この時点で</a:t>
              </a:r>
              <a:r>
                <a:rPr kumimoji="1" lang="en-US" altLang="ja-JP" smtClean="0"/>
                <a:t>3</a:t>
              </a:r>
              <a:r>
                <a:rPr kumimoji="1" lang="ja-JP" altLang="en-US" smtClean="0"/>
                <a:t>円の下に</a:t>
              </a:r>
              <a:r>
                <a:rPr kumimoji="1" lang="en-US" altLang="ja-JP" smtClean="0"/>
                <a:t>1</a:t>
              </a:r>
              <a:r>
                <a:rPr kumimoji="1" lang="ja-JP" altLang="en-US" smtClean="0"/>
                <a:t>枚という情報があるということは</a:t>
              </a:r>
              <a:r>
                <a:rPr kumimoji="1" lang="en-US" altLang="ja-JP" smtClean="0"/>
                <a:t>,3</a:t>
              </a:r>
              <a:r>
                <a:rPr kumimoji="1" lang="ja-JP" altLang="en-US" smtClean="0"/>
                <a:t>円に</a:t>
              </a:r>
              <a:r>
                <a:rPr kumimoji="1" lang="en-US" altLang="ja-JP" smtClean="0"/>
                <a:t>1</a:t>
              </a:r>
              <a:r>
                <a:rPr kumimoji="1" lang="ja-JP" altLang="en-US" smtClean="0"/>
                <a:t>枚でたどり着く方法があるということ　＝ </a:t>
              </a:r>
              <a:r>
                <a:rPr kumimoji="1" lang="en-US" altLang="ja-JP" smtClean="0"/>
                <a:t>3</a:t>
              </a:r>
              <a:r>
                <a:rPr kumimoji="1" lang="ja-JP" altLang="en-US" smtClean="0"/>
                <a:t>枚でたどり着く方法は最適解ではない</a:t>
              </a:r>
              <a:endParaRPr kumimoji="1" lang="ja-JP" altLang="en-US"/>
            </a:p>
          </p:txBody>
        </p:sp>
        <p:sp>
          <p:nvSpPr>
            <p:cNvPr id="3" name="屈折矢印 2"/>
            <p:cNvSpPr/>
            <p:nvPr/>
          </p:nvSpPr>
          <p:spPr>
            <a:xfrm rot="5400000">
              <a:off x="1014920" y="2005286"/>
              <a:ext cx="2667739" cy="2109511"/>
            </a:xfrm>
            <a:prstGeom prst="bentUpArrow">
              <a:avLst>
                <a:gd name="adj1" fmla="val 10996"/>
                <a:gd name="adj2" fmla="val 17331"/>
                <a:gd name="adj3" fmla="val 25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181262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本日の内容</a:t>
            </a:r>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ja-JP" altLang="en-US" smtClean="0"/>
              <a:t>プロコンで使用される解法例</a:t>
            </a:r>
            <a:endParaRPr kumimoji="1" lang="en-US" altLang="ja-JP" smtClean="0"/>
          </a:p>
          <a:p>
            <a:pPr lvl="1"/>
            <a:r>
              <a:rPr lang="ja-JP" altLang="en-US" smtClean="0"/>
              <a:t>貪欲法</a:t>
            </a:r>
            <a:endParaRPr lang="en-US" altLang="ja-JP" smtClean="0"/>
          </a:p>
          <a:p>
            <a:pPr lvl="1"/>
            <a:r>
              <a:rPr lang="ja-JP" altLang="en-US" smtClean="0"/>
              <a:t>動的計画法</a:t>
            </a:r>
            <a:r>
              <a:rPr lang="en-US" altLang="ja-JP" smtClean="0"/>
              <a:t>(DAG)</a:t>
            </a:r>
          </a:p>
          <a:p>
            <a:pPr lvl="1"/>
            <a:r>
              <a:rPr lang="ja-JP" altLang="en-US"/>
              <a:t>しゃく</a:t>
            </a:r>
            <a:r>
              <a:rPr lang="ja-JP" altLang="en-US" smtClean="0"/>
              <a:t>とり法</a:t>
            </a:r>
            <a:endParaRPr lang="en-US" altLang="ja-JP" smtClean="0"/>
          </a:p>
          <a:p>
            <a:pPr lvl="1"/>
            <a:r>
              <a:rPr lang="ja-JP" altLang="en-US" smtClean="0"/>
              <a:t>ブール代数の演算</a:t>
            </a:r>
            <a:endParaRPr lang="en-US" altLang="ja-JP" smtClean="0"/>
          </a:p>
          <a:p>
            <a:pPr lvl="1"/>
            <a:r>
              <a:rPr lang="en-US" altLang="ja-JP" smtClean="0"/>
              <a:t>BitDP</a:t>
            </a:r>
            <a:r>
              <a:rPr lang="ja-JP" altLang="en-US" smtClean="0"/>
              <a:t>・桁</a:t>
            </a:r>
            <a:r>
              <a:rPr lang="en-US" altLang="ja-JP" smtClean="0"/>
              <a:t>DP</a:t>
            </a:r>
          </a:p>
          <a:p>
            <a:pPr lvl="1"/>
            <a:r>
              <a:rPr lang="ja-JP" altLang="en-US"/>
              <a:t>局所最適</a:t>
            </a:r>
            <a:r>
              <a:rPr lang="ja-JP" altLang="en-US" smtClean="0"/>
              <a:t>解・局所解の独立性</a:t>
            </a:r>
            <a:endParaRPr lang="en-US" altLang="ja-JP" smtClean="0"/>
          </a:p>
          <a:p>
            <a:pPr lvl="2"/>
            <a:r>
              <a:rPr kumimoji="1" lang="en-US" altLang="ja-JP" smtClean="0"/>
              <a:t>(</a:t>
            </a:r>
            <a:r>
              <a:rPr kumimoji="1" lang="ja-JP" altLang="en-US" smtClean="0"/>
              <a:t>それぞれ演習つき</a:t>
            </a:r>
            <a:r>
              <a:rPr kumimoji="1" lang="en-US" altLang="ja-JP" smtClean="0"/>
              <a:t>)</a:t>
            </a:r>
          </a:p>
          <a:p>
            <a:pPr lvl="3"/>
            <a:r>
              <a:rPr lang="ja-JP" altLang="en-US"/>
              <a:t>今回</a:t>
            </a:r>
            <a:r>
              <a:rPr lang="ja-JP" altLang="en-US" smtClean="0"/>
              <a:t>と次回で基本的な内容を終え</a:t>
            </a:r>
            <a:r>
              <a:rPr lang="en-US" altLang="ja-JP" smtClean="0"/>
              <a:t>,</a:t>
            </a:r>
            <a:r>
              <a:rPr lang="ja-JP" altLang="en-US" smtClean="0"/>
              <a:t>次々回から実際のプロコンの問題を解いていく予定です</a:t>
            </a:r>
            <a:endParaRPr kumimoji="1" lang="en-US" altLang="ja-JP" smtClean="0"/>
          </a:p>
        </p:txBody>
      </p:sp>
      <p:sp>
        <p:nvSpPr>
          <p:cNvPr id="4" name="角丸四角形 3"/>
          <p:cNvSpPr/>
          <p:nvPr/>
        </p:nvSpPr>
        <p:spPr>
          <a:xfrm>
            <a:off x="5796136" y="2204864"/>
            <a:ext cx="2880320"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smtClean="0"/>
              <a:t>本日の内容</a:t>
            </a:r>
            <a:endParaRPr kumimoji="1" lang="ja-JP" altLang="en-US" sz="2800"/>
          </a:p>
        </p:txBody>
      </p:sp>
      <p:sp>
        <p:nvSpPr>
          <p:cNvPr id="5" name="角丸四角形 4"/>
          <p:cNvSpPr/>
          <p:nvPr/>
        </p:nvSpPr>
        <p:spPr>
          <a:xfrm>
            <a:off x="5796136" y="3140968"/>
            <a:ext cx="2880320" cy="1800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smtClean="0"/>
              <a:t>次回の内容</a:t>
            </a:r>
            <a:endParaRPr kumimoji="1" lang="ja-JP" altLang="en-US" sz="2800"/>
          </a:p>
        </p:txBody>
      </p:sp>
    </p:spTree>
    <p:extLst>
      <p:ext uri="{BB962C8B-B14F-4D97-AF65-F5344CB8AC3E}">
        <p14:creationId xmlns:p14="http://schemas.microsoft.com/office/powerpoint/2010/main" val="1256695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95536" y="476672"/>
            <a:ext cx="8208912"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smtClean="0"/>
              <a:t>1</a:t>
            </a:r>
            <a:r>
              <a:rPr kumimoji="1" lang="ja-JP" altLang="en-US" sz="2800" smtClean="0"/>
              <a:t>円玉と</a:t>
            </a:r>
            <a:r>
              <a:rPr kumimoji="1" lang="en-US" altLang="ja-JP" sz="2800" smtClean="0"/>
              <a:t>3</a:t>
            </a:r>
            <a:r>
              <a:rPr kumimoji="1" lang="ja-JP" altLang="en-US" sz="2800" smtClean="0"/>
              <a:t>円玉の場合はこのような</a:t>
            </a:r>
            <a:r>
              <a:rPr kumimoji="1" lang="en-US" altLang="ja-JP" sz="2800" smtClean="0"/>
              <a:t>DAG</a:t>
            </a:r>
            <a:r>
              <a:rPr kumimoji="1" lang="ja-JP" altLang="en-US" sz="2800" smtClean="0"/>
              <a:t>のノード到達への最小経由エッジ数を求める問題に等価</a:t>
            </a:r>
            <a:endParaRPr kumimoji="1" lang="ja-JP" altLang="en-US" sz="2800"/>
          </a:p>
        </p:txBody>
      </p:sp>
      <p:sp>
        <p:nvSpPr>
          <p:cNvPr id="5" name="円/楕円 4"/>
          <p:cNvSpPr/>
          <p:nvPr/>
        </p:nvSpPr>
        <p:spPr>
          <a:xfrm>
            <a:off x="118495"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0</a:t>
            </a:r>
            <a:r>
              <a:rPr kumimoji="1" lang="ja-JP" altLang="en-US" smtClean="0"/>
              <a:t>円</a:t>
            </a:r>
            <a:endParaRPr kumimoji="1" lang="en-US" altLang="ja-JP" smtClean="0"/>
          </a:p>
        </p:txBody>
      </p:sp>
      <p:sp>
        <p:nvSpPr>
          <p:cNvPr id="6" name="円/楕円 5"/>
          <p:cNvSpPr/>
          <p:nvPr/>
        </p:nvSpPr>
        <p:spPr>
          <a:xfrm>
            <a:off x="1228291"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1</a:t>
            </a:r>
            <a:r>
              <a:rPr lang="ja-JP" altLang="en-US" smtClean="0"/>
              <a:t>円</a:t>
            </a:r>
            <a:endParaRPr lang="en-US" altLang="ja-JP" smtClean="0"/>
          </a:p>
        </p:txBody>
      </p:sp>
      <p:sp>
        <p:nvSpPr>
          <p:cNvPr id="7" name="円/楕円 6"/>
          <p:cNvSpPr/>
          <p:nvPr/>
        </p:nvSpPr>
        <p:spPr>
          <a:xfrm>
            <a:off x="2315207"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2</a:t>
            </a:r>
            <a:r>
              <a:rPr kumimoji="1" lang="ja-JP" altLang="en-US" smtClean="0"/>
              <a:t>円</a:t>
            </a:r>
            <a:endParaRPr kumimoji="1" lang="en-US" altLang="ja-JP" smtClean="0"/>
          </a:p>
        </p:txBody>
      </p:sp>
      <p:sp>
        <p:nvSpPr>
          <p:cNvPr id="10" name="円/楕円 9"/>
          <p:cNvSpPr/>
          <p:nvPr/>
        </p:nvSpPr>
        <p:spPr>
          <a:xfrm>
            <a:off x="3412140"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3</a:t>
            </a:r>
            <a:r>
              <a:rPr kumimoji="1" lang="ja-JP" altLang="en-US" smtClean="0"/>
              <a:t>円</a:t>
            </a:r>
            <a:endParaRPr kumimoji="1" lang="en-US" altLang="ja-JP" smtClean="0"/>
          </a:p>
        </p:txBody>
      </p:sp>
      <p:sp>
        <p:nvSpPr>
          <p:cNvPr id="11" name="円/楕円 10"/>
          <p:cNvSpPr/>
          <p:nvPr/>
        </p:nvSpPr>
        <p:spPr>
          <a:xfrm>
            <a:off x="4521936"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4</a:t>
            </a:r>
            <a:r>
              <a:rPr kumimoji="1" lang="ja-JP" altLang="en-US" smtClean="0"/>
              <a:t>円</a:t>
            </a:r>
            <a:endParaRPr kumimoji="1" lang="en-US" altLang="ja-JP" smtClean="0"/>
          </a:p>
        </p:txBody>
      </p:sp>
      <p:sp>
        <p:nvSpPr>
          <p:cNvPr id="12" name="円/楕円 11"/>
          <p:cNvSpPr/>
          <p:nvPr/>
        </p:nvSpPr>
        <p:spPr>
          <a:xfrm>
            <a:off x="5608852"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5</a:t>
            </a:r>
            <a:r>
              <a:rPr kumimoji="1" lang="ja-JP" altLang="en-US" smtClean="0"/>
              <a:t>円</a:t>
            </a:r>
            <a:endParaRPr kumimoji="1" lang="en-US" altLang="ja-JP" smtClean="0"/>
          </a:p>
        </p:txBody>
      </p:sp>
      <p:sp>
        <p:nvSpPr>
          <p:cNvPr id="13" name="円/楕円 12"/>
          <p:cNvSpPr/>
          <p:nvPr/>
        </p:nvSpPr>
        <p:spPr>
          <a:xfrm>
            <a:off x="6695768"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6</a:t>
            </a:r>
            <a:r>
              <a:rPr kumimoji="1" lang="ja-JP" altLang="en-US" smtClean="0"/>
              <a:t>円</a:t>
            </a:r>
            <a:endParaRPr kumimoji="1" lang="en-US" altLang="ja-JP" smtClean="0"/>
          </a:p>
        </p:txBody>
      </p:sp>
      <p:sp>
        <p:nvSpPr>
          <p:cNvPr id="14" name="円/楕円 13"/>
          <p:cNvSpPr/>
          <p:nvPr/>
        </p:nvSpPr>
        <p:spPr>
          <a:xfrm>
            <a:off x="7805564" y="3429000"/>
            <a:ext cx="1086916" cy="1080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7</a:t>
            </a:r>
            <a:r>
              <a:rPr kumimoji="1" lang="ja-JP" altLang="en-US" smtClean="0"/>
              <a:t>円</a:t>
            </a:r>
            <a:endParaRPr kumimoji="1" lang="en-US" altLang="ja-JP" smtClean="0"/>
          </a:p>
        </p:txBody>
      </p:sp>
      <p:sp>
        <p:nvSpPr>
          <p:cNvPr id="15" name="下カーブ矢印 14"/>
          <p:cNvSpPr/>
          <p:nvPr/>
        </p:nvSpPr>
        <p:spPr>
          <a:xfrm flipV="1">
            <a:off x="4867743" y="4530399"/>
            <a:ext cx="3888432"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下カーブ矢印 18"/>
          <p:cNvSpPr/>
          <p:nvPr/>
        </p:nvSpPr>
        <p:spPr>
          <a:xfrm>
            <a:off x="6993391" y="2060848"/>
            <a:ext cx="1656184"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下カーブ矢印 19"/>
          <p:cNvSpPr/>
          <p:nvPr/>
        </p:nvSpPr>
        <p:spPr>
          <a:xfrm>
            <a:off x="5867676" y="2060848"/>
            <a:ext cx="1656184"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下カーブ矢印 20"/>
          <p:cNvSpPr/>
          <p:nvPr/>
        </p:nvSpPr>
        <p:spPr>
          <a:xfrm>
            <a:off x="4780760" y="2060848"/>
            <a:ext cx="1656184"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下カーブ矢印 21"/>
          <p:cNvSpPr/>
          <p:nvPr/>
        </p:nvSpPr>
        <p:spPr>
          <a:xfrm>
            <a:off x="3670964" y="2060848"/>
            <a:ext cx="1656184"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下カーブ矢印 22"/>
          <p:cNvSpPr/>
          <p:nvPr/>
        </p:nvSpPr>
        <p:spPr>
          <a:xfrm>
            <a:off x="2574031" y="2060848"/>
            <a:ext cx="1656184"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下カーブ矢印 25"/>
          <p:cNvSpPr/>
          <p:nvPr/>
        </p:nvSpPr>
        <p:spPr>
          <a:xfrm>
            <a:off x="1589087" y="2067102"/>
            <a:ext cx="1656184"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下カーブ矢印 15"/>
          <p:cNvSpPr/>
          <p:nvPr/>
        </p:nvSpPr>
        <p:spPr>
          <a:xfrm>
            <a:off x="539552" y="2060848"/>
            <a:ext cx="1656184"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下カーブ矢印 27"/>
          <p:cNvSpPr/>
          <p:nvPr/>
        </p:nvSpPr>
        <p:spPr>
          <a:xfrm flipV="1">
            <a:off x="3872997" y="4530399"/>
            <a:ext cx="3888432"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下カーブ矢印 28"/>
          <p:cNvSpPr/>
          <p:nvPr/>
        </p:nvSpPr>
        <p:spPr>
          <a:xfrm flipV="1">
            <a:off x="2594979" y="4530399"/>
            <a:ext cx="3888432"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下カーブ矢印 29"/>
          <p:cNvSpPr/>
          <p:nvPr/>
        </p:nvSpPr>
        <p:spPr>
          <a:xfrm flipV="1">
            <a:off x="1589087" y="4509120"/>
            <a:ext cx="3888432"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下カーブ矢印 30"/>
          <p:cNvSpPr/>
          <p:nvPr/>
        </p:nvSpPr>
        <p:spPr>
          <a:xfrm flipV="1">
            <a:off x="472963" y="4509120"/>
            <a:ext cx="3888432" cy="13681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070706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解答</a:t>
            </a:r>
            <a:endParaRPr kumimoji="1" lang="ja-JP" altLang="en-US"/>
          </a:p>
        </p:txBody>
      </p:sp>
      <p:sp>
        <p:nvSpPr>
          <p:cNvPr id="6" name="角丸四角形 5"/>
          <p:cNvSpPr/>
          <p:nvPr/>
        </p:nvSpPr>
        <p:spPr>
          <a:xfrm>
            <a:off x="251520" y="1124744"/>
            <a:ext cx="8748464" cy="56166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400"/>
              <a:t>a[0] = 0;</a:t>
            </a:r>
          </a:p>
          <a:p>
            <a:r>
              <a:rPr lang="nn-NO" altLang="ja-JP" sz="2400"/>
              <a:t>for (int i = 0; i &lt; 100; i++)</a:t>
            </a:r>
          </a:p>
          <a:p>
            <a:r>
              <a:rPr lang="en-US" altLang="ja-JP" sz="2400" smtClean="0"/>
              <a:t>{</a:t>
            </a:r>
            <a:endParaRPr lang="ja-JP" altLang="en-US" sz="2400"/>
          </a:p>
          <a:p>
            <a:r>
              <a:rPr lang="en-US" altLang="ja-JP" sz="2400" smtClean="0"/>
              <a:t>	int </a:t>
            </a:r>
            <a:r>
              <a:rPr lang="en-US" altLang="ja-JP" sz="2400"/>
              <a:t>totalValue = i + 1;</a:t>
            </a:r>
          </a:p>
          <a:p>
            <a:r>
              <a:rPr lang="en-US" altLang="ja-JP" sz="2400" smtClean="0"/>
              <a:t>	if </a:t>
            </a:r>
            <a:r>
              <a:rPr lang="en-US" altLang="ja-JP" sz="2400"/>
              <a:t>(i + 1 &lt; 100)</a:t>
            </a:r>
          </a:p>
          <a:p>
            <a:r>
              <a:rPr lang="en-US" altLang="ja-JP" sz="2400" smtClean="0"/>
              <a:t>	{</a:t>
            </a:r>
            <a:endParaRPr lang="en-US" altLang="ja-JP" sz="2400"/>
          </a:p>
          <a:p>
            <a:r>
              <a:rPr lang="en-US" altLang="ja-JP" sz="2400" smtClean="0"/>
              <a:t>		a[totalValue</a:t>
            </a:r>
            <a:r>
              <a:rPr lang="en-US" altLang="ja-JP" sz="2400"/>
              <a:t>] = min(a[totalValue], a[i] + 1);</a:t>
            </a:r>
          </a:p>
          <a:p>
            <a:r>
              <a:rPr lang="en-US" altLang="ja-JP" sz="2400" smtClean="0"/>
              <a:t>	}</a:t>
            </a:r>
            <a:endParaRPr lang="en-US" altLang="ja-JP" sz="2400"/>
          </a:p>
          <a:p>
            <a:r>
              <a:rPr lang="en-US" altLang="ja-JP" sz="2400" smtClean="0"/>
              <a:t>	totalValue </a:t>
            </a:r>
            <a:r>
              <a:rPr lang="en-US" altLang="ja-JP" sz="2400"/>
              <a:t>= i + 3;</a:t>
            </a:r>
          </a:p>
          <a:p>
            <a:r>
              <a:rPr lang="en-US" altLang="ja-JP" sz="2400" smtClean="0"/>
              <a:t>	if </a:t>
            </a:r>
            <a:r>
              <a:rPr lang="en-US" altLang="ja-JP" sz="2400"/>
              <a:t>(i + 3 &lt; 100)</a:t>
            </a:r>
          </a:p>
          <a:p>
            <a:r>
              <a:rPr lang="en-US" altLang="ja-JP" sz="2400" smtClean="0"/>
              <a:t>	{</a:t>
            </a:r>
            <a:endParaRPr lang="en-US" altLang="ja-JP" sz="2400"/>
          </a:p>
          <a:p>
            <a:r>
              <a:rPr lang="en-US" altLang="ja-JP" sz="2400" smtClean="0"/>
              <a:t>		a[totalValue</a:t>
            </a:r>
            <a:r>
              <a:rPr lang="en-US" altLang="ja-JP" sz="2400"/>
              <a:t>] = min(a[totalValue], a[i] + 1);</a:t>
            </a:r>
          </a:p>
          <a:p>
            <a:r>
              <a:rPr lang="en-US" altLang="ja-JP" sz="2400" smtClean="0"/>
              <a:t>	}</a:t>
            </a:r>
            <a:endParaRPr lang="en-US" altLang="ja-JP" sz="2400"/>
          </a:p>
          <a:p>
            <a:r>
              <a:rPr lang="en-US" altLang="ja-JP" sz="2400"/>
              <a:t>}</a:t>
            </a:r>
            <a:endParaRPr kumimoji="1" lang="ja-JP" altLang="en-US" sz="2400"/>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演習</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数値</a:t>
            </a:r>
            <a:r>
              <a:rPr kumimoji="1" lang="en-US" altLang="ja-JP" smtClean="0"/>
              <a:t>N</a:t>
            </a:r>
            <a:r>
              <a:rPr kumimoji="1" lang="ja-JP" altLang="en-US" smtClean="0"/>
              <a:t>を</a:t>
            </a:r>
            <a:r>
              <a:rPr kumimoji="1" lang="en-US" altLang="ja-JP" smtClean="0"/>
              <a:t>M</a:t>
            </a:r>
            <a:r>
              <a:rPr lang="ja-JP" altLang="en-US" smtClean="0"/>
              <a:t>個の素数の和で表すとき</a:t>
            </a:r>
            <a:r>
              <a:rPr lang="en-US" altLang="ja-JP" smtClean="0"/>
              <a:t>,M</a:t>
            </a:r>
            <a:r>
              <a:rPr lang="ja-JP" altLang="en-US" smtClean="0"/>
              <a:t>の最小値を求めよ</a:t>
            </a:r>
            <a:endParaRPr lang="en-US" altLang="ja-JP" smtClean="0"/>
          </a:p>
          <a:p>
            <a:r>
              <a:rPr kumimoji="1" lang="en-US" altLang="ja-JP" smtClean="0"/>
              <a:t>2</a:t>
            </a:r>
            <a:r>
              <a:rPr kumimoji="1" lang="ja-JP" altLang="en-US" smtClean="0"/>
              <a:t>≦</a:t>
            </a:r>
            <a:r>
              <a:rPr kumimoji="1" lang="en-US" altLang="ja-JP" smtClean="0"/>
              <a:t>N</a:t>
            </a:r>
            <a:r>
              <a:rPr kumimoji="1" lang="ja-JP" altLang="en-US" smtClean="0"/>
              <a:t>≦</a:t>
            </a:r>
            <a:r>
              <a:rPr kumimoji="1" lang="en-US" altLang="ja-JP" smtClean="0"/>
              <a:t>1000</a:t>
            </a:r>
            <a:endParaRPr kumimoji="1" lang="ja-JP" altLang="en-US"/>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例題</a:t>
            </a:r>
            <a:endParaRPr kumimoji="1" lang="ja-JP" altLang="en-US"/>
          </a:p>
        </p:txBody>
      </p:sp>
      <p:sp>
        <p:nvSpPr>
          <p:cNvPr id="3" name="コンテンツ プレースホルダー 2"/>
          <p:cNvSpPr>
            <a:spLocks noGrp="1"/>
          </p:cNvSpPr>
          <p:nvPr>
            <p:ph idx="1"/>
          </p:nvPr>
        </p:nvSpPr>
        <p:spPr>
          <a:xfrm>
            <a:off x="457200" y="1600200"/>
            <a:ext cx="8579296" cy="4525963"/>
          </a:xfrm>
        </p:spPr>
        <p:txBody>
          <a:bodyPr/>
          <a:lstStyle/>
          <a:p>
            <a:r>
              <a:rPr kumimoji="1" lang="en-US" altLang="ja-JP" smtClean="0"/>
              <a:t>A</a:t>
            </a:r>
            <a:r>
              <a:rPr kumimoji="1" lang="ja-JP" altLang="en-US" smtClean="0"/>
              <a:t>君は朝起きると</a:t>
            </a:r>
            <a:r>
              <a:rPr kumimoji="1" lang="en-US" altLang="ja-JP" smtClean="0"/>
              <a:t>,</a:t>
            </a:r>
            <a:r>
              <a:rPr kumimoji="1" lang="ja-JP" altLang="en-US" smtClean="0"/>
              <a:t>自分の寝ていた家から東西で最大</a:t>
            </a:r>
            <a:r>
              <a:rPr lang="en-US" altLang="ja-JP"/>
              <a:t>3</a:t>
            </a:r>
            <a:r>
              <a:rPr lang="ja-JP" altLang="en-US" smtClean="0"/>
              <a:t>軒となりまでの家に移動し</a:t>
            </a:r>
            <a:r>
              <a:rPr lang="en-US" altLang="ja-JP" smtClean="0"/>
              <a:t>,</a:t>
            </a:r>
            <a:r>
              <a:rPr lang="ja-JP" altLang="en-US" smtClean="0"/>
              <a:t>宿泊する</a:t>
            </a:r>
            <a:endParaRPr lang="en-US" altLang="ja-JP" smtClean="0"/>
          </a:p>
          <a:p>
            <a:r>
              <a:rPr lang="en-US" altLang="ja-JP"/>
              <a:t>3</a:t>
            </a:r>
            <a:r>
              <a:rPr kumimoji="1" lang="en-US" altLang="ja-JP" smtClean="0"/>
              <a:t>0</a:t>
            </a:r>
            <a:r>
              <a:rPr kumimoji="1" lang="ja-JP" altLang="en-US" smtClean="0"/>
              <a:t>日目に</a:t>
            </a:r>
            <a:r>
              <a:rPr kumimoji="1" lang="en-US" altLang="ja-JP" smtClean="0"/>
              <a:t>A</a:t>
            </a:r>
            <a:r>
              <a:rPr kumimoji="1" lang="ja-JP" altLang="en-US" smtClean="0"/>
              <a:t>君が朝起きて</a:t>
            </a:r>
            <a:r>
              <a:rPr kumimoji="1" lang="en-US" altLang="ja-JP" smtClean="0"/>
              <a:t>,</a:t>
            </a:r>
            <a:r>
              <a:rPr kumimoji="1" lang="ja-JP" altLang="en-US" smtClean="0"/>
              <a:t>移動した先が</a:t>
            </a:r>
            <a:r>
              <a:rPr kumimoji="1" lang="en-US" altLang="ja-JP" smtClean="0"/>
              <a:t>,A</a:t>
            </a:r>
            <a:r>
              <a:rPr kumimoji="1" lang="ja-JP" altLang="en-US" smtClean="0"/>
              <a:t>君自身の家である場合の「宿泊した家の組み合わせ</a:t>
            </a:r>
            <a:r>
              <a:rPr kumimoji="1" lang="en-US" altLang="ja-JP" smtClean="0"/>
              <a:t>(</a:t>
            </a:r>
            <a:r>
              <a:rPr kumimoji="1" lang="ja-JP" altLang="en-US" smtClean="0"/>
              <a:t>順序が異なる場合は別カウント</a:t>
            </a:r>
            <a:r>
              <a:rPr kumimoji="1" lang="en-US" altLang="ja-JP" smtClean="0"/>
              <a:t>)</a:t>
            </a:r>
            <a:r>
              <a:rPr kumimoji="1" lang="ja-JP" altLang="en-US" smtClean="0"/>
              <a:t>」を求めよ</a:t>
            </a:r>
            <a:endParaRPr kumimoji="1" lang="ja-JP" altLang="en-US"/>
          </a:p>
        </p:txBody>
      </p:sp>
    </p:spTree>
    <p:extLst>
      <p:ext uri="{BB962C8B-B14F-4D97-AF65-F5344CB8AC3E}">
        <p14:creationId xmlns:p14="http://schemas.microsoft.com/office/powerpoint/2010/main" val="4011990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グループ化 80"/>
          <p:cNvGrpSpPr/>
          <p:nvPr/>
        </p:nvGrpSpPr>
        <p:grpSpPr>
          <a:xfrm>
            <a:off x="101671" y="3483579"/>
            <a:ext cx="8964488" cy="1268680"/>
            <a:chOff x="101671" y="3483579"/>
            <a:chExt cx="8964488" cy="1268680"/>
          </a:xfrm>
        </p:grpSpPr>
        <p:sp>
          <p:nvSpPr>
            <p:cNvPr id="4" name="左右矢印 3"/>
            <p:cNvSpPr/>
            <p:nvPr/>
          </p:nvSpPr>
          <p:spPr>
            <a:xfrm>
              <a:off x="101671" y="4104187"/>
              <a:ext cx="8964488" cy="64807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27" name="グループ化 26"/>
            <p:cNvGrpSpPr/>
            <p:nvPr/>
          </p:nvGrpSpPr>
          <p:grpSpPr>
            <a:xfrm>
              <a:off x="347359" y="3495060"/>
              <a:ext cx="647607" cy="620608"/>
              <a:chOff x="1836161" y="1008192"/>
              <a:chExt cx="1296144" cy="1124664"/>
            </a:xfrm>
          </p:grpSpPr>
          <p:sp>
            <p:nvSpPr>
              <p:cNvPr id="28" name="角丸四角形 27"/>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9" name="二等辺三角形 28"/>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30" name="グループ化 29"/>
            <p:cNvGrpSpPr/>
            <p:nvPr/>
          </p:nvGrpSpPr>
          <p:grpSpPr>
            <a:xfrm>
              <a:off x="994966" y="3483579"/>
              <a:ext cx="647607" cy="620608"/>
              <a:chOff x="1836161" y="1008192"/>
              <a:chExt cx="1296144" cy="1124664"/>
            </a:xfrm>
          </p:grpSpPr>
          <p:sp>
            <p:nvSpPr>
              <p:cNvPr id="31" name="角丸四角形 30"/>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2" name="二等辺三角形 31"/>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33" name="グループ化 32"/>
            <p:cNvGrpSpPr/>
            <p:nvPr/>
          </p:nvGrpSpPr>
          <p:grpSpPr>
            <a:xfrm>
              <a:off x="1642573" y="3491749"/>
              <a:ext cx="647607" cy="620608"/>
              <a:chOff x="1836161" y="1008192"/>
              <a:chExt cx="1296144" cy="1124664"/>
            </a:xfrm>
          </p:grpSpPr>
          <p:sp>
            <p:nvSpPr>
              <p:cNvPr id="34" name="角丸四角形 33"/>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 name="二等辺三角形 34"/>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36" name="グループ化 35"/>
            <p:cNvGrpSpPr/>
            <p:nvPr/>
          </p:nvGrpSpPr>
          <p:grpSpPr>
            <a:xfrm>
              <a:off x="2317291" y="3495060"/>
              <a:ext cx="647607" cy="620608"/>
              <a:chOff x="1836161" y="1008192"/>
              <a:chExt cx="1296144" cy="1124664"/>
            </a:xfrm>
          </p:grpSpPr>
          <p:sp>
            <p:nvSpPr>
              <p:cNvPr id="37" name="角丸四角形 36"/>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8" name="二等辺三角形 37"/>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39" name="グループ化 38"/>
            <p:cNvGrpSpPr/>
            <p:nvPr/>
          </p:nvGrpSpPr>
          <p:grpSpPr>
            <a:xfrm>
              <a:off x="2964898" y="3483579"/>
              <a:ext cx="647607" cy="620608"/>
              <a:chOff x="1836161" y="1008192"/>
              <a:chExt cx="1296144" cy="1124664"/>
            </a:xfrm>
          </p:grpSpPr>
          <p:sp>
            <p:nvSpPr>
              <p:cNvPr id="40" name="角丸四角形 39"/>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1" name="二等辺三角形 40"/>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42" name="グループ化 41"/>
            <p:cNvGrpSpPr/>
            <p:nvPr/>
          </p:nvGrpSpPr>
          <p:grpSpPr>
            <a:xfrm>
              <a:off x="3612505" y="3491749"/>
              <a:ext cx="647607" cy="620608"/>
              <a:chOff x="1836161" y="1008192"/>
              <a:chExt cx="1296144" cy="1124664"/>
            </a:xfrm>
          </p:grpSpPr>
          <p:sp>
            <p:nvSpPr>
              <p:cNvPr id="43" name="角丸四角形 42"/>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4" name="二等辺三角形 43"/>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45" name="グループ化 44"/>
            <p:cNvGrpSpPr/>
            <p:nvPr/>
          </p:nvGrpSpPr>
          <p:grpSpPr>
            <a:xfrm>
              <a:off x="4260112" y="3495060"/>
              <a:ext cx="647607" cy="620608"/>
              <a:chOff x="1836161" y="1008192"/>
              <a:chExt cx="1296144" cy="1124664"/>
            </a:xfrm>
          </p:grpSpPr>
          <p:sp>
            <p:nvSpPr>
              <p:cNvPr id="46" name="角丸四角形 4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7" name="二等辺三角形 4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48" name="グループ化 47"/>
            <p:cNvGrpSpPr/>
            <p:nvPr/>
          </p:nvGrpSpPr>
          <p:grpSpPr>
            <a:xfrm>
              <a:off x="4907719" y="3483579"/>
              <a:ext cx="647607" cy="620608"/>
              <a:chOff x="1836161" y="1008192"/>
              <a:chExt cx="1296144" cy="1124664"/>
            </a:xfrm>
          </p:grpSpPr>
          <p:sp>
            <p:nvSpPr>
              <p:cNvPr id="49" name="角丸四角形 48"/>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50" name="二等辺三角形 49"/>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51" name="グループ化 50"/>
            <p:cNvGrpSpPr/>
            <p:nvPr/>
          </p:nvGrpSpPr>
          <p:grpSpPr>
            <a:xfrm>
              <a:off x="5555326" y="3491749"/>
              <a:ext cx="647607" cy="620608"/>
              <a:chOff x="1836161" y="1008192"/>
              <a:chExt cx="1296144" cy="1124664"/>
            </a:xfrm>
          </p:grpSpPr>
          <p:sp>
            <p:nvSpPr>
              <p:cNvPr id="52" name="角丸四角形 51"/>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53" name="二等辺三角形 5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54" name="グループ化 53"/>
            <p:cNvGrpSpPr/>
            <p:nvPr/>
          </p:nvGrpSpPr>
          <p:grpSpPr>
            <a:xfrm>
              <a:off x="6230044" y="3495060"/>
              <a:ext cx="647607" cy="620608"/>
              <a:chOff x="1836161" y="1008192"/>
              <a:chExt cx="1296144" cy="1124664"/>
            </a:xfrm>
          </p:grpSpPr>
          <p:sp>
            <p:nvSpPr>
              <p:cNvPr id="55" name="角丸四角形 54"/>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56" name="二等辺三角形 55"/>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57" name="グループ化 56"/>
            <p:cNvGrpSpPr/>
            <p:nvPr/>
          </p:nvGrpSpPr>
          <p:grpSpPr>
            <a:xfrm>
              <a:off x="6877651" y="3483579"/>
              <a:ext cx="647607" cy="620608"/>
              <a:chOff x="1836161" y="1008192"/>
              <a:chExt cx="1296144" cy="1124664"/>
            </a:xfrm>
          </p:grpSpPr>
          <p:sp>
            <p:nvSpPr>
              <p:cNvPr id="58" name="角丸四角形 57"/>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59" name="二等辺三角形 58"/>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60" name="グループ化 59"/>
            <p:cNvGrpSpPr/>
            <p:nvPr/>
          </p:nvGrpSpPr>
          <p:grpSpPr>
            <a:xfrm>
              <a:off x="7525258" y="3491749"/>
              <a:ext cx="647607" cy="620608"/>
              <a:chOff x="1836161" y="1008192"/>
              <a:chExt cx="1296144" cy="1124664"/>
            </a:xfrm>
          </p:grpSpPr>
          <p:sp>
            <p:nvSpPr>
              <p:cNvPr id="61" name="角丸四角形 60"/>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2" name="二等辺三角形 61"/>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63" name="グループ化 62"/>
            <p:cNvGrpSpPr/>
            <p:nvPr/>
          </p:nvGrpSpPr>
          <p:grpSpPr>
            <a:xfrm>
              <a:off x="8172865" y="3500633"/>
              <a:ext cx="647607" cy="620608"/>
              <a:chOff x="1836161" y="1008192"/>
              <a:chExt cx="1296144" cy="1124664"/>
            </a:xfrm>
          </p:grpSpPr>
          <p:sp>
            <p:nvSpPr>
              <p:cNvPr id="64" name="角丸四角形 63"/>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5" name="二等辺三角形 64"/>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grpSp>
        <p:nvGrpSpPr>
          <p:cNvPr id="67" name="グループ化 66"/>
          <p:cNvGrpSpPr/>
          <p:nvPr/>
        </p:nvGrpSpPr>
        <p:grpSpPr>
          <a:xfrm>
            <a:off x="4260112" y="4354977"/>
            <a:ext cx="648072" cy="1278142"/>
            <a:chOff x="4259647" y="4887162"/>
            <a:chExt cx="648072" cy="1278142"/>
          </a:xfrm>
        </p:grpSpPr>
        <p:sp>
          <p:nvSpPr>
            <p:cNvPr id="66" name="角丸四角形 65"/>
            <p:cNvSpPr/>
            <p:nvPr/>
          </p:nvSpPr>
          <p:spPr>
            <a:xfrm>
              <a:off x="4367814" y="5157192"/>
              <a:ext cx="431738" cy="10081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6" name="円/楕円 25"/>
            <p:cNvSpPr/>
            <p:nvPr/>
          </p:nvSpPr>
          <p:spPr>
            <a:xfrm>
              <a:off x="4259647" y="4887162"/>
              <a:ext cx="648072" cy="54006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3600" smtClean="0"/>
                <a:t>A</a:t>
              </a:r>
              <a:endParaRPr kumimoji="1" lang="ja-JP" altLang="en-US" sz="3600"/>
            </a:p>
          </p:txBody>
        </p:sp>
      </p:grpSp>
      <p:sp>
        <p:nvSpPr>
          <p:cNvPr id="68" name="左右矢印 67"/>
          <p:cNvSpPr/>
          <p:nvPr/>
        </p:nvSpPr>
        <p:spPr>
          <a:xfrm>
            <a:off x="2424993" y="1124744"/>
            <a:ext cx="4452658" cy="432048"/>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cxnSp>
        <p:nvCxnSpPr>
          <p:cNvPr id="70" name="直線コネクタ 69"/>
          <p:cNvCxnSpPr/>
          <p:nvPr/>
        </p:nvCxnSpPr>
        <p:spPr>
          <a:xfrm>
            <a:off x="2317291" y="0"/>
            <a:ext cx="0" cy="4221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6885497" y="0"/>
            <a:ext cx="0" cy="4221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角丸四角形 77"/>
          <p:cNvSpPr/>
          <p:nvPr/>
        </p:nvSpPr>
        <p:spPr>
          <a:xfrm>
            <a:off x="3356108" y="908720"/>
            <a:ext cx="2590428" cy="8640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この範囲を移動できる</a:t>
            </a:r>
            <a:endParaRPr kumimoji="1" lang="ja-JP" altLang="en-US"/>
          </a:p>
        </p:txBody>
      </p:sp>
      <p:sp>
        <p:nvSpPr>
          <p:cNvPr id="79" name="正方形/長方形 78"/>
          <p:cNvSpPr/>
          <p:nvPr/>
        </p:nvSpPr>
        <p:spPr>
          <a:xfrm>
            <a:off x="443632" y="4920860"/>
            <a:ext cx="1102668" cy="86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600" smtClean="0"/>
              <a:t>西</a:t>
            </a:r>
            <a:endParaRPr kumimoji="1" lang="ja-JP" altLang="en-US" sz="3600"/>
          </a:p>
        </p:txBody>
      </p:sp>
      <p:sp>
        <p:nvSpPr>
          <p:cNvPr id="80" name="正方形/長方形 79"/>
          <p:cNvSpPr/>
          <p:nvPr/>
        </p:nvSpPr>
        <p:spPr>
          <a:xfrm>
            <a:off x="7614558" y="4920860"/>
            <a:ext cx="1102668" cy="86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600" smtClean="0"/>
              <a:t>東</a:t>
            </a:r>
            <a:endParaRPr kumimoji="1" lang="ja-JP" altLang="en-US" sz="3600"/>
          </a:p>
        </p:txBody>
      </p:sp>
    </p:spTree>
    <p:extLst>
      <p:ext uri="{BB962C8B-B14F-4D97-AF65-F5344CB8AC3E}">
        <p14:creationId xmlns:p14="http://schemas.microsoft.com/office/powerpoint/2010/main" val="3279294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強引に解くと？</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一度に移動できる範囲は</a:t>
            </a:r>
            <a:r>
              <a:rPr kumimoji="1" lang="en-US" altLang="ja-JP" smtClean="0"/>
              <a:t>±3</a:t>
            </a:r>
            <a:r>
              <a:rPr kumimoji="1" lang="ja-JP" altLang="en-US" smtClean="0"/>
              <a:t>軒なので</a:t>
            </a:r>
            <a:r>
              <a:rPr kumimoji="1" lang="en-US" altLang="ja-JP" smtClean="0"/>
              <a:t>,7</a:t>
            </a:r>
            <a:r>
              <a:rPr kumimoji="1" lang="ja-JP" altLang="en-US" smtClean="0"/>
              <a:t>軒</a:t>
            </a:r>
            <a:r>
              <a:rPr kumimoji="1" lang="en-US" altLang="ja-JP" smtClean="0"/>
              <a:t>(</a:t>
            </a:r>
            <a:r>
              <a:rPr kumimoji="1" lang="ja-JP" altLang="en-US" smtClean="0"/>
              <a:t>今いる家＝</a:t>
            </a:r>
            <a:r>
              <a:rPr kumimoji="1" lang="en-US" altLang="ja-JP" smtClean="0"/>
              <a:t>0)</a:t>
            </a:r>
          </a:p>
          <a:p>
            <a:r>
              <a:rPr lang="ja-JP" altLang="en-US"/>
              <a:t>強引に解く</a:t>
            </a:r>
            <a:r>
              <a:rPr lang="ja-JP" altLang="en-US" smtClean="0"/>
              <a:t>と </a:t>
            </a:r>
            <a:r>
              <a:rPr lang="en-US" altLang="ja-JP" smtClean="0"/>
              <a:t>7</a:t>
            </a:r>
            <a:r>
              <a:rPr lang="en-US" altLang="ja-JP" baseline="30000" smtClean="0"/>
              <a:t>30</a:t>
            </a:r>
            <a:r>
              <a:rPr lang="en-US" altLang="ja-JP" smtClean="0"/>
              <a:t> = 2.25E25 (</a:t>
            </a:r>
            <a:r>
              <a:rPr lang="ja-JP" altLang="en-US" smtClean="0"/>
              <a:t>解けない！</a:t>
            </a:r>
            <a:r>
              <a:rPr lang="en-US" altLang="ja-JP" smtClean="0"/>
              <a:t>)</a:t>
            </a:r>
          </a:p>
          <a:p>
            <a:endParaRPr lang="en-US" altLang="ja-JP"/>
          </a:p>
          <a:p>
            <a:pPr lvl="1"/>
            <a:r>
              <a:rPr lang="en-US" altLang="ja-JP" smtClean="0"/>
              <a:t>DAG</a:t>
            </a:r>
            <a:r>
              <a:rPr lang="ja-JP" altLang="en-US" smtClean="0"/>
              <a:t>問題に落とし込むと解ける</a:t>
            </a:r>
            <a:endParaRPr lang="en-US" altLang="ja-JP" smtClean="0"/>
          </a:p>
        </p:txBody>
      </p:sp>
    </p:spTree>
    <p:extLst>
      <p:ext uri="{BB962C8B-B14F-4D97-AF65-F5344CB8AC3E}">
        <p14:creationId xmlns:p14="http://schemas.microsoft.com/office/powerpoint/2010/main" val="3279294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左右矢印 3"/>
          <p:cNvSpPr/>
          <p:nvPr/>
        </p:nvSpPr>
        <p:spPr>
          <a:xfrm>
            <a:off x="94926" y="1556792"/>
            <a:ext cx="8964488" cy="64807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5" name="グループ化 4"/>
          <p:cNvGrpSpPr/>
          <p:nvPr/>
        </p:nvGrpSpPr>
        <p:grpSpPr>
          <a:xfrm>
            <a:off x="340614" y="947665"/>
            <a:ext cx="647607" cy="620608"/>
            <a:chOff x="1836161" y="1008192"/>
            <a:chExt cx="1296144" cy="1124664"/>
          </a:xfrm>
        </p:grpSpPr>
        <p:sp>
          <p:nvSpPr>
            <p:cNvPr id="6" name="角丸四角形 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7" name="二等辺三角形 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8" name="グループ化 7"/>
          <p:cNvGrpSpPr/>
          <p:nvPr/>
        </p:nvGrpSpPr>
        <p:grpSpPr>
          <a:xfrm>
            <a:off x="988221" y="936184"/>
            <a:ext cx="647607" cy="620608"/>
            <a:chOff x="1836161" y="1008192"/>
            <a:chExt cx="1296144" cy="1124664"/>
          </a:xfrm>
        </p:grpSpPr>
        <p:sp>
          <p:nvSpPr>
            <p:cNvPr id="9" name="角丸四角形 8"/>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10" name="二等辺三角形 9"/>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1" name="グループ化 10"/>
          <p:cNvGrpSpPr/>
          <p:nvPr/>
        </p:nvGrpSpPr>
        <p:grpSpPr>
          <a:xfrm>
            <a:off x="1635828" y="944354"/>
            <a:ext cx="647607" cy="620608"/>
            <a:chOff x="1836161" y="1008192"/>
            <a:chExt cx="1296144" cy="1124664"/>
          </a:xfrm>
        </p:grpSpPr>
        <p:sp>
          <p:nvSpPr>
            <p:cNvPr id="12" name="角丸四角形 11"/>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13" name="二等辺三角形 1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4" name="グループ化 13"/>
          <p:cNvGrpSpPr/>
          <p:nvPr/>
        </p:nvGrpSpPr>
        <p:grpSpPr>
          <a:xfrm>
            <a:off x="2310546" y="947665"/>
            <a:ext cx="647607" cy="620608"/>
            <a:chOff x="1836161" y="1008192"/>
            <a:chExt cx="1296144" cy="1124664"/>
          </a:xfrm>
        </p:grpSpPr>
        <p:sp>
          <p:nvSpPr>
            <p:cNvPr id="15" name="角丸四角形 14"/>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6" name="二等辺三角形 15"/>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7" name="グループ化 16"/>
          <p:cNvGrpSpPr/>
          <p:nvPr/>
        </p:nvGrpSpPr>
        <p:grpSpPr>
          <a:xfrm>
            <a:off x="2958153" y="936184"/>
            <a:ext cx="647607" cy="620608"/>
            <a:chOff x="1836161" y="1008192"/>
            <a:chExt cx="1296144" cy="1124664"/>
          </a:xfrm>
        </p:grpSpPr>
        <p:sp>
          <p:nvSpPr>
            <p:cNvPr id="18" name="角丸四角形 17"/>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9" name="二等辺三角形 18"/>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20" name="グループ化 19"/>
          <p:cNvGrpSpPr/>
          <p:nvPr/>
        </p:nvGrpSpPr>
        <p:grpSpPr>
          <a:xfrm>
            <a:off x="3605760" y="944354"/>
            <a:ext cx="647607" cy="620608"/>
            <a:chOff x="1836161" y="1008192"/>
            <a:chExt cx="1296144" cy="1124664"/>
          </a:xfrm>
        </p:grpSpPr>
        <p:sp>
          <p:nvSpPr>
            <p:cNvPr id="21" name="角丸四角形 20"/>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22" name="二等辺三角形 21"/>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23" name="グループ化 22"/>
          <p:cNvGrpSpPr/>
          <p:nvPr/>
        </p:nvGrpSpPr>
        <p:grpSpPr>
          <a:xfrm>
            <a:off x="4253367" y="947665"/>
            <a:ext cx="647607" cy="620608"/>
            <a:chOff x="1836161" y="1008192"/>
            <a:chExt cx="1296144" cy="1124664"/>
          </a:xfrm>
        </p:grpSpPr>
        <p:sp>
          <p:nvSpPr>
            <p:cNvPr id="24" name="角丸四角形 23"/>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25" name="二等辺三角形 24"/>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26" name="グループ化 25"/>
          <p:cNvGrpSpPr/>
          <p:nvPr/>
        </p:nvGrpSpPr>
        <p:grpSpPr>
          <a:xfrm>
            <a:off x="4900974" y="936184"/>
            <a:ext cx="647607" cy="620608"/>
            <a:chOff x="1836161" y="1008192"/>
            <a:chExt cx="1296144" cy="1124664"/>
          </a:xfrm>
        </p:grpSpPr>
        <p:sp>
          <p:nvSpPr>
            <p:cNvPr id="27" name="角丸四角形 26"/>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28" name="二等辺三角形 27"/>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29" name="グループ化 28"/>
          <p:cNvGrpSpPr/>
          <p:nvPr/>
        </p:nvGrpSpPr>
        <p:grpSpPr>
          <a:xfrm>
            <a:off x="5548581" y="944354"/>
            <a:ext cx="647607" cy="620608"/>
            <a:chOff x="1836161" y="1008192"/>
            <a:chExt cx="1296144" cy="1124664"/>
          </a:xfrm>
        </p:grpSpPr>
        <p:sp>
          <p:nvSpPr>
            <p:cNvPr id="30" name="角丸四角形 29"/>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31" name="二等辺三角形 30"/>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32" name="グループ化 31"/>
          <p:cNvGrpSpPr/>
          <p:nvPr/>
        </p:nvGrpSpPr>
        <p:grpSpPr>
          <a:xfrm>
            <a:off x="6223299" y="947665"/>
            <a:ext cx="647607" cy="620608"/>
            <a:chOff x="1836161" y="1008192"/>
            <a:chExt cx="1296144" cy="1124664"/>
          </a:xfrm>
        </p:grpSpPr>
        <p:sp>
          <p:nvSpPr>
            <p:cNvPr id="33" name="角丸四角形 32"/>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34" name="二等辺三角形 33"/>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35" name="グループ化 34"/>
          <p:cNvGrpSpPr/>
          <p:nvPr/>
        </p:nvGrpSpPr>
        <p:grpSpPr>
          <a:xfrm>
            <a:off x="6870906" y="936184"/>
            <a:ext cx="647607" cy="620608"/>
            <a:chOff x="1836161" y="1008192"/>
            <a:chExt cx="1296144" cy="1124664"/>
          </a:xfrm>
        </p:grpSpPr>
        <p:sp>
          <p:nvSpPr>
            <p:cNvPr id="36" name="角丸四角形 3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37" name="二等辺三角形 3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38" name="グループ化 37"/>
          <p:cNvGrpSpPr/>
          <p:nvPr/>
        </p:nvGrpSpPr>
        <p:grpSpPr>
          <a:xfrm>
            <a:off x="7518513" y="944354"/>
            <a:ext cx="647607" cy="620608"/>
            <a:chOff x="1836161" y="1008192"/>
            <a:chExt cx="1296144" cy="1124664"/>
          </a:xfrm>
        </p:grpSpPr>
        <p:sp>
          <p:nvSpPr>
            <p:cNvPr id="39" name="角丸四角形 38"/>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40" name="二等辺三角形 39"/>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41" name="グループ化 40"/>
          <p:cNvGrpSpPr/>
          <p:nvPr/>
        </p:nvGrpSpPr>
        <p:grpSpPr>
          <a:xfrm>
            <a:off x="8166120" y="953238"/>
            <a:ext cx="647607" cy="620608"/>
            <a:chOff x="1836161" y="1008192"/>
            <a:chExt cx="1296144" cy="1124664"/>
          </a:xfrm>
        </p:grpSpPr>
        <p:sp>
          <p:nvSpPr>
            <p:cNvPr id="42" name="角丸四角形 41"/>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43" name="二等辺三角形 4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sp>
        <p:nvSpPr>
          <p:cNvPr id="44" name="角丸四角形 43"/>
          <p:cNvSpPr/>
          <p:nvPr/>
        </p:nvSpPr>
        <p:spPr>
          <a:xfrm>
            <a:off x="3038744" y="202332"/>
            <a:ext cx="3157444" cy="4046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mtClean="0"/>
              <a:t>1</a:t>
            </a:r>
            <a:r>
              <a:rPr kumimoji="1" lang="ja-JP" altLang="en-US" smtClean="0"/>
              <a:t>日目</a:t>
            </a:r>
            <a:endParaRPr kumimoji="1" lang="ja-JP" altLang="en-US"/>
          </a:p>
        </p:txBody>
      </p:sp>
      <p:grpSp>
        <p:nvGrpSpPr>
          <p:cNvPr id="51" name="グループ化 50"/>
          <p:cNvGrpSpPr/>
          <p:nvPr/>
        </p:nvGrpSpPr>
        <p:grpSpPr>
          <a:xfrm>
            <a:off x="4594747" y="1573846"/>
            <a:ext cx="2167991" cy="792088"/>
            <a:chOff x="4594747" y="1573846"/>
            <a:chExt cx="2167991" cy="792088"/>
          </a:xfrm>
        </p:grpSpPr>
        <p:sp>
          <p:nvSpPr>
            <p:cNvPr id="45" name="上カーブ矢印 44"/>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48" name="上カーブ矢印 47"/>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49" name="上カーブ矢印 48"/>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nvGrpSpPr>
          <p:cNvPr id="52" name="グループ化 51"/>
          <p:cNvGrpSpPr/>
          <p:nvPr/>
        </p:nvGrpSpPr>
        <p:grpSpPr>
          <a:xfrm flipH="1">
            <a:off x="2436290" y="1573846"/>
            <a:ext cx="2167991" cy="792088"/>
            <a:chOff x="4594747" y="1573846"/>
            <a:chExt cx="2167991" cy="792088"/>
          </a:xfrm>
        </p:grpSpPr>
        <p:sp>
          <p:nvSpPr>
            <p:cNvPr id="53" name="上カーブ矢印 52"/>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54" name="上カーブ矢印 53"/>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55" name="上カーブ矢印 54"/>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sp>
        <p:nvSpPr>
          <p:cNvPr id="56" name="左右矢印 55"/>
          <p:cNvSpPr/>
          <p:nvPr/>
        </p:nvSpPr>
        <p:spPr>
          <a:xfrm>
            <a:off x="179512" y="3933056"/>
            <a:ext cx="8964488" cy="64807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57" name="グループ化 56"/>
          <p:cNvGrpSpPr/>
          <p:nvPr/>
        </p:nvGrpSpPr>
        <p:grpSpPr>
          <a:xfrm>
            <a:off x="425200" y="3323929"/>
            <a:ext cx="647607" cy="620608"/>
            <a:chOff x="1836161" y="1008192"/>
            <a:chExt cx="1296144" cy="1124664"/>
          </a:xfrm>
        </p:grpSpPr>
        <p:sp>
          <p:nvSpPr>
            <p:cNvPr id="58" name="角丸四角形 57"/>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59" name="二等辺三角形 58"/>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60" name="グループ化 59"/>
          <p:cNvGrpSpPr/>
          <p:nvPr/>
        </p:nvGrpSpPr>
        <p:grpSpPr>
          <a:xfrm>
            <a:off x="1072807" y="3312448"/>
            <a:ext cx="647607" cy="620608"/>
            <a:chOff x="1836161" y="1008192"/>
            <a:chExt cx="1296144" cy="1124664"/>
          </a:xfrm>
        </p:grpSpPr>
        <p:sp>
          <p:nvSpPr>
            <p:cNvPr id="61" name="角丸四角形 60"/>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62" name="二等辺三角形 61"/>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63" name="グループ化 62"/>
          <p:cNvGrpSpPr/>
          <p:nvPr/>
        </p:nvGrpSpPr>
        <p:grpSpPr>
          <a:xfrm>
            <a:off x="1720414" y="3320618"/>
            <a:ext cx="647607" cy="620608"/>
            <a:chOff x="1836161" y="1008192"/>
            <a:chExt cx="1296144" cy="1124664"/>
          </a:xfrm>
        </p:grpSpPr>
        <p:sp>
          <p:nvSpPr>
            <p:cNvPr id="64" name="角丸四角形 63"/>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65" name="二等辺三角形 64"/>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66" name="グループ化 65"/>
          <p:cNvGrpSpPr/>
          <p:nvPr/>
        </p:nvGrpSpPr>
        <p:grpSpPr>
          <a:xfrm>
            <a:off x="2395132" y="3323929"/>
            <a:ext cx="647607" cy="620608"/>
            <a:chOff x="1836161" y="1008192"/>
            <a:chExt cx="1296144" cy="1124664"/>
          </a:xfrm>
        </p:grpSpPr>
        <p:sp>
          <p:nvSpPr>
            <p:cNvPr id="67" name="角丸四角形 66"/>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68" name="二等辺三角形 67"/>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69" name="グループ化 68"/>
          <p:cNvGrpSpPr/>
          <p:nvPr/>
        </p:nvGrpSpPr>
        <p:grpSpPr>
          <a:xfrm>
            <a:off x="3042739" y="3312448"/>
            <a:ext cx="647607" cy="620608"/>
            <a:chOff x="1836161" y="1008192"/>
            <a:chExt cx="1296144" cy="1124664"/>
          </a:xfrm>
        </p:grpSpPr>
        <p:sp>
          <p:nvSpPr>
            <p:cNvPr id="70" name="角丸四角形 69"/>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71" name="二等辺三角形 70"/>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72" name="グループ化 71"/>
          <p:cNvGrpSpPr/>
          <p:nvPr/>
        </p:nvGrpSpPr>
        <p:grpSpPr>
          <a:xfrm>
            <a:off x="3690346" y="3320618"/>
            <a:ext cx="647607" cy="620608"/>
            <a:chOff x="1836161" y="1008192"/>
            <a:chExt cx="1296144" cy="1124664"/>
          </a:xfrm>
        </p:grpSpPr>
        <p:sp>
          <p:nvSpPr>
            <p:cNvPr id="73" name="角丸四角形 72"/>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74" name="二等辺三角形 73"/>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75" name="グループ化 74"/>
          <p:cNvGrpSpPr/>
          <p:nvPr/>
        </p:nvGrpSpPr>
        <p:grpSpPr>
          <a:xfrm>
            <a:off x="4337953" y="3323929"/>
            <a:ext cx="647607" cy="620608"/>
            <a:chOff x="1836161" y="1008192"/>
            <a:chExt cx="1296144" cy="1124664"/>
          </a:xfrm>
        </p:grpSpPr>
        <p:sp>
          <p:nvSpPr>
            <p:cNvPr id="76" name="角丸四角形 7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77" name="二等辺三角形 7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78" name="グループ化 77"/>
          <p:cNvGrpSpPr/>
          <p:nvPr/>
        </p:nvGrpSpPr>
        <p:grpSpPr>
          <a:xfrm>
            <a:off x="4985560" y="3312448"/>
            <a:ext cx="647607" cy="620608"/>
            <a:chOff x="1836161" y="1008192"/>
            <a:chExt cx="1296144" cy="1124664"/>
          </a:xfrm>
        </p:grpSpPr>
        <p:sp>
          <p:nvSpPr>
            <p:cNvPr id="79" name="角丸四角形 78"/>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80" name="二等辺三角形 79"/>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81" name="グループ化 80"/>
          <p:cNvGrpSpPr/>
          <p:nvPr/>
        </p:nvGrpSpPr>
        <p:grpSpPr>
          <a:xfrm>
            <a:off x="5633167" y="3320618"/>
            <a:ext cx="647607" cy="620608"/>
            <a:chOff x="1836161" y="1008192"/>
            <a:chExt cx="1296144" cy="1124664"/>
          </a:xfrm>
        </p:grpSpPr>
        <p:sp>
          <p:nvSpPr>
            <p:cNvPr id="82" name="角丸四角形 81"/>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83" name="二等辺三角形 8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84" name="グループ化 83"/>
          <p:cNvGrpSpPr/>
          <p:nvPr/>
        </p:nvGrpSpPr>
        <p:grpSpPr>
          <a:xfrm>
            <a:off x="6307885" y="3323929"/>
            <a:ext cx="647607" cy="620608"/>
            <a:chOff x="1836161" y="1008192"/>
            <a:chExt cx="1296144" cy="1124664"/>
          </a:xfrm>
        </p:grpSpPr>
        <p:sp>
          <p:nvSpPr>
            <p:cNvPr id="85" name="角丸四角形 84"/>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86" name="二等辺三角形 85"/>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87" name="グループ化 86"/>
          <p:cNvGrpSpPr/>
          <p:nvPr/>
        </p:nvGrpSpPr>
        <p:grpSpPr>
          <a:xfrm>
            <a:off x="6955492" y="3312448"/>
            <a:ext cx="647607" cy="620608"/>
            <a:chOff x="1836161" y="1008192"/>
            <a:chExt cx="1296144" cy="1124664"/>
          </a:xfrm>
        </p:grpSpPr>
        <p:sp>
          <p:nvSpPr>
            <p:cNvPr id="88" name="角丸四角形 87"/>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89" name="二等辺三角形 88"/>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0" name="グループ化 89"/>
          <p:cNvGrpSpPr/>
          <p:nvPr/>
        </p:nvGrpSpPr>
        <p:grpSpPr>
          <a:xfrm>
            <a:off x="7603099" y="3320618"/>
            <a:ext cx="647607" cy="620608"/>
            <a:chOff x="1836161" y="1008192"/>
            <a:chExt cx="1296144" cy="1124664"/>
          </a:xfrm>
        </p:grpSpPr>
        <p:sp>
          <p:nvSpPr>
            <p:cNvPr id="91" name="角丸四角形 90"/>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92" name="二等辺三角形 91"/>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3" name="グループ化 92"/>
          <p:cNvGrpSpPr/>
          <p:nvPr/>
        </p:nvGrpSpPr>
        <p:grpSpPr>
          <a:xfrm>
            <a:off x="8250706" y="3329502"/>
            <a:ext cx="647607" cy="620608"/>
            <a:chOff x="1836161" y="1008192"/>
            <a:chExt cx="1296144" cy="1124664"/>
          </a:xfrm>
        </p:grpSpPr>
        <p:sp>
          <p:nvSpPr>
            <p:cNvPr id="94" name="角丸四角形 93"/>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95" name="二等辺三角形 94"/>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sp>
        <p:nvSpPr>
          <p:cNvPr id="96" name="角丸四角形 95"/>
          <p:cNvSpPr/>
          <p:nvPr/>
        </p:nvSpPr>
        <p:spPr>
          <a:xfrm>
            <a:off x="3123330" y="2578596"/>
            <a:ext cx="3157444" cy="4046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mtClean="0"/>
              <a:t>2</a:t>
            </a:r>
            <a:r>
              <a:rPr kumimoji="1" lang="ja-JP" altLang="en-US" smtClean="0"/>
              <a:t>日目</a:t>
            </a:r>
            <a:endParaRPr kumimoji="1" lang="ja-JP" altLang="en-US"/>
          </a:p>
        </p:txBody>
      </p:sp>
      <p:grpSp>
        <p:nvGrpSpPr>
          <p:cNvPr id="105" name="グループ化 104"/>
          <p:cNvGrpSpPr/>
          <p:nvPr/>
        </p:nvGrpSpPr>
        <p:grpSpPr>
          <a:xfrm>
            <a:off x="574526" y="3950110"/>
            <a:ext cx="4326448" cy="792088"/>
            <a:chOff x="2520876" y="3950110"/>
            <a:chExt cx="4326448" cy="792088"/>
          </a:xfrm>
        </p:grpSpPr>
        <p:grpSp>
          <p:nvGrpSpPr>
            <p:cNvPr id="97" name="グループ化 96"/>
            <p:cNvGrpSpPr/>
            <p:nvPr/>
          </p:nvGrpSpPr>
          <p:grpSpPr>
            <a:xfrm>
              <a:off x="4679333" y="3950110"/>
              <a:ext cx="2167991" cy="792088"/>
              <a:chOff x="4594747" y="1573846"/>
              <a:chExt cx="2167991" cy="792088"/>
            </a:xfrm>
          </p:grpSpPr>
          <p:sp>
            <p:nvSpPr>
              <p:cNvPr id="98" name="上カーブ矢印 97"/>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99" name="上カーブ矢印 98"/>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00" name="上カーブ矢印 99"/>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nvGrpSpPr>
            <p:cNvPr id="101" name="グループ化 100"/>
            <p:cNvGrpSpPr/>
            <p:nvPr/>
          </p:nvGrpSpPr>
          <p:grpSpPr>
            <a:xfrm flipH="1">
              <a:off x="2520876" y="3950110"/>
              <a:ext cx="2167991" cy="792088"/>
              <a:chOff x="4594747" y="1573846"/>
              <a:chExt cx="2167991" cy="792088"/>
            </a:xfrm>
          </p:grpSpPr>
          <p:sp>
            <p:nvSpPr>
              <p:cNvPr id="102" name="上カーブ矢印 101"/>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03" name="上カーブ矢印 102"/>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04" name="上カーブ矢印 103"/>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grpSp>
        <p:nvGrpSpPr>
          <p:cNvPr id="191" name="グループ化 190"/>
          <p:cNvGrpSpPr/>
          <p:nvPr/>
        </p:nvGrpSpPr>
        <p:grpSpPr>
          <a:xfrm>
            <a:off x="1222133" y="3950110"/>
            <a:ext cx="4326448" cy="792088"/>
            <a:chOff x="2520876" y="3950110"/>
            <a:chExt cx="4326448" cy="792088"/>
          </a:xfrm>
        </p:grpSpPr>
        <p:grpSp>
          <p:nvGrpSpPr>
            <p:cNvPr id="192" name="グループ化 191"/>
            <p:cNvGrpSpPr/>
            <p:nvPr/>
          </p:nvGrpSpPr>
          <p:grpSpPr>
            <a:xfrm>
              <a:off x="4679333" y="3950110"/>
              <a:ext cx="2167991" cy="792088"/>
              <a:chOff x="4594747" y="1573846"/>
              <a:chExt cx="2167991" cy="792088"/>
            </a:xfrm>
          </p:grpSpPr>
          <p:sp>
            <p:nvSpPr>
              <p:cNvPr id="197" name="上カーブ矢印 196"/>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98" name="上カーブ矢印 197"/>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99" name="上カーブ矢印 198"/>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nvGrpSpPr>
            <p:cNvPr id="193" name="グループ化 192"/>
            <p:cNvGrpSpPr/>
            <p:nvPr/>
          </p:nvGrpSpPr>
          <p:grpSpPr>
            <a:xfrm flipH="1">
              <a:off x="2520876" y="3950110"/>
              <a:ext cx="2167991" cy="792088"/>
              <a:chOff x="4594747" y="1573846"/>
              <a:chExt cx="2167991" cy="792088"/>
            </a:xfrm>
          </p:grpSpPr>
          <p:sp>
            <p:nvSpPr>
              <p:cNvPr id="194" name="上カーブ矢印 193"/>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95" name="上カーブ矢印 194"/>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196" name="上カーブ矢印 195"/>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grpSp>
        <p:nvGrpSpPr>
          <p:cNvPr id="200" name="グループ化 199"/>
          <p:cNvGrpSpPr/>
          <p:nvPr/>
        </p:nvGrpSpPr>
        <p:grpSpPr>
          <a:xfrm>
            <a:off x="1869740" y="3958084"/>
            <a:ext cx="4326448" cy="792088"/>
            <a:chOff x="2520876" y="3950110"/>
            <a:chExt cx="4326448" cy="792088"/>
          </a:xfrm>
        </p:grpSpPr>
        <p:grpSp>
          <p:nvGrpSpPr>
            <p:cNvPr id="201" name="グループ化 200"/>
            <p:cNvGrpSpPr/>
            <p:nvPr/>
          </p:nvGrpSpPr>
          <p:grpSpPr>
            <a:xfrm>
              <a:off x="4679333" y="3950110"/>
              <a:ext cx="2167991" cy="792088"/>
              <a:chOff x="4594747" y="1573846"/>
              <a:chExt cx="2167991" cy="792088"/>
            </a:xfrm>
          </p:grpSpPr>
          <p:sp>
            <p:nvSpPr>
              <p:cNvPr id="206" name="上カーブ矢印 205"/>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07" name="上カーブ矢印 206"/>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08" name="上カーブ矢印 207"/>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nvGrpSpPr>
            <p:cNvPr id="202" name="グループ化 201"/>
            <p:cNvGrpSpPr/>
            <p:nvPr/>
          </p:nvGrpSpPr>
          <p:grpSpPr>
            <a:xfrm flipH="1">
              <a:off x="2520876" y="3950110"/>
              <a:ext cx="2167991" cy="792088"/>
              <a:chOff x="4594747" y="1573846"/>
              <a:chExt cx="2167991" cy="792088"/>
            </a:xfrm>
          </p:grpSpPr>
          <p:sp>
            <p:nvSpPr>
              <p:cNvPr id="203" name="上カーブ矢印 202"/>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04" name="上カーブ矢印 203"/>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05" name="上カーブ矢印 204"/>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grpSp>
        <p:nvGrpSpPr>
          <p:cNvPr id="209" name="グループ化 208"/>
          <p:cNvGrpSpPr/>
          <p:nvPr/>
        </p:nvGrpSpPr>
        <p:grpSpPr>
          <a:xfrm>
            <a:off x="2498532" y="3958084"/>
            <a:ext cx="4326448" cy="792088"/>
            <a:chOff x="2520876" y="3950110"/>
            <a:chExt cx="4326448" cy="792088"/>
          </a:xfrm>
        </p:grpSpPr>
        <p:grpSp>
          <p:nvGrpSpPr>
            <p:cNvPr id="210" name="グループ化 209"/>
            <p:cNvGrpSpPr/>
            <p:nvPr/>
          </p:nvGrpSpPr>
          <p:grpSpPr>
            <a:xfrm>
              <a:off x="4679333" y="3950110"/>
              <a:ext cx="2167991" cy="792088"/>
              <a:chOff x="4594747" y="1573846"/>
              <a:chExt cx="2167991" cy="792088"/>
            </a:xfrm>
          </p:grpSpPr>
          <p:sp>
            <p:nvSpPr>
              <p:cNvPr id="215" name="上カーブ矢印 214"/>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16" name="上カーブ矢印 215"/>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17" name="上カーブ矢印 216"/>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nvGrpSpPr>
            <p:cNvPr id="211" name="グループ化 210"/>
            <p:cNvGrpSpPr/>
            <p:nvPr/>
          </p:nvGrpSpPr>
          <p:grpSpPr>
            <a:xfrm flipH="1">
              <a:off x="2520876" y="3950110"/>
              <a:ext cx="2167991" cy="792088"/>
              <a:chOff x="4594747" y="1573846"/>
              <a:chExt cx="2167991" cy="792088"/>
            </a:xfrm>
          </p:grpSpPr>
          <p:sp>
            <p:nvSpPr>
              <p:cNvPr id="212" name="上カーブ矢印 211"/>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13" name="上カーブ矢印 212"/>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14" name="上カーブ矢印 213"/>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grpSp>
        <p:nvGrpSpPr>
          <p:cNvPr id="218" name="グループ化 217"/>
          <p:cNvGrpSpPr/>
          <p:nvPr/>
        </p:nvGrpSpPr>
        <p:grpSpPr>
          <a:xfrm>
            <a:off x="3164838" y="3964422"/>
            <a:ext cx="4326448" cy="792088"/>
            <a:chOff x="2520876" y="3950110"/>
            <a:chExt cx="4326448" cy="792088"/>
          </a:xfrm>
        </p:grpSpPr>
        <p:grpSp>
          <p:nvGrpSpPr>
            <p:cNvPr id="219" name="グループ化 218"/>
            <p:cNvGrpSpPr/>
            <p:nvPr/>
          </p:nvGrpSpPr>
          <p:grpSpPr>
            <a:xfrm>
              <a:off x="4679333" y="3950110"/>
              <a:ext cx="2167991" cy="792088"/>
              <a:chOff x="4594747" y="1573846"/>
              <a:chExt cx="2167991" cy="792088"/>
            </a:xfrm>
          </p:grpSpPr>
          <p:sp>
            <p:nvSpPr>
              <p:cNvPr id="224" name="上カーブ矢印 223"/>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25" name="上カーブ矢印 224"/>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26" name="上カーブ矢印 225"/>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nvGrpSpPr>
            <p:cNvPr id="220" name="グループ化 219"/>
            <p:cNvGrpSpPr/>
            <p:nvPr/>
          </p:nvGrpSpPr>
          <p:grpSpPr>
            <a:xfrm flipH="1">
              <a:off x="2520876" y="3950110"/>
              <a:ext cx="2167991" cy="792088"/>
              <a:chOff x="4594747" y="1573846"/>
              <a:chExt cx="2167991" cy="792088"/>
            </a:xfrm>
          </p:grpSpPr>
          <p:sp>
            <p:nvSpPr>
              <p:cNvPr id="221" name="上カーブ矢印 220"/>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22" name="上カーブ矢印 221"/>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23" name="上カーブ矢印 222"/>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grpSp>
        <p:nvGrpSpPr>
          <p:cNvPr id="227" name="グループ化 226"/>
          <p:cNvGrpSpPr/>
          <p:nvPr/>
        </p:nvGrpSpPr>
        <p:grpSpPr>
          <a:xfrm>
            <a:off x="3839556" y="3964422"/>
            <a:ext cx="4326448" cy="792088"/>
            <a:chOff x="2520876" y="3950110"/>
            <a:chExt cx="4326448" cy="792088"/>
          </a:xfrm>
        </p:grpSpPr>
        <p:grpSp>
          <p:nvGrpSpPr>
            <p:cNvPr id="228" name="グループ化 227"/>
            <p:cNvGrpSpPr/>
            <p:nvPr/>
          </p:nvGrpSpPr>
          <p:grpSpPr>
            <a:xfrm>
              <a:off x="4679333" y="3950110"/>
              <a:ext cx="2167991" cy="792088"/>
              <a:chOff x="4594747" y="1573846"/>
              <a:chExt cx="2167991" cy="792088"/>
            </a:xfrm>
          </p:grpSpPr>
          <p:sp>
            <p:nvSpPr>
              <p:cNvPr id="233" name="上カーブ矢印 232"/>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34" name="上カーブ矢印 233"/>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35" name="上カーブ矢印 234"/>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nvGrpSpPr>
            <p:cNvPr id="229" name="グループ化 228"/>
            <p:cNvGrpSpPr/>
            <p:nvPr/>
          </p:nvGrpSpPr>
          <p:grpSpPr>
            <a:xfrm flipH="1">
              <a:off x="2520876" y="3950110"/>
              <a:ext cx="2167991" cy="792088"/>
              <a:chOff x="4594747" y="1573846"/>
              <a:chExt cx="2167991" cy="792088"/>
            </a:xfrm>
          </p:grpSpPr>
          <p:sp>
            <p:nvSpPr>
              <p:cNvPr id="230" name="上カーブ矢印 229"/>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31" name="上カーブ矢印 230"/>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32" name="上カーブ矢印 231"/>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grpSp>
        <p:nvGrpSpPr>
          <p:cNvPr id="236" name="グループ化 235"/>
          <p:cNvGrpSpPr/>
          <p:nvPr/>
        </p:nvGrpSpPr>
        <p:grpSpPr>
          <a:xfrm>
            <a:off x="4487401" y="3963903"/>
            <a:ext cx="4326448" cy="792088"/>
            <a:chOff x="2520876" y="3950110"/>
            <a:chExt cx="4326448" cy="792088"/>
          </a:xfrm>
        </p:grpSpPr>
        <p:grpSp>
          <p:nvGrpSpPr>
            <p:cNvPr id="237" name="グループ化 236"/>
            <p:cNvGrpSpPr/>
            <p:nvPr/>
          </p:nvGrpSpPr>
          <p:grpSpPr>
            <a:xfrm>
              <a:off x="4679333" y="3950110"/>
              <a:ext cx="2167991" cy="792088"/>
              <a:chOff x="4594747" y="1573846"/>
              <a:chExt cx="2167991" cy="792088"/>
            </a:xfrm>
          </p:grpSpPr>
          <p:sp>
            <p:nvSpPr>
              <p:cNvPr id="242" name="上カーブ矢印 241"/>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43" name="上カーブ矢印 242"/>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44" name="上カーブ矢印 243"/>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nvGrpSpPr>
            <p:cNvPr id="238" name="グループ化 237"/>
            <p:cNvGrpSpPr/>
            <p:nvPr/>
          </p:nvGrpSpPr>
          <p:grpSpPr>
            <a:xfrm flipH="1">
              <a:off x="2520876" y="3950110"/>
              <a:ext cx="2167991" cy="792088"/>
              <a:chOff x="4594747" y="1573846"/>
              <a:chExt cx="2167991" cy="792088"/>
            </a:xfrm>
          </p:grpSpPr>
          <p:sp>
            <p:nvSpPr>
              <p:cNvPr id="239" name="上カーブ矢印 238"/>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40" name="上カーブ矢印 239"/>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41" name="上カーブ矢印 240"/>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sp>
        <p:nvSpPr>
          <p:cNvPr id="245" name="角丸四角形 244"/>
          <p:cNvSpPr/>
          <p:nvPr/>
        </p:nvSpPr>
        <p:spPr>
          <a:xfrm>
            <a:off x="168309" y="5445224"/>
            <a:ext cx="8898313" cy="10801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mtClean="0"/>
              <a:t>この方法なら</a:t>
            </a:r>
            <a:r>
              <a:rPr lang="en-US" altLang="ja-JP"/>
              <a:t>1</a:t>
            </a:r>
            <a:r>
              <a:rPr lang="ja-JP" altLang="en-US" smtClean="0"/>
              <a:t>日</a:t>
            </a:r>
            <a:r>
              <a:rPr lang="ja-JP" altLang="en-US"/>
              <a:t>当たり</a:t>
            </a:r>
            <a:r>
              <a:rPr lang="ja-JP" altLang="en-US" smtClean="0"/>
              <a:t>の計算量は高々</a:t>
            </a:r>
            <a:r>
              <a:rPr lang="en-US" altLang="ja-JP" smtClean="0"/>
              <a:t>100</a:t>
            </a:r>
            <a:r>
              <a:rPr lang="ja-JP" altLang="en-US" smtClean="0"/>
              <a:t>回以下</a:t>
            </a:r>
            <a:r>
              <a:rPr lang="en-US" altLang="ja-JP" smtClean="0"/>
              <a:t>(</a:t>
            </a:r>
            <a:r>
              <a:rPr lang="ja-JP" altLang="en-US" smtClean="0"/>
              <a:t>東西各々</a:t>
            </a:r>
            <a:r>
              <a:rPr lang="en-US" altLang="ja-JP" smtClean="0"/>
              <a:t>50</a:t>
            </a:r>
            <a:r>
              <a:rPr lang="ja-JP" altLang="en-US" smtClean="0"/>
              <a:t>件分を調べればよい</a:t>
            </a:r>
            <a:r>
              <a:rPr lang="en-US" altLang="ja-JP" smtClean="0"/>
              <a:t>)</a:t>
            </a:r>
          </a:p>
          <a:p>
            <a:pPr algn="ctr"/>
            <a:r>
              <a:rPr kumimoji="1" lang="ja-JP" altLang="en-US"/>
              <a:t>日数</a:t>
            </a:r>
            <a:r>
              <a:rPr kumimoji="1" lang="ja-JP" altLang="en-US" smtClean="0"/>
              <a:t>が</a:t>
            </a:r>
            <a:r>
              <a:rPr lang="en-US" altLang="ja-JP"/>
              <a:t>3</a:t>
            </a:r>
            <a:r>
              <a:rPr kumimoji="1" lang="en-US" altLang="ja-JP" smtClean="0"/>
              <a:t>0</a:t>
            </a:r>
            <a:r>
              <a:rPr kumimoji="1" lang="ja-JP" altLang="en-US" smtClean="0"/>
              <a:t>日なので</a:t>
            </a:r>
            <a:r>
              <a:rPr kumimoji="1" lang="en-US" altLang="ja-JP" smtClean="0"/>
              <a:t>,</a:t>
            </a:r>
            <a:r>
              <a:rPr kumimoji="1" lang="ja-JP" altLang="en-US" smtClean="0"/>
              <a:t>現実時間内で十分計算可能</a:t>
            </a:r>
            <a:endParaRPr kumimoji="1" lang="en-US" altLang="ja-JP" smtClean="0"/>
          </a:p>
          <a:p>
            <a:pPr algn="ctr"/>
            <a:r>
              <a:rPr kumimoji="1" lang="en-US" altLang="ja-JP" i="1" smtClean="0"/>
              <a:t>O</a:t>
            </a:r>
            <a:r>
              <a:rPr kumimoji="1" lang="en-US" altLang="ja-JP" smtClean="0"/>
              <a:t>(</a:t>
            </a:r>
            <a:r>
              <a:rPr kumimoji="1" lang="ja-JP" altLang="en-US" smtClean="0"/>
              <a:t>一日当たり移動範囲</a:t>
            </a:r>
            <a:r>
              <a:rPr lang="en-US" altLang="ja-JP" smtClean="0"/>
              <a:t>×</a:t>
            </a:r>
            <a:r>
              <a:rPr lang="ja-JP" altLang="en-US" smtClean="0"/>
              <a:t>日数</a:t>
            </a:r>
            <a:r>
              <a:rPr lang="en-US" altLang="ja-JP" baseline="30000" smtClean="0"/>
              <a:t>2</a:t>
            </a:r>
            <a:r>
              <a:rPr lang="en-US" altLang="ja-JP" smtClean="0"/>
              <a:t>)</a:t>
            </a:r>
            <a:endParaRPr kumimoji="1" lang="ja-JP" altLang="en-US"/>
          </a:p>
        </p:txBody>
      </p:sp>
    </p:spTree>
    <p:extLst>
      <p:ext uri="{BB962C8B-B14F-4D97-AF65-F5344CB8AC3E}">
        <p14:creationId xmlns:p14="http://schemas.microsoft.com/office/powerpoint/2010/main" val="32792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どうやって実装する？</a:t>
            </a:r>
            <a:endParaRPr kumimoji="1" lang="ja-JP" altLang="en-US"/>
          </a:p>
        </p:txBody>
      </p:sp>
      <p:grpSp>
        <p:nvGrpSpPr>
          <p:cNvPr id="214" name="グループ化 213"/>
          <p:cNvGrpSpPr/>
          <p:nvPr/>
        </p:nvGrpSpPr>
        <p:grpSpPr>
          <a:xfrm>
            <a:off x="5157" y="3797554"/>
            <a:ext cx="8964488" cy="1268680"/>
            <a:chOff x="5157" y="3797554"/>
            <a:chExt cx="8964488" cy="1268680"/>
          </a:xfrm>
        </p:grpSpPr>
        <p:sp>
          <p:nvSpPr>
            <p:cNvPr id="4" name="左右矢印 3"/>
            <p:cNvSpPr/>
            <p:nvPr/>
          </p:nvSpPr>
          <p:spPr>
            <a:xfrm>
              <a:off x="5157" y="4418162"/>
              <a:ext cx="8964488" cy="64807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5" name="グループ化 4"/>
            <p:cNvGrpSpPr/>
            <p:nvPr/>
          </p:nvGrpSpPr>
          <p:grpSpPr>
            <a:xfrm>
              <a:off x="250845" y="3809035"/>
              <a:ext cx="647607" cy="620608"/>
              <a:chOff x="1836161" y="1008192"/>
              <a:chExt cx="1296144" cy="1124664"/>
            </a:xfrm>
          </p:grpSpPr>
          <p:sp>
            <p:nvSpPr>
              <p:cNvPr id="6" name="角丸四角形 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7" name="二等辺三角形 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8" name="グループ化 7"/>
            <p:cNvGrpSpPr/>
            <p:nvPr/>
          </p:nvGrpSpPr>
          <p:grpSpPr>
            <a:xfrm>
              <a:off x="898452" y="3797554"/>
              <a:ext cx="647607" cy="620608"/>
              <a:chOff x="1836161" y="1008192"/>
              <a:chExt cx="1296144" cy="1124664"/>
            </a:xfrm>
          </p:grpSpPr>
          <p:sp>
            <p:nvSpPr>
              <p:cNvPr id="9" name="角丸四角形 8"/>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0" name="二等辺三角形 9"/>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1" name="グループ化 10"/>
            <p:cNvGrpSpPr/>
            <p:nvPr/>
          </p:nvGrpSpPr>
          <p:grpSpPr>
            <a:xfrm>
              <a:off x="1546059" y="3805724"/>
              <a:ext cx="647607" cy="620608"/>
              <a:chOff x="1836161" y="1008192"/>
              <a:chExt cx="1296144" cy="1124663"/>
            </a:xfrm>
          </p:grpSpPr>
          <p:sp>
            <p:nvSpPr>
              <p:cNvPr id="12" name="角丸四角形 11"/>
              <p:cNvSpPr/>
              <p:nvPr/>
            </p:nvSpPr>
            <p:spPr>
              <a:xfrm>
                <a:off x="2051720" y="1268760"/>
                <a:ext cx="864096" cy="8640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a:t>1</a:t>
                </a:r>
                <a:endParaRPr kumimoji="1" lang="ja-JP" altLang="en-US"/>
              </a:p>
            </p:txBody>
          </p:sp>
          <p:sp>
            <p:nvSpPr>
              <p:cNvPr id="13" name="二等辺三角形 1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4" name="グループ化 13"/>
            <p:cNvGrpSpPr/>
            <p:nvPr/>
          </p:nvGrpSpPr>
          <p:grpSpPr>
            <a:xfrm>
              <a:off x="2220777" y="3809035"/>
              <a:ext cx="647607" cy="620608"/>
              <a:chOff x="1836161" y="1008192"/>
              <a:chExt cx="1296144" cy="1124664"/>
            </a:xfrm>
          </p:grpSpPr>
          <p:sp>
            <p:nvSpPr>
              <p:cNvPr id="15" name="角丸四角形 14"/>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a:t>2</a:t>
                </a:r>
                <a:endParaRPr kumimoji="1" lang="ja-JP" altLang="en-US"/>
              </a:p>
            </p:txBody>
          </p:sp>
          <p:sp>
            <p:nvSpPr>
              <p:cNvPr id="16" name="二等辺三角形 15"/>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7" name="グループ化 16"/>
            <p:cNvGrpSpPr/>
            <p:nvPr/>
          </p:nvGrpSpPr>
          <p:grpSpPr>
            <a:xfrm>
              <a:off x="2868384" y="3797554"/>
              <a:ext cx="647607" cy="620608"/>
              <a:chOff x="1836161" y="1008192"/>
              <a:chExt cx="1296144" cy="1124664"/>
            </a:xfrm>
          </p:grpSpPr>
          <p:sp>
            <p:nvSpPr>
              <p:cNvPr id="18" name="角丸四角形 17"/>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a:t>2</a:t>
                </a:r>
                <a:endParaRPr kumimoji="1" lang="ja-JP" altLang="en-US"/>
              </a:p>
            </p:txBody>
          </p:sp>
          <p:sp>
            <p:nvSpPr>
              <p:cNvPr id="19" name="二等辺三角形 18"/>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20" name="グループ化 19"/>
            <p:cNvGrpSpPr/>
            <p:nvPr/>
          </p:nvGrpSpPr>
          <p:grpSpPr>
            <a:xfrm>
              <a:off x="3515991" y="3805724"/>
              <a:ext cx="647607" cy="620608"/>
              <a:chOff x="1836161" y="1008192"/>
              <a:chExt cx="1296144" cy="1124664"/>
            </a:xfrm>
          </p:grpSpPr>
          <p:sp>
            <p:nvSpPr>
              <p:cNvPr id="21" name="角丸四角形 20"/>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a:t>2</a:t>
                </a:r>
                <a:endParaRPr kumimoji="1" lang="ja-JP" altLang="en-US"/>
              </a:p>
            </p:txBody>
          </p:sp>
          <p:sp>
            <p:nvSpPr>
              <p:cNvPr id="22" name="二等辺三角形 21"/>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23" name="グループ化 22"/>
            <p:cNvGrpSpPr/>
            <p:nvPr/>
          </p:nvGrpSpPr>
          <p:grpSpPr>
            <a:xfrm>
              <a:off x="4163598" y="3809035"/>
              <a:ext cx="647607" cy="620608"/>
              <a:chOff x="1836161" y="1008192"/>
              <a:chExt cx="1296144" cy="1124664"/>
            </a:xfrm>
          </p:grpSpPr>
          <p:sp>
            <p:nvSpPr>
              <p:cNvPr id="24" name="角丸四角形 23"/>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a:t>2</a:t>
                </a:r>
                <a:endParaRPr kumimoji="1" lang="ja-JP" altLang="en-US"/>
              </a:p>
            </p:txBody>
          </p:sp>
          <p:sp>
            <p:nvSpPr>
              <p:cNvPr id="25" name="二等辺三角形 24"/>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26" name="グループ化 25"/>
            <p:cNvGrpSpPr/>
            <p:nvPr/>
          </p:nvGrpSpPr>
          <p:grpSpPr>
            <a:xfrm>
              <a:off x="4811205" y="3797554"/>
              <a:ext cx="647607" cy="620608"/>
              <a:chOff x="1836161" y="1008192"/>
              <a:chExt cx="1296144" cy="1124664"/>
            </a:xfrm>
          </p:grpSpPr>
          <p:sp>
            <p:nvSpPr>
              <p:cNvPr id="27" name="角丸四角形 26"/>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28" name="二等辺三角形 27"/>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29" name="グループ化 28"/>
            <p:cNvGrpSpPr/>
            <p:nvPr/>
          </p:nvGrpSpPr>
          <p:grpSpPr>
            <a:xfrm>
              <a:off x="5458812" y="3805724"/>
              <a:ext cx="647607" cy="620608"/>
              <a:chOff x="1836161" y="1008192"/>
              <a:chExt cx="1296144" cy="1124664"/>
            </a:xfrm>
          </p:grpSpPr>
          <p:sp>
            <p:nvSpPr>
              <p:cNvPr id="30" name="角丸四角形 29"/>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31" name="二等辺三角形 30"/>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32" name="グループ化 31"/>
            <p:cNvGrpSpPr/>
            <p:nvPr/>
          </p:nvGrpSpPr>
          <p:grpSpPr>
            <a:xfrm>
              <a:off x="6133530" y="3809035"/>
              <a:ext cx="647607" cy="620608"/>
              <a:chOff x="1836161" y="1008192"/>
              <a:chExt cx="1296144" cy="1124664"/>
            </a:xfrm>
          </p:grpSpPr>
          <p:sp>
            <p:nvSpPr>
              <p:cNvPr id="33" name="角丸四角形 32"/>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34" name="二等辺三角形 33"/>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35" name="グループ化 34"/>
            <p:cNvGrpSpPr/>
            <p:nvPr/>
          </p:nvGrpSpPr>
          <p:grpSpPr>
            <a:xfrm>
              <a:off x="6781137" y="3797554"/>
              <a:ext cx="647607" cy="620608"/>
              <a:chOff x="1836161" y="1008192"/>
              <a:chExt cx="1296144" cy="1124664"/>
            </a:xfrm>
          </p:grpSpPr>
          <p:sp>
            <p:nvSpPr>
              <p:cNvPr id="36" name="角丸四角形 3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37" name="二等辺三角形 3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38" name="グループ化 37"/>
            <p:cNvGrpSpPr/>
            <p:nvPr/>
          </p:nvGrpSpPr>
          <p:grpSpPr>
            <a:xfrm>
              <a:off x="7428744" y="3805724"/>
              <a:ext cx="647607" cy="620608"/>
              <a:chOff x="1836161" y="1008192"/>
              <a:chExt cx="1296144" cy="1124664"/>
            </a:xfrm>
          </p:grpSpPr>
          <p:sp>
            <p:nvSpPr>
              <p:cNvPr id="39" name="角丸四角形 38"/>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40" name="二等辺三角形 39"/>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41" name="グループ化 40"/>
            <p:cNvGrpSpPr/>
            <p:nvPr/>
          </p:nvGrpSpPr>
          <p:grpSpPr>
            <a:xfrm>
              <a:off x="8076351" y="3814608"/>
              <a:ext cx="647607" cy="620608"/>
              <a:chOff x="1836161" y="1008192"/>
              <a:chExt cx="1296144" cy="1124664"/>
            </a:xfrm>
          </p:grpSpPr>
          <p:sp>
            <p:nvSpPr>
              <p:cNvPr id="42" name="角丸四角形 41"/>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43" name="二等辺三角形 4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sp>
        <p:nvSpPr>
          <p:cNvPr id="154" name="左右矢印 153"/>
          <p:cNvSpPr/>
          <p:nvPr/>
        </p:nvSpPr>
        <p:spPr>
          <a:xfrm>
            <a:off x="72008" y="2060848"/>
            <a:ext cx="8964488" cy="64807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155" name="グループ化 154"/>
          <p:cNvGrpSpPr/>
          <p:nvPr/>
        </p:nvGrpSpPr>
        <p:grpSpPr>
          <a:xfrm>
            <a:off x="393678" y="1444252"/>
            <a:ext cx="647607" cy="620608"/>
            <a:chOff x="1836161" y="1008192"/>
            <a:chExt cx="1296144" cy="1124664"/>
          </a:xfrm>
        </p:grpSpPr>
        <p:sp>
          <p:nvSpPr>
            <p:cNvPr id="156" name="角丸四角形 15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157" name="二等辺三角形 15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58" name="グループ化 157"/>
          <p:cNvGrpSpPr/>
          <p:nvPr/>
        </p:nvGrpSpPr>
        <p:grpSpPr>
          <a:xfrm>
            <a:off x="1041285" y="1432771"/>
            <a:ext cx="647607" cy="620608"/>
            <a:chOff x="1836161" y="1008192"/>
            <a:chExt cx="1296144" cy="1124664"/>
          </a:xfrm>
        </p:grpSpPr>
        <p:sp>
          <p:nvSpPr>
            <p:cNvPr id="159" name="角丸四角形 158"/>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160" name="二等辺三角形 159"/>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61" name="グループ化 160"/>
          <p:cNvGrpSpPr/>
          <p:nvPr/>
        </p:nvGrpSpPr>
        <p:grpSpPr>
          <a:xfrm>
            <a:off x="1688892" y="1440941"/>
            <a:ext cx="647607" cy="620608"/>
            <a:chOff x="1836161" y="1008192"/>
            <a:chExt cx="1296144" cy="1124664"/>
          </a:xfrm>
        </p:grpSpPr>
        <p:sp>
          <p:nvSpPr>
            <p:cNvPr id="162" name="角丸四角形 161"/>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163" name="二等辺三角形 16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64" name="グループ化 163"/>
          <p:cNvGrpSpPr/>
          <p:nvPr/>
        </p:nvGrpSpPr>
        <p:grpSpPr>
          <a:xfrm>
            <a:off x="2363610" y="1444252"/>
            <a:ext cx="647607" cy="620608"/>
            <a:chOff x="1836161" y="1008192"/>
            <a:chExt cx="1296144" cy="1124664"/>
          </a:xfrm>
        </p:grpSpPr>
        <p:sp>
          <p:nvSpPr>
            <p:cNvPr id="165" name="角丸四角形 164"/>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66" name="二等辺三角形 165"/>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67" name="グループ化 166"/>
          <p:cNvGrpSpPr/>
          <p:nvPr/>
        </p:nvGrpSpPr>
        <p:grpSpPr>
          <a:xfrm>
            <a:off x="3011217" y="1432771"/>
            <a:ext cx="647607" cy="620608"/>
            <a:chOff x="1836161" y="1008192"/>
            <a:chExt cx="1296144" cy="1124664"/>
          </a:xfrm>
        </p:grpSpPr>
        <p:sp>
          <p:nvSpPr>
            <p:cNvPr id="168" name="角丸四角形 167"/>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69" name="二等辺三角形 168"/>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70" name="グループ化 169"/>
          <p:cNvGrpSpPr/>
          <p:nvPr/>
        </p:nvGrpSpPr>
        <p:grpSpPr>
          <a:xfrm>
            <a:off x="3658824" y="1440941"/>
            <a:ext cx="647607" cy="620608"/>
            <a:chOff x="1836161" y="1008192"/>
            <a:chExt cx="1296144" cy="1124664"/>
          </a:xfrm>
        </p:grpSpPr>
        <p:sp>
          <p:nvSpPr>
            <p:cNvPr id="171" name="角丸四角形 170"/>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72" name="二等辺三角形 171"/>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73" name="グループ化 172"/>
          <p:cNvGrpSpPr/>
          <p:nvPr/>
        </p:nvGrpSpPr>
        <p:grpSpPr>
          <a:xfrm>
            <a:off x="4306431" y="1444252"/>
            <a:ext cx="647607" cy="620608"/>
            <a:chOff x="1836161" y="1008192"/>
            <a:chExt cx="1296144" cy="1124664"/>
          </a:xfrm>
        </p:grpSpPr>
        <p:sp>
          <p:nvSpPr>
            <p:cNvPr id="174" name="角丸四角形 173"/>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75" name="二等辺三角形 174"/>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76" name="グループ化 175"/>
          <p:cNvGrpSpPr/>
          <p:nvPr/>
        </p:nvGrpSpPr>
        <p:grpSpPr>
          <a:xfrm>
            <a:off x="4954038" y="1432771"/>
            <a:ext cx="647607" cy="620608"/>
            <a:chOff x="1836161" y="1008192"/>
            <a:chExt cx="1296144" cy="1124664"/>
          </a:xfrm>
        </p:grpSpPr>
        <p:sp>
          <p:nvSpPr>
            <p:cNvPr id="177" name="角丸四角形 176"/>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78" name="二等辺三角形 177"/>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79" name="グループ化 178"/>
          <p:cNvGrpSpPr/>
          <p:nvPr/>
        </p:nvGrpSpPr>
        <p:grpSpPr>
          <a:xfrm>
            <a:off x="5601645" y="1440941"/>
            <a:ext cx="647607" cy="620608"/>
            <a:chOff x="1836161" y="1008192"/>
            <a:chExt cx="1296144" cy="1124664"/>
          </a:xfrm>
        </p:grpSpPr>
        <p:sp>
          <p:nvSpPr>
            <p:cNvPr id="180" name="角丸四角形 179"/>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81" name="二等辺三角形 180"/>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82" name="グループ化 181"/>
          <p:cNvGrpSpPr/>
          <p:nvPr/>
        </p:nvGrpSpPr>
        <p:grpSpPr>
          <a:xfrm>
            <a:off x="6276363" y="1444252"/>
            <a:ext cx="647607" cy="620608"/>
            <a:chOff x="1836161" y="1008192"/>
            <a:chExt cx="1296144" cy="1124664"/>
          </a:xfrm>
        </p:grpSpPr>
        <p:sp>
          <p:nvSpPr>
            <p:cNvPr id="183" name="角丸四角形 182"/>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84" name="二等辺三角形 183"/>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85" name="グループ化 184"/>
          <p:cNvGrpSpPr/>
          <p:nvPr/>
        </p:nvGrpSpPr>
        <p:grpSpPr>
          <a:xfrm>
            <a:off x="6923970" y="1432771"/>
            <a:ext cx="647607" cy="620608"/>
            <a:chOff x="1836161" y="1008192"/>
            <a:chExt cx="1296144" cy="1124664"/>
          </a:xfrm>
        </p:grpSpPr>
        <p:sp>
          <p:nvSpPr>
            <p:cNvPr id="186" name="角丸四角形 18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187" name="二等辺三角形 18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88" name="グループ化 187"/>
          <p:cNvGrpSpPr/>
          <p:nvPr/>
        </p:nvGrpSpPr>
        <p:grpSpPr>
          <a:xfrm>
            <a:off x="7571577" y="1440941"/>
            <a:ext cx="647607" cy="620608"/>
            <a:chOff x="1836161" y="1008192"/>
            <a:chExt cx="1296144" cy="1124664"/>
          </a:xfrm>
        </p:grpSpPr>
        <p:sp>
          <p:nvSpPr>
            <p:cNvPr id="189" name="角丸四角形 188"/>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190" name="二等辺三角形 189"/>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91" name="グループ化 190"/>
          <p:cNvGrpSpPr/>
          <p:nvPr/>
        </p:nvGrpSpPr>
        <p:grpSpPr>
          <a:xfrm>
            <a:off x="8219184" y="1449825"/>
            <a:ext cx="647607" cy="620608"/>
            <a:chOff x="1836161" y="1008192"/>
            <a:chExt cx="1296144" cy="1124664"/>
          </a:xfrm>
        </p:grpSpPr>
        <p:sp>
          <p:nvSpPr>
            <p:cNvPr id="192" name="角丸四角形 191"/>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a:t>
              </a:r>
              <a:endParaRPr kumimoji="1" lang="ja-JP" altLang="en-US"/>
            </a:p>
          </p:txBody>
        </p:sp>
        <p:sp>
          <p:nvSpPr>
            <p:cNvPr id="193" name="二等辺三角形 19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sp>
        <p:nvSpPr>
          <p:cNvPr id="203" name="正方形/長方形 202"/>
          <p:cNvSpPr/>
          <p:nvPr/>
        </p:nvSpPr>
        <p:spPr>
          <a:xfrm>
            <a:off x="147990" y="1268760"/>
            <a:ext cx="8821656" cy="158417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4" name="正方形/長方形 203"/>
          <p:cNvSpPr/>
          <p:nvPr/>
        </p:nvSpPr>
        <p:spPr>
          <a:xfrm>
            <a:off x="3011217" y="2708920"/>
            <a:ext cx="3221718" cy="504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mtClean="0"/>
              <a:t>2</a:t>
            </a:r>
            <a:r>
              <a:rPr kumimoji="1" lang="ja-JP" altLang="en-US" smtClean="0"/>
              <a:t>日目初期状態</a:t>
            </a:r>
            <a:endParaRPr kumimoji="1" lang="ja-JP" altLang="en-US"/>
          </a:p>
        </p:txBody>
      </p:sp>
      <p:grpSp>
        <p:nvGrpSpPr>
          <p:cNvPr id="205" name="グループ化 204"/>
          <p:cNvGrpSpPr/>
          <p:nvPr/>
        </p:nvGrpSpPr>
        <p:grpSpPr>
          <a:xfrm>
            <a:off x="524189" y="2076475"/>
            <a:ext cx="4326448" cy="792088"/>
            <a:chOff x="2520876" y="3950110"/>
            <a:chExt cx="4326448" cy="792088"/>
          </a:xfrm>
        </p:grpSpPr>
        <p:grpSp>
          <p:nvGrpSpPr>
            <p:cNvPr id="206" name="グループ化 205"/>
            <p:cNvGrpSpPr/>
            <p:nvPr/>
          </p:nvGrpSpPr>
          <p:grpSpPr>
            <a:xfrm>
              <a:off x="4679333" y="3950110"/>
              <a:ext cx="2167991" cy="792088"/>
              <a:chOff x="4594747" y="1573846"/>
              <a:chExt cx="2167991" cy="792088"/>
            </a:xfrm>
          </p:grpSpPr>
          <p:sp>
            <p:nvSpPr>
              <p:cNvPr id="211" name="上カーブ矢印 210"/>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12" name="上カーブ矢印 211"/>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13" name="上カーブ矢印 212"/>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nvGrpSpPr>
            <p:cNvPr id="207" name="グループ化 206"/>
            <p:cNvGrpSpPr/>
            <p:nvPr/>
          </p:nvGrpSpPr>
          <p:grpSpPr>
            <a:xfrm flipH="1">
              <a:off x="2520876" y="3950110"/>
              <a:ext cx="2167991" cy="792088"/>
              <a:chOff x="4594747" y="1573846"/>
              <a:chExt cx="2167991" cy="792088"/>
            </a:xfrm>
          </p:grpSpPr>
          <p:sp>
            <p:nvSpPr>
              <p:cNvPr id="208" name="上カーブ矢印 207"/>
              <p:cNvSpPr/>
              <p:nvPr/>
            </p:nvSpPr>
            <p:spPr>
              <a:xfrm>
                <a:off x="4594748" y="1573846"/>
                <a:ext cx="863708"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09" name="上カーブ矢印 208"/>
              <p:cNvSpPr/>
              <p:nvPr/>
            </p:nvSpPr>
            <p:spPr>
              <a:xfrm>
                <a:off x="4617465" y="1573846"/>
                <a:ext cx="1470555"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210" name="上カーブ矢印 209"/>
              <p:cNvSpPr/>
              <p:nvPr/>
            </p:nvSpPr>
            <p:spPr>
              <a:xfrm>
                <a:off x="4594747" y="1573846"/>
                <a:ext cx="2167991" cy="792088"/>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grpSp>
      </p:grpSp>
      <p:sp>
        <p:nvSpPr>
          <p:cNvPr id="215" name="角丸四角形 214"/>
          <p:cNvSpPr/>
          <p:nvPr/>
        </p:nvSpPr>
        <p:spPr>
          <a:xfrm>
            <a:off x="932012" y="5661248"/>
            <a:ext cx="7378670" cy="9190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a:t>配列</a:t>
            </a:r>
            <a:r>
              <a:rPr lang="ja-JP" altLang="en-US" sz="3200" smtClean="0"/>
              <a:t>のデータが途中で変化してしまう</a:t>
            </a:r>
            <a:endParaRPr kumimoji="1" lang="ja-JP" altLang="en-US" sz="3200"/>
          </a:p>
        </p:txBody>
      </p:sp>
    </p:spTree>
    <p:extLst>
      <p:ext uri="{BB962C8B-B14F-4D97-AF65-F5344CB8AC3E}">
        <p14:creationId xmlns:p14="http://schemas.microsoft.com/office/powerpoint/2010/main" val="32792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二次元に拡張する</a:t>
            </a:r>
            <a:endParaRPr kumimoji="1" lang="ja-JP" altLang="en-US"/>
          </a:p>
        </p:txBody>
      </p:sp>
      <p:grpSp>
        <p:nvGrpSpPr>
          <p:cNvPr id="87" name="グループ化 86"/>
          <p:cNvGrpSpPr/>
          <p:nvPr/>
        </p:nvGrpSpPr>
        <p:grpSpPr>
          <a:xfrm>
            <a:off x="58247" y="1556792"/>
            <a:ext cx="8964488" cy="1268680"/>
            <a:chOff x="101671" y="3483579"/>
            <a:chExt cx="8964488" cy="1268680"/>
          </a:xfrm>
        </p:grpSpPr>
        <p:sp>
          <p:nvSpPr>
            <p:cNvPr id="88" name="左右矢印 87"/>
            <p:cNvSpPr/>
            <p:nvPr/>
          </p:nvSpPr>
          <p:spPr>
            <a:xfrm>
              <a:off x="101671" y="4104187"/>
              <a:ext cx="8964488" cy="64807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89" name="グループ化 88"/>
            <p:cNvGrpSpPr/>
            <p:nvPr/>
          </p:nvGrpSpPr>
          <p:grpSpPr>
            <a:xfrm>
              <a:off x="347359" y="3495060"/>
              <a:ext cx="647607" cy="620608"/>
              <a:chOff x="1836161" y="1008192"/>
              <a:chExt cx="1296144" cy="1124664"/>
            </a:xfrm>
          </p:grpSpPr>
          <p:sp>
            <p:nvSpPr>
              <p:cNvPr id="126" name="角丸四角形 12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a:t>4</a:t>
                </a:r>
                <a:endParaRPr kumimoji="1" lang="ja-JP" altLang="en-US"/>
              </a:p>
            </p:txBody>
          </p:sp>
          <p:sp>
            <p:nvSpPr>
              <p:cNvPr id="127" name="二等辺三角形 12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0" name="グループ化 89"/>
            <p:cNvGrpSpPr/>
            <p:nvPr/>
          </p:nvGrpSpPr>
          <p:grpSpPr>
            <a:xfrm>
              <a:off x="994966" y="3483579"/>
              <a:ext cx="647607" cy="620608"/>
              <a:chOff x="1836161" y="1008192"/>
              <a:chExt cx="1296144" cy="1124664"/>
            </a:xfrm>
          </p:grpSpPr>
          <p:sp>
            <p:nvSpPr>
              <p:cNvPr id="124" name="角丸四角形 123"/>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2</a:t>
                </a:r>
                <a:endParaRPr kumimoji="1" lang="ja-JP" altLang="en-US"/>
              </a:p>
            </p:txBody>
          </p:sp>
          <p:sp>
            <p:nvSpPr>
              <p:cNvPr id="125" name="二等辺三角形 124"/>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1" name="グループ化 90"/>
            <p:cNvGrpSpPr/>
            <p:nvPr/>
          </p:nvGrpSpPr>
          <p:grpSpPr>
            <a:xfrm>
              <a:off x="1642573" y="3491749"/>
              <a:ext cx="647607" cy="620608"/>
              <a:chOff x="1836161" y="1008192"/>
              <a:chExt cx="1296144" cy="1124664"/>
            </a:xfrm>
          </p:grpSpPr>
          <p:sp>
            <p:nvSpPr>
              <p:cNvPr id="122" name="角丸四角形 121"/>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8</a:t>
                </a:r>
                <a:endParaRPr kumimoji="1" lang="ja-JP" altLang="en-US"/>
              </a:p>
            </p:txBody>
          </p:sp>
          <p:sp>
            <p:nvSpPr>
              <p:cNvPr id="123" name="二等辺三角形 12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2" name="グループ化 91"/>
            <p:cNvGrpSpPr/>
            <p:nvPr/>
          </p:nvGrpSpPr>
          <p:grpSpPr>
            <a:xfrm>
              <a:off x="2317291" y="3495060"/>
              <a:ext cx="647607" cy="620608"/>
              <a:chOff x="1836161" y="1008192"/>
              <a:chExt cx="1296144" cy="1124664"/>
            </a:xfrm>
          </p:grpSpPr>
          <p:sp>
            <p:nvSpPr>
              <p:cNvPr id="120" name="角丸四角形 119"/>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6</a:t>
                </a:r>
                <a:endParaRPr kumimoji="1" lang="ja-JP" altLang="en-US"/>
              </a:p>
            </p:txBody>
          </p:sp>
          <p:sp>
            <p:nvSpPr>
              <p:cNvPr id="121" name="二等辺三角形 120"/>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3" name="グループ化 92"/>
            <p:cNvGrpSpPr/>
            <p:nvPr/>
          </p:nvGrpSpPr>
          <p:grpSpPr>
            <a:xfrm>
              <a:off x="2964898" y="3483579"/>
              <a:ext cx="647607" cy="620608"/>
              <a:chOff x="1836161" y="1008192"/>
              <a:chExt cx="1296144" cy="1124664"/>
            </a:xfrm>
          </p:grpSpPr>
          <p:sp>
            <p:nvSpPr>
              <p:cNvPr id="118" name="角丸四角形 117"/>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19" name="二等辺三角形 118"/>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4" name="グループ化 93"/>
            <p:cNvGrpSpPr/>
            <p:nvPr/>
          </p:nvGrpSpPr>
          <p:grpSpPr>
            <a:xfrm>
              <a:off x="3612505" y="3491749"/>
              <a:ext cx="647607" cy="620608"/>
              <a:chOff x="1836161" y="1008192"/>
              <a:chExt cx="1296144" cy="1124664"/>
            </a:xfrm>
          </p:grpSpPr>
          <p:sp>
            <p:nvSpPr>
              <p:cNvPr id="116" name="角丸四角形 11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a:t>9</a:t>
                </a:r>
                <a:endParaRPr kumimoji="1" lang="ja-JP" altLang="en-US"/>
              </a:p>
            </p:txBody>
          </p:sp>
          <p:sp>
            <p:nvSpPr>
              <p:cNvPr id="117" name="二等辺三角形 11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5" name="グループ化 94"/>
            <p:cNvGrpSpPr/>
            <p:nvPr/>
          </p:nvGrpSpPr>
          <p:grpSpPr>
            <a:xfrm>
              <a:off x="4260112" y="3495060"/>
              <a:ext cx="647607" cy="620608"/>
              <a:chOff x="1836161" y="1008192"/>
              <a:chExt cx="1296144" cy="1124664"/>
            </a:xfrm>
          </p:grpSpPr>
          <p:sp>
            <p:nvSpPr>
              <p:cNvPr id="114" name="角丸四角形 113"/>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9</a:t>
                </a:r>
                <a:endParaRPr kumimoji="1" lang="ja-JP" altLang="en-US"/>
              </a:p>
            </p:txBody>
          </p:sp>
          <p:sp>
            <p:nvSpPr>
              <p:cNvPr id="115" name="二等辺三角形 114"/>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6" name="グループ化 95"/>
            <p:cNvGrpSpPr/>
            <p:nvPr/>
          </p:nvGrpSpPr>
          <p:grpSpPr>
            <a:xfrm>
              <a:off x="4907719" y="3483579"/>
              <a:ext cx="647607" cy="620608"/>
              <a:chOff x="1836161" y="1008192"/>
              <a:chExt cx="1296144" cy="1124664"/>
            </a:xfrm>
          </p:grpSpPr>
          <p:sp>
            <p:nvSpPr>
              <p:cNvPr id="112" name="角丸四角形 111"/>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0</a:t>
                </a:r>
                <a:endParaRPr kumimoji="1" lang="ja-JP" altLang="en-US"/>
              </a:p>
            </p:txBody>
          </p:sp>
          <p:sp>
            <p:nvSpPr>
              <p:cNvPr id="113" name="二等辺三角形 11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7" name="グループ化 96"/>
            <p:cNvGrpSpPr/>
            <p:nvPr/>
          </p:nvGrpSpPr>
          <p:grpSpPr>
            <a:xfrm>
              <a:off x="5555326" y="3491749"/>
              <a:ext cx="647607" cy="620608"/>
              <a:chOff x="1836161" y="1008192"/>
              <a:chExt cx="1296144" cy="1124664"/>
            </a:xfrm>
          </p:grpSpPr>
          <p:sp>
            <p:nvSpPr>
              <p:cNvPr id="110" name="角丸四角形 109"/>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3</a:t>
                </a:r>
                <a:endParaRPr kumimoji="1" lang="ja-JP" altLang="en-US"/>
              </a:p>
            </p:txBody>
          </p:sp>
          <p:sp>
            <p:nvSpPr>
              <p:cNvPr id="111" name="二等辺三角形 110"/>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8" name="グループ化 97"/>
            <p:cNvGrpSpPr/>
            <p:nvPr/>
          </p:nvGrpSpPr>
          <p:grpSpPr>
            <a:xfrm>
              <a:off x="6230044" y="3495060"/>
              <a:ext cx="647607" cy="620608"/>
              <a:chOff x="1836161" y="1008192"/>
              <a:chExt cx="1296144" cy="1124664"/>
            </a:xfrm>
          </p:grpSpPr>
          <p:sp>
            <p:nvSpPr>
              <p:cNvPr id="108" name="角丸四角形 107"/>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7</a:t>
                </a:r>
                <a:endParaRPr kumimoji="1" lang="ja-JP" altLang="en-US"/>
              </a:p>
            </p:txBody>
          </p:sp>
          <p:sp>
            <p:nvSpPr>
              <p:cNvPr id="109" name="二等辺三角形 108"/>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99" name="グループ化 98"/>
            <p:cNvGrpSpPr/>
            <p:nvPr/>
          </p:nvGrpSpPr>
          <p:grpSpPr>
            <a:xfrm>
              <a:off x="6877651" y="3483579"/>
              <a:ext cx="647607" cy="620608"/>
              <a:chOff x="1836161" y="1008192"/>
              <a:chExt cx="1296144" cy="1124664"/>
            </a:xfrm>
          </p:grpSpPr>
          <p:sp>
            <p:nvSpPr>
              <p:cNvPr id="106" name="角丸四角形 105"/>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5</a:t>
                </a:r>
                <a:endParaRPr kumimoji="1" lang="ja-JP" altLang="en-US"/>
              </a:p>
            </p:txBody>
          </p:sp>
          <p:sp>
            <p:nvSpPr>
              <p:cNvPr id="107" name="二等辺三角形 106"/>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00" name="グループ化 99"/>
            <p:cNvGrpSpPr/>
            <p:nvPr/>
          </p:nvGrpSpPr>
          <p:grpSpPr>
            <a:xfrm>
              <a:off x="7525258" y="3491749"/>
              <a:ext cx="647607" cy="620608"/>
              <a:chOff x="1836161" y="1008192"/>
              <a:chExt cx="1296144" cy="1124664"/>
            </a:xfrm>
          </p:grpSpPr>
          <p:sp>
            <p:nvSpPr>
              <p:cNvPr id="104" name="角丸四角形 103"/>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2</a:t>
                </a:r>
                <a:endParaRPr kumimoji="1" lang="ja-JP" altLang="en-US"/>
              </a:p>
            </p:txBody>
          </p:sp>
          <p:sp>
            <p:nvSpPr>
              <p:cNvPr id="105" name="二等辺三角形 104"/>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01" name="グループ化 100"/>
            <p:cNvGrpSpPr/>
            <p:nvPr/>
          </p:nvGrpSpPr>
          <p:grpSpPr>
            <a:xfrm>
              <a:off x="8172865" y="3500633"/>
              <a:ext cx="647607" cy="620608"/>
              <a:chOff x="1836161" y="1008192"/>
              <a:chExt cx="1296144" cy="1124664"/>
            </a:xfrm>
          </p:grpSpPr>
          <p:sp>
            <p:nvSpPr>
              <p:cNvPr id="102" name="角丸四角形 101"/>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mtClean="0"/>
                  <a:t>1</a:t>
                </a:r>
                <a:endParaRPr kumimoji="1" lang="ja-JP" altLang="en-US"/>
              </a:p>
            </p:txBody>
          </p:sp>
          <p:sp>
            <p:nvSpPr>
              <p:cNvPr id="103" name="二等辺三角形 102"/>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grpSp>
        <p:nvGrpSpPr>
          <p:cNvPr id="128" name="グループ化 127"/>
          <p:cNvGrpSpPr/>
          <p:nvPr/>
        </p:nvGrpSpPr>
        <p:grpSpPr>
          <a:xfrm>
            <a:off x="129833" y="4293096"/>
            <a:ext cx="8964488" cy="1268680"/>
            <a:chOff x="101671" y="3483579"/>
            <a:chExt cx="8964488" cy="1268680"/>
          </a:xfrm>
        </p:grpSpPr>
        <p:sp>
          <p:nvSpPr>
            <p:cNvPr id="129" name="左右矢印 128"/>
            <p:cNvSpPr/>
            <p:nvPr/>
          </p:nvSpPr>
          <p:spPr>
            <a:xfrm>
              <a:off x="101671" y="4104187"/>
              <a:ext cx="8964488" cy="64807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nvGrpSpPr>
            <p:cNvPr id="130" name="グループ化 129"/>
            <p:cNvGrpSpPr/>
            <p:nvPr/>
          </p:nvGrpSpPr>
          <p:grpSpPr>
            <a:xfrm>
              <a:off x="347359" y="3495060"/>
              <a:ext cx="647607" cy="620608"/>
              <a:chOff x="1836161" y="1008192"/>
              <a:chExt cx="1296144" cy="1124664"/>
            </a:xfrm>
          </p:grpSpPr>
          <p:sp>
            <p:nvSpPr>
              <p:cNvPr id="167" name="角丸四角形 166"/>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68" name="二等辺三角形 167"/>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31" name="グループ化 130"/>
            <p:cNvGrpSpPr/>
            <p:nvPr/>
          </p:nvGrpSpPr>
          <p:grpSpPr>
            <a:xfrm>
              <a:off x="994966" y="3483579"/>
              <a:ext cx="647607" cy="620608"/>
              <a:chOff x="1836161" y="1008192"/>
              <a:chExt cx="1296144" cy="1124664"/>
            </a:xfrm>
          </p:grpSpPr>
          <p:sp>
            <p:nvSpPr>
              <p:cNvPr id="165" name="角丸四角形 164"/>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66" name="二等辺三角形 165"/>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32" name="グループ化 131"/>
            <p:cNvGrpSpPr/>
            <p:nvPr/>
          </p:nvGrpSpPr>
          <p:grpSpPr>
            <a:xfrm>
              <a:off x="1642573" y="3491749"/>
              <a:ext cx="647607" cy="620608"/>
              <a:chOff x="1836161" y="1008192"/>
              <a:chExt cx="1296144" cy="1124664"/>
            </a:xfrm>
          </p:grpSpPr>
          <p:sp>
            <p:nvSpPr>
              <p:cNvPr id="163" name="角丸四角形 162"/>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64" name="二等辺三角形 163"/>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33" name="グループ化 132"/>
            <p:cNvGrpSpPr/>
            <p:nvPr/>
          </p:nvGrpSpPr>
          <p:grpSpPr>
            <a:xfrm>
              <a:off x="2317291" y="3495060"/>
              <a:ext cx="647607" cy="620608"/>
              <a:chOff x="1836161" y="1008192"/>
              <a:chExt cx="1296144" cy="1124664"/>
            </a:xfrm>
          </p:grpSpPr>
          <p:sp>
            <p:nvSpPr>
              <p:cNvPr id="161" name="角丸四角形 160"/>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62" name="二等辺三角形 161"/>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34" name="グループ化 133"/>
            <p:cNvGrpSpPr/>
            <p:nvPr/>
          </p:nvGrpSpPr>
          <p:grpSpPr>
            <a:xfrm>
              <a:off x="2964898" y="3483579"/>
              <a:ext cx="647607" cy="620608"/>
              <a:chOff x="1836161" y="1008192"/>
              <a:chExt cx="1296144" cy="1124664"/>
            </a:xfrm>
          </p:grpSpPr>
          <p:sp>
            <p:nvSpPr>
              <p:cNvPr id="159" name="角丸四角形 158"/>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60" name="二等辺三角形 159"/>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35" name="グループ化 134"/>
            <p:cNvGrpSpPr/>
            <p:nvPr/>
          </p:nvGrpSpPr>
          <p:grpSpPr>
            <a:xfrm>
              <a:off x="3612505" y="3491749"/>
              <a:ext cx="647607" cy="620608"/>
              <a:chOff x="1836161" y="1008192"/>
              <a:chExt cx="1296144" cy="1124664"/>
            </a:xfrm>
          </p:grpSpPr>
          <p:sp>
            <p:nvSpPr>
              <p:cNvPr id="157" name="角丸四角形 156"/>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58" name="二等辺三角形 157"/>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36" name="グループ化 135"/>
            <p:cNvGrpSpPr/>
            <p:nvPr/>
          </p:nvGrpSpPr>
          <p:grpSpPr>
            <a:xfrm>
              <a:off x="4260112" y="3495060"/>
              <a:ext cx="647607" cy="620608"/>
              <a:chOff x="1836161" y="1008192"/>
              <a:chExt cx="1296144" cy="1124664"/>
            </a:xfrm>
          </p:grpSpPr>
          <p:sp>
            <p:nvSpPr>
              <p:cNvPr id="155" name="角丸四角形 154"/>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56" name="二等辺三角形 155"/>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37" name="グループ化 136"/>
            <p:cNvGrpSpPr/>
            <p:nvPr/>
          </p:nvGrpSpPr>
          <p:grpSpPr>
            <a:xfrm>
              <a:off x="4907719" y="3483579"/>
              <a:ext cx="647607" cy="620608"/>
              <a:chOff x="1836161" y="1008192"/>
              <a:chExt cx="1296144" cy="1124664"/>
            </a:xfrm>
          </p:grpSpPr>
          <p:sp>
            <p:nvSpPr>
              <p:cNvPr id="153" name="角丸四角形 152"/>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54" name="二等辺三角形 153"/>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38" name="グループ化 137"/>
            <p:cNvGrpSpPr/>
            <p:nvPr/>
          </p:nvGrpSpPr>
          <p:grpSpPr>
            <a:xfrm>
              <a:off x="5555326" y="3491749"/>
              <a:ext cx="647607" cy="620608"/>
              <a:chOff x="1836161" y="1008192"/>
              <a:chExt cx="1296144" cy="1124664"/>
            </a:xfrm>
          </p:grpSpPr>
          <p:sp>
            <p:nvSpPr>
              <p:cNvPr id="151" name="角丸四角形 150"/>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52" name="二等辺三角形 151"/>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39" name="グループ化 138"/>
            <p:cNvGrpSpPr/>
            <p:nvPr/>
          </p:nvGrpSpPr>
          <p:grpSpPr>
            <a:xfrm>
              <a:off x="6230044" y="3495060"/>
              <a:ext cx="647607" cy="620608"/>
              <a:chOff x="1836161" y="1008192"/>
              <a:chExt cx="1296144" cy="1124664"/>
            </a:xfrm>
          </p:grpSpPr>
          <p:sp>
            <p:nvSpPr>
              <p:cNvPr id="149" name="角丸四角形 148"/>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50" name="二等辺三角形 149"/>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40" name="グループ化 139"/>
            <p:cNvGrpSpPr/>
            <p:nvPr/>
          </p:nvGrpSpPr>
          <p:grpSpPr>
            <a:xfrm>
              <a:off x="6877651" y="3483579"/>
              <a:ext cx="647607" cy="620608"/>
              <a:chOff x="1836161" y="1008192"/>
              <a:chExt cx="1296144" cy="1124664"/>
            </a:xfrm>
          </p:grpSpPr>
          <p:sp>
            <p:nvSpPr>
              <p:cNvPr id="147" name="角丸四角形 146"/>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8" name="二等辺三角形 147"/>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41" name="グループ化 140"/>
            <p:cNvGrpSpPr/>
            <p:nvPr/>
          </p:nvGrpSpPr>
          <p:grpSpPr>
            <a:xfrm>
              <a:off x="7525258" y="3491749"/>
              <a:ext cx="647607" cy="620608"/>
              <a:chOff x="1836161" y="1008192"/>
              <a:chExt cx="1296144" cy="1124664"/>
            </a:xfrm>
          </p:grpSpPr>
          <p:sp>
            <p:nvSpPr>
              <p:cNvPr id="145" name="角丸四角形 144"/>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6" name="二等辺三角形 145"/>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nvGrpSpPr>
            <p:cNvPr id="142" name="グループ化 141"/>
            <p:cNvGrpSpPr/>
            <p:nvPr/>
          </p:nvGrpSpPr>
          <p:grpSpPr>
            <a:xfrm>
              <a:off x="8172865" y="3500633"/>
              <a:ext cx="647607" cy="620608"/>
              <a:chOff x="1836161" y="1008192"/>
              <a:chExt cx="1296144" cy="1124664"/>
            </a:xfrm>
          </p:grpSpPr>
          <p:sp>
            <p:nvSpPr>
              <p:cNvPr id="143" name="角丸四角形 142"/>
              <p:cNvSpPr/>
              <p:nvPr/>
            </p:nvSpPr>
            <p:spPr>
              <a:xfrm>
                <a:off x="2051720" y="1268760"/>
                <a:ext cx="864096"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4" name="二等辺三角形 143"/>
              <p:cNvSpPr/>
              <p:nvPr/>
            </p:nvSpPr>
            <p:spPr>
              <a:xfrm>
                <a:off x="1836161" y="1008192"/>
                <a:ext cx="1296144" cy="43204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grpSp>
      <p:grpSp>
        <p:nvGrpSpPr>
          <p:cNvPr id="186" name="グループ化 185"/>
          <p:cNvGrpSpPr/>
          <p:nvPr/>
        </p:nvGrpSpPr>
        <p:grpSpPr>
          <a:xfrm>
            <a:off x="699325" y="2177400"/>
            <a:ext cx="2617539" cy="2172942"/>
            <a:chOff x="699325" y="2177400"/>
            <a:chExt cx="2617539" cy="2172942"/>
          </a:xfrm>
        </p:grpSpPr>
        <p:cxnSp>
          <p:nvCxnSpPr>
            <p:cNvPr id="170" name="直線矢印コネクタ 169"/>
            <p:cNvCxnSpPr>
              <a:stCxn id="124" idx="2"/>
              <a:endCxn id="168" idx="0"/>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線矢印コネクタ 171"/>
            <p:cNvCxnSpPr>
              <a:stCxn id="124" idx="2"/>
              <a:endCxn id="166" idx="0"/>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線矢印コネクタ 174"/>
            <p:cNvCxnSpPr>
              <a:stCxn id="124" idx="2"/>
              <a:endCxn id="164" idx="0"/>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直線矢印コネクタ 177"/>
            <p:cNvCxnSpPr>
              <a:stCxn id="124" idx="2"/>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直線矢印コネクタ 180"/>
            <p:cNvCxnSpPr>
              <a:stCxn id="124" idx="2"/>
              <a:endCxn id="160" idx="0"/>
            </p:cNvCxnSpPr>
            <p:nvPr/>
          </p:nvCxnSpPr>
          <p:spPr>
            <a:xfrm>
              <a:off x="1275113" y="2177400"/>
              <a:ext cx="2041751"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1" name="グループ化 200"/>
          <p:cNvGrpSpPr/>
          <p:nvPr/>
        </p:nvGrpSpPr>
        <p:grpSpPr>
          <a:xfrm>
            <a:off x="1362016" y="2191667"/>
            <a:ext cx="3926075" cy="2178515"/>
            <a:chOff x="699325" y="2188881"/>
            <a:chExt cx="3926075" cy="2178515"/>
          </a:xfrm>
        </p:grpSpPr>
        <p:grpSp>
          <p:nvGrpSpPr>
            <p:cNvPr id="202" name="グループ化 201"/>
            <p:cNvGrpSpPr/>
            <p:nvPr/>
          </p:nvGrpSpPr>
          <p:grpSpPr>
            <a:xfrm>
              <a:off x="2007861" y="2194454"/>
              <a:ext cx="2617539" cy="2172942"/>
              <a:chOff x="699325" y="2177400"/>
              <a:chExt cx="2617539" cy="2172942"/>
            </a:xfrm>
          </p:grpSpPr>
          <p:cxnSp>
            <p:nvCxnSpPr>
              <p:cNvPr id="205" name="直線矢印コネクタ 204"/>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線矢印コネクタ 205"/>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線矢印コネクタ 206"/>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線矢印コネクタ 207"/>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線矢印コネクタ 208"/>
              <p:cNvCxnSpPr/>
              <p:nvPr/>
            </p:nvCxnSpPr>
            <p:spPr>
              <a:xfrm>
                <a:off x="1275113" y="2177400"/>
                <a:ext cx="2041751"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03" name="直線矢印コネクタ 202"/>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4" name="直線矢印コネクタ 203"/>
            <p:cNvCxnSpPr/>
            <p:nvPr/>
          </p:nvCxnSpPr>
          <p:spPr>
            <a:xfrm flipH="1">
              <a:off x="699325" y="2188881"/>
              <a:ext cx="1898113"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10" name="グループ化 209"/>
          <p:cNvGrpSpPr/>
          <p:nvPr/>
        </p:nvGrpSpPr>
        <p:grpSpPr>
          <a:xfrm>
            <a:off x="1994306" y="2171827"/>
            <a:ext cx="3926075" cy="2178515"/>
            <a:chOff x="699325" y="2188881"/>
            <a:chExt cx="3926075" cy="2178515"/>
          </a:xfrm>
        </p:grpSpPr>
        <p:grpSp>
          <p:nvGrpSpPr>
            <p:cNvPr id="211" name="グループ化 210"/>
            <p:cNvGrpSpPr/>
            <p:nvPr/>
          </p:nvGrpSpPr>
          <p:grpSpPr>
            <a:xfrm>
              <a:off x="2007861" y="2194454"/>
              <a:ext cx="2617539" cy="2172942"/>
              <a:chOff x="699325" y="2177400"/>
              <a:chExt cx="2617539" cy="2172942"/>
            </a:xfrm>
          </p:grpSpPr>
          <p:cxnSp>
            <p:nvCxnSpPr>
              <p:cNvPr id="214" name="直線矢印コネクタ 213"/>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5" name="直線矢印コネクタ 214"/>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6" name="直線矢印コネクタ 215"/>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7" name="直線矢印コネクタ 216"/>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直線矢印コネクタ 217"/>
              <p:cNvCxnSpPr/>
              <p:nvPr/>
            </p:nvCxnSpPr>
            <p:spPr>
              <a:xfrm>
                <a:off x="1275113" y="2177400"/>
                <a:ext cx="2041751"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12" name="直線矢印コネクタ 211"/>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直線矢印コネクタ 212"/>
            <p:cNvCxnSpPr/>
            <p:nvPr/>
          </p:nvCxnSpPr>
          <p:spPr>
            <a:xfrm flipH="1">
              <a:off x="699325" y="2188881"/>
              <a:ext cx="1898113"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19" name="グループ化 218"/>
          <p:cNvGrpSpPr/>
          <p:nvPr/>
        </p:nvGrpSpPr>
        <p:grpSpPr>
          <a:xfrm>
            <a:off x="2650310" y="2200451"/>
            <a:ext cx="3926075" cy="2178515"/>
            <a:chOff x="699325" y="2188881"/>
            <a:chExt cx="3926075" cy="2178515"/>
          </a:xfrm>
        </p:grpSpPr>
        <p:grpSp>
          <p:nvGrpSpPr>
            <p:cNvPr id="220" name="グループ化 219"/>
            <p:cNvGrpSpPr/>
            <p:nvPr/>
          </p:nvGrpSpPr>
          <p:grpSpPr>
            <a:xfrm>
              <a:off x="2007861" y="2194454"/>
              <a:ext cx="2617539" cy="2172942"/>
              <a:chOff x="699325" y="2177400"/>
              <a:chExt cx="2617539" cy="2172942"/>
            </a:xfrm>
          </p:grpSpPr>
          <p:cxnSp>
            <p:nvCxnSpPr>
              <p:cNvPr id="223" name="直線矢印コネクタ 222"/>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4" name="直線矢印コネクタ 223"/>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5" name="直線矢印コネクタ 224"/>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6" name="直線矢印コネクタ 225"/>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7" name="直線矢印コネクタ 226"/>
              <p:cNvCxnSpPr/>
              <p:nvPr/>
            </p:nvCxnSpPr>
            <p:spPr>
              <a:xfrm>
                <a:off x="1275113" y="2177400"/>
                <a:ext cx="2041751"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21" name="直線矢印コネクタ 220"/>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2" name="直線矢印コネクタ 221"/>
            <p:cNvCxnSpPr/>
            <p:nvPr/>
          </p:nvCxnSpPr>
          <p:spPr>
            <a:xfrm flipH="1">
              <a:off x="699325" y="2188881"/>
              <a:ext cx="1898113"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28" name="グループ化 227"/>
          <p:cNvGrpSpPr/>
          <p:nvPr/>
        </p:nvGrpSpPr>
        <p:grpSpPr>
          <a:xfrm>
            <a:off x="3297917" y="2185570"/>
            <a:ext cx="3926075" cy="2178515"/>
            <a:chOff x="699325" y="2188881"/>
            <a:chExt cx="3926075" cy="2178515"/>
          </a:xfrm>
        </p:grpSpPr>
        <p:grpSp>
          <p:nvGrpSpPr>
            <p:cNvPr id="229" name="グループ化 228"/>
            <p:cNvGrpSpPr/>
            <p:nvPr/>
          </p:nvGrpSpPr>
          <p:grpSpPr>
            <a:xfrm>
              <a:off x="2007861" y="2194454"/>
              <a:ext cx="2617539" cy="2172942"/>
              <a:chOff x="699325" y="2177400"/>
              <a:chExt cx="2617539" cy="2172942"/>
            </a:xfrm>
          </p:grpSpPr>
          <p:cxnSp>
            <p:nvCxnSpPr>
              <p:cNvPr id="232" name="直線矢印コネクタ 231"/>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3" name="直線矢印コネクタ 232"/>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線矢印コネクタ 233"/>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5" name="直線矢印コネクタ 234"/>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6" name="直線矢印コネクタ 235"/>
              <p:cNvCxnSpPr/>
              <p:nvPr/>
            </p:nvCxnSpPr>
            <p:spPr>
              <a:xfrm>
                <a:off x="1275113" y="2177400"/>
                <a:ext cx="2041751"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30" name="直線矢印コネクタ 229"/>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1" name="直線矢印コネクタ 230"/>
            <p:cNvCxnSpPr/>
            <p:nvPr/>
          </p:nvCxnSpPr>
          <p:spPr>
            <a:xfrm flipH="1">
              <a:off x="699325" y="2188881"/>
              <a:ext cx="1898113"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7" name="グループ化 236"/>
          <p:cNvGrpSpPr/>
          <p:nvPr/>
        </p:nvGrpSpPr>
        <p:grpSpPr>
          <a:xfrm>
            <a:off x="683839" y="2185570"/>
            <a:ext cx="3278468" cy="2178515"/>
            <a:chOff x="1346932" y="2188881"/>
            <a:chExt cx="3278468" cy="2178515"/>
          </a:xfrm>
        </p:grpSpPr>
        <p:grpSp>
          <p:nvGrpSpPr>
            <p:cNvPr id="238" name="グループ化 237"/>
            <p:cNvGrpSpPr/>
            <p:nvPr/>
          </p:nvGrpSpPr>
          <p:grpSpPr>
            <a:xfrm>
              <a:off x="2007861" y="2194454"/>
              <a:ext cx="2617539" cy="2172942"/>
              <a:chOff x="699325" y="2177400"/>
              <a:chExt cx="2617539" cy="2172942"/>
            </a:xfrm>
          </p:grpSpPr>
          <p:cxnSp>
            <p:nvCxnSpPr>
              <p:cNvPr id="241" name="直線矢印コネクタ 240"/>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2" name="直線矢印コネクタ 241"/>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直線矢印コネクタ 243"/>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5" name="直線矢印コネクタ 244"/>
              <p:cNvCxnSpPr/>
              <p:nvPr/>
            </p:nvCxnSpPr>
            <p:spPr>
              <a:xfrm>
                <a:off x="1275113" y="2177400"/>
                <a:ext cx="2041751"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39" name="直線矢印コネクタ 238"/>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6" name="グループ化 245"/>
          <p:cNvGrpSpPr/>
          <p:nvPr/>
        </p:nvGrpSpPr>
        <p:grpSpPr>
          <a:xfrm>
            <a:off x="753449" y="2200531"/>
            <a:ext cx="3926075" cy="2178515"/>
            <a:chOff x="699325" y="2188881"/>
            <a:chExt cx="3926075" cy="2178515"/>
          </a:xfrm>
        </p:grpSpPr>
        <p:grpSp>
          <p:nvGrpSpPr>
            <p:cNvPr id="247" name="グループ化 246"/>
            <p:cNvGrpSpPr/>
            <p:nvPr/>
          </p:nvGrpSpPr>
          <p:grpSpPr>
            <a:xfrm>
              <a:off x="2007861" y="2194454"/>
              <a:ext cx="2617539" cy="2172942"/>
              <a:chOff x="699325" y="2177400"/>
              <a:chExt cx="2617539" cy="2172942"/>
            </a:xfrm>
          </p:grpSpPr>
          <p:cxnSp>
            <p:nvCxnSpPr>
              <p:cNvPr id="250" name="直線矢印コネクタ 249"/>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1" name="直線矢印コネクタ 250"/>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2" name="直線矢印コネクタ 251"/>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3" name="直線矢印コネクタ 252"/>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4" name="直線矢印コネクタ 253"/>
              <p:cNvCxnSpPr/>
              <p:nvPr/>
            </p:nvCxnSpPr>
            <p:spPr>
              <a:xfrm>
                <a:off x="1275113" y="2177400"/>
                <a:ext cx="2041751"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48" name="直線矢印コネクタ 247"/>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9" name="直線矢印コネクタ 248"/>
            <p:cNvCxnSpPr/>
            <p:nvPr/>
          </p:nvCxnSpPr>
          <p:spPr>
            <a:xfrm flipH="1">
              <a:off x="699325" y="2188881"/>
              <a:ext cx="1898113"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3938629" y="2171570"/>
            <a:ext cx="3926075" cy="2178515"/>
            <a:chOff x="699325" y="2188881"/>
            <a:chExt cx="3926075" cy="2178515"/>
          </a:xfrm>
        </p:grpSpPr>
        <p:grpSp>
          <p:nvGrpSpPr>
            <p:cNvPr id="256" name="グループ化 255"/>
            <p:cNvGrpSpPr/>
            <p:nvPr/>
          </p:nvGrpSpPr>
          <p:grpSpPr>
            <a:xfrm>
              <a:off x="2007861" y="2194454"/>
              <a:ext cx="2617539" cy="2172942"/>
              <a:chOff x="699325" y="2177400"/>
              <a:chExt cx="2617539" cy="2172942"/>
            </a:xfrm>
          </p:grpSpPr>
          <p:cxnSp>
            <p:nvCxnSpPr>
              <p:cNvPr id="259" name="直線矢印コネクタ 258"/>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0" name="直線矢印コネクタ 259"/>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1" name="直線矢印コネクタ 260"/>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2" name="直線矢印コネクタ 261"/>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3" name="直線矢印コネクタ 262"/>
              <p:cNvCxnSpPr/>
              <p:nvPr/>
            </p:nvCxnSpPr>
            <p:spPr>
              <a:xfrm>
                <a:off x="1275113" y="2177400"/>
                <a:ext cx="2041751"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57" name="直線矢印コネクタ 256"/>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8" name="直線矢印コネクタ 257"/>
            <p:cNvCxnSpPr/>
            <p:nvPr/>
          </p:nvCxnSpPr>
          <p:spPr>
            <a:xfrm flipH="1">
              <a:off x="699325" y="2188881"/>
              <a:ext cx="1898113"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4606453" y="2192272"/>
            <a:ext cx="3926075" cy="2178515"/>
            <a:chOff x="699325" y="2188881"/>
            <a:chExt cx="3926075" cy="2178515"/>
          </a:xfrm>
        </p:grpSpPr>
        <p:grpSp>
          <p:nvGrpSpPr>
            <p:cNvPr id="265" name="グループ化 264"/>
            <p:cNvGrpSpPr/>
            <p:nvPr/>
          </p:nvGrpSpPr>
          <p:grpSpPr>
            <a:xfrm>
              <a:off x="2007861" y="2194454"/>
              <a:ext cx="2617539" cy="2172942"/>
              <a:chOff x="699325" y="2177400"/>
              <a:chExt cx="2617539" cy="2172942"/>
            </a:xfrm>
          </p:grpSpPr>
          <p:cxnSp>
            <p:nvCxnSpPr>
              <p:cNvPr id="268" name="直線矢印コネクタ 267"/>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9" name="直線矢印コネクタ 268"/>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0" name="直線矢印コネクタ 269"/>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1" name="直線矢印コネクタ 270"/>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2" name="直線矢印コネクタ 271"/>
              <p:cNvCxnSpPr/>
              <p:nvPr/>
            </p:nvCxnSpPr>
            <p:spPr>
              <a:xfrm>
                <a:off x="1275113" y="2177400"/>
                <a:ext cx="2041751"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66" name="直線矢印コネクタ 265"/>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7" name="直線矢印コネクタ 266"/>
            <p:cNvCxnSpPr/>
            <p:nvPr/>
          </p:nvCxnSpPr>
          <p:spPr>
            <a:xfrm flipH="1">
              <a:off x="699325" y="2188881"/>
              <a:ext cx="1898113"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3" name="グループ化 272"/>
          <p:cNvGrpSpPr/>
          <p:nvPr/>
        </p:nvGrpSpPr>
        <p:grpSpPr>
          <a:xfrm>
            <a:off x="5294287" y="2165473"/>
            <a:ext cx="3278701" cy="2178515"/>
            <a:chOff x="699325" y="2188881"/>
            <a:chExt cx="3278701" cy="2178515"/>
          </a:xfrm>
        </p:grpSpPr>
        <p:grpSp>
          <p:nvGrpSpPr>
            <p:cNvPr id="274" name="グループ化 273"/>
            <p:cNvGrpSpPr/>
            <p:nvPr/>
          </p:nvGrpSpPr>
          <p:grpSpPr>
            <a:xfrm>
              <a:off x="2007861" y="2194454"/>
              <a:ext cx="1970165" cy="2172942"/>
              <a:chOff x="699325" y="2177400"/>
              <a:chExt cx="1970165" cy="2172942"/>
            </a:xfrm>
          </p:grpSpPr>
          <p:cxnSp>
            <p:nvCxnSpPr>
              <p:cNvPr id="277" name="直線矢印コネクタ 276"/>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8" name="直線矢印コネクタ 277"/>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9" name="直線矢印コネクタ 278"/>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0" name="直線矢印コネクタ 279"/>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75" name="直線矢印コネクタ 274"/>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6" name="直線矢印コネクタ 275"/>
            <p:cNvCxnSpPr/>
            <p:nvPr/>
          </p:nvCxnSpPr>
          <p:spPr>
            <a:xfrm flipH="1">
              <a:off x="699325" y="2188881"/>
              <a:ext cx="1898113"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2" name="グループ化 281"/>
          <p:cNvGrpSpPr/>
          <p:nvPr/>
        </p:nvGrpSpPr>
        <p:grpSpPr>
          <a:xfrm>
            <a:off x="5929011" y="2192819"/>
            <a:ext cx="2603750" cy="2132750"/>
            <a:chOff x="699325" y="2188881"/>
            <a:chExt cx="2603750" cy="2132750"/>
          </a:xfrm>
        </p:grpSpPr>
        <p:grpSp>
          <p:nvGrpSpPr>
            <p:cNvPr id="283" name="グループ化 282"/>
            <p:cNvGrpSpPr/>
            <p:nvPr/>
          </p:nvGrpSpPr>
          <p:grpSpPr>
            <a:xfrm>
              <a:off x="2007861" y="2194454"/>
              <a:ext cx="1295214" cy="2127177"/>
              <a:chOff x="699325" y="2177400"/>
              <a:chExt cx="1295214" cy="2127177"/>
            </a:xfrm>
          </p:grpSpPr>
          <p:cxnSp>
            <p:nvCxnSpPr>
              <p:cNvPr id="286" name="直線矢印コネクタ 285"/>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7" name="直線矢印コネクタ 286"/>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8" name="直線矢印コネクタ 287"/>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84" name="直線矢印コネクタ 283"/>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5" name="直線矢印コネクタ 284"/>
            <p:cNvCxnSpPr/>
            <p:nvPr/>
          </p:nvCxnSpPr>
          <p:spPr>
            <a:xfrm flipH="1">
              <a:off x="699325" y="2188881"/>
              <a:ext cx="1898113"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1" name="グループ化 290"/>
          <p:cNvGrpSpPr/>
          <p:nvPr/>
        </p:nvGrpSpPr>
        <p:grpSpPr>
          <a:xfrm>
            <a:off x="6590496" y="2222169"/>
            <a:ext cx="1956143" cy="2132750"/>
            <a:chOff x="699325" y="2188881"/>
            <a:chExt cx="1956143" cy="2132750"/>
          </a:xfrm>
        </p:grpSpPr>
        <p:grpSp>
          <p:nvGrpSpPr>
            <p:cNvPr id="292" name="グループ化 291"/>
            <p:cNvGrpSpPr/>
            <p:nvPr/>
          </p:nvGrpSpPr>
          <p:grpSpPr>
            <a:xfrm>
              <a:off x="2007861" y="2194454"/>
              <a:ext cx="647607" cy="2127177"/>
              <a:chOff x="699325" y="2177400"/>
              <a:chExt cx="647607" cy="2127177"/>
            </a:xfrm>
          </p:grpSpPr>
          <p:cxnSp>
            <p:nvCxnSpPr>
              <p:cNvPr id="295" name="直線矢印コネクタ 294"/>
              <p:cNvCxnSpPr/>
              <p:nvPr/>
            </p:nvCxnSpPr>
            <p:spPr>
              <a:xfrm flipH="1">
                <a:off x="699325" y="2177400"/>
                <a:ext cx="575788" cy="21271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6" name="直線矢印コネクタ 295"/>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93" name="直線矢印コネクタ 292"/>
            <p:cNvCxnSpPr/>
            <p:nvPr/>
          </p:nvCxnSpPr>
          <p:spPr>
            <a:xfrm flipH="1">
              <a:off x="1346932" y="2188881"/>
              <a:ext cx="1250506" cy="21042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4" name="直線矢印コネクタ 293"/>
            <p:cNvCxnSpPr/>
            <p:nvPr/>
          </p:nvCxnSpPr>
          <p:spPr>
            <a:xfrm flipH="1">
              <a:off x="699325" y="2188881"/>
              <a:ext cx="1898113"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605959" y="2202851"/>
            <a:ext cx="2041751" cy="2172942"/>
            <a:chOff x="1275113" y="2177400"/>
            <a:chExt cx="2041751" cy="2172942"/>
          </a:xfrm>
        </p:grpSpPr>
        <p:cxnSp>
          <p:nvCxnSpPr>
            <p:cNvPr id="302" name="直線矢印コネクタ 301"/>
            <p:cNvCxnSpPr/>
            <p:nvPr/>
          </p:nvCxnSpPr>
          <p:spPr>
            <a:xfrm>
              <a:off x="1275113" y="2177400"/>
              <a:ext cx="71819"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3" name="直線矢印コネクタ 302"/>
            <p:cNvCxnSpPr/>
            <p:nvPr/>
          </p:nvCxnSpPr>
          <p:spPr>
            <a:xfrm>
              <a:off x="1275113" y="2177400"/>
              <a:ext cx="719426" cy="21238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4" name="直線矢印コネクタ 303"/>
            <p:cNvCxnSpPr/>
            <p:nvPr/>
          </p:nvCxnSpPr>
          <p:spPr>
            <a:xfrm>
              <a:off x="1275113" y="2177400"/>
              <a:ext cx="1394377" cy="217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5" name="直線矢印コネクタ 304"/>
            <p:cNvCxnSpPr/>
            <p:nvPr/>
          </p:nvCxnSpPr>
          <p:spPr>
            <a:xfrm>
              <a:off x="1275113" y="2177400"/>
              <a:ext cx="2041751" cy="2115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7" name="角丸四角形 186"/>
          <p:cNvSpPr/>
          <p:nvPr/>
        </p:nvSpPr>
        <p:spPr>
          <a:xfrm>
            <a:off x="278863" y="2457099"/>
            <a:ext cx="949173" cy="3240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a:t>
            </a:r>
            <a:r>
              <a:rPr kumimoji="1" lang="en-US" altLang="ja-JP" smtClean="0"/>
              <a:t>4</a:t>
            </a:r>
            <a:endParaRPr kumimoji="1" lang="ja-JP" altLang="en-US"/>
          </a:p>
        </p:txBody>
      </p:sp>
      <p:sp>
        <p:nvSpPr>
          <p:cNvPr id="306" name="角丸四角形 305"/>
          <p:cNvSpPr/>
          <p:nvPr/>
        </p:nvSpPr>
        <p:spPr>
          <a:xfrm>
            <a:off x="502867" y="5805264"/>
            <a:ext cx="8242675"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smtClean="0"/>
              <a:t>二次元配列を使用することで</a:t>
            </a:r>
            <a:r>
              <a:rPr kumimoji="1" lang="en-US" altLang="ja-JP" sz="2800" smtClean="0"/>
              <a:t>,</a:t>
            </a:r>
            <a:r>
              <a:rPr kumimoji="1" lang="ja-JP" altLang="en-US" sz="2800" smtClean="0"/>
              <a:t>その日のデータは変更されず</a:t>
            </a:r>
            <a:r>
              <a:rPr kumimoji="1" lang="en-US" altLang="ja-JP" sz="2800" smtClean="0"/>
              <a:t>,</a:t>
            </a:r>
            <a:r>
              <a:rPr kumimoji="1" lang="ja-JP" altLang="en-US" sz="2800" smtClean="0"/>
              <a:t>次の日のデータを求めることが出来る</a:t>
            </a:r>
            <a:endParaRPr kumimoji="1" lang="ja-JP" altLang="en-US" sz="2800"/>
          </a:p>
        </p:txBody>
      </p:sp>
    </p:spTree>
    <p:extLst>
      <p:ext uri="{BB962C8B-B14F-4D97-AF65-F5344CB8AC3E}">
        <p14:creationId xmlns:p14="http://schemas.microsoft.com/office/powerpoint/2010/main" val="279267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87325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貪欲法</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ある途中の状態でその段階におけるパラメータ</a:t>
            </a:r>
            <a:r>
              <a:rPr kumimoji="1" lang="en-US" altLang="ja-JP" smtClean="0"/>
              <a:t>(</a:t>
            </a:r>
            <a:r>
              <a:rPr kumimoji="1" lang="ja-JP" altLang="en-US" smtClean="0"/>
              <a:t>評価値</a:t>
            </a:r>
            <a:r>
              <a:rPr kumimoji="1" lang="en-US" altLang="ja-JP" smtClean="0"/>
              <a:t>)</a:t>
            </a:r>
            <a:r>
              <a:rPr kumimoji="1" lang="ja-JP" altLang="en-US" smtClean="0"/>
              <a:t>が最も大きくなるように逐次的に手を決定する方法</a:t>
            </a:r>
            <a:endParaRPr kumimoji="1" lang="en-US" altLang="ja-JP" smtClean="0"/>
          </a:p>
          <a:p>
            <a:pPr lvl="1"/>
            <a:r>
              <a:rPr lang="ja-JP" altLang="en-US" smtClean="0"/>
              <a:t>キーワード</a:t>
            </a:r>
            <a:endParaRPr lang="en-US" altLang="ja-JP" smtClean="0"/>
          </a:p>
          <a:p>
            <a:pPr lvl="2"/>
            <a:r>
              <a:rPr kumimoji="1" lang="ja-JP" altLang="en-US" smtClean="0"/>
              <a:t>局所最適解とその組み合わせ</a:t>
            </a:r>
            <a:endParaRPr kumimoji="1" lang="en-US" altLang="ja-JP" smtClean="0"/>
          </a:p>
          <a:p>
            <a:pPr lvl="2"/>
            <a:r>
              <a:rPr kumimoji="1" lang="ja-JP" altLang="en-US" smtClean="0"/>
              <a:t>独立性</a:t>
            </a:r>
            <a:endParaRPr kumimoji="1" lang="ja-JP" altLang="en-US"/>
          </a:p>
        </p:txBody>
      </p:sp>
      <p:sp>
        <p:nvSpPr>
          <p:cNvPr id="4" name="角丸四角形 3"/>
          <p:cNvSpPr/>
          <p:nvPr/>
        </p:nvSpPr>
        <p:spPr>
          <a:xfrm>
            <a:off x="4283968" y="4775764"/>
            <a:ext cx="4176464" cy="15121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mtClean="0"/>
              <a:t>注：貪欲法はあくまで手法の</a:t>
            </a:r>
            <a:r>
              <a:rPr kumimoji="1" lang="en-US" altLang="ja-JP" smtClean="0"/>
              <a:t>1</a:t>
            </a:r>
            <a:r>
              <a:rPr kumimoji="1" lang="ja-JP" altLang="en-US" smtClean="0"/>
              <a:t>種であり</a:t>
            </a:r>
            <a:r>
              <a:rPr kumimoji="1" lang="en-US" altLang="ja-JP" smtClean="0"/>
              <a:t>,</a:t>
            </a:r>
            <a:r>
              <a:rPr kumimoji="1" lang="ja-JP" altLang="en-US" smtClean="0"/>
              <a:t>「最適解であること」は保障されない</a:t>
            </a:r>
            <a:endParaRPr kumimoji="1" lang="ja-JP" altLang="en-US"/>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局所最適解</a:t>
            </a:r>
            <a:endParaRPr kumimoji="1" lang="ja-JP" altLang="en-US"/>
          </a:p>
        </p:txBody>
      </p:sp>
      <p:sp>
        <p:nvSpPr>
          <p:cNvPr id="3" name="コンテンツ プレースホルダー 2"/>
          <p:cNvSpPr>
            <a:spLocks noGrp="1"/>
          </p:cNvSpPr>
          <p:nvPr>
            <p:ph idx="1"/>
          </p:nvPr>
        </p:nvSpPr>
        <p:spPr/>
        <p:txBody>
          <a:bodyPr/>
          <a:lstStyle/>
          <a:p>
            <a:pPr marL="457200" lvl="1" indent="0">
              <a:buNone/>
            </a:pPr>
            <a:r>
              <a:rPr kumimoji="1" lang="ja-JP" altLang="en-US" smtClean="0"/>
              <a:t>コインで支払う場合</a:t>
            </a:r>
            <a:r>
              <a:rPr kumimoji="1" lang="en-US" altLang="ja-JP" smtClean="0"/>
              <a:t>,</a:t>
            </a:r>
          </a:p>
          <a:p>
            <a:pPr marL="457200" lvl="1" indent="0">
              <a:buNone/>
            </a:pPr>
            <a:r>
              <a:rPr kumimoji="1" lang="ja-JP" altLang="en-US" smtClean="0"/>
              <a:t>「</a:t>
            </a:r>
            <a:r>
              <a:rPr lang="en-US" altLang="ja-JP"/>
              <a:t>1</a:t>
            </a:r>
            <a:r>
              <a:rPr lang="ja-JP" altLang="en-US" smtClean="0"/>
              <a:t>枚使用する場合の解</a:t>
            </a:r>
            <a:r>
              <a:rPr lang="en-US" altLang="ja-JP" smtClean="0"/>
              <a:t>(</a:t>
            </a:r>
            <a:r>
              <a:rPr lang="ja-JP" altLang="en-US" smtClean="0"/>
              <a:t>どのコインを使用するか</a:t>
            </a:r>
            <a:r>
              <a:rPr lang="en-US" altLang="ja-JP" smtClean="0"/>
              <a:t>)</a:t>
            </a:r>
            <a:r>
              <a:rPr lang="ja-JP" altLang="en-US" smtClean="0"/>
              <a:t>」＝局所解に相当する</a:t>
            </a:r>
            <a:endParaRPr lang="en-US" altLang="ja-JP" smtClean="0"/>
          </a:p>
          <a:p>
            <a:pPr marL="457200" lvl="1" indent="0">
              <a:buNone/>
            </a:pPr>
            <a:r>
              <a:rPr kumimoji="1" lang="ja-JP" altLang="en-US"/>
              <a:t>通常</a:t>
            </a:r>
            <a:r>
              <a:rPr kumimoji="1" lang="ja-JP" altLang="en-US" smtClean="0"/>
              <a:t>のコインの場合は</a:t>
            </a:r>
            <a:endParaRPr kumimoji="1" lang="en-US" altLang="ja-JP" smtClean="0"/>
          </a:p>
          <a:p>
            <a:pPr marL="457200" lvl="1" indent="0">
              <a:buNone/>
            </a:pPr>
            <a:r>
              <a:rPr lang="ja-JP" altLang="en-US" smtClean="0"/>
              <a:t>「最大額のコインで支払うこと」</a:t>
            </a:r>
            <a:endParaRPr lang="en-US" altLang="ja-JP" smtClean="0"/>
          </a:p>
          <a:p>
            <a:pPr marL="457200" lvl="1" indent="0">
              <a:buNone/>
            </a:pPr>
            <a:r>
              <a:rPr kumimoji="1" lang="ja-JP" altLang="en-US" smtClean="0"/>
              <a:t>＝そのタイミングでのもっとも最適な行動</a:t>
            </a:r>
            <a:endParaRPr kumimoji="1" lang="en-US" altLang="ja-JP" smtClean="0"/>
          </a:p>
          <a:p>
            <a:pPr marL="457200" lvl="1" indent="0">
              <a:buNone/>
            </a:pPr>
            <a:r>
              <a:rPr lang="ja-JP" altLang="en-US" smtClean="0"/>
              <a:t>＝局所最適解</a:t>
            </a:r>
            <a:endParaRPr lang="en-US" altLang="ja-JP" smtClean="0"/>
          </a:p>
          <a:p>
            <a:pPr marL="457200" lvl="1" indent="0">
              <a:buNone/>
            </a:pPr>
            <a:r>
              <a:rPr kumimoji="1" lang="ja-JP" altLang="en-US" smtClean="0"/>
              <a:t>→この「局所最適解の組み合わせ」が最適解となるとき</a:t>
            </a:r>
            <a:r>
              <a:rPr kumimoji="1" lang="en-US" altLang="ja-JP" smtClean="0"/>
              <a:t>,</a:t>
            </a:r>
            <a:r>
              <a:rPr kumimoji="1" lang="ja-JP" altLang="en-US" smtClean="0"/>
              <a:t>貪欲法によって最適解を得ることが出来る</a:t>
            </a:r>
            <a:endParaRPr kumimoji="1" lang="ja-JP" altLang="en-US"/>
          </a:p>
        </p:txBody>
      </p:sp>
    </p:spTree>
    <p:extLst>
      <p:ext uri="{BB962C8B-B14F-4D97-AF65-F5344CB8AC3E}">
        <p14:creationId xmlns:p14="http://schemas.microsoft.com/office/powerpoint/2010/main" val="13322362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局所最適解の組み合わせ</a:t>
            </a:r>
            <a:endParaRPr kumimoji="1" lang="ja-JP" altLang="en-US"/>
          </a:p>
        </p:txBody>
      </p:sp>
      <p:sp>
        <p:nvSpPr>
          <p:cNvPr id="4" name="角丸四角形 3"/>
          <p:cNvSpPr/>
          <p:nvPr/>
        </p:nvSpPr>
        <p:spPr>
          <a:xfrm>
            <a:off x="539552" y="1268760"/>
            <a:ext cx="2304256"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3200" smtClean="0"/>
              <a:t>N = 789</a:t>
            </a:r>
            <a:endParaRPr kumimoji="1" lang="ja-JP" altLang="en-US" sz="3200"/>
          </a:p>
        </p:txBody>
      </p:sp>
      <p:sp>
        <p:nvSpPr>
          <p:cNvPr id="6" name="角丸四角形 5"/>
          <p:cNvSpPr/>
          <p:nvPr/>
        </p:nvSpPr>
        <p:spPr>
          <a:xfrm>
            <a:off x="539552" y="2420888"/>
            <a:ext cx="2304256"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3200" smtClean="0"/>
              <a:t>N = 286</a:t>
            </a:r>
            <a:endParaRPr kumimoji="1" lang="ja-JP" altLang="en-US" sz="3200"/>
          </a:p>
        </p:txBody>
      </p:sp>
      <p:sp>
        <p:nvSpPr>
          <p:cNvPr id="7" name="角丸四角形 6"/>
          <p:cNvSpPr/>
          <p:nvPr/>
        </p:nvSpPr>
        <p:spPr>
          <a:xfrm>
            <a:off x="539552" y="3501008"/>
            <a:ext cx="2304256"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3200" smtClean="0"/>
              <a:t>N = 186</a:t>
            </a:r>
            <a:endParaRPr kumimoji="1" lang="ja-JP" altLang="en-US" sz="3200"/>
          </a:p>
        </p:txBody>
      </p:sp>
      <p:sp>
        <p:nvSpPr>
          <p:cNvPr id="8" name="角丸四角形 7"/>
          <p:cNvSpPr/>
          <p:nvPr/>
        </p:nvSpPr>
        <p:spPr>
          <a:xfrm>
            <a:off x="539552" y="4509120"/>
            <a:ext cx="2304256"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3200" smtClean="0"/>
              <a:t>N = 86</a:t>
            </a:r>
            <a:endParaRPr kumimoji="1" lang="ja-JP" altLang="en-US" sz="3200"/>
          </a:p>
        </p:txBody>
      </p:sp>
      <p:sp>
        <p:nvSpPr>
          <p:cNvPr id="9" name="角丸四角形 8"/>
          <p:cNvSpPr/>
          <p:nvPr/>
        </p:nvSpPr>
        <p:spPr>
          <a:xfrm>
            <a:off x="558135" y="5589240"/>
            <a:ext cx="2304256"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3200" smtClean="0"/>
              <a:t>N = 36</a:t>
            </a:r>
            <a:endParaRPr kumimoji="1" lang="ja-JP" altLang="en-US" sz="3200"/>
          </a:p>
        </p:txBody>
      </p:sp>
      <p:sp>
        <p:nvSpPr>
          <p:cNvPr id="10" name="右矢印 9"/>
          <p:cNvSpPr/>
          <p:nvPr/>
        </p:nvSpPr>
        <p:spPr>
          <a:xfrm>
            <a:off x="2862391" y="1484784"/>
            <a:ext cx="172819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2862391" y="2636912"/>
            <a:ext cx="172819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843808" y="3717032"/>
            <a:ext cx="172819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2874361" y="4725144"/>
            <a:ext cx="172819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2874361" y="5805264"/>
            <a:ext cx="172819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4602553" y="1268760"/>
            <a:ext cx="3137799" cy="8640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500</a:t>
            </a:r>
            <a:r>
              <a:rPr kumimoji="1" lang="ja-JP" altLang="en-US" smtClean="0"/>
              <a:t>円</a:t>
            </a:r>
            <a:r>
              <a:rPr lang="ja-JP" altLang="en-US" smtClean="0"/>
              <a:t>玉</a:t>
            </a:r>
            <a:r>
              <a:rPr kumimoji="1" lang="ja-JP" altLang="en-US" smtClean="0"/>
              <a:t>で支払う</a:t>
            </a:r>
            <a:endParaRPr kumimoji="1" lang="ja-JP" altLang="en-US"/>
          </a:p>
        </p:txBody>
      </p:sp>
      <p:sp>
        <p:nvSpPr>
          <p:cNvPr id="16" name="角丸四角形 15"/>
          <p:cNvSpPr/>
          <p:nvPr/>
        </p:nvSpPr>
        <p:spPr>
          <a:xfrm>
            <a:off x="4608520" y="2420888"/>
            <a:ext cx="3137799" cy="8640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mtClean="0"/>
              <a:t>100</a:t>
            </a:r>
            <a:r>
              <a:rPr kumimoji="1" lang="ja-JP" altLang="en-US" smtClean="0"/>
              <a:t>円</a:t>
            </a:r>
            <a:r>
              <a:rPr lang="ja-JP" altLang="en-US" smtClean="0"/>
              <a:t>玉</a:t>
            </a:r>
            <a:r>
              <a:rPr kumimoji="1" lang="ja-JP" altLang="en-US" smtClean="0"/>
              <a:t>で支払う</a:t>
            </a:r>
            <a:endParaRPr kumimoji="1" lang="ja-JP" altLang="en-US"/>
          </a:p>
        </p:txBody>
      </p:sp>
      <p:sp>
        <p:nvSpPr>
          <p:cNvPr id="17" name="角丸四角形 16"/>
          <p:cNvSpPr/>
          <p:nvPr/>
        </p:nvSpPr>
        <p:spPr>
          <a:xfrm>
            <a:off x="4620635" y="3501008"/>
            <a:ext cx="3137799" cy="8640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100</a:t>
            </a:r>
            <a:r>
              <a:rPr lang="ja-JP" altLang="en-US" smtClean="0"/>
              <a:t>円玉で</a:t>
            </a:r>
            <a:r>
              <a:rPr lang="ja-JP" altLang="en-US"/>
              <a:t>支払う</a:t>
            </a:r>
          </a:p>
        </p:txBody>
      </p:sp>
      <p:sp>
        <p:nvSpPr>
          <p:cNvPr id="18" name="角丸四角形 17"/>
          <p:cNvSpPr/>
          <p:nvPr/>
        </p:nvSpPr>
        <p:spPr>
          <a:xfrm>
            <a:off x="4636619" y="4509120"/>
            <a:ext cx="3137799" cy="8640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a:t>50</a:t>
            </a:r>
            <a:r>
              <a:rPr lang="ja-JP" altLang="en-US" smtClean="0"/>
              <a:t>円玉で</a:t>
            </a:r>
            <a:r>
              <a:rPr lang="ja-JP" altLang="en-US"/>
              <a:t>支払う</a:t>
            </a:r>
          </a:p>
        </p:txBody>
      </p:sp>
      <p:sp>
        <p:nvSpPr>
          <p:cNvPr id="19" name="角丸四角形 18"/>
          <p:cNvSpPr/>
          <p:nvPr/>
        </p:nvSpPr>
        <p:spPr>
          <a:xfrm>
            <a:off x="4640205" y="5589240"/>
            <a:ext cx="3137799" cy="8640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10</a:t>
            </a:r>
            <a:r>
              <a:rPr lang="ja-JP" altLang="en-US" smtClean="0"/>
              <a:t>円玉で</a:t>
            </a:r>
            <a:r>
              <a:rPr lang="ja-JP" altLang="en-US"/>
              <a:t>支払う</a:t>
            </a:r>
          </a:p>
        </p:txBody>
      </p:sp>
    </p:spTree>
    <p:extLst>
      <p:ext uri="{BB962C8B-B14F-4D97-AF65-F5344CB8AC3E}">
        <p14:creationId xmlns:p14="http://schemas.microsoft.com/office/powerpoint/2010/main" val="2106006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79512" y="65641"/>
            <a:ext cx="8496944" cy="7062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例題の条件で貪欲法によって求めた解が最適解であるための証明</a:t>
            </a:r>
            <a:endParaRPr kumimoji="1" lang="ja-JP" altLang="en-US"/>
          </a:p>
        </p:txBody>
      </p:sp>
      <p:sp>
        <p:nvSpPr>
          <p:cNvPr id="5" name="角丸四角形 4"/>
          <p:cNvSpPr/>
          <p:nvPr/>
        </p:nvSpPr>
        <p:spPr>
          <a:xfrm>
            <a:off x="179512" y="908720"/>
            <a:ext cx="4536504" cy="10801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mtClean="0"/>
              <a:t>貪欲法で求めた解が最適解でないと仮定し</a:t>
            </a:r>
            <a:r>
              <a:rPr kumimoji="1" lang="en-US" altLang="ja-JP" smtClean="0"/>
              <a:t>,</a:t>
            </a:r>
            <a:r>
              <a:rPr kumimoji="1" lang="ja-JP" altLang="en-US" smtClean="0"/>
              <a:t>その矛盾点を考える</a:t>
            </a:r>
            <a:endParaRPr kumimoji="1" lang="ja-JP" altLang="en-US"/>
          </a:p>
        </p:txBody>
      </p:sp>
      <p:sp>
        <p:nvSpPr>
          <p:cNvPr id="6" name="角丸四角形 5"/>
          <p:cNvSpPr/>
          <p:nvPr/>
        </p:nvSpPr>
        <p:spPr>
          <a:xfrm>
            <a:off x="148284" y="2132856"/>
            <a:ext cx="2479500" cy="11521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mtClean="0"/>
              <a:t>貪欲法によって求めた解が最適解でない</a:t>
            </a:r>
            <a:endParaRPr kumimoji="1" lang="ja-JP" altLang="en-US"/>
          </a:p>
        </p:txBody>
      </p:sp>
      <p:sp>
        <p:nvSpPr>
          <p:cNvPr id="7" name="角丸四角形 6"/>
          <p:cNvSpPr/>
          <p:nvPr/>
        </p:nvSpPr>
        <p:spPr>
          <a:xfrm>
            <a:off x="4977364" y="908720"/>
            <a:ext cx="3699092" cy="10801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3200" smtClean="0">
                <a:solidFill>
                  <a:srgbClr val="FF0000"/>
                </a:solidFill>
              </a:rPr>
              <a:t>背理法</a:t>
            </a:r>
            <a:endParaRPr kumimoji="1" lang="ja-JP" altLang="en-US" sz="3200">
              <a:solidFill>
                <a:srgbClr val="FF0000"/>
              </a:solidFill>
            </a:endParaRPr>
          </a:p>
        </p:txBody>
      </p:sp>
      <p:sp>
        <p:nvSpPr>
          <p:cNvPr id="8" name="屈折矢印 7"/>
          <p:cNvSpPr/>
          <p:nvPr/>
        </p:nvSpPr>
        <p:spPr>
          <a:xfrm flipV="1">
            <a:off x="2871943" y="2639649"/>
            <a:ext cx="1872208" cy="1296144"/>
          </a:xfrm>
          <a:prstGeom prst="ben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角丸四角形 8"/>
          <p:cNvSpPr/>
          <p:nvPr/>
        </p:nvSpPr>
        <p:spPr>
          <a:xfrm>
            <a:off x="148284" y="3962105"/>
            <a:ext cx="8496944" cy="148311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使用されている硬貨から</a:t>
            </a:r>
            <a:r>
              <a:rPr kumimoji="1" lang="en-US" altLang="ja-JP" smtClean="0"/>
              <a:t>N</a:t>
            </a:r>
            <a:r>
              <a:rPr kumimoji="1" lang="ja-JP" altLang="en-US" smtClean="0"/>
              <a:t>枚の硬貨を取り出し</a:t>
            </a:r>
            <a:r>
              <a:rPr kumimoji="1" lang="en-US" altLang="ja-JP" smtClean="0"/>
              <a:t>,</a:t>
            </a:r>
          </a:p>
          <a:p>
            <a:pPr algn="ctr"/>
            <a:r>
              <a:rPr kumimoji="1" lang="ja-JP" altLang="en-US" smtClean="0"/>
              <a:t>それを</a:t>
            </a:r>
            <a:r>
              <a:rPr kumimoji="1" lang="en-US" altLang="ja-JP" smtClean="0"/>
              <a:t>N-1</a:t>
            </a:r>
            <a:r>
              <a:rPr kumimoji="1" lang="ja-JP" altLang="en-US" smtClean="0"/>
              <a:t>枚以下の硬貨で支払う支払い方が少なくとも</a:t>
            </a:r>
            <a:r>
              <a:rPr kumimoji="1" lang="en-US" altLang="ja-JP" smtClean="0"/>
              <a:t>1</a:t>
            </a:r>
            <a:r>
              <a:rPr kumimoji="1" lang="ja-JP" altLang="en-US" smtClean="0"/>
              <a:t>種類以上存在する</a:t>
            </a:r>
            <a:endParaRPr kumimoji="1" lang="en-US" altLang="ja-JP" smtClean="0"/>
          </a:p>
        </p:txBody>
      </p:sp>
    </p:spTree>
    <p:extLst>
      <p:ext uri="{BB962C8B-B14F-4D97-AF65-F5344CB8AC3E}">
        <p14:creationId xmlns:p14="http://schemas.microsoft.com/office/powerpoint/2010/main" val="16060550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95536" y="260648"/>
            <a:ext cx="4824536" cy="11521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mtClean="0"/>
              <a:t>貪欲法で求めた硬貨の支払い方で</a:t>
            </a:r>
            <a:endParaRPr kumimoji="1" lang="en-US" altLang="ja-JP" smtClean="0"/>
          </a:p>
          <a:p>
            <a:pPr algn="ctr"/>
            <a:r>
              <a:rPr kumimoji="1" lang="en-US" altLang="ja-JP" smtClean="0"/>
              <a:t>1</a:t>
            </a:r>
            <a:r>
              <a:rPr kumimoji="1" lang="ja-JP" altLang="en-US" smtClean="0"/>
              <a:t>円玉の枚数に関しては何が保障されるか？</a:t>
            </a:r>
            <a:endParaRPr kumimoji="1" lang="ja-JP" altLang="en-US"/>
          </a:p>
        </p:txBody>
      </p:sp>
      <p:sp>
        <p:nvSpPr>
          <p:cNvPr id="5" name="下矢印 4"/>
          <p:cNvSpPr/>
          <p:nvPr/>
        </p:nvSpPr>
        <p:spPr>
          <a:xfrm>
            <a:off x="1709682" y="1427130"/>
            <a:ext cx="612068" cy="129614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角丸四角形 5"/>
          <p:cNvSpPr/>
          <p:nvPr/>
        </p:nvSpPr>
        <p:spPr>
          <a:xfrm>
            <a:off x="323528" y="2723274"/>
            <a:ext cx="3384376" cy="10657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mtClean="0"/>
              <a:t>1</a:t>
            </a:r>
            <a:r>
              <a:rPr kumimoji="1" lang="ja-JP" altLang="en-US" smtClean="0"/>
              <a:t>円玉の使用枚数が最も少ない支払い方</a:t>
            </a:r>
            <a:r>
              <a:rPr kumimoji="1" lang="en-US" altLang="ja-JP" smtClean="0"/>
              <a:t>(</a:t>
            </a:r>
            <a:r>
              <a:rPr kumimoji="1" lang="ja-JP" altLang="en-US" smtClean="0"/>
              <a:t>同数の方法はある</a:t>
            </a:r>
            <a:r>
              <a:rPr kumimoji="1" lang="en-US" altLang="ja-JP" smtClean="0"/>
              <a:t>)</a:t>
            </a:r>
            <a:endParaRPr kumimoji="1" lang="ja-JP" altLang="en-US"/>
          </a:p>
        </p:txBody>
      </p:sp>
      <p:sp>
        <p:nvSpPr>
          <p:cNvPr id="7" name="角丸四角形 6"/>
          <p:cNvSpPr/>
          <p:nvPr/>
        </p:nvSpPr>
        <p:spPr>
          <a:xfrm>
            <a:off x="3923420" y="1974348"/>
            <a:ext cx="5220580" cy="1800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mtClean="0"/>
              <a:t>先に挙げた</a:t>
            </a:r>
            <a:r>
              <a:rPr lang="en-US" altLang="ja-JP" smtClean="0"/>
              <a:t>2</a:t>
            </a:r>
            <a:r>
              <a:rPr lang="ja-JP" altLang="en-US" smtClean="0"/>
              <a:t>種の支払い方の内で</a:t>
            </a:r>
            <a:r>
              <a:rPr lang="en-US" altLang="ja-JP" smtClean="0"/>
              <a:t>,</a:t>
            </a:r>
            <a:r>
              <a:rPr lang="ja-JP" altLang="en-US" smtClean="0"/>
              <a:t>条件が満たされるならば</a:t>
            </a:r>
            <a:r>
              <a:rPr lang="en-US" altLang="ja-JP" smtClean="0"/>
              <a:t>N</a:t>
            </a:r>
            <a:r>
              <a:rPr lang="ja-JP" altLang="en-US" smtClean="0"/>
              <a:t>枚の硬貨の群に含まれる硬貨と</a:t>
            </a:r>
            <a:r>
              <a:rPr lang="en-US" altLang="ja-JP" smtClean="0"/>
              <a:t>N-1</a:t>
            </a:r>
            <a:r>
              <a:rPr lang="ja-JP" altLang="en-US" smtClean="0"/>
              <a:t>枚の硬貨の群に含まれる硬貨で重複している硬貨を可能な限り取り除いた群の対についても成立する</a:t>
            </a:r>
            <a:endParaRPr lang="ja-JP" altLang="en-US"/>
          </a:p>
        </p:txBody>
      </p:sp>
      <p:sp>
        <p:nvSpPr>
          <p:cNvPr id="8" name="下矢印 7"/>
          <p:cNvSpPr/>
          <p:nvPr/>
        </p:nvSpPr>
        <p:spPr>
          <a:xfrm>
            <a:off x="3563888" y="3774548"/>
            <a:ext cx="576064" cy="1094612"/>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9" name="角丸四角形 8"/>
          <p:cNvSpPr/>
          <p:nvPr/>
        </p:nvSpPr>
        <p:spPr>
          <a:xfrm>
            <a:off x="1097614" y="4849441"/>
            <a:ext cx="3420380" cy="1800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貪欲法で支払った支払い方には</a:t>
            </a:r>
            <a:r>
              <a:rPr kumimoji="1" lang="en-US" altLang="ja-JP" smtClean="0"/>
              <a:t>1</a:t>
            </a:r>
            <a:r>
              <a:rPr kumimoji="1" lang="ja-JP" altLang="en-US" smtClean="0"/>
              <a:t>円玉が存在しない</a:t>
            </a:r>
            <a:endParaRPr kumimoji="1" lang="en-US" altLang="ja-JP" smtClean="0"/>
          </a:p>
          <a:p>
            <a:pPr algn="ctr"/>
            <a:r>
              <a:rPr kumimoji="1" lang="ja-JP" altLang="en-US" smtClean="0"/>
              <a:t>硬貨の群の合計金額は</a:t>
            </a:r>
            <a:r>
              <a:rPr kumimoji="1" lang="en-US" altLang="ja-JP" smtClean="0"/>
              <a:t>,</a:t>
            </a:r>
            <a:r>
              <a:rPr kumimoji="1" lang="ja-JP" altLang="en-US" smtClean="0"/>
              <a:t>貪欲法で使用した硬貨の額面の最大公約数の倍数＝</a:t>
            </a:r>
            <a:r>
              <a:rPr kumimoji="1" lang="en-US" altLang="ja-JP" smtClean="0"/>
              <a:t>5</a:t>
            </a:r>
            <a:r>
              <a:rPr kumimoji="1" lang="ja-JP" altLang="en-US" smtClean="0"/>
              <a:t>の倍数</a:t>
            </a:r>
            <a:endParaRPr kumimoji="1" lang="ja-JP" altLang="en-US"/>
          </a:p>
        </p:txBody>
      </p:sp>
      <p:sp>
        <p:nvSpPr>
          <p:cNvPr id="2" name="右矢印 1"/>
          <p:cNvSpPr/>
          <p:nvPr/>
        </p:nvSpPr>
        <p:spPr>
          <a:xfrm>
            <a:off x="4590510" y="5481228"/>
            <a:ext cx="971600" cy="576064"/>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角丸四角形 9"/>
          <p:cNvSpPr/>
          <p:nvPr/>
        </p:nvSpPr>
        <p:spPr>
          <a:xfrm>
            <a:off x="5695978" y="4869160"/>
            <a:ext cx="3420380" cy="1800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mtClean="0"/>
              <a:t>このロジックを繰り返すことで</a:t>
            </a:r>
            <a:endParaRPr kumimoji="1" lang="en-US" altLang="ja-JP" smtClean="0"/>
          </a:p>
          <a:p>
            <a:pPr algn="ctr"/>
            <a:r>
              <a:rPr kumimoji="1" lang="ja-JP" altLang="en-US" smtClean="0"/>
              <a:t>証明が可能</a:t>
            </a:r>
            <a:endParaRPr kumimoji="1" lang="en-US" altLang="ja-JP" smtClean="0"/>
          </a:p>
        </p:txBody>
      </p:sp>
    </p:spTree>
    <p:extLst>
      <p:ext uri="{BB962C8B-B14F-4D97-AF65-F5344CB8AC3E}">
        <p14:creationId xmlns:p14="http://schemas.microsoft.com/office/powerpoint/2010/main" val="2278943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貪欲法：例題</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整数</a:t>
            </a:r>
            <a:r>
              <a:rPr kumimoji="1" lang="en-US" altLang="ja-JP" smtClean="0"/>
              <a:t>N</a:t>
            </a:r>
            <a:r>
              <a:rPr kumimoji="1" lang="ja-JP" altLang="en-US" smtClean="0"/>
              <a:t>が与えられる</a:t>
            </a:r>
            <a:r>
              <a:rPr kumimoji="1" lang="en-US" altLang="ja-JP" smtClean="0"/>
              <a:t>.N</a:t>
            </a:r>
            <a:r>
              <a:rPr kumimoji="1" lang="ja-JP" altLang="en-US" smtClean="0"/>
              <a:t>円の商品を支払うのに必要な硬貨の最小枚数を求めよ</a:t>
            </a:r>
            <a:r>
              <a:rPr kumimoji="1" lang="en-US" altLang="ja-JP" smtClean="0"/>
              <a:t>.</a:t>
            </a:r>
          </a:p>
          <a:p>
            <a:pPr marL="457200" lvl="1" indent="0">
              <a:buNone/>
            </a:pPr>
            <a:r>
              <a:rPr kumimoji="1" lang="en-US" altLang="ja-JP" smtClean="0"/>
              <a:t>	</a:t>
            </a:r>
            <a:r>
              <a:rPr kumimoji="1" lang="ja-JP" altLang="en-US" smtClean="0"/>
              <a:t>硬貨の種類は　</a:t>
            </a:r>
            <a:endParaRPr kumimoji="1" lang="en-US" altLang="ja-JP" smtClean="0"/>
          </a:p>
          <a:p>
            <a:pPr marL="457200" lvl="1" indent="0">
              <a:buNone/>
            </a:pPr>
            <a:r>
              <a:rPr lang="ja-JP" altLang="en-US"/>
              <a:t>　</a:t>
            </a:r>
            <a:r>
              <a:rPr lang="ja-JP" altLang="en-US" smtClean="0"/>
              <a:t>　</a:t>
            </a:r>
            <a:r>
              <a:rPr kumimoji="1" lang="en-US" altLang="ja-JP" smtClean="0"/>
              <a:t>500</a:t>
            </a:r>
            <a:r>
              <a:rPr kumimoji="1" lang="ja-JP" altLang="en-US" smtClean="0"/>
              <a:t>円</a:t>
            </a:r>
            <a:r>
              <a:rPr kumimoji="1" lang="en-US" altLang="ja-JP" smtClean="0"/>
              <a:t>,100</a:t>
            </a:r>
            <a:r>
              <a:rPr kumimoji="1" lang="ja-JP" altLang="en-US" smtClean="0"/>
              <a:t>円</a:t>
            </a:r>
            <a:r>
              <a:rPr kumimoji="1" lang="en-US" altLang="ja-JP" smtClean="0"/>
              <a:t>,50</a:t>
            </a:r>
            <a:r>
              <a:rPr kumimoji="1" lang="ja-JP" altLang="en-US" smtClean="0"/>
              <a:t>円</a:t>
            </a:r>
            <a:r>
              <a:rPr kumimoji="1" lang="en-US" altLang="ja-JP" smtClean="0"/>
              <a:t>,10</a:t>
            </a:r>
            <a:r>
              <a:rPr kumimoji="1" lang="ja-JP" altLang="en-US" smtClean="0"/>
              <a:t>円</a:t>
            </a:r>
            <a:r>
              <a:rPr kumimoji="1" lang="en-US" altLang="ja-JP" smtClean="0"/>
              <a:t>,5</a:t>
            </a:r>
            <a:r>
              <a:rPr kumimoji="1" lang="ja-JP" altLang="en-US" smtClean="0"/>
              <a:t>円</a:t>
            </a:r>
            <a:r>
              <a:rPr kumimoji="1" lang="en-US" altLang="ja-JP" smtClean="0"/>
              <a:t>,1</a:t>
            </a:r>
            <a:r>
              <a:rPr kumimoji="1" lang="ja-JP" altLang="en-US" smtClean="0"/>
              <a:t>円</a:t>
            </a:r>
            <a:endParaRPr kumimoji="1" lang="en-US" altLang="ja-JP" smtClean="0"/>
          </a:p>
          <a:p>
            <a:pPr marL="457200" lvl="1" indent="0">
              <a:buNone/>
            </a:pPr>
            <a:r>
              <a:rPr lang="ja-JP" altLang="en-US"/>
              <a:t>　</a:t>
            </a:r>
            <a:r>
              <a:rPr lang="ja-JP" altLang="en-US" smtClean="0"/>
              <a:t>　</a:t>
            </a:r>
            <a:r>
              <a:rPr kumimoji="1" lang="ja-JP" altLang="en-US" smtClean="0"/>
              <a:t>とする</a:t>
            </a:r>
            <a:endParaRPr kumimoji="1" lang="ja-JP" altLang="en-US"/>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貪欲法：例題解答</a:t>
            </a:r>
            <a:endParaRPr kumimoji="1" lang="ja-JP" altLang="en-US"/>
          </a:p>
        </p:txBody>
      </p:sp>
      <p:sp>
        <p:nvSpPr>
          <p:cNvPr id="3" name="コンテンツ プレースホルダー 2"/>
          <p:cNvSpPr>
            <a:spLocks noGrp="1"/>
          </p:cNvSpPr>
          <p:nvPr>
            <p:ph idx="1"/>
          </p:nvPr>
        </p:nvSpPr>
        <p:spPr>
          <a:xfrm>
            <a:off x="971600" y="1196752"/>
            <a:ext cx="4392488" cy="5472608"/>
          </a:xfrm>
        </p:spPr>
        <p:txBody>
          <a:bodyPr>
            <a:noAutofit/>
          </a:bodyPr>
          <a:lstStyle/>
          <a:p>
            <a:pPr marL="0" indent="0">
              <a:buNone/>
            </a:pPr>
            <a:r>
              <a:rPr lang="en-US" altLang="ja-JP" sz="2800" smtClean="0"/>
              <a:t>numberOfCoin += N/500</a:t>
            </a:r>
          </a:p>
          <a:p>
            <a:pPr marL="0" indent="0">
              <a:buNone/>
            </a:pPr>
            <a:r>
              <a:rPr kumimoji="1" lang="en-US" altLang="ja-JP" sz="2800" smtClean="0"/>
              <a:t>N = N % 500</a:t>
            </a:r>
          </a:p>
          <a:p>
            <a:pPr marL="0" indent="0">
              <a:buNone/>
            </a:pPr>
            <a:r>
              <a:rPr lang="en-US" altLang="ja-JP" sz="2800" smtClean="0"/>
              <a:t>numberOfCoin += N/100</a:t>
            </a:r>
          </a:p>
          <a:p>
            <a:pPr marL="0" indent="0">
              <a:buNone/>
            </a:pPr>
            <a:r>
              <a:rPr lang="en-US" altLang="ja-JP" sz="2800"/>
              <a:t>N = N % </a:t>
            </a:r>
            <a:r>
              <a:rPr lang="en-US" altLang="ja-JP" sz="2800" smtClean="0"/>
              <a:t>100</a:t>
            </a:r>
            <a:endParaRPr lang="en-US" altLang="ja-JP" sz="2800"/>
          </a:p>
          <a:p>
            <a:pPr marL="0" indent="0">
              <a:buNone/>
            </a:pPr>
            <a:r>
              <a:rPr lang="en-US" altLang="ja-JP" sz="2800" smtClean="0"/>
              <a:t>numberOfCoin += N/50</a:t>
            </a:r>
          </a:p>
          <a:p>
            <a:pPr marL="0" indent="0">
              <a:buNone/>
            </a:pPr>
            <a:r>
              <a:rPr lang="en-US" altLang="ja-JP" sz="2800"/>
              <a:t>N = N % </a:t>
            </a:r>
            <a:r>
              <a:rPr lang="en-US" altLang="ja-JP" sz="2800" smtClean="0"/>
              <a:t>50</a:t>
            </a:r>
          </a:p>
          <a:p>
            <a:pPr marL="0" indent="0">
              <a:buNone/>
            </a:pPr>
            <a:r>
              <a:rPr lang="en-US" altLang="ja-JP" sz="2800" smtClean="0"/>
              <a:t>numberOfCoin += N/10</a:t>
            </a:r>
          </a:p>
          <a:p>
            <a:pPr marL="0" indent="0">
              <a:buNone/>
            </a:pPr>
            <a:r>
              <a:rPr lang="en-US" altLang="ja-JP" sz="2800"/>
              <a:t>N = N % </a:t>
            </a:r>
            <a:r>
              <a:rPr lang="en-US" altLang="ja-JP" sz="2800" smtClean="0"/>
              <a:t>10</a:t>
            </a:r>
            <a:endParaRPr lang="en-US" altLang="ja-JP" sz="2800"/>
          </a:p>
          <a:p>
            <a:pPr marL="0" indent="0">
              <a:buNone/>
            </a:pPr>
            <a:r>
              <a:rPr lang="en-US" altLang="ja-JP" sz="2800" smtClean="0"/>
              <a:t>numberOfCoin += N/5</a:t>
            </a:r>
          </a:p>
          <a:p>
            <a:pPr marL="0" indent="0">
              <a:buNone/>
            </a:pPr>
            <a:r>
              <a:rPr lang="en-US" altLang="ja-JP" sz="2800"/>
              <a:t>N = N % </a:t>
            </a:r>
            <a:r>
              <a:rPr lang="en-US" altLang="ja-JP" sz="2800" smtClean="0"/>
              <a:t>5</a:t>
            </a:r>
          </a:p>
          <a:p>
            <a:pPr marL="0" indent="0">
              <a:buNone/>
            </a:pPr>
            <a:r>
              <a:rPr lang="en-US" altLang="ja-JP" sz="2800" smtClean="0"/>
              <a:t>numberOfCoin += N</a:t>
            </a:r>
            <a:endParaRPr lang="en-US" altLang="ja-JP" sz="2800"/>
          </a:p>
        </p:txBody>
      </p:sp>
      <p:sp>
        <p:nvSpPr>
          <p:cNvPr id="4" name="角丸四角形 3"/>
          <p:cNvSpPr/>
          <p:nvPr/>
        </p:nvSpPr>
        <p:spPr>
          <a:xfrm>
            <a:off x="5436096" y="1484784"/>
            <a:ext cx="3456384" cy="1944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大きい額の硬貨で払えるだけ</a:t>
            </a:r>
            <a:endParaRPr kumimoji="1" lang="en-US" altLang="ja-JP" smtClean="0"/>
          </a:p>
          <a:p>
            <a:pPr algn="ctr"/>
            <a:r>
              <a:rPr kumimoji="1" lang="ja-JP" altLang="en-US" smtClean="0"/>
              <a:t>払うということを繰り返す</a:t>
            </a:r>
            <a:endParaRPr kumimoji="1" lang="ja-JP" altLang="en-US"/>
          </a:p>
        </p:txBody>
      </p:sp>
      <p:sp>
        <p:nvSpPr>
          <p:cNvPr id="5" name="下矢印 4"/>
          <p:cNvSpPr/>
          <p:nvPr/>
        </p:nvSpPr>
        <p:spPr>
          <a:xfrm>
            <a:off x="6876256" y="3429000"/>
            <a:ext cx="720080" cy="122413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角丸四角形 5"/>
          <p:cNvSpPr/>
          <p:nvPr/>
        </p:nvSpPr>
        <p:spPr>
          <a:xfrm>
            <a:off x="4431788" y="4668942"/>
            <a:ext cx="4680520" cy="1944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mtClean="0"/>
              <a:t>ある途中の段階　 ：　ある途中の金額</a:t>
            </a:r>
            <a:endParaRPr kumimoji="1" lang="en-US" altLang="ja-JP" smtClean="0"/>
          </a:p>
          <a:p>
            <a:r>
              <a:rPr lang="ja-JP" altLang="en-US" smtClean="0"/>
              <a:t>最も評価値が高い：その段階で使える硬貨の</a:t>
            </a:r>
            <a:r>
              <a:rPr lang="en-US" altLang="ja-JP" smtClean="0"/>
              <a:t>		</a:t>
            </a:r>
            <a:r>
              <a:rPr lang="ja-JP" altLang="en-US" smtClean="0"/>
              <a:t>最大額</a:t>
            </a:r>
            <a:endParaRPr lang="en-US" altLang="ja-JP" smtClean="0"/>
          </a:p>
          <a:p>
            <a:r>
              <a:rPr kumimoji="1" lang="ja-JP" altLang="en-US" smtClean="0"/>
              <a:t>繰り返す</a:t>
            </a:r>
            <a:r>
              <a:rPr kumimoji="1" lang="en-US" altLang="ja-JP" smtClean="0"/>
              <a:t>	</a:t>
            </a:r>
            <a:r>
              <a:rPr kumimoji="1" lang="ja-JP" altLang="en-US" smtClean="0"/>
              <a:t>　　　　　  </a:t>
            </a:r>
            <a:r>
              <a:rPr kumimoji="1" lang="en-US" altLang="ja-JP" smtClean="0"/>
              <a:t>: 0</a:t>
            </a:r>
            <a:r>
              <a:rPr kumimoji="1" lang="ja-JP" altLang="en-US" smtClean="0"/>
              <a:t>円になるまで繰り返す</a:t>
            </a:r>
            <a:endParaRPr kumimoji="1" lang="ja-JP" altLang="en-US"/>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貪欲法</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例題は貪欲法で最適解を得ることが出来たが</a:t>
            </a:r>
            <a:r>
              <a:rPr kumimoji="1" lang="en-US" altLang="ja-JP" smtClean="0"/>
              <a:t>,</a:t>
            </a:r>
            <a:r>
              <a:rPr kumimoji="1" lang="ja-JP" altLang="en-US" smtClean="0"/>
              <a:t>硬貨の種類が変化すると貪欲法では最適解を得ることが出来ない場合がある</a:t>
            </a:r>
            <a:endParaRPr kumimoji="1" lang="en-US" altLang="ja-JP" smtClean="0"/>
          </a:p>
          <a:p>
            <a:pPr marL="457200" lvl="1" indent="0">
              <a:buNone/>
            </a:pPr>
            <a:endParaRPr lang="en-US" altLang="ja-JP"/>
          </a:p>
          <a:p>
            <a:pPr marL="457200" lvl="1" indent="0">
              <a:buNone/>
            </a:pPr>
            <a:r>
              <a:rPr kumimoji="1" lang="ja-JP" altLang="en-US" smtClean="0"/>
              <a:t>硬貨の種類</a:t>
            </a:r>
            <a:endParaRPr kumimoji="1" lang="en-US" altLang="ja-JP" smtClean="0"/>
          </a:p>
          <a:p>
            <a:pPr marL="457200" lvl="1" indent="0">
              <a:buNone/>
            </a:pPr>
            <a:r>
              <a:rPr lang="en-US" altLang="ja-JP"/>
              <a:t>	</a:t>
            </a:r>
            <a:r>
              <a:rPr lang="en-US" altLang="ja-JP" smtClean="0"/>
              <a:t>1</a:t>
            </a:r>
            <a:r>
              <a:rPr lang="ja-JP" altLang="en-US" smtClean="0"/>
              <a:t>円玉</a:t>
            </a:r>
            <a:r>
              <a:rPr lang="en-US" altLang="ja-JP" smtClean="0"/>
              <a:t>, 5</a:t>
            </a:r>
            <a:r>
              <a:rPr lang="ja-JP" altLang="en-US" smtClean="0"/>
              <a:t>円玉</a:t>
            </a:r>
            <a:r>
              <a:rPr lang="en-US" altLang="ja-JP" smtClean="0"/>
              <a:t>, 8</a:t>
            </a:r>
            <a:r>
              <a:rPr lang="ja-JP" altLang="en-US" smtClean="0"/>
              <a:t>円玉</a:t>
            </a:r>
            <a:r>
              <a:rPr lang="en-US" altLang="ja-JP" smtClean="0"/>
              <a:t> </a:t>
            </a:r>
            <a:r>
              <a:rPr lang="ja-JP" altLang="en-US" smtClean="0"/>
              <a:t>とした場合</a:t>
            </a:r>
            <a:r>
              <a:rPr lang="en-US" altLang="ja-JP" smtClean="0"/>
              <a:t>,10</a:t>
            </a:r>
            <a:r>
              <a:rPr lang="ja-JP" altLang="en-US" smtClean="0"/>
              <a:t>円を支払う場合に</a:t>
            </a:r>
            <a:r>
              <a:rPr lang="en-US" altLang="ja-JP" smtClean="0"/>
              <a:t>(</a:t>
            </a:r>
            <a:r>
              <a:rPr lang="en-US" altLang="ja-JP" smtClean="0"/>
              <a:t>8,1,1</a:t>
            </a:r>
            <a:r>
              <a:rPr lang="en-US" altLang="ja-JP" smtClean="0"/>
              <a:t>) = 3</a:t>
            </a:r>
            <a:r>
              <a:rPr lang="ja-JP" altLang="en-US" smtClean="0"/>
              <a:t>枚 </a:t>
            </a:r>
            <a:r>
              <a:rPr lang="en-US" altLang="ja-JP" smtClean="0"/>
              <a:t>&gt; (5,5) = 2</a:t>
            </a:r>
            <a:r>
              <a:rPr lang="ja-JP" altLang="en-US" smtClean="0"/>
              <a:t>枚　となる</a:t>
            </a:r>
            <a:endParaRPr lang="en-US" altLang="ja-JP" smtClean="0"/>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貪欲法</a:t>
            </a:r>
            <a:endParaRPr kumimoji="1" lang="ja-JP" altLang="en-US"/>
          </a:p>
        </p:txBody>
      </p:sp>
      <p:sp>
        <p:nvSpPr>
          <p:cNvPr id="3" name="コンテンツ プレースホルダー 2"/>
          <p:cNvSpPr>
            <a:spLocks noGrp="1"/>
          </p:cNvSpPr>
          <p:nvPr>
            <p:ph idx="1"/>
          </p:nvPr>
        </p:nvSpPr>
        <p:spPr>
          <a:xfrm>
            <a:off x="457200" y="1340768"/>
            <a:ext cx="8229600" cy="4785395"/>
          </a:xfrm>
        </p:spPr>
        <p:txBody>
          <a:bodyPr>
            <a:normAutofit/>
          </a:bodyPr>
          <a:lstStyle/>
          <a:p>
            <a:r>
              <a:rPr kumimoji="1" lang="ja-JP" altLang="en-US" smtClean="0"/>
              <a:t>貪欲法を用いることで多くの問題</a:t>
            </a:r>
            <a:r>
              <a:rPr kumimoji="1" lang="ja-JP" altLang="en-US" smtClean="0"/>
              <a:t>を多項式時間</a:t>
            </a:r>
            <a:r>
              <a:rPr kumimoji="1" lang="ja-JP" altLang="en-US" smtClean="0"/>
              <a:t>に落とし込むことが出来る</a:t>
            </a:r>
            <a:endParaRPr lang="en-US" altLang="ja-JP"/>
          </a:p>
          <a:p>
            <a:r>
              <a:rPr kumimoji="1" lang="ja-JP" altLang="en-US" smtClean="0"/>
              <a:t>厳密解でなくてもよいのであれば多くの場合で計算時間を短縮できる</a:t>
            </a:r>
            <a:endParaRPr kumimoji="1" lang="en-US" altLang="ja-JP" smtClean="0"/>
          </a:p>
          <a:p>
            <a:pPr marL="0" indent="0">
              <a:buNone/>
            </a:pPr>
            <a:r>
              <a:rPr lang="en-US" altLang="ja-JP"/>
              <a:t>	</a:t>
            </a:r>
            <a:r>
              <a:rPr lang="ja-JP" altLang="en-US" smtClean="0"/>
              <a:t>→　</a:t>
            </a:r>
            <a:r>
              <a:rPr lang="en-US" altLang="ja-JP" smtClean="0"/>
              <a:t>	</a:t>
            </a:r>
            <a:r>
              <a:rPr lang="ja-JP" altLang="en-US" smtClean="0"/>
              <a:t>適切な貪欲条件</a:t>
            </a:r>
            <a:r>
              <a:rPr lang="en-US" altLang="ja-JP" smtClean="0"/>
              <a:t>(</a:t>
            </a:r>
            <a:r>
              <a:rPr lang="ja-JP" altLang="en-US" smtClean="0"/>
              <a:t>局所・逐次解</a:t>
            </a:r>
            <a:r>
              <a:rPr lang="en-US" altLang="ja-JP" smtClean="0"/>
              <a:t>)</a:t>
            </a:r>
            <a:r>
              <a:rPr lang="ja-JP" altLang="en-US" smtClean="0"/>
              <a:t>を設</a:t>
            </a:r>
            <a:r>
              <a:rPr lang="en-US" altLang="ja-JP" smtClean="0"/>
              <a:t>		</a:t>
            </a:r>
            <a:r>
              <a:rPr lang="ja-JP" altLang="en-US" smtClean="0"/>
              <a:t>定することで精度の高い近似解を得</a:t>
            </a:r>
            <a:r>
              <a:rPr lang="en-US" altLang="ja-JP" smtClean="0"/>
              <a:t>		</a:t>
            </a:r>
            <a:r>
              <a:rPr lang="ja-JP" altLang="en-US" smtClean="0"/>
              <a:t>られる場合も多い</a:t>
            </a:r>
            <a:endParaRPr lang="en-US" altLang="ja-JP" smtClean="0"/>
          </a:p>
          <a:p>
            <a:pPr marL="0" indent="0">
              <a:buNone/>
            </a:pPr>
            <a:r>
              <a:rPr kumimoji="1" lang="en-US" altLang="ja-JP"/>
              <a:t>	</a:t>
            </a:r>
            <a:r>
              <a:rPr kumimoji="1" lang="en-US" altLang="ja-JP" smtClean="0"/>
              <a:t>	</a:t>
            </a:r>
            <a:r>
              <a:rPr kumimoji="1" lang="ja-JP" altLang="en-US" smtClean="0"/>
              <a:t>→　　プロコンでは部分点を取れる場</a:t>
            </a:r>
            <a:r>
              <a:rPr kumimoji="1" lang="en-US" altLang="ja-JP" smtClean="0"/>
              <a:t>			</a:t>
            </a:r>
            <a:r>
              <a:rPr kumimoji="1" lang="ja-JP" altLang="en-US" smtClean="0"/>
              <a:t>合もある</a:t>
            </a:r>
            <a:endParaRPr kumimoji="1" lang="ja-JP" altLang="en-US"/>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演習</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ワーカーホリックの</a:t>
            </a:r>
            <a:r>
              <a:rPr kumimoji="1" lang="en-US" altLang="ja-JP" smtClean="0"/>
              <a:t>A</a:t>
            </a:r>
            <a:r>
              <a:rPr lang="ja-JP" altLang="en-US" smtClean="0"/>
              <a:t>さんは</a:t>
            </a:r>
            <a:r>
              <a:rPr lang="en-US" altLang="ja-JP" smtClean="0"/>
              <a:t>,</a:t>
            </a:r>
            <a:r>
              <a:rPr lang="ja-JP" altLang="en-US" smtClean="0"/>
              <a:t>仕事が大好きなので</a:t>
            </a:r>
            <a:r>
              <a:rPr lang="en-US" altLang="ja-JP" smtClean="0"/>
              <a:t>,</a:t>
            </a:r>
            <a:r>
              <a:rPr lang="ja-JP" altLang="en-US" smtClean="0"/>
              <a:t>できる限り多くの仕事をこなしたいと考えています</a:t>
            </a:r>
            <a:r>
              <a:rPr lang="en-US" altLang="ja-JP" smtClean="0"/>
              <a:t>.1</a:t>
            </a:r>
            <a:r>
              <a:rPr lang="ja-JP" altLang="en-US" smtClean="0"/>
              <a:t>つあたりの仕事の開始時刻と終了時刻のデータが</a:t>
            </a:r>
            <a:r>
              <a:rPr lang="en-US" altLang="ja-JP" smtClean="0"/>
              <a:t>N</a:t>
            </a:r>
            <a:r>
              <a:rPr lang="ja-JP" altLang="en-US" smtClean="0"/>
              <a:t>件与えられるので</a:t>
            </a:r>
            <a:r>
              <a:rPr lang="en-US" altLang="ja-JP" smtClean="0"/>
              <a:t>,</a:t>
            </a:r>
            <a:r>
              <a:rPr lang="ja-JP" altLang="en-US"/>
              <a:t>最も</a:t>
            </a:r>
            <a:r>
              <a:rPr lang="ja-JP" altLang="en-US" smtClean="0"/>
              <a:t>多く</a:t>
            </a:r>
            <a:r>
              <a:rPr lang="ja-JP" altLang="en-US"/>
              <a:t>こなすこと</a:t>
            </a:r>
            <a:r>
              <a:rPr lang="ja-JP" altLang="en-US" smtClean="0"/>
              <a:t>のできる場合の仕事の数を求めなさい</a:t>
            </a:r>
            <a:r>
              <a:rPr lang="en-US" altLang="ja-JP" smtClean="0"/>
              <a:t>.</a:t>
            </a:r>
          </a:p>
          <a:p>
            <a:endParaRPr kumimoji="1" lang="en-US" altLang="ja-JP"/>
          </a:p>
          <a:p>
            <a:r>
              <a:rPr lang="ja-JP" altLang="en-US" smtClean="0"/>
              <a:t>何を貪欲にとるかがキー</a:t>
            </a:r>
            <a:endParaRPr kumimoji="1" lang="ja-JP" altLang="en-US"/>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矢印 3"/>
          <p:cNvSpPr/>
          <p:nvPr/>
        </p:nvSpPr>
        <p:spPr>
          <a:xfrm>
            <a:off x="323527" y="764704"/>
            <a:ext cx="8208912"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角丸四角形 5"/>
          <p:cNvSpPr/>
          <p:nvPr/>
        </p:nvSpPr>
        <p:spPr>
          <a:xfrm>
            <a:off x="426766" y="5085184"/>
            <a:ext cx="8002434"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3200" smtClean="0"/>
              <a:t>A </a:t>
            </a:r>
            <a:r>
              <a:rPr kumimoji="1" lang="ja-JP" altLang="en-US" sz="3200" smtClean="0"/>
              <a:t>→ </a:t>
            </a:r>
            <a:r>
              <a:rPr lang="en-US" altLang="ja-JP" sz="3200" smtClean="0"/>
              <a:t>E </a:t>
            </a:r>
            <a:r>
              <a:rPr lang="ja-JP" altLang="en-US" sz="3200" smtClean="0"/>
              <a:t>→ </a:t>
            </a:r>
            <a:r>
              <a:rPr lang="en-US" altLang="ja-JP" sz="3200" smtClean="0"/>
              <a:t>H </a:t>
            </a:r>
            <a:r>
              <a:rPr lang="ja-JP" altLang="en-US" sz="3200" smtClean="0"/>
              <a:t>→ </a:t>
            </a:r>
            <a:r>
              <a:rPr lang="en-US" altLang="ja-JP" sz="3200" smtClean="0"/>
              <a:t>G </a:t>
            </a:r>
            <a:r>
              <a:rPr lang="ja-JP" altLang="en-US" sz="3200" smtClean="0"/>
              <a:t>の順で仕事をこなすのが</a:t>
            </a:r>
            <a:r>
              <a:rPr lang="ja-JP" altLang="en-US" sz="3200"/>
              <a:t>最大</a:t>
            </a:r>
            <a:endParaRPr lang="en-US" altLang="ja-JP" sz="320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57" y="1340768"/>
            <a:ext cx="8183651" cy="341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角丸四角形 6"/>
          <p:cNvSpPr/>
          <p:nvPr/>
        </p:nvSpPr>
        <p:spPr>
          <a:xfrm>
            <a:off x="1907704" y="5877272"/>
            <a:ext cx="4968552"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（仕事の量ではなく数の最大を探す）</a:t>
            </a:r>
            <a:endParaRPr kumimoji="1" lang="ja-JP" altLang="en-US"/>
          </a:p>
        </p:txBody>
      </p:sp>
    </p:spTree>
    <p:extLst>
      <p:ext uri="{BB962C8B-B14F-4D97-AF65-F5344CB8AC3E}">
        <p14:creationId xmlns:p14="http://schemas.microsoft.com/office/powerpoint/2010/main" val="2440392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1189</TotalTime>
  <Words>1626</Words>
  <Application>Microsoft Office PowerPoint</Application>
  <PresentationFormat>画面に合わせる (4:3)</PresentationFormat>
  <Paragraphs>325</Paragraphs>
  <Slides>33</Slides>
  <Notes>1</Notes>
  <HiddenSlides>0</HiddenSlides>
  <MMClips>0</MMClips>
  <ScaleCrop>false</ScaleCrop>
  <HeadingPairs>
    <vt:vector size="4" baseType="variant">
      <vt:variant>
        <vt:lpstr>テーマ</vt:lpstr>
      </vt:variant>
      <vt:variant>
        <vt:i4>1</vt:i4>
      </vt:variant>
      <vt:variant>
        <vt:lpstr>スライド タイトル</vt:lpstr>
      </vt:variant>
      <vt:variant>
        <vt:i4>33</vt:i4>
      </vt:variant>
    </vt:vector>
  </HeadingPairs>
  <TitlesOfParts>
    <vt:vector size="34" baseType="lpstr">
      <vt:lpstr>Office ​​テーマ</vt:lpstr>
      <vt:lpstr>プロコン勉強会</vt:lpstr>
      <vt:lpstr>本日の内容</vt:lpstr>
      <vt:lpstr>貪欲法</vt:lpstr>
      <vt:lpstr>貪欲法：例題</vt:lpstr>
      <vt:lpstr>貪欲法：例題解答</vt:lpstr>
      <vt:lpstr>貪欲法</vt:lpstr>
      <vt:lpstr>貪欲法</vt:lpstr>
      <vt:lpstr>演習</vt:lpstr>
      <vt:lpstr>PowerPoint プレゼンテーション</vt:lpstr>
      <vt:lpstr>データ形式</vt:lpstr>
      <vt:lpstr>解答</vt:lpstr>
      <vt:lpstr>貪欲法を使うアルゴリズム</vt:lpstr>
      <vt:lpstr>動的計画法</vt:lpstr>
      <vt:lpstr>動的計画法：例題</vt:lpstr>
      <vt:lpstr>DAG</vt:lpstr>
      <vt:lpstr>問題をDAGに落とし込む</vt:lpstr>
      <vt:lpstr>PowerPoint プレゼンテーション</vt:lpstr>
      <vt:lpstr>PowerPoint プレゼンテーション</vt:lpstr>
      <vt:lpstr>PowerPoint プレゼンテーション</vt:lpstr>
      <vt:lpstr>PowerPoint プレゼンテーション</vt:lpstr>
      <vt:lpstr>解答</vt:lpstr>
      <vt:lpstr>演習</vt:lpstr>
      <vt:lpstr>例題</vt:lpstr>
      <vt:lpstr>PowerPoint プレゼンテーション</vt:lpstr>
      <vt:lpstr>強引に解くと？</vt:lpstr>
      <vt:lpstr>PowerPoint プレゼンテーション</vt:lpstr>
      <vt:lpstr>どうやって実装する？</vt:lpstr>
      <vt:lpstr>二次元に拡張する</vt:lpstr>
      <vt:lpstr>PowerPoint プレゼンテーション</vt:lpstr>
      <vt:lpstr>局所最適解</vt:lpstr>
      <vt:lpstr>局所最適解の組み合わせ</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プロコン勉強会</dc:title>
  <dc:creator>JJJ</dc:creator>
  <cp:lastModifiedBy>JJJ</cp:lastModifiedBy>
  <cp:revision>34</cp:revision>
  <dcterms:created xsi:type="dcterms:W3CDTF">2015-10-02T01:25:30Z</dcterms:created>
  <dcterms:modified xsi:type="dcterms:W3CDTF">2015-10-03T07:56:05Z</dcterms:modified>
</cp:coreProperties>
</file>