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3"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252813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423269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17356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277304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31264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5667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288270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136216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346472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408004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B390447-739E-4F03-BF27-2548B13466F2}" type="datetimeFigureOut">
              <a:rPr kumimoji="1" lang="ja-JP" altLang="en-US" smtClean="0"/>
              <a:t>2015/11/14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333401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90447-739E-4F03-BF27-2548B13466F2}" type="datetimeFigureOut">
              <a:rPr kumimoji="1" lang="ja-JP" altLang="en-US" smtClean="0"/>
              <a:t>2015/11/14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725C3-205E-4D4A-B336-5D27878846B5}" type="slidenum">
              <a:rPr kumimoji="1" lang="ja-JP" altLang="en-US" smtClean="0"/>
              <a:t>‹#›</a:t>
            </a:fld>
            <a:endParaRPr kumimoji="1" lang="ja-JP" altLang="en-US"/>
          </a:p>
        </p:txBody>
      </p:sp>
    </p:spTree>
    <p:extLst>
      <p:ext uri="{BB962C8B-B14F-4D97-AF65-F5344CB8AC3E}">
        <p14:creationId xmlns:p14="http://schemas.microsoft.com/office/powerpoint/2010/main" val="395065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プロコン勉強会</a:t>
            </a:r>
            <a:endParaRPr kumimoji="1" lang="ja-JP" altLang="en-US"/>
          </a:p>
        </p:txBody>
      </p:sp>
      <p:sp>
        <p:nvSpPr>
          <p:cNvPr id="3" name="サブタイトル 2"/>
          <p:cNvSpPr>
            <a:spLocks noGrp="1"/>
          </p:cNvSpPr>
          <p:nvPr>
            <p:ph type="subTitle" idx="1"/>
          </p:nvPr>
        </p:nvSpPr>
        <p:spPr/>
        <p:txBody>
          <a:bodyPr/>
          <a:lstStyle/>
          <a:p>
            <a:r>
              <a:rPr kumimoji="1" lang="en-US" altLang="ja-JP" smtClean="0"/>
              <a:t>151114</a:t>
            </a:r>
          </a:p>
        </p:txBody>
      </p:sp>
    </p:spTree>
    <p:extLst>
      <p:ext uri="{BB962C8B-B14F-4D97-AF65-F5344CB8AC3E}">
        <p14:creationId xmlns:p14="http://schemas.microsoft.com/office/powerpoint/2010/main" val="2208155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時計の角度</a:t>
            </a:r>
            <a:endParaRPr kumimoji="1" lang="ja-JP" altLang="en-US"/>
          </a:p>
        </p:txBody>
      </p:sp>
      <p:sp>
        <p:nvSpPr>
          <p:cNvPr id="3" name="コンテンツ プレースホルダー 2"/>
          <p:cNvSpPr>
            <a:spLocks noGrp="1"/>
          </p:cNvSpPr>
          <p:nvPr>
            <p:ph idx="1"/>
          </p:nvPr>
        </p:nvSpPr>
        <p:spPr>
          <a:xfrm>
            <a:off x="457200" y="1600201"/>
            <a:ext cx="8229600" cy="1324744"/>
          </a:xfrm>
        </p:spPr>
        <p:txBody>
          <a:bodyPr/>
          <a:lstStyle/>
          <a:p>
            <a:r>
              <a:rPr lang="ja-JP" altLang="en-US" smtClean="0"/>
              <a:t>長針、短針ともに、</a:t>
            </a:r>
            <a:r>
              <a:rPr lang="en-US" altLang="ja-JP" smtClean="0"/>
              <a:t>12</a:t>
            </a:r>
            <a:r>
              <a:rPr lang="ja-JP" altLang="en-US" smtClean="0"/>
              <a:t>時の地点を</a:t>
            </a:r>
            <a:r>
              <a:rPr lang="en-US" altLang="ja-JP" smtClean="0"/>
              <a:t>0</a:t>
            </a:r>
            <a:r>
              <a:rPr lang="ja-JP" altLang="en-US" smtClean="0"/>
              <a:t>度として考えると、</a:t>
            </a:r>
            <a:r>
              <a:rPr lang="en-US" altLang="ja-JP" smtClean="0"/>
              <a:t>n</a:t>
            </a:r>
            <a:r>
              <a:rPr lang="ja-JP" altLang="en-US" smtClean="0"/>
              <a:t>時</a:t>
            </a:r>
            <a:r>
              <a:rPr lang="en-US" altLang="ja-JP" smtClean="0"/>
              <a:t>m</a:t>
            </a:r>
            <a:r>
              <a:rPr lang="ja-JP" altLang="en-US" smtClean="0"/>
              <a:t>分の時に成す角は</a:t>
            </a:r>
            <a:endParaRPr lang="en-US" altLang="ja-JP" smtClean="0"/>
          </a:p>
          <a:p>
            <a:endParaRPr lang="en-US" altLang="ja-JP"/>
          </a:p>
          <a:p>
            <a:pPr marL="0" indent="0">
              <a:buNone/>
            </a:pPr>
            <a:endParaRPr lang="en-US" altLang="ja-JP" smtClean="0"/>
          </a:p>
        </p:txBody>
      </p:sp>
      <mc:AlternateContent xmlns:mc="http://schemas.openxmlformats.org/markup-compatibility/2006" xmlns:a14="http://schemas.microsoft.com/office/drawing/2010/main">
        <mc:Choice Requires="a14">
          <p:sp>
            <p:nvSpPr>
              <p:cNvPr id="4" name="角丸四角形 3"/>
              <p:cNvSpPr/>
              <p:nvPr/>
            </p:nvSpPr>
            <p:spPr>
              <a:xfrm>
                <a:off x="1763688" y="2996952"/>
                <a:ext cx="5544616" cy="936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smtClean="0"/>
                  <a:t>長針</a:t>
                </a:r>
                <a:endParaRPr kumimoji="1" lang="en-US" altLang="ja-JP" sz="2800" smtClean="0"/>
              </a:p>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𝑚</m:t>
                      </m:r>
                      <m:r>
                        <a:rPr kumimoji="1" lang="en-US" altLang="ja-JP" sz="2800" b="0" i="1" smtClean="0">
                          <a:latin typeface="Cambria Math"/>
                        </a:rPr>
                        <m:t> ×6</m:t>
                      </m:r>
                    </m:oMath>
                  </m:oMathPara>
                </a14:m>
                <a:endParaRPr kumimoji="1" lang="ja-JP" altLang="en-US" sz="2800"/>
              </a:p>
            </p:txBody>
          </p:sp>
        </mc:Choice>
        <mc:Fallback xmlns="">
          <p:sp>
            <p:nvSpPr>
              <p:cNvPr id="4" name="角丸四角形 3"/>
              <p:cNvSpPr>
                <a:spLocks noRot="1" noChangeAspect="1" noMove="1" noResize="1" noEditPoints="1" noAdjustHandles="1" noChangeArrowheads="1" noChangeShapeType="1" noTextEdit="1"/>
              </p:cNvSpPr>
              <p:nvPr/>
            </p:nvSpPr>
            <p:spPr>
              <a:xfrm>
                <a:off x="1763688" y="2996952"/>
                <a:ext cx="5544616" cy="936104"/>
              </a:xfrm>
              <a:prstGeom prst="round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角丸四角形 4"/>
              <p:cNvSpPr/>
              <p:nvPr/>
            </p:nvSpPr>
            <p:spPr>
              <a:xfrm>
                <a:off x="1763688" y="3960891"/>
                <a:ext cx="5544616" cy="936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800" smtClean="0"/>
                  <a:t>短針</a:t>
                </a:r>
                <a:endParaRPr lang="en-US" altLang="ja-JP" sz="2800" smtClean="0"/>
              </a:p>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m:t>
                      </m:r>
                      <m:r>
                        <a:rPr kumimoji="1" lang="en-US" altLang="ja-JP" sz="2800" b="0" i="1" smtClean="0">
                          <a:latin typeface="Cambria Math"/>
                        </a:rPr>
                        <m:t>𝑛</m:t>
                      </m:r>
                      <m:r>
                        <a:rPr kumimoji="1" lang="en-US" altLang="ja-JP" sz="2800" b="0" i="1" smtClean="0">
                          <a:latin typeface="Cambria Math"/>
                        </a:rPr>
                        <m:t> </m:t>
                      </m:r>
                      <m:r>
                        <a:rPr kumimoji="1" lang="en-US" altLang="ja-JP" sz="2800" b="0" i="1" smtClean="0">
                          <a:latin typeface="Cambria Math"/>
                        </a:rPr>
                        <m:t>𝑚𝑜𝑑</m:t>
                      </m:r>
                      <m:r>
                        <a:rPr kumimoji="1" lang="en-US" altLang="ja-JP" sz="2800" b="0" i="1" smtClean="0">
                          <a:latin typeface="Cambria Math"/>
                        </a:rPr>
                        <m:t> 12 ) ×30+</m:t>
                      </m:r>
                      <m:r>
                        <a:rPr kumimoji="1" lang="en-US" altLang="ja-JP" sz="2800" b="0" i="1" smtClean="0">
                          <a:latin typeface="Cambria Math"/>
                          <a:ea typeface="Cambria Math"/>
                        </a:rPr>
                        <m:t>𝑚</m:t>
                      </m:r>
                      <m:r>
                        <a:rPr kumimoji="1" lang="en-US" altLang="ja-JP" sz="2800" b="0" i="1" smtClean="0">
                          <a:latin typeface="Cambria Math"/>
                          <a:ea typeface="Cambria Math"/>
                        </a:rPr>
                        <m:t> ×0.5</m:t>
                      </m:r>
                    </m:oMath>
                  </m:oMathPara>
                </a14:m>
                <a:endParaRPr kumimoji="1" lang="ja-JP" altLang="en-US" sz="2800"/>
              </a:p>
            </p:txBody>
          </p:sp>
        </mc:Choice>
        <mc:Fallback xmlns="">
          <p:sp>
            <p:nvSpPr>
              <p:cNvPr id="5" name="角丸四角形 4"/>
              <p:cNvSpPr>
                <a:spLocks noRot="1" noChangeAspect="1" noMove="1" noResize="1" noEditPoints="1" noAdjustHandles="1" noChangeArrowheads="1" noChangeShapeType="1" noTextEdit="1"/>
              </p:cNvSpPr>
              <p:nvPr/>
            </p:nvSpPr>
            <p:spPr>
              <a:xfrm>
                <a:off x="1763688" y="3960891"/>
                <a:ext cx="5544616" cy="936104"/>
              </a:xfrm>
              <a:prstGeom prst="roundRect">
                <a:avLst/>
              </a:prstGeom>
              <a:blipFill rotWithShape="1">
                <a:blip r:embed="rId3"/>
                <a:stretch>
                  <a:fillRect/>
                </a:stretch>
              </a:blipFill>
            </p:spPr>
            <p:txBody>
              <a:bodyPr/>
              <a:lstStyle/>
              <a:p>
                <a:r>
                  <a:rPr lang="ja-JP" altLang="en-US">
                    <a:noFill/>
                  </a:rPr>
                  <a:t> </a:t>
                </a:r>
              </a:p>
            </p:txBody>
          </p:sp>
        </mc:Fallback>
      </mc:AlternateContent>
      <p:sp>
        <p:nvSpPr>
          <p:cNvPr id="6" name="角丸四角形 5"/>
          <p:cNvSpPr/>
          <p:nvPr/>
        </p:nvSpPr>
        <p:spPr>
          <a:xfrm>
            <a:off x="1727684" y="5301208"/>
            <a:ext cx="5616624"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a:t>あとは</a:t>
            </a:r>
            <a:r>
              <a:rPr lang="ja-JP" altLang="en-US" smtClean="0"/>
              <a:t>、この成す角の差を取ればいい</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9678" y="0"/>
            <a:ext cx="8229600" cy="1143000"/>
          </a:xfrm>
        </p:spPr>
        <p:txBody>
          <a:bodyPr/>
          <a:lstStyle/>
          <a:p>
            <a:r>
              <a:rPr kumimoji="1" lang="ja-JP" altLang="en-US" smtClean="0"/>
              <a:t>解答例</a:t>
            </a:r>
            <a:endParaRPr kumimoji="1" lang="ja-JP" altLang="en-US"/>
          </a:p>
        </p:txBody>
      </p:sp>
      <p:sp>
        <p:nvSpPr>
          <p:cNvPr id="4" name="角丸四角形 3"/>
          <p:cNvSpPr/>
          <p:nvPr/>
        </p:nvSpPr>
        <p:spPr>
          <a:xfrm>
            <a:off x="179512" y="1236574"/>
            <a:ext cx="8856984" cy="55047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z="2000" smtClean="0"/>
              <a:t>	int </a:t>
            </a:r>
            <a:r>
              <a:rPr lang="en-US" altLang="ja-JP" sz="2000"/>
              <a:t>n, m;</a:t>
            </a:r>
          </a:p>
          <a:p>
            <a:r>
              <a:rPr lang="en-US" altLang="ja-JP" sz="2000" smtClean="0"/>
              <a:t>	cin </a:t>
            </a:r>
            <a:r>
              <a:rPr lang="en-US" altLang="ja-JP" sz="2000"/>
              <a:t>&gt;&gt; n &gt;&gt; m;</a:t>
            </a:r>
          </a:p>
          <a:p>
            <a:r>
              <a:rPr lang="en-US" altLang="ja-JP" sz="2000" smtClean="0"/>
              <a:t>	double </a:t>
            </a:r>
            <a:r>
              <a:rPr lang="en-US" altLang="ja-JP" sz="2000"/>
              <a:t>degN, degM;</a:t>
            </a:r>
          </a:p>
          <a:p>
            <a:r>
              <a:rPr lang="en-US" altLang="ja-JP" sz="2000" smtClean="0"/>
              <a:t>	degM </a:t>
            </a:r>
            <a:r>
              <a:rPr lang="en-US" altLang="ja-JP" sz="2000"/>
              <a:t>= m * 6;</a:t>
            </a:r>
          </a:p>
          <a:p>
            <a:r>
              <a:rPr lang="pt-BR" altLang="ja-JP" sz="2000" smtClean="0"/>
              <a:t>	degN </a:t>
            </a:r>
            <a:r>
              <a:rPr lang="pt-BR" altLang="ja-JP" sz="2000"/>
              <a:t>= (n % 12) * 30 + m * 0.5;</a:t>
            </a:r>
          </a:p>
          <a:p>
            <a:endParaRPr lang="ja-JP" altLang="en-US" sz="2000"/>
          </a:p>
          <a:p>
            <a:r>
              <a:rPr lang="en-US" altLang="ja-JP" sz="2000" smtClean="0"/>
              <a:t>	if </a:t>
            </a:r>
            <a:r>
              <a:rPr lang="en-US" altLang="ja-JP" sz="2000"/>
              <a:t>(max(degM, degN) - min(degM, degN) &lt; 180)</a:t>
            </a:r>
          </a:p>
          <a:p>
            <a:r>
              <a:rPr lang="en-US" altLang="ja-JP" sz="2000" smtClean="0"/>
              <a:t>	{</a:t>
            </a:r>
            <a:endParaRPr lang="en-US" altLang="ja-JP" sz="2000"/>
          </a:p>
          <a:p>
            <a:r>
              <a:rPr lang="en-US" altLang="ja-JP" sz="2000" smtClean="0"/>
              <a:t>		cout </a:t>
            </a:r>
            <a:r>
              <a:rPr lang="en-US" altLang="ja-JP" sz="2000"/>
              <a:t>&lt;&lt; max(degM, degN) - min(degM, degN) &lt;&lt; endl;</a:t>
            </a:r>
          </a:p>
          <a:p>
            <a:r>
              <a:rPr lang="en-US" altLang="ja-JP" sz="2000" smtClean="0"/>
              <a:t>	return </a:t>
            </a:r>
            <a:r>
              <a:rPr lang="en-US" altLang="ja-JP" sz="2000"/>
              <a:t>0;</a:t>
            </a:r>
          </a:p>
          <a:p>
            <a:r>
              <a:rPr lang="en-US" altLang="ja-JP" sz="2000" smtClean="0"/>
              <a:t>	}</a:t>
            </a:r>
            <a:endParaRPr lang="en-US" altLang="ja-JP" sz="2000"/>
          </a:p>
          <a:p>
            <a:r>
              <a:rPr lang="en-US" altLang="ja-JP" sz="2000" smtClean="0"/>
              <a:t>	else</a:t>
            </a:r>
            <a:endParaRPr lang="en-US" altLang="ja-JP" sz="2000"/>
          </a:p>
          <a:p>
            <a:r>
              <a:rPr lang="en-US" altLang="ja-JP" sz="2000" smtClean="0"/>
              <a:t>	{</a:t>
            </a:r>
            <a:endParaRPr lang="en-US" altLang="ja-JP" sz="2000"/>
          </a:p>
          <a:p>
            <a:r>
              <a:rPr lang="en-US" altLang="ja-JP" sz="2000" smtClean="0"/>
              <a:t>		cout </a:t>
            </a:r>
            <a:r>
              <a:rPr lang="en-US" altLang="ja-JP" sz="2000"/>
              <a:t>&lt;&lt; 360 - (max(degM, degN) - min(degM, degN)) &lt;&lt; endl;</a:t>
            </a:r>
          </a:p>
          <a:p>
            <a:pPr lvl="1"/>
            <a:r>
              <a:rPr lang="en-US" altLang="ja-JP" sz="2000" smtClean="0"/>
              <a:t>		return </a:t>
            </a:r>
            <a:r>
              <a:rPr lang="en-US" altLang="ja-JP" sz="2000"/>
              <a:t>0;</a:t>
            </a:r>
          </a:p>
          <a:p>
            <a:r>
              <a:rPr lang="en-US" altLang="ja-JP" sz="2000" smtClean="0"/>
              <a:t>	}</a:t>
            </a:r>
            <a:endParaRPr kumimoji="1" lang="en-US" altLang="ja-JP" sz="2000" smtClean="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問</a:t>
            </a:r>
            <a:r>
              <a:rPr kumimoji="1" lang="en-US" altLang="ja-JP" smtClean="0"/>
              <a:t>3</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要約</a:t>
            </a:r>
            <a:endParaRPr kumimoji="1" lang="en-US" altLang="ja-JP" smtClean="0"/>
          </a:p>
          <a:p>
            <a:pPr lvl="1"/>
            <a:r>
              <a:rPr lang="ja-JP" altLang="en-US"/>
              <a:t>時刻表</a:t>
            </a:r>
            <a:r>
              <a:rPr lang="ja-JP" altLang="en-US" smtClean="0"/>
              <a:t>が与えられるので、最大空港</a:t>
            </a:r>
            <a:r>
              <a:rPr lang="en-US" altLang="ja-JP" smtClean="0"/>
              <a:t>A</a:t>
            </a:r>
            <a:r>
              <a:rPr lang="ja-JP" altLang="en-US" smtClean="0"/>
              <a:t>と空港</a:t>
            </a:r>
            <a:r>
              <a:rPr lang="en-US" altLang="ja-JP" smtClean="0"/>
              <a:t>B</a:t>
            </a:r>
            <a:r>
              <a:rPr lang="ja-JP" altLang="en-US" smtClean="0"/>
              <a:t>を最大何往復できるか求めなさい</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ポイント</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与えられる時刻はソート済み</a:t>
            </a:r>
            <a:endParaRPr kumimoji="1" lang="en-US" altLang="ja-JP" smtClean="0"/>
          </a:p>
          <a:p>
            <a:pPr lvl="1"/>
            <a:r>
              <a:rPr lang="ja-JP" altLang="en-US"/>
              <a:t>ピポット</a:t>
            </a:r>
            <a:r>
              <a:rPr lang="ja-JP" altLang="en-US" smtClean="0"/>
              <a:t>を使うことで効率よく探索できる</a:t>
            </a:r>
            <a:endParaRPr lang="en-US" altLang="ja-JP" smtClean="0"/>
          </a:p>
          <a:p>
            <a:pPr lvl="1"/>
            <a:r>
              <a:rPr kumimoji="1" lang="ja-JP" altLang="en-US" smtClean="0"/>
              <a:t>毎回全探索を行うと、</a:t>
            </a:r>
            <a:r>
              <a:rPr kumimoji="1" lang="en-US" altLang="ja-JP" i="1" smtClean="0"/>
              <a:t>O</a:t>
            </a:r>
            <a:r>
              <a:rPr kumimoji="1" lang="en-US" altLang="ja-JP" smtClean="0"/>
              <a:t>(N</a:t>
            </a:r>
            <a:r>
              <a:rPr kumimoji="1" lang="en-US" altLang="ja-JP" baseline="30000" smtClean="0"/>
              <a:t>2</a:t>
            </a:r>
            <a:r>
              <a:rPr kumimoji="1" lang="en-US" altLang="ja-JP" smtClean="0"/>
              <a:t>)</a:t>
            </a:r>
            <a:r>
              <a:rPr kumimoji="1" lang="ja-JP" altLang="en-US" smtClean="0"/>
              <a:t>となってしまうが、ピポットを用いることで</a:t>
            </a:r>
            <a:r>
              <a:rPr kumimoji="1" lang="en-US" altLang="ja-JP" i="1" smtClean="0"/>
              <a:t>O</a:t>
            </a:r>
            <a:r>
              <a:rPr kumimoji="1" lang="en-US" altLang="ja-JP" smtClean="0"/>
              <a:t>(N)</a:t>
            </a:r>
            <a:r>
              <a:rPr kumimoji="1" lang="ja-JP" altLang="en-US" smtClean="0"/>
              <a:t>で解くことが出来る</a:t>
            </a:r>
            <a:endParaRPr kumimoji="1" lang="en-US" altLang="ja-JP" smtClean="0"/>
          </a:p>
          <a:p>
            <a:pPr lvl="1"/>
            <a:r>
              <a:rPr lang="ja-JP" altLang="en-US"/>
              <a:t>貪欲法</a:t>
            </a:r>
            <a:r>
              <a:rPr lang="ja-JP" altLang="en-US" smtClean="0"/>
              <a:t>で解くことが出来る！！！</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23528" y="764704"/>
            <a:ext cx="8496944" cy="59046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ja-JP" sz="1400"/>
              <a:t>for(;;)</a:t>
            </a:r>
          </a:p>
          <a:p>
            <a:r>
              <a:rPr lang="en-US" altLang="ja-JP" sz="1400"/>
              <a:t>{</a:t>
            </a:r>
          </a:p>
          <a:p>
            <a:r>
              <a:rPr lang="en-US" altLang="ja-JP" sz="1400" smtClean="0"/>
              <a:t>	if(flag </a:t>
            </a:r>
            <a:r>
              <a:rPr lang="en-US" altLang="ja-JP" sz="1400"/>
              <a:t>== 0)</a:t>
            </a:r>
          </a:p>
          <a:p>
            <a:r>
              <a:rPr lang="en-US" altLang="ja-JP" sz="1400" smtClean="0"/>
              <a:t>	{</a:t>
            </a:r>
            <a:endParaRPr lang="en-US" altLang="ja-JP" sz="1400"/>
          </a:p>
          <a:p>
            <a:r>
              <a:rPr lang="en-US" altLang="ja-JP" sz="1400" smtClean="0"/>
              <a:t>		if(a_pipot </a:t>
            </a:r>
            <a:r>
              <a:rPr lang="en-US" altLang="ja-JP" sz="1400"/>
              <a:t>== a.size())</a:t>
            </a:r>
          </a:p>
          <a:p>
            <a:r>
              <a:rPr lang="en-US" altLang="ja-JP" sz="1400" smtClean="0"/>
              <a:t>		break</a:t>
            </a:r>
            <a:r>
              <a:rPr lang="en-US" altLang="ja-JP" sz="1400"/>
              <a:t>;</a:t>
            </a:r>
          </a:p>
          <a:p>
            <a:r>
              <a:rPr lang="en-US" altLang="ja-JP" sz="1400" smtClean="0"/>
              <a:t>		if(a[a_pipot</a:t>
            </a:r>
            <a:r>
              <a:rPr lang="en-US" altLang="ja-JP" sz="1400"/>
              <a:t>] &gt;= nowtime)</a:t>
            </a:r>
          </a:p>
          <a:p>
            <a:r>
              <a:rPr lang="en-US" altLang="ja-JP" sz="1400" smtClean="0"/>
              <a:t>		{</a:t>
            </a:r>
            <a:endParaRPr lang="en-US" altLang="ja-JP" sz="1400"/>
          </a:p>
          <a:p>
            <a:r>
              <a:rPr lang="en-US" altLang="ja-JP" sz="1400" smtClean="0"/>
              <a:t>			nowtime </a:t>
            </a:r>
            <a:r>
              <a:rPr lang="en-US" altLang="ja-JP" sz="1400"/>
              <a:t>= a[a_pipot] + X;</a:t>
            </a:r>
          </a:p>
          <a:p>
            <a:r>
              <a:rPr lang="en-US" altLang="ja-JP" sz="1400" smtClean="0"/>
              <a:t>			flag </a:t>
            </a:r>
            <a:r>
              <a:rPr lang="en-US" altLang="ja-JP" sz="1400"/>
              <a:t>^= 1;</a:t>
            </a:r>
          </a:p>
          <a:p>
            <a:r>
              <a:rPr lang="en-US" altLang="ja-JP" sz="1400" smtClean="0"/>
              <a:t>		}</a:t>
            </a:r>
            <a:endParaRPr lang="en-US" altLang="ja-JP" sz="1400"/>
          </a:p>
          <a:p>
            <a:r>
              <a:rPr lang="en-US" altLang="ja-JP" sz="1400" smtClean="0"/>
              <a:t>		a_pipot</a:t>
            </a:r>
            <a:r>
              <a:rPr lang="en-US" altLang="ja-JP" sz="1400"/>
              <a:t>++;</a:t>
            </a:r>
          </a:p>
          <a:p>
            <a:r>
              <a:rPr lang="en-US" altLang="ja-JP" sz="1400" smtClean="0"/>
              <a:t>	}</a:t>
            </a:r>
            <a:endParaRPr lang="en-US" altLang="ja-JP" sz="1400"/>
          </a:p>
          <a:p>
            <a:r>
              <a:rPr lang="en-US" altLang="ja-JP" sz="1400" smtClean="0"/>
              <a:t>	else</a:t>
            </a:r>
            <a:endParaRPr lang="en-US" altLang="ja-JP" sz="1400"/>
          </a:p>
          <a:p>
            <a:r>
              <a:rPr lang="en-US" altLang="ja-JP" sz="1400" smtClean="0"/>
              <a:t>	{</a:t>
            </a:r>
            <a:endParaRPr lang="en-US" altLang="ja-JP" sz="1400"/>
          </a:p>
          <a:p>
            <a:r>
              <a:rPr lang="en-US" altLang="ja-JP" sz="1400" smtClean="0"/>
              <a:t>		if(b_pipot </a:t>
            </a:r>
            <a:r>
              <a:rPr lang="en-US" altLang="ja-JP" sz="1400"/>
              <a:t>== b.size())</a:t>
            </a:r>
          </a:p>
          <a:p>
            <a:r>
              <a:rPr lang="en-US" altLang="ja-JP" sz="1400" smtClean="0"/>
              <a:t>		break</a:t>
            </a:r>
            <a:r>
              <a:rPr lang="en-US" altLang="ja-JP" sz="1400"/>
              <a:t>;</a:t>
            </a:r>
          </a:p>
          <a:p>
            <a:r>
              <a:rPr lang="en-US" altLang="ja-JP" sz="1400" smtClean="0"/>
              <a:t>		if(b[b_pipot</a:t>
            </a:r>
            <a:r>
              <a:rPr lang="en-US" altLang="ja-JP" sz="1400"/>
              <a:t>] &gt;= nowtime)</a:t>
            </a:r>
          </a:p>
          <a:p>
            <a:r>
              <a:rPr lang="en-US" altLang="ja-JP" sz="1400" smtClean="0"/>
              <a:t>		{</a:t>
            </a:r>
            <a:endParaRPr lang="en-US" altLang="ja-JP" sz="1400"/>
          </a:p>
          <a:p>
            <a:r>
              <a:rPr lang="en-US" altLang="ja-JP" sz="1400" smtClean="0"/>
              <a:t>			nowtime </a:t>
            </a:r>
            <a:r>
              <a:rPr lang="en-US" altLang="ja-JP" sz="1400"/>
              <a:t>= b[b_pipot] + Y;</a:t>
            </a:r>
          </a:p>
          <a:p>
            <a:r>
              <a:rPr lang="en-US" altLang="ja-JP" sz="1400" smtClean="0"/>
              <a:t>			flag </a:t>
            </a:r>
            <a:r>
              <a:rPr lang="en-US" altLang="ja-JP" sz="1400"/>
              <a:t>^= 1;</a:t>
            </a:r>
          </a:p>
          <a:p>
            <a:r>
              <a:rPr lang="en-US" altLang="ja-JP" sz="1400" smtClean="0"/>
              <a:t>			returntime</a:t>
            </a:r>
            <a:r>
              <a:rPr lang="en-US" altLang="ja-JP" sz="1400"/>
              <a:t>++;</a:t>
            </a:r>
          </a:p>
          <a:p>
            <a:r>
              <a:rPr lang="en-US" altLang="ja-JP" sz="1400" smtClean="0"/>
              <a:t>		}</a:t>
            </a:r>
            <a:endParaRPr lang="en-US" altLang="ja-JP" sz="1400"/>
          </a:p>
          <a:p>
            <a:r>
              <a:rPr lang="en-US" altLang="ja-JP" sz="1400" smtClean="0"/>
              <a:t>		b_pipot</a:t>
            </a:r>
            <a:r>
              <a:rPr lang="en-US" altLang="ja-JP" sz="1400"/>
              <a:t>++;</a:t>
            </a:r>
          </a:p>
          <a:p>
            <a:r>
              <a:rPr lang="en-US" altLang="ja-JP" sz="1400" smtClean="0"/>
              <a:t>	}</a:t>
            </a:r>
            <a:endParaRPr lang="en-US" altLang="ja-JP" sz="1400"/>
          </a:p>
          <a:p>
            <a:r>
              <a:rPr lang="en-US" altLang="ja-JP" sz="1400"/>
              <a:t>}</a:t>
            </a:r>
            <a:endParaRPr kumimoji="1" lang="ja-JP" altLang="en-US" sz="1400"/>
          </a:p>
        </p:txBody>
      </p:sp>
      <p:sp>
        <p:nvSpPr>
          <p:cNvPr id="2" name="タイトル 1"/>
          <p:cNvSpPr>
            <a:spLocks noGrp="1"/>
          </p:cNvSpPr>
          <p:nvPr>
            <p:ph type="title"/>
          </p:nvPr>
        </p:nvSpPr>
        <p:spPr>
          <a:xfrm>
            <a:off x="5796136" y="193204"/>
            <a:ext cx="3106688" cy="1143000"/>
          </a:xfrm>
        </p:spPr>
        <p:txBody>
          <a:bodyPr>
            <a:normAutofit fontScale="90000"/>
          </a:bodyPr>
          <a:lstStyle/>
          <a:p>
            <a:r>
              <a:rPr kumimoji="1" lang="ja-JP" altLang="en-US" smtClean="0"/>
              <a:t>解答例</a:t>
            </a:r>
            <a:r>
              <a:rPr kumimoji="1" lang="en-US" altLang="ja-JP" smtClean="0"/>
              <a:t/>
            </a:r>
            <a:br>
              <a:rPr kumimoji="1" lang="en-US" altLang="ja-JP" smtClean="0"/>
            </a:br>
            <a:r>
              <a:rPr kumimoji="1" lang="en-US" altLang="ja-JP" sz="2700" smtClean="0"/>
              <a:t>(IO</a:t>
            </a:r>
            <a:r>
              <a:rPr kumimoji="1" lang="ja-JP" altLang="en-US" sz="2700" smtClean="0"/>
              <a:t>は省略</a:t>
            </a:r>
            <a:r>
              <a:rPr kumimoji="1" lang="en-US" altLang="ja-JP" sz="2700" smtClean="0"/>
              <a:t>)</a:t>
            </a:r>
            <a:endParaRPr kumimoji="1" lang="ja-JP" altLang="en-US" sz="270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問題</a:t>
            </a:r>
            <a:endParaRPr kumimoji="1" lang="ja-JP" altLang="en-US"/>
          </a:p>
        </p:txBody>
      </p:sp>
      <p:sp>
        <p:nvSpPr>
          <p:cNvPr id="3" name="コンテンツ プレースホルダー 2"/>
          <p:cNvSpPr>
            <a:spLocks noGrp="1"/>
          </p:cNvSpPr>
          <p:nvPr>
            <p:ph idx="1"/>
          </p:nvPr>
        </p:nvSpPr>
        <p:spPr>
          <a:xfrm>
            <a:off x="457200" y="1268760"/>
            <a:ext cx="8229600" cy="4857403"/>
          </a:xfrm>
        </p:spPr>
        <p:txBody>
          <a:bodyPr>
            <a:normAutofit fontScale="77500" lnSpcReduction="20000"/>
          </a:bodyPr>
          <a:lstStyle/>
          <a:p>
            <a:r>
              <a:rPr lang="ja-JP" altLang="en-US"/>
              <a:t>ミカミくんは怪しい英単語帳を使っています。その単語帳には </a:t>
            </a:r>
            <a:r>
              <a:rPr lang="en-US" altLang="ja-JP" i="1"/>
              <a:t>N</a:t>
            </a:r>
            <a:r>
              <a:rPr lang="ja-JP" altLang="en-US"/>
              <a:t> 個の単語の意味が載っており、単語 </a:t>
            </a:r>
            <a:r>
              <a:rPr lang="en-US" altLang="ja-JP" i="1"/>
              <a:t>i</a:t>
            </a:r>
            <a:r>
              <a:rPr lang="ja-JP" altLang="en-US"/>
              <a:t> の説明には「単語 </a:t>
            </a:r>
            <a:r>
              <a:rPr lang="en-US" altLang="ja-JP" i="1"/>
              <a:t>b</a:t>
            </a:r>
            <a:r>
              <a:rPr lang="en-US" altLang="ja-JP" i="1" baseline="-25000"/>
              <a:t>i</a:t>
            </a:r>
            <a:r>
              <a:rPr lang="ja-JP" altLang="en-US"/>
              <a:t> と同じ意味である」とだけ書いてあります。ここで、</a:t>
            </a:r>
            <a:r>
              <a:rPr lang="en-US" altLang="ja-JP" i="1"/>
              <a:t>i</a:t>
            </a:r>
            <a:r>
              <a:rPr lang="ja-JP" altLang="en-US"/>
              <a:t> 番目の単語を単語 </a:t>
            </a:r>
            <a:r>
              <a:rPr lang="en-US" altLang="ja-JP" i="1"/>
              <a:t>i</a:t>
            </a:r>
            <a:r>
              <a:rPr lang="ja-JP" altLang="en-US"/>
              <a:t> と呼ぶことにします。 ミカミくんはまだ一つの英単語も知らないので、単語 </a:t>
            </a:r>
            <a:r>
              <a:rPr lang="en-US" altLang="ja-JP" i="1"/>
              <a:t>i</a:t>
            </a:r>
            <a:r>
              <a:rPr lang="ja-JP" altLang="en-US"/>
              <a:t> の意味を調べようとしたとき、単語 </a:t>
            </a:r>
            <a:r>
              <a:rPr lang="en-US" altLang="ja-JP" i="1"/>
              <a:t>b</a:t>
            </a:r>
            <a:r>
              <a:rPr lang="en-US" altLang="ja-JP" i="1" baseline="-25000"/>
              <a:t>i</a:t>
            </a:r>
            <a:r>
              <a:rPr lang="ja-JP" altLang="en-US"/>
              <a:t> の意味を調べようとします。ミカミくんは真面目なので、今までにすでに調べようとしたことのある単語でも同じように単語帳をひき続けます。 しかし、残念ながらこの単語帳では英単語の意味自体はどこにも書いていないため、意味を知ることはできません。 ある単語 </a:t>
            </a:r>
            <a:r>
              <a:rPr lang="en-US" altLang="ja-JP" i="1"/>
              <a:t>i</a:t>
            </a:r>
            <a:r>
              <a:rPr lang="ja-JP" altLang="en-US"/>
              <a:t> を調べようとして、単語帳を参照し、単語 </a:t>
            </a:r>
            <a:r>
              <a:rPr lang="en-US" altLang="ja-JP" i="1"/>
              <a:t>b</a:t>
            </a:r>
            <a:r>
              <a:rPr lang="en-US" altLang="ja-JP" i="1" baseline="-25000"/>
              <a:t>i</a:t>
            </a:r>
            <a:r>
              <a:rPr lang="ja-JP" altLang="en-US"/>
              <a:t> を調べようとするまでを</a:t>
            </a:r>
            <a:r>
              <a:rPr lang="en-US" altLang="ja-JP"/>
              <a:t>1</a:t>
            </a:r>
            <a:r>
              <a:rPr lang="ja-JP" altLang="en-US"/>
              <a:t>ステップとします。</a:t>
            </a:r>
          </a:p>
          <a:p>
            <a:r>
              <a:rPr lang="ja-JP" altLang="en-US"/>
              <a:t>ミカミくんが単語 </a:t>
            </a:r>
            <a:r>
              <a:rPr lang="en-US" altLang="ja-JP" i="1"/>
              <a:t>i</a:t>
            </a:r>
            <a:r>
              <a:rPr lang="ja-JP" altLang="en-US"/>
              <a:t> を調べようとして、</a:t>
            </a:r>
            <a:r>
              <a:rPr lang="en-US" altLang="ja-JP" i="1"/>
              <a:t>k</a:t>
            </a:r>
            <a:r>
              <a:rPr lang="ja-JP" altLang="en-US"/>
              <a:t> ステップ経ったとき、ミカミくんはどの単語を調べようとしているでしょうか？</a:t>
            </a:r>
          </a:p>
          <a:p>
            <a:endParaRPr kumimoji="1" lang="ja-JP" altLang="en-US"/>
          </a:p>
        </p:txBody>
      </p:sp>
      <p:sp>
        <p:nvSpPr>
          <p:cNvPr id="4" name="角丸四角形 3"/>
          <p:cNvSpPr/>
          <p:nvPr/>
        </p:nvSpPr>
        <p:spPr>
          <a:xfrm>
            <a:off x="1619672" y="2564904"/>
            <a:ext cx="5976664" cy="23762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smtClean="0">
                <a:solidFill>
                  <a:srgbClr val="FF0000"/>
                </a:solidFill>
              </a:rPr>
              <a:t>何が言いたいのかよくわからない！</a:t>
            </a:r>
            <a:endParaRPr kumimoji="1" lang="ja-JP" altLang="en-US" sz="2800">
              <a:solidFill>
                <a:srgbClr val="FF0000"/>
              </a:solidFill>
            </a:endParaRPr>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要約</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一つのノードから一つのエッジしか出ていない有向グラフが複数ある。このエッジを</a:t>
            </a:r>
            <a:r>
              <a:rPr kumimoji="1" lang="en-US" altLang="ja-JP" smtClean="0"/>
              <a:t>K</a:t>
            </a:r>
            <a:r>
              <a:rPr lang="ja-JP" altLang="en-US" smtClean="0"/>
              <a:t>回移動したときに到達するノードを求めよ</a:t>
            </a:r>
            <a:endParaRPr kumimoji="1" lang="ja-JP" altLang="en-US"/>
          </a:p>
        </p:txBody>
      </p:sp>
      <p:sp>
        <p:nvSpPr>
          <p:cNvPr id="4" name="角丸四角形 3"/>
          <p:cNvSpPr/>
          <p:nvPr/>
        </p:nvSpPr>
        <p:spPr>
          <a:xfrm>
            <a:off x="1763688" y="3717032"/>
            <a:ext cx="5400600" cy="11881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smtClean="0">
                <a:solidFill>
                  <a:srgbClr val="FF0000"/>
                </a:solidFill>
              </a:rPr>
              <a:t>これもよくわからない！</a:t>
            </a:r>
            <a:endParaRPr kumimoji="1" lang="ja-JP" altLang="en-US" sz="2800">
              <a:solidFill>
                <a:srgbClr val="FF0000"/>
              </a:solidFill>
            </a:endParaRPr>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有</a:t>
            </a:r>
            <a:r>
              <a:rPr lang="ja-JP" altLang="en-US" smtClean="0"/>
              <a:t>向グラフ</a:t>
            </a:r>
            <a:endParaRPr kumimoji="1" lang="ja-JP" altLang="en-US"/>
          </a:p>
        </p:txBody>
      </p:sp>
      <p:sp>
        <p:nvSpPr>
          <p:cNvPr id="4" name="正方形/長方形 3"/>
          <p:cNvSpPr/>
          <p:nvPr/>
        </p:nvSpPr>
        <p:spPr>
          <a:xfrm>
            <a:off x="486339" y="1628800"/>
            <a:ext cx="388843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円/楕円 5"/>
          <p:cNvSpPr/>
          <p:nvPr/>
        </p:nvSpPr>
        <p:spPr>
          <a:xfrm>
            <a:off x="467544" y="1916832"/>
            <a:ext cx="864096" cy="8640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9" name="円/楕円 8"/>
          <p:cNvSpPr/>
          <p:nvPr/>
        </p:nvSpPr>
        <p:spPr>
          <a:xfrm>
            <a:off x="2165042" y="2562078"/>
            <a:ext cx="864096" cy="8640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円/楕円 9"/>
          <p:cNvSpPr/>
          <p:nvPr/>
        </p:nvSpPr>
        <p:spPr>
          <a:xfrm>
            <a:off x="539552" y="4149080"/>
            <a:ext cx="864096" cy="8640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円/楕円 10"/>
          <p:cNvSpPr/>
          <p:nvPr/>
        </p:nvSpPr>
        <p:spPr>
          <a:xfrm>
            <a:off x="2699792" y="3717031"/>
            <a:ext cx="864096" cy="8640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 name="円/楕円 11"/>
          <p:cNvSpPr/>
          <p:nvPr/>
        </p:nvSpPr>
        <p:spPr>
          <a:xfrm>
            <a:off x="2375815" y="5373216"/>
            <a:ext cx="864096" cy="8640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 name="下矢印 12"/>
          <p:cNvSpPr/>
          <p:nvPr/>
        </p:nvSpPr>
        <p:spPr>
          <a:xfrm>
            <a:off x="755576" y="2852936"/>
            <a:ext cx="288032" cy="115212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 name="下矢印 13"/>
          <p:cNvSpPr/>
          <p:nvPr/>
        </p:nvSpPr>
        <p:spPr>
          <a:xfrm rot="15584080">
            <a:off x="1976884" y="3889393"/>
            <a:ext cx="288032" cy="115212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下矢印 14"/>
          <p:cNvSpPr/>
          <p:nvPr/>
        </p:nvSpPr>
        <p:spPr>
          <a:xfrm rot="18412759">
            <a:off x="1673285" y="2325871"/>
            <a:ext cx="288032" cy="691263"/>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下矢印 15"/>
          <p:cNvSpPr/>
          <p:nvPr/>
        </p:nvSpPr>
        <p:spPr>
          <a:xfrm rot="7790711">
            <a:off x="1697235" y="4620286"/>
            <a:ext cx="288032" cy="115212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下矢印 16"/>
          <p:cNvSpPr/>
          <p:nvPr/>
        </p:nvSpPr>
        <p:spPr>
          <a:xfrm rot="461199">
            <a:off x="2811356" y="4599241"/>
            <a:ext cx="288032" cy="82786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角丸四角形 17"/>
          <p:cNvSpPr/>
          <p:nvPr/>
        </p:nvSpPr>
        <p:spPr>
          <a:xfrm>
            <a:off x="4359249" y="3197660"/>
            <a:ext cx="4644008" cy="15121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エッジに「向き」が存在するグラフ</a:t>
            </a:r>
            <a:endParaRPr kumimoji="1" lang="en-US" altLang="ja-JP" smtClean="0"/>
          </a:p>
          <a:p>
            <a:pPr algn="ctr"/>
            <a:r>
              <a:rPr lang="ja-JP" altLang="en-US"/>
              <a:t>無向</a:t>
            </a:r>
            <a:r>
              <a:rPr lang="ja-JP" altLang="en-US" smtClean="0"/>
              <a:t>グラフは有向グラフに属するともいえる</a:t>
            </a:r>
            <a:endParaRPr lang="en-US" altLang="ja-JP" smtClean="0"/>
          </a:p>
          <a:p>
            <a:pPr algn="ctr"/>
            <a:r>
              <a:rPr kumimoji="1" lang="ja-JP" altLang="en-US"/>
              <a:t>閉路</a:t>
            </a:r>
            <a:r>
              <a:rPr kumimoji="1" lang="ja-JP" altLang="en-US" smtClean="0"/>
              <a:t>が存在する場合がある</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ポイント</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K</a:t>
            </a:r>
            <a:r>
              <a:rPr kumimoji="1" lang="ja-JP" altLang="en-US" smtClean="0"/>
              <a:t>の値に応じて処理を分ける</a:t>
            </a:r>
            <a:endParaRPr lang="en-US" altLang="ja-JP"/>
          </a:p>
          <a:p>
            <a:pPr lvl="1"/>
            <a:r>
              <a:rPr kumimoji="1" lang="en-US" altLang="ja-JP" smtClean="0"/>
              <a:t>K</a:t>
            </a:r>
            <a:r>
              <a:rPr kumimoji="1" lang="ja-JP" altLang="en-US" smtClean="0"/>
              <a:t>は最大で</a:t>
            </a:r>
            <a:r>
              <a:rPr lang="en-US" altLang="ja-JP" smtClean="0"/>
              <a:t>10</a:t>
            </a:r>
            <a:r>
              <a:rPr lang="en-US" altLang="ja-JP" baseline="30000" smtClean="0"/>
              <a:t>100000</a:t>
            </a:r>
            <a:r>
              <a:rPr kumimoji="1" lang="ja-JP" altLang="en-US" smtClean="0"/>
              <a:t>なので、逐次処理ではタイムアウトする</a:t>
            </a:r>
            <a:endParaRPr lang="en-US" altLang="ja-JP" baseline="30000"/>
          </a:p>
          <a:p>
            <a:pPr lvl="1"/>
            <a:r>
              <a:rPr kumimoji="1" lang="en-US" altLang="ja-JP" smtClean="0"/>
              <a:t>K</a:t>
            </a:r>
            <a:r>
              <a:rPr kumimoji="1" lang="ja-JP" altLang="en-US" smtClean="0"/>
              <a:t>の値が</a:t>
            </a:r>
            <a:r>
              <a:rPr kumimoji="1" lang="en-US" altLang="ja-JP" smtClean="0"/>
              <a:t>N</a:t>
            </a:r>
            <a:r>
              <a:rPr kumimoji="1" lang="ja-JP" altLang="en-US" smtClean="0"/>
              <a:t>以下であれば逐次処理可能</a:t>
            </a:r>
            <a:endParaRPr kumimoji="1" lang="en-US" altLang="ja-JP" smtClean="0"/>
          </a:p>
          <a:p>
            <a:pPr lvl="1"/>
            <a:r>
              <a:rPr lang="en-US" altLang="ja-JP" smtClean="0"/>
              <a:t>K</a:t>
            </a:r>
            <a:r>
              <a:rPr lang="ja-JP" altLang="en-US" smtClean="0"/>
              <a:t>の値が</a:t>
            </a:r>
            <a:r>
              <a:rPr lang="en-US" altLang="ja-JP" smtClean="0"/>
              <a:t>N</a:t>
            </a:r>
            <a:r>
              <a:rPr lang="ja-JP" altLang="en-US" smtClean="0"/>
              <a:t>以上の時、あることが確定する</a:t>
            </a:r>
            <a:endParaRPr kumimoji="1" lang="en-US" altLang="ja-JP" smtClean="0"/>
          </a:p>
        </p:txBody>
      </p:sp>
      <p:sp>
        <p:nvSpPr>
          <p:cNvPr id="4" name="角丸四角形 3"/>
          <p:cNvSpPr/>
          <p:nvPr/>
        </p:nvSpPr>
        <p:spPr>
          <a:xfrm>
            <a:off x="960253" y="4869160"/>
            <a:ext cx="7056784" cy="14401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3200" smtClean="0"/>
              <a:t>有向グラフ内に閉路が存在すること</a:t>
            </a:r>
            <a:endParaRPr kumimoji="1" lang="en-US" altLang="ja-JP" sz="3200" smtClean="0"/>
          </a:p>
          <a:p>
            <a:pPr algn="ctr"/>
            <a:r>
              <a:rPr kumimoji="1" lang="en-US" altLang="ja-JP" sz="3200" smtClean="0"/>
              <a:t>(</a:t>
            </a:r>
            <a:r>
              <a:rPr kumimoji="1" lang="ja-JP" altLang="en-US" sz="3200" smtClean="0"/>
              <a:t>必要条件ではない</a:t>
            </a:r>
            <a:r>
              <a:rPr kumimoji="1" lang="en-US" altLang="ja-JP" sz="3200" smtClean="0"/>
              <a:t>)</a:t>
            </a:r>
            <a:endParaRPr kumimoji="1" lang="ja-JP" altLang="en-US" sz="320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閉路があると何がわかる？</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閉路があれば、閉路のステップ数が</a:t>
            </a:r>
            <a:r>
              <a:rPr kumimoji="1" lang="en-US" altLang="ja-JP" smtClean="0"/>
              <a:t>M</a:t>
            </a:r>
            <a:r>
              <a:rPr kumimoji="1" lang="ja-JP" altLang="en-US" smtClean="0"/>
              <a:t>であれば</a:t>
            </a:r>
            <a:r>
              <a:rPr kumimoji="1" lang="en-US" altLang="ja-JP" smtClean="0"/>
              <a:t>M</a:t>
            </a:r>
            <a:r>
              <a:rPr kumimoji="1" lang="ja-JP" altLang="en-US" smtClean="0"/>
              <a:t>ステップで元の位置に戻ることが出来る</a:t>
            </a:r>
            <a:endParaRPr lang="en-US" altLang="ja-JP"/>
          </a:p>
          <a:p>
            <a:pPr lvl="1"/>
            <a:r>
              <a:rPr lang="ja-JP" altLang="en-US" smtClean="0"/>
              <a:t>余りを用いることで簡単に解くことが出来る</a:t>
            </a:r>
            <a:endParaRPr lang="en-US" altLang="ja-JP" smtClean="0"/>
          </a:p>
          <a:p>
            <a:pPr lvl="1"/>
            <a:endParaRPr lang="en-US" altLang="ja-JP"/>
          </a:p>
        </p:txBody>
      </p:sp>
      <p:sp>
        <p:nvSpPr>
          <p:cNvPr id="4" name="角丸四角形 3"/>
          <p:cNvSpPr/>
          <p:nvPr/>
        </p:nvSpPr>
        <p:spPr>
          <a:xfrm>
            <a:off x="2267744" y="3356992"/>
            <a:ext cx="4392488"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mtClean="0"/>
              <a:t>10</a:t>
            </a:r>
            <a:r>
              <a:rPr lang="en-US" altLang="ja-JP" baseline="30000" smtClean="0"/>
              <a:t>100000</a:t>
            </a:r>
            <a:r>
              <a:rPr kumimoji="1" lang="ja-JP" altLang="en-US" smtClean="0"/>
              <a:t>はオーバーフローしちゃう！</a:t>
            </a:r>
            <a:endParaRPr kumimoji="1" lang="en-US" altLang="ja-JP" smtClean="0"/>
          </a:p>
        </p:txBody>
      </p:sp>
      <p:sp>
        <p:nvSpPr>
          <p:cNvPr id="5" name="角丸四角形 4"/>
          <p:cNvSpPr/>
          <p:nvPr/>
        </p:nvSpPr>
        <p:spPr>
          <a:xfrm>
            <a:off x="2265111" y="5013176"/>
            <a:ext cx="4392488"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剰余に関する公式を使って解きましょう</a:t>
            </a:r>
            <a:endParaRPr kumimoji="1" lang="en-US" altLang="ja-JP" smtClean="0"/>
          </a:p>
        </p:txBody>
      </p:sp>
      <p:sp>
        <p:nvSpPr>
          <p:cNvPr id="6" name="下矢印 5"/>
          <p:cNvSpPr/>
          <p:nvPr/>
        </p:nvSpPr>
        <p:spPr>
          <a:xfrm>
            <a:off x="4139952" y="4365104"/>
            <a:ext cx="576064" cy="93610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本日</a:t>
            </a:r>
            <a:r>
              <a:rPr lang="ja-JP" altLang="en-US" smtClean="0"/>
              <a:t>の</a:t>
            </a:r>
            <a:r>
              <a:rPr lang="ja-JP" altLang="en-US"/>
              <a:t>内容</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本日から、実際のプロコンの問題を解き始めます。</a:t>
            </a:r>
            <a:endParaRPr kumimoji="1" lang="en-US" altLang="ja-JP" smtClean="0"/>
          </a:p>
          <a:p>
            <a:r>
              <a:rPr lang="ja-JP" altLang="en-US"/>
              <a:t>初め</a:t>
            </a:r>
            <a:r>
              <a:rPr lang="ja-JP" altLang="en-US" smtClean="0"/>
              <a:t>はアットコーダーのビギナーコンテストから始めます</a:t>
            </a:r>
            <a:endParaRPr kumimoji="1" lang="ja-JP" altLang="en-US"/>
          </a:p>
        </p:txBody>
      </p:sp>
    </p:spTree>
    <p:extLst>
      <p:ext uri="{BB962C8B-B14F-4D97-AF65-F5344CB8AC3E}">
        <p14:creationId xmlns:p14="http://schemas.microsoft.com/office/powerpoint/2010/main" val="185391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剰余の公式</a:t>
            </a:r>
            <a:endParaRPr kumimoji="1" lang="ja-JP" altLang="en-US"/>
          </a:p>
        </p:txBody>
      </p:sp>
      <mc:AlternateContent xmlns:mc="http://schemas.openxmlformats.org/markup-compatibility/2006" xmlns:a14="http://schemas.microsoft.com/office/drawing/2010/main">
        <mc:Choice Requires="a14">
          <p:sp>
            <p:nvSpPr>
              <p:cNvPr id="4" name="角丸四角形 3"/>
              <p:cNvSpPr/>
              <p:nvPr/>
            </p:nvSpPr>
            <p:spPr>
              <a:xfrm>
                <a:off x="1763688" y="1279154"/>
                <a:ext cx="5256584" cy="7816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 xmlns:m="http://schemas.openxmlformats.org/officeDocument/2006/math">
                    <m:r>
                      <a:rPr kumimoji="1" lang="en-US" altLang="ja-JP" sz="2800" b="0" i="1" smtClean="0">
                        <a:latin typeface="Cambria Math"/>
                      </a:rPr>
                      <m:t>𝑥</m:t>
                    </m:r>
                    <m:r>
                      <a:rPr kumimoji="1" lang="en-US" altLang="ja-JP" sz="2800" b="0" i="1" smtClean="0">
                        <a:latin typeface="Cambria Math"/>
                      </a:rPr>
                      <m:t> </m:t>
                    </m:r>
                    <m:r>
                      <a:rPr kumimoji="1" lang="en-US" altLang="ja-JP" sz="2800" b="0" i="1" smtClean="0">
                        <a:latin typeface="Cambria Math"/>
                      </a:rPr>
                      <m:t>𝑚𝑜𝑑</m:t>
                    </m:r>
                    <m:r>
                      <a:rPr kumimoji="1" lang="en-US" altLang="ja-JP" sz="2800" b="0" i="1" smtClean="0">
                        <a:latin typeface="Cambria Math"/>
                      </a:rPr>
                      <m:t> </m:t>
                    </m:r>
                    <m:r>
                      <a:rPr kumimoji="1" lang="en-US" altLang="ja-JP" sz="2800" b="0" i="1" smtClean="0">
                        <a:latin typeface="Cambria Math"/>
                      </a:rPr>
                      <m:t>𝑦</m:t>
                    </m:r>
                    <m:r>
                      <a:rPr kumimoji="1" lang="en-US" altLang="ja-JP" sz="2800" b="0" i="1" smtClean="0">
                        <a:latin typeface="Cambria Math"/>
                      </a:rPr>
                      <m:t>=</m:t>
                    </m:r>
                    <m:r>
                      <a:rPr kumimoji="1" lang="en-US" altLang="ja-JP" sz="2800" b="0" i="1" smtClean="0">
                        <a:latin typeface="Cambria Math"/>
                      </a:rPr>
                      <m:t>𝑅</m:t>
                    </m:r>
                    <m:r>
                      <a:rPr kumimoji="1" lang="en-US" altLang="ja-JP" sz="2800" b="0" i="1" smtClean="0">
                        <a:latin typeface="Cambria Math"/>
                      </a:rPr>
                      <m:t> </m:t>
                    </m:r>
                  </m:oMath>
                </a14:m>
                <a:r>
                  <a:rPr kumimoji="1" lang="ja-JP" altLang="en-US" sz="2800" smtClean="0"/>
                  <a:t>の時</a:t>
                </a:r>
                <a:endParaRPr kumimoji="1" lang="ja-JP" altLang="en-US" sz="2800"/>
              </a:p>
            </p:txBody>
          </p:sp>
        </mc:Choice>
        <mc:Fallback xmlns="">
          <p:sp>
            <p:nvSpPr>
              <p:cNvPr id="4" name="角丸四角形 3"/>
              <p:cNvSpPr>
                <a:spLocks noRot="1" noChangeAspect="1" noMove="1" noResize="1" noEditPoints="1" noAdjustHandles="1" noChangeArrowheads="1" noChangeShapeType="1" noTextEdit="1"/>
              </p:cNvSpPr>
              <p:nvPr/>
            </p:nvSpPr>
            <p:spPr>
              <a:xfrm>
                <a:off x="1763688" y="1279154"/>
                <a:ext cx="5256584" cy="781694"/>
              </a:xfrm>
              <a:prstGeom prst="round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角丸四角形 4"/>
              <p:cNvSpPr/>
              <p:nvPr/>
            </p:nvSpPr>
            <p:spPr>
              <a:xfrm>
                <a:off x="1763688" y="2780928"/>
                <a:ext cx="5256584" cy="7816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a:rPr>
                          </m:ctrlPr>
                        </m:dPr>
                        <m:e>
                          <m:r>
                            <a:rPr kumimoji="1" lang="en-US" altLang="ja-JP" sz="2400" b="0" i="1" smtClean="0">
                              <a:latin typeface="Cambria Math"/>
                            </a:rPr>
                            <m:t>𝑥</m:t>
                          </m:r>
                          <m:r>
                            <a:rPr kumimoji="1" lang="en-US" altLang="ja-JP" sz="2400" b="0" i="1" smtClean="0">
                              <a:latin typeface="Cambria Math"/>
                            </a:rPr>
                            <m:t>+</m:t>
                          </m:r>
                          <m:r>
                            <a:rPr kumimoji="1" lang="en-US" altLang="ja-JP" sz="2400" b="0" i="1" smtClean="0">
                              <a:latin typeface="Cambria Math"/>
                            </a:rPr>
                            <m:t>𝑎</m:t>
                          </m:r>
                        </m:e>
                      </m:d>
                      <m:r>
                        <a:rPr kumimoji="1" lang="en-US" altLang="ja-JP" sz="2400" b="0" i="1" smtClean="0">
                          <a:latin typeface="Cambria Math"/>
                        </a:rPr>
                        <m:t>𝑚𝑜𝑑</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m:t>
                      </m:r>
                      <m:d>
                        <m:dPr>
                          <m:ctrlPr>
                            <a:rPr kumimoji="1" lang="en-US" altLang="ja-JP" sz="2400" b="0" i="1" smtClean="0">
                              <a:latin typeface="Cambria Math"/>
                            </a:rPr>
                          </m:ctrlPr>
                        </m:dPr>
                        <m:e>
                          <m:r>
                            <a:rPr kumimoji="1" lang="en-US" altLang="ja-JP" sz="2400" b="0" i="1" smtClean="0">
                              <a:latin typeface="Cambria Math"/>
                            </a:rPr>
                            <m:t>𝑅</m:t>
                          </m:r>
                          <m:r>
                            <a:rPr kumimoji="1" lang="en-US" altLang="ja-JP" sz="2400" b="0" i="1" smtClean="0">
                              <a:latin typeface="Cambria Math"/>
                            </a:rPr>
                            <m:t>+</m:t>
                          </m:r>
                          <m:r>
                            <a:rPr kumimoji="1" lang="en-US" altLang="ja-JP" sz="2400" b="0" i="1" smtClean="0">
                              <a:latin typeface="Cambria Math"/>
                            </a:rPr>
                            <m:t>𝑎</m:t>
                          </m:r>
                        </m:e>
                      </m:d>
                      <m:r>
                        <a:rPr kumimoji="1" lang="en-US" altLang="ja-JP" sz="2400" b="0" i="1" smtClean="0">
                          <a:latin typeface="Cambria Math"/>
                        </a:rPr>
                        <m:t>𝑚𝑜𝑑</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 </m:t>
                      </m:r>
                    </m:oMath>
                  </m:oMathPara>
                </a14:m>
                <a:endParaRPr kumimoji="1" lang="ja-JP" altLang="en-US" sz="2400"/>
              </a:p>
            </p:txBody>
          </p:sp>
        </mc:Choice>
        <mc:Fallback xmlns="">
          <p:sp>
            <p:nvSpPr>
              <p:cNvPr id="5" name="角丸四角形 4"/>
              <p:cNvSpPr>
                <a:spLocks noRot="1" noChangeAspect="1" noMove="1" noResize="1" noEditPoints="1" noAdjustHandles="1" noChangeArrowheads="1" noChangeShapeType="1" noTextEdit="1"/>
              </p:cNvSpPr>
              <p:nvPr/>
            </p:nvSpPr>
            <p:spPr>
              <a:xfrm>
                <a:off x="1763688" y="2780928"/>
                <a:ext cx="5256584" cy="781694"/>
              </a:xfrm>
              <a:prstGeom prst="round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763688" y="3799434"/>
                <a:ext cx="5256584" cy="7816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a:rPr>
                          </m:ctrlPr>
                        </m:dPr>
                        <m:e>
                          <m:r>
                            <a:rPr kumimoji="1" lang="en-US" altLang="ja-JP" sz="2400" b="0" i="1" smtClean="0">
                              <a:latin typeface="Cambria Math"/>
                            </a:rPr>
                            <m:t>𝑥</m:t>
                          </m:r>
                          <m:r>
                            <a:rPr kumimoji="1" lang="en-US" altLang="ja-JP" sz="2400" b="0" i="1" smtClean="0">
                              <a:latin typeface="Cambria Math"/>
                              <a:ea typeface="Cambria Math"/>
                            </a:rPr>
                            <m:t>×</m:t>
                          </m:r>
                          <m:r>
                            <a:rPr kumimoji="1" lang="en-US" altLang="ja-JP" sz="2400" b="0" i="1" smtClean="0">
                              <a:latin typeface="Cambria Math"/>
                            </a:rPr>
                            <m:t>𝑎</m:t>
                          </m:r>
                        </m:e>
                      </m:d>
                      <m:r>
                        <a:rPr kumimoji="1" lang="en-US" altLang="ja-JP" sz="2400" b="0" i="1" smtClean="0">
                          <a:latin typeface="Cambria Math"/>
                        </a:rPr>
                        <m:t>𝑚𝑜𝑑</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m:t>
                      </m:r>
                      <m:d>
                        <m:dPr>
                          <m:ctrlPr>
                            <a:rPr kumimoji="1" lang="en-US" altLang="ja-JP" sz="2400" b="0" i="1" smtClean="0">
                              <a:latin typeface="Cambria Math"/>
                            </a:rPr>
                          </m:ctrlPr>
                        </m:dPr>
                        <m:e>
                          <m:r>
                            <a:rPr kumimoji="1" lang="en-US" altLang="ja-JP" sz="2400" b="0" i="1" smtClean="0">
                              <a:latin typeface="Cambria Math"/>
                            </a:rPr>
                            <m:t>𝑅</m:t>
                          </m:r>
                          <m:r>
                            <a:rPr kumimoji="1" lang="en-US" altLang="ja-JP" sz="2400" b="0" i="1" smtClean="0">
                              <a:latin typeface="Cambria Math"/>
                              <a:ea typeface="Cambria Math"/>
                            </a:rPr>
                            <m:t>×</m:t>
                          </m:r>
                          <m:r>
                            <a:rPr kumimoji="1" lang="en-US" altLang="ja-JP" sz="2400" b="0" i="1" smtClean="0">
                              <a:latin typeface="Cambria Math"/>
                            </a:rPr>
                            <m:t>𝑎</m:t>
                          </m:r>
                        </m:e>
                      </m:d>
                      <m:r>
                        <a:rPr kumimoji="1" lang="en-US" altLang="ja-JP" sz="2400" b="0" i="1" smtClean="0">
                          <a:latin typeface="Cambria Math"/>
                        </a:rPr>
                        <m:t>𝑚𝑜𝑑</m:t>
                      </m:r>
                      <m:r>
                        <a:rPr kumimoji="1" lang="en-US" altLang="ja-JP" sz="2400" b="0" i="1" smtClean="0">
                          <a:latin typeface="Cambria Math"/>
                        </a:rPr>
                        <m:t> </m:t>
                      </m:r>
                      <m:r>
                        <a:rPr kumimoji="1" lang="en-US" altLang="ja-JP" sz="2400" b="0" i="1" smtClean="0">
                          <a:latin typeface="Cambria Math"/>
                        </a:rPr>
                        <m:t>𝑦</m:t>
                      </m:r>
                      <m:r>
                        <a:rPr kumimoji="1" lang="en-US" altLang="ja-JP" sz="2400" b="0" i="1" smtClean="0">
                          <a:latin typeface="Cambria Math"/>
                        </a:rPr>
                        <m:t> </m:t>
                      </m:r>
                    </m:oMath>
                  </m:oMathPara>
                </a14:m>
                <a:endParaRPr kumimoji="1" lang="ja-JP" altLang="en-US" sz="2400"/>
              </a:p>
            </p:txBody>
          </p:sp>
        </mc:Choice>
        <mc:Fallback xmlns="">
          <p:sp>
            <p:nvSpPr>
              <p:cNvPr id="8" name="角丸四角形 7"/>
              <p:cNvSpPr>
                <a:spLocks noRot="1" noChangeAspect="1" noMove="1" noResize="1" noEditPoints="1" noAdjustHandles="1" noChangeArrowheads="1" noChangeShapeType="1" noTextEdit="1"/>
              </p:cNvSpPr>
              <p:nvPr/>
            </p:nvSpPr>
            <p:spPr>
              <a:xfrm>
                <a:off x="1763688" y="3799434"/>
                <a:ext cx="5256584" cy="781694"/>
              </a:xfrm>
              <a:prstGeom prst="roundRect">
                <a:avLst/>
              </a:prstGeom>
              <a:blipFill rotWithShape="1">
                <a:blip r:embed="rId4"/>
                <a:stretch>
                  <a:fillRect/>
                </a:stretch>
              </a:blipFill>
            </p:spPr>
            <p:txBody>
              <a:bodyPr/>
              <a:lstStyle/>
              <a:p>
                <a:r>
                  <a:rPr lang="ja-JP" altLang="en-US">
                    <a:noFill/>
                  </a:rPr>
                  <a:t> </a:t>
                </a:r>
              </a:p>
            </p:txBody>
          </p:sp>
        </mc:Fallback>
      </mc:AlternateContent>
      <p:sp>
        <p:nvSpPr>
          <p:cNvPr id="11" name="角丸四角形 10"/>
          <p:cNvSpPr/>
          <p:nvPr/>
        </p:nvSpPr>
        <p:spPr>
          <a:xfrm>
            <a:off x="2051720" y="4941168"/>
            <a:ext cx="4824536" cy="1584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mtClean="0"/>
              <a:t>先頭の桁から初めて順次余りを求めることで、</a:t>
            </a:r>
            <a:endParaRPr lang="en-US" altLang="ja-JP" smtClean="0"/>
          </a:p>
          <a:p>
            <a:pPr algn="ctr"/>
            <a:r>
              <a:rPr lang="ja-JP" altLang="en-US" smtClean="0"/>
              <a:t>オーバーフローを防ぐことが出来る</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具体例</a:t>
            </a:r>
            <a:endParaRPr kumimoji="1" lang="ja-JP" altLang="en-US"/>
          </a:p>
        </p:txBody>
      </p:sp>
      <p:sp>
        <p:nvSpPr>
          <p:cNvPr id="3" name="コンテンツ プレースホルダー 2"/>
          <p:cNvSpPr>
            <a:spLocks noGrp="1"/>
          </p:cNvSpPr>
          <p:nvPr>
            <p:ph idx="1"/>
          </p:nvPr>
        </p:nvSpPr>
        <p:spPr>
          <a:xfrm>
            <a:off x="467544" y="1423317"/>
            <a:ext cx="8229600" cy="4525963"/>
          </a:xfrm>
        </p:spPr>
        <p:txBody>
          <a:bodyPr/>
          <a:lstStyle/>
          <a:p>
            <a:r>
              <a:rPr kumimoji="1" lang="en-US" altLang="ja-JP" smtClean="0"/>
              <a:t>7582 / 3 </a:t>
            </a:r>
            <a:r>
              <a:rPr lang="ja-JP" altLang="en-US" smtClean="0"/>
              <a:t>の求め方</a:t>
            </a:r>
            <a:endParaRPr kumimoji="1" lang="ja-JP" altLang="en-US"/>
          </a:p>
        </p:txBody>
      </p:sp>
      <mc:AlternateContent xmlns:mc="http://schemas.openxmlformats.org/markup-compatibility/2006" xmlns:a14="http://schemas.microsoft.com/office/drawing/2010/main">
        <mc:Choice Requires="a14">
          <p:sp>
            <p:nvSpPr>
              <p:cNvPr id="4" name="角丸四角形 3"/>
              <p:cNvSpPr/>
              <p:nvPr/>
            </p:nvSpPr>
            <p:spPr>
              <a:xfrm>
                <a:off x="1523473" y="2140981"/>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7 </m:t>
                      </m:r>
                      <m:r>
                        <a:rPr kumimoji="1" lang="en-US" altLang="ja-JP" sz="2400" b="0" i="1" smtClean="0">
                          <a:latin typeface="Cambria Math"/>
                        </a:rPr>
                        <m:t>𝑚𝑜𝑑</m:t>
                      </m:r>
                      <m:r>
                        <a:rPr kumimoji="1" lang="en-US" altLang="ja-JP" sz="2400" b="0" i="1" smtClean="0">
                          <a:latin typeface="Cambria Math"/>
                        </a:rPr>
                        <m:t> 3=1</m:t>
                      </m:r>
                    </m:oMath>
                  </m:oMathPara>
                </a14:m>
                <a:endParaRPr kumimoji="1" lang="ja-JP" altLang="en-US" sz="2400"/>
              </a:p>
            </p:txBody>
          </p:sp>
        </mc:Choice>
        <mc:Fallback xmlns="">
          <p:sp>
            <p:nvSpPr>
              <p:cNvPr id="4" name="角丸四角形 3"/>
              <p:cNvSpPr>
                <a:spLocks noRot="1" noChangeAspect="1" noMove="1" noResize="1" noEditPoints="1" noAdjustHandles="1" noChangeArrowheads="1" noChangeShapeType="1" noTextEdit="1"/>
              </p:cNvSpPr>
              <p:nvPr/>
            </p:nvSpPr>
            <p:spPr>
              <a:xfrm>
                <a:off x="1523473" y="2140981"/>
                <a:ext cx="2656848" cy="432048"/>
              </a:xfrm>
              <a:prstGeom prst="round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角丸四角形 5"/>
              <p:cNvSpPr/>
              <p:nvPr/>
            </p:nvSpPr>
            <p:spPr>
              <a:xfrm>
                <a:off x="1523473" y="3348867"/>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1+5 </m:t>
                      </m:r>
                      <m:r>
                        <a:rPr kumimoji="1" lang="en-US" altLang="ja-JP" sz="2400" b="0" i="1" smtClean="0">
                          <a:latin typeface="Cambria Math"/>
                        </a:rPr>
                        <m:t>𝑚𝑜𝑑</m:t>
                      </m:r>
                      <m:r>
                        <a:rPr kumimoji="1" lang="en-US" altLang="ja-JP" sz="2400" b="0" i="1" smtClean="0">
                          <a:latin typeface="Cambria Math"/>
                        </a:rPr>
                        <m:t> 3=0</m:t>
                      </m:r>
                    </m:oMath>
                  </m:oMathPara>
                </a14:m>
                <a:endParaRPr kumimoji="1" lang="ja-JP" altLang="en-US" sz="2400"/>
              </a:p>
            </p:txBody>
          </p:sp>
        </mc:Choice>
        <mc:Fallback xmlns="">
          <p:sp>
            <p:nvSpPr>
              <p:cNvPr id="6" name="角丸四角形 5"/>
              <p:cNvSpPr>
                <a:spLocks noRot="1" noChangeAspect="1" noMove="1" noResize="1" noEditPoints="1" noAdjustHandles="1" noChangeArrowheads="1" noChangeShapeType="1" noTextEdit="1"/>
              </p:cNvSpPr>
              <p:nvPr/>
            </p:nvSpPr>
            <p:spPr>
              <a:xfrm>
                <a:off x="1523473" y="3348867"/>
                <a:ext cx="2656848" cy="432048"/>
              </a:xfrm>
              <a:prstGeom prst="round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角丸四角形 6"/>
              <p:cNvSpPr/>
              <p:nvPr/>
            </p:nvSpPr>
            <p:spPr>
              <a:xfrm>
                <a:off x="1516025" y="4509759"/>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0+8 </m:t>
                      </m:r>
                      <m:r>
                        <a:rPr kumimoji="1" lang="en-US" altLang="ja-JP" sz="2400" b="0" i="1" smtClean="0">
                          <a:latin typeface="Cambria Math"/>
                        </a:rPr>
                        <m:t>𝑚𝑜𝑑</m:t>
                      </m:r>
                      <m:r>
                        <a:rPr kumimoji="1" lang="en-US" altLang="ja-JP" sz="2400" b="0" i="1" smtClean="0">
                          <a:latin typeface="Cambria Math"/>
                        </a:rPr>
                        <m:t> 3=2</m:t>
                      </m:r>
                    </m:oMath>
                  </m:oMathPara>
                </a14:m>
                <a:endParaRPr kumimoji="1" lang="ja-JP" altLang="en-US" sz="2400"/>
              </a:p>
            </p:txBody>
          </p:sp>
        </mc:Choice>
        <mc:Fallback xmlns="">
          <p:sp>
            <p:nvSpPr>
              <p:cNvPr id="7" name="角丸四角形 6"/>
              <p:cNvSpPr>
                <a:spLocks noRot="1" noChangeAspect="1" noMove="1" noResize="1" noEditPoints="1" noAdjustHandles="1" noChangeArrowheads="1" noChangeShapeType="1" noTextEdit="1"/>
              </p:cNvSpPr>
              <p:nvPr/>
            </p:nvSpPr>
            <p:spPr>
              <a:xfrm>
                <a:off x="1516025" y="4509759"/>
                <a:ext cx="2656848" cy="432048"/>
              </a:xfrm>
              <a:prstGeom prst="round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角丸四角形 7"/>
              <p:cNvSpPr/>
              <p:nvPr/>
            </p:nvSpPr>
            <p:spPr>
              <a:xfrm>
                <a:off x="1563420" y="5733256"/>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2+2 </m:t>
                      </m:r>
                      <m:r>
                        <a:rPr kumimoji="1" lang="en-US" altLang="ja-JP" sz="2400" b="0" i="1" smtClean="0">
                          <a:latin typeface="Cambria Math"/>
                        </a:rPr>
                        <m:t>𝑚𝑜𝑑</m:t>
                      </m:r>
                      <m:r>
                        <a:rPr kumimoji="1" lang="en-US" altLang="ja-JP" sz="2400" b="0" i="1" smtClean="0">
                          <a:latin typeface="Cambria Math"/>
                        </a:rPr>
                        <m:t> 3=1</m:t>
                      </m:r>
                    </m:oMath>
                  </m:oMathPara>
                </a14:m>
                <a:endParaRPr kumimoji="1" lang="ja-JP" altLang="en-US" sz="2400"/>
              </a:p>
            </p:txBody>
          </p:sp>
        </mc:Choice>
        <mc:Fallback xmlns="">
          <p:sp>
            <p:nvSpPr>
              <p:cNvPr id="8" name="角丸四角形 7"/>
              <p:cNvSpPr>
                <a:spLocks noRot="1" noChangeAspect="1" noMove="1" noResize="1" noEditPoints="1" noAdjustHandles="1" noChangeArrowheads="1" noChangeShapeType="1" noTextEdit="1"/>
              </p:cNvSpPr>
              <p:nvPr/>
            </p:nvSpPr>
            <p:spPr>
              <a:xfrm>
                <a:off x="1563420" y="5733256"/>
                <a:ext cx="2656848" cy="432048"/>
              </a:xfrm>
              <a:prstGeom prst="round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角丸四角形 8"/>
              <p:cNvSpPr/>
              <p:nvPr/>
            </p:nvSpPr>
            <p:spPr>
              <a:xfrm>
                <a:off x="5752321" y="2139594"/>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1</m:t>
                      </m:r>
                      <m:r>
                        <a:rPr kumimoji="1" lang="en-US" altLang="ja-JP" sz="2400" b="0" i="1" smtClean="0">
                          <a:latin typeface="Cambria Math"/>
                          <a:ea typeface="Cambria Math"/>
                        </a:rPr>
                        <m:t>×10</m:t>
                      </m:r>
                      <m:r>
                        <a:rPr kumimoji="1" lang="en-US" altLang="ja-JP" sz="2400" b="0" i="1" smtClean="0">
                          <a:latin typeface="Cambria Math"/>
                        </a:rPr>
                        <m:t> </m:t>
                      </m:r>
                      <m:r>
                        <a:rPr kumimoji="1" lang="en-US" altLang="ja-JP" sz="2400" b="0" i="1" smtClean="0">
                          <a:latin typeface="Cambria Math"/>
                        </a:rPr>
                        <m:t>𝑚𝑜𝑑</m:t>
                      </m:r>
                      <m:r>
                        <a:rPr kumimoji="1" lang="en-US" altLang="ja-JP" sz="2400" b="0" i="1" smtClean="0">
                          <a:latin typeface="Cambria Math"/>
                        </a:rPr>
                        <m:t> 3=1</m:t>
                      </m:r>
                    </m:oMath>
                  </m:oMathPara>
                </a14:m>
                <a:endParaRPr kumimoji="1" lang="ja-JP" altLang="en-US" sz="2400"/>
              </a:p>
            </p:txBody>
          </p:sp>
        </mc:Choice>
        <mc:Fallback xmlns="">
          <p:sp>
            <p:nvSpPr>
              <p:cNvPr id="9" name="角丸四角形 8"/>
              <p:cNvSpPr>
                <a:spLocks noRot="1" noChangeAspect="1" noMove="1" noResize="1" noEditPoints="1" noAdjustHandles="1" noChangeArrowheads="1" noChangeShapeType="1" noTextEdit="1"/>
              </p:cNvSpPr>
              <p:nvPr/>
            </p:nvSpPr>
            <p:spPr>
              <a:xfrm>
                <a:off x="5752321" y="2139594"/>
                <a:ext cx="2656848" cy="432048"/>
              </a:xfrm>
              <a:prstGeom prst="round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角丸四角形 9"/>
              <p:cNvSpPr/>
              <p:nvPr/>
            </p:nvSpPr>
            <p:spPr>
              <a:xfrm>
                <a:off x="5756422" y="3347481"/>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0</m:t>
                      </m:r>
                      <m:r>
                        <a:rPr kumimoji="1" lang="en-US" altLang="ja-JP" sz="2400" b="0" i="1" smtClean="0">
                          <a:latin typeface="Cambria Math"/>
                          <a:ea typeface="Cambria Math"/>
                        </a:rPr>
                        <m:t>×</m:t>
                      </m:r>
                      <m:r>
                        <a:rPr kumimoji="1" lang="en-US" altLang="ja-JP" sz="2400" b="0" i="1" smtClean="0">
                          <a:latin typeface="Cambria Math"/>
                        </a:rPr>
                        <m:t>10 </m:t>
                      </m:r>
                      <m:r>
                        <a:rPr kumimoji="1" lang="en-US" altLang="ja-JP" sz="2400" b="0" i="1" smtClean="0">
                          <a:latin typeface="Cambria Math"/>
                        </a:rPr>
                        <m:t>𝑚𝑜𝑑</m:t>
                      </m:r>
                      <m:r>
                        <a:rPr kumimoji="1" lang="en-US" altLang="ja-JP" sz="2400" b="0" i="1" smtClean="0">
                          <a:latin typeface="Cambria Math"/>
                        </a:rPr>
                        <m:t> 3=0</m:t>
                      </m:r>
                    </m:oMath>
                  </m:oMathPara>
                </a14:m>
                <a:endParaRPr kumimoji="1" lang="ja-JP" altLang="en-US" sz="2400"/>
              </a:p>
            </p:txBody>
          </p:sp>
        </mc:Choice>
        <mc:Fallback xmlns="">
          <p:sp>
            <p:nvSpPr>
              <p:cNvPr id="10" name="角丸四角形 9"/>
              <p:cNvSpPr>
                <a:spLocks noRot="1" noChangeAspect="1" noMove="1" noResize="1" noEditPoints="1" noAdjustHandles="1" noChangeArrowheads="1" noChangeShapeType="1" noTextEdit="1"/>
              </p:cNvSpPr>
              <p:nvPr/>
            </p:nvSpPr>
            <p:spPr>
              <a:xfrm>
                <a:off x="5756422" y="3347481"/>
                <a:ext cx="2656848" cy="432048"/>
              </a:xfrm>
              <a:prstGeom prst="round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角丸四角形 10"/>
              <p:cNvSpPr/>
              <p:nvPr/>
            </p:nvSpPr>
            <p:spPr>
              <a:xfrm>
                <a:off x="5752321" y="4509759"/>
                <a:ext cx="2656848"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a:rPr>
                        <m:t>2 </m:t>
                      </m:r>
                      <m:r>
                        <a:rPr kumimoji="1" lang="en-US" altLang="ja-JP" sz="2400" b="0" i="1" smtClean="0">
                          <a:latin typeface="Cambria Math"/>
                          <a:ea typeface="Cambria Math"/>
                        </a:rPr>
                        <m:t>×10 </m:t>
                      </m:r>
                      <m:r>
                        <a:rPr kumimoji="1" lang="en-US" altLang="ja-JP" sz="2400" b="0" i="1" smtClean="0">
                          <a:latin typeface="Cambria Math"/>
                        </a:rPr>
                        <m:t>𝑚𝑜𝑑</m:t>
                      </m:r>
                      <m:r>
                        <a:rPr kumimoji="1" lang="en-US" altLang="ja-JP" sz="2400" b="0" i="1" smtClean="0">
                          <a:latin typeface="Cambria Math"/>
                        </a:rPr>
                        <m:t> 3=2</m:t>
                      </m:r>
                    </m:oMath>
                  </m:oMathPara>
                </a14:m>
                <a:endParaRPr kumimoji="1" lang="ja-JP" altLang="en-US" sz="2400"/>
              </a:p>
            </p:txBody>
          </p:sp>
        </mc:Choice>
        <mc:Fallback xmlns="">
          <p:sp>
            <p:nvSpPr>
              <p:cNvPr id="11" name="角丸四角形 10"/>
              <p:cNvSpPr>
                <a:spLocks noRot="1" noChangeAspect="1" noMove="1" noResize="1" noEditPoints="1" noAdjustHandles="1" noChangeArrowheads="1" noChangeShapeType="1" noTextEdit="1"/>
              </p:cNvSpPr>
              <p:nvPr/>
            </p:nvSpPr>
            <p:spPr>
              <a:xfrm>
                <a:off x="5752321" y="4509759"/>
                <a:ext cx="2656848" cy="432048"/>
              </a:xfrm>
              <a:prstGeom prst="round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角丸四角形 24"/>
              <p:cNvSpPr/>
              <p:nvPr/>
            </p:nvSpPr>
            <p:spPr>
              <a:xfrm>
                <a:off x="4883235" y="5553235"/>
                <a:ext cx="3549137"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a:rPr>
                        <m:t>7582 </m:t>
                      </m:r>
                      <m:r>
                        <a:rPr kumimoji="1" lang="en-US" altLang="ja-JP" sz="3200" b="0" i="1" smtClean="0">
                          <a:latin typeface="Cambria Math"/>
                        </a:rPr>
                        <m:t>𝑚𝑜𝑑</m:t>
                      </m:r>
                      <m:r>
                        <a:rPr kumimoji="1" lang="en-US" altLang="ja-JP" sz="3200" b="0" i="1" smtClean="0">
                          <a:latin typeface="Cambria Math"/>
                        </a:rPr>
                        <m:t> 3=2</m:t>
                      </m:r>
                    </m:oMath>
                  </m:oMathPara>
                </a14:m>
                <a:endParaRPr kumimoji="1" lang="ja-JP" altLang="en-US" sz="3200"/>
              </a:p>
            </p:txBody>
          </p:sp>
        </mc:Choice>
        <mc:Fallback xmlns="">
          <p:sp>
            <p:nvSpPr>
              <p:cNvPr id="25" name="角丸四角形 24"/>
              <p:cNvSpPr>
                <a:spLocks noRot="1" noChangeAspect="1" noMove="1" noResize="1" noEditPoints="1" noAdjustHandles="1" noChangeArrowheads="1" noChangeShapeType="1" noTextEdit="1"/>
              </p:cNvSpPr>
              <p:nvPr/>
            </p:nvSpPr>
            <p:spPr>
              <a:xfrm>
                <a:off x="4883235" y="5553235"/>
                <a:ext cx="3549137" cy="792088"/>
              </a:xfrm>
              <a:prstGeom prst="roundRect">
                <a:avLst/>
              </a:prstGeom>
              <a:blipFill rotWithShape="1">
                <a:blip r:embed="rId9"/>
                <a:stretch>
                  <a:fillRect/>
                </a:stretch>
              </a:blipFill>
            </p:spPr>
            <p:txBody>
              <a:bodyPr/>
              <a:lstStyle/>
              <a:p>
                <a:r>
                  <a:rPr lang="ja-JP" altLang="en-US">
                    <a:noFill/>
                  </a:rPr>
                  <a:t> </a:t>
                </a:r>
              </a:p>
            </p:txBody>
          </p:sp>
        </mc:Fallback>
      </mc:AlternateContent>
      <p:sp>
        <p:nvSpPr>
          <p:cNvPr id="26" name="角丸四角形 25"/>
          <p:cNvSpPr/>
          <p:nvPr/>
        </p:nvSpPr>
        <p:spPr>
          <a:xfrm>
            <a:off x="29301" y="2037031"/>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a:t>
            </a:r>
            <a:endParaRPr kumimoji="1" lang="ja-JP" altLang="en-US" sz="3200"/>
          </a:p>
        </p:txBody>
      </p:sp>
      <p:sp>
        <p:nvSpPr>
          <p:cNvPr id="27" name="角丸四角形 26"/>
          <p:cNvSpPr/>
          <p:nvPr/>
        </p:nvSpPr>
        <p:spPr>
          <a:xfrm>
            <a:off x="4212732" y="2035645"/>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70</a:t>
            </a:r>
            <a:endParaRPr kumimoji="1" lang="ja-JP" altLang="en-US" sz="3200"/>
          </a:p>
        </p:txBody>
      </p:sp>
      <p:sp>
        <p:nvSpPr>
          <p:cNvPr id="28" name="角丸四角形 27"/>
          <p:cNvSpPr/>
          <p:nvPr/>
        </p:nvSpPr>
        <p:spPr>
          <a:xfrm>
            <a:off x="60622" y="3244917"/>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75</a:t>
            </a:r>
            <a:endParaRPr kumimoji="1" lang="ja-JP" altLang="en-US" sz="3200"/>
          </a:p>
        </p:txBody>
      </p:sp>
      <p:sp>
        <p:nvSpPr>
          <p:cNvPr id="29" name="角丸四角形 28"/>
          <p:cNvSpPr/>
          <p:nvPr/>
        </p:nvSpPr>
        <p:spPr>
          <a:xfrm>
            <a:off x="4264114" y="3244916"/>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750</a:t>
            </a:r>
            <a:endParaRPr kumimoji="1" lang="ja-JP" altLang="en-US" sz="3200"/>
          </a:p>
        </p:txBody>
      </p:sp>
      <p:sp>
        <p:nvSpPr>
          <p:cNvPr id="30" name="角丸四角形 29"/>
          <p:cNvSpPr/>
          <p:nvPr/>
        </p:nvSpPr>
        <p:spPr>
          <a:xfrm>
            <a:off x="80683" y="4405809"/>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758</a:t>
            </a:r>
            <a:endParaRPr kumimoji="1" lang="ja-JP" altLang="en-US" sz="3200"/>
          </a:p>
        </p:txBody>
      </p:sp>
      <p:sp>
        <p:nvSpPr>
          <p:cNvPr id="31" name="角丸四角形 30"/>
          <p:cNvSpPr/>
          <p:nvPr/>
        </p:nvSpPr>
        <p:spPr>
          <a:xfrm>
            <a:off x="4264114" y="4404423"/>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7580</a:t>
            </a:r>
            <a:endParaRPr kumimoji="1" lang="ja-JP" altLang="en-US" sz="3200"/>
          </a:p>
        </p:txBody>
      </p:sp>
      <p:sp>
        <p:nvSpPr>
          <p:cNvPr id="32" name="角丸四角形 31"/>
          <p:cNvSpPr/>
          <p:nvPr/>
        </p:nvSpPr>
        <p:spPr>
          <a:xfrm>
            <a:off x="60622" y="5629306"/>
            <a:ext cx="1290904" cy="6399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smtClean="0"/>
              <a:t>7582</a:t>
            </a:r>
            <a:endParaRPr kumimoji="1" lang="ja-JP" altLang="en-US" sz="320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5" grpId="0" animBg="1"/>
      <p:bldP spid="27" grpId="0" animBg="1"/>
      <p:bldP spid="28" grpId="0" animBg="1"/>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演習</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先の問題を解きなさい</a:t>
            </a:r>
            <a:endParaRPr kumimoji="1" lang="en-US" altLang="ja-JP" smtClean="0"/>
          </a:p>
          <a:p>
            <a:r>
              <a:rPr lang="ja-JP" altLang="en-US" smtClean="0"/>
              <a:t>戦略①</a:t>
            </a:r>
            <a:r>
              <a:rPr lang="ja-JP" altLang="en-US"/>
              <a:t>　</a:t>
            </a:r>
            <a:r>
              <a:rPr lang="en-US" altLang="ja-JP" smtClean="0"/>
              <a:t>N &gt;= K</a:t>
            </a:r>
            <a:r>
              <a:rPr lang="ja-JP" altLang="en-US" smtClean="0"/>
              <a:t>の時は</a:t>
            </a:r>
            <a:r>
              <a:rPr lang="ja-JP" altLang="en-US"/>
              <a:t>シミュ</a:t>
            </a:r>
            <a:r>
              <a:rPr lang="ja-JP" altLang="en-US" smtClean="0"/>
              <a:t>レーション</a:t>
            </a:r>
            <a:endParaRPr lang="en-US" altLang="ja-JP" smtClean="0"/>
          </a:p>
          <a:p>
            <a:r>
              <a:rPr lang="ja-JP" altLang="en-US" smtClean="0"/>
              <a:t>戦略②　</a:t>
            </a:r>
            <a:r>
              <a:rPr lang="en-US" altLang="ja-JP" smtClean="0"/>
              <a:t>N &lt; K</a:t>
            </a:r>
            <a:r>
              <a:rPr lang="ja-JP" altLang="en-US" smtClean="0"/>
              <a:t>の時は閉路の長さを求めて、剰余の公式を使って計算する</a:t>
            </a:r>
            <a:endParaRPr lang="en-US" altLang="ja-JP" smtClean="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204864"/>
            <a:ext cx="8229600" cy="1143000"/>
          </a:xfrm>
        </p:spPr>
        <p:txBody>
          <a:bodyPr>
            <a:normAutofit fontScale="90000"/>
          </a:bodyPr>
          <a:lstStyle/>
          <a:p>
            <a:r>
              <a:rPr kumimoji="1" lang="ja-JP" altLang="en-US" smtClean="0"/>
              <a:t>次回以降の勉強会に向けて</a:t>
            </a:r>
            <a:r>
              <a:rPr kumimoji="1" lang="en-US" altLang="ja-JP" smtClean="0"/>
              <a:t/>
            </a:r>
            <a:br>
              <a:rPr kumimoji="1" lang="en-US" altLang="ja-JP" smtClean="0"/>
            </a:br>
            <a:r>
              <a:rPr lang="en-US" altLang="ja-JP" sz="3100" smtClean="0"/>
              <a:t>(</a:t>
            </a:r>
            <a:r>
              <a:rPr lang="ja-JP" altLang="en-US" sz="3100" smtClean="0"/>
              <a:t>プレゼン資料の作り方</a:t>
            </a:r>
            <a:r>
              <a:rPr lang="en-US" altLang="ja-JP" sz="3100" smtClean="0"/>
              <a:t>)</a:t>
            </a:r>
            <a:endParaRPr kumimoji="1" lang="ja-JP" altLang="en-US" sz="310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プレゼンの流れ</a:t>
            </a:r>
            <a:endParaRPr kumimoji="1" lang="ja-JP" altLang="en-US"/>
          </a:p>
        </p:txBody>
      </p:sp>
      <p:sp>
        <p:nvSpPr>
          <p:cNvPr id="3" name="コンテンツ プレースホルダー 2"/>
          <p:cNvSpPr>
            <a:spLocks noGrp="1"/>
          </p:cNvSpPr>
          <p:nvPr>
            <p:ph idx="1"/>
          </p:nvPr>
        </p:nvSpPr>
        <p:spPr>
          <a:xfrm>
            <a:off x="457200" y="1600201"/>
            <a:ext cx="8229600" cy="604664"/>
          </a:xfrm>
        </p:spPr>
        <p:txBody>
          <a:bodyPr/>
          <a:lstStyle/>
          <a:p>
            <a:r>
              <a:rPr kumimoji="1" lang="ja-JP" altLang="en-US" smtClean="0"/>
              <a:t>プレゼンの流れは魚の骨！</a:t>
            </a:r>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422418"/>
            <a:ext cx="8682449" cy="221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a:xfrm>
            <a:off x="2915816" y="2420888"/>
            <a:ext cx="5874791"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mtClean="0"/>
              <a:t>メインとなる流れがわかるようにする</a:t>
            </a:r>
            <a:endParaRPr kumimoji="1" lang="en-US" altLang="ja-JP" smtClean="0"/>
          </a:p>
          <a:p>
            <a:pPr algn="ctr"/>
            <a:r>
              <a:rPr lang="ja-JP" altLang="en-US"/>
              <a:t>メイン</a:t>
            </a:r>
            <a:r>
              <a:rPr lang="ja-JP" altLang="en-US" smtClean="0"/>
              <a:t>の部分のみでも意味が通るように構成する</a:t>
            </a:r>
            <a:endParaRPr kumimoji="1" lang="ja-JP" altLang="en-US"/>
          </a:p>
        </p:txBody>
      </p:sp>
      <p:sp>
        <p:nvSpPr>
          <p:cNvPr id="6" name="角丸四角形 5"/>
          <p:cNvSpPr/>
          <p:nvPr/>
        </p:nvSpPr>
        <p:spPr>
          <a:xfrm>
            <a:off x="721201" y="5877272"/>
            <a:ext cx="3960440"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mtClean="0"/>
              <a:t>細かな部分は、メインの流れのどこに属するかわかりやすいようにする</a:t>
            </a:r>
            <a:endParaRPr kumimoji="1" lang="ja-JP" altLang="en-US"/>
          </a:p>
        </p:txBody>
      </p:sp>
      <p:sp>
        <p:nvSpPr>
          <p:cNvPr id="5" name="下矢印 4"/>
          <p:cNvSpPr/>
          <p:nvPr/>
        </p:nvSpPr>
        <p:spPr>
          <a:xfrm>
            <a:off x="5220072" y="3284984"/>
            <a:ext cx="432048" cy="58264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0" name="下矢印 9"/>
          <p:cNvSpPr/>
          <p:nvPr/>
        </p:nvSpPr>
        <p:spPr>
          <a:xfrm rot="10800000">
            <a:off x="2915816" y="5269404"/>
            <a:ext cx="432048" cy="58264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プレゼンの重み</a:t>
            </a:r>
            <a:endParaRPr kumimoji="1" lang="ja-JP" altLang="en-US"/>
          </a:p>
        </p:txBody>
      </p:sp>
      <p:sp>
        <p:nvSpPr>
          <p:cNvPr id="3" name="コンテンツ プレースホルダー 2"/>
          <p:cNvSpPr>
            <a:spLocks noGrp="1"/>
          </p:cNvSpPr>
          <p:nvPr>
            <p:ph idx="1"/>
          </p:nvPr>
        </p:nvSpPr>
        <p:spPr/>
        <p:txBody>
          <a:bodyPr/>
          <a:lstStyle/>
          <a:p>
            <a:r>
              <a:rPr lang="ja-JP" altLang="en-US"/>
              <a:t>導入</a:t>
            </a:r>
            <a:r>
              <a:rPr lang="ja-JP" altLang="en-US" smtClean="0"/>
              <a:t>部分を重要視する</a:t>
            </a:r>
            <a:endParaRPr lang="en-US" altLang="ja-JP" smtClean="0"/>
          </a:p>
          <a:p>
            <a:pPr lvl="1"/>
            <a:r>
              <a:rPr lang="ja-JP" altLang="en-US" smtClean="0"/>
              <a:t>前提が伝わっていないと、展開後の内容は理解できない。</a:t>
            </a:r>
            <a:r>
              <a:rPr lang="en-US" altLang="ja-JP" smtClean="0"/>
              <a:t>(5W1H</a:t>
            </a:r>
            <a:r>
              <a:rPr lang="ja-JP" altLang="en-US" smtClean="0"/>
              <a:t>を強く意識</a:t>
            </a:r>
            <a:r>
              <a:rPr lang="en-US" altLang="ja-JP" smtClean="0"/>
              <a:t>)</a:t>
            </a:r>
          </a:p>
          <a:p>
            <a:pPr lvl="1"/>
            <a:r>
              <a:rPr lang="ja-JP" altLang="en-US" smtClean="0"/>
              <a:t>簡単な部分から徐々に肉付けを行う</a:t>
            </a:r>
            <a:endParaRPr lang="en-US" altLang="ja-JP" smtClean="0"/>
          </a:p>
          <a:p>
            <a:pPr marL="457200" lvl="1" indent="0">
              <a:buNone/>
            </a:pPr>
            <a:endParaRPr lang="en-US" altLang="ja-JP" smtClean="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プレゼン資料</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自分がわからないことは相手もわからない</a:t>
            </a:r>
            <a:endParaRPr lang="en-US" altLang="ja-JP"/>
          </a:p>
          <a:p>
            <a:pPr lvl="1"/>
            <a:r>
              <a:rPr kumimoji="1" lang="ja-JP" altLang="en-US" smtClean="0"/>
              <a:t>事前学習大事</a:t>
            </a:r>
            <a:endParaRPr kumimoji="1" lang="en-US" altLang="ja-JP" smtClean="0"/>
          </a:p>
          <a:p>
            <a:pPr lvl="1"/>
            <a:r>
              <a:rPr lang="ja-JP" altLang="en-US"/>
              <a:t>少なく</a:t>
            </a:r>
            <a:r>
              <a:rPr lang="ja-JP" altLang="en-US" smtClean="0"/>
              <a:t>とも事前に</a:t>
            </a:r>
            <a:r>
              <a:rPr lang="en-US" altLang="ja-JP" smtClean="0"/>
              <a:t>2</a:t>
            </a:r>
            <a:r>
              <a:rPr lang="ja-JP" altLang="en-US" smtClean="0"/>
              <a:t>回ぐらいは練習して、資料の違和感は修正する</a:t>
            </a:r>
            <a:r>
              <a:rPr lang="en-US" altLang="ja-JP" smtClean="0"/>
              <a:t>(</a:t>
            </a:r>
            <a:r>
              <a:rPr lang="ja-JP" altLang="en-US" smtClean="0"/>
              <a:t>卒研発表の時は</a:t>
            </a:r>
            <a:r>
              <a:rPr lang="en-US" altLang="ja-JP" smtClean="0"/>
              <a:t>100</a:t>
            </a:r>
            <a:r>
              <a:rPr lang="ja-JP" altLang="en-US" smtClean="0"/>
              <a:t>回ぐらい練習しました</a:t>
            </a:r>
            <a:r>
              <a:rPr lang="en-US" altLang="ja-JP" smtClean="0"/>
              <a:t>)</a:t>
            </a:r>
            <a:endParaRPr kumimoji="1" lang="en-US" altLang="ja-JP"/>
          </a:p>
          <a:p>
            <a:r>
              <a:rPr lang="ja-JP" altLang="en-US" smtClean="0"/>
              <a:t>当日に慌てて作らない</a:t>
            </a:r>
            <a:endParaRPr lang="en-US" altLang="ja-JP" smtClean="0"/>
          </a:p>
          <a:p>
            <a:r>
              <a:rPr kumimoji="1" lang="ja-JP" altLang="en-US" smtClean="0"/>
              <a:t>作る前に、大まかな構成を考えておく</a:t>
            </a:r>
            <a:endParaRPr kumimoji="1" lang="en-US" altLang="ja-JP" smtClean="0"/>
          </a:p>
          <a:p>
            <a:pPr lvl="1"/>
            <a:r>
              <a:rPr lang="ja-JP" altLang="en-US"/>
              <a:t>内容</a:t>
            </a:r>
            <a:r>
              <a:rPr lang="ja-JP" altLang="en-US" smtClean="0"/>
              <a:t>を</a:t>
            </a:r>
            <a:r>
              <a:rPr lang="en-US" altLang="ja-JP" smtClean="0"/>
              <a:t>3</a:t>
            </a:r>
            <a:r>
              <a:rPr lang="ja-JP" altLang="en-US" smtClean="0"/>
              <a:t>～</a:t>
            </a:r>
            <a:r>
              <a:rPr lang="en-US" altLang="ja-JP" smtClean="0"/>
              <a:t>5</a:t>
            </a:r>
            <a:r>
              <a:rPr lang="ja-JP" altLang="en-US" smtClean="0"/>
              <a:t>分割する程度でもイイ</a:t>
            </a:r>
            <a:endParaRPr kumimoji="1" lang="en-US" altLang="ja-JP" smtClean="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問</a:t>
            </a:r>
            <a:r>
              <a:rPr lang="en-US" altLang="ja-JP" smtClean="0"/>
              <a:t>1</a:t>
            </a:r>
            <a:endParaRPr kumimoji="1" lang="ja-JP" altLang="en-US"/>
          </a:p>
        </p:txBody>
      </p:sp>
      <p:sp>
        <p:nvSpPr>
          <p:cNvPr id="3" name="コンテンツ プレースホルダー 2"/>
          <p:cNvSpPr>
            <a:spLocks noGrp="1"/>
          </p:cNvSpPr>
          <p:nvPr>
            <p:ph idx="1"/>
          </p:nvPr>
        </p:nvSpPr>
        <p:spPr/>
        <p:txBody>
          <a:bodyPr/>
          <a:lstStyle/>
          <a:p>
            <a:r>
              <a:rPr lang="ja-JP" altLang="en-US" smtClean="0"/>
              <a:t>野球の</a:t>
            </a:r>
            <a:r>
              <a:rPr lang="en-US" altLang="ja-JP" smtClean="0"/>
              <a:t>AtCoder</a:t>
            </a:r>
            <a:r>
              <a:rPr lang="ja-JP" altLang="en-US" smtClean="0"/>
              <a:t>リーグのシーズンが終了しました。チーム高橋は </a:t>
            </a:r>
            <a:r>
              <a:rPr lang="en-US" altLang="ja-JP" i="1"/>
              <a:t>A</a:t>
            </a:r>
            <a:r>
              <a:rPr lang="ja-JP" altLang="en-US" smtClean="0"/>
              <a:t> 試合中 </a:t>
            </a:r>
            <a:r>
              <a:rPr lang="en-US" altLang="ja-JP" i="1"/>
              <a:t>B</a:t>
            </a:r>
            <a:r>
              <a:rPr lang="ja-JP" altLang="en-US" smtClean="0"/>
              <a:t> 回勝ち、チーム青木は </a:t>
            </a:r>
            <a:r>
              <a:rPr lang="en-US" altLang="ja-JP" i="1"/>
              <a:t>C</a:t>
            </a:r>
            <a:r>
              <a:rPr lang="ja-JP" altLang="en-US" smtClean="0"/>
              <a:t> 試合中 </a:t>
            </a:r>
            <a:r>
              <a:rPr lang="en-US" altLang="ja-JP" i="1"/>
              <a:t>D</a:t>
            </a:r>
            <a:r>
              <a:rPr lang="ja-JP" altLang="en-US" smtClean="0"/>
              <a:t> 回勝ちました。</a:t>
            </a:r>
            <a:r>
              <a:rPr lang="en-US" altLang="ja-JP" smtClean="0"/>
              <a:t>AtCoder</a:t>
            </a:r>
            <a:r>
              <a:rPr lang="ja-JP" altLang="en-US" smtClean="0"/>
              <a:t>リーグでは勝率の高い順に高い順位が与えられます。チーム高橋とチーム青木のどちらが勝率で勝っているか答えるプログラムを作成してください。</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ポイント</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勝率の差</a:t>
            </a:r>
            <a:r>
              <a:rPr lang="ja-JP" altLang="en-US" smtClean="0"/>
              <a:t>がわずかの場合に、浮動小数点の信頼できる精度内に収まっているか？</a:t>
            </a:r>
            <a:endParaRPr lang="en-US" altLang="ja-JP" smtClean="0"/>
          </a:p>
          <a:p>
            <a:r>
              <a:rPr kumimoji="1" lang="ja-JP" altLang="en-US"/>
              <a:t>出来ること</a:t>
            </a:r>
            <a:r>
              <a:rPr kumimoji="1" lang="ja-JP" altLang="en-US" smtClean="0"/>
              <a:t>ならば、そのような懸念を払拭したコードにしたい</a:t>
            </a:r>
            <a:endParaRPr kumimoji="1" lang="en-US" altLang="ja-JP" smtClean="0"/>
          </a:p>
          <a:p>
            <a:r>
              <a:rPr lang="ja-JP" altLang="en-US" smtClean="0"/>
              <a:t>この問題を整数で取り扱うことが出来ればベスト</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不等式の公式</a:t>
            </a:r>
            <a:endParaRPr kumimoji="1" lang="ja-JP" altLang="en-US"/>
          </a:p>
        </p:txBody>
      </p:sp>
      <mc:AlternateContent xmlns:mc="http://schemas.openxmlformats.org/markup-compatibility/2006" xmlns:a14="http://schemas.microsoft.com/office/drawing/2010/main">
        <mc:Choice Requires="a14">
          <p:sp>
            <p:nvSpPr>
              <p:cNvPr id="5" name="正方形/長方形 4"/>
              <p:cNvSpPr/>
              <p:nvPr/>
            </p:nvSpPr>
            <p:spPr>
              <a:xfrm>
                <a:off x="1695768" y="1268760"/>
                <a:ext cx="5824472" cy="1512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𝑥</m:t>
                      </m:r>
                      <m:r>
                        <a:rPr kumimoji="1" lang="en-US" altLang="ja-JP" sz="2800" b="0" i="1" smtClean="0">
                          <a:latin typeface="Cambria Math"/>
                          <a:ea typeface="Cambria Math"/>
                        </a:rPr>
                        <m:t>≤</m:t>
                      </m:r>
                      <m:r>
                        <a:rPr kumimoji="1" lang="en-US" altLang="ja-JP" sz="2800" b="0" i="1" smtClean="0">
                          <a:latin typeface="Cambria Math"/>
                        </a:rPr>
                        <m:t>𝑦</m:t>
                      </m:r>
                      <m:r>
                        <a:rPr kumimoji="1" lang="ja-JP" altLang="en-US" sz="2800" b="0" i="1" smtClean="0">
                          <a:latin typeface="Cambria Math"/>
                        </a:rPr>
                        <m:t>⇒</m:t>
                      </m:r>
                      <m:r>
                        <a:rPr kumimoji="1" lang="en-US" altLang="ja-JP" sz="2800" b="0" i="1" smtClean="0">
                          <a:latin typeface="Cambria Math"/>
                        </a:rPr>
                        <m:t>𝑥</m:t>
                      </m:r>
                      <m:r>
                        <a:rPr kumimoji="1" lang="en-US" altLang="ja-JP" sz="2800" b="0" i="1" smtClean="0">
                          <a:latin typeface="Cambria Math"/>
                        </a:rPr>
                        <m:t>+</m:t>
                      </m:r>
                      <m:r>
                        <a:rPr kumimoji="1" lang="en-US" altLang="ja-JP" sz="2800" b="0" i="1" smtClean="0">
                          <a:latin typeface="Cambria Math"/>
                        </a:rPr>
                        <m:t>𝑎</m:t>
                      </m:r>
                      <m:r>
                        <a:rPr kumimoji="1" lang="en-US" altLang="ja-JP" sz="2800" b="0" i="1" smtClean="0">
                          <a:latin typeface="Cambria Math"/>
                          <a:ea typeface="Cambria Math"/>
                        </a:rPr>
                        <m:t>≤</m:t>
                      </m:r>
                      <m:r>
                        <a:rPr kumimoji="1" lang="en-US" altLang="ja-JP" sz="2800" b="0" i="1" smtClean="0">
                          <a:latin typeface="Cambria Math"/>
                        </a:rPr>
                        <m:t>𝑦</m:t>
                      </m:r>
                      <m:r>
                        <a:rPr kumimoji="1" lang="en-US" altLang="ja-JP" sz="2800" b="0" i="1" smtClean="0">
                          <a:latin typeface="Cambria Math"/>
                        </a:rPr>
                        <m:t>+</m:t>
                      </m:r>
                      <m:r>
                        <a:rPr kumimoji="1" lang="en-US" altLang="ja-JP" sz="2800" b="0" i="1" smtClean="0">
                          <a:latin typeface="Cambria Math"/>
                        </a:rPr>
                        <m:t>𝑎</m:t>
                      </m:r>
                    </m:oMath>
                  </m:oMathPara>
                </a14:m>
                <a:endParaRPr kumimoji="1" lang="ja-JP" altLang="en-US" sz="2800"/>
              </a:p>
            </p:txBody>
          </p:sp>
        </mc:Choice>
        <mc:Fallback xmlns="">
          <p:sp>
            <p:nvSpPr>
              <p:cNvPr id="5" name="正方形/長方形 4"/>
              <p:cNvSpPr>
                <a:spLocks noRot="1" noChangeAspect="1" noMove="1" noResize="1" noEditPoints="1" noAdjustHandles="1" noChangeArrowheads="1" noChangeShapeType="1" noTextEdit="1"/>
              </p:cNvSpPr>
              <p:nvPr/>
            </p:nvSpPr>
            <p:spPr>
              <a:xfrm>
                <a:off x="1695768" y="1268760"/>
                <a:ext cx="5824472" cy="1512168"/>
              </a:xfrm>
              <a:prstGeom prst="rect">
                <a:avLst/>
              </a:prstGeom>
              <a:blipFill rotWithShape="1">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1678791" y="3140968"/>
                <a:ext cx="5824472" cy="1512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0 </m:t>
                      </m:r>
                      <m:r>
                        <a:rPr kumimoji="1" lang="en-US" altLang="ja-JP" sz="2800" b="0" i="1" smtClean="0">
                          <a:latin typeface="Cambria Math"/>
                          <a:ea typeface="Cambria Math"/>
                        </a:rPr>
                        <m:t>≤</m:t>
                      </m:r>
                      <m:r>
                        <a:rPr kumimoji="1" lang="en-US" altLang="ja-JP" sz="2800" b="0" i="1" smtClean="0">
                          <a:latin typeface="Cambria Math"/>
                          <a:ea typeface="Cambria Math"/>
                        </a:rPr>
                        <m:t>𝑎</m:t>
                      </m:r>
                    </m:oMath>
                  </m:oMathPara>
                </a14:m>
                <a:endParaRPr kumimoji="1" lang="en-US" altLang="ja-JP" sz="2800" b="0" i="1" smtClean="0">
                  <a:latin typeface="Cambria Math"/>
                </a:endParaRPr>
              </a:p>
              <a:p>
                <a:pPr algn="ctr"/>
                <a:r>
                  <a:rPr kumimoji="1" lang="ja-JP" altLang="en-US" sz="2800" b="0" smtClean="0">
                    <a:latin typeface="Cambria Math"/>
                  </a:rPr>
                  <a:t>なら</a:t>
                </a:r>
                <a:endParaRPr kumimoji="1" lang="en-US" altLang="ja-JP" sz="2800" b="0" smtClean="0">
                  <a:latin typeface="Cambria Math"/>
                </a:endParaRPr>
              </a:p>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𝑥</m:t>
                      </m:r>
                      <m:r>
                        <a:rPr kumimoji="1" lang="en-US" altLang="ja-JP" sz="2800" b="0" i="1" smtClean="0">
                          <a:latin typeface="Cambria Math"/>
                          <a:ea typeface="Cambria Math"/>
                        </a:rPr>
                        <m:t>≤</m:t>
                      </m:r>
                      <m:r>
                        <a:rPr kumimoji="1" lang="en-US" altLang="ja-JP" sz="2800" b="0" i="1" smtClean="0">
                          <a:latin typeface="Cambria Math"/>
                        </a:rPr>
                        <m:t>𝑦</m:t>
                      </m:r>
                      <m:r>
                        <a:rPr kumimoji="1" lang="ja-JP" altLang="en-US" sz="2800" b="0" i="1" smtClean="0">
                          <a:latin typeface="Cambria Math"/>
                        </a:rPr>
                        <m:t>⇒</m:t>
                      </m:r>
                      <m:r>
                        <a:rPr kumimoji="1" lang="en-US" altLang="ja-JP" sz="2800" b="0" i="1" smtClean="0">
                          <a:latin typeface="Cambria Math"/>
                        </a:rPr>
                        <m:t>𝑥</m:t>
                      </m:r>
                      <m:r>
                        <a:rPr kumimoji="1" lang="en-US" altLang="ja-JP" sz="2800" b="0" i="1" smtClean="0">
                          <a:latin typeface="Cambria Math"/>
                          <a:ea typeface="Cambria Math"/>
                        </a:rPr>
                        <m:t>×</m:t>
                      </m:r>
                      <m:r>
                        <a:rPr kumimoji="1" lang="en-US" altLang="ja-JP" sz="2800" b="0" i="1" smtClean="0">
                          <a:latin typeface="Cambria Math"/>
                        </a:rPr>
                        <m:t>𝑎</m:t>
                      </m:r>
                      <m:r>
                        <a:rPr kumimoji="1" lang="en-US" altLang="ja-JP" sz="2800" b="0" i="1" smtClean="0">
                          <a:latin typeface="Cambria Math"/>
                          <a:ea typeface="Cambria Math"/>
                        </a:rPr>
                        <m:t>≤</m:t>
                      </m:r>
                      <m:r>
                        <a:rPr kumimoji="1" lang="en-US" altLang="ja-JP" sz="2800" b="0" i="1" smtClean="0">
                          <a:latin typeface="Cambria Math"/>
                        </a:rPr>
                        <m:t>𝑦</m:t>
                      </m:r>
                      <m:r>
                        <a:rPr kumimoji="1" lang="en-US" altLang="ja-JP" sz="2800" b="0" i="1" smtClean="0">
                          <a:latin typeface="Cambria Math"/>
                          <a:ea typeface="Cambria Math"/>
                        </a:rPr>
                        <m:t>×</m:t>
                      </m:r>
                      <m:r>
                        <a:rPr kumimoji="1" lang="en-US" altLang="ja-JP" sz="2800" b="0" i="1" smtClean="0">
                          <a:latin typeface="Cambria Math"/>
                        </a:rPr>
                        <m:t>𝑎</m:t>
                      </m:r>
                    </m:oMath>
                  </m:oMathPara>
                </a14:m>
                <a:endParaRPr kumimoji="1" lang="ja-JP" altLang="en-US" sz="2800"/>
              </a:p>
            </p:txBody>
          </p:sp>
        </mc:Choice>
        <mc:Fallback xmlns="">
          <p:sp>
            <p:nvSpPr>
              <p:cNvPr id="6" name="正方形/長方形 5"/>
              <p:cNvSpPr>
                <a:spLocks noRot="1" noChangeAspect="1" noMove="1" noResize="1" noEditPoints="1" noAdjustHandles="1" noChangeArrowheads="1" noChangeShapeType="1" noTextEdit="1"/>
              </p:cNvSpPr>
              <p:nvPr/>
            </p:nvSpPr>
            <p:spPr>
              <a:xfrm>
                <a:off x="1678791" y="3140968"/>
                <a:ext cx="5824472" cy="1512168"/>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95768" y="5157192"/>
                <a:ext cx="5824472" cy="1512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0 </m:t>
                      </m:r>
                      <m:r>
                        <a:rPr kumimoji="1" lang="en-US" altLang="ja-JP" sz="2800" b="0" i="1" smtClean="0">
                          <a:latin typeface="Cambria Math"/>
                          <a:ea typeface="Cambria Math"/>
                        </a:rPr>
                        <m:t>≥</m:t>
                      </m:r>
                      <m:r>
                        <a:rPr kumimoji="1" lang="en-US" altLang="ja-JP" sz="2800" b="0" i="1" smtClean="0">
                          <a:latin typeface="Cambria Math"/>
                          <a:ea typeface="Cambria Math"/>
                        </a:rPr>
                        <m:t>𝑎</m:t>
                      </m:r>
                    </m:oMath>
                  </m:oMathPara>
                </a14:m>
                <a:endParaRPr kumimoji="1" lang="en-US" altLang="ja-JP" sz="2800" b="0" i="1" smtClean="0">
                  <a:latin typeface="Cambria Math"/>
                </a:endParaRPr>
              </a:p>
              <a:p>
                <a:pPr algn="ctr"/>
                <a:r>
                  <a:rPr kumimoji="1" lang="ja-JP" altLang="en-US" sz="2800" b="0" smtClean="0">
                    <a:latin typeface="Cambria Math"/>
                  </a:rPr>
                  <a:t>なら</a:t>
                </a:r>
                <a:endParaRPr kumimoji="1" lang="en-US" altLang="ja-JP" sz="2800" b="0" smtClean="0">
                  <a:latin typeface="Cambria Math"/>
                </a:endParaRPr>
              </a:p>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𝑥</m:t>
                      </m:r>
                      <m:r>
                        <a:rPr kumimoji="1" lang="en-US" altLang="ja-JP" sz="2800" b="0" i="1" smtClean="0">
                          <a:latin typeface="Cambria Math"/>
                          <a:ea typeface="Cambria Math"/>
                        </a:rPr>
                        <m:t>≤</m:t>
                      </m:r>
                      <m:r>
                        <a:rPr kumimoji="1" lang="en-US" altLang="ja-JP" sz="2800" b="0" i="1" smtClean="0">
                          <a:latin typeface="Cambria Math"/>
                        </a:rPr>
                        <m:t>𝑦</m:t>
                      </m:r>
                      <m:r>
                        <a:rPr kumimoji="1" lang="ja-JP" altLang="en-US" sz="2800" b="0" i="1" smtClean="0">
                          <a:latin typeface="Cambria Math"/>
                        </a:rPr>
                        <m:t>⇒</m:t>
                      </m:r>
                      <m:r>
                        <a:rPr kumimoji="1" lang="en-US" altLang="ja-JP" sz="2800" b="0" i="1" smtClean="0">
                          <a:latin typeface="Cambria Math"/>
                        </a:rPr>
                        <m:t>𝑥</m:t>
                      </m:r>
                      <m:r>
                        <a:rPr kumimoji="1" lang="en-US" altLang="ja-JP" sz="2800" b="0" i="1" smtClean="0">
                          <a:latin typeface="Cambria Math"/>
                          <a:ea typeface="Cambria Math"/>
                        </a:rPr>
                        <m:t>×</m:t>
                      </m:r>
                      <m:r>
                        <a:rPr kumimoji="1" lang="en-US" altLang="ja-JP" sz="2800" b="0" i="1" smtClean="0">
                          <a:latin typeface="Cambria Math"/>
                        </a:rPr>
                        <m:t>𝑎</m:t>
                      </m:r>
                      <m:r>
                        <a:rPr kumimoji="1" lang="en-US" altLang="ja-JP" sz="2800" b="0" i="1" smtClean="0">
                          <a:latin typeface="Cambria Math"/>
                          <a:ea typeface="Cambria Math"/>
                        </a:rPr>
                        <m:t>≥</m:t>
                      </m:r>
                      <m:r>
                        <a:rPr kumimoji="1" lang="en-US" altLang="ja-JP" sz="2800" b="0" i="1" smtClean="0">
                          <a:latin typeface="Cambria Math"/>
                        </a:rPr>
                        <m:t>𝑦</m:t>
                      </m:r>
                      <m:r>
                        <a:rPr kumimoji="1" lang="en-US" altLang="ja-JP" sz="2800" b="0" i="1" smtClean="0">
                          <a:latin typeface="Cambria Math"/>
                          <a:ea typeface="Cambria Math"/>
                        </a:rPr>
                        <m:t>×</m:t>
                      </m:r>
                      <m:r>
                        <a:rPr kumimoji="1" lang="en-US" altLang="ja-JP" sz="2800" b="0" i="1" smtClean="0">
                          <a:latin typeface="Cambria Math"/>
                        </a:rPr>
                        <m:t>𝑎</m:t>
                      </m:r>
                    </m:oMath>
                  </m:oMathPara>
                </a14:m>
                <a:endParaRPr kumimoji="1" lang="ja-JP" altLang="en-US" sz="2800"/>
              </a:p>
            </p:txBody>
          </p:sp>
        </mc:Choice>
        <mc:Fallback xmlns="">
          <p:sp>
            <p:nvSpPr>
              <p:cNvPr id="9" name="正方形/長方形 8"/>
              <p:cNvSpPr>
                <a:spLocks noRot="1" noChangeAspect="1" noMove="1" noResize="1" noEditPoints="1" noAdjustHandles="1" noChangeArrowheads="1" noChangeShapeType="1" noTextEdit="1"/>
              </p:cNvSpPr>
              <p:nvPr/>
            </p:nvSpPr>
            <p:spPr>
              <a:xfrm>
                <a:off x="1695768" y="5157192"/>
                <a:ext cx="5824472" cy="1512168"/>
              </a:xfrm>
              <a:prstGeom prst="rect">
                <a:avLst/>
              </a:prstGeom>
              <a:blipFill rotWithShape="1">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式を変形する</a:t>
            </a:r>
            <a:endParaRPr kumimoji="1" lang="ja-JP" altLang="en-US"/>
          </a:p>
        </p:txBody>
      </p:sp>
      <mc:AlternateContent xmlns:mc="http://schemas.openxmlformats.org/markup-compatibility/2006" xmlns:a14="http://schemas.microsoft.com/office/drawing/2010/main">
        <mc:Choice Requires="a14">
          <p:sp>
            <p:nvSpPr>
              <p:cNvPr id="4" name="角丸四角形 3"/>
              <p:cNvSpPr/>
              <p:nvPr/>
            </p:nvSpPr>
            <p:spPr>
              <a:xfrm>
                <a:off x="1271531" y="1268760"/>
                <a:ext cx="7056784" cy="19442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a:rPr>
                        <m:t>𝐵</m:t>
                      </m:r>
                      <m:r>
                        <a:rPr kumimoji="1" lang="en-US" altLang="ja-JP" sz="2800" b="0" i="1" smtClean="0">
                          <a:latin typeface="Cambria Math"/>
                        </a:rPr>
                        <m:t>/</m:t>
                      </m:r>
                      <m:r>
                        <a:rPr kumimoji="1" lang="en-US" altLang="ja-JP" sz="2800" b="0" i="1" smtClean="0">
                          <a:latin typeface="Cambria Math"/>
                        </a:rPr>
                        <m:t>𝐴</m:t>
                      </m:r>
                      <m:r>
                        <a:rPr kumimoji="1" lang="en-US" altLang="ja-JP" sz="2800" b="0" i="1" smtClean="0">
                          <a:latin typeface="Cambria Math"/>
                        </a:rPr>
                        <m:t> ≥</m:t>
                      </m:r>
                      <m:r>
                        <a:rPr kumimoji="1" lang="en-US" altLang="ja-JP" sz="2800" b="0" i="1" smtClean="0">
                          <a:latin typeface="Cambria Math"/>
                          <a:ea typeface="Cambria Math"/>
                        </a:rPr>
                        <m:t>𝐷</m:t>
                      </m:r>
                      <m:r>
                        <a:rPr kumimoji="1" lang="en-US" altLang="ja-JP" sz="2800" b="0" i="1" smtClean="0">
                          <a:latin typeface="Cambria Math"/>
                          <a:ea typeface="Cambria Math"/>
                        </a:rPr>
                        <m:t>/</m:t>
                      </m:r>
                      <m:r>
                        <a:rPr kumimoji="1" lang="en-US" altLang="ja-JP" sz="2800" b="0" i="1" smtClean="0">
                          <a:latin typeface="Cambria Math"/>
                          <a:ea typeface="Cambria Math"/>
                        </a:rPr>
                        <m:t>𝐶</m:t>
                      </m:r>
                    </m:oMath>
                  </m:oMathPara>
                </a14:m>
                <a:endParaRPr lang="en-US" altLang="ja-JP" sz="2800" smtClean="0"/>
              </a:p>
              <a:p>
                <a:pPr algn="ctr"/>
                <a:r>
                  <a:rPr lang="ja-JP" altLang="en-US" sz="2800" smtClean="0"/>
                  <a:t>が成立するならば</a:t>
                </a:r>
                <a:endParaRPr lang="en-US" altLang="ja-JP" sz="2800" smtClean="0"/>
              </a:p>
              <a:p>
                <a:pPr algn="ctr"/>
                <a14:m>
                  <m:oMathPara xmlns:m="http://schemas.openxmlformats.org/officeDocument/2006/math">
                    <m:oMathParaPr>
                      <m:jc m:val="centerGroup"/>
                    </m:oMathParaPr>
                    <m:oMath xmlns:m="http://schemas.openxmlformats.org/officeDocument/2006/math">
                      <m:r>
                        <a:rPr lang="en-US" altLang="ja-JP" sz="2800" b="0" i="1" smtClean="0">
                          <a:latin typeface="Cambria Math"/>
                        </a:rPr>
                        <m:t>𝐵</m:t>
                      </m:r>
                      <m:r>
                        <a:rPr lang="en-US" altLang="ja-JP" sz="2800" b="0" i="1" smtClean="0">
                          <a:latin typeface="Cambria Math"/>
                        </a:rPr>
                        <m:t> ×</m:t>
                      </m:r>
                      <m:r>
                        <a:rPr lang="en-US" altLang="ja-JP" sz="2800" b="0" i="1" smtClean="0">
                          <a:latin typeface="Cambria Math"/>
                          <a:ea typeface="Cambria Math"/>
                        </a:rPr>
                        <m:t>𝐶</m:t>
                      </m:r>
                      <m:r>
                        <a:rPr lang="en-US" altLang="ja-JP" sz="2800" i="1">
                          <a:latin typeface="Cambria Math"/>
                        </a:rPr>
                        <m:t> ≥</m:t>
                      </m:r>
                      <m:r>
                        <a:rPr lang="en-US" altLang="ja-JP" sz="2800" b="0" i="1" smtClean="0">
                          <a:latin typeface="Cambria Math"/>
                        </a:rPr>
                        <m:t>𝐷</m:t>
                      </m:r>
                      <m:r>
                        <a:rPr lang="en-US" altLang="ja-JP" sz="2800" b="0" i="1" smtClean="0">
                          <a:latin typeface="Cambria Math"/>
                        </a:rPr>
                        <m:t> ×</m:t>
                      </m:r>
                      <m:r>
                        <a:rPr lang="en-US" altLang="ja-JP" sz="2800" b="0" i="1" smtClean="0">
                          <a:latin typeface="Cambria Math"/>
                          <a:ea typeface="Cambria Math"/>
                        </a:rPr>
                        <m:t>𝐴</m:t>
                      </m:r>
                    </m:oMath>
                  </m:oMathPara>
                </a14:m>
                <a:endParaRPr lang="en-US" altLang="ja-JP" sz="2800" smtClean="0"/>
              </a:p>
              <a:p>
                <a:pPr algn="ctr"/>
                <a:r>
                  <a:rPr lang="ja-JP" altLang="en-US" sz="2800" smtClean="0"/>
                  <a:t>が成立する</a:t>
                </a:r>
                <a:endParaRPr lang="en-US" altLang="ja-JP" sz="2800"/>
              </a:p>
            </p:txBody>
          </p:sp>
        </mc:Choice>
        <mc:Fallback xmlns="">
          <p:sp>
            <p:nvSpPr>
              <p:cNvPr id="4" name="角丸四角形 3"/>
              <p:cNvSpPr>
                <a:spLocks noRot="1" noChangeAspect="1" noMove="1" noResize="1" noEditPoints="1" noAdjustHandles="1" noChangeArrowheads="1" noChangeShapeType="1" noTextEdit="1"/>
              </p:cNvSpPr>
              <p:nvPr/>
            </p:nvSpPr>
            <p:spPr>
              <a:xfrm>
                <a:off x="1271531" y="1268760"/>
                <a:ext cx="7056784" cy="1944216"/>
              </a:xfrm>
              <a:prstGeom prst="roundRect">
                <a:avLst/>
              </a:prstGeom>
              <a:blipFill rotWithShape="1">
                <a:blip r:embed="rId2"/>
                <a:stretch>
                  <a:fillRect/>
                </a:stretch>
              </a:blipFill>
            </p:spPr>
            <p:txBody>
              <a:bodyPr/>
              <a:lstStyle/>
              <a:p>
                <a:r>
                  <a:rPr lang="ja-JP" altLang="en-US">
                    <a:noFill/>
                  </a:rPr>
                  <a:t> </a:t>
                </a:r>
              </a:p>
            </p:txBody>
          </p:sp>
        </mc:Fallback>
      </mc:AlternateContent>
      <p:sp>
        <p:nvSpPr>
          <p:cNvPr id="5" name="下矢印 4"/>
          <p:cNvSpPr/>
          <p:nvPr/>
        </p:nvSpPr>
        <p:spPr>
          <a:xfrm>
            <a:off x="4403879" y="3284984"/>
            <a:ext cx="792088" cy="144016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角丸四角形 5"/>
          <p:cNvSpPr/>
          <p:nvPr/>
        </p:nvSpPr>
        <p:spPr>
          <a:xfrm>
            <a:off x="1331640" y="4869160"/>
            <a:ext cx="7056784" cy="15841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800" smtClean="0"/>
              <a:t>整数で取り扱うことが出来るようになった</a:t>
            </a:r>
            <a:endParaRPr lang="en-US" altLang="ja-JP" sz="280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解答例</a:t>
            </a:r>
            <a:endParaRPr kumimoji="1" lang="ja-JP" altLang="en-US"/>
          </a:p>
        </p:txBody>
      </p:sp>
      <p:sp>
        <p:nvSpPr>
          <p:cNvPr id="4" name="角丸四角形 3"/>
          <p:cNvSpPr/>
          <p:nvPr/>
        </p:nvSpPr>
        <p:spPr>
          <a:xfrm>
            <a:off x="1979712" y="1236574"/>
            <a:ext cx="5472608" cy="55047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sz="2400"/>
              <a:t>int A, B, C, D;</a:t>
            </a:r>
          </a:p>
          <a:p>
            <a:r>
              <a:rPr lang="en-US" altLang="ja-JP" sz="2400"/>
              <a:t>cin &gt;&gt; A &gt;&gt; B &gt;&gt; C &gt;&gt; D;</a:t>
            </a:r>
          </a:p>
          <a:p>
            <a:r>
              <a:rPr lang="en-US" altLang="ja-JP" sz="2400"/>
              <a:t>if (B * C &gt; A * D)</a:t>
            </a:r>
          </a:p>
          <a:p>
            <a:r>
              <a:rPr lang="en-US" altLang="ja-JP" sz="2400"/>
              <a:t>{</a:t>
            </a:r>
          </a:p>
          <a:p>
            <a:r>
              <a:rPr lang="en-US" altLang="ja-JP" sz="2400" smtClean="0"/>
              <a:t>	cout </a:t>
            </a:r>
            <a:r>
              <a:rPr lang="en-US" altLang="ja-JP" sz="2400"/>
              <a:t>&lt;&lt; "TAKAHASHI" &lt;&lt; endl;</a:t>
            </a:r>
          </a:p>
          <a:p>
            <a:r>
              <a:rPr lang="en-US" altLang="ja-JP" sz="2400" smtClean="0"/>
              <a:t>	return </a:t>
            </a:r>
            <a:r>
              <a:rPr lang="en-US" altLang="ja-JP" sz="2400"/>
              <a:t>0;</a:t>
            </a:r>
          </a:p>
          <a:p>
            <a:r>
              <a:rPr lang="en-US" altLang="ja-JP" sz="2400"/>
              <a:t>}</a:t>
            </a:r>
          </a:p>
          <a:p>
            <a:r>
              <a:rPr lang="en-US" altLang="ja-JP" sz="2400"/>
              <a:t>else if (B * C &lt; A * D)</a:t>
            </a:r>
          </a:p>
          <a:p>
            <a:r>
              <a:rPr lang="en-US" altLang="ja-JP" sz="2400"/>
              <a:t>{</a:t>
            </a:r>
          </a:p>
          <a:p>
            <a:r>
              <a:rPr lang="en-US" altLang="ja-JP" sz="2400" smtClean="0"/>
              <a:t>	cout </a:t>
            </a:r>
            <a:r>
              <a:rPr lang="en-US" altLang="ja-JP" sz="2400"/>
              <a:t>&lt;&lt; "AOKI" &lt;&lt; endl;</a:t>
            </a:r>
          </a:p>
          <a:p>
            <a:r>
              <a:rPr lang="en-US" altLang="ja-JP" sz="2400" smtClean="0"/>
              <a:t>	return </a:t>
            </a:r>
            <a:r>
              <a:rPr lang="en-US" altLang="ja-JP" sz="2400"/>
              <a:t>0;</a:t>
            </a:r>
          </a:p>
          <a:p>
            <a:r>
              <a:rPr lang="en-US" altLang="ja-JP" sz="2400"/>
              <a:t>}</a:t>
            </a:r>
          </a:p>
          <a:p>
            <a:r>
              <a:rPr lang="en-US" altLang="ja-JP" sz="2400"/>
              <a:t>cout &lt;&lt; "DRAW" &lt;&lt; endl;</a:t>
            </a:r>
          </a:p>
          <a:p>
            <a:r>
              <a:rPr lang="en-US" altLang="ja-JP" sz="2400"/>
              <a:t>return 0;</a:t>
            </a:r>
            <a:endParaRPr kumimoji="1" lang="en-US" altLang="ja-JP" sz="2400" smtClean="0"/>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問題</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i="1"/>
              <a:t>n</a:t>
            </a:r>
            <a:r>
              <a:rPr lang="ja-JP" altLang="en-US" smtClean="0"/>
              <a:t> 時 </a:t>
            </a:r>
            <a:r>
              <a:rPr lang="en-US" altLang="ja-JP" i="1"/>
              <a:t>m</a:t>
            </a:r>
            <a:r>
              <a:rPr lang="ja-JP" altLang="en-US" smtClean="0"/>
              <a:t> 分のアナログ時計があります。短針と長針のなす角度のうち小さい方を度数法で求めてください。</a:t>
            </a:r>
            <a:endParaRPr lang="en-US" altLang="ja-JP" smtClean="0"/>
          </a:p>
          <a:p>
            <a:r>
              <a:rPr lang="ja-JP" altLang="en-US" b="1" smtClean="0"/>
              <a:t>出力</a:t>
            </a:r>
          </a:p>
          <a:p>
            <a:r>
              <a:rPr lang="ja-JP" altLang="en-US" smtClean="0"/>
              <a:t>短針と長針のなす角度を </a:t>
            </a:r>
            <a:r>
              <a:rPr lang="en-US" altLang="ja-JP"/>
              <a:t>1</a:t>
            </a:r>
            <a:r>
              <a:rPr lang="ja-JP" altLang="en-US" smtClean="0"/>
              <a:t> 行目に出力せよ。</a:t>
            </a:r>
            <a:r>
              <a:rPr lang="ja-JP" altLang="en-US" u="sng" smtClean="0">
                <a:solidFill>
                  <a:srgbClr val="FF0000"/>
                </a:solidFill>
              </a:rPr>
              <a:t>絶対誤差または相対誤差が </a:t>
            </a:r>
            <a:r>
              <a:rPr lang="en-US" altLang="ja-JP" u="sng">
                <a:solidFill>
                  <a:srgbClr val="FF0000"/>
                </a:solidFill>
              </a:rPr>
              <a:t>10</a:t>
            </a:r>
            <a:r>
              <a:rPr lang="ja-JP" altLang="en-US" u="sng" baseline="30000">
                <a:solidFill>
                  <a:srgbClr val="FF0000"/>
                </a:solidFill>
              </a:rPr>
              <a:t>−</a:t>
            </a:r>
            <a:r>
              <a:rPr lang="en-US" altLang="ja-JP" u="sng" baseline="30000">
                <a:solidFill>
                  <a:srgbClr val="FF0000"/>
                </a:solidFill>
              </a:rPr>
              <a:t>4</a:t>
            </a:r>
            <a:r>
              <a:rPr lang="ja-JP" altLang="en-US" u="sng" smtClean="0">
                <a:solidFill>
                  <a:srgbClr val="FF0000"/>
                </a:solidFill>
              </a:rPr>
              <a:t> 以下</a:t>
            </a:r>
            <a:r>
              <a:rPr lang="ja-JP" altLang="en-US" smtClean="0"/>
              <a:t>であれば許容される。</a:t>
            </a:r>
          </a:p>
          <a:p>
            <a:r>
              <a:rPr lang="ja-JP" altLang="en-US" smtClean="0"/>
              <a:t>末尾の改行を忘れないこと。</a:t>
            </a:r>
          </a:p>
          <a:p>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ポイント</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絶対誤差が「</a:t>
            </a:r>
            <a:r>
              <a:rPr kumimoji="1" lang="en-US" altLang="ja-JP" smtClean="0"/>
              <a:t>10-4</a:t>
            </a:r>
            <a:r>
              <a:rPr kumimoji="1" lang="ja-JP" altLang="en-US" smtClean="0"/>
              <a:t>」と“非常に大きい”ので、</a:t>
            </a:r>
            <a:r>
              <a:rPr kumimoji="1" lang="en-US" altLang="ja-JP" smtClean="0"/>
              <a:t>double</a:t>
            </a:r>
            <a:r>
              <a:rPr kumimoji="1" lang="ja-JP" altLang="en-US" smtClean="0"/>
              <a:t>型を使えば十分問題なく解くことが出来る。</a:t>
            </a:r>
            <a:endParaRPr kumimoji="1" lang="en-US" altLang="ja-JP" smtClean="0"/>
          </a:p>
          <a:p>
            <a:endParaRPr lang="en-US" altLang="ja-JP"/>
          </a:p>
          <a:p>
            <a:r>
              <a:rPr kumimoji="1" lang="ja-JP" altLang="en-US" smtClean="0"/>
              <a:t>時計の成す角の計算さえできれば</a:t>
            </a:r>
            <a:r>
              <a:rPr kumimoji="1" lang="en-US" altLang="ja-JP" smtClean="0"/>
              <a:t>OK</a:t>
            </a:r>
          </a:p>
          <a:p>
            <a:endParaRPr lang="en-US" altLang="ja-JP"/>
          </a:p>
          <a:p>
            <a:r>
              <a:rPr kumimoji="1" lang="ja-JP" altLang="en-US" smtClean="0"/>
              <a:t>成す角は、</a:t>
            </a:r>
            <a:r>
              <a:rPr kumimoji="1" lang="en-US" altLang="ja-JP" smtClean="0"/>
              <a:t>12</a:t>
            </a:r>
            <a:r>
              <a:rPr kumimoji="1" lang="ja-JP" altLang="en-US" smtClean="0"/>
              <a:t>時の地点から見て、長針と短針が各々成す角の差を引けば</a:t>
            </a:r>
            <a:r>
              <a:rPr kumimoji="1" lang="en-US" altLang="ja-JP" smtClean="0"/>
              <a:t>OK</a:t>
            </a:r>
            <a:endParaRPr kumimoji="1" lang="ja-JP" altLang="en-US"/>
          </a:p>
        </p:txBody>
      </p:sp>
    </p:spTree>
    <p:extLst>
      <p:ext uri="{BB962C8B-B14F-4D97-AF65-F5344CB8AC3E}">
        <p14:creationId xmlns:p14="http://schemas.microsoft.com/office/powerpoint/2010/main" val="2038431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1156</Words>
  <Application>Microsoft Office PowerPoint</Application>
  <PresentationFormat>画面に合わせる (4:3)</PresentationFormat>
  <Paragraphs>177</Paragraphs>
  <Slides>26</Slides>
  <Notes>0</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Office ​​テーマ</vt:lpstr>
      <vt:lpstr>プロコン勉強会</vt:lpstr>
      <vt:lpstr>本日の内容</vt:lpstr>
      <vt:lpstr>問1</vt:lpstr>
      <vt:lpstr>ポイント</vt:lpstr>
      <vt:lpstr>不等式の公式</vt:lpstr>
      <vt:lpstr>式を変形する</vt:lpstr>
      <vt:lpstr>解答例</vt:lpstr>
      <vt:lpstr>問題</vt:lpstr>
      <vt:lpstr>ポイント</vt:lpstr>
      <vt:lpstr>時計の角度</vt:lpstr>
      <vt:lpstr>解答例</vt:lpstr>
      <vt:lpstr>問3</vt:lpstr>
      <vt:lpstr>ポイント</vt:lpstr>
      <vt:lpstr>解答例 (IOは省略)</vt:lpstr>
      <vt:lpstr>問題</vt:lpstr>
      <vt:lpstr>要約</vt:lpstr>
      <vt:lpstr>有向グラフ</vt:lpstr>
      <vt:lpstr>ポイント</vt:lpstr>
      <vt:lpstr>閉路があると何がわかる？</vt:lpstr>
      <vt:lpstr>剰余の公式</vt:lpstr>
      <vt:lpstr>具体例</vt:lpstr>
      <vt:lpstr>演習</vt:lpstr>
      <vt:lpstr>次回以降の勉強会に向けて (プレゼン資料の作り方)</vt:lpstr>
      <vt:lpstr>プレゼンの流れ</vt:lpstr>
      <vt:lpstr>プレゼンの重み</vt:lpstr>
      <vt:lpstr>プレゼン資料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プロコン勉強会</dc:title>
  <dc:creator>Jun</dc:creator>
  <cp:lastModifiedBy>Jun</cp:lastModifiedBy>
  <cp:revision>11</cp:revision>
  <dcterms:created xsi:type="dcterms:W3CDTF">2015-11-13T12:40:26Z</dcterms:created>
  <dcterms:modified xsi:type="dcterms:W3CDTF">2015-11-14T00:50:20Z</dcterms:modified>
</cp:coreProperties>
</file>