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95" r:id="rId33"/>
    <p:sldId id="289" r:id="rId34"/>
    <p:sldId id="290" r:id="rId35"/>
    <p:sldId id="291" r:id="rId36"/>
    <p:sldId id="292" r:id="rId37"/>
    <p:sldId id="293" r:id="rId38"/>
    <p:sldId id="294"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4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scatterChart>
        <c:scatterStyle val="lineMarker"/>
        <c:ser>
          <c:idx val="0"/>
          <c:order val="0"/>
          <c:spPr>
            <a:ln w="28575">
              <a:noFill/>
            </a:ln>
          </c:spPr>
          <c:xVal>
            <c:numRef>
              <c:f>Sheet1!$F$12:$F$23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Sheet1!$G$12:$G$23</c:f>
              <c:numCache>
                <c:formatCode>General</c:formatCode>
                <c:ptCount val="12"/>
                <c:pt idx="0">
                  <c:v>10</c:v>
                </c:pt>
                <c:pt idx="1">
                  <c:v>5</c:v>
                </c:pt>
                <c:pt idx="2">
                  <c:v>7</c:v>
                </c:pt>
                <c:pt idx="3">
                  <c:v>12</c:v>
                </c:pt>
                <c:pt idx="4">
                  <c:v>19</c:v>
                </c:pt>
                <c:pt idx="5">
                  <c:v>22</c:v>
                </c:pt>
                <c:pt idx="6">
                  <c:v>24</c:v>
                </c:pt>
                <c:pt idx="7">
                  <c:v>30</c:v>
                </c:pt>
                <c:pt idx="8">
                  <c:v>25</c:v>
                </c:pt>
                <c:pt idx="9">
                  <c:v>18</c:v>
                </c:pt>
                <c:pt idx="10">
                  <c:v>15</c:v>
                </c:pt>
                <c:pt idx="11">
                  <c:v>13</c:v>
                </c:pt>
              </c:numCache>
            </c:numRef>
          </c:yVal>
        </c:ser>
        <c:axId val="179812224"/>
        <c:axId val="181231616"/>
      </c:scatterChart>
      <c:valAx>
        <c:axId val="179812224"/>
        <c:scaling>
          <c:orientation val="minMax"/>
          <c:max val="12"/>
          <c:min val="1"/>
        </c:scaling>
        <c:axPos val="b"/>
        <c:numFmt formatCode="General" sourceLinked="1"/>
        <c:tickLblPos val="nextTo"/>
        <c:crossAx val="181231616"/>
        <c:crosses val="autoZero"/>
        <c:crossBetween val="midCat"/>
      </c:valAx>
      <c:valAx>
        <c:axId val="181231616"/>
        <c:scaling>
          <c:orientation val="minMax"/>
        </c:scaling>
        <c:axPos val="l"/>
        <c:majorGridlines/>
        <c:numFmt formatCode="General" sourceLinked="1"/>
        <c:tickLblPos val="nextTo"/>
        <c:crossAx val="179812224"/>
        <c:crosses val="autoZero"/>
        <c:crossBetween val="midCat"/>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B8C898A4-7229-4F38-82D1-F9B7180D62E3}" type="datetimeFigureOut">
              <a:rPr kumimoji="1" lang="ja-JP" altLang="en-US" smtClean="0"/>
              <a:pPr/>
              <a:t>2017/8/5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4A14719-8232-41F1-B216-2F661FC42FB2}"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898A4-7229-4F38-82D1-F9B7180D62E3}" type="datetimeFigureOut">
              <a:rPr kumimoji="1" lang="ja-JP" altLang="en-US" smtClean="0"/>
              <a:pPr/>
              <a:t>2017/8/5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14719-8232-41F1-B216-2F661FC42FB2}"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po.continuum.io/archive/.winzip/Anaconda2-4.4.0-Windows-x86_64.zip" TargetMode="External"/><Relationship Id="rId2" Type="http://schemas.openxmlformats.org/officeDocument/2006/relationships/hyperlink" Target="https://repo.continuum.io/archive/.winzip/" TargetMode="External"/><Relationship Id="rId1" Type="http://schemas.openxmlformats.org/officeDocument/2006/relationships/slideLayout" Target="../slideLayouts/slideLayout2.xml"/><Relationship Id="rId4" Type="http://schemas.openxmlformats.org/officeDocument/2006/relationships/hyperlink" Target="https://github.com/enakai00/jupyter_tfboo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ディープラーニング</a:t>
            </a:r>
            <a:r>
              <a:rPr lang="en-US" altLang="ja-JP" dirty="0" smtClean="0"/>
              <a:t/>
            </a:r>
            <a:br>
              <a:rPr lang="en-US" altLang="ja-JP" dirty="0" smtClean="0"/>
            </a:br>
            <a:r>
              <a:rPr lang="ja-JP" altLang="en-US" dirty="0" smtClean="0"/>
              <a:t>畳み込み</a:t>
            </a:r>
            <a:r>
              <a:rPr lang="ja-JP" altLang="en-US" dirty="0"/>
              <a:t>ニューラルネットワーク</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必要な知識</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微分</a:t>
            </a:r>
            <a:r>
              <a:rPr lang="ja-JP" altLang="en-US" dirty="0" smtClean="0"/>
              <a:t>とか積分とか対数関数とか級数とかその他いろいろ</a:t>
            </a:r>
            <a:r>
              <a:rPr lang="en-US" altLang="ja-JP" dirty="0" smtClean="0"/>
              <a:t>(</a:t>
            </a:r>
            <a:r>
              <a:rPr lang="ja-JP" altLang="en-US" dirty="0" smtClean="0"/>
              <a:t>高校数学</a:t>
            </a:r>
            <a:r>
              <a:rPr lang="en-US" altLang="ja-JP" dirty="0" smtClean="0"/>
              <a:t>)</a:t>
            </a:r>
          </a:p>
          <a:p>
            <a:endParaRPr kumimoji="1" lang="en-US" altLang="ja-JP" dirty="0"/>
          </a:p>
          <a:p>
            <a:r>
              <a:rPr lang="ja-JP" altLang="en-US" dirty="0" smtClean="0"/>
              <a:t>必要に応じて順次説明しますので、安心して下さい</a:t>
            </a:r>
            <a:endParaRPr kumimoji="1" lang="en-US" altLang="ja-JP"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畳み込みニューラルネットワーク概観</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入力された画像を「○」と「</a:t>
            </a:r>
            <a:r>
              <a:rPr kumimoji="1" lang="en-US" altLang="ja-JP" dirty="0" smtClean="0"/>
              <a:t>×</a:t>
            </a:r>
            <a:r>
              <a:rPr kumimoji="1" lang="ja-JP" altLang="en-US" dirty="0" smtClean="0"/>
              <a:t>」に分ける仕組みを考える。</a:t>
            </a:r>
            <a:endParaRPr kumimoji="1" lang="ja-JP" altLang="en-US" dirty="0"/>
          </a:p>
        </p:txBody>
      </p:sp>
      <p:sp>
        <p:nvSpPr>
          <p:cNvPr id="4" name="正方形/長方形 3"/>
          <p:cNvSpPr/>
          <p:nvPr/>
        </p:nvSpPr>
        <p:spPr>
          <a:xfrm>
            <a:off x="1043608" y="3717032"/>
            <a:ext cx="2592288" cy="24482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5" name="正方形/長方形 4"/>
          <p:cNvSpPr/>
          <p:nvPr/>
        </p:nvSpPr>
        <p:spPr>
          <a:xfrm>
            <a:off x="5004048" y="3717032"/>
            <a:ext cx="2592288" cy="24482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6" name="円/楕円 5"/>
          <p:cNvSpPr/>
          <p:nvPr/>
        </p:nvSpPr>
        <p:spPr>
          <a:xfrm>
            <a:off x="1619672" y="4221088"/>
            <a:ext cx="1440160" cy="144016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7" name="十字形 6"/>
          <p:cNvSpPr/>
          <p:nvPr/>
        </p:nvSpPr>
        <p:spPr>
          <a:xfrm rot="2631186">
            <a:off x="5580112" y="4293096"/>
            <a:ext cx="1440160" cy="1440160"/>
          </a:xfrm>
          <a:prstGeom prst="plus">
            <a:avLst>
              <a:gd name="adj" fmla="val 4177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どうやって判定する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完全一致</a:t>
            </a:r>
            <a:endParaRPr kumimoji="1" lang="en-US" altLang="ja-JP" dirty="0" smtClean="0"/>
          </a:p>
          <a:p>
            <a:pPr lvl="1"/>
            <a:r>
              <a:rPr lang="ja-JP" altLang="en-US" dirty="0"/>
              <a:t>実際に</a:t>
            </a:r>
            <a:r>
              <a:rPr lang="ja-JP" altLang="en-US" dirty="0" smtClean="0"/>
              <a:t>は、少し画像が欠けていたり、回転していたりしても判定したい</a:t>
            </a:r>
            <a:endParaRPr kumimoji="1" lang="ja-JP" altLang="en-US" dirty="0"/>
          </a:p>
        </p:txBody>
      </p:sp>
      <p:graphicFrame>
        <p:nvGraphicFramePr>
          <p:cNvPr id="5" name="表 4"/>
          <p:cNvGraphicFramePr>
            <a:graphicFrameLocks noGrp="1"/>
          </p:cNvGraphicFramePr>
          <p:nvPr/>
        </p:nvGraphicFramePr>
        <p:xfrm>
          <a:off x="971600" y="3789040"/>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graphicFrame>
        <p:nvGraphicFramePr>
          <p:cNvPr id="6" name="表 5"/>
          <p:cNvGraphicFramePr>
            <a:graphicFrameLocks noGrp="1"/>
          </p:cNvGraphicFramePr>
          <p:nvPr/>
        </p:nvGraphicFramePr>
        <p:xfrm>
          <a:off x="5220072" y="3717032"/>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特徴って？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t>
            </a:r>
            <a:r>
              <a:rPr kumimoji="1" lang="ja-JP" altLang="en-US" dirty="0" smtClean="0"/>
              <a:t>の文字の特徴とは何なのだろうか？</a:t>
            </a:r>
            <a:endParaRPr kumimoji="1" lang="en-US" altLang="ja-JP" dirty="0" smtClean="0"/>
          </a:p>
        </p:txBody>
      </p:sp>
      <p:graphicFrame>
        <p:nvGraphicFramePr>
          <p:cNvPr id="4" name="表 3"/>
          <p:cNvGraphicFramePr>
            <a:graphicFrameLocks noGrp="1"/>
          </p:cNvGraphicFramePr>
          <p:nvPr/>
        </p:nvGraphicFramePr>
        <p:xfrm>
          <a:off x="899592" y="3501008"/>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sp>
        <p:nvSpPr>
          <p:cNvPr id="5" name="正方形/長方形 4"/>
          <p:cNvSpPr/>
          <p:nvPr/>
        </p:nvSpPr>
        <p:spPr>
          <a:xfrm>
            <a:off x="1547664" y="4149080"/>
            <a:ext cx="936104" cy="8640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051720" y="4653136"/>
            <a:ext cx="864096"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5" idx="0"/>
            <a:endCxn id="12" idx="1"/>
          </p:cNvCxnSpPr>
          <p:nvPr/>
        </p:nvCxnSpPr>
        <p:spPr>
          <a:xfrm flipV="1">
            <a:off x="2015716" y="3140968"/>
            <a:ext cx="2916324" cy="10081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3"/>
            <a:endCxn id="13" idx="1"/>
          </p:cNvCxnSpPr>
          <p:nvPr/>
        </p:nvCxnSpPr>
        <p:spPr>
          <a:xfrm flipV="1">
            <a:off x="2915816" y="4437112"/>
            <a:ext cx="3312368" cy="6120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4932040" y="2780928"/>
            <a:ext cx="2520280"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図の「真ん中」に</a:t>
            </a:r>
            <a:endParaRPr kumimoji="1" lang="en-US" altLang="ja-JP" dirty="0" smtClean="0"/>
          </a:p>
          <a:p>
            <a:pPr algn="ctr"/>
            <a:r>
              <a:rPr lang="ja-JP" altLang="en-US" dirty="0" smtClean="0"/>
              <a:t>「交差」がある</a:t>
            </a:r>
            <a:endParaRPr kumimoji="1" lang="ja-JP" altLang="en-US" dirty="0"/>
          </a:p>
        </p:txBody>
      </p:sp>
      <p:sp>
        <p:nvSpPr>
          <p:cNvPr id="13" name="正方形/長方形 12"/>
          <p:cNvSpPr/>
          <p:nvPr/>
        </p:nvSpPr>
        <p:spPr>
          <a:xfrm>
            <a:off x="6228184" y="4077072"/>
            <a:ext cx="2520280"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図の「右下」に</a:t>
            </a:r>
            <a:endParaRPr kumimoji="1" lang="en-US" altLang="ja-JP" dirty="0" smtClean="0"/>
          </a:p>
          <a:p>
            <a:pPr algn="ctr"/>
            <a:r>
              <a:rPr lang="ja-JP" altLang="en-US" dirty="0" smtClean="0"/>
              <a:t>「ななめ」がある</a:t>
            </a:r>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文字の特徴</a:t>
            </a:r>
            <a:endParaRPr kumimoji="1" lang="ja-JP" altLang="en-US" dirty="0"/>
          </a:p>
        </p:txBody>
      </p:sp>
      <p:sp>
        <p:nvSpPr>
          <p:cNvPr id="3" name="コンテンツ プレースホルダ 2"/>
          <p:cNvSpPr>
            <a:spLocks noGrp="1"/>
          </p:cNvSpPr>
          <p:nvPr>
            <p:ph idx="1"/>
          </p:nvPr>
        </p:nvSpPr>
        <p:spPr>
          <a:xfrm>
            <a:off x="457200" y="1600201"/>
            <a:ext cx="6203032" cy="1828800"/>
          </a:xfrm>
        </p:spPr>
        <p:txBody>
          <a:bodyPr/>
          <a:lstStyle/>
          <a:p>
            <a:r>
              <a:rPr kumimoji="1" lang="ja-JP" altLang="en-US" dirty="0" smtClean="0"/>
              <a:t>文字の特徴とは</a:t>
            </a:r>
            <a:endParaRPr kumimoji="1" lang="en-US" altLang="ja-JP" dirty="0" smtClean="0"/>
          </a:p>
          <a:p>
            <a:pPr>
              <a:buNone/>
            </a:pPr>
            <a:r>
              <a:rPr kumimoji="1" lang="ja-JP" altLang="en-US" dirty="0" smtClean="0"/>
              <a:t>「“どこ”に“どんな構造”があるか」　</a:t>
            </a:r>
            <a:endParaRPr kumimoji="1" lang="en-US" altLang="ja-JP" dirty="0" smtClean="0"/>
          </a:p>
          <a:p>
            <a:pPr>
              <a:buNone/>
            </a:pPr>
            <a:r>
              <a:rPr kumimoji="1" lang="ja-JP" altLang="en-US" dirty="0" smtClean="0"/>
              <a:t>ということ</a:t>
            </a:r>
            <a:endParaRPr lang="en-US" altLang="ja-JP"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文字の特徴</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どこに？</a:t>
            </a:r>
            <a:endParaRPr lang="en-US" altLang="ja-JP" dirty="0" smtClean="0"/>
          </a:p>
          <a:p>
            <a:pPr lvl="1"/>
            <a:r>
              <a:rPr kumimoji="1" lang="ja-JP" altLang="en-US" dirty="0"/>
              <a:t>その特徴</a:t>
            </a:r>
            <a:r>
              <a:rPr kumimoji="1" lang="ja-JP" altLang="en-US" dirty="0" smtClean="0"/>
              <a:t>が現れた</a:t>
            </a:r>
            <a:r>
              <a:rPr kumimoji="1" lang="ja-JP" altLang="en-US" dirty="0"/>
              <a:t>座標</a:t>
            </a:r>
            <a:r>
              <a:rPr kumimoji="1" lang="ja-JP" altLang="en-US" dirty="0" smtClean="0"/>
              <a:t>を表せばいい</a:t>
            </a:r>
            <a:endParaRPr kumimoji="1" lang="en-US" altLang="ja-JP" dirty="0" smtClean="0"/>
          </a:p>
          <a:p>
            <a:endParaRPr lang="en-US" altLang="ja-JP" dirty="0"/>
          </a:p>
          <a:p>
            <a:r>
              <a:rPr kumimoji="1" lang="ja-JP" altLang="en-US" dirty="0" smtClean="0"/>
              <a:t>どんな構造？</a:t>
            </a:r>
            <a:endParaRPr kumimoji="1" lang="en-US" altLang="ja-JP" dirty="0" smtClean="0"/>
          </a:p>
          <a:p>
            <a:pPr lvl="1"/>
            <a:r>
              <a:rPr kumimoji="1" lang="ja-JP" altLang="en-US" dirty="0" smtClean="0"/>
              <a:t>文字の「どんな構造」は「斜め」「交差</a:t>
            </a:r>
            <a:r>
              <a:rPr lang="ja-JP" altLang="en-US" dirty="0" smtClean="0"/>
              <a:t>」だけでなく「丸み」「とめ」「ハネ」などなど、無数にある</a:t>
            </a:r>
            <a:endParaRPr lang="en-US" altLang="ja-JP" dirty="0" smtClean="0"/>
          </a:p>
          <a:p>
            <a:pPr lvl="1"/>
            <a:endParaRPr kumimoji="1" lang="en-US" altLang="ja-JP"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全てをとらえる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「どんな構造」が無数にあるというのであれば、全てを列挙してみればいい</a:t>
            </a:r>
            <a:endParaRPr kumimoji="1" lang="en-US" altLang="ja-JP" dirty="0" smtClean="0"/>
          </a:p>
          <a:p>
            <a:r>
              <a:rPr lang="ja-JP" altLang="en-US" dirty="0" smtClean="0"/>
              <a:t>「構造」が</a:t>
            </a:r>
            <a:r>
              <a:rPr lang="en-US" altLang="ja-JP" dirty="0" smtClean="0"/>
              <a:t>3×3</a:t>
            </a:r>
            <a:r>
              <a:rPr lang="ja-JP" altLang="en-US" dirty="0" smtClean="0"/>
              <a:t>の</a:t>
            </a:r>
            <a:r>
              <a:rPr lang="en-US" altLang="ja-JP" dirty="0" smtClean="0"/>
              <a:t>9</a:t>
            </a:r>
            <a:r>
              <a:rPr lang="ja-JP" altLang="en-US" dirty="0" smtClean="0"/>
              <a:t>マスで表現されるものに絞れば、</a:t>
            </a:r>
            <a:r>
              <a:rPr lang="en-US" altLang="ja-JP" dirty="0" smtClean="0"/>
              <a:t>2</a:t>
            </a:r>
            <a:r>
              <a:rPr lang="en-US" altLang="ja-JP" baseline="30000" dirty="0" smtClean="0"/>
              <a:t>9</a:t>
            </a:r>
            <a:r>
              <a:rPr lang="en-US" altLang="ja-JP" dirty="0" smtClean="0"/>
              <a:t>=512</a:t>
            </a:r>
            <a:r>
              <a:rPr lang="ja-JP" altLang="en-US" dirty="0" smtClean="0"/>
              <a:t>パターンの「構造」を作ることができる。</a:t>
            </a:r>
            <a:endParaRPr lang="en-US" altLang="ja-JP" dirty="0" smtClean="0"/>
          </a:p>
          <a:p>
            <a:pPr lvl="1"/>
            <a:r>
              <a:rPr kumimoji="1" lang="ja-JP" altLang="en-US" dirty="0"/>
              <a:t>実際</a:t>
            </a:r>
            <a:r>
              <a:rPr kumimoji="1" lang="ja-JP" altLang="en-US" dirty="0" smtClean="0"/>
              <a:t>に</a:t>
            </a:r>
            <a:r>
              <a:rPr kumimoji="1" lang="en-US" altLang="ja-JP" dirty="0" smtClean="0"/>
              <a:t>512</a:t>
            </a:r>
            <a:r>
              <a:rPr kumimoji="1" lang="ja-JP" altLang="en-US" dirty="0" smtClean="0"/>
              <a:t>パターンもやってたら計算時間が足りないので、せいぜい</a:t>
            </a:r>
            <a:r>
              <a:rPr kumimoji="1" lang="en-US" altLang="ja-JP" dirty="0" smtClean="0"/>
              <a:t>50</a:t>
            </a:r>
            <a:r>
              <a:rPr kumimoji="1" lang="ja-JP" altLang="en-US" dirty="0" smtClean="0"/>
              <a:t>パターンぐらいです</a:t>
            </a:r>
            <a:endParaRPr kumimoji="1"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フィルタを</a:t>
            </a:r>
            <a:r>
              <a:rPr lang="ja-JP" altLang="en-US" dirty="0"/>
              <a:t>用意する</a:t>
            </a:r>
            <a:endParaRPr kumimoji="1" lang="ja-JP" altLang="en-US" dirty="0"/>
          </a:p>
        </p:txBody>
      </p:sp>
      <p:graphicFrame>
        <p:nvGraphicFramePr>
          <p:cNvPr id="5" name="表 4"/>
          <p:cNvGraphicFramePr>
            <a:graphicFrameLocks noGrp="1"/>
          </p:cNvGraphicFramePr>
          <p:nvPr/>
        </p:nvGraphicFramePr>
        <p:xfrm>
          <a:off x="1043608" y="1700808"/>
          <a:ext cx="6684846" cy="4334022"/>
        </p:xfrm>
        <a:graphic>
          <a:graphicData uri="http://schemas.openxmlformats.org/drawingml/2006/table">
            <a:tbl>
              <a:tblPr/>
              <a:tblGrid>
                <a:gridCol w="351834"/>
                <a:gridCol w="351834"/>
                <a:gridCol w="351834"/>
                <a:gridCol w="351834"/>
                <a:gridCol w="351834"/>
                <a:gridCol w="351834"/>
                <a:gridCol w="351834"/>
                <a:gridCol w="351834"/>
                <a:gridCol w="351834"/>
                <a:gridCol w="351834"/>
                <a:gridCol w="351834"/>
                <a:gridCol w="351834"/>
                <a:gridCol w="351834"/>
                <a:gridCol w="351834"/>
                <a:gridCol w="351834"/>
                <a:gridCol w="351834"/>
                <a:gridCol w="351834"/>
                <a:gridCol w="351834"/>
                <a:gridCol w="351834"/>
              </a:tblGrid>
              <a:tr h="394002">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394002">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394002">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94002">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002">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394002">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94002">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394002">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002">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394002">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94002">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フィルタを使う</a:t>
            </a:r>
            <a:endParaRPr kumimoji="1" lang="ja-JP" altLang="en-US" dirty="0"/>
          </a:p>
        </p:txBody>
      </p:sp>
      <p:sp>
        <p:nvSpPr>
          <p:cNvPr id="3" name="コンテンツ プレースホルダ 2"/>
          <p:cNvSpPr>
            <a:spLocks noGrp="1"/>
          </p:cNvSpPr>
          <p:nvPr>
            <p:ph idx="1"/>
          </p:nvPr>
        </p:nvSpPr>
        <p:spPr/>
        <p:txBody>
          <a:bodyPr/>
          <a:lstStyle/>
          <a:p>
            <a:r>
              <a:rPr lang="ja-JP" altLang="en-US" dirty="0"/>
              <a:t>フィルタ</a:t>
            </a:r>
            <a:r>
              <a:rPr kumimoji="1" lang="ja-JP" altLang="en-US" dirty="0" smtClean="0"/>
              <a:t>を実際の</a:t>
            </a:r>
            <a:r>
              <a:rPr lang="ja-JP" altLang="en-US" dirty="0" smtClean="0"/>
              <a:t>「</a:t>
            </a:r>
            <a:r>
              <a:rPr lang="en-US" altLang="ja-JP" dirty="0" smtClean="0"/>
              <a:t>×</a:t>
            </a:r>
            <a:r>
              <a:rPr lang="ja-JP" altLang="en-US" dirty="0" smtClean="0"/>
              <a:t>」の画像に当てはめると「座標</a:t>
            </a:r>
            <a:r>
              <a:rPr lang="en-US" altLang="ja-JP" dirty="0" smtClean="0"/>
              <a:t>(x, y) </a:t>
            </a:r>
            <a:r>
              <a:rPr lang="ja-JP" altLang="en-US" dirty="0" smtClean="0"/>
              <a:t>で マスクパターン</a:t>
            </a:r>
            <a:r>
              <a:rPr lang="en-US" altLang="ja-JP" dirty="0" err="1" smtClean="0"/>
              <a:t>hoge</a:t>
            </a:r>
            <a:r>
              <a:rPr lang="ja-JP" altLang="en-US" dirty="0" smtClean="0"/>
              <a:t>と一致する」という情報を得ることができる。</a:t>
            </a:r>
            <a:endParaRPr kumimoji="1" lang="ja-JP" altLang="en-US" dirty="0"/>
          </a:p>
        </p:txBody>
      </p:sp>
      <p:graphicFrame>
        <p:nvGraphicFramePr>
          <p:cNvPr id="4" name="表 3"/>
          <p:cNvGraphicFramePr>
            <a:graphicFrameLocks noGrp="1"/>
          </p:cNvGraphicFramePr>
          <p:nvPr/>
        </p:nvGraphicFramePr>
        <p:xfrm>
          <a:off x="971600" y="3789040"/>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graphicFrame>
        <p:nvGraphicFramePr>
          <p:cNvPr id="5" name="表 4"/>
          <p:cNvGraphicFramePr>
            <a:graphicFrameLocks noGrp="1"/>
          </p:cNvGraphicFramePr>
          <p:nvPr/>
        </p:nvGraphicFramePr>
        <p:xfrm>
          <a:off x="7380312" y="5373216"/>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6" name="表 5"/>
          <p:cNvGraphicFramePr>
            <a:graphicFrameLocks noGrp="1"/>
          </p:cNvGraphicFramePr>
          <p:nvPr/>
        </p:nvGraphicFramePr>
        <p:xfrm>
          <a:off x="7596336" y="3501008"/>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
        <p:nvSpPr>
          <p:cNvPr id="7" name="正方形/長方形 6"/>
          <p:cNvSpPr/>
          <p:nvPr/>
        </p:nvSpPr>
        <p:spPr>
          <a:xfrm>
            <a:off x="1619672" y="4437112"/>
            <a:ext cx="936104" cy="8640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123728" y="4941168"/>
            <a:ext cx="864096"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7" idx="0"/>
            <a:endCxn id="11" idx="1"/>
          </p:cNvCxnSpPr>
          <p:nvPr/>
        </p:nvCxnSpPr>
        <p:spPr>
          <a:xfrm flipV="1">
            <a:off x="2087724" y="3573016"/>
            <a:ext cx="2844316" cy="8640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8" idx="3"/>
          </p:cNvCxnSpPr>
          <p:nvPr/>
        </p:nvCxnSpPr>
        <p:spPr>
          <a:xfrm flipV="1">
            <a:off x="2987824" y="4725144"/>
            <a:ext cx="3312368" cy="6120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932040" y="3212976"/>
            <a:ext cx="2520280"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座標</a:t>
            </a:r>
            <a:r>
              <a:rPr lang="en-US" altLang="ja-JP" dirty="0" smtClean="0"/>
              <a:t>(4,4) </a:t>
            </a:r>
            <a:r>
              <a:rPr lang="ja-JP" altLang="en-US" dirty="0" smtClean="0"/>
              <a:t>にパターン</a:t>
            </a:r>
            <a:r>
              <a:rPr lang="en-US" altLang="ja-JP" dirty="0" smtClean="0"/>
              <a:t>341</a:t>
            </a:r>
            <a:r>
              <a:rPr lang="ja-JP" altLang="en-US" dirty="0" smtClean="0"/>
              <a:t>の構造がある</a:t>
            </a:r>
            <a:endParaRPr kumimoji="1" lang="ja-JP" altLang="en-US" dirty="0"/>
          </a:p>
        </p:txBody>
      </p:sp>
      <p:sp>
        <p:nvSpPr>
          <p:cNvPr id="12" name="正方形/長方形 11"/>
          <p:cNvSpPr/>
          <p:nvPr/>
        </p:nvSpPr>
        <p:spPr>
          <a:xfrm>
            <a:off x="6156176" y="4581128"/>
            <a:ext cx="2520280"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座標</a:t>
            </a:r>
            <a:r>
              <a:rPr lang="en-US" altLang="ja-JP" dirty="0" smtClean="0"/>
              <a:t>(6,6) </a:t>
            </a:r>
            <a:r>
              <a:rPr lang="ja-JP" altLang="en-US" dirty="0" smtClean="0"/>
              <a:t>にパターン</a:t>
            </a:r>
            <a:r>
              <a:rPr lang="en-US" altLang="ja-JP" dirty="0" smtClean="0"/>
              <a:t>273</a:t>
            </a:r>
            <a:r>
              <a:rPr lang="ja-JP" altLang="en-US" dirty="0" smtClean="0"/>
              <a:t>の構造がある</a:t>
            </a:r>
            <a:endParaRPr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特徴を比較する</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フィルタ</a:t>
            </a:r>
            <a:r>
              <a:rPr kumimoji="1" lang="ja-JP" altLang="en-US" dirty="0" smtClean="0"/>
              <a:t>を一つ選択し、画像データの各領域とのピクセル単位の比較を行う</a:t>
            </a:r>
            <a:endParaRPr kumimoji="1" lang="en-US" altLang="ja-JP" dirty="0" smtClean="0"/>
          </a:p>
          <a:p>
            <a:r>
              <a:rPr lang="ja-JP" altLang="en-US" dirty="0"/>
              <a:t>比較</a:t>
            </a:r>
            <a:r>
              <a:rPr lang="ja-JP" altLang="en-US" dirty="0" smtClean="0"/>
              <a:t>を</a:t>
            </a:r>
            <a:r>
              <a:rPr lang="ja-JP" altLang="en-US" dirty="0"/>
              <a:t>行った時</a:t>
            </a:r>
            <a:r>
              <a:rPr lang="ja-JP" altLang="en-US" dirty="0" smtClean="0"/>
              <a:t>の一致度を画像データの各ピクセル毎に求める</a:t>
            </a:r>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初めに</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次回の</a:t>
            </a:r>
            <a:r>
              <a:rPr kumimoji="1" lang="ja-JP" altLang="en-US" dirty="0" smtClean="0"/>
              <a:t>勉強会で</a:t>
            </a:r>
            <a:r>
              <a:rPr kumimoji="1" lang="en-US" altLang="ja-JP" dirty="0" err="1" smtClean="0"/>
              <a:t>TensorFlow</a:t>
            </a:r>
            <a:r>
              <a:rPr kumimoji="1" lang="ja-JP" altLang="en-US" dirty="0" smtClean="0"/>
              <a:t>を触るので、環境構築をします</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特徴を比較する（例）</a:t>
            </a:r>
            <a:endParaRPr kumimoji="1" lang="ja-JP" altLang="en-US" dirty="0"/>
          </a:p>
        </p:txBody>
      </p:sp>
      <p:graphicFrame>
        <p:nvGraphicFramePr>
          <p:cNvPr id="4" name="表 3"/>
          <p:cNvGraphicFramePr>
            <a:graphicFrameLocks noGrp="1"/>
          </p:cNvGraphicFramePr>
          <p:nvPr/>
        </p:nvGraphicFramePr>
        <p:xfrm>
          <a:off x="611560" y="1700808"/>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graphicFrame>
        <p:nvGraphicFramePr>
          <p:cNvPr id="5" name="表 4"/>
          <p:cNvGraphicFramePr>
            <a:graphicFrameLocks noGrp="1"/>
          </p:cNvGraphicFramePr>
          <p:nvPr/>
        </p:nvGraphicFramePr>
        <p:xfrm>
          <a:off x="5652120" y="1916832"/>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
        <p:nvSpPr>
          <p:cNvPr id="6" name="正方形/長方形 5"/>
          <p:cNvSpPr/>
          <p:nvPr/>
        </p:nvSpPr>
        <p:spPr>
          <a:xfrm>
            <a:off x="755576" y="1844824"/>
            <a:ext cx="936104" cy="8640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691680" y="2564904"/>
            <a:ext cx="936104" cy="8640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3"/>
          </p:cNvCxnSpPr>
          <p:nvPr/>
        </p:nvCxnSpPr>
        <p:spPr>
          <a:xfrm>
            <a:off x="1691680" y="2276872"/>
            <a:ext cx="259228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2"/>
          </p:cNvCxnSpPr>
          <p:nvPr/>
        </p:nvCxnSpPr>
        <p:spPr>
          <a:xfrm>
            <a:off x="2159732" y="3429000"/>
            <a:ext cx="36004" cy="13681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表 17"/>
          <p:cNvGraphicFramePr>
            <a:graphicFrameLocks noGrp="1"/>
          </p:cNvGraphicFramePr>
          <p:nvPr/>
        </p:nvGraphicFramePr>
        <p:xfrm>
          <a:off x="4355976" y="1916832"/>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19" name="表 18"/>
          <p:cNvGraphicFramePr>
            <a:graphicFrameLocks noGrp="1"/>
          </p:cNvGraphicFramePr>
          <p:nvPr/>
        </p:nvGraphicFramePr>
        <p:xfrm>
          <a:off x="1835696" y="4797152"/>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graphicFrame>
        <p:nvGraphicFramePr>
          <p:cNvPr id="20" name="表 19"/>
          <p:cNvGraphicFramePr>
            <a:graphicFrameLocks noGrp="1"/>
          </p:cNvGraphicFramePr>
          <p:nvPr/>
        </p:nvGraphicFramePr>
        <p:xfrm>
          <a:off x="3131840" y="4797152"/>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
        <p:nvSpPr>
          <p:cNvPr id="21" name="正方形/長方形 20"/>
          <p:cNvSpPr/>
          <p:nvPr/>
        </p:nvSpPr>
        <p:spPr>
          <a:xfrm>
            <a:off x="4427984" y="2924944"/>
            <a:ext cx="3168352"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(7</a:t>
            </a:r>
            <a:r>
              <a:rPr kumimoji="1" lang="ja-JP" altLang="en-US" dirty="0" smtClean="0"/>
              <a:t>マス</a:t>
            </a:r>
            <a:r>
              <a:rPr kumimoji="1" lang="en-US" altLang="ja-JP" dirty="0" smtClean="0"/>
              <a:t>-2</a:t>
            </a:r>
            <a:r>
              <a:rPr kumimoji="1" lang="ja-JP" altLang="en-US" dirty="0" smtClean="0"/>
              <a:t>マス</a:t>
            </a:r>
            <a:r>
              <a:rPr kumimoji="1" lang="en-US" altLang="ja-JP" dirty="0" smtClean="0"/>
              <a:t>)/9</a:t>
            </a:r>
            <a:r>
              <a:rPr kumimoji="1" lang="ja-JP" altLang="en-US" dirty="0" smtClean="0"/>
              <a:t>マス </a:t>
            </a:r>
            <a:r>
              <a:rPr kumimoji="1" lang="en-US" altLang="ja-JP" dirty="0" smtClean="0"/>
              <a:t>= 0.56</a:t>
            </a:r>
            <a:endParaRPr kumimoji="1" lang="ja-JP" altLang="en-US" dirty="0"/>
          </a:p>
        </p:txBody>
      </p:sp>
      <p:sp>
        <p:nvSpPr>
          <p:cNvPr id="23" name="正方形/長方形 22"/>
          <p:cNvSpPr/>
          <p:nvPr/>
        </p:nvSpPr>
        <p:spPr>
          <a:xfrm>
            <a:off x="3851920" y="6093296"/>
            <a:ext cx="4752528"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a:t>
            </a:r>
            <a:r>
              <a:rPr kumimoji="1" lang="ja-JP" altLang="en-US" dirty="0" smtClean="0"/>
              <a:t>一致したマス</a:t>
            </a:r>
            <a:r>
              <a:rPr kumimoji="1" lang="en-US" altLang="ja-JP" dirty="0" smtClean="0"/>
              <a:t>-</a:t>
            </a:r>
            <a:r>
              <a:rPr kumimoji="1" lang="ja-JP" altLang="en-US" dirty="0" smtClean="0"/>
              <a:t>一致していないマス</a:t>
            </a:r>
            <a:r>
              <a:rPr kumimoji="1" lang="en-US" altLang="ja-JP" dirty="0" smtClean="0"/>
              <a:t>)/</a:t>
            </a:r>
            <a:r>
              <a:rPr kumimoji="1" lang="ja-JP" altLang="en-US" dirty="0" smtClean="0"/>
              <a:t>比較マス数</a:t>
            </a:r>
            <a:endParaRPr kumimoji="1" lang="ja-JP" altLang="en-US" dirty="0"/>
          </a:p>
        </p:txBody>
      </p:sp>
      <p:cxnSp>
        <p:nvCxnSpPr>
          <p:cNvPr id="24" name="直線矢印コネクタ 23"/>
          <p:cNvCxnSpPr>
            <a:stCxn id="23" idx="0"/>
            <a:endCxn id="22" idx="2"/>
          </p:cNvCxnSpPr>
          <p:nvPr/>
        </p:nvCxnSpPr>
        <p:spPr>
          <a:xfrm flipH="1" flipV="1">
            <a:off x="4499992" y="4725144"/>
            <a:ext cx="1728192" cy="13681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3" idx="0"/>
            <a:endCxn id="21" idx="2"/>
          </p:cNvCxnSpPr>
          <p:nvPr/>
        </p:nvCxnSpPr>
        <p:spPr>
          <a:xfrm flipH="1" flipV="1">
            <a:off x="6012160" y="3429000"/>
            <a:ext cx="216024" cy="26642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2771800" y="4221088"/>
            <a:ext cx="345638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(2</a:t>
            </a:r>
            <a:r>
              <a:rPr kumimoji="1" lang="ja-JP" altLang="en-US" dirty="0" smtClean="0"/>
              <a:t>マス</a:t>
            </a:r>
            <a:r>
              <a:rPr kumimoji="1" lang="en-US" altLang="ja-JP" dirty="0" smtClean="0"/>
              <a:t>-7</a:t>
            </a:r>
            <a:r>
              <a:rPr kumimoji="1" lang="ja-JP" altLang="en-US" dirty="0" smtClean="0"/>
              <a:t>マス</a:t>
            </a:r>
            <a:r>
              <a:rPr kumimoji="1" lang="en-US" altLang="ja-JP" dirty="0" smtClean="0"/>
              <a:t>)/9</a:t>
            </a:r>
            <a:r>
              <a:rPr kumimoji="1" lang="ja-JP" altLang="en-US" dirty="0" smtClean="0"/>
              <a:t>マス </a:t>
            </a:r>
            <a:r>
              <a:rPr kumimoji="1" lang="en-US" altLang="ja-JP" dirty="0" smtClean="0"/>
              <a:t>= -0.56</a:t>
            </a:r>
            <a:endParaRPr kumimoji="1" lang="ja-JP"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以下の画像データとフィルタから、画像データの各ピクセルにおけるフィルタとの一致度を記載しなさい</a:t>
            </a:r>
            <a:endParaRPr kumimoji="1" lang="ja-JP" altLang="en-US" dirty="0"/>
          </a:p>
        </p:txBody>
      </p:sp>
      <p:graphicFrame>
        <p:nvGraphicFramePr>
          <p:cNvPr id="4" name="表 3"/>
          <p:cNvGraphicFramePr>
            <a:graphicFrameLocks noGrp="1"/>
          </p:cNvGraphicFramePr>
          <p:nvPr/>
        </p:nvGraphicFramePr>
        <p:xfrm>
          <a:off x="971600" y="3789040"/>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graphicFrame>
        <p:nvGraphicFramePr>
          <p:cNvPr id="5" name="表 4"/>
          <p:cNvGraphicFramePr>
            <a:graphicFrameLocks noGrp="1"/>
          </p:cNvGraphicFramePr>
          <p:nvPr/>
        </p:nvGraphicFramePr>
        <p:xfrm>
          <a:off x="3491880" y="3933056"/>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
        <p:nvSpPr>
          <p:cNvPr id="6" name="正方形/長方形 5"/>
          <p:cNvSpPr/>
          <p:nvPr/>
        </p:nvSpPr>
        <p:spPr>
          <a:xfrm>
            <a:off x="4716016" y="2636912"/>
            <a:ext cx="3672408" cy="29523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dirty="0" smtClean="0"/>
              <a:t>座標</a:t>
            </a:r>
            <a:r>
              <a:rPr lang="en-US" altLang="ja-JP" dirty="0" smtClean="0"/>
              <a:t>(</a:t>
            </a:r>
            <a:r>
              <a:rPr lang="en-US" altLang="ja-JP" dirty="0" err="1" smtClean="0"/>
              <a:t>x,y</a:t>
            </a:r>
            <a:r>
              <a:rPr lang="en-US" altLang="ja-JP" dirty="0" smtClean="0"/>
              <a:t>) </a:t>
            </a:r>
            <a:r>
              <a:rPr lang="ja-JP" altLang="en-US" dirty="0" smtClean="0"/>
              <a:t>の一致度は</a:t>
            </a:r>
            <a:endParaRPr lang="en-US" altLang="ja-JP" dirty="0" smtClean="0"/>
          </a:p>
          <a:p>
            <a:r>
              <a:rPr kumimoji="1" lang="ja-JP" altLang="en-US" dirty="0" smtClean="0"/>
              <a:t>「フィルタの中央ピクセルを座標</a:t>
            </a:r>
            <a:r>
              <a:rPr kumimoji="1" lang="en-US" altLang="ja-JP" dirty="0" smtClean="0"/>
              <a:t>(x, y )</a:t>
            </a:r>
            <a:r>
              <a:rPr kumimoji="1" lang="ja-JP" altLang="en-US" dirty="0" smtClean="0"/>
              <a:t>のピクセルに重なるように配置したときの値」</a:t>
            </a:r>
            <a:endParaRPr kumimoji="1" lang="en-US" altLang="ja-JP" dirty="0" smtClean="0"/>
          </a:p>
          <a:p>
            <a:r>
              <a:rPr kumimoji="1" lang="ja-JP" altLang="en-US" dirty="0" smtClean="0"/>
              <a:t>と</a:t>
            </a:r>
            <a:r>
              <a:rPr lang="ja-JP" altLang="en-US" dirty="0"/>
              <a:t>する</a:t>
            </a:r>
            <a:r>
              <a:rPr lang="ja-JP" altLang="en-US" dirty="0" smtClean="0"/>
              <a:t>。もし、元画像の外にフィルタがはみ出た場合、はみ出た部分は一致度の計算で分母</a:t>
            </a:r>
            <a:r>
              <a:rPr lang="en-US" altLang="ja-JP" dirty="0" smtClean="0"/>
              <a:t>, </a:t>
            </a:r>
            <a:r>
              <a:rPr lang="ja-JP" altLang="en-US" dirty="0" smtClean="0"/>
              <a:t>分子ともに含まない。</a:t>
            </a:r>
            <a:endParaRPr lang="en-US" altLang="ja-JP" dirty="0" smtClean="0"/>
          </a:p>
          <a:p>
            <a:r>
              <a:rPr kumimoji="1" lang="ja-JP" altLang="en-US" dirty="0" smtClean="0"/>
              <a:t>例えば、画像データの左上のピクセルの一致度は</a:t>
            </a:r>
            <a:r>
              <a:rPr kumimoji="1" lang="en-US" altLang="ja-JP" dirty="0" smtClean="0"/>
              <a:t>0.75</a:t>
            </a:r>
            <a:r>
              <a:rPr kumimoji="1" lang="ja-JP" altLang="en-US" dirty="0" smtClean="0"/>
              <a:t>である。</a:t>
            </a:r>
            <a:endParaRPr kumimoji="1" lang="ja-JP" altLang="en-US" dirty="0"/>
          </a:p>
        </p:txBody>
      </p:sp>
      <p:sp>
        <p:nvSpPr>
          <p:cNvPr id="7" name="正方形/長方形 6"/>
          <p:cNvSpPr/>
          <p:nvPr/>
        </p:nvSpPr>
        <p:spPr>
          <a:xfrm>
            <a:off x="3635896" y="5949280"/>
            <a:ext cx="5040560"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実際にはフィルタははみ出さないようにするので、畳みこみによって画像は一回り小さくなります</a:t>
            </a:r>
            <a:endParaRPr kumimoji="1" lang="ja-JP"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畳み込み</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このように、マスクデータをもとに「あるフィルタに対する画像データの各ピクセルに対してどれぐらい一致しているか」を求める手順を「畳み込み」という。</a:t>
            </a:r>
            <a:endParaRPr kumimoji="1" lang="ja-JP" altLang="en-US" dirty="0"/>
          </a:p>
        </p:txBody>
      </p:sp>
      <p:graphicFrame>
        <p:nvGraphicFramePr>
          <p:cNvPr id="4" name="表 3"/>
          <p:cNvGraphicFramePr>
            <a:graphicFrameLocks noGrp="1"/>
          </p:cNvGraphicFramePr>
          <p:nvPr/>
        </p:nvGraphicFramePr>
        <p:xfrm>
          <a:off x="5220072" y="3212976"/>
          <a:ext cx="3429000" cy="3429000"/>
        </p:xfrm>
        <a:graphic>
          <a:graphicData uri="http://schemas.openxmlformats.org/drawingml/2006/table">
            <a:tbl>
              <a:tblPr/>
              <a:tblGrid>
                <a:gridCol w="381000"/>
                <a:gridCol w="381000"/>
                <a:gridCol w="381000"/>
                <a:gridCol w="381000"/>
                <a:gridCol w="381000"/>
                <a:gridCol w="381000"/>
                <a:gridCol w="381000"/>
                <a:gridCol w="381000"/>
                <a:gridCol w="381000"/>
              </a:tblGrid>
              <a:tr h="381000">
                <a:tc>
                  <a:txBody>
                    <a:bodyPr/>
                    <a:lstStyle/>
                    <a:p>
                      <a:pPr algn="r" fontAlgn="ctr"/>
                      <a:r>
                        <a:rPr lang="en-US" altLang="ja-JP" sz="1100" b="0" i="0" u="none" strike="noStrike">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画像を抽象化する。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画像を</a:t>
            </a:r>
            <a:r>
              <a:rPr kumimoji="1" lang="en-US" altLang="ja-JP" dirty="0" smtClean="0"/>
              <a:t>2×2</a:t>
            </a:r>
            <a:r>
              <a:rPr lang="ja-JP" altLang="en-US" dirty="0" smtClean="0"/>
              <a:t>マスの領域で分割し、それぞれの領域毎の“最大値”を取得した画像データを得る。</a:t>
            </a:r>
            <a:endParaRPr lang="en-US" altLang="ja-JP" dirty="0" smtClean="0"/>
          </a:p>
          <a:p>
            <a:r>
              <a:rPr kumimoji="1" lang="ja-JP" altLang="en-US" dirty="0" smtClean="0"/>
              <a:t>画像サイズは</a:t>
            </a:r>
            <a:r>
              <a:rPr kumimoji="1" lang="en-US" altLang="ja-JP" dirty="0" smtClean="0"/>
              <a:t>1/4</a:t>
            </a:r>
            <a:r>
              <a:rPr kumimoji="1" lang="ja-JP" altLang="en-US" dirty="0" smtClean="0"/>
              <a:t>になるが、各領域の大まかな特徴は保持されたままになる。</a:t>
            </a:r>
            <a:endParaRPr kumimoji="1" lang="en-US" altLang="ja-JP" dirty="0" smtClean="0"/>
          </a:p>
          <a:p>
            <a:r>
              <a:rPr lang="ja-JP" altLang="en-US" dirty="0"/>
              <a:t>このよう</a:t>
            </a:r>
            <a:r>
              <a:rPr lang="ja-JP" altLang="en-US" dirty="0" smtClean="0"/>
              <a:t>に、画像のサイズを小さくして抽象化することを「プーリング」という</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611560" y="476672"/>
          <a:ext cx="3429000" cy="3429000"/>
        </p:xfrm>
        <a:graphic>
          <a:graphicData uri="http://schemas.openxmlformats.org/drawingml/2006/table">
            <a:tbl>
              <a:tblPr/>
              <a:tblGrid>
                <a:gridCol w="381000"/>
                <a:gridCol w="381000"/>
                <a:gridCol w="381000"/>
                <a:gridCol w="381000"/>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5" name="表 4"/>
          <p:cNvGraphicFramePr>
            <a:graphicFrameLocks noGrp="1"/>
          </p:cNvGraphicFramePr>
          <p:nvPr/>
        </p:nvGraphicFramePr>
        <p:xfrm>
          <a:off x="5652120" y="4437112"/>
          <a:ext cx="1905000" cy="1905000"/>
        </p:xfrm>
        <a:graphic>
          <a:graphicData uri="http://schemas.openxmlformats.org/drawingml/2006/table">
            <a:tbl>
              <a:tblPr/>
              <a:tblGrid>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
        <p:nvSpPr>
          <p:cNvPr id="6" name="右矢印 5"/>
          <p:cNvSpPr/>
          <p:nvPr/>
        </p:nvSpPr>
        <p:spPr>
          <a:xfrm rot="1584591">
            <a:off x="4154499" y="3837711"/>
            <a:ext cx="151216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364088" y="3429000"/>
            <a:ext cx="1368152" cy="360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ja-JP" altLang="en-US" dirty="0" smtClean="0"/>
              <a:t>プーリング</a:t>
            </a:r>
            <a:endParaRPr kumimoji="1"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以下の画像に対して「畳み込み」「プーリング」の処理を施せ</a:t>
            </a:r>
            <a:endParaRPr kumimoji="1" lang="ja-JP" altLang="en-US" dirty="0"/>
          </a:p>
        </p:txBody>
      </p:sp>
      <p:graphicFrame>
        <p:nvGraphicFramePr>
          <p:cNvPr id="4" name="表 3"/>
          <p:cNvGraphicFramePr>
            <a:graphicFrameLocks noGrp="1"/>
          </p:cNvGraphicFramePr>
          <p:nvPr/>
        </p:nvGraphicFramePr>
        <p:xfrm>
          <a:off x="1907704" y="3140968"/>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graphicFrame>
        <p:nvGraphicFramePr>
          <p:cNvPr id="5" name="表 4"/>
          <p:cNvGraphicFramePr>
            <a:graphicFrameLocks noGrp="1"/>
          </p:cNvGraphicFramePr>
          <p:nvPr/>
        </p:nvGraphicFramePr>
        <p:xfrm>
          <a:off x="5004048" y="3356992"/>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
        <p:nvSpPr>
          <p:cNvPr id="6" name="正方形/長方形 5"/>
          <p:cNvSpPr/>
          <p:nvPr/>
        </p:nvSpPr>
        <p:spPr>
          <a:xfrm>
            <a:off x="5004048" y="4365104"/>
            <a:ext cx="936104"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フィルタ</a:t>
            </a:r>
            <a:endParaRPr kumimoji="1" lang="ja-JP"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827584" y="1628800"/>
          <a:ext cx="3429000" cy="3429000"/>
        </p:xfrm>
        <a:graphic>
          <a:graphicData uri="http://schemas.openxmlformats.org/drawingml/2006/table">
            <a:tbl>
              <a:tblPr/>
              <a:tblGrid>
                <a:gridCol w="381000"/>
                <a:gridCol w="381000"/>
                <a:gridCol w="381000"/>
                <a:gridCol w="381000"/>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5" name="表 4"/>
          <p:cNvGraphicFramePr>
            <a:graphicFrameLocks noGrp="1"/>
          </p:cNvGraphicFramePr>
          <p:nvPr/>
        </p:nvGraphicFramePr>
        <p:xfrm>
          <a:off x="5076056" y="2204864"/>
          <a:ext cx="1905000" cy="1905000"/>
        </p:xfrm>
        <a:graphic>
          <a:graphicData uri="http://schemas.openxmlformats.org/drawingml/2006/table">
            <a:tbl>
              <a:tblPr/>
              <a:tblGrid>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
        <p:nvSpPr>
          <p:cNvPr id="6" name="タイトル 1"/>
          <p:cNvSpPr>
            <a:spLocks noGrp="1"/>
          </p:cNvSpPr>
          <p:nvPr>
            <p:ph type="title"/>
          </p:nvPr>
        </p:nvSpPr>
        <p:spPr>
          <a:xfrm>
            <a:off x="457200" y="274638"/>
            <a:ext cx="8229600" cy="1143000"/>
          </a:xfrm>
        </p:spPr>
        <p:txBody>
          <a:bodyPr/>
          <a:lstStyle/>
          <a:p>
            <a:r>
              <a:rPr kumimoji="1" lang="ja-JP" altLang="en-US" dirty="0" smtClean="0"/>
              <a:t>回答</a:t>
            </a:r>
            <a:endParaRPr kumimoji="1" lang="ja-JP"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プーリング後の画像を比較</a:t>
            </a:r>
            <a:endParaRPr kumimoji="1" lang="ja-JP" altLang="en-US" dirty="0"/>
          </a:p>
        </p:txBody>
      </p:sp>
      <p:graphicFrame>
        <p:nvGraphicFramePr>
          <p:cNvPr id="4" name="表 3"/>
          <p:cNvGraphicFramePr>
            <a:graphicFrameLocks noGrp="1"/>
          </p:cNvGraphicFramePr>
          <p:nvPr/>
        </p:nvGraphicFramePr>
        <p:xfrm>
          <a:off x="1115616" y="4149080"/>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graphicFrame>
        <p:nvGraphicFramePr>
          <p:cNvPr id="5" name="表 4"/>
          <p:cNvGraphicFramePr>
            <a:graphicFrameLocks noGrp="1"/>
          </p:cNvGraphicFramePr>
          <p:nvPr/>
        </p:nvGraphicFramePr>
        <p:xfrm>
          <a:off x="5364088" y="4221088"/>
          <a:ext cx="1905000" cy="1905000"/>
        </p:xfrm>
        <a:graphic>
          <a:graphicData uri="http://schemas.openxmlformats.org/drawingml/2006/table">
            <a:tbl>
              <a:tblPr/>
              <a:tblGrid>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6" name="表 5"/>
          <p:cNvGraphicFramePr>
            <a:graphicFrameLocks noGrp="1"/>
          </p:cNvGraphicFramePr>
          <p:nvPr/>
        </p:nvGraphicFramePr>
        <p:xfrm>
          <a:off x="5436096" y="1916832"/>
          <a:ext cx="1905000" cy="1905000"/>
        </p:xfrm>
        <a:graphic>
          <a:graphicData uri="http://schemas.openxmlformats.org/drawingml/2006/table">
            <a:tbl>
              <a:tblPr/>
              <a:tblGrid>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7" name="表 6"/>
          <p:cNvGraphicFramePr>
            <a:graphicFrameLocks noGrp="1"/>
          </p:cNvGraphicFramePr>
          <p:nvPr/>
        </p:nvGraphicFramePr>
        <p:xfrm>
          <a:off x="1115616" y="1700808"/>
          <a:ext cx="2171700" cy="2143125"/>
        </p:xfrm>
        <a:graphic>
          <a:graphicData uri="http://schemas.openxmlformats.org/drawingml/2006/table">
            <a:tbl>
              <a:tblPr/>
              <a:tblGrid>
                <a:gridCol w="241300"/>
                <a:gridCol w="241300"/>
                <a:gridCol w="241300"/>
                <a:gridCol w="241300"/>
                <a:gridCol w="241300"/>
                <a:gridCol w="241300"/>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sp>
        <p:nvSpPr>
          <p:cNvPr id="8" name="右矢印 7"/>
          <p:cNvSpPr/>
          <p:nvPr/>
        </p:nvSpPr>
        <p:spPr>
          <a:xfrm>
            <a:off x="3707904" y="2564904"/>
            <a:ext cx="1368152" cy="57606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右矢印 8"/>
          <p:cNvSpPr/>
          <p:nvPr/>
        </p:nvSpPr>
        <p:spPr>
          <a:xfrm>
            <a:off x="3779912" y="4869160"/>
            <a:ext cx="1368152" cy="57606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正方形/長方形 9"/>
          <p:cNvSpPr/>
          <p:nvPr/>
        </p:nvSpPr>
        <p:spPr>
          <a:xfrm>
            <a:off x="7092280" y="6309320"/>
            <a:ext cx="1800200" cy="4046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似ている！</a:t>
            </a:r>
            <a:endParaRPr kumimoji="1" lang="ja-JP"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特徴抽出</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畳み込み</a:t>
            </a:r>
            <a:endParaRPr kumimoji="1" lang="en-US" altLang="ja-JP" dirty="0" smtClean="0"/>
          </a:p>
          <a:p>
            <a:pPr lvl="1"/>
            <a:r>
              <a:rPr kumimoji="1" lang="ja-JP" altLang="en-US" dirty="0" smtClean="0"/>
              <a:t>二次元配列を受けとって二次元配列を返す</a:t>
            </a:r>
            <a:endParaRPr kumimoji="1" lang="en-US" altLang="ja-JP" dirty="0" smtClean="0"/>
          </a:p>
          <a:p>
            <a:r>
              <a:rPr lang="ja-JP" altLang="en-US" dirty="0" smtClean="0"/>
              <a:t>プーリング</a:t>
            </a:r>
            <a:endParaRPr lang="en-US" altLang="ja-JP" dirty="0"/>
          </a:p>
          <a:p>
            <a:pPr lvl="1"/>
            <a:r>
              <a:rPr kumimoji="1" lang="ja-JP" altLang="en-US" dirty="0" smtClean="0"/>
              <a:t>二次元配列を受け取って二次元配列を返す</a:t>
            </a:r>
            <a:endParaRPr kumimoji="1" lang="en-US" altLang="ja-JP" dirty="0" smtClean="0"/>
          </a:p>
          <a:p>
            <a:pPr lvl="1"/>
            <a:endParaRPr kumimoji="1" lang="ja-JP" altLang="en-US" dirty="0"/>
          </a:p>
        </p:txBody>
      </p:sp>
      <p:sp>
        <p:nvSpPr>
          <p:cNvPr id="4" name="正方形/長方形 3"/>
          <p:cNvSpPr/>
          <p:nvPr/>
        </p:nvSpPr>
        <p:spPr>
          <a:xfrm>
            <a:off x="1475656" y="4149080"/>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畳み込みとプーリングは繰り返すことが可能</a:t>
            </a:r>
            <a:endParaRPr kumimoji="1" lang="en-US" altLang="ja-JP" dirty="0" smtClean="0"/>
          </a:p>
          <a:p>
            <a:pPr algn="ctr"/>
            <a:r>
              <a:rPr lang="ja-JP" altLang="en-US" dirty="0" smtClean="0"/>
              <a:t>→繰り返すことで、特徴を取り出すことができる</a:t>
            </a:r>
            <a:endParaRPr kumimoji="1" lang="ja-JP"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ディープラーニング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プーリングによって縮小された画像をニューロンに渡す</a:t>
            </a:r>
            <a:endParaRPr kumimoji="1" lang="en-US" altLang="ja-JP" dirty="0" smtClean="0"/>
          </a:p>
          <a:p>
            <a:r>
              <a:rPr lang="ja-JP" altLang="en-US" dirty="0"/>
              <a:t>ニューロン</a:t>
            </a:r>
            <a:r>
              <a:rPr lang="ja-JP" altLang="en-US" dirty="0" smtClean="0"/>
              <a:t>は受け取った画像に応じて応答を行う</a:t>
            </a:r>
            <a:endParaRPr lang="en-US" altLang="ja-JP" dirty="0" smtClean="0"/>
          </a:p>
          <a:p>
            <a:r>
              <a:rPr lang="ja-JP" altLang="en-US" dirty="0" smtClean="0"/>
              <a:t>最上位のニューロンで投票を行い○か</a:t>
            </a:r>
            <a:r>
              <a:rPr lang="en-US" altLang="ja-JP" dirty="0" smtClean="0"/>
              <a:t>×</a:t>
            </a:r>
            <a:r>
              <a:rPr lang="ja-JP" altLang="en-US" dirty="0" err="1" smtClean="0"/>
              <a:t>かを</a:t>
            </a:r>
            <a:r>
              <a:rPr lang="ja-JP" altLang="en-US" dirty="0" smtClean="0"/>
              <a:t>判断する。</a:t>
            </a:r>
            <a:endParaRPr lang="en-US" altLang="ja-JP"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環境構築</a:t>
            </a:r>
            <a:endParaRPr kumimoji="1" lang="ja-JP" altLang="en-US" dirty="0"/>
          </a:p>
        </p:txBody>
      </p:sp>
      <p:sp>
        <p:nvSpPr>
          <p:cNvPr id="3" name="コンテンツ プレースホルダ 2"/>
          <p:cNvSpPr>
            <a:spLocks noGrp="1"/>
          </p:cNvSpPr>
          <p:nvPr>
            <p:ph idx="1"/>
          </p:nvPr>
        </p:nvSpPr>
        <p:spPr/>
        <p:txBody>
          <a:bodyPr/>
          <a:lstStyle/>
          <a:p>
            <a:r>
              <a:rPr lang="en-US" altLang="ja-JP" dirty="0">
                <a:hlinkClick r:id="rId2"/>
              </a:rPr>
              <a:t>https://repo.continuum.io/archive/.winzip</a:t>
            </a:r>
            <a:r>
              <a:rPr lang="en-US" altLang="ja-JP" dirty="0" smtClean="0">
                <a:hlinkClick r:id="rId2"/>
              </a:rPr>
              <a:t>/</a:t>
            </a:r>
            <a:endParaRPr lang="en-US" altLang="ja-JP" dirty="0" smtClean="0"/>
          </a:p>
          <a:p>
            <a:r>
              <a:rPr lang="en-US" altLang="ja-JP" dirty="0" smtClean="0">
                <a:hlinkClick r:id="rId3"/>
              </a:rPr>
              <a:t>Anaconda2-4.4.0-Windows-x86_64.zip</a:t>
            </a:r>
            <a:r>
              <a:rPr lang="ja-JP" altLang="en-US" dirty="0" smtClean="0"/>
              <a:t>　をダウンロード＆インストール</a:t>
            </a:r>
            <a:endParaRPr lang="en-US" altLang="ja-JP" dirty="0" smtClean="0"/>
          </a:p>
          <a:p>
            <a:r>
              <a:rPr lang="ja-JP" altLang="en-US" dirty="0" smtClean="0"/>
              <a:t>インストール後</a:t>
            </a:r>
            <a:r>
              <a:rPr lang="en-US" altLang="ja-JP" dirty="0" err="1"/>
              <a:t>Jupyter</a:t>
            </a:r>
            <a:r>
              <a:rPr lang="en-US" altLang="ja-JP" dirty="0"/>
              <a:t> </a:t>
            </a:r>
            <a:r>
              <a:rPr lang="en-US" altLang="ja-JP" dirty="0" smtClean="0"/>
              <a:t>Notebook</a:t>
            </a:r>
            <a:r>
              <a:rPr lang="ja-JP" altLang="en-US" dirty="0" smtClean="0"/>
              <a:t>を起動</a:t>
            </a:r>
            <a:endParaRPr lang="en-US" altLang="ja-JP" dirty="0" smtClean="0"/>
          </a:p>
          <a:p>
            <a:r>
              <a:rPr lang="ja-JP" altLang="en-US" dirty="0" smtClean="0"/>
              <a:t>「</a:t>
            </a:r>
            <a:r>
              <a:rPr lang="en-US" altLang="ja-JP" dirty="0" smtClean="0"/>
              <a:t>!</a:t>
            </a:r>
            <a:r>
              <a:rPr lang="en-US" altLang="ja-JP" dirty="0" err="1" smtClean="0"/>
              <a:t>git</a:t>
            </a:r>
            <a:r>
              <a:rPr lang="en-US" altLang="ja-JP" dirty="0" smtClean="0"/>
              <a:t> clone </a:t>
            </a:r>
            <a:r>
              <a:rPr lang="en-US" altLang="ja-JP" dirty="0" smtClean="0">
                <a:hlinkClick r:id="rId4"/>
              </a:rPr>
              <a:t>https://github.com/enakai00/jupyter_tfbook</a:t>
            </a:r>
            <a:r>
              <a:rPr lang="ja-JP" altLang="en-US" dirty="0" smtClean="0"/>
              <a:t>」</a:t>
            </a:r>
            <a:endParaRPr lang="en-US" altLang="ja-JP" dirty="0" smtClean="0"/>
          </a:p>
          <a:p>
            <a:r>
              <a:rPr lang="en-US" altLang="ja-JP" dirty="0" err="1" smtClean="0"/>
              <a:t>Jupyter_tfbook</a:t>
            </a:r>
            <a:r>
              <a:rPr lang="en-US" altLang="ja-JP" dirty="0" smtClean="0"/>
              <a:t> </a:t>
            </a:r>
            <a:r>
              <a:rPr lang="ja-JP" altLang="en-US" dirty="0" smtClean="0"/>
              <a:t>まで</a:t>
            </a:r>
            <a:endParaRPr lang="en-US" altLang="ja-JP" dirty="0" smtClean="0"/>
          </a:p>
          <a:p>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4427984" y="2852936"/>
            <a:ext cx="2232248" cy="324036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4" name="グループ化 3"/>
          <p:cNvGrpSpPr/>
          <p:nvPr/>
        </p:nvGrpSpPr>
        <p:grpSpPr>
          <a:xfrm>
            <a:off x="3275856" y="3645024"/>
            <a:ext cx="5040560" cy="1584176"/>
            <a:chOff x="2267744" y="3284984"/>
            <a:chExt cx="5040560" cy="1584176"/>
          </a:xfrm>
        </p:grpSpPr>
        <p:sp>
          <p:nvSpPr>
            <p:cNvPr id="5" name="円/楕円 4"/>
            <p:cNvSpPr/>
            <p:nvPr/>
          </p:nvSpPr>
          <p:spPr>
            <a:xfrm>
              <a:off x="3707904" y="3284984"/>
              <a:ext cx="1584176"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endCxn id="5" idx="2"/>
            </p:cNvCxnSpPr>
            <p:nvPr/>
          </p:nvCxnSpPr>
          <p:spPr>
            <a:xfrm>
              <a:off x="2267744" y="4077072"/>
              <a:ext cx="14401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5" idx="6"/>
            </p:cNvCxnSpPr>
            <p:nvPr/>
          </p:nvCxnSpPr>
          <p:spPr>
            <a:xfrm>
              <a:off x="5292080" y="4077072"/>
              <a:ext cx="201622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1" name="表 10"/>
          <p:cNvGraphicFramePr>
            <a:graphicFrameLocks noGrp="1"/>
          </p:cNvGraphicFramePr>
          <p:nvPr/>
        </p:nvGraphicFramePr>
        <p:xfrm>
          <a:off x="179512" y="1196752"/>
          <a:ext cx="1905000" cy="1905000"/>
        </p:xfrm>
        <a:graphic>
          <a:graphicData uri="http://schemas.openxmlformats.org/drawingml/2006/table">
            <a:tbl>
              <a:tblPr/>
              <a:tblGrid>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
        <p:nvSpPr>
          <p:cNvPr id="12" name="タイトル 1"/>
          <p:cNvSpPr>
            <a:spLocks noGrp="1"/>
          </p:cNvSpPr>
          <p:nvPr>
            <p:ph type="title"/>
          </p:nvPr>
        </p:nvSpPr>
        <p:spPr>
          <a:xfrm>
            <a:off x="457200" y="274638"/>
            <a:ext cx="8229600" cy="1143000"/>
          </a:xfrm>
        </p:spPr>
        <p:txBody>
          <a:bodyPr/>
          <a:lstStyle/>
          <a:p>
            <a:r>
              <a:rPr kumimoji="1" lang="ja-JP" altLang="en-US" dirty="0" smtClean="0"/>
              <a:t>画像をニューロンに渡す</a:t>
            </a:r>
            <a:endParaRPr kumimoji="1" lang="ja-JP" altLang="en-US" dirty="0"/>
          </a:p>
        </p:txBody>
      </p:sp>
      <p:sp>
        <p:nvSpPr>
          <p:cNvPr id="14" name="正方形/長方形 13"/>
          <p:cNvSpPr/>
          <p:nvPr/>
        </p:nvSpPr>
        <p:spPr>
          <a:xfrm>
            <a:off x="4580384" y="5661248"/>
            <a:ext cx="3015952" cy="584448"/>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ここ、もっとよく見てみましょう</a:t>
            </a:r>
            <a:endParaRPr kumimoji="1" lang="ja-JP" altLang="en-US" dirty="0"/>
          </a:p>
        </p:txBody>
      </p:sp>
      <p:graphicFrame>
        <p:nvGraphicFramePr>
          <p:cNvPr id="15" name="表 14"/>
          <p:cNvGraphicFramePr>
            <a:graphicFrameLocks noGrp="1"/>
          </p:cNvGraphicFramePr>
          <p:nvPr/>
        </p:nvGraphicFramePr>
        <p:xfrm>
          <a:off x="2483768" y="4005064"/>
          <a:ext cx="762000" cy="762000"/>
        </p:xfrm>
        <a:graphic>
          <a:graphicData uri="http://schemas.openxmlformats.org/drawingml/2006/table">
            <a:tbl>
              <a:tblPr/>
              <a:tblGrid>
                <a:gridCol w="381000"/>
                <a:gridCol w="381000"/>
              </a:tblGrid>
              <a:tr h="381000">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81000">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 name="右矢印 15"/>
          <p:cNvSpPr/>
          <p:nvPr/>
        </p:nvSpPr>
        <p:spPr>
          <a:xfrm rot="1849497">
            <a:off x="1259632" y="3429000"/>
            <a:ext cx="1152128"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表 63"/>
          <p:cNvGraphicFramePr>
            <a:graphicFrameLocks noGrp="1"/>
          </p:cNvGraphicFramePr>
          <p:nvPr/>
        </p:nvGraphicFramePr>
        <p:xfrm>
          <a:off x="971600" y="2348880"/>
          <a:ext cx="762000" cy="762000"/>
        </p:xfrm>
        <a:graphic>
          <a:graphicData uri="http://schemas.openxmlformats.org/drawingml/2006/table">
            <a:tbl>
              <a:tblPr/>
              <a:tblGrid>
                <a:gridCol w="381000"/>
                <a:gridCol w="381000"/>
              </a:tblGrid>
              <a:tr h="381000">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81000">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5" name="円/楕円 64"/>
          <p:cNvSpPr/>
          <p:nvPr/>
        </p:nvSpPr>
        <p:spPr>
          <a:xfrm>
            <a:off x="3203848" y="105273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3203848" y="285293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203848" y="1916832"/>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203848" y="3717032"/>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5796136" y="234888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矢印コネクタ 69"/>
          <p:cNvCxnSpPr>
            <a:endCxn id="65" idx="2"/>
          </p:cNvCxnSpPr>
          <p:nvPr/>
        </p:nvCxnSpPr>
        <p:spPr>
          <a:xfrm flipV="1">
            <a:off x="1187624" y="1412776"/>
            <a:ext cx="2016224" cy="10801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7" idx="2"/>
          </p:cNvCxnSpPr>
          <p:nvPr/>
        </p:nvCxnSpPr>
        <p:spPr>
          <a:xfrm flipV="1">
            <a:off x="1547664" y="2276872"/>
            <a:ext cx="1656184"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66" idx="2"/>
          </p:cNvCxnSpPr>
          <p:nvPr/>
        </p:nvCxnSpPr>
        <p:spPr>
          <a:xfrm>
            <a:off x="1547664" y="2924944"/>
            <a:ext cx="1656184"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68" idx="2"/>
          </p:cNvCxnSpPr>
          <p:nvPr/>
        </p:nvCxnSpPr>
        <p:spPr>
          <a:xfrm>
            <a:off x="1115616" y="2924944"/>
            <a:ext cx="2088232" cy="11521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65" idx="6"/>
            <a:endCxn id="69" idx="2"/>
          </p:cNvCxnSpPr>
          <p:nvPr/>
        </p:nvCxnSpPr>
        <p:spPr>
          <a:xfrm>
            <a:off x="3923928" y="1412776"/>
            <a:ext cx="1872208" cy="12961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7" idx="6"/>
            <a:endCxn id="69" idx="2"/>
          </p:cNvCxnSpPr>
          <p:nvPr/>
        </p:nvCxnSpPr>
        <p:spPr>
          <a:xfrm>
            <a:off x="3923928" y="2276872"/>
            <a:ext cx="1872208" cy="4320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6" idx="6"/>
            <a:endCxn id="69" idx="2"/>
          </p:cNvCxnSpPr>
          <p:nvPr/>
        </p:nvCxnSpPr>
        <p:spPr>
          <a:xfrm flipV="1">
            <a:off x="3923928" y="2708920"/>
            <a:ext cx="1872208" cy="504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8" idx="6"/>
            <a:endCxn id="69" idx="2"/>
          </p:cNvCxnSpPr>
          <p:nvPr/>
        </p:nvCxnSpPr>
        <p:spPr>
          <a:xfrm flipV="1">
            <a:off x="3923928" y="2708920"/>
            <a:ext cx="1872208" cy="13681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6516216" y="2708920"/>
            <a:ext cx="201622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3995936" y="4797152"/>
            <a:ext cx="5040560" cy="15121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このニューラルネットワークは、</a:t>
            </a:r>
            <a:endParaRPr kumimoji="1" lang="en-US" altLang="ja-JP" dirty="0" smtClean="0"/>
          </a:p>
          <a:p>
            <a:pPr algn="ctr"/>
            <a:r>
              <a:rPr lang="ja-JP" altLang="en-US" dirty="0" smtClean="0"/>
              <a:t>「入力画像が“ななめ”の特徴を持つか」を返す</a:t>
            </a:r>
            <a:endParaRPr lang="en-US" altLang="ja-JP" dirty="0" smtClean="0"/>
          </a:p>
          <a:p>
            <a:pPr algn="ctr"/>
            <a:r>
              <a:rPr kumimoji="1" lang="ja-JP" altLang="en-US" dirty="0" smtClean="0"/>
              <a:t>ただし、「</a:t>
            </a:r>
            <a:r>
              <a:rPr kumimoji="1" lang="en-US" altLang="ja-JP" dirty="0" smtClean="0"/>
              <a:t>4</a:t>
            </a:r>
            <a:r>
              <a:rPr kumimoji="1" lang="ja-JP" altLang="en-US" dirty="0" smtClean="0"/>
              <a:t>ピクセルの入力画像がどういった状態なら“斜めの特徴を持つ”か」という判断基準については“試行錯誤によって”精度を上げていく</a:t>
            </a:r>
            <a:endParaRPr kumimoji="1" lang="ja-JP" altLang="en-US" dirty="0"/>
          </a:p>
        </p:txBody>
      </p:sp>
      <p:graphicFrame>
        <p:nvGraphicFramePr>
          <p:cNvPr id="18" name="表 17"/>
          <p:cNvGraphicFramePr>
            <a:graphicFrameLocks noGrp="1"/>
          </p:cNvGraphicFramePr>
          <p:nvPr/>
        </p:nvGraphicFramePr>
        <p:xfrm>
          <a:off x="755576" y="4653136"/>
          <a:ext cx="762000" cy="762000"/>
        </p:xfrm>
        <a:graphic>
          <a:graphicData uri="http://schemas.openxmlformats.org/drawingml/2006/table">
            <a:tbl>
              <a:tblPr/>
              <a:tblGrid>
                <a:gridCol w="381000"/>
                <a:gridCol w="381000"/>
              </a:tblGrid>
              <a:tr h="381000">
                <a:tc>
                  <a:txBody>
                    <a:bodyPr/>
                    <a:lstStyle/>
                    <a:p>
                      <a:pPr algn="r" fontAlgn="ctr"/>
                      <a:r>
                        <a:rPr lang="en-US" altLang="ja-JP" sz="1100" b="0" i="0" u="none" strike="noStrike">
                          <a:solidFill>
                            <a:srgbClr val="000000"/>
                          </a:solidFill>
                          <a:latin typeface="ＭＳ Ｐゴシック"/>
                        </a:rPr>
                        <a:t>0.67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dirty="0">
                          <a:solidFill>
                            <a:srgbClr val="000000"/>
                          </a:solidFill>
                          <a:latin typeface="ＭＳ Ｐゴシック"/>
                        </a:rPr>
                        <a:t>0.67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表 63"/>
          <p:cNvGraphicFramePr>
            <a:graphicFrameLocks noGrp="1"/>
          </p:cNvGraphicFramePr>
          <p:nvPr/>
        </p:nvGraphicFramePr>
        <p:xfrm>
          <a:off x="467544" y="2348880"/>
          <a:ext cx="762000" cy="762000"/>
        </p:xfrm>
        <a:graphic>
          <a:graphicData uri="http://schemas.openxmlformats.org/drawingml/2006/table">
            <a:tbl>
              <a:tblPr/>
              <a:tblGrid>
                <a:gridCol w="381000"/>
                <a:gridCol w="381000"/>
              </a:tblGrid>
              <a:tr h="381000">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81000">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5" name="円/楕円 64"/>
          <p:cNvSpPr/>
          <p:nvPr/>
        </p:nvSpPr>
        <p:spPr>
          <a:xfrm>
            <a:off x="2699792" y="105273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699792" y="285293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699792" y="1916832"/>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699792" y="3717032"/>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5292080" y="234888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矢印コネクタ 69"/>
          <p:cNvCxnSpPr>
            <a:endCxn id="65" idx="2"/>
          </p:cNvCxnSpPr>
          <p:nvPr/>
        </p:nvCxnSpPr>
        <p:spPr>
          <a:xfrm flipV="1">
            <a:off x="683568" y="1412776"/>
            <a:ext cx="2016224" cy="10801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7" idx="2"/>
          </p:cNvCxnSpPr>
          <p:nvPr/>
        </p:nvCxnSpPr>
        <p:spPr>
          <a:xfrm flipV="1">
            <a:off x="1043608" y="2276872"/>
            <a:ext cx="1656184"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66" idx="2"/>
          </p:cNvCxnSpPr>
          <p:nvPr/>
        </p:nvCxnSpPr>
        <p:spPr>
          <a:xfrm>
            <a:off x="1043608" y="2924944"/>
            <a:ext cx="1656184"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68" idx="2"/>
          </p:cNvCxnSpPr>
          <p:nvPr/>
        </p:nvCxnSpPr>
        <p:spPr>
          <a:xfrm>
            <a:off x="611560" y="2924944"/>
            <a:ext cx="2088232" cy="11521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65" idx="6"/>
            <a:endCxn id="69" idx="2"/>
          </p:cNvCxnSpPr>
          <p:nvPr/>
        </p:nvCxnSpPr>
        <p:spPr>
          <a:xfrm>
            <a:off x="3419872" y="1412776"/>
            <a:ext cx="1872208" cy="12961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7" idx="6"/>
            <a:endCxn id="69" idx="2"/>
          </p:cNvCxnSpPr>
          <p:nvPr/>
        </p:nvCxnSpPr>
        <p:spPr>
          <a:xfrm>
            <a:off x="3419872" y="2276872"/>
            <a:ext cx="1872208" cy="4320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6" idx="6"/>
            <a:endCxn id="69" idx="2"/>
          </p:cNvCxnSpPr>
          <p:nvPr/>
        </p:nvCxnSpPr>
        <p:spPr>
          <a:xfrm flipV="1">
            <a:off x="3419872" y="2708920"/>
            <a:ext cx="1872208" cy="504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8" idx="6"/>
            <a:endCxn id="69" idx="2"/>
          </p:cNvCxnSpPr>
          <p:nvPr/>
        </p:nvCxnSpPr>
        <p:spPr>
          <a:xfrm flipV="1">
            <a:off x="3419872" y="2708920"/>
            <a:ext cx="1872208" cy="13681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6012160" y="2708920"/>
            <a:ext cx="201622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2987824" y="764704"/>
            <a:ext cx="1800200"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smtClean="0"/>
              <a:t>Input &gt; a ? 1:0</a:t>
            </a:r>
          </a:p>
        </p:txBody>
      </p:sp>
      <p:sp>
        <p:nvSpPr>
          <p:cNvPr id="18" name="角丸四角形 17"/>
          <p:cNvSpPr/>
          <p:nvPr/>
        </p:nvSpPr>
        <p:spPr>
          <a:xfrm>
            <a:off x="3059832" y="1772816"/>
            <a:ext cx="1800200"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smtClean="0"/>
              <a:t>Input &gt; b ? 1:0</a:t>
            </a:r>
          </a:p>
        </p:txBody>
      </p:sp>
      <p:sp>
        <p:nvSpPr>
          <p:cNvPr id="19" name="角丸四角形 18"/>
          <p:cNvSpPr/>
          <p:nvPr/>
        </p:nvSpPr>
        <p:spPr>
          <a:xfrm>
            <a:off x="3059832" y="2708920"/>
            <a:ext cx="1800200"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smtClean="0"/>
              <a:t>Input &gt; c ? 1:0</a:t>
            </a:r>
          </a:p>
        </p:txBody>
      </p:sp>
      <p:sp>
        <p:nvSpPr>
          <p:cNvPr id="20" name="角丸四角形 19"/>
          <p:cNvSpPr/>
          <p:nvPr/>
        </p:nvSpPr>
        <p:spPr>
          <a:xfrm>
            <a:off x="3059832" y="3645024"/>
            <a:ext cx="1800200"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smtClean="0"/>
              <a:t>Input &gt; d ? 1:0</a:t>
            </a:r>
          </a:p>
        </p:txBody>
      </p:sp>
      <p:sp>
        <p:nvSpPr>
          <p:cNvPr id="21" name="角丸四角形 20"/>
          <p:cNvSpPr/>
          <p:nvPr/>
        </p:nvSpPr>
        <p:spPr>
          <a:xfrm>
            <a:off x="5436096" y="3068960"/>
            <a:ext cx="3528392"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smtClean="0"/>
              <a:t>w</a:t>
            </a:r>
            <a:r>
              <a:rPr lang="en-US" altLang="ja-JP" baseline="-25000" dirty="0" smtClean="0"/>
              <a:t>1</a:t>
            </a:r>
            <a:r>
              <a:rPr lang="en-US" altLang="ja-JP" dirty="0" smtClean="0"/>
              <a:t>a + w</a:t>
            </a:r>
            <a:r>
              <a:rPr lang="en-US" altLang="ja-JP" baseline="-25000" dirty="0" smtClean="0"/>
              <a:t>2</a:t>
            </a:r>
            <a:r>
              <a:rPr lang="en-US" altLang="ja-JP" dirty="0" smtClean="0"/>
              <a:t>b + w</a:t>
            </a:r>
            <a:r>
              <a:rPr lang="en-US" altLang="ja-JP" baseline="-25000" dirty="0" smtClean="0"/>
              <a:t>3</a:t>
            </a:r>
            <a:r>
              <a:rPr lang="en-US" altLang="ja-JP" dirty="0" smtClean="0"/>
              <a:t>c + w</a:t>
            </a:r>
            <a:r>
              <a:rPr lang="en-US" altLang="ja-JP" baseline="-25000" dirty="0" smtClean="0"/>
              <a:t>4</a:t>
            </a:r>
            <a:r>
              <a:rPr lang="en-US" altLang="ja-JP" dirty="0" smtClean="0"/>
              <a:t>d &gt; e ? 1:0</a:t>
            </a:r>
          </a:p>
        </p:txBody>
      </p:sp>
      <p:sp>
        <p:nvSpPr>
          <p:cNvPr id="22" name="角丸四角形 21"/>
          <p:cNvSpPr/>
          <p:nvPr/>
        </p:nvSpPr>
        <p:spPr>
          <a:xfrm>
            <a:off x="3995936" y="4797152"/>
            <a:ext cx="5040560" cy="15121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smtClean="0"/>
              <a:t>a, b, c, d, e, w</a:t>
            </a:r>
            <a:r>
              <a:rPr lang="en-US" altLang="ja-JP" baseline="-25000" dirty="0" smtClean="0"/>
              <a:t>1</a:t>
            </a:r>
            <a:r>
              <a:rPr lang="en-US" altLang="ja-JP" dirty="0" smtClean="0"/>
              <a:t>, w</a:t>
            </a:r>
            <a:r>
              <a:rPr lang="en-US" altLang="ja-JP" baseline="-25000" dirty="0" smtClean="0"/>
              <a:t>2</a:t>
            </a:r>
            <a:r>
              <a:rPr lang="en-US" altLang="ja-JP" dirty="0" smtClean="0"/>
              <a:t>, w</a:t>
            </a:r>
            <a:r>
              <a:rPr lang="en-US" altLang="ja-JP" baseline="-25000" dirty="0" smtClean="0"/>
              <a:t>3</a:t>
            </a:r>
            <a:r>
              <a:rPr lang="en-US" altLang="ja-JP" dirty="0" smtClean="0"/>
              <a:t>, w</a:t>
            </a:r>
            <a:r>
              <a:rPr lang="en-US" altLang="ja-JP" baseline="-25000" dirty="0" smtClean="0"/>
              <a:t>4</a:t>
            </a:r>
            <a:r>
              <a:rPr lang="en-US" altLang="ja-JP" dirty="0" smtClean="0"/>
              <a:t> </a:t>
            </a:r>
            <a:r>
              <a:rPr lang="ja-JP" altLang="en-US" dirty="0" smtClean="0"/>
              <a:t>の</a:t>
            </a:r>
            <a:r>
              <a:rPr lang="en-US" altLang="ja-JP" dirty="0" smtClean="0"/>
              <a:t>9</a:t>
            </a:r>
            <a:r>
              <a:rPr lang="ja-JP" altLang="en-US" dirty="0" err="1" smtClean="0"/>
              <a:t>つの</a:t>
            </a:r>
            <a:r>
              <a:rPr lang="ja-JP" altLang="en-US" dirty="0" smtClean="0"/>
              <a:t>パラメータを</a:t>
            </a:r>
            <a:endParaRPr lang="en-US" altLang="ja-JP" dirty="0" smtClean="0"/>
          </a:p>
          <a:p>
            <a:pPr algn="ctr"/>
            <a:r>
              <a:rPr lang="ja-JP" altLang="en-US" dirty="0" smtClean="0"/>
              <a:t>トライアンドエラーで決定していく</a:t>
            </a:r>
            <a:endParaRPr lang="en-US" altLang="ja-JP" dirty="0" smtClean="0"/>
          </a:p>
          <a:p>
            <a:pPr algn="ctr"/>
            <a:r>
              <a:rPr kumimoji="1" lang="ja-JP" altLang="en-US" dirty="0" smtClean="0"/>
              <a:t>→“ななめ”の特徴を持っているかどうかの</a:t>
            </a:r>
            <a:endParaRPr kumimoji="1" lang="en-US" altLang="ja-JP" dirty="0" smtClean="0"/>
          </a:p>
          <a:p>
            <a:pPr algn="ctr"/>
            <a:r>
              <a:rPr kumimoji="1" lang="ja-JP" altLang="en-US" dirty="0" smtClean="0"/>
              <a:t>判断能力を上げる</a:t>
            </a:r>
            <a:endParaRPr kumimoji="1" lang="ja-JP"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さらなる階層化</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各フィルタに対応した画像を受け取るニューラルネットワークをさら結びつける。</a:t>
            </a:r>
            <a:endParaRPr kumimoji="1" lang="en-US" altLang="ja-JP" dirty="0" smtClean="0"/>
          </a:p>
          <a:p>
            <a:r>
              <a:rPr lang="ja-JP" altLang="en-US" dirty="0"/>
              <a:t>結びつけること</a:t>
            </a:r>
            <a:r>
              <a:rPr lang="ja-JP" altLang="en-US" dirty="0" smtClean="0"/>
              <a:t>で、「複数のフィルタから得られる構造」を新たに習得する</a:t>
            </a:r>
            <a:endParaRPr kumimoji="1" lang="ja-JP"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899592" y="5517232"/>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bl>
          </a:graphicData>
        </a:graphic>
      </p:graphicFrame>
      <p:graphicFrame>
        <p:nvGraphicFramePr>
          <p:cNvPr id="16" name="表 15"/>
          <p:cNvGraphicFramePr>
            <a:graphicFrameLocks noGrp="1"/>
          </p:cNvGraphicFramePr>
          <p:nvPr/>
        </p:nvGraphicFramePr>
        <p:xfrm>
          <a:off x="107504" y="1484784"/>
          <a:ext cx="762000" cy="762000"/>
        </p:xfrm>
        <a:graphic>
          <a:graphicData uri="http://schemas.openxmlformats.org/drawingml/2006/table">
            <a:tbl>
              <a:tblPr/>
              <a:tblGrid>
                <a:gridCol w="381000"/>
                <a:gridCol w="381000"/>
              </a:tblGrid>
              <a:tr h="381000">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81000">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7" name="円/楕円 16"/>
          <p:cNvSpPr/>
          <p:nvPr/>
        </p:nvSpPr>
        <p:spPr>
          <a:xfrm>
            <a:off x="2339752" y="11247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2339752" y="19888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2339752" y="15567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2339752" y="242088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932040" y="148478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a:endCxn id="17" idx="2"/>
          </p:cNvCxnSpPr>
          <p:nvPr/>
        </p:nvCxnSpPr>
        <p:spPr>
          <a:xfrm flipV="1">
            <a:off x="323528" y="1340768"/>
            <a:ext cx="2016224"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endCxn id="19" idx="2"/>
          </p:cNvCxnSpPr>
          <p:nvPr/>
        </p:nvCxnSpPr>
        <p:spPr>
          <a:xfrm>
            <a:off x="755576" y="1700808"/>
            <a:ext cx="1584176" cy="720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endCxn id="18" idx="2"/>
          </p:cNvCxnSpPr>
          <p:nvPr/>
        </p:nvCxnSpPr>
        <p:spPr>
          <a:xfrm>
            <a:off x="755576" y="2060848"/>
            <a:ext cx="1584176" cy="1440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endCxn id="20" idx="2"/>
          </p:cNvCxnSpPr>
          <p:nvPr/>
        </p:nvCxnSpPr>
        <p:spPr>
          <a:xfrm>
            <a:off x="395536" y="2132856"/>
            <a:ext cx="1944216" cy="504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7" idx="6"/>
            <a:endCxn id="21" idx="2"/>
          </p:cNvCxnSpPr>
          <p:nvPr/>
        </p:nvCxnSpPr>
        <p:spPr>
          <a:xfrm>
            <a:off x="2771800" y="1340768"/>
            <a:ext cx="2160240" cy="504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9" idx="6"/>
            <a:endCxn id="21" idx="2"/>
          </p:cNvCxnSpPr>
          <p:nvPr/>
        </p:nvCxnSpPr>
        <p:spPr>
          <a:xfrm>
            <a:off x="2771800" y="1772816"/>
            <a:ext cx="2160240" cy="720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8" idx="6"/>
            <a:endCxn id="21" idx="2"/>
          </p:cNvCxnSpPr>
          <p:nvPr/>
        </p:nvCxnSpPr>
        <p:spPr>
          <a:xfrm flipV="1">
            <a:off x="2771800" y="1844824"/>
            <a:ext cx="216024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0" idx="6"/>
            <a:endCxn id="21" idx="2"/>
          </p:cNvCxnSpPr>
          <p:nvPr/>
        </p:nvCxnSpPr>
        <p:spPr>
          <a:xfrm flipV="1">
            <a:off x="2771800" y="1844824"/>
            <a:ext cx="2160240" cy="7920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1" idx="6"/>
            <a:endCxn id="37" idx="2"/>
          </p:cNvCxnSpPr>
          <p:nvPr/>
        </p:nvCxnSpPr>
        <p:spPr>
          <a:xfrm>
            <a:off x="5652120" y="1844824"/>
            <a:ext cx="1656184" cy="12961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7308304" y="2780928"/>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5004048" y="4221088"/>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p:cNvCxnSpPr>
            <a:stCxn id="38" idx="6"/>
            <a:endCxn id="37" idx="2"/>
          </p:cNvCxnSpPr>
          <p:nvPr/>
        </p:nvCxnSpPr>
        <p:spPr>
          <a:xfrm flipV="1">
            <a:off x="5724128" y="3140968"/>
            <a:ext cx="1584176" cy="14401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2" name="表 51"/>
          <p:cNvGraphicFramePr>
            <a:graphicFrameLocks noGrp="1"/>
          </p:cNvGraphicFramePr>
          <p:nvPr/>
        </p:nvGraphicFramePr>
        <p:xfrm>
          <a:off x="179512" y="332656"/>
          <a:ext cx="723900" cy="714375"/>
        </p:xfrm>
        <a:graphic>
          <a:graphicData uri="http://schemas.openxmlformats.org/drawingml/2006/table">
            <a:tbl>
              <a:tblPr/>
              <a:tblGrid>
                <a:gridCol w="241300"/>
                <a:gridCol w="241300"/>
                <a:gridCol w="241300"/>
              </a:tblGrid>
              <a:tr h="238125">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r>
              <a:tr h="238125">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ctr"/>
                      <a:r>
                        <a:rPr lang="ja-JP" altLang="en-US" sz="1100" b="0" i="0" u="none" strike="noStrike" dirty="0">
                          <a:solidFill>
                            <a:srgbClr val="000000"/>
                          </a:solidFill>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53" name="表 52"/>
          <p:cNvGraphicFramePr>
            <a:graphicFrameLocks noGrp="1"/>
          </p:cNvGraphicFramePr>
          <p:nvPr/>
        </p:nvGraphicFramePr>
        <p:xfrm>
          <a:off x="251520" y="4149080"/>
          <a:ext cx="762000" cy="762000"/>
        </p:xfrm>
        <a:graphic>
          <a:graphicData uri="http://schemas.openxmlformats.org/drawingml/2006/table">
            <a:tbl>
              <a:tblPr/>
              <a:tblGrid>
                <a:gridCol w="381000"/>
                <a:gridCol w="381000"/>
              </a:tblGrid>
              <a:tr h="381000">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bl>
          </a:graphicData>
        </a:graphic>
      </p:graphicFrame>
      <p:sp>
        <p:nvSpPr>
          <p:cNvPr id="85" name="円/楕円 84"/>
          <p:cNvSpPr/>
          <p:nvPr/>
        </p:nvSpPr>
        <p:spPr>
          <a:xfrm>
            <a:off x="2411760" y="38610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2411760" y="47251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円/楕円 86"/>
          <p:cNvSpPr/>
          <p:nvPr/>
        </p:nvSpPr>
        <p:spPr>
          <a:xfrm>
            <a:off x="2411760" y="42930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p:nvSpPr>
        <p:spPr>
          <a:xfrm>
            <a:off x="2411760" y="51571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p:cNvCxnSpPr>
            <a:endCxn id="85" idx="2"/>
          </p:cNvCxnSpPr>
          <p:nvPr/>
        </p:nvCxnSpPr>
        <p:spPr>
          <a:xfrm flipV="1">
            <a:off x="395536" y="4077072"/>
            <a:ext cx="2016224"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endCxn id="87" idx="2"/>
          </p:cNvCxnSpPr>
          <p:nvPr/>
        </p:nvCxnSpPr>
        <p:spPr>
          <a:xfrm>
            <a:off x="827584" y="4437112"/>
            <a:ext cx="1584176" cy="720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endCxn id="86" idx="2"/>
          </p:cNvCxnSpPr>
          <p:nvPr/>
        </p:nvCxnSpPr>
        <p:spPr>
          <a:xfrm>
            <a:off x="827584" y="4797152"/>
            <a:ext cx="1584176" cy="1440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endCxn id="88" idx="2"/>
          </p:cNvCxnSpPr>
          <p:nvPr/>
        </p:nvCxnSpPr>
        <p:spPr>
          <a:xfrm>
            <a:off x="467544" y="4869160"/>
            <a:ext cx="1944216" cy="504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85" idx="6"/>
          </p:cNvCxnSpPr>
          <p:nvPr/>
        </p:nvCxnSpPr>
        <p:spPr>
          <a:xfrm>
            <a:off x="2843808" y="4077072"/>
            <a:ext cx="2160240" cy="504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7" idx="6"/>
          </p:cNvCxnSpPr>
          <p:nvPr/>
        </p:nvCxnSpPr>
        <p:spPr>
          <a:xfrm>
            <a:off x="2843808" y="4509120"/>
            <a:ext cx="2160240" cy="720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86" idx="6"/>
          </p:cNvCxnSpPr>
          <p:nvPr/>
        </p:nvCxnSpPr>
        <p:spPr>
          <a:xfrm flipV="1">
            <a:off x="2843808" y="4581128"/>
            <a:ext cx="216024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88" idx="6"/>
          </p:cNvCxnSpPr>
          <p:nvPr/>
        </p:nvCxnSpPr>
        <p:spPr>
          <a:xfrm flipV="1">
            <a:off x="2843808" y="4581128"/>
            <a:ext cx="2160240" cy="7920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最終階層で判断</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このように、階層化を行うことで、</a:t>
            </a:r>
            <a:r>
              <a:rPr lang="ja-JP" altLang="en-US" dirty="0"/>
              <a:t>下</a:t>
            </a:r>
            <a:r>
              <a:rPr lang="ja-JP" altLang="en-US" dirty="0" smtClean="0"/>
              <a:t>の階層で取り扱っていた特徴を引き継いでより高度な概念を取り扱っていけるようになる。</a:t>
            </a:r>
            <a:endParaRPr lang="en-US" altLang="ja-JP" dirty="0" smtClean="0"/>
          </a:p>
          <a:p>
            <a:endParaRPr kumimoji="1" lang="en-US" altLang="ja-JP" dirty="0"/>
          </a:p>
          <a:p>
            <a:r>
              <a:rPr lang="ja-JP" altLang="en-US" dirty="0" smtClean="0"/>
              <a:t>最終階層で、今回の目的である「</a:t>
            </a:r>
            <a:r>
              <a:rPr lang="en-US" altLang="ja-JP" dirty="0" smtClean="0"/>
              <a:t>×</a:t>
            </a:r>
            <a:r>
              <a:rPr lang="ja-JP" altLang="en-US" dirty="0" smtClean="0"/>
              <a:t>」か「○」</a:t>
            </a:r>
            <a:r>
              <a:rPr lang="ja-JP" altLang="en-US" dirty="0" err="1" smtClean="0"/>
              <a:t>かを</a:t>
            </a:r>
            <a:r>
              <a:rPr lang="ja-JP" altLang="en-US" dirty="0" smtClean="0"/>
              <a:t>判断する。</a:t>
            </a:r>
            <a:endParaRPr kumimoji="1" lang="ja-JP"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次回の予定</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TensorFlow</a:t>
            </a:r>
            <a:r>
              <a:rPr kumimoji="1" lang="ja-JP" altLang="en-US" dirty="0" smtClean="0"/>
              <a:t>クイック</a:t>
            </a:r>
            <a:r>
              <a:rPr lang="ja-JP" altLang="en-US" dirty="0" smtClean="0"/>
              <a:t>ツアー</a:t>
            </a:r>
            <a:endParaRPr lang="en-US" altLang="ja-JP" dirty="0" smtClean="0"/>
          </a:p>
          <a:p>
            <a:pPr lvl="1"/>
            <a:r>
              <a:rPr kumimoji="1" lang="ja-JP" altLang="en-US" dirty="0" smtClean="0"/>
              <a:t>行列の知識が必要です。勉強会当日に解説します。</a:t>
            </a:r>
            <a:endParaRPr kumimoji="1" lang="ja-JP"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5292080" y="2996952"/>
          <a:ext cx="3429000" cy="3429000"/>
        </p:xfrm>
        <a:graphic>
          <a:graphicData uri="http://schemas.openxmlformats.org/drawingml/2006/table">
            <a:tbl>
              <a:tblPr/>
              <a:tblGrid>
                <a:gridCol w="381000"/>
                <a:gridCol w="381000"/>
                <a:gridCol w="381000"/>
                <a:gridCol w="381000"/>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6" name="表 5"/>
          <p:cNvGraphicFramePr>
            <a:graphicFrameLocks noGrp="1"/>
          </p:cNvGraphicFramePr>
          <p:nvPr/>
        </p:nvGraphicFramePr>
        <p:xfrm>
          <a:off x="611560" y="476672"/>
          <a:ext cx="3429000" cy="3429000"/>
        </p:xfrm>
        <a:graphic>
          <a:graphicData uri="http://schemas.openxmlformats.org/drawingml/2006/table">
            <a:tbl>
              <a:tblPr/>
              <a:tblGrid>
                <a:gridCol w="381000"/>
                <a:gridCol w="381000"/>
                <a:gridCol w="381000"/>
                <a:gridCol w="381000"/>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dirty="0">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dirty="0">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r" fontAlgn="ctr"/>
                      <a:r>
                        <a:rPr lang="en-US" altLang="ja-JP" sz="1100" b="0" i="0" u="none" strike="noStrike">
                          <a:solidFill>
                            <a:srgbClr val="000000"/>
                          </a:solidFill>
                          <a:latin typeface="ＭＳ Ｐゴシック"/>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r" fontAlgn="ctr"/>
                      <a:r>
                        <a:rPr lang="en-US" altLang="ja-JP" sz="1100" b="0" i="0" u="none" strike="noStrike">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dirty="0"/>
          </a:p>
        </p:txBody>
      </p:sp>
      <p:graphicFrame>
        <p:nvGraphicFramePr>
          <p:cNvPr id="4" name="表 3"/>
          <p:cNvGraphicFramePr>
            <a:graphicFrameLocks noGrp="1"/>
          </p:cNvGraphicFramePr>
          <p:nvPr/>
        </p:nvGraphicFramePr>
        <p:xfrm>
          <a:off x="3779912" y="3645024"/>
          <a:ext cx="1905000" cy="1905000"/>
        </p:xfrm>
        <a:graphic>
          <a:graphicData uri="http://schemas.openxmlformats.org/drawingml/2006/table">
            <a:tbl>
              <a:tblPr/>
              <a:tblGrid>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5" name="表 4"/>
          <p:cNvGraphicFramePr>
            <a:graphicFrameLocks noGrp="1"/>
          </p:cNvGraphicFramePr>
          <p:nvPr/>
        </p:nvGraphicFramePr>
        <p:xfrm>
          <a:off x="3707904" y="1268760"/>
          <a:ext cx="1905000" cy="1905000"/>
        </p:xfrm>
        <a:graphic>
          <a:graphicData uri="http://schemas.openxmlformats.org/drawingml/2006/table">
            <a:tbl>
              <a:tblPr/>
              <a:tblGrid>
                <a:gridCol w="381000"/>
                <a:gridCol w="381000"/>
                <a:gridCol w="381000"/>
                <a:gridCol w="381000"/>
                <a:gridCol w="381000"/>
              </a:tblGrid>
              <a:tr h="381000">
                <a:tc>
                  <a:txBody>
                    <a:bodyPr/>
                    <a:lstStyle/>
                    <a:p>
                      <a:pPr algn="r" fontAlgn="ctr"/>
                      <a:r>
                        <a:rPr lang="en-US" altLang="ja-JP" sz="1100" b="0" i="0" u="none" strike="noStrike" dirty="0">
                          <a:solidFill>
                            <a:srgbClr val="000000"/>
                          </a:solidFill>
                          <a:latin typeface="ＭＳ Ｐゴシック"/>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dirty="0">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81000">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381000">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a:solidFill>
                            <a:srgbClr val="000000"/>
                          </a:solidFill>
                          <a:latin typeface="ＭＳ Ｐゴシック"/>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ja-JP" sz="1100" b="0" i="0" u="none" strike="noStrike">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1000">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a:solidFill>
                            <a:srgbClr val="000000"/>
                          </a:solidFill>
                          <a:latin typeface="ＭＳ Ｐゴシック"/>
                        </a:rPr>
                        <a:t>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en-US" altLang="ja-JP" sz="1100" b="0" i="0" u="none" strike="noStrike" dirty="0">
                          <a:solidFill>
                            <a:srgbClr val="000000"/>
                          </a:solidFill>
                          <a:latin typeface="ＭＳ Ｐゴシック"/>
                        </a:rPr>
                        <a:t>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ctr"/>
                      <a:r>
                        <a:rPr lang="en-US" altLang="ja-JP" sz="1100" b="0" i="0" u="none" strike="noStrike">
                          <a:solidFill>
                            <a:srgbClr val="000000"/>
                          </a:solidFill>
                          <a:latin typeface="ＭＳ Ｐゴシック"/>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ctr"/>
                      <a:r>
                        <a:rPr lang="en-US" altLang="ja-JP" sz="1100" b="0" i="0" u="none" strike="noStrike" dirty="0">
                          <a:solidFill>
                            <a:srgbClr val="000000"/>
                          </a:solidFill>
                          <a:latin typeface="ＭＳ Ｐゴシック"/>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予測って何？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モデル化</a:t>
            </a:r>
            <a:endParaRPr kumimoji="1" lang="en-US" altLang="ja-JP" dirty="0" smtClean="0"/>
          </a:p>
          <a:p>
            <a:pPr lvl="1"/>
            <a:r>
              <a:rPr lang="ja-JP" altLang="en-US" dirty="0" smtClean="0"/>
              <a:t>あるデータの集まりからその背後にある「仕組み」を考えること</a:t>
            </a:r>
            <a:endParaRPr kumimoji="1" lang="ja-JP" altLang="en-US" dirty="0"/>
          </a:p>
        </p:txBody>
      </p:sp>
      <p:graphicFrame>
        <p:nvGraphicFramePr>
          <p:cNvPr id="5" name="グラフ 4"/>
          <p:cNvGraphicFramePr/>
          <p:nvPr/>
        </p:nvGraphicFramePr>
        <p:xfrm>
          <a:off x="1907704" y="32849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フリーフォーム 8"/>
          <p:cNvSpPr/>
          <p:nvPr/>
        </p:nvSpPr>
        <p:spPr>
          <a:xfrm>
            <a:off x="2242868" y="3847381"/>
            <a:ext cx="4106174" cy="1478431"/>
          </a:xfrm>
          <a:custGeom>
            <a:avLst/>
            <a:gdLst>
              <a:gd name="connsiteX0" fmla="*/ 0 w 4106174"/>
              <a:gd name="connsiteY0" fmla="*/ 1224951 h 1478431"/>
              <a:gd name="connsiteX1" fmla="*/ 34506 w 4106174"/>
              <a:gd name="connsiteY1" fmla="*/ 1311215 h 1478431"/>
              <a:gd name="connsiteX2" fmla="*/ 60385 w 4106174"/>
              <a:gd name="connsiteY2" fmla="*/ 1328468 h 1478431"/>
              <a:gd name="connsiteX3" fmla="*/ 77638 w 4106174"/>
              <a:gd name="connsiteY3" fmla="*/ 1354347 h 1478431"/>
              <a:gd name="connsiteX4" fmla="*/ 172528 w 4106174"/>
              <a:gd name="connsiteY4" fmla="*/ 1406106 h 1478431"/>
              <a:gd name="connsiteX5" fmla="*/ 207034 w 4106174"/>
              <a:gd name="connsiteY5" fmla="*/ 1423359 h 1478431"/>
              <a:gd name="connsiteX6" fmla="*/ 232913 w 4106174"/>
              <a:gd name="connsiteY6" fmla="*/ 1440611 h 1478431"/>
              <a:gd name="connsiteX7" fmla="*/ 258792 w 4106174"/>
              <a:gd name="connsiteY7" fmla="*/ 1449238 h 1478431"/>
              <a:gd name="connsiteX8" fmla="*/ 353683 w 4106174"/>
              <a:gd name="connsiteY8" fmla="*/ 1475117 h 1478431"/>
              <a:gd name="connsiteX9" fmla="*/ 508958 w 4106174"/>
              <a:gd name="connsiteY9" fmla="*/ 1466491 h 1478431"/>
              <a:gd name="connsiteX10" fmla="*/ 543464 w 4106174"/>
              <a:gd name="connsiteY10" fmla="*/ 1457864 h 1478431"/>
              <a:gd name="connsiteX11" fmla="*/ 569343 w 4106174"/>
              <a:gd name="connsiteY11" fmla="*/ 1440611 h 1478431"/>
              <a:gd name="connsiteX12" fmla="*/ 690113 w 4106174"/>
              <a:gd name="connsiteY12" fmla="*/ 1371600 h 1478431"/>
              <a:gd name="connsiteX13" fmla="*/ 715992 w 4106174"/>
              <a:gd name="connsiteY13" fmla="*/ 1345721 h 1478431"/>
              <a:gd name="connsiteX14" fmla="*/ 741872 w 4106174"/>
              <a:gd name="connsiteY14" fmla="*/ 1337094 h 1478431"/>
              <a:gd name="connsiteX15" fmla="*/ 845389 w 4106174"/>
              <a:gd name="connsiteY15" fmla="*/ 1268083 h 1478431"/>
              <a:gd name="connsiteX16" fmla="*/ 897147 w 4106174"/>
              <a:gd name="connsiteY16" fmla="*/ 1233577 h 1478431"/>
              <a:gd name="connsiteX17" fmla="*/ 957532 w 4106174"/>
              <a:gd name="connsiteY17" fmla="*/ 1173193 h 1478431"/>
              <a:gd name="connsiteX18" fmla="*/ 1000664 w 4106174"/>
              <a:gd name="connsiteY18" fmla="*/ 1138687 h 1478431"/>
              <a:gd name="connsiteX19" fmla="*/ 1017917 w 4106174"/>
              <a:gd name="connsiteY19" fmla="*/ 1112808 h 1478431"/>
              <a:gd name="connsiteX20" fmla="*/ 1043796 w 4106174"/>
              <a:gd name="connsiteY20" fmla="*/ 1095555 h 1478431"/>
              <a:gd name="connsiteX21" fmla="*/ 1069675 w 4106174"/>
              <a:gd name="connsiteY21" fmla="*/ 1069676 h 1478431"/>
              <a:gd name="connsiteX22" fmla="*/ 1104181 w 4106174"/>
              <a:gd name="connsiteY22" fmla="*/ 1043796 h 1478431"/>
              <a:gd name="connsiteX23" fmla="*/ 1121434 w 4106174"/>
              <a:gd name="connsiteY23" fmla="*/ 1017917 h 1478431"/>
              <a:gd name="connsiteX24" fmla="*/ 1173192 w 4106174"/>
              <a:gd name="connsiteY24" fmla="*/ 983411 h 1478431"/>
              <a:gd name="connsiteX25" fmla="*/ 1199072 w 4106174"/>
              <a:gd name="connsiteY25" fmla="*/ 957532 h 1478431"/>
              <a:gd name="connsiteX26" fmla="*/ 1276709 w 4106174"/>
              <a:gd name="connsiteY26" fmla="*/ 905774 h 1478431"/>
              <a:gd name="connsiteX27" fmla="*/ 1311215 w 4106174"/>
              <a:gd name="connsiteY27" fmla="*/ 871268 h 1478431"/>
              <a:gd name="connsiteX28" fmla="*/ 1371600 w 4106174"/>
              <a:gd name="connsiteY28" fmla="*/ 802257 h 1478431"/>
              <a:gd name="connsiteX29" fmla="*/ 1431985 w 4106174"/>
              <a:gd name="connsiteY29" fmla="*/ 767751 h 1478431"/>
              <a:gd name="connsiteX30" fmla="*/ 1561381 w 4106174"/>
              <a:gd name="connsiteY30" fmla="*/ 664234 h 1478431"/>
              <a:gd name="connsiteX31" fmla="*/ 1613140 w 4106174"/>
              <a:gd name="connsiteY31" fmla="*/ 612476 h 1478431"/>
              <a:gd name="connsiteX32" fmla="*/ 1664898 w 4106174"/>
              <a:gd name="connsiteY32" fmla="*/ 560717 h 1478431"/>
              <a:gd name="connsiteX33" fmla="*/ 1682151 w 4106174"/>
              <a:gd name="connsiteY33" fmla="*/ 534838 h 1478431"/>
              <a:gd name="connsiteX34" fmla="*/ 1733909 w 4106174"/>
              <a:gd name="connsiteY34" fmla="*/ 465827 h 1478431"/>
              <a:gd name="connsiteX35" fmla="*/ 1759789 w 4106174"/>
              <a:gd name="connsiteY35" fmla="*/ 431321 h 1478431"/>
              <a:gd name="connsiteX36" fmla="*/ 1777041 w 4106174"/>
              <a:gd name="connsiteY36" fmla="*/ 405442 h 1478431"/>
              <a:gd name="connsiteX37" fmla="*/ 1854679 w 4106174"/>
              <a:gd name="connsiteY37" fmla="*/ 353683 h 1478431"/>
              <a:gd name="connsiteX38" fmla="*/ 1897811 w 4106174"/>
              <a:gd name="connsiteY38" fmla="*/ 319177 h 1478431"/>
              <a:gd name="connsiteX39" fmla="*/ 1923690 w 4106174"/>
              <a:gd name="connsiteY39" fmla="*/ 293298 h 1478431"/>
              <a:gd name="connsiteX40" fmla="*/ 1958196 w 4106174"/>
              <a:gd name="connsiteY40" fmla="*/ 267419 h 1478431"/>
              <a:gd name="connsiteX41" fmla="*/ 2053087 w 4106174"/>
              <a:gd name="connsiteY41" fmla="*/ 198408 h 1478431"/>
              <a:gd name="connsiteX42" fmla="*/ 2122098 w 4106174"/>
              <a:gd name="connsiteY42" fmla="*/ 163902 h 1478431"/>
              <a:gd name="connsiteX43" fmla="*/ 2173857 w 4106174"/>
              <a:gd name="connsiteY43" fmla="*/ 138023 h 1478431"/>
              <a:gd name="connsiteX44" fmla="*/ 2199736 w 4106174"/>
              <a:gd name="connsiteY44" fmla="*/ 120770 h 1478431"/>
              <a:gd name="connsiteX45" fmla="*/ 2234241 w 4106174"/>
              <a:gd name="connsiteY45" fmla="*/ 94891 h 1478431"/>
              <a:gd name="connsiteX46" fmla="*/ 2320506 w 4106174"/>
              <a:gd name="connsiteY46" fmla="*/ 60385 h 1478431"/>
              <a:gd name="connsiteX47" fmla="*/ 2380890 w 4106174"/>
              <a:gd name="connsiteY47" fmla="*/ 34506 h 1478431"/>
              <a:gd name="connsiteX48" fmla="*/ 2424023 w 4106174"/>
              <a:gd name="connsiteY48" fmla="*/ 25879 h 1478431"/>
              <a:gd name="connsiteX49" fmla="*/ 2510287 w 4106174"/>
              <a:gd name="connsiteY49" fmla="*/ 0 h 1478431"/>
              <a:gd name="connsiteX50" fmla="*/ 2794958 w 4106174"/>
              <a:gd name="connsiteY50" fmla="*/ 8627 h 1478431"/>
              <a:gd name="connsiteX51" fmla="*/ 2812211 w 4106174"/>
              <a:gd name="connsiteY51" fmla="*/ 43132 h 1478431"/>
              <a:gd name="connsiteX52" fmla="*/ 2846717 w 4106174"/>
              <a:gd name="connsiteY52" fmla="*/ 69011 h 1478431"/>
              <a:gd name="connsiteX53" fmla="*/ 2872596 w 4106174"/>
              <a:gd name="connsiteY53" fmla="*/ 94891 h 1478431"/>
              <a:gd name="connsiteX54" fmla="*/ 2907102 w 4106174"/>
              <a:gd name="connsiteY54" fmla="*/ 112144 h 1478431"/>
              <a:gd name="connsiteX55" fmla="*/ 2932981 w 4106174"/>
              <a:gd name="connsiteY55" fmla="*/ 138023 h 1478431"/>
              <a:gd name="connsiteX56" fmla="*/ 2984740 w 4106174"/>
              <a:gd name="connsiteY56" fmla="*/ 172528 h 1478431"/>
              <a:gd name="connsiteX57" fmla="*/ 3027872 w 4106174"/>
              <a:gd name="connsiteY57" fmla="*/ 232913 h 1478431"/>
              <a:gd name="connsiteX58" fmla="*/ 3096883 w 4106174"/>
              <a:gd name="connsiteY58" fmla="*/ 310551 h 1478431"/>
              <a:gd name="connsiteX59" fmla="*/ 3140015 w 4106174"/>
              <a:gd name="connsiteY59" fmla="*/ 370936 h 1478431"/>
              <a:gd name="connsiteX60" fmla="*/ 3165894 w 4106174"/>
              <a:gd name="connsiteY60" fmla="*/ 379562 h 1478431"/>
              <a:gd name="connsiteX61" fmla="*/ 3209026 w 4106174"/>
              <a:gd name="connsiteY61" fmla="*/ 422694 h 1478431"/>
              <a:gd name="connsiteX62" fmla="*/ 3234906 w 4106174"/>
              <a:gd name="connsiteY62" fmla="*/ 439947 h 1478431"/>
              <a:gd name="connsiteX63" fmla="*/ 3303917 w 4106174"/>
              <a:gd name="connsiteY63" fmla="*/ 491706 h 1478431"/>
              <a:gd name="connsiteX64" fmla="*/ 3372928 w 4106174"/>
              <a:gd name="connsiteY64" fmla="*/ 543464 h 1478431"/>
              <a:gd name="connsiteX65" fmla="*/ 3424687 w 4106174"/>
              <a:gd name="connsiteY65" fmla="*/ 577970 h 1478431"/>
              <a:gd name="connsiteX66" fmla="*/ 3459192 w 4106174"/>
              <a:gd name="connsiteY66" fmla="*/ 612476 h 1478431"/>
              <a:gd name="connsiteX67" fmla="*/ 3493698 w 4106174"/>
              <a:gd name="connsiteY67" fmla="*/ 629728 h 1478431"/>
              <a:gd name="connsiteX68" fmla="*/ 3519577 w 4106174"/>
              <a:gd name="connsiteY68" fmla="*/ 646981 h 1478431"/>
              <a:gd name="connsiteX69" fmla="*/ 3554083 w 4106174"/>
              <a:gd name="connsiteY69" fmla="*/ 664234 h 1478431"/>
              <a:gd name="connsiteX70" fmla="*/ 3614468 w 4106174"/>
              <a:gd name="connsiteY70" fmla="*/ 707366 h 1478431"/>
              <a:gd name="connsiteX71" fmla="*/ 3640347 w 4106174"/>
              <a:gd name="connsiteY71" fmla="*/ 724619 h 1478431"/>
              <a:gd name="connsiteX72" fmla="*/ 3674853 w 4106174"/>
              <a:gd name="connsiteY72" fmla="*/ 750498 h 1478431"/>
              <a:gd name="connsiteX73" fmla="*/ 3726611 w 4106174"/>
              <a:gd name="connsiteY73" fmla="*/ 785004 h 1478431"/>
              <a:gd name="connsiteX74" fmla="*/ 3786996 w 4106174"/>
              <a:gd name="connsiteY74" fmla="*/ 828136 h 1478431"/>
              <a:gd name="connsiteX75" fmla="*/ 3881887 w 4106174"/>
              <a:gd name="connsiteY75" fmla="*/ 888521 h 1478431"/>
              <a:gd name="connsiteX76" fmla="*/ 3916392 w 4106174"/>
              <a:gd name="connsiteY76" fmla="*/ 914400 h 1478431"/>
              <a:gd name="connsiteX77" fmla="*/ 3985404 w 4106174"/>
              <a:gd name="connsiteY77" fmla="*/ 957532 h 1478431"/>
              <a:gd name="connsiteX78" fmla="*/ 4011283 w 4106174"/>
              <a:gd name="connsiteY78" fmla="*/ 983411 h 1478431"/>
              <a:gd name="connsiteX79" fmla="*/ 4063041 w 4106174"/>
              <a:gd name="connsiteY79" fmla="*/ 992038 h 1478431"/>
              <a:gd name="connsiteX80" fmla="*/ 4106174 w 4106174"/>
              <a:gd name="connsiteY80" fmla="*/ 1017917 h 147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06174" h="1478431">
                <a:moveTo>
                  <a:pt x="0" y="1224951"/>
                </a:moveTo>
                <a:cubicBezTo>
                  <a:pt x="8445" y="1254509"/>
                  <a:pt x="11414" y="1288123"/>
                  <a:pt x="34506" y="1311215"/>
                </a:cubicBezTo>
                <a:cubicBezTo>
                  <a:pt x="41837" y="1318546"/>
                  <a:pt x="51759" y="1322717"/>
                  <a:pt x="60385" y="1328468"/>
                </a:cubicBezTo>
                <a:cubicBezTo>
                  <a:pt x="66136" y="1337094"/>
                  <a:pt x="70307" y="1347016"/>
                  <a:pt x="77638" y="1354347"/>
                </a:cubicBezTo>
                <a:cubicBezTo>
                  <a:pt x="93398" y="1370107"/>
                  <a:pt x="172431" y="1406057"/>
                  <a:pt x="172528" y="1406106"/>
                </a:cubicBezTo>
                <a:cubicBezTo>
                  <a:pt x="184030" y="1411857"/>
                  <a:pt x="196334" y="1416226"/>
                  <a:pt x="207034" y="1423359"/>
                </a:cubicBezTo>
                <a:cubicBezTo>
                  <a:pt x="215660" y="1429110"/>
                  <a:pt x="223640" y="1435975"/>
                  <a:pt x="232913" y="1440611"/>
                </a:cubicBezTo>
                <a:cubicBezTo>
                  <a:pt x="241046" y="1444678"/>
                  <a:pt x="250019" y="1446845"/>
                  <a:pt x="258792" y="1449238"/>
                </a:cubicBezTo>
                <a:cubicBezTo>
                  <a:pt x="365831" y="1478431"/>
                  <a:pt x="294109" y="1455260"/>
                  <a:pt x="353683" y="1475117"/>
                </a:cubicBezTo>
                <a:cubicBezTo>
                  <a:pt x="405441" y="1472242"/>
                  <a:pt x="457333" y="1471184"/>
                  <a:pt x="508958" y="1466491"/>
                </a:cubicBezTo>
                <a:cubicBezTo>
                  <a:pt x="520765" y="1465418"/>
                  <a:pt x="532567" y="1462534"/>
                  <a:pt x="543464" y="1457864"/>
                </a:cubicBezTo>
                <a:cubicBezTo>
                  <a:pt x="552993" y="1453780"/>
                  <a:pt x="560241" y="1445576"/>
                  <a:pt x="569343" y="1440611"/>
                </a:cubicBezTo>
                <a:cubicBezTo>
                  <a:pt x="599118" y="1424370"/>
                  <a:pt x="663541" y="1398172"/>
                  <a:pt x="690113" y="1371600"/>
                </a:cubicBezTo>
                <a:cubicBezTo>
                  <a:pt x="698739" y="1362974"/>
                  <a:pt x="705841" y="1352488"/>
                  <a:pt x="715992" y="1345721"/>
                </a:cubicBezTo>
                <a:cubicBezTo>
                  <a:pt x="723558" y="1340677"/>
                  <a:pt x="733889" y="1341448"/>
                  <a:pt x="741872" y="1337094"/>
                </a:cubicBezTo>
                <a:cubicBezTo>
                  <a:pt x="815579" y="1296890"/>
                  <a:pt x="793154" y="1304648"/>
                  <a:pt x="845389" y="1268083"/>
                </a:cubicBezTo>
                <a:cubicBezTo>
                  <a:pt x="862376" y="1256192"/>
                  <a:pt x="881318" y="1246971"/>
                  <a:pt x="897147" y="1233577"/>
                </a:cubicBezTo>
                <a:cubicBezTo>
                  <a:pt x="918877" y="1215190"/>
                  <a:pt x="937404" y="1193321"/>
                  <a:pt x="957532" y="1173193"/>
                </a:cubicBezTo>
                <a:cubicBezTo>
                  <a:pt x="970551" y="1160174"/>
                  <a:pt x="987645" y="1151706"/>
                  <a:pt x="1000664" y="1138687"/>
                </a:cubicBezTo>
                <a:cubicBezTo>
                  <a:pt x="1007995" y="1131356"/>
                  <a:pt x="1010586" y="1120139"/>
                  <a:pt x="1017917" y="1112808"/>
                </a:cubicBezTo>
                <a:cubicBezTo>
                  <a:pt x="1025248" y="1105477"/>
                  <a:pt x="1035831" y="1102192"/>
                  <a:pt x="1043796" y="1095555"/>
                </a:cubicBezTo>
                <a:cubicBezTo>
                  <a:pt x="1053168" y="1087745"/>
                  <a:pt x="1060412" y="1077615"/>
                  <a:pt x="1069675" y="1069676"/>
                </a:cubicBezTo>
                <a:cubicBezTo>
                  <a:pt x="1080591" y="1060319"/>
                  <a:pt x="1094015" y="1053962"/>
                  <a:pt x="1104181" y="1043796"/>
                </a:cubicBezTo>
                <a:cubicBezTo>
                  <a:pt x="1111512" y="1036465"/>
                  <a:pt x="1113632" y="1024744"/>
                  <a:pt x="1121434" y="1017917"/>
                </a:cubicBezTo>
                <a:cubicBezTo>
                  <a:pt x="1137039" y="1004263"/>
                  <a:pt x="1155939" y="994913"/>
                  <a:pt x="1173192" y="983411"/>
                </a:cubicBezTo>
                <a:cubicBezTo>
                  <a:pt x="1183343" y="976644"/>
                  <a:pt x="1189809" y="965471"/>
                  <a:pt x="1199072" y="957532"/>
                </a:cubicBezTo>
                <a:cubicBezTo>
                  <a:pt x="1288843" y="880586"/>
                  <a:pt x="1172440" y="986872"/>
                  <a:pt x="1276709" y="905774"/>
                </a:cubicBezTo>
                <a:cubicBezTo>
                  <a:pt x="1289549" y="895787"/>
                  <a:pt x="1300504" y="883510"/>
                  <a:pt x="1311215" y="871268"/>
                </a:cubicBezTo>
                <a:cubicBezTo>
                  <a:pt x="1339009" y="839503"/>
                  <a:pt x="1335802" y="829105"/>
                  <a:pt x="1371600" y="802257"/>
                </a:cubicBezTo>
                <a:cubicBezTo>
                  <a:pt x="1421585" y="764769"/>
                  <a:pt x="1390403" y="804713"/>
                  <a:pt x="1431985" y="767751"/>
                </a:cubicBezTo>
                <a:cubicBezTo>
                  <a:pt x="1542610" y="669417"/>
                  <a:pt x="1416436" y="760865"/>
                  <a:pt x="1561381" y="664234"/>
                </a:cubicBezTo>
                <a:cubicBezTo>
                  <a:pt x="1581682" y="650700"/>
                  <a:pt x="1595887" y="629729"/>
                  <a:pt x="1613140" y="612476"/>
                </a:cubicBezTo>
                <a:lnTo>
                  <a:pt x="1664898" y="560717"/>
                </a:lnTo>
                <a:cubicBezTo>
                  <a:pt x="1672229" y="553386"/>
                  <a:pt x="1676053" y="543223"/>
                  <a:pt x="1682151" y="534838"/>
                </a:cubicBezTo>
                <a:cubicBezTo>
                  <a:pt x="1699064" y="511583"/>
                  <a:pt x="1716656" y="488831"/>
                  <a:pt x="1733909" y="465827"/>
                </a:cubicBezTo>
                <a:lnTo>
                  <a:pt x="1759789" y="431321"/>
                </a:lnTo>
                <a:cubicBezTo>
                  <a:pt x="1766010" y="423027"/>
                  <a:pt x="1769710" y="412773"/>
                  <a:pt x="1777041" y="405442"/>
                </a:cubicBezTo>
                <a:cubicBezTo>
                  <a:pt x="1795012" y="387471"/>
                  <a:pt x="1834143" y="366005"/>
                  <a:pt x="1854679" y="353683"/>
                </a:cubicBezTo>
                <a:cubicBezTo>
                  <a:pt x="1893264" y="295806"/>
                  <a:pt x="1847811" y="352511"/>
                  <a:pt x="1897811" y="319177"/>
                </a:cubicBezTo>
                <a:cubicBezTo>
                  <a:pt x="1907962" y="312410"/>
                  <a:pt x="1914427" y="301237"/>
                  <a:pt x="1923690" y="293298"/>
                </a:cubicBezTo>
                <a:cubicBezTo>
                  <a:pt x="1934606" y="283941"/>
                  <a:pt x="1947558" y="277090"/>
                  <a:pt x="1958196" y="267419"/>
                </a:cubicBezTo>
                <a:cubicBezTo>
                  <a:pt x="2036450" y="196279"/>
                  <a:pt x="1987014" y="214925"/>
                  <a:pt x="2053087" y="198408"/>
                </a:cubicBezTo>
                <a:cubicBezTo>
                  <a:pt x="2076091" y="186906"/>
                  <a:pt x="2099520" y="176218"/>
                  <a:pt x="2122098" y="163902"/>
                </a:cubicBezTo>
                <a:cubicBezTo>
                  <a:pt x="2174652" y="135236"/>
                  <a:pt x="2121381" y="155514"/>
                  <a:pt x="2173857" y="138023"/>
                </a:cubicBezTo>
                <a:cubicBezTo>
                  <a:pt x="2182483" y="132272"/>
                  <a:pt x="2191300" y="126796"/>
                  <a:pt x="2199736" y="120770"/>
                </a:cubicBezTo>
                <a:cubicBezTo>
                  <a:pt x="2211435" y="112413"/>
                  <a:pt x="2221382" y="101321"/>
                  <a:pt x="2234241" y="94891"/>
                </a:cubicBezTo>
                <a:cubicBezTo>
                  <a:pt x="2261941" y="81041"/>
                  <a:pt x="2292806" y="74236"/>
                  <a:pt x="2320506" y="60385"/>
                </a:cubicBezTo>
                <a:cubicBezTo>
                  <a:pt x="2345197" y="48039"/>
                  <a:pt x="2355502" y="40853"/>
                  <a:pt x="2380890" y="34506"/>
                </a:cubicBezTo>
                <a:cubicBezTo>
                  <a:pt x="2395115" y="30950"/>
                  <a:pt x="2409856" y="29657"/>
                  <a:pt x="2424023" y="25879"/>
                </a:cubicBezTo>
                <a:cubicBezTo>
                  <a:pt x="2453030" y="18144"/>
                  <a:pt x="2481532" y="8626"/>
                  <a:pt x="2510287" y="0"/>
                </a:cubicBezTo>
                <a:lnTo>
                  <a:pt x="2794958" y="8627"/>
                </a:lnTo>
                <a:cubicBezTo>
                  <a:pt x="2807688" y="10446"/>
                  <a:pt x="2803842" y="33369"/>
                  <a:pt x="2812211" y="43132"/>
                </a:cubicBezTo>
                <a:cubicBezTo>
                  <a:pt x="2821568" y="54048"/>
                  <a:pt x="2835801" y="59654"/>
                  <a:pt x="2846717" y="69011"/>
                </a:cubicBezTo>
                <a:cubicBezTo>
                  <a:pt x="2855980" y="76951"/>
                  <a:pt x="2862669" y="87800"/>
                  <a:pt x="2872596" y="94891"/>
                </a:cubicBezTo>
                <a:cubicBezTo>
                  <a:pt x="2883060" y="102366"/>
                  <a:pt x="2896638" y="104670"/>
                  <a:pt x="2907102" y="112144"/>
                </a:cubicBezTo>
                <a:cubicBezTo>
                  <a:pt x="2917029" y="119235"/>
                  <a:pt x="2923351" y="130533"/>
                  <a:pt x="2932981" y="138023"/>
                </a:cubicBezTo>
                <a:cubicBezTo>
                  <a:pt x="2949349" y="150753"/>
                  <a:pt x="2967487" y="161026"/>
                  <a:pt x="2984740" y="172528"/>
                </a:cubicBezTo>
                <a:cubicBezTo>
                  <a:pt x="2997629" y="191863"/>
                  <a:pt x="3012881" y="215780"/>
                  <a:pt x="3027872" y="232913"/>
                </a:cubicBezTo>
                <a:cubicBezTo>
                  <a:pt x="3093768" y="308222"/>
                  <a:pt x="3031420" y="223268"/>
                  <a:pt x="3096883" y="310551"/>
                </a:cubicBezTo>
                <a:cubicBezTo>
                  <a:pt x="3107371" y="324535"/>
                  <a:pt x="3128356" y="361220"/>
                  <a:pt x="3140015" y="370936"/>
                </a:cubicBezTo>
                <a:cubicBezTo>
                  <a:pt x="3147000" y="376757"/>
                  <a:pt x="3157268" y="376687"/>
                  <a:pt x="3165894" y="379562"/>
                </a:cubicBezTo>
                <a:cubicBezTo>
                  <a:pt x="3180271" y="393939"/>
                  <a:pt x="3193724" y="409305"/>
                  <a:pt x="3209026" y="422694"/>
                </a:cubicBezTo>
                <a:cubicBezTo>
                  <a:pt x="3216829" y="429521"/>
                  <a:pt x="3226521" y="433849"/>
                  <a:pt x="3234906" y="439947"/>
                </a:cubicBezTo>
                <a:cubicBezTo>
                  <a:pt x="3258161" y="456860"/>
                  <a:pt x="3280913" y="474453"/>
                  <a:pt x="3303917" y="491706"/>
                </a:cubicBezTo>
                <a:cubicBezTo>
                  <a:pt x="3404534" y="567170"/>
                  <a:pt x="3232911" y="459455"/>
                  <a:pt x="3372928" y="543464"/>
                </a:cubicBezTo>
                <a:cubicBezTo>
                  <a:pt x="3413460" y="604262"/>
                  <a:pt x="3361023" y="538180"/>
                  <a:pt x="3424687" y="577970"/>
                </a:cubicBezTo>
                <a:cubicBezTo>
                  <a:pt x="3438481" y="586591"/>
                  <a:pt x="3446179" y="602716"/>
                  <a:pt x="3459192" y="612476"/>
                </a:cubicBezTo>
                <a:cubicBezTo>
                  <a:pt x="3469480" y="620192"/>
                  <a:pt x="3482533" y="623348"/>
                  <a:pt x="3493698" y="629728"/>
                </a:cubicBezTo>
                <a:cubicBezTo>
                  <a:pt x="3502700" y="634872"/>
                  <a:pt x="3510575" y="641837"/>
                  <a:pt x="3519577" y="646981"/>
                </a:cubicBezTo>
                <a:cubicBezTo>
                  <a:pt x="3530742" y="653361"/>
                  <a:pt x="3542918" y="657854"/>
                  <a:pt x="3554083" y="664234"/>
                </a:cubicBezTo>
                <a:cubicBezTo>
                  <a:pt x="3574407" y="675848"/>
                  <a:pt x="3595960" y="694146"/>
                  <a:pt x="3614468" y="707366"/>
                </a:cubicBezTo>
                <a:cubicBezTo>
                  <a:pt x="3622904" y="713392"/>
                  <a:pt x="3631911" y="718593"/>
                  <a:pt x="3640347" y="724619"/>
                </a:cubicBezTo>
                <a:cubicBezTo>
                  <a:pt x="3652046" y="732976"/>
                  <a:pt x="3663075" y="742253"/>
                  <a:pt x="3674853" y="750498"/>
                </a:cubicBezTo>
                <a:cubicBezTo>
                  <a:pt x="3691840" y="762389"/>
                  <a:pt x="3709563" y="773201"/>
                  <a:pt x="3726611" y="785004"/>
                </a:cubicBezTo>
                <a:cubicBezTo>
                  <a:pt x="3746948" y="799084"/>
                  <a:pt x="3765785" y="815410"/>
                  <a:pt x="3786996" y="828136"/>
                </a:cubicBezTo>
                <a:cubicBezTo>
                  <a:pt x="3830198" y="854057"/>
                  <a:pt x="3838081" y="857856"/>
                  <a:pt x="3881887" y="888521"/>
                </a:cubicBezTo>
                <a:cubicBezTo>
                  <a:pt x="3893665" y="896766"/>
                  <a:pt x="3904200" y="906780"/>
                  <a:pt x="3916392" y="914400"/>
                </a:cubicBezTo>
                <a:cubicBezTo>
                  <a:pt x="3970770" y="948387"/>
                  <a:pt x="3932770" y="912417"/>
                  <a:pt x="3985404" y="957532"/>
                </a:cubicBezTo>
                <a:cubicBezTo>
                  <a:pt x="3994667" y="965471"/>
                  <a:pt x="4000135" y="978456"/>
                  <a:pt x="4011283" y="983411"/>
                </a:cubicBezTo>
                <a:cubicBezTo>
                  <a:pt x="4027266" y="990515"/>
                  <a:pt x="4045788" y="989162"/>
                  <a:pt x="4063041" y="992038"/>
                </a:cubicBezTo>
                <a:lnTo>
                  <a:pt x="4106174" y="1017917"/>
                </a:ln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予測って何？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予想の手順</a:t>
            </a:r>
            <a:endParaRPr kumimoji="1" lang="en-US" altLang="ja-JP" dirty="0" smtClean="0"/>
          </a:p>
          <a:p>
            <a:pPr lvl="1"/>
            <a:r>
              <a:rPr kumimoji="1" lang="ja-JP" altLang="en-US" dirty="0" smtClean="0"/>
              <a:t>実際のデータからその背後にある仕組みを数式として表現する</a:t>
            </a:r>
            <a:endParaRPr kumimoji="1" lang="en-US" altLang="ja-JP" dirty="0" smtClean="0"/>
          </a:p>
          <a:p>
            <a:pPr lvl="1"/>
            <a:r>
              <a:rPr lang="ja-JP" altLang="en-US" dirty="0"/>
              <a:t>数式</a:t>
            </a:r>
            <a:r>
              <a:rPr lang="ja-JP" altLang="en-US" dirty="0" smtClean="0"/>
              <a:t>の変数に未来の状態を代入して、結果を得る</a:t>
            </a:r>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予想の難しさ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そもそも「どんな形の式？」というのを人間が考えるというのがなかなか難しい</a:t>
            </a:r>
            <a:endParaRPr kumimoji="1" lang="en-US" altLang="ja-JP" dirty="0" smtClean="0"/>
          </a:p>
          <a:p>
            <a:pPr lvl="1"/>
            <a:r>
              <a:rPr lang="ja-JP" altLang="en-US" dirty="0" smtClean="0"/>
              <a:t>なぜ？</a:t>
            </a:r>
            <a:endParaRPr lang="en-US" altLang="ja-JP" dirty="0" smtClean="0"/>
          </a:p>
          <a:p>
            <a:r>
              <a:rPr kumimoji="1" lang="ja-JP" altLang="en-US" dirty="0"/>
              <a:t>多く</a:t>
            </a:r>
            <a:r>
              <a:rPr kumimoji="1" lang="ja-JP" altLang="en-US" dirty="0" smtClean="0"/>
              <a:t>の場合に適用できる便利な数式があると嬉しい</a:t>
            </a:r>
            <a:endParaRPr kumimoji="1" lang="en-US" altLang="ja-JP" dirty="0"/>
          </a:p>
          <a:p>
            <a:endParaRPr lang="en-US" altLang="ja-JP" dirty="0" smtClean="0"/>
          </a:p>
          <a:p>
            <a:endParaRPr kumimoji="1" lang="en-US" altLang="ja-JP"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ニューラルネットワーク</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人間の脳みそはどうなっている？</a:t>
            </a:r>
            <a:endParaRPr kumimoji="1" lang="en-US" altLang="ja-JP" dirty="0" smtClean="0"/>
          </a:p>
          <a:p>
            <a:pPr lvl="1"/>
            <a:r>
              <a:rPr lang="ja-JP" altLang="en-US" dirty="0"/>
              <a:t>シナプス</a:t>
            </a:r>
            <a:r>
              <a:rPr lang="ja-JP" altLang="en-US" dirty="0" smtClean="0"/>
              <a:t>とニューロンが組み合わさってできている。</a:t>
            </a:r>
            <a:endParaRPr lang="en-US" altLang="ja-JP" dirty="0" smtClean="0"/>
          </a:p>
          <a:p>
            <a:pPr lvl="1"/>
            <a:r>
              <a:rPr kumimoji="1" lang="ja-JP" altLang="en-US" dirty="0"/>
              <a:t>シナプス</a:t>
            </a:r>
            <a:r>
              <a:rPr kumimoji="1" lang="ja-JP" altLang="en-US" dirty="0" smtClean="0"/>
              <a:t>はニューロンからの信号を隣のニューロンに渡す。</a:t>
            </a:r>
            <a:endParaRPr kumimoji="1" lang="en-US" altLang="ja-JP" dirty="0" smtClean="0"/>
          </a:p>
          <a:p>
            <a:pPr lvl="1"/>
            <a:r>
              <a:rPr lang="ja-JP" altLang="en-US" dirty="0"/>
              <a:t>ニューロン</a:t>
            </a:r>
            <a:r>
              <a:rPr lang="ja-JP" altLang="en-US" dirty="0" smtClean="0"/>
              <a:t>はシナプスから受け取った信号に応じてさらに信号を出す。</a:t>
            </a:r>
            <a:endParaRPr kumimoji="1" lang="ja-JP" altLang="en-US" dirty="0"/>
          </a:p>
        </p:txBody>
      </p:sp>
      <p:sp>
        <p:nvSpPr>
          <p:cNvPr id="4" name="正方形/長方形 3"/>
          <p:cNvSpPr/>
          <p:nvPr/>
        </p:nvSpPr>
        <p:spPr>
          <a:xfrm>
            <a:off x="683568" y="5157192"/>
            <a:ext cx="7920880" cy="15121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000" dirty="0" smtClean="0"/>
              <a:t>なぜ、こんなに簡単な機構なのに人間は複雑なことが考えられるのか？</a:t>
            </a:r>
            <a:endParaRPr kumimoji="1" lang="en-US" altLang="ja-JP" sz="2000" dirty="0" smtClean="0"/>
          </a:p>
          <a:p>
            <a:pPr algn="ctr"/>
            <a:r>
              <a:rPr lang="ja-JP" altLang="en-US" sz="2000" dirty="0" smtClean="0"/>
              <a:t>→理由はわかんないけど、模倣してみたらどうなるだろうか？</a:t>
            </a:r>
            <a:endParaRPr kumimoji="1" lang="ja-JP"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最小単位の構成</a:t>
            </a:r>
            <a:endParaRPr kumimoji="1" lang="ja-JP" altLang="en-US" dirty="0"/>
          </a:p>
        </p:txBody>
      </p:sp>
      <p:sp>
        <p:nvSpPr>
          <p:cNvPr id="3" name="コンテンツ プレースホルダ 2"/>
          <p:cNvSpPr>
            <a:spLocks noGrp="1"/>
          </p:cNvSpPr>
          <p:nvPr>
            <p:ph idx="1"/>
          </p:nvPr>
        </p:nvSpPr>
        <p:spPr>
          <a:xfrm>
            <a:off x="457200" y="1600201"/>
            <a:ext cx="8229600" cy="676672"/>
          </a:xfrm>
        </p:spPr>
        <p:txBody>
          <a:bodyPr/>
          <a:lstStyle/>
          <a:p>
            <a:r>
              <a:rPr kumimoji="1" lang="ja-JP" altLang="en-US" dirty="0" smtClean="0"/>
              <a:t>最小単位は、「ニューロン」</a:t>
            </a:r>
            <a:endParaRPr kumimoji="1" lang="ja-JP" altLang="en-US" dirty="0"/>
          </a:p>
        </p:txBody>
      </p:sp>
      <p:grpSp>
        <p:nvGrpSpPr>
          <p:cNvPr id="21" name="グループ化 20"/>
          <p:cNvGrpSpPr/>
          <p:nvPr/>
        </p:nvGrpSpPr>
        <p:grpSpPr>
          <a:xfrm>
            <a:off x="2267744" y="2852936"/>
            <a:ext cx="5040560" cy="2520280"/>
            <a:chOff x="2267744" y="2852936"/>
            <a:chExt cx="5040560" cy="2520280"/>
          </a:xfrm>
        </p:grpSpPr>
        <p:sp>
          <p:nvSpPr>
            <p:cNvPr id="4" name="円/楕円 3"/>
            <p:cNvSpPr/>
            <p:nvPr/>
          </p:nvSpPr>
          <p:spPr>
            <a:xfrm>
              <a:off x="3707904" y="3284984"/>
              <a:ext cx="1584176"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endCxn id="4" idx="1"/>
            </p:cNvCxnSpPr>
            <p:nvPr/>
          </p:nvCxnSpPr>
          <p:spPr>
            <a:xfrm>
              <a:off x="2339752" y="2852936"/>
              <a:ext cx="1600149" cy="66404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4" idx="3"/>
            </p:cNvCxnSpPr>
            <p:nvPr/>
          </p:nvCxnSpPr>
          <p:spPr>
            <a:xfrm flipV="1">
              <a:off x="2267744" y="4637163"/>
              <a:ext cx="1672157" cy="73605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4" idx="6"/>
            </p:cNvCxnSpPr>
            <p:nvPr/>
          </p:nvCxnSpPr>
          <p:spPr>
            <a:xfrm>
              <a:off x="5292080" y="4077072"/>
              <a:ext cx="201622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正方形/長方形 19"/>
          <p:cNvSpPr/>
          <p:nvPr/>
        </p:nvSpPr>
        <p:spPr>
          <a:xfrm>
            <a:off x="4067944" y="5661248"/>
            <a:ext cx="3744416" cy="9361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例えば、このニューロンを</a:t>
            </a:r>
            <a:endParaRPr kumimoji="1" lang="en-US" altLang="ja-JP" dirty="0" smtClean="0"/>
          </a:p>
          <a:p>
            <a:pPr algn="ctr"/>
            <a:r>
              <a:rPr lang="en-US" altLang="ja-JP" dirty="0" smtClean="0"/>
              <a:t>Output = </a:t>
            </a:r>
            <a:r>
              <a:rPr lang="en-US" altLang="ja-JP" dirty="0" err="1" smtClean="0"/>
              <a:t>InputA</a:t>
            </a:r>
            <a:r>
              <a:rPr lang="en-US" altLang="ja-JP" dirty="0" smtClean="0"/>
              <a:t> * </a:t>
            </a:r>
            <a:r>
              <a:rPr lang="en-US" altLang="ja-JP" dirty="0" err="1" smtClean="0"/>
              <a:t>InputB</a:t>
            </a:r>
            <a:r>
              <a:rPr lang="en-US" altLang="ja-JP" dirty="0" smtClean="0"/>
              <a:t> + </a:t>
            </a:r>
            <a:r>
              <a:rPr lang="en-US" altLang="ja-JP" dirty="0" err="1" smtClean="0"/>
              <a:t>InputA</a:t>
            </a:r>
            <a:endParaRPr lang="en-US" altLang="ja-JP" dirty="0" smtClean="0"/>
          </a:p>
          <a:p>
            <a:pPr algn="ctr"/>
            <a:r>
              <a:rPr kumimoji="1" lang="ja-JP" altLang="en-US" dirty="0"/>
              <a:t>とすると</a:t>
            </a:r>
            <a:endParaRPr kumimoji="1" lang="en-US" altLang="ja-JP"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395536" y="435524"/>
            <a:ext cx="5454533" cy="4721668"/>
            <a:chOff x="251520" y="1731668"/>
            <a:chExt cx="5454533" cy="4721668"/>
          </a:xfrm>
        </p:grpSpPr>
        <p:grpSp>
          <p:nvGrpSpPr>
            <p:cNvPr id="4" name="グループ化 3"/>
            <p:cNvGrpSpPr/>
            <p:nvPr/>
          </p:nvGrpSpPr>
          <p:grpSpPr>
            <a:xfrm>
              <a:off x="323528" y="1731668"/>
              <a:ext cx="2505878" cy="4721668"/>
              <a:chOff x="675988" y="3284984"/>
              <a:chExt cx="4616092" cy="8262922"/>
            </a:xfrm>
          </p:grpSpPr>
          <p:sp>
            <p:nvSpPr>
              <p:cNvPr id="5" name="円/楕円 4"/>
              <p:cNvSpPr/>
              <p:nvPr/>
            </p:nvSpPr>
            <p:spPr>
              <a:xfrm>
                <a:off x="3707904" y="3284984"/>
                <a:ext cx="1584176" cy="15841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6" name="直線矢印コネクタ 5"/>
              <p:cNvCxnSpPr>
                <a:endCxn id="5" idx="1"/>
              </p:cNvCxnSpPr>
              <p:nvPr/>
            </p:nvCxnSpPr>
            <p:spPr>
              <a:xfrm flipV="1">
                <a:off x="675988" y="3516982"/>
                <a:ext cx="3263913" cy="147819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endCxn id="5" idx="3"/>
              </p:cNvCxnSpPr>
              <p:nvPr/>
            </p:nvCxnSpPr>
            <p:spPr>
              <a:xfrm flipV="1">
                <a:off x="808634" y="4637164"/>
                <a:ext cx="3131266" cy="69107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251520" y="2636912"/>
              <a:ext cx="2577886" cy="3744417"/>
              <a:chOff x="543341" y="1592796"/>
              <a:chExt cx="4748739" cy="6552729"/>
            </a:xfrm>
          </p:grpSpPr>
          <p:sp>
            <p:nvSpPr>
              <p:cNvPr id="10" name="円/楕円 9"/>
              <p:cNvSpPr/>
              <p:nvPr/>
            </p:nvSpPr>
            <p:spPr>
              <a:xfrm>
                <a:off x="3707904" y="3284984"/>
                <a:ext cx="1584176" cy="15841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11" name="直線矢印コネクタ 10"/>
              <p:cNvCxnSpPr>
                <a:endCxn id="10" idx="1"/>
              </p:cNvCxnSpPr>
              <p:nvPr/>
            </p:nvCxnSpPr>
            <p:spPr>
              <a:xfrm>
                <a:off x="543341" y="1592796"/>
                <a:ext cx="3396559" cy="19241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10" idx="3"/>
              </p:cNvCxnSpPr>
              <p:nvPr/>
            </p:nvCxnSpPr>
            <p:spPr>
              <a:xfrm flipV="1">
                <a:off x="808634" y="4637163"/>
                <a:ext cx="3131267" cy="35083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771800" y="2348880"/>
              <a:ext cx="2934253" cy="1788754"/>
              <a:chOff x="2267744" y="2852936"/>
              <a:chExt cx="5405203" cy="3130319"/>
            </a:xfrm>
          </p:grpSpPr>
          <p:sp>
            <p:nvSpPr>
              <p:cNvPr id="15" name="円/楕円 14"/>
              <p:cNvSpPr/>
              <p:nvPr/>
            </p:nvSpPr>
            <p:spPr>
              <a:xfrm>
                <a:off x="3707904" y="3284984"/>
                <a:ext cx="1584176" cy="15841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16" name="直線矢印コネクタ 15"/>
              <p:cNvCxnSpPr>
                <a:endCxn id="15" idx="1"/>
              </p:cNvCxnSpPr>
              <p:nvPr/>
            </p:nvCxnSpPr>
            <p:spPr>
              <a:xfrm>
                <a:off x="2339752" y="2852936"/>
                <a:ext cx="1600149" cy="66404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endCxn id="15" idx="3"/>
              </p:cNvCxnSpPr>
              <p:nvPr/>
            </p:nvCxnSpPr>
            <p:spPr>
              <a:xfrm flipV="1">
                <a:off x="2267744" y="4637163"/>
                <a:ext cx="1672157" cy="73605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5" idx="6"/>
                <a:endCxn id="45" idx="1"/>
              </p:cNvCxnSpPr>
              <p:nvPr/>
            </p:nvCxnSpPr>
            <p:spPr>
              <a:xfrm>
                <a:off x="5292079" y="4077073"/>
                <a:ext cx="2380868" cy="190618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0" name="グループ化 19"/>
          <p:cNvGrpSpPr/>
          <p:nvPr/>
        </p:nvGrpSpPr>
        <p:grpSpPr>
          <a:xfrm>
            <a:off x="467544" y="1340768"/>
            <a:ext cx="5382525" cy="4968552"/>
            <a:chOff x="395536" y="-459432"/>
            <a:chExt cx="5382525" cy="4968552"/>
          </a:xfrm>
        </p:grpSpPr>
        <p:grpSp>
          <p:nvGrpSpPr>
            <p:cNvPr id="21" name="グループ化 20"/>
            <p:cNvGrpSpPr/>
            <p:nvPr/>
          </p:nvGrpSpPr>
          <p:grpSpPr>
            <a:xfrm>
              <a:off x="395536" y="-459432"/>
              <a:ext cx="2433870" cy="3816424"/>
              <a:chOff x="808634" y="-549443"/>
              <a:chExt cx="4483446" cy="6678747"/>
            </a:xfrm>
          </p:grpSpPr>
          <p:sp>
            <p:nvSpPr>
              <p:cNvPr id="31" name="円/楕円 30"/>
              <p:cNvSpPr/>
              <p:nvPr/>
            </p:nvSpPr>
            <p:spPr>
              <a:xfrm>
                <a:off x="3707904" y="3284984"/>
                <a:ext cx="1584176" cy="15841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32" name="直線矢印コネクタ 31"/>
              <p:cNvCxnSpPr>
                <a:endCxn id="31" idx="1"/>
              </p:cNvCxnSpPr>
              <p:nvPr/>
            </p:nvCxnSpPr>
            <p:spPr>
              <a:xfrm>
                <a:off x="808634" y="-549443"/>
                <a:ext cx="3131267" cy="406642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endCxn id="31" idx="3"/>
              </p:cNvCxnSpPr>
              <p:nvPr/>
            </p:nvCxnSpPr>
            <p:spPr>
              <a:xfrm flipV="1">
                <a:off x="808634" y="4637165"/>
                <a:ext cx="3131267" cy="149213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グループ化 21"/>
            <p:cNvGrpSpPr/>
            <p:nvPr/>
          </p:nvGrpSpPr>
          <p:grpSpPr>
            <a:xfrm>
              <a:off x="467544" y="-387424"/>
              <a:ext cx="2361862" cy="4896544"/>
              <a:chOff x="941281" y="-3699792"/>
              <a:chExt cx="4350799" cy="8568952"/>
            </a:xfrm>
          </p:grpSpPr>
          <p:sp>
            <p:nvSpPr>
              <p:cNvPr id="28" name="円/楕円 27"/>
              <p:cNvSpPr/>
              <p:nvPr/>
            </p:nvSpPr>
            <p:spPr>
              <a:xfrm>
                <a:off x="3707904" y="3284984"/>
                <a:ext cx="1584176" cy="15841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29" name="直線矢印コネクタ 28"/>
              <p:cNvCxnSpPr>
                <a:endCxn id="28" idx="1"/>
              </p:cNvCxnSpPr>
              <p:nvPr/>
            </p:nvCxnSpPr>
            <p:spPr>
              <a:xfrm>
                <a:off x="941281" y="-3699792"/>
                <a:ext cx="2998620" cy="72167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28" idx="3"/>
              </p:cNvCxnSpPr>
              <p:nvPr/>
            </p:nvCxnSpPr>
            <p:spPr>
              <a:xfrm>
                <a:off x="941281" y="2726922"/>
                <a:ext cx="2998620" cy="19102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2771800" y="1681393"/>
              <a:ext cx="3006261" cy="2107647"/>
              <a:chOff x="2267744" y="1684834"/>
              <a:chExt cx="5537849" cy="3688382"/>
            </a:xfrm>
          </p:grpSpPr>
          <p:sp>
            <p:nvSpPr>
              <p:cNvPr id="24" name="円/楕円 23"/>
              <p:cNvSpPr/>
              <p:nvPr/>
            </p:nvSpPr>
            <p:spPr>
              <a:xfrm>
                <a:off x="3707904" y="3284984"/>
                <a:ext cx="1584176" cy="15841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25" name="直線矢印コネクタ 24"/>
              <p:cNvCxnSpPr>
                <a:endCxn id="24" idx="1"/>
              </p:cNvCxnSpPr>
              <p:nvPr/>
            </p:nvCxnSpPr>
            <p:spPr>
              <a:xfrm>
                <a:off x="2339752" y="2852936"/>
                <a:ext cx="1600149" cy="66404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endCxn id="24" idx="3"/>
              </p:cNvCxnSpPr>
              <p:nvPr/>
            </p:nvCxnSpPr>
            <p:spPr>
              <a:xfrm flipV="1">
                <a:off x="2267744" y="4637163"/>
                <a:ext cx="1672157" cy="73605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4" idx="6"/>
                <a:endCxn id="45" idx="3"/>
              </p:cNvCxnSpPr>
              <p:nvPr/>
            </p:nvCxnSpPr>
            <p:spPr>
              <a:xfrm flipV="1">
                <a:off x="5292079" y="1684834"/>
                <a:ext cx="2513514" cy="239223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38" name="円/楕円 37"/>
          <p:cNvSpPr/>
          <p:nvPr/>
        </p:nvSpPr>
        <p:spPr>
          <a:xfrm>
            <a:off x="0" y="836712"/>
            <a:ext cx="971600" cy="90524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Input</a:t>
            </a:r>
          </a:p>
          <a:p>
            <a:pPr algn="ctr"/>
            <a:r>
              <a:rPr lang="en-US" altLang="ja-JP" dirty="0" smtClean="0"/>
              <a:t>A</a:t>
            </a:r>
            <a:endParaRPr kumimoji="1" lang="ja-JP" altLang="en-US" dirty="0"/>
          </a:p>
        </p:txBody>
      </p:sp>
      <p:sp>
        <p:nvSpPr>
          <p:cNvPr id="39" name="円/楕円 38"/>
          <p:cNvSpPr/>
          <p:nvPr/>
        </p:nvSpPr>
        <p:spPr>
          <a:xfrm>
            <a:off x="0" y="4797152"/>
            <a:ext cx="971600" cy="90524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Input</a:t>
            </a:r>
          </a:p>
          <a:p>
            <a:pPr algn="ctr"/>
            <a:r>
              <a:rPr lang="en-US" altLang="ja-JP" dirty="0"/>
              <a:t>B</a:t>
            </a:r>
            <a:endParaRPr kumimoji="1" lang="ja-JP" altLang="en-US" dirty="0"/>
          </a:p>
        </p:txBody>
      </p:sp>
      <p:sp>
        <p:nvSpPr>
          <p:cNvPr id="45" name="円/楕円 44"/>
          <p:cNvSpPr/>
          <p:nvPr/>
        </p:nvSpPr>
        <p:spPr>
          <a:xfrm>
            <a:off x="5724128" y="2708920"/>
            <a:ext cx="859981" cy="9052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6" name="直線矢印コネクタ 45"/>
          <p:cNvCxnSpPr>
            <a:stCxn id="45" idx="6"/>
          </p:cNvCxnSpPr>
          <p:nvPr/>
        </p:nvCxnSpPr>
        <p:spPr>
          <a:xfrm>
            <a:off x="6584109" y="3161541"/>
            <a:ext cx="109452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4427984" y="5229200"/>
            <a:ext cx="4536504" cy="15121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dirty="0" smtClean="0"/>
              <a:t>問題：</a:t>
            </a:r>
            <a:endParaRPr lang="en-US" altLang="ja-JP" dirty="0" smtClean="0"/>
          </a:p>
          <a:p>
            <a:r>
              <a:rPr kumimoji="1" lang="ja-JP" altLang="en-US" dirty="0"/>
              <a:t>各ニューロンで</a:t>
            </a:r>
            <a:endParaRPr kumimoji="1" lang="en-US" altLang="ja-JP" dirty="0" smtClean="0"/>
          </a:p>
          <a:p>
            <a:r>
              <a:rPr lang="en-US" altLang="ja-JP" dirty="0" smtClean="0"/>
              <a:t>Output = </a:t>
            </a:r>
            <a:r>
              <a:rPr lang="en-US" altLang="ja-JP" dirty="0" err="1" smtClean="0"/>
              <a:t>InputA</a:t>
            </a:r>
            <a:r>
              <a:rPr lang="en-US" altLang="ja-JP" dirty="0" smtClean="0"/>
              <a:t> * </a:t>
            </a:r>
            <a:r>
              <a:rPr lang="en-US" altLang="ja-JP" dirty="0" err="1" smtClean="0"/>
              <a:t>InputB</a:t>
            </a:r>
            <a:r>
              <a:rPr lang="en-US" altLang="ja-JP" dirty="0" smtClean="0"/>
              <a:t> + </a:t>
            </a:r>
            <a:r>
              <a:rPr lang="en-US" altLang="ja-JP" dirty="0" err="1" smtClean="0"/>
              <a:t>InputA</a:t>
            </a:r>
            <a:endParaRPr lang="en-US" altLang="ja-JP" dirty="0" smtClean="0"/>
          </a:p>
          <a:p>
            <a:r>
              <a:rPr kumimoji="1" lang="ja-JP" altLang="en-US" dirty="0"/>
              <a:t>とする</a:t>
            </a:r>
            <a:r>
              <a:rPr kumimoji="1" lang="ja-JP" altLang="en-US" dirty="0" smtClean="0"/>
              <a:t>と、最終的なアウトプットはどうなるか</a:t>
            </a:r>
            <a:r>
              <a:rPr kumimoji="1" lang="en-US" altLang="ja-JP" dirty="0" smtClean="0"/>
              <a:t>?</a:t>
            </a:r>
          </a:p>
        </p:txBody>
      </p:sp>
      <p:sp>
        <p:nvSpPr>
          <p:cNvPr id="13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64" name="グループ化 63"/>
          <p:cNvGrpSpPr/>
          <p:nvPr/>
        </p:nvGrpSpPr>
        <p:grpSpPr>
          <a:xfrm>
            <a:off x="2051720" y="1412776"/>
            <a:ext cx="5040560" cy="1872208"/>
            <a:chOff x="2051720" y="1412776"/>
            <a:chExt cx="5040560" cy="1872208"/>
          </a:xfrm>
        </p:grpSpPr>
        <p:sp>
          <p:nvSpPr>
            <p:cNvPr id="53" name="正方形/長方形 52"/>
            <p:cNvSpPr/>
            <p:nvPr/>
          </p:nvSpPr>
          <p:spPr>
            <a:xfrm>
              <a:off x="2051720" y="1412776"/>
              <a:ext cx="5040560" cy="18722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grpSp>
          <p:nvGrpSpPr>
            <p:cNvPr id="63" name="グループ化 62"/>
            <p:cNvGrpSpPr/>
            <p:nvPr/>
          </p:nvGrpSpPr>
          <p:grpSpPr>
            <a:xfrm>
              <a:off x="2195736" y="1700808"/>
              <a:ext cx="4680520" cy="1368152"/>
              <a:chOff x="0" y="457200"/>
              <a:chExt cx="4124325" cy="1000125"/>
            </a:xfrm>
          </p:grpSpPr>
          <p:pic>
            <p:nvPicPr>
              <p:cNvPr id="13317"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4124325" cy="333375"/>
              </a:xfrm>
              <a:prstGeom prst="rect">
                <a:avLst/>
              </a:prstGeom>
              <a:noFill/>
            </p:spPr>
          </p:pic>
          <p:pic>
            <p:nvPicPr>
              <p:cNvPr id="1331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790575"/>
                <a:ext cx="3448050" cy="333375"/>
              </a:xfrm>
              <a:prstGeom prst="rect">
                <a:avLst/>
              </a:prstGeom>
              <a:noFill/>
            </p:spPr>
          </p:pic>
          <p:pic>
            <p:nvPicPr>
              <p:cNvPr id="1331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1123950"/>
                <a:ext cx="3505200" cy="333375"/>
              </a:xfrm>
              <a:prstGeom prst="rect">
                <a:avLst/>
              </a:prstGeom>
              <a:noFill/>
            </p:spPr>
          </p:pic>
        </p:grpSp>
      </p:grpSp>
      <p:sp>
        <p:nvSpPr>
          <p:cNvPr id="1331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3319" name="Rectangle 7"/>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320" name="Rectangle 8"/>
          <p:cNvSpPr>
            <a:spLocks noChangeArrowheads="1"/>
          </p:cNvSpPr>
          <p:nvPr/>
        </p:nvSpPr>
        <p:spPr bwMode="auto">
          <a:xfrm>
            <a:off x="0" y="1123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321" name="Rectangle 9"/>
          <p:cNvSpPr>
            <a:spLocks noChangeArrowheads="1"/>
          </p:cNvSpPr>
          <p:nvPr/>
        </p:nvSpPr>
        <p:spPr bwMode="auto">
          <a:xfrm>
            <a:off x="0" y="1457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1906</Words>
  <Application>Microsoft Office PowerPoint</Application>
  <PresentationFormat>画面に合わせる (4:3)</PresentationFormat>
  <Paragraphs>1694</Paragraphs>
  <Slides>38</Slides>
  <Notes>0</Notes>
  <HiddenSlides>0</HiddenSlides>
  <MMClips>0</MMClips>
  <ScaleCrop>false</ScaleCrop>
  <HeadingPairs>
    <vt:vector size="4" baseType="variant">
      <vt:variant>
        <vt:lpstr>テーマ</vt:lpstr>
      </vt:variant>
      <vt:variant>
        <vt:i4>1</vt:i4>
      </vt:variant>
      <vt:variant>
        <vt:lpstr>スライド タイトル</vt:lpstr>
      </vt:variant>
      <vt:variant>
        <vt:i4>38</vt:i4>
      </vt:variant>
    </vt:vector>
  </HeadingPairs>
  <TitlesOfParts>
    <vt:vector size="39" baseType="lpstr">
      <vt:lpstr>Office テーマ</vt:lpstr>
      <vt:lpstr>ディープラーニング 畳み込みニューラルネットワーク</vt:lpstr>
      <vt:lpstr>初めに</vt:lpstr>
      <vt:lpstr>環境構築</vt:lpstr>
      <vt:lpstr>予測って何？</vt:lpstr>
      <vt:lpstr>予測って何？</vt:lpstr>
      <vt:lpstr>予想の難しさ</vt:lpstr>
      <vt:lpstr>ニューラルネットワーク</vt:lpstr>
      <vt:lpstr>最小単位の構成</vt:lpstr>
      <vt:lpstr>スライド 9</vt:lpstr>
      <vt:lpstr>必要な知識</vt:lpstr>
      <vt:lpstr>畳み込みニューラルネットワーク概観</vt:lpstr>
      <vt:lpstr>どうやって判定する</vt:lpstr>
      <vt:lpstr>特徴って？</vt:lpstr>
      <vt:lpstr>文字の特徴</vt:lpstr>
      <vt:lpstr>文字の特徴</vt:lpstr>
      <vt:lpstr>全てをとらえる</vt:lpstr>
      <vt:lpstr>フィルタを用意する</vt:lpstr>
      <vt:lpstr>フィルタを使う</vt:lpstr>
      <vt:lpstr>特徴を比較する</vt:lpstr>
      <vt:lpstr>特徴を比較する（例）</vt:lpstr>
      <vt:lpstr>例題</vt:lpstr>
      <vt:lpstr>畳み込み</vt:lpstr>
      <vt:lpstr>画像を抽象化する。</vt:lpstr>
      <vt:lpstr>スライド 24</vt:lpstr>
      <vt:lpstr>演習</vt:lpstr>
      <vt:lpstr>回答</vt:lpstr>
      <vt:lpstr>プーリング後の画像を比較</vt:lpstr>
      <vt:lpstr>特徴抽出</vt:lpstr>
      <vt:lpstr>ディープラーニング</vt:lpstr>
      <vt:lpstr>画像をニューロンに渡す</vt:lpstr>
      <vt:lpstr>スライド 31</vt:lpstr>
      <vt:lpstr>スライド 32</vt:lpstr>
      <vt:lpstr>さらなる階層化</vt:lpstr>
      <vt:lpstr>スライド 34</vt:lpstr>
      <vt:lpstr>最終階層で判断</vt:lpstr>
      <vt:lpstr>次回の予定</vt:lpstr>
      <vt:lpstr>スライド 37</vt:lpstr>
      <vt:lpstr>スライド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ディープラーニング 畳み込みニューラルネットワーク</dc:title>
  <dc:creator>okubo</dc:creator>
  <cp:lastModifiedBy>okubo</cp:lastModifiedBy>
  <cp:revision>34</cp:revision>
  <dcterms:created xsi:type="dcterms:W3CDTF">2017-08-04T16:11:05Z</dcterms:created>
  <dcterms:modified xsi:type="dcterms:W3CDTF">2017-08-05T06:32:59Z</dcterms:modified>
</cp:coreProperties>
</file>