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2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15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A370-D299-4617-9E43-84342E55F6E8}" type="datetimeFigureOut">
              <a:rPr kumimoji="1" lang="ja-JP" altLang="en-US" smtClean="0"/>
              <a:pPr/>
              <a:t>2017/9/9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AF3C-A62E-4752-B07A-C13CEFAF914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qiita.com/exy81/items/48314b968d9fad6170c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機械学習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17/09/09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行列</a:t>
            </a:r>
            <a:r>
              <a:rPr lang="ja-JP" altLang="en-US" dirty="0" smtClean="0"/>
              <a:t>の</a:t>
            </a:r>
            <a:r>
              <a:rPr lang="ja-JP" altLang="en-US" dirty="0"/>
              <a:t>積</a:t>
            </a:r>
            <a:endParaRPr kumimoji="1" lang="ja-JP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71600" y="2132856"/>
          <a:ext cx="2187575" cy="1162050"/>
        </p:xfrm>
        <a:graphic>
          <a:graphicData uri="http://schemas.openxmlformats.org/presentationml/2006/ole">
            <p:oleObj spid="_x0000_s3074" name="数式" r:id="rId3" imgW="406080" imgH="2156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721100" y="1484313"/>
          <a:ext cx="1435100" cy="2460625"/>
        </p:xfrm>
        <a:graphic>
          <a:graphicData uri="http://schemas.openxmlformats.org/presentationml/2006/ole">
            <p:oleObj spid="_x0000_s3075" name="数式" r:id="rId4" imgW="266400" imgH="4572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87624" y="4365104"/>
          <a:ext cx="4614948" cy="1252314"/>
        </p:xfrm>
        <a:graphic>
          <a:graphicData uri="http://schemas.openxmlformats.org/presentationml/2006/ole">
            <p:oleObj spid="_x0000_s3076" name="数式" r:id="rId5" imgW="8125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と、いうことは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例えば　　　　　　　　　　　　　　　　　　　</a:t>
            </a:r>
            <a:r>
              <a:rPr kumimoji="1" lang="ja-JP" altLang="en-US" dirty="0" err="1" smtClean="0"/>
              <a:t>を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　　　　　　　　　　　　　　　　　　　とかける</a:t>
            </a:r>
            <a:endParaRPr lang="en-US" altLang="ja-JP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71600" y="4005064"/>
          <a:ext cx="3556000" cy="1162050"/>
        </p:xfrm>
        <a:graphic>
          <a:graphicData uri="http://schemas.openxmlformats.org/presentationml/2006/ole">
            <p:oleObj spid="_x0000_s4098" name="数式" r:id="rId3" imgW="660240" imgH="21564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716016" y="2780928"/>
          <a:ext cx="1435100" cy="3827462"/>
        </p:xfrm>
        <a:graphic>
          <a:graphicData uri="http://schemas.openxmlformats.org/presentationml/2006/ole">
            <p:oleObj spid="_x0000_s4099" name="数式" r:id="rId4" imgW="266400" imgH="71100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555776" y="1052736"/>
          <a:ext cx="4183062" cy="1431925"/>
        </p:xfrm>
        <a:graphic>
          <a:graphicData uri="http://schemas.openxmlformats.org/presentationml/2006/ole">
            <p:oleObj spid="_x0000_s4100" name="数式" r:id="rId5" imgW="7365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以下を計算せよ</a:t>
            </a:r>
            <a:endParaRPr kumimoji="1" lang="ja-JP" alt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89025" y="2205038"/>
          <a:ext cx="3143250" cy="2460625"/>
        </p:xfrm>
        <a:graphic>
          <a:graphicData uri="http://schemas.openxmlformats.org/presentationml/2006/ole">
            <p:oleObj spid="_x0000_s5122" name="数式" r:id="rId3" imgW="583920" imgH="45720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995936" y="2204864"/>
          <a:ext cx="2597150" cy="2460625"/>
        </p:xfrm>
        <a:graphic>
          <a:graphicData uri="http://schemas.openxmlformats.org/presentationml/2006/ole">
            <p:oleObj spid="_x0000_s5123" name="数式" r:id="rId4" imgW="4824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多次元配列によるモデル化</a:t>
            </a:r>
            <a:endParaRPr kumimoji="1" lang="ja-JP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 l="14809" t="46919" r="56651" b="19185"/>
          <a:stretch>
            <a:fillRect/>
          </a:stretch>
        </p:blipFill>
        <p:spPr bwMode="auto">
          <a:xfrm>
            <a:off x="971600" y="1628800"/>
            <a:ext cx="6660232" cy="426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kumimoji="1" lang="ja-JP" altLang="en-US" dirty="0" smtClean="0"/>
              <a:t>なめらかなグラフが</a:t>
            </a:r>
            <a:r>
              <a:rPr kumimoji="1" lang="en-US" altLang="ja-JP" dirty="0" smtClean="0"/>
              <a:t>4</a:t>
            </a:r>
            <a:r>
              <a:rPr lang="ja-JP" altLang="en-US" dirty="0" smtClean="0"/>
              <a:t>次関数であらわされると仮定する。</a:t>
            </a:r>
            <a:endParaRPr kumimoji="1" lang="ja-JP" alt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83568" y="3068960"/>
          <a:ext cx="7783562" cy="1060303"/>
        </p:xfrm>
        <a:graphic>
          <a:graphicData uri="http://schemas.openxmlformats.org/presentationml/2006/ole">
            <p:oleObj spid="_x0000_s7170" name="数式" r:id="rId3" imgW="2082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モデル化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最も妥当な</a:t>
            </a:r>
            <a:r>
              <a:rPr kumimoji="1" lang="en-US" altLang="ja-JP" dirty="0" smtClean="0"/>
              <a:t>w</a:t>
            </a:r>
            <a:r>
              <a:rPr kumimoji="1" lang="en-US" altLang="ja-JP" baseline="-25000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w</a:t>
            </a:r>
            <a:r>
              <a:rPr kumimoji="1" lang="en-US" altLang="ja-JP" baseline="-25000" dirty="0" smtClean="0"/>
              <a:t>4</a:t>
            </a:r>
            <a:r>
              <a:rPr kumimoji="1" lang="ja-JP" altLang="en-US" dirty="0" smtClean="0"/>
              <a:t>の組み合わせ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「誤差の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乗和が最小となるもの」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乗和の誤差は以下の式で与えられる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lvl="1"/>
            <a:endParaRPr lang="en-US" altLang="ja-JP" dirty="0"/>
          </a:p>
          <a:p>
            <a:pPr>
              <a:buNone/>
            </a:pPr>
            <a:r>
              <a:rPr lang="en-US" altLang="ja-JP" dirty="0"/>
              <a:t>	</a:t>
            </a:r>
            <a:endParaRPr kumimoji="1" lang="en-US" altLang="ja-JP" dirty="0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58963" y="4005263"/>
          <a:ext cx="3702050" cy="1177925"/>
        </p:xfrm>
        <a:graphic>
          <a:graphicData uri="http://schemas.openxmlformats.org/presentationml/2006/ole">
            <p:oleObj spid="_x0000_s8194" name="数式" r:id="rId3" imgW="9903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行列で表現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式を行列で表現</a:t>
            </a:r>
            <a:endParaRPr kumimoji="1" lang="ja-JP" altLang="en-US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11560" y="2204864"/>
          <a:ext cx="7783512" cy="1060450"/>
        </p:xfrm>
        <a:graphic>
          <a:graphicData uri="http://schemas.openxmlformats.org/presentationml/2006/ole">
            <p:oleObj spid="_x0000_s9219" name="数式" r:id="rId3" imgW="2082600" imgH="228600" progId="Equation.3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331640" y="4509120"/>
          <a:ext cx="4359523" cy="713091"/>
        </p:xfrm>
        <a:graphic>
          <a:graphicData uri="http://schemas.openxmlformats.org/presentationml/2006/ole">
            <p:oleObj spid="_x0000_s9220" name="数式" r:id="rId4" imgW="1396800" imgH="228600" progId="Equation.3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868144" y="3068960"/>
          <a:ext cx="936103" cy="3600399"/>
        </p:xfrm>
        <a:graphic>
          <a:graphicData uri="http://schemas.openxmlformats.org/presentationml/2006/ole">
            <p:oleObj spid="_x0000_s9221" name="数式" r:id="rId5" imgW="355320" imgH="1396800" progId="Equation.3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79512" y="4293096"/>
          <a:ext cx="1185862" cy="1060450"/>
        </p:xfrm>
        <a:graphic>
          <a:graphicData uri="http://schemas.openxmlformats.org/presentationml/2006/ole">
            <p:oleObj spid="_x0000_s9222" name="数式" r:id="rId6" imgW="317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か月分のデータをまとめると</a:t>
            </a:r>
            <a:endParaRPr kumimoji="1" lang="ja-JP" alt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259632" y="1340768"/>
          <a:ext cx="2592288" cy="1021209"/>
        </p:xfrm>
        <a:graphic>
          <a:graphicData uri="http://schemas.openxmlformats.org/presentationml/2006/ole">
            <p:oleObj spid="_x0000_s10242" name="数式" r:id="rId3" imgW="495000" imgH="20304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771800" y="2636912"/>
          <a:ext cx="4536504" cy="3651250"/>
        </p:xfrm>
        <a:graphic>
          <a:graphicData uri="http://schemas.openxmlformats.org/presentationml/2006/ole">
            <p:oleObj spid="_x0000_s10243" name="数式" r:id="rId4" imgW="1752480" imgH="1168200" progId="Equation.3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955675" y="2781300"/>
          <a:ext cx="969963" cy="3600450"/>
        </p:xfrm>
        <a:graphic>
          <a:graphicData uri="http://schemas.openxmlformats.org/presentationml/2006/ole">
            <p:oleObj spid="_x0000_s10244" name="数式" r:id="rId5" imgW="368280" imgH="1396800" progId="Equation.3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0" y="4077072"/>
          <a:ext cx="949325" cy="828675"/>
        </p:xfrm>
        <a:graphic>
          <a:graphicData uri="http://schemas.openxmlformats.org/presentationml/2006/ole">
            <p:oleObj spid="_x0000_s10245" name="数式" r:id="rId6" imgW="253800" imgH="164880" progId="Equation.3">
              <p:embed/>
            </p:oleObj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763688" y="3861048"/>
          <a:ext cx="1090613" cy="830263"/>
        </p:xfrm>
        <a:graphic>
          <a:graphicData uri="http://schemas.openxmlformats.org/presentationml/2006/ole">
            <p:oleObj spid="_x0000_s10246" name="数式" r:id="rId7" imgW="291960" imgH="164880" progId="Equation.3">
              <p:embed/>
            </p:oleObj>
          </a:graphicData>
        </a:graphic>
      </p:graphicFrame>
      <p:sp>
        <p:nvSpPr>
          <p:cNvPr id="9" name="正方形/長方形 8"/>
          <p:cNvSpPr/>
          <p:nvPr/>
        </p:nvSpPr>
        <p:spPr>
          <a:xfrm rot="5400000">
            <a:off x="827584" y="5157192"/>
            <a:ext cx="115212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・・・・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 rot="5400000">
            <a:off x="4211960" y="4797152"/>
            <a:ext cx="115212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・・・・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8207375" y="2780928"/>
          <a:ext cx="936625" cy="3600450"/>
        </p:xfrm>
        <a:graphic>
          <a:graphicData uri="http://schemas.openxmlformats.org/presentationml/2006/ole">
            <p:oleObj spid="_x0000_s10247" name="数式" r:id="rId8" imgW="355320" imgH="1396800" progId="Equation.3">
              <p:embed/>
            </p:oleObj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7236296" y="3933056"/>
          <a:ext cx="996950" cy="701675"/>
        </p:xfrm>
        <a:graphic>
          <a:graphicData uri="http://schemas.openxmlformats.org/presentationml/2006/ole">
            <p:oleObj spid="_x0000_s10248" name="数式" r:id="rId9" imgW="266400" imgH="139680" progId="Equation.3">
              <p:embed/>
            </p:oleObj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683568" y="404664"/>
            <a:ext cx="7920880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y </a:t>
            </a:r>
            <a:r>
              <a:rPr lang="ja-JP" altLang="en-US" sz="3600" dirty="0" smtClean="0"/>
              <a:t>：計算値</a:t>
            </a:r>
            <a:r>
              <a:rPr lang="en-US" altLang="ja-JP" sz="3600" dirty="0" smtClean="0"/>
              <a:t>, X</a:t>
            </a:r>
            <a:r>
              <a:rPr lang="ja-JP" altLang="en-US" sz="3600" dirty="0" smtClean="0"/>
              <a:t>：</a:t>
            </a:r>
            <a:r>
              <a:rPr lang="en-US" altLang="ja-JP" sz="3600" dirty="0" smtClean="0"/>
              <a:t>Placeholder, w:Variable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実際の気温データ</a:t>
            </a:r>
            <a:endParaRPr kumimoji="1" lang="ja-JP" altLang="en-US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730625" y="1557338"/>
          <a:ext cx="868363" cy="3600450"/>
        </p:xfrm>
        <a:graphic>
          <a:graphicData uri="http://schemas.openxmlformats.org/presentationml/2006/ole">
            <p:oleObj spid="_x0000_s11266" name="数式" r:id="rId3" imgW="330120" imgH="139680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339752" y="3212976"/>
          <a:ext cx="808037" cy="765175"/>
        </p:xfrm>
        <a:graphic>
          <a:graphicData uri="http://schemas.openxmlformats.org/presentationml/2006/ole">
            <p:oleObj spid="_x0000_s11267" name="数式" r:id="rId4" imgW="215640" imgH="152280" progId="Equation.3">
              <p:embed/>
            </p:oleObj>
          </a:graphicData>
        </a:graphic>
      </p:graphicFrame>
      <p:sp>
        <p:nvSpPr>
          <p:cNvPr id="6" name="正方形/長方形 5"/>
          <p:cNvSpPr/>
          <p:nvPr/>
        </p:nvSpPr>
        <p:spPr>
          <a:xfrm rot="5400000">
            <a:off x="3563888" y="3933056"/>
            <a:ext cx="115212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・・・・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新しい関数の定義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/>
          <a:lstStyle/>
          <a:p>
            <a:r>
              <a:rPr kumimoji="1" lang="ja-JP" altLang="en-US" dirty="0" smtClean="0"/>
              <a:t>ベクトルの各成分を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乗する関数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Square(v)</a:t>
            </a:r>
          </a:p>
          <a:p>
            <a:r>
              <a:rPr kumimoji="1" lang="ja-JP" altLang="en-US" dirty="0"/>
              <a:t>ベクトル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各成分</a:t>
            </a:r>
            <a:r>
              <a:rPr kumimoji="1" lang="ja-JP" altLang="en-US" dirty="0" smtClean="0"/>
              <a:t>の和を計算する関数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Reduce_sum</a:t>
            </a:r>
            <a:endParaRPr lang="en-US" altLang="ja-JP" dirty="0" smtClean="0"/>
          </a:p>
          <a:p>
            <a:r>
              <a:rPr kumimoji="1" lang="ja-JP" altLang="en-US" dirty="0" smtClean="0"/>
              <a:t>最終的にこう言った式になる</a:t>
            </a:r>
            <a:endParaRPr kumimoji="1" lang="ja-JP" altLang="en-US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11560" y="5733256"/>
          <a:ext cx="8187630" cy="876771"/>
        </p:xfrm>
        <a:graphic>
          <a:graphicData uri="http://schemas.openxmlformats.org/presentationml/2006/ole">
            <p:oleObj spid="_x0000_s12290" name="数式" r:id="rId3" imgW="1993680" imgH="203040" progId="Equation.3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435225" y="4437063"/>
          <a:ext cx="3702050" cy="1177925"/>
        </p:xfrm>
        <a:graphic>
          <a:graphicData uri="http://schemas.openxmlformats.org/presentationml/2006/ole">
            <p:oleObj spid="_x0000_s12291" name="数式" r:id="rId4" imgW="9903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今日やること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</a:t>
            </a:r>
            <a:endParaRPr kumimoji="1" lang="en-US" altLang="ja-JP" dirty="0" smtClean="0"/>
          </a:p>
          <a:p>
            <a:r>
              <a:rPr lang="ja-JP" altLang="en-US" dirty="0" smtClean="0"/>
              <a:t>微分の説明</a:t>
            </a:r>
            <a:endParaRPr lang="en-US" altLang="ja-JP" dirty="0" smtClean="0"/>
          </a:p>
          <a:p>
            <a:r>
              <a:rPr kumimoji="1" lang="ja-JP" altLang="en-US" dirty="0"/>
              <a:t>行列</a:t>
            </a:r>
            <a:r>
              <a:rPr kumimoji="1" lang="ja-JP" altLang="en-US" dirty="0" smtClean="0"/>
              <a:t>の説明。演習</a:t>
            </a:r>
            <a:endParaRPr kumimoji="1" lang="en-US" altLang="ja-JP" dirty="0" smtClean="0"/>
          </a:p>
          <a:p>
            <a:r>
              <a:rPr lang="ja-JP" altLang="en-US" dirty="0" smtClean="0"/>
              <a:t>多次元配列によるモデル化。</a:t>
            </a:r>
            <a:endParaRPr kumimoji="1" lang="en-US" altLang="ja-JP" dirty="0" smtClean="0"/>
          </a:p>
          <a:p>
            <a:r>
              <a:rPr lang="ja-JP" altLang="en-US" dirty="0"/>
              <a:t>実際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TensorFlow</a:t>
            </a:r>
            <a:r>
              <a:rPr lang="ja-JP" altLang="en-US" dirty="0" smtClean="0"/>
              <a:t>を動かしてみる</a:t>
            </a:r>
            <a:endParaRPr lang="en-US" altLang="ja-JP" dirty="0" smtClean="0"/>
          </a:p>
          <a:p>
            <a:r>
              <a:rPr kumimoji="1" lang="en-US" altLang="ja-JP" dirty="0" err="1" smtClean="0"/>
              <a:t>TensorFlow</a:t>
            </a:r>
            <a:r>
              <a:rPr kumimoji="1" lang="ja-JP" altLang="en-US" dirty="0" smtClean="0"/>
              <a:t>のコードの説明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hlinkClick r:id="rId2"/>
              </a:rPr>
              <a:t>http://qiita.com/exy81/items/48314b968d9fad6170c8</a:t>
            </a:r>
            <a:endParaRPr lang="en-US" altLang="ja-JP" dirty="0" smtClean="0"/>
          </a:p>
          <a:p>
            <a:r>
              <a:rPr kumimoji="1" lang="en-US" altLang="ja-JP" dirty="0" err="1" smtClean="0"/>
              <a:t>AnacondaNavigator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Environments 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Create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適当</a:t>
            </a:r>
            <a:r>
              <a:rPr kumimoji="1" lang="ja-JP" altLang="en-US" dirty="0" smtClean="0"/>
              <a:t>な名前「</a:t>
            </a:r>
            <a:r>
              <a:rPr lang="en-US" altLang="ja-JP" dirty="0" err="1" smtClean="0"/>
              <a:t>tensorFlow</a:t>
            </a:r>
            <a:r>
              <a:rPr lang="ja-JP" altLang="en-US" dirty="0"/>
              <a:t>　</a:t>
            </a:r>
            <a:r>
              <a:rPr lang="ja-JP" altLang="en-US" dirty="0" smtClean="0"/>
              <a:t>とか」をつけて、</a:t>
            </a:r>
            <a:r>
              <a:rPr lang="en-US" altLang="ja-JP" dirty="0" smtClean="0"/>
              <a:t>python3.5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選択後、</a:t>
            </a:r>
            <a:r>
              <a:rPr kumimoji="1" lang="en-US" altLang="ja-JP" dirty="0" err="1" smtClean="0"/>
              <a:t>OpenTerminal</a:t>
            </a:r>
            <a:r>
              <a:rPr kumimoji="1" lang="ja-JP" altLang="en-US" dirty="0" smtClean="0"/>
              <a:t>より</a:t>
            </a:r>
            <a:r>
              <a:rPr kumimoji="1" lang="en-US" altLang="ja-JP" dirty="0" err="1" smtClean="0"/>
              <a:t>TensorFlow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MatPlotLib</a:t>
            </a:r>
            <a:r>
              <a:rPr kumimoji="1" lang="ja-JP" altLang="en-US" dirty="0" smtClean="0"/>
              <a:t>をインストール</a:t>
            </a:r>
            <a:endParaRPr kumimoji="1" lang="en-US" altLang="ja-JP" dirty="0" smtClean="0"/>
          </a:p>
          <a:p>
            <a:pPr lvl="3"/>
            <a:r>
              <a:rPr kumimoji="1" lang="en-US" altLang="ja-JP" dirty="0" smtClean="0"/>
              <a:t>Pip install </a:t>
            </a:r>
            <a:r>
              <a:rPr kumimoji="1" lang="en-US" altLang="ja-JP" dirty="0" err="1" smtClean="0"/>
              <a:t>tensorflow</a:t>
            </a:r>
            <a:endParaRPr kumimoji="1" lang="en-US" altLang="ja-JP" dirty="0" smtClean="0"/>
          </a:p>
          <a:p>
            <a:pPr lvl="3"/>
            <a:r>
              <a:rPr lang="en-US" altLang="ja-JP" dirty="0" smtClean="0"/>
              <a:t>pip install </a:t>
            </a:r>
            <a:r>
              <a:rPr lang="en-US" altLang="ja-JP" dirty="0" err="1" smtClean="0"/>
              <a:t>matplotlib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微分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関数</a:t>
            </a:r>
            <a:r>
              <a:rPr lang="ja-JP" altLang="en-US" dirty="0" smtClean="0"/>
              <a:t>の傾きを求めること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6" name="フリーフォーム 5"/>
          <p:cNvSpPr/>
          <p:nvPr/>
        </p:nvSpPr>
        <p:spPr>
          <a:xfrm>
            <a:off x="611560" y="2564904"/>
            <a:ext cx="5328592" cy="3933056"/>
          </a:xfrm>
          <a:custGeom>
            <a:avLst/>
            <a:gdLst>
              <a:gd name="connsiteX0" fmla="*/ 0 w 6513342"/>
              <a:gd name="connsiteY0" fmla="*/ 3155852 h 5730239"/>
              <a:gd name="connsiteX1" fmla="*/ 1012874 w 6513342"/>
              <a:gd name="connsiteY1" fmla="*/ 1566203 h 5730239"/>
              <a:gd name="connsiteX2" fmla="*/ 3094892 w 6513342"/>
              <a:gd name="connsiteY2" fmla="*/ 5280073 h 5730239"/>
              <a:gd name="connsiteX3" fmla="*/ 4923692 w 6513342"/>
              <a:gd name="connsiteY3" fmla="*/ 18757 h 5730239"/>
              <a:gd name="connsiteX4" fmla="*/ 5894363 w 6513342"/>
              <a:gd name="connsiteY4" fmla="*/ 5392615 h 5730239"/>
              <a:gd name="connsiteX5" fmla="*/ 6513342 w 6513342"/>
              <a:gd name="connsiteY5" fmla="*/ 2044504 h 573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3342" h="5730239">
                <a:moveTo>
                  <a:pt x="0" y="3155852"/>
                </a:moveTo>
                <a:cubicBezTo>
                  <a:pt x="248529" y="2184009"/>
                  <a:pt x="497059" y="1212166"/>
                  <a:pt x="1012874" y="1566203"/>
                </a:cubicBezTo>
                <a:cubicBezTo>
                  <a:pt x="1528689" y="1920240"/>
                  <a:pt x="2443089" y="5537981"/>
                  <a:pt x="3094892" y="5280073"/>
                </a:cubicBezTo>
                <a:cubicBezTo>
                  <a:pt x="3746695" y="5022165"/>
                  <a:pt x="4457114" y="0"/>
                  <a:pt x="4923692" y="18757"/>
                </a:cubicBezTo>
                <a:cubicBezTo>
                  <a:pt x="5390271" y="37514"/>
                  <a:pt x="5629422" y="5054991"/>
                  <a:pt x="5894363" y="5392615"/>
                </a:cubicBezTo>
                <a:cubicBezTo>
                  <a:pt x="6159304" y="5730239"/>
                  <a:pt x="6336323" y="3887371"/>
                  <a:pt x="6513342" y="204450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55576" y="3356992"/>
            <a:ext cx="936104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627784" y="5949280"/>
            <a:ext cx="936104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139952" y="2276872"/>
            <a:ext cx="936104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004048" y="6021288"/>
            <a:ext cx="936104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156176" y="2132856"/>
            <a:ext cx="165618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傾きが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微分</a:t>
            </a:r>
            <a:r>
              <a:rPr lang="ja-JP" altLang="en-US" dirty="0" smtClean="0"/>
              <a:t>の</a:t>
            </a:r>
            <a:r>
              <a:rPr lang="ja-JP" altLang="en-US" dirty="0"/>
              <a:t>使い道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94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あるグラフの最小値を求めたい場合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前提：グラフの全容はわからない。</a:t>
            </a:r>
            <a:endParaRPr lang="en-US" altLang="ja-JP" dirty="0" smtClean="0"/>
          </a:p>
          <a:p>
            <a:pPr lvl="1"/>
            <a:r>
              <a:rPr lang="ja-JP" altLang="en-US" dirty="0"/>
              <a:t>関数自体</a:t>
            </a:r>
            <a:r>
              <a:rPr lang="ja-JP" altLang="en-US" dirty="0" smtClean="0"/>
              <a:t>はわかっている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ある部分</a:t>
            </a:r>
            <a:r>
              <a:rPr kumimoji="1" lang="ja-JP" altLang="en-US" dirty="0" smtClean="0"/>
              <a:t>の値やその周辺は計算できるが、全体がどうなっているかは不明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43608" y="908720"/>
            <a:ext cx="5472608" cy="56166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/>
          <p:cNvSpPr/>
          <p:nvPr/>
        </p:nvSpPr>
        <p:spPr>
          <a:xfrm>
            <a:off x="1115616" y="1844824"/>
            <a:ext cx="5328592" cy="3933056"/>
          </a:xfrm>
          <a:custGeom>
            <a:avLst/>
            <a:gdLst>
              <a:gd name="connsiteX0" fmla="*/ 0 w 6513342"/>
              <a:gd name="connsiteY0" fmla="*/ 3155852 h 5730239"/>
              <a:gd name="connsiteX1" fmla="*/ 1012874 w 6513342"/>
              <a:gd name="connsiteY1" fmla="*/ 1566203 h 5730239"/>
              <a:gd name="connsiteX2" fmla="*/ 3094892 w 6513342"/>
              <a:gd name="connsiteY2" fmla="*/ 5280073 h 5730239"/>
              <a:gd name="connsiteX3" fmla="*/ 4923692 w 6513342"/>
              <a:gd name="connsiteY3" fmla="*/ 18757 h 5730239"/>
              <a:gd name="connsiteX4" fmla="*/ 5894363 w 6513342"/>
              <a:gd name="connsiteY4" fmla="*/ 5392615 h 5730239"/>
              <a:gd name="connsiteX5" fmla="*/ 6513342 w 6513342"/>
              <a:gd name="connsiteY5" fmla="*/ 2044504 h 573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3342" h="5730239">
                <a:moveTo>
                  <a:pt x="0" y="3155852"/>
                </a:moveTo>
                <a:cubicBezTo>
                  <a:pt x="248529" y="2184009"/>
                  <a:pt x="497059" y="1212166"/>
                  <a:pt x="1012874" y="1566203"/>
                </a:cubicBezTo>
                <a:cubicBezTo>
                  <a:pt x="1528689" y="1920240"/>
                  <a:pt x="2443089" y="5537981"/>
                  <a:pt x="3094892" y="5280073"/>
                </a:cubicBezTo>
                <a:cubicBezTo>
                  <a:pt x="3746695" y="5022165"/>
                  <a:pt x="4457114" y="0"/>
                  <a:pt x="4923692" y="18757"/>
                </a:cubicBezTo>
                <a:cubicBezTo>
                  <a:pt x="5390271" y="37514"/>
                  <a:pt x="5629422" y="5054991"/>
                  <a:pt x="5894363" y="5392615"/>
                </a:cubicBezTo>
                <a:cubicBezTo>
                  <a:pt x="6159304" y="5730239"/>
                  <a:pt x="6336323" y="3887371"/>
                  <a:pt x="6513342" y="2044504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43608" y="1556792"/>
            <a:ext cx="3312368" cy="46805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88024" y="1556792"/>
            <a:ext cx="1728192" cy="4608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115616" y="1844824"/>
            <a:ext cx="5328592" cy="3933056"/>
          </a:xfrm>
          <a:custGeom>
            <a:avLst/>
            <a:gdLst>
              <a:gd name="connsiteX0" fmla="*/ 0 w 6513342"/>
              <a:gd name="connsiteY0" fmla="*/ 3155852 h 5730239"/>
              <a:gd name="connsiteX1" fmla="*/ 1012874 w 6513342"/>
              <a:gd name="connsiteY1" fmla="*/ 1566203 h 5730239"/>
              <a:gd name="connsiteX2" fmla="*/ 3094892 w 6513342"/>
              <a:gd name="connsiteY2" fmla="*/ 5280073 h 5730239"/>
              <a:gd name="connsiteX3" fmla="*/ 4923692 w 6513342"/>
              <a:gd name="connsiteY3" fmla="*/ 18757 h 5730239"/>
              <a:gd name="connsiteX4" fmla="*/ 5894363 w 6513342"/>
              <a:gd name="connsiteY4" fmla="*/ 5392615 h 5730239"/>
              <a:gd name="connsiteX5" fmla="*/ 6513342 w 6513342"/>
              <a:gd name="connsiteY5" fmla="*/ 2044504 h 573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3342" h="5730239">
                <a:moveTo>
                  <a:pt x="0" y="3155852"/>
                </a:moveTo>
                <a:cubicBezTo>
                  <a:pt x="248529" y="2184009"/>
                  <a:pt x="497059" y="1212166"/>
                  <a:pt x="1012874" y="1566203"/>
                </a:cubicBezTo>
                <a:cubicBezTo>
                  <a:pt x="1528689" y="1920240"/>
                  <a:pt x="2443089" y="5537981"/>
                  <a:pt x="3094892" y="5280073"/>
                </a:cubicBezTo>
                <a:cubicBezTo>
                  <a:pt x="3746695" y="5022165"/>
                  <a:pt x="4457114" y="0"/>
                  <a:pt x="4923692" y="18757"/>
                </a:cubicBezTo>
                <a:cubicBezTo>
                  <a:pt x="5390271" y="37514"/>
                  <a:pt x="5629422" y="5054991"/>
                  <a:pt x="5894363" y="5392615"/>
                </a:cubicBezTo>
                <a:cubicBezTo>
                  <a:pt x="6159304" y="5730239"/>
                  <a:pt x="6336323" y="3887371"/>
                  <a:pt x="6513342" y="2044504"/>
                </a:cubicBezTo>
              </a:path>
            </a:pathLst>
          </a:cu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771800" y="5589240"/>
            <a:ext cx="5400600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グラフの全容はわからないけど、周りの様子を眺めて、下る方向に行けば大丈夫そう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355976" y="2060848"/>
            <a:ext cx="432048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微分の使い道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y</a:t>
            </a:r>
            <a:r>
              <a:rPr lang="ja-JP" altLang="en-US" dirty="0" smtClean="0"/>
              <a:t>の変化量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定式化する</a:t>
            </a:r>
            <a:endParaRPr lang="en-US" altLang="ja-JP" dirty="0"/>
          </a:p>
          <a:p>
            <a:r>
              <a:rPr kumimoji="1" lang="ja-JP" altLang="en-US" dirty="0" smtClean="0"/>
              <a:t>傾きを⊿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とすると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X</a:t>
            </a:r>
            <a:r>
              <a:rPr kumimoji="1" lang="en-US" altLang="ja-JP" baseline="-25000" dirty="0" err="1" smtClean="0"/>
              <a:t>next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X</a:t>
            </a:r>
            <a:r>
              <a:rPr kumimoji="1" lang="en-US" altLang="ja-JP" baseline="-25000" dirty="0" err="1" smtClean="0"/>
              <a:t>now</a:t>
            </a:r>
            <a:r>
              <a:rPr kumimoji="1" lang="en-US" altLang="ja-JP" dirty="0" smtClean="0"/>
              <a:t> - ε</a:t>
            </a:r>
            <a:r>
              <a:rPr kumimoji="1" lang="ja-JP" altLang="en-US" dirty="0" smtClean="0"/>
              <a:t>⊿</a:t>
            </a:r>
            <a:r>
              <a:rPr kumimoji="1" lang="en-US" altLang="ja-JP" dirty="0" smtClean="0"/>
              <a:t>h</a:t>
            </a:r>
          </a:p>
          <a:p>
            <a:r>
              <a:rPr kumimoji="1" lang="ja-JP" altLang="en-US" dirty="0" smtClean="0"/>
              <a:t>この時の</a:t>
            </a:r>
            <a:r>
              <a:rPr kumimoji="1" lang="en-US" altLang="ja-JP" dirty="0" smtClean="0"/>
              <a:t>ε</a:t>
            </a:r>
            <a:r>
              <a:rPr kumimoji="1" lang="ja-JP" altLang="en-US" dirty="0" smtClean="0"/>
              <a:t>を「学習率」という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Ｙ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755576" y="4077072"/>
            <a:ext cx="7560840" cy="21602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問題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・</a:t>
            </a:r>
            <a:r>
              <a:rPr lang="en-US" altLang="ja-JP" sz="2400" dirty="0" smtClean="0"/>
              <a:t>ε</a:t>
            </a:r>
            <a:r>
              <a:rPr lang="ja-JP" altLang="en-US" sz="2400" dirty="0" smtClean="0"/>
              <a:t>が大きすぎる場合、どういったデメリットがあるか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・</a:t>
            </a:r>
            <a:r>
              <a:rPr lang="en-US" altLang="ja-JP" sz="2400" dirty="0" smtClean="0"/>
              <a:t>ε</a:t>
            </a:r>
            <a:r>
              <a:rPr lang="ja-JP" altLang="en-US" sz="2400" dirty="0" smtClean="0"/>
              <a:t>が小さすぎる場合、どういったデメリットがあるか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行列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kumimoji="1" lang="ja-JP" altLang="en-US" dirty="0" smtClean="0"/>
              <a:t>数字を行と列に配置したもの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/>
        </p:nvGraphicFramePr>
        <p:xfrm>
          <a:off x="1691680" y="2492896"/>
          <a:ext cx="2529205" cy="2460848"/>
        </p:xfrm>
        <a:graphic>
          <a:graphicData uri="http://schemas.openxmlformats.org/presentationml/2006/ole">
            <p:oleObj spid="_x0000_s1029" name="数式" r:id="rId3" imgW="4698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行列</a:t>
            </a:r>
            <a:r>
              <a:rPr lang="ja-JP" altLang="en-US" dirty="0" smtClean="0"/>
              <a:t>の積</a:t>
            </a:r>
            <a:endParaRPr kumimoji="1" lang="ja-JP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39552" y="1412776"/>
          <a:ext cx="2528888" cy="2460625"/>
        </p:xfrm>
        <a:graphic>
          <a:graphicData uri="http://schemas.openxmlformats.org/presentationml/2006/ole">
            <p:oleObj spid="_x0000_s2050" name="数式" r:id="rId3" imgW="469800" imgH="4572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140075" y="1484313"/>
          <a:ext cx="2597150" cy="2460625"/>
        </p:xfrm>
        <a:graphic>
          <a:graphicData uri="http://schemas.openxmlformats.org/presentationml/2006/ole">
            <p:oleObj spid="_x0000_s2051" name="数式" r:id="rId4" imgW="482400" imgH="457200" progId="Equation.3">
              <p:embed/>
            </p:oleObj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/>
        </p:nvGraphicFramePr>
        <p:xfrm>
          <a:off x="0" y="4509120"/>
          <a:ext cx="8964488" cy="720080"/>
        </p:xfrm>
        <a:graphic>
          <a:graphicData uri="http://schemas.openxmlformats.org/presentationml/2006/ole">
            <p:oleObj spid="_x0000_s2052" name="数式" r:id="rId5" imgW="31366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327</Words>
  <Application>Microsoft Office PowerPoint</Application>
  <PresentationFormat>画面に合わせる (4:3)</PresentationFormat>
  <Paragraphs>75</Paragraphs>
  <Slides>25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28" baseType="lpstr">
      <vt:lpstr>Office テーマ</vt:lpstr>
      <vt:lpstr>数式</vt:lpstr>
      <vt:lpstr>Microsoft 数式 3.0</vt:lpstr>
      <vt:lpstr>機械学習</vt:lpstr>
      <vt:lpstr>今日やること</vt:lpstr>
      <vt:lpstr>環境構築</vt:lpstr>
      <vt:lpstr>微分</vt:lpstr>
      <vt:lpstr>微分の使い道</vt:lpstr>
      <vt:lpstr>スライド 6</vt:lpstr>
      <vt:lpstr>微分の使い道</vt:lpstr>
      <vt:lpstr>行列</vt:lpstr>
      <vt:lpstr>行列の積</vt:lpstr>
      <vt:lpstr>行列の積</vt:lpstr>
      <vt:lpstr>と、いうことは</vt:lpstr>
      <vt:lpstr>演習</vt:lpstr>
      <vt:lpstr>多次元配列によるモデル化</vt:lpstr>
      <vt:lpstr>モデル化</vt:lpstr>
      <vt:lpstr>モデル化</vt:lpstr>
      <vt:lpstr>行列で表現</vt:lpstr>
      <vt:lpstr>12か月分のデータをまとめると</vt:lpstr>
      <vt:lpstr>実際の気温データ</vt:lpstr>
      <vt:lpstr>新しい関数の定義</vt:lpstr>
      <vt:lpstr>スライド 20</vt:lpstr>
      <vt:lpstr>スライド 21</vt:lpstr>
      <vt:lpstr>スライド 22</vt:lpstr>
      <vt:lpstr>スライド 23</vt:lpstr>
      <vt:lpstr>スライド 24</vt:lpstr>
      <vt:lpstr>スライド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</dc:title>
  <dc:creator>okubo</dc:creator>
  <cp:lastModifiedBy>okubo</cp:lastModifiedBy>
  <cp:revision>13</cp:revision>
  <dcterms:created xsi:type="dcterms:W3CDTF">2017-09-09T03:57:12Z</dcterms:created>
  <dcterms:modified xsi:type="dcterms:W3CDTF">2017-09-09T06:41:22Z</dcterms:modified>
</cp:coreProperties>
</file>