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F3E26BD-0CF9-4D1C-B590-40CFC4C86BA6}">
  <a:tblStyle styleId="{6F3E26BD-0CF9-4D1C-B590-40CFC4C86BA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ct val="116666"/>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116666"/>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SzPct val="116666"/>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SzPct val="116666"/>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SzPct val="116666"/>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SzPct val="116666"/>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SzPct val="116666"/>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SzPct val="116666"/>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SzPct val="116666"/>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1" name="Shape 1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65" name="Shape 1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0" name="Shape 2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2" name="Shape 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3" name="Shape 3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09" name="Shape 3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16" name="Shape 3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2" name="Shape 32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32" name="Shape 3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66" name="Shape 3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75" name="Shape 3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87" name="Shape 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394" name="Shape 3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00" name="Shape 4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06" name="Shape 4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12" name="Shape 4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18" name="Shape 4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424" name="Shape 4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1" name="Shape 1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
        <p:nvSpPr>
          <p:cNvPr id="137" name="Shape 1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タイトル スライド">
    <p:spTree>
      <p:nvGrpSpPr>
        <p:cNvPr id="15" name="Shape 15"/>
        <p:cNvGrpSpPr/>
        <p:nvPr/>
      </p:nvGrpSpPr>
      <p:grpSpPr>
        <a:xfrm>
          <a:off x="0" y="0"/>
          <a:ext cx="0" cy="0"/>
          <a:chOff x="0" y="0"/>
          <a:chExt cx="0" cy="0"/>
        </a:xfrm>
      </p:grpSpPr>
      <p:sp>
        <p:nvSpPr>
          <p:cNvPr id="16" name="Shape 16"/>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7" name="Shape 17"/>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ct val="1000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ct val="1000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ct val="1000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9pPr>
          </a:lstStyle>
          <a:p/>
        </p:txBody>
      </p:sp>
      <p:sp>
        <p:nvSpPr>
          <p:cNvPr id="18" name="Shape 18"/>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タイトルと縦書きテキスト">
    <p:spTree>
      <p:nvGrpSpPr>
        <p:cNvPr id="72" name="Shape 72"/>
        <p:cNvGrpSpPr/>
        <p:nvPr/>
      </p:nvGrpSpPr>
      <p:grpSpPr>
        <a:xfrm>
          <a:off x="0" y="0"/>
          <a:ext cx="0" cy="0"/>
          <a:chOff x="0" y="0"/>
          <a:chExt cx="0" cy="0"/>
        </a:xfrm>
      </p:grpSpPr>
      <p:sp>
        <p:nvSpPr>
          <p:cNvPr id="73" name="Shape 7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74" name="Shape 74"/>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縦書きタイトルと縦書きテキスト">
    <p:spTree>
      <p:nvGrpSpPr>
        <p:cNvPr id="78" name="Shape 78"/>
        <p:cNvGrpSpPr/>
        <p:nvPr/>
      </p:nvGrpSpPr>
      <p:grpSpPr>
        <a:xfrm>
          <a:off x="0" y="0"/>
          <a:ext cx="0" cy="0"/>
          <a:chOff x="0" y="0"/>
          <a:chExt cx="0" cy="0"/>
        </a:xfrm>
      </p:grpSpPr>
      <p:sp>
        <p:nvSpPr>
          <p:cNvPr id="79" name="Shape 79"/>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80" name="Shape 80"/>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タイトルとコンテンツ">
    <p:spTree>
      <p:nvGrpSpPr>
        <p:cNvPr id="21" name="Shape 21"/>
        <p:cNvGrpSpPr/>
        <p:nvPr/>
      </p:nvGrpSpPr>
      <p:grpSpPr>
        <a:xfrm>
          <a:off x="0" y="0"/>
          <a:ext cx="0" cy="0"/>
          <a:chOff x="0" y="0"/>
          <a:chExt cx="0" cy="0"/>
        </a:xfrm>
      </p:grpSpPr>
      <p:sp>
        <p:nvSpPr>
          <p:cNvPr id="22" name="Shape 22"/>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3" name="Shape 23"/>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セクション見出し">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ct val="35000"/>
              <a:buFont typeface="Calibri"/>
              <a:buNone/>
              <a:defRPr b="1" i="0" sz="4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ct val="160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ct val="155555"/>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ct val="1500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ct val="142857"/>
              <a:buFont typeface="Arial"/>
              <a:buNone/>
              <a:defRPr b="0" i="0" sz="14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2 つのコンテンツ">
    <p:spTree>
      <p:nvGrpSpPr>
        <p:cNvPr id="33" name="Shape 33"/>
        <p:cNvGrpSpPr/>
        <p:nvPr/>
      </p:nvGrpSpPr>
      <p:grpSpPr>
        <a:xfrm>
          <a:off x="0" y="0"/>
          <a:ext cx="0" cy="0"/>
          <a:chOff x="0" y="0"/>
          <a:chExt cx="0" cy="0"/>
        </a:xfrm>
      </p:grpSpPr>
      <p:sp>
        <p:nvSpPr>
          <p:cNvPr id="34" name="Shape 3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35" name="Shape 35"/>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較">
    <p:spTree>
      <p:nvGrpSpPr>
        <p:cNvPr id="40" name="Shape 40"/>
        <p:cNvGrpSpPr/>
        <p:nvPr/>
      </p:nvGrpSpPr>
      <p:grpSpPr>
        <a:xfrm>
          <a:off x="0" y="0"/>
          <a:ext cx="0" cy="0"/>
          <a:chOff x="0" y="0"/>
          <a:chExt cx="0" cy="0"/>
        </a:xfrm>
      </p:grpSpPr>
      <p:sp>
        <p:nvSpPr>
          <p:cNvPr id="41" name="Shape 4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42" name="Shape 42"/>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ct val="133333"/>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ct val="140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ct val="133333"/>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ct val="125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タイトルのみ">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51" name="Shape 5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白紙">
    <p:spTree>
      <p:nvGrpSpPr>
        <p:cNvPr id="54" name="Shape 54"/>
        <p:cNvGrpSpPr/>
        <p:nvPr/>
      </p:nvGrpSpPr>
      <p:grpSpPr>
        <a:xfrm>
          <a:off x="0" y="0"/>
          <a:ext cx="0" cy="0"/>
          <a:chOff x="0" y="0"/>
          <a:chExt cx="0" cy="0"/>
        </a:xfrm>
      </p:grpSpPr>
      <p:sp>
        <p:nvSpPr>
          <p:cNvPr id="55" name="Shape 5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タイトル付きのコンテンツ">
    <p:spTree>
      <p:nvGrpSpPr>
        <p:cNvPr id="58" name="Shape 58"/>
        <p:cNvGrpSpPr/>
        <p:nvPr/>
      </p:nvGrpSpPr>
      <p:grpSpPr>
        <a:xfrm>
          <a:off x="0" y="0"/>
          <a:ext cx="0" cy="0"/>
          <a:chOff x="0" y="0"/>
          <a:chExt cx="0" cy="0"/>
        </a:xfrm>
      </p:grpSpPr>
      <p:sp>
        <p:nvSpPr>
          <p:cNvPr id="59" name="Shape 59"/>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0" name="Shape 60"/>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タイトル付きの図">
    <p:spTree>
      <p:nvGrpSpPr>
        <p:cNvPr id="65" name="Shape 65"/>
        <p:cNvGrpSpPr/>
        <p:nvPr/>
      </p:nvGrpSpPr>
      <p:grpSpPr>
        <a:xfrm>
          <a:off x="0" y="0"/>
          <a:ext cx="0" cy="0"/>
          <a:chOff x="0" y="0"/>
          <a:chExt cx="0" cy="0"/>
        </a:xfrm>
      </p:grpSpPr>
      <p:sp>
        <p:nvSpPr>
          <p:cNvPr id="66" name="Shape 66"/>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ct val="70000"/>
              <a:buFont typeface="Calibri"/>
              <a:buNone/>
              <a:defRPr b="1" i="0" sz="20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67" name="Shape 67"/>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ct val="4375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ct val="500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ct val="58333"/>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ct val="70000"/>
              <a:buFont typeface="Arial"/>
              <a:buNone/>
              <a:defRPr b="0" i="0" sz="20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ct val="228571"/>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ct val="233333"/>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ct val="240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ct val="222222"/>
              <a:buFont typeface="Arial"/>
              <a:buNone/>
              <a:defRPr b="0" i="0" sz="9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sz="1200">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lang="en-US"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ct val="31818"/>
              <a:buFont typeface="Calibri"/>
              <a:buNone/>
              <a:defRPr b="0" i="0" sz="4400" u="none" cap="none" strike="noStrike">
                <a:solidFill>
                  <a:schemeClr val="dk1"/>
                </a:solidFill>
                <a:latin typeface="Calibri"/>
                <a:ea typeface="Calibri"/>
                <a:cs typeface="Calibri"/>
                <a:sym typeface="Calibri"/>
              </a:defRPr>
            </a:lvl1pPr>
            <a:lvl2pPr indent="0" lvl="1">
              <a:spcBef>
                <a:spcPts val="0"/>
              </a:spcBef>
              <a:buSzPct val="77777"/>
              <a:buNone/>
              <a:defRPr sz="1800"/>
            </a:lvl2pPr>
            <a:lvl3pPr indent="0" lvl="2">
              <a:spcBef>
                <a:spcPts val="0"/>
              </a:spcBef>
              <a:buSzPct val="77777"/>
              <a:buNone/>
              <a:defRPr sz="1800"/>
            </a:lvl3pPr>
            <a:lvl4pPr indent="0" lvl="3">
              <a:spcBef>
                <a:spcPts val="0"/>
              </a:spcBef>
              <a:buSzPct val="77777"/>
              <a:buNone/>
              <a:defRPr sz="1800"/>
            </a:lvl4pPr>
            <a:lvl5pPr indent="0" lvl="4">
              <a:spcBef>
                <a:spcPts val="0"/>
              </a:spcBef>
              <a:buSzPct val="77777"/>
              <a:buNone/>
              <a:defRPr sz="1800"/>
            </a:lvl5pPr>
            <a:lvl6pPr indent="0" lvl="5">
              <a:spcBef>
                <a:spcPts val="0"/>
              </a:spcBef>
              <a:buSzPct val="77777"/>
              <a:buNone/>
              <a:defRPr sz="1800"/>
            </a:lvl6pPr>
            <a:lvl7pPr indent="0" lvl="6">
              <a:spcBef>
                <a:spcPts val="0"/>
              </a:spcBef>
              <a:buSzPct val="77777"/>
              <a:buNone/>
              <a:defRPr sz="1800"/>
            </a:lvl7pPr>
            <a:lvl8pPr indent="0" lvl="7">
              <a:spcBef>
                <a:spcPts val="0"/>
              </a:spcBef>
              <a:buSzPct val="77777"/>
              <a:buNone/>
              <a:defRPr sz="1800"/>
            </a:lvl8pPr>
            <a:lvl9pPr indent="0" lvl="8">
              <a:spcBef>
                <a:spcPts val="0"/>
              </a:spcBef>
              <a:buSzPct val="77777"/>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spcBef>
                <a:spcPts val="0"/>
              </a:spcBef>
              <a:buSzPct val="116666"/>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DB学習</a:t>
            </a:r>
          </a:p>
        </p:txBody>
      </p:sp>
      <p:sp>
        <p:nvSpPr>
          <p:cNvPr id="89" name="Shape 89"/>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0" lvl="0" marL="0" marR="0" rtl="0" algn="ctr">
              <a:spcBef>
                <a:spcPts val="0"/>
              </a:spcBef>
              <a:buClr>
                <a:srgbClr val="888888"/>
              </a:buClr>
              <a:buSzPct val="250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正規化</a:t>
            </a:r>
          </a:p>
        </p:txBody>
      </p:sp>
      <p:sp>
        <p:nvSpPr>
          <p:cNvPr id="148" name="Shape 14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DBのテーブルやカラムの定義を修正し、より取り扱いやすい構造へと変更すること</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取り扱いやすい構造とは</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不正なデータが混入していない</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データの削除/挿入/更新に際してその手続きが簡単である</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第1正規化</a:t>
            </a:r>
          </a:p>
        </p:txBody>
      </p:sp>
      <p:sp>
        <p:nvSpPr>
          <p:cNvPr id="154" name="Shape 154"/>
          <p:cNvSpPr txBox="1"/>
          <p:nvPr>
            <p:ph idx="1" type="body"/>
          </p:nvPr>
        </p:nvSpPr>
        <p:spPr>
          <a:xfrm>
            <a:off x="0" y="1600200"/>
            <a:ext cx="9144000" cy="2692895"/>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列持ちテーブルをなくす！</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列持ちテーブル→カラムを配列のように使ったテーブル</a:t>
            </a:r>
          </a:p>
          <a:p>
            <a:pPr indent="-285750" lvl="1" marL="742950" marR="0" rtl="0" algn="l">
              <a:spcBef>
                <a:spcPts val="56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You Are Pokemon Master!</a:t>
            </a:r>
          </a:p>
        </p:txBody>
      </p:sp>
      <p:pic>
        <p:nvPicPr>
          <p:cNvPr id="160" name="Shape 160"/>
          <p:cNvPicPr preferRelativeResize="0"/>
          <p:nvPr/>
        </p:nvPicPr>
        <p:blipFill rotWithShape="1">
          <a:blip r:embed="rId3">
            <a:alphaModFix/>
          </a:blip>
          <a:srcRect b="0" l="0" r="0" t="0"/>
          <a:stretch/>
        </p:blipFill>
        <p:spPr>
          <a:xfrm>
            <a:off x="611560" y="1412776"/>
            <a:ext cx="8353425" cy="1533525"/>
          </a:xfrm>
          <a:prstGeom prst="rect">
            <a:avLst/>
          </a:prstGeom>
          <a:noFill/>
          <a:ln>
            <a:noFill/>
          </a:ln>
        </p:spPr>
      </p:pic>
      <p:sp>
        <p:nvSpPr>
          <p:cNvPr id="161" name="Shape 161"/>
          <p:cNvSpPr/>
          <p:nvPr/>
        </p:nvSpPr>
        <p:spPr>
          <a:xfrm>
            <a:off x="2195736" y="908720"/>
            <a:ext cx="4536504" cy="5544616"/>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Q:大久保の手持ちポケモンの数は？</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A:</a:t>
            </a:r>
          </a:p>
          <a:p>
            <a:pPr indent="0" lvl="0" marL="0" marR="0" rtl="0" algn="l">
              <a:spcBef>
                <a:spcPts val="0"/>
              </a:spcBef>
              <a:buSzPct val="25000"/>
              <a:buNone/>
            </a:pPr>
            <a:r>
              <a:rPr lang="en-US" sz="1800">
                <a:solidFill>
                  <a:schemeClr val="dk1"/>
                </a:solidFill>
                <a:latin typeface="Calibri"/>
                <a:ea typeface="Calibri"/>
                <a:cs typeface="Calibri"/>
                <a:sym typeface="Calibri"/>
              </a:rPr>
              <a:t>Select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l">
              <a:spcBef>
                <a:spcPts val="0"/>
              </a:spcBef>
              <a:buSzPct val="25000"/>
              <a:buNone/>
            </a:pPr>
            <a:r>
              <a:rPr lang="en-US" sz="1800">
                <a:solidFill>
                  <a:schemeClr val="dk1"/>
                </a:solidFill>
                <a:latin typeface="Calibri"/>
                <a:ea typeface="Calibri"/>
                <a:cs typeface="Calibri"/>
                <a:sym typeface="Calibri"/>
              </a:rPr>
              <a:t>+ case when Pokemon1 is not Null then 1</a:t>
            </a:r>
          </a:p>
          <a:p>
            <a:pPr indent="0" lvl="0" marL="0" marR="0" rtl="0" algn="l">
              <a:spcBef>
                <a:spcPts val="0"/>
              </a:spcBef>
              <a:buSzPct val="25000"/>
              <a:buNone/>
            </a:pPr>
            <a:r>
              <a:rPr lang="en-US" sz="1800">
                <a:solidFill>
                  <a:schemeClr val="dk1"/>
                </a:solidFill>
                <a:latin typeface="Calibri"/>
                <a:ea typeface="Calibri"/>
                <a:cs typeface="Calibri"/>
                <a:sym typeface="Calibri"/>
              </a:rPr>
              <a:t>	else 0 end </a:t>
            </a:r>
          </a:p>
          <a:p>
            <a:pPr indent="0" lvl="0" marL="0" marR="0" rtl="0" algn="ctr">
              <a:spcBef>
                <a:spcPts val="0"/>
              </a:spcBef>
              <a:buSzPct val="25000"/>
              <a:buNone/>
            </a:pPr>
            <a:r>
              <a:t/>
            </a:r>
            <a:endParaRPr sz="1800">
              <a:solidFill>
                <a:schemeClr val="dk1"/>
              </a:solidFill>
              <a:latin typeface="Calibri"/>
              <a:ea typeface="Calibri"/>
              <a:cs typeface="Calibri"/>
              <a:sym typeface="Calibri"/>
            </a:endParaRPr>
          </a:p>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162" name="Shape 162"/>
          <p:cNvSpPr/>
          <p:nvPr/>
        </p:nvSpPr>
        <p:spPr>
          <a:xfrm>
            <a:off x="3635896" y="5733256"/>
            <a:ext cx="4968552" cy="10801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2800">
                <a:solidFill>
                  <a:schemeClr val="dk1"/>
                </a:solidFill>
                <a:latin typeface="Calibri"/>
                <a:ea typeface="Calibri"/>
                <a:cs typeface="Calibri"/>
                <a:sym typeface="Calibri"/>
              </a:rPr>
              <a:t>Why Japanese People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第1正規化</a:t>
            </a:r>
          </a:p>
        </p:txBody>
      </p:sp>
      <p:pic>
        <p:nvPicPr>
          <p:cNvPr id="168" name="Shape 168"/>
          <p:cNvPicPr preferRelativeResize="0"/>
          <p:nvPr/>
        </p:nvPicPr>
        <p:blipFill rotWithShape="1">
          <a:blip r:embed="rId3">
            <a:alphaModFix/>
          </a:blip>
          <a:srcRect b="0" l="0" r="0" t="0"/>
          <a:stretch/>
        </p:blipFill>
        <p:spPr>
          <a:xfrm>
            <a:off x="971600" y="1268760"/>
            <a:ext cx="4352925" cy="3267075"/>
          </a:xfrm>
          <a:prstGeom prst="rect">
            <a:avLst/>
          </a:prstGeom>
          <a:noFill/>
          <a:ln>
            <a:noFill/>
          </a:ln>
        </p:spPr>
      </p:pic>
      <p:sp>
        <p:nvSpPr>
          <p:cNvPr id="169" name="Shape 169"/>
          <p:cNvSpPr/>
          <p:nvPr/>
        </p:nvSpPr>
        <p:spPr>
          <a:xfrm>
            <a:off x="3056273" y="3645024"/>
            <a:ext cx="4536504" cy="259228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Q:大久保の手持ちポケモンの数は？</a:t>
            </a:r>
          </a:p>
          <a:p>
            <a:pPr indent="0" lvl="0" marL="0" marR="0" rtl="0" algn="l">
              <a:spcBef>
                <a:spcPts val="0"/>
              </a:spcBef>
              <a:buSzPct val="25000"/>
              <a:buNone/>
            </a:pPr>
            <a:r>
              <a:t/>
            </a:r>
            <a:endParaRPr sz="1800">
              <a:solidFill>
                <a:schemeClr val="dk1"/>
              </a:solidFill>
              <a:latin typeface="Calibri"/>
              <a:ea typeface="Calibri"/>
              <a:cs typeface="Calibri"/>
              <a:sym typeface="Calibri"/>
            </a:endParaRPr>
          </a:p>
          <a:p>
            <a:pPr indent="0" lvl="0" marL="0" marR="0" rtl="0" algn="l">
              <a:spcBef>
                <a:spcPts val="0"/>
              </a:spcBef>
              <a:buSzPct val="25000"/>
              <a:buNone/>
            </a:pPr>
            <a:r>
              <a:rPr lang="en-US" sz="1800">
                <a:solidFill>
                  <a:schemeClr val="dk1"/>
                </a:solidFill>
                <a:latin typeface="Calibri"/>
                <a:ea typeface="Calibri"/>
                <a:cs typeface="Calibri"/>
                <a:sym typeface="Calibri"/>
              </a:rPr>
              <a:t>A:select 	UserName, </a:t>
            </a:r>
          </a:p>
          <a:p>
            <a:pPr indent="0" lvl="0" marL="0" marR="0" rtl="0" algn="l">
              <a:spcBef>
                <a:spcPts val="0"/>
              </a:spcBef>
              <a:buSzPct val="25000"/>
              <a:buNone/>
            </a:pPr>
            <a:r>
              <a:rPr lang="en-US" sz="1800">
                <a:solidFill>
                  <a:schemeClr val="dk1"/>
                </a:solidFill>
                <a:latin typeface="Calibri"/>
                <a:ea typeface="Calibri"/>
                <a:cs typeface="Calibri"/>
                <a:sym typeface="Calibri"/>
              </a:rPr>
              <a:t>	Max(BringNo.) </a:t>
            </a:r>
          </a:p>
          <a:p>
            <a:pPr indent="0" lvl="0" marL="0" marR="0" rtl="0" algn="l">
              <a:spcBef>
                <a:spcPts val="0"/>
              </a:spcBef>
              <a:buSzPct val="25000"/>
              <a:buNone/>
            </a:pPr>
            <a:r>
              <a:rPr lang="en-US" sz="1800">
                <a:solidFill>
                  <a:schemeClr val="dk1"/>
                </a:solidFill>
                <a:latin typeface="Calibri"/>
                <a:ea typeface="Calibri"/>
                <a:cs typeface="Calibri"/>
                <a:sym typeface="Calibri"/>
              </a:rPr>
              <a:t>where UserName = ‘大久保’</a:t>
            </a:r>
          </a:p>
          <a:p>
            <a:pPr indent="0" lvl="0" marL="0" marR="0" rtl="0" algn="l">
              <a:spcBef>
                <a:spcPts val="0"/>
              </a:spcBef>
              <a:buSzPct val="25000"/>
              <a:buNone/>
            </a:pPr>
            <a:r>
              <a:rPr lang="en-US" sz="1800">
                <a:solidFill>
                  <a:schemeClr val="dk1"/>
                </a:solidFill>
                <a:latin typeface="Calibri"/>
                <a:ea typeface="Calibri"/>
                <a:cs typeface="Calibri"/>
                <a:sym typeface="Calibri"/>
              </a:rPr>
              <a:t>group by UserName</a:t>
            </a:r>
          </a:p>
        </p:txBody>
      </p:sp>
      <p:sp>
        <p:nvSpPr>
          <p:cNvPr id="170" name="Shape 170"/>
          <p:cNvSpPr/>
          <p:nvPr/>
        </p:nvSpPr>
        <p:spPr>
          <a:xfrm>
            <a:off x="5255568" y="5743061"/>
            <a:ext cx="3888432" cy="1080120"/>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2800">
                <a:solidFill>
                  <a:schemeClr val="dk1"/>
                </a:solidFill>
                <a:latin typeface="Calibri"/>
                <a:ea typeface="Calibri"/>
                <a:cs typeface="Calibri"/>
                <a:sym typeface="Calibri"/>
              </a:rPr>
              <a:t>Very Simple!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列持ちテーブル派の言い訳</a:t>
            </a:r>
          </a:p>
        </p:txBody>
      </p:sp>
      <p:sp>
        <p:nvSpPr>
          <p:cNvPr id="176" name="Shape 17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「列持ちテーブルにしたほうがI/Oが早い」</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実際には大した差はありませんし、そんな事よりも保守/開発/改修が容易になるようにするべきです。そもそも、どのぐらいI/Oに差があるか検証したことがありますか？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「列持ちテーブルの方が見やすい」</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だったらビューを用意して勝手に見ればいいじゃないですかね・・・</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47353" y="1856"/>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問題</a:t>
            </a:r>
          </a:p>
        </p:txBody>
      </p:sp>
      <p:sp>
        <p:nvSpPr>
          <p:cNvPr id="182" name="Shape 182"/>
          <p:cNvSpPr txBox="1"/>
          <p:nvPr>
            <p:ph idx="1" type="body"/>
          </p:nvPr>
        </p:nvSpPr>
        <p:spPr>
          <a:xfrm>
            <a:off x="447353" y="836712"/>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第1正規化が成されていないテーブルを第1正規化するときの移行用のSQLを書け</a:t>
            </a:r>
          </a:p>
        </p:txBody>
      </p:sp>
      <p:pic>
        <p:nvPicPr>
          <p:cNvPr id="183" name="Shape 183"/>
          <p:cNvPicPr preferRelativeResize="0"/>
          <p:nvPr/>
        </p:nvPicPr>
        <p:blipFill rotWithShape="1">
          <a:blip r:embed="rId3">
            <a:alphaModFix/>
          </a:blip>
          <a:srcRect b="0" l="0" r="0" t="0"/>
          <a:stretch/>
        </p:blipFill>
        <p:spPr>
          <a:xfrm>
            <a:off x="323528" y="2037740"/>
            <a:ext cx="8353425" cy="1533525"/>
          </a:xfrm>
          <a:prstGeom prst="rect">
            <a:avLst/>
          </a:prstGeom>
          <a:noFill/>
          <a:ln>
            <a:noFill/>
          </a:ln>
        </p:spPr>
      </p:pic>
      <p:pic>
        <p:nvPicPr>
          <p:cNvPr id="184" name="Shape 184"/>
          <p:cNvPicPr preferRelativeResize="0"/>
          <p:nvPr/>
        </p:nvPicPr>
        <p:blipFill rotWithShape="1">
          <a:blip r:embed="rId4">
            <a:alphaModFix/>
          </a:blip>
          <a:srcRect b="0" l="0" r="0" t="0"/>
          <a:stretch/>
        </p:blipFill>
        <p:spPr>
          <a:xfrm>
            <a:off x="2323777" y="3610949"/>
            <a:ext cx="4352925" cy="3267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第2正規化</a:t>
            </a:r>
          </a:p>
        </p:txBody>
      </p:sp>
      <p:sp>
        <p:nvSpPr>
          <p:cNvPr id="190" name="Shape 19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部分関数従属を排除する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部分関数従属</a:t>
            </a:r>
          </a:p>
          <a:p>
            <a:pPr indent="0" lvl="1" marL="4572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	→主キーが決まれば自動的に決まる事</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そういったカラムを別のテーブルに移すことが第2正規化</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Your Pokemon Box!</a:t>
            </a:r>
          </a:p>
        </p:txBody>
      </p:sp>
      <p:pic>
        <p:nvPicPr>
          <p:cNvPr id="196" name="Shape 196"/>
          <p:cNvPicPr preferRelativeResize="0"/>
          <p:nvPr/>
        </p:nvPicPr>
        <p:blipFill rotWithShape="1">
          <a:blip r:embed="rId3">
            <a:alphaModFix/>
          </a:blip>
          <a:srcRect b="0" l="0" r="0" t="0"/>
          <a:stretch/>
        </p:blipFill>
        <p:spPr>
          <a:xfrm>
            <a:off x="539552" y="1484784"/>
            <a:ext cx="7503115" cy="4608512"/>
          </a:xfrm>
          <a:prstGeom prst="rect">
            <a:avLst/>
          </a:prstGeom>
          <a:noFill/>
          <a:ln>
            <a:noFill/>
          </a:ln>
        </p:spPr>
      </p:pic>
      <p:sp>
        <p:nvSpPr>
          <p:cNvPr id="197" name="Shape 197"/>
          <p:cNvSpPr/>
          <p:nvPr/>
        </p:nvSpPr>
        <p:spPr>
          <a:xfrm>
            <a:off x="1043608" y="2276872"/>
            <a:ext cx="6552728" cy="792088"/>
          </a:xfrm>
          <a:prstGeom prst="rect">
            <a:avLst/>
          </a:prstGeom>
          <a:noFill/>
          <a:ln cap="flat" cmpd="sng" w="762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Good Design</a:t>
            </a:r>
          </a:p>
        </p:txBody>
      </p:sp>
      <p:pic>
        <p:nvPicPr>
          <p:cNvPr id="203" name="Shape 203"/>
          <p:cNvPicPr preferRelativeResize="0"/>
          <p:nvPr/>
        </p:nvPicPr>
        <p:blipFill rotWithShape="1">
          <a:blip r:embed="rId3">
            <a:alphaModFix/>
          </a:blip>
          <a:srcRect b="44910" l="0" r="0" t="0"/>
          <a:stretch/>
        </p:blipFill>
        <p:spPr>
          <a:xfrm>
            <a:off x="467543" y="2348880"/>
            <a:ext cx="4238625" cy="3080171"/>
          </a:xfrm>
          <a:prstGeom prst="rect">
            <a:avLst/>
          </a:prstGeom>
          <a:noFill/>
          <a:ln>
            <a:noFill/>
          </a:ln>
        </p:spPr>
      </p:pic>
      <p:pic>
        <p:nvPicPr>
          <p:cNvPr id="204" name="Shape 204"/>
          <p:cNvPicPr preferRelativeResize="0"/>
          <p:nvPr/>
        </p:nvPicPr>
        <p:blipFill rotWithShape="1">
          <a:blip r:embed="rId3">
            <a:alphaModFix/>
          </a:blip>
          <a:srcRect b="3391" l="2035" r="-2034" t="56788"/>
          <a:stretch/>
        </p:blipFill>
        <p:spPr>
          <a:xfrm>
            <a:off x="4905375" y="2992200"/>
            <a:ext cx="4238625" cy="22255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第2正規化を拒む人の言い訳</a:t>
            </a:r>
          </a:p>
        </p:txBody>
      </p:sp>
      <p:sp>
        <p:nvSpPr>
          <p:cNvPr id="210" name="Shape 21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「いろんなデータがあちこちに飛んでいてわかりづらい」</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単に慣れていないだけ。見づらいのならビューで対応すればよい。</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RDBMSの特徴</a:t>
            </a:r>
          </a:p>
        </p:txBody>
      </p:sp>
      <p:sp>
        <p:nvSpPr>
          <p:cNvPr id="95" name="Shape 9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RDBMS→関係データベース管理システム</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関係モデル</a:t>
            </a:r>
          </a:p>
          <a:p>
            <a:pPr indent="-342900" lvl="0" marL="342900" marR="0" rtl="0" algn="l">
              <a:spcBef>
                <a:spcPts val="640"/>
              </a:spcBef>
              <a:buClr>
                <a:schemeClr val="dk1"/>
              </a:buClr>
              <a:buSzPct val="25000"/>
              <a:buFont typeface="Arial"/>
              <a:buNone/>
            </a:pPr>
            <a:r>
              <a:rPr b="0" i="0" lang="en-US" sz="3200" u="none" cap="none" strike="noStrike">
                <a:solidFill>
                  <a:schemeClr val="dk1"/>
                </a:solidFill>
                <a:latin typeface="Calibri"/>
                <a:ea typeface="Calibri"/>
                <a:cs typeface="Calibri"/>
                <a:sym typeface="Calibri"/>
              </a:rPr>
              <a:t>	→いわゆる表形式のもの</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第3正規化</a:t>
            </a:r>
          </a:p>
        </p:txBody>
      </p:sp>
      <p:sp>
        <p:nvSpPr>
          <p:cNvPr id="216" name="Shape 21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推移的関数従属を排除する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推移的関数従属</a:t>
            </a:r>
          </a:p>
          <a:p>
            <a:pPr indent="0" lvl="1" marL="457200" marR="0" rtl="0" algn="l">
              <a:spcBef>
                <a:spcPts val="56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→部分関数従属とほぼ同じ考え方。部分関数従属は主キーに着目したが、推移的関数従属は主キー以外に着目する</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0" y="-18256"/>
            <a:ext cx="1403648"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例</a:t>
            </a:r>
          </a:p>
        </p:txBody>
      </p:sp>
      <p:pic>
        <p:nvPicPr>
          <p:cNvPr id="222" name="Shape 222"/>
          <p:cNvPicPr preferRelativeResize="0"/>
          <p:nvPr/>
        </p:nvPicPr>
        <p:blipFill rotWithShape="1">
          <a:blip r:embed="rId3">
            <a:alphaModFix/>
          </a:blip>
          <a:srcRect b="0" l="0" r="0" t="0"/>
          <a:stretch/>
        </p:blipFill>
        <p:spPr>
          <a:xfrm>
            <a:off x="2483768" y="188640"/>
            <a:ext cx="4352925" cy="2505075"/>
          </a:xfrm>
          <a:prstGeom prst="rect">
            <a:avLst/>
          </a:prstGeom>
          <a:noFill/>
          <a:ln>
            <a:noFill/>
          </a:ln>
        </p:spPr>
      </p:pic>
      <p:pic>
        <p:nvPicPr>
          <p:cNvPr id="223" name="Shape 223"/>
          <p:cNvPicPr preferRelativeResize="0"/>
          <p:nvPr/>
        </p:nvPicPr>
        <p:blipFill rotWithShape="1">
          <a:blip r:embed="rId4">
            <a:alphaModFix/>
          </a:blip>
          <a:srcRect b="0" l="0" r="0" t="0"/>
          <a:stretch/>
        </p:blipFill>
        <p:spPr>
          <a:xfrm>
            <a:off x="964530" y="3778721"/>
            <a:ext cx="3038475" cy="2162175"/>
          </a:xfrm>
          <a:prstGeom prst="rect">
            <a:avLst/>
          </a:prstGeom>
          <a:noFill/>
          <a:ln>
            <a:noFill/>
          </a:ln>
        </p:spPr>
      </p:pic>
      <p:pic>
        <p:nvPicPr>
          <p:cNvPr id="224" name="Shape 224"/>
          <p:cNvPicPr preferRelativeResize="0"/>
          <p:nvPr/>
        </p:nvPicPr>
        <p:blipFill rotWithShape="1">
          <a:blip r:embed="rId5">
            <a:alphaModFix/>
          </a:blip>
          <a:srcRect b="0" l="0" r="0" t="0"/>
          <a:stretch/>
        </p:blipFill>
        <p:spPr>
          <a:xfrm>
            <a:off x="5574630" y="3626321"/>
            <a:ext cx="2524125" cy="2314575"/>
          </a:xfrm>
          <a:prstGeom prst="rect">
            <a:avLst/>
          </a:prstGeom>
          <a:noFill/>
          <a:ln>
            <a:noFill/>
          </a:ln>
        </p:spPr>
      </p:pic>
      <p:sp>
        <p:nvSpPr>
          <p:cNvPr id="225" name="Shape 225"/>
          <p:cNvSpPr/>
          <p:nvPr/>
        </p:nvSpPr>
        <p:spPr>
          <a:xfrm rot="7183167">
            <a:off x="2130796" y="3090116"/>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6" name="Shape 226"/>
          <p:cNvSpPr/>
          <p:nvPr/>
        </p:nvSpPr>
        <p:spPr>
          <a:xfrm flipH="1" rot="-7183167">
            <a:off x="5405235" y="2989039"/>
            <a:ext cx="1152128" cy="432048"/>
          </a:xfrm>
          <a:prstGeom prst="rightArrow">
            <a:avLst>
              <a:gd fmla="val 50000" name="adj1"/>
              <a:gd fmla="val 50000" name="adj2"/>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227" name="Shape 227"/>
          <p:cNvSpPr/>
          <p:nvPr/>
        </p:nvSpPr>
        <p:spPr>
          <a:xfrm>
            <a:off x="1618035" y="5940896"/>
            <a:ext cx="6480720" cy="72008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ポケモンが決まればタイプが決まる</a:t>
            </a:r>
          </a:p>
          <a:p>
            <a:pPr indent="0" lvl="0" marL="0" marR="0" rtl="0" algn="ctr">
              <a:spcBef>
                <a:spcPts val="0"/>
              </a:spcBef>
              <a:buSzPct val="25000"/>
              <a:buNone/>
            </a:pPr>
            <a:r>
              <a:rPr lang="en-US" sz="1800">
                <a:solidFill>
                  <a:schemeClr val="dk1"/>
                </a:solidFill>
                <a:latin typeface="Calibri"/>
                <a:ea typeface="Calibri"/>
                <a:cs typeface="Calibri"/>
                <a:sym typeface="Calibri"/>
              </a:rPr>
              <a:t>タイプが決まれば地面技の相性が決まる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第2正規化の時の言い訳と一緒</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良い設計は世界的な標準がある。素人考えは大体理由付きで否定されているし、そういった反論が来ることは“想定済み”</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想定済みの反論をすることは自分が勉強していないことを晒しているだけ！</a:t>
            </a:r>
          </a:p>
        </p:txBody>
      </p:sp>
      <p:sp>
        <p:nvSpPr>
          <p:cNvPr id="233" name="Shape 23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第3正規化を拒む人の言い訳</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正規化</a:t>
            </a:r>
          </a:p>
        </p:txBody>
      </p:sp>
      <p:sp>
        <p:nvSpPr>
          <p:cNvPr id="239" name="Shape 23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第3正規化以降も第4正規化、第5正規化という手法があります。</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通常は第3正規化まで行えば十分です</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なぜなら、第3正規化まで行えば1対1の関係レベルまで落とし込むことが出来る</a:t>
            </a:r>
          </a:p>
          <a:p>
            <a:pPr indent="0" lvl="1" marL="457200" marR="0" rtl="0" algn="l">
              <a:spcBef>
                <a:spcPts val="560"/>
              </a:spcBef>
              <a:spcAft>
                <a:spcPts val="0"/>
              </a:spcAft>
              <a:buClr>
                <a:schemeClr val="dk1"/>
              </a:buClr>
              <a:buSzPct val="25000"/>
              <a:buFont typeface="Arial"/>
              <a:buNone/>
            </a:pPr>
            <a:r>
              <a:rPr b="0" i="0" lang="en-US" sz="2800" u="none" cap="none" strike="noStrike">
                <a:solidFill>
                  <a:schemeClr val="dk1"/>
                </a:solidFill>
                <a:latin typeface="Calibri"/>
                <a:ea typeface="Calibri"/>
                <a:cs typeface="Calibri"/>
                <a:sym typeface="Calibri"/>
              </a:rPr>
              <a:t>	→そこからの解釈はビジネスルールに委ねられ	　 ている</a:t>
            </a:r>
          </a:p>
          <a:p>
            <a:pPr indent="0" lvl="1" marL="457200" marR="0" rtl="0" algn="l">
              <a:spcBef>
                <a:spcPts val="560"/>
              </a:spcBef>
              <a:buClr>
                <a:schemeClr val="dk1"/>
              </a:buClr>
              <a:buSzPct val="25000"/>
              <a:buFont typeface="Arial"/>
              <a:buNone/>
            </a:pPr>
            <a:r>
              <a:rPr b="0" i="0" lang="en-US" sz="2800" u="none" cap="none" strike="noStrike">
                <a:solidFill>
                  <a:schemeClr val="dk1"/>
                </a:solidFill>
                <a:latin typeface="Calibri"/>
                <a:ea typeface="Calibri"/>
                <a:cs typeface="Calibri"/>
                <a:sym typeface="Calibri"/>
              </a:rPr>
              <a:t>	→DBの設計からビジネスルールが排除されてい	　 る</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DB設計のバッドノウハウ</a:t>
            </a:r>
          </a:p>
        </p:txBody>
      </p:sp>
      <p:sp>
        <p:nvSpPr>
          <p:cNvPr id="245" name="Shape 24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One True Look up Table (OTLT)</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複数のマスタデータを一つのテーブルにまとめた形</a:t>
            </a:r>
          </a:p>
        </p:txBody>
      </p:sp>
      <p:pic>
        <p:nvPicPr>
          <p:cNvPr id="246" name="Shape 246"/>
          <p:cNvPicPr preferRelativeResize="0"/>
          <p:nvPr/>
        </p:nvPicPr>
        <p:blipFill rotWithShape="1">
          <a:blip r:embed="rId3">
            <a:alphaModFix/>
          </a:blip>
          <a:srcRect b="0" l="0" r="0" t="0"/>
          <a:stretch/>
        </p:blipFill>
        <p:spPr>
          <a:xfrm>
            <a:off x="4355976" y="2852936"/>
            <a:ext cx="3629025" cy="372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なぜダメか</a:t>
            </a:r>
          </a:p>
        </p:txBody>
      </p:sp>
      <p:sp>
        <p:nvSpPr>
          <p:cNvPr id="252" name="Shape 252"/>
          <p:cNvSpPr txBox="1"/>
          <p:nvPr>
            <p:ph idx="1" type="body"/>
          </p:nvPr>
        </p:nvSpPr>
        <p:spPr>
          <a:xfrm>
            <a:off x="457200" y="1268760"/>
            <a:ext cx="8651304" cy="485740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そもそも、「列は変数ではない」</a:t>
            </a:r>
          </a:p>
          <a:p>
            <a:pPr indent="-285750" lvl="1" marL="742950" marR="0" rtl="0" algn="l">
              <a:spcBef>
                <a:spcPts val="518"/>
              </a:spcBef>
              <a:spcAft>
                <a:spcPts val="0"/>
              </a:spcAft>
              <a:buClr>
                <a:schemeClr val="dk1"/>
              </a:buClr>
              <a:buSzPct val="100000"/>
              <a:buFont typeface="Arial"/>
              <a:buChar char="–"/>
            </a:pPr>
            <a:r>
              <a:rPr b="0" i="0" lang="en-US" sz="2590" u="none" cap="none" strike="noStrike">
                <a:solidFill>
                  <a:schemeClr val="dk1"/>
                </a:solidFill>
                <a:latin typeface="Calibri"/>
                <a:ea typeface="Calibri"/>
                <a:cs typeface="Calibri"/>
                <a:sym typeface="Calibri"/>
              </a:rPr>
              <a:t>DBは「実データ/生データ」を入れる場所であり、列は意味を持つようにすべき。</a:t>
            </a:r>
          </a:p>
          <a:p>
            <a:pPr indent="-342900" lvl="0" marL="342900" marR="0" rtl="0" algn="l">
              <a:spcBef>
                <a:spcPts val="592"/>
              </a:spcBef>
              <a:spcAft>
                <a:spcPts val="0"/>
              </a:spcAft>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列の桁数などが変わった時の影響範囲が大きすぎる</a:t>
            </a:r>
          </a:p>
          <a:p>
            <a:pPr indent="-285750" lvl="1" marL="742950" marR="0" rtl="0" algn="l">
              <a:spcBef>
                <a:spcPts val="518"/>
              </a:spcBef>
              <a:spcAft>
                <a:spcPts val="0"/>
              </a:spcAft>
              <a:buClr>
                <a:schemeClr val="dk1"/>
              </a:buClr>
              <a:buSzPct val="100000"/>
              <a:buFont typeface="Arial"/>
              <a:buChar char="–"/>
            </a:pPr>
            <a:r>
              <a:rPr b="0" i="0" lang="en-US" sz="2590" u="none" cap="none" strike="noStrike">
                <a:solidFill>
                  <a:schemeClr val="dk1"/>
                </a:solidFill>
                <a:latin typeface="Calibri"/>
                <a:ea typeface="Calibri"/>
                <a:cs typeface="Calibri"/>
                <a:sym typeface="Calibri"/>
              </a:rPr>
              <a:t>どれだけ大きい桁にしても本質的には同じ問題が残る</a:t>
            </a:r>
          </a:p>
          <a:p>
            <a:pPr indent="-342900" lvl="0" marL="342900" marR="0" rtl="0" algn="l">
              <a:spcBef>
                <a:spcPts val="592"/>
              </a:spcBef>
              <a:spcAft>
                <a:spcPts val="0"/>
              </a:spcAft>
              <a:buClr>
                <a:schemeClr val="dk1"/>
              </a:buClr>
              <a:buSzPct val="100000"/>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spcBef>
                <a:spcPts val="592"/>
              </a:spcBef>
              <a:buClr>
                <a:schemeClr val="dk1"/>
              </a:buClr>
              <a:buSzPct val="100000"/>
              <a:buFont typeface="Arial"/>
              <a:buChar char="•"/>
            </a:pPr>
            <a:r>
              <a:rPr b="0" i="0" lang="en-US" sz="2960" u="none" cap="none" strike="noStrike">
                <a:solidFill>
                  <a:schemeClr val="dk1"/>
                </a:solidFill>
                <a:latin typeface="Calibri"/>
                <a:ea typeface="Calibri"/>
                <a:cs typeface="Calibri"/>
                <a:sym typeface="Calibri"/>
              </a:rPr>
              <a:t>どうせシステム側で区分値に応じた制御を入れるならテーブルごとの制御に代えてもコストは同じ</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OTLTを使う人の言い訳</a:t>
            </a:r>
          </a:p>
        </p:txBody>
      </p:sp>
      <p:sp>
        <p:nvSpPr>
          <p:cNvPr id="258" name="Shape 25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「便利だから」</a:t>
            </a:r>
          </a:p>
          <a:p>
            <a:pPr indent="-285750" lvl="1" marL="742950" marR="0" rtl="0" algn="l">
              <a:lnSpc>
                <a:spcPct val="90000"/>
              </a:lnSpc>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保守性を下げるほどの便利さはありません。</a:t>
            </a:r>
          </a:p>
          <a:p>
            <a:pPr indent="-342900" lvl="0" marL="342900" marR="0" rtl="0" algn="l">
              <a:lnSpc>
                <a:spcPct val="90000"/>
              </a:lnSpc>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「システム側からアクセスするテーブルが一つの方が分かりやすい」</a:t>
            </a:r>
          </a:p>
          <a:p>
            <a:pPr indent="-285750" lvl="1" marL="742950" marR="0" rtl="0" algn="l">
              <a:lnSpc>
                <a:spcPct val="90000"/>
              </a:lnSpc>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結局ほしいマスタデータの種類に応じて区分値を切り替えなければいけないので、システム側でのコストは同じ。むしろシステムとDBに同じ意味のことを書かなければいけないので余計にわかりにくくなっている。</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DB設計のバッドノウハウ</a:t>
            </a:r>
          </a:p>
        </p:txBody>
      </p:sp>
      <p:sp>
        <p:nvSpPr>
          <p:cNvPr id="264" name="Shape 26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多段ビュー</a:t>
            </a:r>
          </a:p>
          <a:p>
            <a:pPr indent="-285750" lvl="1" marL="742950" marR="0" rtl="0" algn="l">
              <a:spcBef>
                <a:spcPts val="56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ビューがビューを読んでいること。</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なぜダメか</a:t>
            </a:r>
          </a:p>
        </p:txBody>
      </p:sp>
      <p:sp>
        <p:nvSpPr>
          <p:cNvPr id="270" name="Shape 27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ビューを生成するコストは非常に高い</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ビューがビューを呼ぶと非常にメモリを食う上に、レスポンスが悪くなる。</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ビューがビューを呼ぶのを繰り返し、階層が深くなると、ビューが難解になる。</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基本的にDB側にロジックを埋め込まない。</a:t>
            </a:r>
          </a:p>
          <a:p>
            <a:pPr indent="-228600" lvl="2" marL="1143000" marR="0" rtl="0" algn="l">
              <a:spcBef>
                <a:spcPts val="48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ストアドプロシージャやシステム側にロジックを埋め込む</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結論</a:t>
            </a:r>
          </a:p>
        </p:txBody>
      </p:sp>
      <p:sp>
        <p:nvSpPr>
          <p:cNvPr id="276" name="Shape 27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DBはデータを保存する場所。DBにロジックを埋め込むような設計をしてはいけない。</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ビジネスロジックの実装やポリモーフィズムの実現はシステム側で行うべき内容で、DB側でそれを担うべきではない（と言うより、そもそも担うことは出来ない。担っているように見えるだけで、それはタダの勘違い）</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関係モデルに要求されること</a:t>
            </a:r>
          </a:p>
        </p:txBody>
      </p:sp>
      <p:sp>
        <p:nvSpPr>
          <p:cNvPr id="101" name="Shape 10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列はそれ以上分割できないこと</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重複する行が無いこと</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行に順序が無いこと</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列に順序が無いこと</a:t>
            </a: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注意点</a:t>
            </a:r>
          </a:p>
        </p:txBody>
      </p:sp>
      <p:sp>
        <p:nvSpPr>
          <p:cNvPr id="282" name="Shape 28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第4正規化と第5正規化は「キーのみからなるテーブル」の正規化を指す</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「キーのみから成る」テーブルの問題点は「すべてのキーを決定しなければ登録できない」という問題点、コレを解消することを目指す。</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多値属性</a:t>
            </a:r>
          </a:p>
        </p:txBody>
      </p:sp>
      <p:sp>
        <p:nvSpPr>
          <p:cNvPr id="288" name="Shape 28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一つのパラメータに対して一つの集合が割り当てられている時</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例えば「クロリナ技術部」という一つの値に対して複数の人物が割り当てられている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多値属性が成り立つとき、A→→B と書く</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第4正規系</a:t>
            </a:r>
          </a:p>
        </p:txBody>
      </p:sp>
      <p:sp>
        <p:nvSpPr>
          <p:cNvPr id="294" name="Shape 29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Aに対して集合B、Aに対して集合Cが割り当てられ、それぞれがもう一方に関係なく決定されるとき</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「関係なく決定される」とはすべてのA:”Bの任意の要素”の組に対して集合Cの任意の要素との組が存在することを指す</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p:nvPr/>
        </p:nvSpPr>
        <p:spPr>
          <a:xfrm>
            <a:off x="2771800" y="5157192"/>
            <a:ext cx="5976664" cy="1512168"/>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2800">
                <a:solidFill>
                  <a:schemeClr val="dk1"/>
                </a:solidFill>
                <a:latin typeface="Calibri"/>
                <a:ea typeface="Calibri"/>
                <a:cs typeface="Calibri"/>
                <a:sym typeface="Calibri"/>
              </a:rPr>
              <a:t>この時のDBの表現を</a:t>
            </a:r>
          </a:p>
          <a:p>
            <a:pPr indent="0" lvl="0" marL="0" marR="0" rtl="0" algn="ctr">
              <a:spcBef>
                <a:spcPts val="0"/>
              </a:spcBef>
              <a:buSzPct val="25000"/>
              <a:buNone/>
            </a:pPr>
            <a:r>
              <a:rPr lang="en-US" sz="2800">
                <a:solidFill>
                  <a:schemeClr val="dk1"/>
                </a:solidFill>
                <a:latin typeface="Calibri"/>
                <a:ea typeface="Calibri"/>
                <a:cs typeface="Calibri"/>
                <a:sym typeface="Calibri"/>
              </a:rPr>
              <a:t>きれいにするのが第4正規系</a:t>
            </a:r>
          </a:p>
        </p:txBody>
      </p:sp>
      <p:pic>
        <p:nvPicPr>
          <p:cNvPr id="300" name="Shape 300"/>
          <p:cNvPicPr preferRelativeResize="0"/>
          <p:nvPr/>
        </p:nvPicPr>
        <p:blipFill rotWithShape="1">
          <a:blip r:embed="rId3">
            <a:alphaModFix/>
          </a:blip>
          <a:srcRect b="0" l="0" r="0" t="0"/>
          <a:stretch/>
        </p:blipFill>
        <p:spPr>
          <a:xfrm>
            <a:off x="1259632" y="980728"/>
            <a:ext cx="5730691" cy="388843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問題点</a:t>
            </a:r>
          </a:p>
        </p:txBody>
      </p:sp>
      <p:sp>
        <p:nvSpPr>
          <p:cNvPr id="306" name="Shape 306"/>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「ストロベリー」を「ストロベリ」に名称変更するときに多くのレコードを更新しなければならない</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フレーバーとトッピングでは更新の頻度が違うのに、同じテーブルの変更が発生する。</a:t>
            </a:r>
          </a:p>
          <a:p>
            <a:pPr indent="0" lvl="0" marL="0" marR="0" rtl="0" algn="l">
              <a:spcBef>
                <a:spcPts val="640"/>
              </a:spcBef>
              <a:spcAft>
                <a:spcPts val="0"/>
              </a:spcAft>
              <a:buClr>
                <a:schemeClr val="dk1"/>
              </a:buClr>
              <a:buSzPct val="25000"/>
              <a:buFont typeface="Arial"/>
              <a:buNone/>
            </a:pPr>
            <a:r>
              <a:rPr b="0" i="0" lang="en-US" sz="3200" u="none" cap="none" strike="noStrike">
                <a:solidFill>
                  <a:schemeClr val="dk1"/>
                </a:solidFill>
                <a:latin typeface="Calibri"/>
                <a:ea typeface="Calibri"/>
                <a:cs typeface="Calibri"/>
                <a:sym typeface="Calibri"/>
              </a:rPr>
              <a:t>	→フレーバーとトッピングの両方の変更時		に再テストが必要</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buClr>
                <a:schemeClr val="dk1"/>
              </a:buClr>
              <a:buSzPct val="25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Shape 311"/>
          <p:cNvPicPr preferRelativeResize="0"/>
          <p:nvPr/>
        </p:nvPicPr>
        <p:blipFill rotWithShape="1">
          <a:blip r:embed="rId3">
            <a:alphaModFix/>
          </a:blip>
          <a:srcRect b="0" l="0" r="0" t="0"/>
          <a:stretch/>
        </p:blipFill>
        <p:spPr>
          <a:xfrm>
            <a:off x="20701" y="46112"/>
            <a:ext cx="5800725" cy="2590800"/>
          </a:xfrm>
          <a:prstGeom prst="rect">
            <a:avLst/>
          </a:prstGeom>
          <a:noFill/>
          <a:ln>
            <a:noFill/>
          </a:ln>
        </p:spPr>
      </p:pic>
      <p:pic>
        <p:nvPicPr>
          <p:cNvPr id="312" name="Shape 312"/>
          <p:cNvPicPr preferRelativeResize="0"/>
          <p:nvPr/>
        </p:nvPicPr>
        <p:blipFill rotWithShape="1">
          <a:blip r:embed="rId4">
            <a:alphaModFix/>
          </a:blip>
          <a:srcRect b="0" l="0" r="0" t="0"/>
          <a:stretch/>
        </p:blipFill>
        <p:spPr>
          <a:xfrm>
            <a:off x="3829050" y="2636912"/>
            <a:ext cx="5314950" cy="2667000"/>
          </a:xfrm>
          <a:prstGeom prst="rect">
            <a:avLst/>
          </a:prstGeom>
          <a:noFill/>
          <a:ln>
            <a:noFill/>
          </a:ln>
        </p:spPr>
      </p:pic>
      <p:sp>
        <p:nvSpPr>
          <p:cNvPr id="313" name="Shape 313"/>
          <p:cNvSpPr/>
          <p:nvPr/>
        </p:nvSpPr>
        <p:spPr>
          <a:xfrm>
            <a:off x="624694" y="5303912"/>
            <a:ext cx="6408712" cy="1258788"/>
          </a:xfrm>
          <a:prstGeom prst="rect">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このように二つのテーブルに分解すれば、</a:t>
            </a:r>
          </a:p>
          <a:p>
            <a:pPr indent="0" lvl="0" marL="0" marR="0" rtl="0" algn="ctr">
              <a:spcBef>
                <a:spcPts val="0"/>
              </a:spcBef>
              <a:buSzPct val="25000"/>
              <a:buNone/>
            </a:pPr>
            <a:r>
              <a:rPr lang="en-US" sz="1800">
                <a:solidFill>
                  <a:schemeClr val="dk1"/>
                </a:solidFill>
                <a:latin typeface="Calibri"/>
                <a:ea typeface="Calibri"/>
                <a:cs typeface="Calibri"/>
                <a:sym typeface="Calibri"/>
              </a:rPr>
              <a:t>「フレーバー」は決まっているけど、「トッピング」は決まっていない</a:t>
            </a:r>
          </a:p>
          <a:p>
            <a:pPr indent="0" lvl="0" marL="0" marR="0" rtl="0" algn="ctr">
              <a:spcBef>
                <a:spcPts val="0"/>
              </a:spcBef>
              <a:buSzPct val="25000"/>
              <a:buNone/>
            </a:pPr>
            <a:r>
              <a:rPr lang="en-US" sz="1800">
                <a:solidFill>
                  <a:schemeClr val="dk1"/>
                </a:solidFill>
                <a:latin typeface="Calibri"/>
                <a:ea typeface="Calibri"/>
                <a:cs typeface="Calibri"/>
                <a:sym typeface="Calibri"/>
              </a:rPr>
              <a:t>という問題を解決できる</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第5正規化</a:t>
            </a:r>
          </a:p>
        </p:txBody>
      </p:sp>
      <p:sp>
        <p:nvSpPr>
          <p:cNvPr id="319" name="Shape 31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第4正規化をしてしまうと、単純な結合ではもとに戻せないようなパターンの時に用いる</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Shape 325"/>
          <p:cNvPicPr preferRelativeResize="0"/>
          <p:nvPr/>
        </p:nvPicPr>
        <p:blipFill rotWithShape="1">
          <a:blip r:embed="rId3">
            <a:alphaModFix/>
          </a:blip>
          <a:srcRect b="0" l="0" r="0" t="0"/>
          <a:stretch/>
        </p:blipFill>
        <p:spPr>
          <a:xfrm>
            <a:off x="2330847" y="19384"/>
            <a:ext cx="3954586" cy="2715314"/>
          </a:xfrm>
          <a:prstGeom prst="rect">
            <a:avLst/>
          </a:prstGeom>
          <a:noFill/>
          <a:ln>
            <a:noFill/>
          </a:ln>
        </p:spPr>
      </p:pic>
      <p:sp>
        <p:nvSpPr>
          <p:cNvPr id="326" name="Shape 326"/>
          <p:cNvSpPr/>
          <p:nvPr/>
        </p:nvSpPr>
        <p:spPr>
          <a:xfrm rot="-2259402">
            <a:off x="5968801" y="2690960"/>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27" name="Shape 327"/>
          <p:cNvSpPr/>
          <p:nvPr/>
        </p:nvSpPr>
        <p:spPr>
          <a:xfrm rot="2275167">
            <a:off x="2302440" y="2728879"/>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pic>
        <p:nvPicPr>
          <p:cNvPr id="328" name="Shape 328"/>
          <p:cNvPicPr preferRelativeResize="0"/>
          <p:nvPr/>
        </p:nvPicPr>
        <p:blipFill rotWithShape="1">
          <a:blip r:embed="rId4">
            <a:alphaModFix/>
          </a:blip>
          <a:srcRect b="0" l="0" r="0" t="0"/>
          <a:stretch/>
        </p:blipFill>
        <p:spPr>
          <a:xfrm>
            <a:off x="539552" y="3933056"/>
            <a:ext cx="3489152" cy="2160240"/>
          </a:xfrm>
          <a:prstGeom prst="rect">
            <a:avLst/>
          </a:prstGeom>
          <a:noFill/>
          <a:ln>
            <a:noFill/>
          </a:ln>
        </p:spPr>
      </p:pic>
      <p:pic>
        <p:nvPicPr>
          <p:cNvPr id="329" name="Shape 329"/>
          <p:cNvPicPr preferRelativeResize="0"/>
          <p:nvPr/>
        </p:nvPicPr>
        <p:blipFill rotWithShape="1">
          <a:blip r:embed="rId5">
            <a:alphaModFix/>
          </a:blip>
          <a:srcRect b="0" l="0" r="0" t="0"/>
          <a:stretch/>
        </p:blipFill>
        <p:spPr>
          <a:xfrm>
            <a:off x="5748338" y="3933056"/>
            <a:ext cx="2738159" cy="16918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解決法</a:t>
            </a:r>
          </a:p>
        </p:txBody>
      </p:sp>
      <p:sp>
        <p:nvSpPr>
          <p:cNvPr id="335" name="Shape 33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もう一つ表を追加することで、結合によって元のテーブルを再現することが出来るようになる</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今回は、「フレーバー」と「トッピング」の関係表を作ることで解決できる</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p:nvPr/>
        </p:nvSpPr>
        <p:spPr>
          <a:xfrm>
            <a:off x="4240875" y="2851140"/>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1" name="Shape 341"/>
          <p:cNvSpPr/>
          <p:nvPr/>
        </p:nvSpPr>
        <p:spPr>
          <a:xfrm rot="2275167">
            <a:off x="2014408" y="2756414"/>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42" name="Shape 342"/>
          <p:cNvSpPr/>
          <p:nvPr/>
        </p:nvSpPr>
        <p:spPr>
          <a:xfrm rot="-2259402">
            <a:off x="6246897" y="2756466"/>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pic>
        <p:nvPicPr>
          <p:cNvPr id="343" name="Shape 343"/>
          <p:cNvPicPr preferRelativeResize="0"/>
          <p:nvPr/>
        </p:nvPicPr>
        <p:blipFill rotWithShape="1">
          <a:blip r:embed="rId3">
            <a:alphaModFix/>
          </a:blip>
          <a:srcRect b="0" l="0" r="0" t="0"/>
          <a:stretch/>
        </p:blipFill>
        <p:spPr>
          <a:xfrm>
            <a:off x="6444208" y="3657839"/>
            <a:ext cx="2386583" cy="2627206"/>
          </a:xfrm>
          <a:prstGeom prst="rect">
            <a:avLst/>
          </a:prstGeom>
          <a:noFill/>
          <a:ln>
            <a:noFill/>
          </a:ln>
        </p:spPr>
      </p:pic>
      <p:pic>
        <p:nvPicPr>
          <p:cNvPr id="344" name="Shape 344"/>
          <p:cNvPicPr preferRelativeResize="0"/>
          <p:nvPr/>
        </p:nvPicPr>
        <p:blipFill rotWithShape="1">
          <a:blip r:embed="rId4">
            <a:alphaModFix/>
          </a:blip>
          <a:srcRect b="0" l="0" r="0" t="0"/>
          <a:stretch/>
        </p:blipFill>
        <p:spPr>
          <a:xfrm>
            <a:off x="2330847" y="19384"/>
            <a:ext cx="3954586" cy="2715314"/>
          </a:xfrm>
          <a:prstGeom prst="rect">
            <a:avLst/>
          </a:prstGeom>
          <a:noFill/>
          <a:ln>
            <a:noFill/>
          </a:ln>
        </p:spPr>
      </p:pic>
      <p:pic>
        <p:nvPicPr>
          <p:cNvPr id="345" name="Shape 345"/>
          <p:cNvPicPr preferRelativeResize="0"/>
          <p:nvPr/>
        </p:nvPicPr>
        <p:blipFill rotWithShape="1">
          <a:blip r:embed="rId5">
            <a:alphaModFix/>
          </a:blip>
          <a:srcRect b="0" l="0" r="0" t="0"/>
          <a:stretch/>
        </p:blipFill>
        <p:spPr>
          <a:xfrm>
            <a:off x="91120" y="3891322"/>
            <a:ext cx="3489152" cy="2160240"/>
          </a:xfrm>
          <a:prstGeom prst="rect">
            <a:avLst/>
          </a:prstGeom>
          <a:noFill/>
          <a:ln>
            <a:noFill/>
          </a:ln>
        </p:spPr>
      </p:pic>
      <p:pic>
        <p:nvPicPr>
          <p:cNvPr id="346" name="Shape 346"/>
          <p:cNvPicPr preferRelativeResize="0"/>
          <p:nvPr/>
        </p:nvPicPr>
        <p:blipFill rotWithShape="1">
          <a:blip r:embed="rId6">
            <a:alphaModFix/>
          </a:blip>
          <a:srcRect b="0" l="0" r="0" t="0"/>
          <a:stretch/>
        </p:blipFill>
        <p:spPr>
          <a:xfrm>
            <a:off x="3580272" y="4005064"/>
            <a:ext cx="2738159" cy="16918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RDBMSの重要な機能</a:t>
            </a:r>
          </a:p>
        </p:txBody>
      </p:sp>
      <p:sp>
        <p:nvSpPr>
          <p:cNvPr id="107" name="Shape 10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トランザクション</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DBに対する操作をパッケージしたもの</a:t>
            </a:r>
          </a:p>
          <a:p>
            <a:pPr indent="-285750" lvl="1" marL="742950" marR="0" rtl="0" algn="l">
              <a:spcBef>
                <a:spcPts val="56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あるトランザクションに複数のDBに対する操作がある場合、外部からその途中状態は観測できない</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ボイスコッド正規化</a:t>
            </a:r>
          </a:p>
        </p:txBody>
      </p:sp>
      <p:sp>
        <p:nvSpPr>
          <p:cNvPr id="352" name="Shape 352"/>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非キー項目によってキー項目が決定される場合にそれを取り除く</a:t>
            </a:r>
          </a:p>
        </p:txBody>
      </p:sp>
      <p:pic>
        <p:nvPicPr>
          <p:cNvPr id="353" name="Shape 353"/>
          <p:cNvPicPr preferRelativeResize="0"/>
          <p:nvPr/>
        </p:nvPicPr>
        <p:blipFill rotWithShape="1">
          <a:blip r:embed="rId3">
            <a:alphaModFix/>
          </a:blip>
          <a:srcRect b="0" l="0" r="0" t="0"/>
          <a:stretch/>
        </p:blipFill>
        <p:spPr>
          <a:xfrm>
            <a:off x="1259632" y="3212976"/>
            <a:ext cx="6029325" cy="2447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Shape 358"/>
          <p:cNvPicPr preferRelativeResize="0"/>
          <p:nvPr/>
        </p:nvPicPr>
        <p:blipFill rotWithShape="1">
          <a:blip r:embed="rId3">
            <a:alphaModFix/>
          </a:blip>
          <a:srcRect b="0" l="0" r="0" t="0"/>
          <a:stretch/>
        </p:blipFill>
        <p:spPr>
          <a:xfrm>
            <a:off x="179512" y="3601731"/>
            <a:ext cx="3876675" cy="2171700"/>
          </a:xfrm>
          <a:prstGeom prst="rect">
            <a:avLst/>
          </a:prstGeom>
          <a:noFill/>
          <a:ln>
            <a:noFill/>
          </a:ln>
        </p:spPr>
      </p:pic>
      <p:pic>
        <p:nvPicPr>
          <p:cNvPr id="359" name="Shape 359"/>
          <p:cNvPicPr preferRelativeResize="0"/>
          <p:nvPr/>
        </p:nvPicPr>
        <p:blipFill rotWithShape="1">
          <a:blip r:embed="rId4">
            <a:alphaModFix/>
          </a:blip>
          <a:srcRect b="0" l="0" r="0" t="0"/>
          <a:stretch/>
        </p:blipFill>
        <p:spPr>
          <a:xfrm>
            <a:off x="4812637" y="3684961"/>
            <a:ext cx="3810000" cy="2085975"/>
          </a:xfrm>
          <a:prstGeom prst="rect">
            <a:avLst/>
          </a:prstGeom>
          <a:noFill/>
          <a:ln>
            <a:noFill/>
          </a:ln>
        </p:spPr>
      </p:pic>
      <p:pic>
        <p:nvPicPr>
          <p:cNvPr id="360" name="Shape 360"/>
          <p:cNvPicPr preferRelativeResize="0"/>
          <p:nvPr/>
        </p:nvPicPr>
        <p:blipFill rotWithShape="1">
          <a:blip r:embed="rId5">
            <a:alphaModFix/>
          </a:blip>
          <a:srcRect b="0" l="0" r="0" t="0"/>
          <a:stretch/>
        </p:blipFill>
        <p:spPr>
          <a:xfrm>
            <a:off x="1691680" y="116632"/>
            <a:ext cx="6029325" cy="2447925"/>
          </a:xfrm>
          <a:prstGeom prst="rect">
            <a:avLst/>
          </a:prstGeom>
          <a:noFill/>
          <a:ln>
            <a:noFill/>
          </a:ln>
        </p:spPr>
      </p:pic>
      <p:sp>
        <p:nvSpPr>
          <p:cNvPr id="361" name="Shape 361"/>
          <p:cNvSpPr/>
          <p:nvPr/>
        </p:nvSpPr>
        <p:spPr>
          <a:xfrm rot="2275167">
            <a:off x="2014408" y="2756414"/>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62" name="Shape 362"/>
          <p:cNvSpPr/>
          <p:nvPr/>
        </p:nvSpPr>
        <p:spPr>
          <a:xfrm rot="-2259402">
            <a:off x="6246897" y="2756466"/>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63" name="Shape 363"/>
          <p:cNvSpPr/>
          <p:nvPr/>
        </p:nvSpPr>
        <p:spPr>
          <a:xfrm>
            <a:off x="4355976" y="5770936"/>
            <a:ext cx="4536504" cy="826416"/>
          </a:xfrm>
          <a:prstGeom prst="rect">
            <a:avLst/>
          </a:prstGeom>
          <a:solidFill>
            <a:schemeClr val="accent1"/>
          </a:solidFill>
          <a:ln cap="flat" cmpd="sng" w="25400">
            <a:solidFill>
              <a:srgbClr val="395E89"/>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元のデータに復元できない</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Shape 368"/>
          <p:cNvPicPr preferRelativeResize="0"/>
          <p:nvPr/>
        </p:nvPicPr>
        <p:blipFill rotWithShape="1">
          <a:blip r:embed="rId3">
            <a:alphaModFix/>
          </a:blip>
          <a:srcRect b="0" l="0" r="0" t="0"/>
          <a:stretch/>
        </p:blipFill>
        <p:spPr>
          <a:xfrm>
            <a:off x="1691680" y="116632"/>
            <a:ext cx="6029325" cy="2447925"/>
          </a:xfrm>
          <a:prstGeom prst="rect">
            <a:avLst/>
          </a:prstGeom>
          <a:noFill/>
          <a:ln>
            <a:noFill/>
          </a:ln>
        </p:spPr>
      </p:pic>
      <p:sp>
        <p:nvSpPr>
          <p:cNvPr id="369" name="Shape 369"/>
          <p:cNvSpPr/>
          <p:nvPr/>
        </p:nvSpPr>
        <p:spPr>
          <a:xfrm rot="2275167">
            <a:off x="2014408" y="2756414"/>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sp>
        <p:nvSpPr>
          <p:cNvPr id="370" name="Shape 370"/>
          <p:cNvSpPr/>
          <p:nvPr/>
        </p:nvSpPr>
        <p:spPr>
          <a:xfrm rot="-2259402">
            <a:off x="6246897" y="2756466"/>
            <a:ext cx="576064" cy="779499"/>
          </a:xfrm>
          <a:prstGeom prst="downArrow">
            <a:avLst>
              <a:gd fmla="val 50000" name="adj1"/>
              <a:gd fmla="val 50000" name="adj2"/>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dk1"/>
              </a:solidFill>
              <a:latin typeface="Calibri"/>
              <a:ea typeface="Calibri"/>
              <a:cs typeface="Calibri"/>
              <a:sym typeface="Calibri"/>
            </a:endParaRPr>
          </a:p>
        </p:txBody>
      </p:sp>
      <p:pic>
        <p:nvPicPr>
          <p:cNvPr id="371" name="Shape 371"/>
          <p:cNvPicPr preferRelativeResize="0"/>
          <p:nvPr/>
        </p:nvPicPr>
        <p:blipFill rotWithShape="1">
          <a:blip r:embed="rId4">
            <a:alphaModFix/>
          </a:blip>
          <a:srcRect b="0" l="0" r="0" t="0"/>
          <a:stretch/>
        </p:blipFill>
        <p:spPr>
          <a:xfrm>
            <a:off x="251520" y="4149080"/>
            <a:ext cx="3914775" cy="2066925"/>
          </a:xfrm>
          <a:prstGeom prst="rect">
            <a:avLst/>
          </a:prstGeom>
          <a:noFill/>
          <a:ln>
            <a:noFill/>
          </a:ln>
        </p:spPr>
      </p:pic>
      <p:pic>
        <p:nvPicPr>
          <p:cNvPr id="372" name="Shape 372"/>
          <p:cNvPicPr preferRelativeResize="0"/>
          <p:nvPr/>
        </p:nvPicPr>
        <p:blipFill rotWithShape="1">
          <a:blip r:embed="rId5">
            <a:alphaModFix/>
          </a:blip>
          <a:srcRect b="0" l="0" r="0" t="0"/>
          <a:stretch/>
        </p:blipFill>
        <p:spPr>
          <a:xfrm>
            <a:off x="5004048" y="4177003"/>
            <a:ext cx="3867150" cy="213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SQLアンチパターン</a:t>
            </a:r>
          </a:p>
        </p:txBody>
      </p:sp>
      <p:sp>
        <p:nvSpPr>
          <p:cNvPr id="378" name="Shape 37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DB設計を始めDBに関する「やってはいけないこと」をまとめたもの</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論理設計に関するアンチパターン</a:t>
            </a:r>
          </a:p>
        </p:txBody>
      </p:sp>
      <p:sp>
        <p:nvSpPr>
          <p:cNvPr id="384" name="Shape 38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Jaywalking</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Naive Trees</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ID Required</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Keyless Entry</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Entity-Attribute-Value </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Polymorphic Associations</a:t>
            </a:r>
          </a:p>
          <a:p>
            <a:pPr indent="-342900" lvl="0" marL="342900" marR="0" rtl="0" algn="l">
              <a:lnSpc>
                <a:spcPct val="90000"/>
              </a:lnSpc>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Multi-Column Attributes</a:t>
            </a:r>
          </a:p>
          <a:p>
            <a:pPr indent="-342900" lvl="0" marL="342900" marR="0" rtl="0" algn="l">
              <a:lnSpc>
                <a:spcPct val="90000"/>
              </a:lnSpc>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Metadata Tribbles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Jaywalking</a:t>
            </a:r>
          </a:p>
        </p:txBody>
      </p:sp>
      <p:sp>
        <p:nvSpPr>
          <p:cNvPr id="390" name="Shape 390"/>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カラムの中に、複数のデータを入れてしまう</a:t>
            </a:r>
          </a:p>
          <a:p>
            <a:pPr indent="-342900" lvl="0" marL="342900" marR="0" rtl="0" algn="l">
              <a:spcBef>
                <a:spcPts val="64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391" name="Shape 391"/>
          <p:cNvGraphicFramePr/>
          <p:nvPr/>
        </p:nvGraphicFramePr>
        <p:xfrm>
          <a:off x="1475656" y="2852936"/>
          <a:ext cx="3000000" cy="3000000"/>
        </p:xfrm>
        <a:graphic>
          <a:graphicData uri="http://schemas.openxmlformats.org/drawingml/2006/table">
            <a:tbl>
              <a:tblPr>
                <a:noFill/>
                <a:tableStyleId>{6F3E26BD-0CF9-4D1C-B590-40CFC4C86BA6}</a:tableStyleId>
              </a:tblPr>
              <a:tblGrid>
                <a:gridCol w="2430275"/>
                <a:gridCol w="4050450"/>
              </a:tblGrid>
              <a:tr h="610650">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曜日</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2D050"/>
                    </a:solidFill>
                  </a:tcPr>
                </a:tc>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担当</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92D050"/>
                    </a:solidFill>
                  </a:tcPr>
                </a:tc>
              </a:tr>
              <a:tr h="610650">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月</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1,A先生,2,B先生</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10650">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火</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1,C先生,2,D先生</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10650">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水</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b="0" i="0" lang="en-US" sz="4000" u="none" cap="none" strike="noStrike">
                          <a:solidFill>
                            <a:srgbClr val="000000"/>
                          </a:solidFill>
                          <a:latin typeface="Arial"/>
                          <a:ea typeface="Arial"/>
                          <a:cs typeface="Arial"/>
                          <a:sym typeface="Arial"/>
                        </a:rPr>
                        <a:t>1,E先生,2,F先生</a:t>
                      </a:r>
                    </a:p>
                  </a:txBody>
                  <a:tcPr marT="9525" marB="0" marR="9525" marL="9525" anchor="ctr">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397" name="Shape 39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403" name="Shape 40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409" name="Shape 409"/>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415" name="Shape 415"/>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ACID特性</a:t>
            </a:r>
          </a:p>
        </p:txBody>
      </p:sp>
      <p:sp>
        <p:nvSpPr>
          <p:cNvPr id="113" name="Shape 113"/>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原子性</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一貫性</a:t>
            </a:r>
          </a:p>
          <a:p>
            <a:pPr indent="-342900" lvl="0" marL="342900" marR="0" rtl="0" algn="l">
              <a:spcBef>
                <a:spcPts val="64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独立性</a:t>
            </a:r>
          </a:p>
          <a:p>
            <a:pPr indent="-342900" lvl="0" marL="342900" marR="0" rtl="0" algn="l">
              <a:spcBef>
                <a:spcPts val="64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永続性</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421" name="Shape 421"/>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t/>
            </a:r>
            <a:endParaRPr b="0" i="0" sz="4400" u="none" cap="none" strike="noStrike">
              <a:solidFill>
                <a:schemeClr val="dk1"/>
              </a:solidFill>
              <a:latin typeface="Calibri"/>
              <a:ea typeface="Calibri"/>
              <a:cs typeface="Calibri"/>
              <a:sym typeface="Calibri"/>
            </a:endParaRPr>
          </a:p>
        </p:txBody>
      </p:sp>
      <p:sp>
        <p:nvSpPr>
          <p:cNvPr id="427" name="Shape 427"/>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原子性</a:t>
            </a:r>
          </a:p>
        </p:txBody>
      </p:sp>
      <p:sp>
        <p:nvSpPr>
          <p:cNvPr id="119" name="Shape 119"/>
          <p:cNvSpPr/>
          <p:nvPr/>
        </p:nvSpPr>
        <p:spPr>
          <a:xfrm>
            <a:off x="539552" y="1916832"/>
            <a:ext cx="5040560" cy="792088"/>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en-US" sz="3600" u="none" cap="none" strike="noStrike">
                <a:solidFill>
                  <a:schemeClr val="dk1"/>
                </a:solidFill>
                <a:latin typeface="Calibri"/>
                <a:ea typeface="Calibri"/>
                <a:cs typeface="Calibri"/>
                <a:sym typeface="Calibri"/>
              </a:rPr>
              <a:t>1000000000</a:t>
            </a:r>
            <a:r>
              <a:rPr b="0" i="0" lang="en-US" sz="1800" u="none" cap="none" strike="noStrike">
                <a:solidFill>
                  <a:schemeClr val="dk1"/>
                </a:solidFill>
                <a:latin typeface="Calibri"/>
                <a:ea typeface="Calibri"/>
                <a:cs typeface="Calibri"/>
                <a:sym typeface="Calibri"/>
              </a:rPr>
              <a:t>件のレコードを挿入する</a:t>
            </a:r>
          </a:p>
        </p:txBody>
      </p:sp>
      <p:sp>
        <p:nvSpPr>
          <p:cNvPr id="120" name="Shape 120"/>
          <p:cNvSpPr/>
          <p:nvPr/>
        </p:nvSpPr>
        <p:spPr>
          <a:xfrm>
            <a:off x="323528" y="1556792"/>
            <a:ext cx="1944216" cy="504056"/>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b="0" i="0" lang="en-US" sz="1800" u="none" cap="none" strike="noStrike">
                <a:solidFill>
                  <a:schemeClr val="dk1"/>
                </a:solidFill>
                <a:latin typeface="Calibri"/>
                <a:ea typeface="Calibri"/>
                <a:cs typeface="Calibri"/>
                <a:sym typeface="Calibri"/>
              </a:rPr>
              <a:t>トランザクション</a:t>
            </a:r>
          </a:p>
        </p:txBody>
      </p:sp>
      <p:sp>
        <p:nvSpPr>
          <p:cNvPr id="121" name="Shape 121"/>
          <p:cNvSpPr txBox="1"/>
          <p:nvPr/>
        </p:nvSpPr>
        <p:spPr>
          <a:xfrm>
            <a:off x="1115616" y="3068960"/>
            <a:ext cx="7632848" cy="646331"/>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800" u="none" cap="none" strike="noStrike">
                <a:solidFill>
                  <a:schemeClr val="dk1"/>
                </a:solidFill>
                <a:latin typeface="Calibri"/>
                <a:ea typeface="Calibri"/>
                <a:cs typeface="Calibri"/>
                <a:sym typeface="Calibri"/>
              </a:rPr>
              <a:t>もし、</a:t>
            </a:r>
            <a:r>
              <a:rPr b="0" i="0" lang="en-US" sz="3600" u="none" cap="none" strike="noStrike">
                <a:solidFill>
                  <a:schemeClr val="dk1"/>
                </a:solidFill>
                <a:latin typeface="Calibri"/>
                <a:ea typeface="Calibri"/>
                <a:cs typeface="Calibri"/>
                <a:sym typeface="Calibri"/>
              </a:rPr>
              <a:t>999999999</a:t>
            </a:r>
            <a:r>
              <a:rPr b="0" i="0" lang="en-US" sz="1800" u="none" cap="none" strike="noStrike">
                <a:solidFill>
                  <a:schemeClr val="dk1"/>
                </a:solidFill>
                <a:latin typeface="Calibri"/>
                <a:ea typeface="Calibri"/>
                <a:cs typeface="Calibri"/>
                <a:sym typeface="Calibri"/>
              </a:rPr>
              <a:t>件目のレコードで何かしらのエラーが起こったら？</a:t>
            </a:r>
          </a:p>
        </p:txBody>
      </p:sp>
      <p:sp>
        <p:nvSpPr>
          <p:cNvPr id="122" name="Shape 122"/>
          <p:cNvSpPr/>
          <p:nvPr/>
        </p:nvSpPr>
        <p:spPr>
          <a:xfrm>
            <a:off x="683568" y="4293096"/>
            <a:ext cx="8064896" cy="1656184"/>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med" w="med" type="none"/>
            <a:tailEnd len="med" w="med" type="none"/>
          </a:ln>
          <a:effectLst>
            <a:outerShdw blurRad="40000" rotWithShape="0" dir="5400000" dist="20000">
              <a:srgbClr val="000000">
                <a:alpha val="37647"/>
              </a:srgbClr>
            </a:outerShdw>
          </a:effectLst>
        </p:spPr>
        <p:txBody>
          <a:bodyPr anchorCtr="0" anchor="ctr" bIns="45700" lIns="91425" rIns="91425" wrap="square" tIns="45700">
            <a:noAutofit/>
          </a:bodyPr>
          <a:lstStyle/>
          <a:p>
            <a:pPr indent="0" lvl="0" marL="0" marR="0" rtl="0" algn="ctr">
              <a:spcBef>
                <a:spcPts val="0"/>
              </a:spcBef>
              <a:buSzPct val="25000"/>
              <a:buNone/>
            </a:pPr>
            <a:r>
              <a:rPr lang="en-US" sz="3600">
                <a:solidFill>
                  <a:schemeClr val="dk1"/>
                </a:solidFill>
                <a:latin typeface="Calibri"/>
                <a:ea typeface="Calibri"/>
                <a:cs typeface="Calibri"/>
                <a:sym typeface="Calibri"/>
              </a:rPr>
              <a:t>すべてのレコードの挿入操作が</a:t>
            </a:r>
          </a:p>
          <a:p>
            <a:pPr indent="0" lvl="0" marL="0" marR="0" rtl="0" algn="ctr">
              <a:spcBef>
                <a:spcPts val="0"/>
              </a:spcBef>
              <a:buSzPct val="25000"/>
              <a:buNone/>
            </a:pPr>
            <a:r>
              <a:rPr lang="en-US" sz="3600">
                <a:solidFill>
                  <a:schemeClr val="dk1"/>
                </a:solidFill>
                <a:latin typeface="Calibri"/>
                <a:ea typeface="Calibri"/>
                <a:cs typeface="Calibri"/>
                <a:sym typeface="Calibri"/>
              </a:rPr>
              <a:t>リセットされる</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問題</a:t>
            </a:r>
          </a:p>
        </p:txBody>
      </p:sp>
      <p:sp>
        <p:nvSpPr>
          <p:cNvPr id="128" name="Shape 128"/>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なぜ、トランザクションに含まれる処理がすべて実行できない場合、トランザクション開始前の状態に戻す必要があるのか。（せっかく999999999件も登録したんだから、リセットせずに、エラーが起きたら最後の1件だけ登録すればよいのでは？）</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一貫性</a:t>
            </a:r>
          </a:p>
        </p:txBody>
      </p:sp>
      <p:sp>
        <p:nvSpPr>
          <p:cNvPr id="134" name="Shape 134"/>
          <p:cNvSpPr txBox="1"/>
          <p:nvPr>
            <p:ph idx="1" type="body"/>
          </p:nvPr>
        </p:nvSpPr>
        <p:spPr>
          <a:xfrm>
            <a:off x="457200" y="1600200"/>
            <a:ext cx="8229600" cy="4525963"/>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テーブルやレコードの状態に対するルール違反がトランザクション終了時に発生した場合、DBの状態をトランザクション開始前までに戻す</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a:noFill/>
          <a:ln>
            <a:noFill/>
          </a:ln>
        </p:spPr>
        <p:txBody>
          <a:bodyPr anchorCtr="0" anchor="ctr" bIns="45700" lIns="91425" rIns="91425" wrap="square" tIns="45700">
            <a:noAutofit/>
          </a:bodyPr>
          <a:lstStyle/>
          <a:p>
            <a:pPr indent="0" lvl="0" marL="0" marR="0" rtl="0" algn="ctr">
              <a:spcBef>
                <a:spcPts val="0"/>
              </a:spcBef>
              <a:buClr>
                <a:schemeClr val="dk1"/>
              </a:buClr>
              <a:buSzPct val="25000"/>
              <a:buFont typeface="Calibri"/>
              <a:buNone/>
            </a:pPr>
            <a:r>
              <a:rPr b="0" i="0" lang="en-US" sz="4400" u="none" cap="none" strike="noStrike">
                <a:solidFill>
                  <a:schemeClr val="dk1"/>
                </a:solidFill>
                <a:latin typeface="Calibri"/>
                <a:ea typeface="Calibri"/>
                <a:cs typeface="Calibri"/>
                <a:sym typeface="Calibri"/>
              </a:rPr>
              <a:t>独立性</a:t>
            </a:r>
          </a:p>
        </p:txBody>
      </p:sp>
      <p:sp>
        <p:nvSpPr>
          <p:cNvPr id="140" name="Shape 140"/>
          <p:cNvSpPr txBox="1"/>
          <p:nvPr>
            <p:ph idx="1" type="body"/>
          </p:nvPr>
        </p:nvSpPr>
        <p:spPr>
          <a:xfrm>
            <a:off x="457200" y="1600201"/>
            <a:ext cx="8229600" cy="1036712"/>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トランザクションの処理の途中の状態を外部から観測できない</a:t>
            </a:r>
          </a:p>
        </p:txBody>
      </p:sp>
      <p:sp>
        <p:nvSpPr>
          <p:cNvPr id="141" name="Shape 141"/>
          <p:cNvSpPr txBox="1"/>
          <p:nvPr/>
        </p:nvSpPr>
        <p:spPr>
          <a:xfrm>
            <a:off x="539552" y="2996952"/>
            <a:ext cx="8229600" cy="11430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Calibri"/>
              <a:buNone/>
            </a:pPr>
            <a:r>
              <a:rPr lang="en-US" sz="4400">
                <a:solidFill>
                  <a:schemeClr val="dk1"/>
                </a:solidFill>
                <a:latin typeface="Calibri"/>
                <a:ea typeface="Calibri"/>
                <a:cs typeface="Calibri"/>
                <a:sym typeface="Calibri"/>
              </a:rPr>
              <a:t>永続</a:t>
            </a:r>
            <a:r>
              <a:rPr b="0" i="0" lang="en-US" sz="4400" u="none" cap="none" strike="noStrike">
                <a:solidFill>
                  <a:schemeClr val="dk1"/>
                </a:solidFill>
                <a:latin typeface="Calibri"/>
                <a:ea typeface="Calibri"/>
                <a:cs typeface="Calibri"/>
                <a:sym typeface="Calibri"/>
              </a:rPr>
              <a:t>性</a:t>
            </a:r>
          </a:p>
        </p:txBody>
      </p:sp>
      <p:sp>
        <p:nvSpPr>
          <p:cNvPr id="142" name="Shape 142"/>
          <p:cNvSpPr txBox="1"/>
          <p:nvPr/>
        </p:nvSpPr>
        <p:spPr>
          <a:xfrm>
            <a:off x="539552" y="4322514"/>
            <a:ext cx="8229600" cy="2058813"/>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DB側がトランザクションの終了をアプリケーション側に通知した後に、ロールバックが起こらない</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