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0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11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7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8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87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88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6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2DCB8-6E04-4A1B-AF72-38350DA545CC}" type="datetimeFigureOut">
              <a:rPr kumimoji="1" lang="ja-JP" altLang="en-US" smtClean="0"/>
              <a:t>2017/3/25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0B7E-C9DD-4512-AE3B-9DABF37064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9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SQL</a:t>
            </a:r>
            <a:r>
              <a:rPr kumimoji="1" lang="ja-JP" altLang="en-US" smtClean="0"/>
              <a:t>アンチパターン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17/03/25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6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EAV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エンティティ・アトリビュート・ヴァリューの略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プロパティ（メンバ変数も同様）が異なる</a:t>
            </a:r>
            <a:r>
              <a:rPr kumimoji="1" lang="en-US" altLang="ja-JP" smtClean="0"/>
              <a:t>2</a:t>
            </a:r>
            <a:r>
              <a:rPr kumimoji="1" lang="ja-JP" altLang="en-US" smtClean="0"/>
              <a:t>つの概念を取り扱いたいときに発生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32656"/>
            <a:ext cx="9744591" cy="21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528260" cy="181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角丸四角形 5"/>
          <p:cNvSpPr/>
          <p:nvPr/>
        </p:nvSpPr>
        <p:spPr>
          <a:xfrm>
            <a:off x="4932040" y="4869160"/>
            <a:ext cx="3168352" cy="136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/>
              <a:t>OTLT</a:t>
            </a:r>
            <a:r>
              <a:rPr kumimoji="1" lang="ja-JP" altLang="en-US" sz="3200" smtClean="0"/>
              <a:t>と同じような</a:t>
            </a:r>
            <a:endParaRPr kumimoji="1" lang="en-US" altLang="ja-JP" sz="3200" smtClean="0"/>
          </a:p>
          <a:p>
            <a:pPr algn="ctr"/>
            <a:r>
              <a:rPr kumimoji="1" lang="ja-JP" altLang="en-US" sz="3200" smtClean="0"/>
              <a:t>問題が発生する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323528" y="3573016"/>
            <a:ext cx="8136904" cy="19442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構造を考える</a:t>
            </a:r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683568" y="1628800"/>
            <a:ext cx="7200800" cy="3601265"/>
            <a:chOff x="683568" y="1628800"/>
            <a:chExt cx="7200800" cy="3601265"/>
          </a:xfrm>
        </p:grpSpPr>
        <p:sp>
          <p:nvSpPr>
            <p:cNvPr id="4" name="角丸四角形 3"/>
            <p:cNvSpPr/>
            <p:nvPr/>
          </p:nvSpPr>
          <p:spPr>
            <a:xfrm>
              <a:off x="2915816" y="1628800"/>
              <a:ext cx="2880320" cy="93610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動物</a:t>
              </a:r>
              <a:endParaRPr kumimoji="1" lang="ja-JP" altLang="en-US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6228184" y="3717032"/>
              <a:ext cx="1656184" cy="15121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mtClean="0"/>
                <a:t>昆虫</a:t>
              </a:r>
              <a:endParaRPr lang="en-US" altLang="ja-JP" smtClean="0"/>
            </a:p>
            <a:p>
              <a:pPr algn="ctr"/>
              <a:r>
                <a:rPr lang="ja-JP" altLang="en-US" smtClean="0"/>
                <a:t>・角の数</a:t>
              </a:r>
              <a:endParaRPr lang="en-US" altLang="ja-JP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527884" y="3717897"/>
              <a:ext cx="1656184" cy="15121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爬虫類</a:t>
              </a:r>
              <a:endParaRPr kumimoji="1" lang="en-US" altLang="ja-JP" smtClean="0"/>
            </a:p>
            <a:p>
              <a:pPr algn="ctr"/>
              <a:r>
                <a:rPr lang="ja-JP" altLang="en-US" smtClean="0"/>
                <a:t>・首の長さ</a:t>
              </a:r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83568" y="3717032"/>
              <a:ext cx="1656184" cy="151216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mtClean="0"/>
                <a:t>哺乳類</a:t>
              </a:r>
              <a:endParaRPr kumimoji="1" lang="en-US" altLang="ja-JP" smtClean="0"/>
            </a:p>
            <a:p>
              <a:pPr algn="ctr"/>
              <a:r>
                <a:rPr lang="ja-JP" altLang="en-US" smtClean="0"/>
                <a:t>・毛の色</a:t>
              </a:r>
              <a:endParaRPr kumimoji="1" lang="ja-JP" altLang="en-US"/>
            </a:p>
          </p:txBody>
        </p:sp>
        <p:sp>
          <p:nvSpPr>
            <p:cNvPr id="8" name="右矢印 7"/>
            <p:cNvSpPr/>
            <p:nvPr/>
          </p:nvSpPr>
          <p:spPr>
            <a:xfrm rot="19067537">
              <a:off x="1755635" y="2806215"/>
              <a:ext cx="1368152" cy="50405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右矢印 8"/>
            <p:cNvSpPr/>
            <p:nvPr/>
          </p:nvSpPr>
          <p:spPr>
            <a:xfrm rot="2532463" flipH="1">
              <a:off x="5788081" y="2819613"/>
              <a:ext cx="1368152" cy="50405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 rot="5400000" flipH="1">
              <a:off x="3779479" y="2889373"/>
              <a:ext cx="1152994" cy="50405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6012160" y="5373216"/>
            <a:ext cx="2808312" cy="10801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具象クラスの持つメンバが異なることに起因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解決策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具象クラステーブルを作成する</a:t>
            </a:r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5595964" cy="420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ポリモーフィック・アソシエーション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あるテーブルのデータが複数の親テーブルを持つ場合に発生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テーブルのカラムに「どの親テーブルを参照するか」という情報を持たせてしまう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60032" y="5932077"/>
            <a:ext cx="4104456" cy="6840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どうやって結合すればよい？</a:t>
            </a:r>
            <a:endParaRPr kumimoji="1" lang="ja-JP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42810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704"/>
            <a:ext cx="42810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09888"/>
            <a:ext cx="5466091" cy="253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やってしまったこと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展示先テーブルが、どの親テーブルを参照すればよいかを示す列を追加してしまう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683568" y="5157192"/>
            <a:ext cx="7632848" cy="1296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/>
              <a:t>どういった問題が発生するだろうか</a:t>
            </a:r>
            <a:endParaRPr kumimoji="1" lang="ja-JP" altLang="en-US" sz="3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09888"/>
            <a:ext cx="5823891" cy="19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解決策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展示先テーブルは哺乳類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爬虫類テーブルよりもより広い範囲のデータを保有するテーブル</a:t>
            </a:r>
            <a:endParaRPr kumimoji="1" lang="en-US" altLang="ja-JP" smtClean="0"/>
          </a:p>
          <a:p>
            <a:r>
              <a:rPr lang="ja-JP" altLang="en-US"/>
              <a:t>と</a:t>
            </a:r>
            <a:r>
              <a:rPr lang="ja-JP" altLang="en-US" smtClean="0"/>
              <a:t>、言うことは「</a:t>
            </a:r>
            <a:r>
              <a:rPr lang="ja-JP" altLang="en-US"/>
              <a:t>展示先</a:t>
            </a:r>
            <a:r>
              <a:rPr lang="ja-JP" altLang="en-US" smtClean="0"/>
              <a:t>テーブルは参照される存在」であるべき</a:t>
            </a:r>
            <a:endParaRPr lang="en-US" altLang="ja-JP" smtClean="0"/>
          </a:p>
          <a:p>
            <a:endParaRPr lang="en-US" altLang="ja-JP"/>
          </a:p>
          <a:p>
            <a:r>
              <a:rPr lang="ja-JP" altLang="en-US" smtClean="0"/>
              <a:t>展示先テーブルの正規化して、哺乳類</a:t>
            </a:r>
            <a:r>
              <a:rPr lang="en-US" altLang="ja-JP" smtClean="0"/>
              <a:t>/</a:t>
            </a:r>
            <a:r>
              <a:rPr lang="ja-JP" altLang="en-US" smtClean="0"/>
              <a:t>爬虫類テーブルとの関係を示すテーブルを作る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672408" cy="168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42810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2656"/>
            <a:ext cx="4281024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14" y="2162746"/>
            <a:ext cx="345046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276904" cy="24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ナイーブツリー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kumimoji="1" lang="ja-JP" altLang="en-US" smtClean="0"/>
              <a:t>階層構造を</a:t>
            </a:r>
            <a:r>
              <a:rPr kumimoji="1" lang="en-US" altLang="ja-JP" smtClean="0"/>
              <a:t>DB</a:t>
            </a:r>
            <a:r>
              <a:rPr kumimoji="1" lang="ja-JP" altLang="en-US" smtClean="0"/>
              <a:t>で表現しようとするときに、隣接リストとして実現してしまうこと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1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二等辺三角形 27"/>
          <p:cNvSpPr/>
          <p:nvPr/>
        </p:nvSpPr>
        <p:spPr>
          <a:xfrm>
            <a:off x="5117829" y="1772816"/>
            <a:ext cx="2736304" cy="345638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>
            <a:off x="767462" y="1654955"/>
            <a:ext cx="2736304" cy="3456384"/>
          </a:xfrm>
          <a:prstGeom prst="triangl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例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631558" y="1431797"/>
            <a:ext cx="100811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課長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940152" y="1412776"/>
            <a:ext cx="100811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課長</a:t>
            </a:r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067" y="3068960"/>
            <a:ext cx="100811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主任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7504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21785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135614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143726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100589" y="3068960"/>
            <a:ext cx="100811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主任</a:t>
            </a:r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560114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5574395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588224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7596336" y="4869160"/>
            <a:ext cx="1008112" cy="720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メンター</a:t>
            </a:r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639670" y="3068960"/>
            <a:ext cx="100811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主任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804248" y="3068960"/>
            <a:ext cx="100811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主任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こんな風に実装しちゃう</a:t>
            </a:r>
            <a:endParaRPr kumimoji="1" lang="ja-JP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484784"/>
            <a:ext cx="4035896" cy="55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4067944" y="2132856"/>
            <a:ext cx="4680520" cy="2448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smtClean="0"/>
              <a:t>・課長</a:t>
            </a:r>
            <a:r>
              <a:rPr kumimoji="1" lang="en-US" altLang="ja-JP" sz="2400" smtClean="0"/>
              <a:t>A</a:t>
            </a:r>
            <a:r>
              <a:rPr kumimoji="1" lang="ja-JP" altLang="en-US" sz="2400" smtClean="0"/>
              <a:t>の下に部下は何人いる？</a:t>
            </a:r>
            <a:endParaRPr kumimoji="1" lang="en-US" altLang="ja-JP" sz="2400" smtClean="0"/>
          </a:p>
          <a:p>
            <a:r>
              <a:rPr lang="ja-JP" altLang="en-US" sz="2400" smtClean="0"/>
              <a:t>・主任って上から何番目？</a:t>
            </a:r>
            <a:endParaRPr lang="en-US" altLang="ja-JP" sz="2400" smtClean="0"/>
          </a:p>
          <a:p>
            <a:r>
              <a:rPr lang="ja-JP" altLang="en-US" sz="2400" smtClean="0"/>
              <a:t>・担当主任が変わったらどうする？</a:t>
            </a:r>
            <a:endParaRPr lang="en-US" altLang="ja-JP" sz="2400" smtClean="0"/>
          </a:p>
          <a:p>
            <a:r>
              <a:rPr kumimoji="1" lang="ja-JP" altLang="en-US" sz="2400" smtClean="0"/>
              <a:t>・主任が退職したらどうなる？</a:t>
            </a:r>
            <a:endParaRPr kumimoji="1"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解決策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いろいろな解決策がありますが、閉包テーブルがオススメ</a:t>
            </a:r>
            <a:endParaRPr kumimoji="1" lang="en-US" altLang="ja-JP" smtClean="0"/>
          </a:p>
          <a:p>
            <a:endParaRPr lang="en-US" altLang="ja-JP"/>
          </a:p>
          <a:p>
            <a:r>
              <a:rPr lang="ja-JP" altLang="en-US"/>
              <a:t>閉包</a:t>
            </a:r>
            <a:r>
              <a:rPr lang="ja-JP" altLang="en-US" smtClean="0"/>
              <a:t>テーブル</a:t>
            </a:r>
            <a:endParaRPr lang="en-US" altLang="ja-JP" smtClean="0"/>
          </a:p>
          <a:p>
            <a:pPr lvl="1"/>
            <a:r>
              <a:rPr kumimoji="1" lang="ja-JP" altLang="en-US" smtClean="0"/>
              <a:t>全ての上下関係を示すテーブル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5679702" cy="511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ID</a:t>
            </a:r>
            <a:r>
              <a:rPr lang="ja-JP" altLang="en-US"/>
              <a:t>リクワイアド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全てのテーブルに</a:t>
            </a:r>
            <a:r>
              <a:rPr lang="en-US" altLang="ja-JP" smtClean="0"/>
              <a:t>ID</a:t>
            </a:r>
            <a:r>
              <a:rPr lang="ja-JP" altLang="en-US" smtClean="0"/>
              <a:t>を割り振ってしまう</a:t>
            </a:r>
            <a:endParaRPr lang="en-US" altLang="ja-JP" smtClean="0"/>
          </a:p>
          <a:p>
            <a:endParaRPr kumimoji="1" lang="en-US" altLang="ja-JP"/>
          </a:p>
          <a:p>
            <a:r>
              <a:rPr lang="en-US" altLang="ja-JP"/>
              <a:t>ID</a:t>
            </a:r>
            <a:r>
              <a:rPr lang="ja-JP" altLang="en-US"/>
              <a:t>は「テーブルのレコードを一意に定めるために用いるもの</a:t>
            </a:r>
            <a:r>
              <a:rPr lang="ja-JP" altLang="en-US" smtClean="0"/>
              <a:t>」であるが、レコードの一意性は</a:t>
            </a:r>
            <a:r>
              <a:rPr lang="en-US" altLang="ja-JP" smtClean="0"/>
              <a:t>ID</a:t>
            </a:r>
            <a:r>
              <a:rPr lang="ja-JP" altLang="en-US" smtClean="0"/>
              <a:t>ではなく、ドメインレベルで決定される</a:t>
            </a:r>
            <a:endParaRPr lang="en-US" altLang="ja-JP" smtClean="0"/>
          </a:p>
          <a:p>
            <a:endParaRPr lang="en-US" altLang="ja-JP"/>
          </a:p>
          <a:p>
            <a:pPr lvl="1"/>
            <a:r>
              <a:rPr lang="ja-JP" altLang="en-US" smtClean="0"/>
              <a:t>ここから、大久保の長ったらしい話</a:t>
            </a:r>
            <a:endParaRPr lang="en-US" altLang="ja-JP" smtClean="0"/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キーレスエントリ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外部キー制約を使用しない</a:t>
            </a:r>
            <a:endParaRPr kumimoji="1" lang="en-US" altLang="ja-JP" smtClean="0"/>
          </a:p>
          <a:p>
            <a:endParaRPr lang="en-US" altLang="ja-JP"/>
          </a:p>
          <a:p>
            <a:pPr lvl="1"/>
            <a:r>
              <a:rPr kumimoji="1" lang="ja-JP" altLang="en-US" smtClean="0"/>
              <a:t>外部キー制約：テーブルにある特定のカラムに入れることが出来る値を、別のテーブルの特定のカラムにある値のみに限定すること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制約</a:t>
            </a:r>
            <a:r>
              <a:rPr lang="ja-JP" altLang="en-US"/>
              <a:t>は必要か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なぜ我々の使用する多くの言語は「型」という概念を持つのか</a:t>
            </a:r>
            <a:endParaRPr kumimoji="1" lang="en-US" altLang="ja-JP" smtClean="0"/>
          </a:p>
          <a:p>
            <a:endParaRPr lang="en-US" altLang="ja-JP"/>
          </a:p>
          <a:p>
            <a:r>
              <a:rPr kumimoji="1" lang="ja-JP" altLang="en-US" smtClean="0"/>
              <a:t>エラーが発生するのはどのタイミングが良い？</a:t>
            </a:r>
            <a:endParaRPr kumimoji="1" lang="en-US" altLang="ja-JP" smtClean="0"/>
          </a:p>
          <a:p>
            <a:pPr lvl="1"/>
            <a:r>
              <a:rPr lang="ja-JP" altLang="en-US"/>
              <a:t>コンパイル</a:t>
            </a:r>
            <a:r>
              <a:rPr lang="ja-JP" altLang="en-US" smtClean="0"/>
              <a:t>時</a:t>
            </a:r>
            <a:r>
              <a:rPr lang="en-US" altLang="ja-JP" smtClean="0"/>
              <a:t>/</a:t>
            </a:r>
            <a:r>
              <a:rPr lang="ja-JP" altLang="en-US"/>
              <a:t>動作確認</a:t>
            </a:r>
            <a:r>
              <a:rPr lang="ja-JP" altLang="en-US" smtClean="0"/>
              <a:t>時</a:t>
            </a:r>
            <a:r>
              <a:rPr lang="en-US" altLang="ja-JP" smtClean="0"/>
              <a:t>/</a:t>
            </a:r>
            <a:r>
              <a:rPr lang="ja-JP" altLang="en-US" smtClean="0"/>
              <a:t>テスト時</a:t>
            </a:r>
            <a:r>
              <a:rPr lang="en-US" altLang="ja-JP" smtClean="0"/>
              <a:t>/</a:t>
            </a:r>
            <a:r>
              <a:rPr lang="ja-JP" altLang="en-US" smtClean="0"/>
              <a:t>リリース後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429</Words>
  <Application>Microsoft Office PowerPoint</Application>
  <PresentationFormat>画面に合わせる 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SQLアンチパターン</vt:lpstr>
      <vt:lpstr>ナイーブツリー</vt:lpstr>
      <vt:lpstr>例</vt:lpstr>
      <vt:lpstr>こんな風に実装しちゃう</vt:lpstr>
      <vt:lpstr>解決策</vt:lpstr>
      <vt:lpstr>PowerPoint プレゼンテーション</vt:lpstr>
      <vt:lpstr>IDリクワイアド</vt:lpstr>
      <vt:lpstr>キーレスエントリ</vt:lpstr>
      <vt:lpstr>制約は必要か</vt:lpstr>
      <vt:lpstr>EAV</vt:lpstr>
      <vt:lpstr>PowerPoint プレゼンテーション</vt:lpstr>
      <vt:lpstr>構造を考える</vt:lpstr>
      <vt:lpstr>解決策</vt:lpstr>
      <vt:lpstr>ポリモーフィック・アソシエーション</vt:lpstr>
      <vt:lpstr>PowerPoint プレゼンテーション</vt:lpstr>
      <vt:lpstr>やってしまったこと</vt:lpstr>
      <vt:lpstr>解決策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SQLアンチパターン</dc:title>
  <dc:creator>Jun</dc:creator>
  <cp:lastModifiedBy>Jun</cp:lastModifiedBy>
  <cp:revision>8</cp:revision>
  <dcterms:created xsi:type="dcterms:W3CDTF">2017-03-24T15:58:02Z</dcterms:created>
  <dcterms:modified xsi:type="dcterms:W3CDTF">2017-03-25T00:24:16Z</dcterms:modified>
</cp:coreProperties>
</file>