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0" name="Shape 2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4" name="Shape 2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1" name="Shape 2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8" name="Shape 2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1" name="Shape 3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9" name="Shape 3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36" name="Shape 3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8" name="Shape 3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64" name="Shape 3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0" name="Shape 3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6" name="Shape 3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7" name="Shape 3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06" name="Shape 4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15" name="Shape 4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21" name="Shape 4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37" name="Shape 4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59" name="Shape 4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65" name="Shape 4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71" name="Shape 4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82" name="Shape 4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88" name="Shape 4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12" name="Shape 5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18" name="Shape 5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24" name="Shape 5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30" name="Shape 5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40" name="Shape 5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46" name="Shape 5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55" name="Shape 5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61" name="Shape 5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67" name="Shape 5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76" name="Shape 5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82" name="Shape 5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588" name="Shape 5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 縦書きテキスト">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 縦書きテキスト">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 コンテンツ">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デザインパターン勉強会</a:t>
            </a:r>
          </a:p>
        </p:txBody>
      </p:sp>
      <p:sp>
        <p:nvSpPr>
          <p:cNvPr id="85" name="Shape 85"/>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Clr>
                <a:schemeClr val="dk1"/>
              </a:buClr>
              <a:buSzPct val="25000"/>
              <a:buFont typeface="Arial"/>
              <a:buNone/>
            </a:pPr>
            <a:r>
              <a:rPr b="0" i="0" lang="ja-JP" sz="3200" u="none" cap="none" strike="noStrike">
                <a:solidFill>
                  <a:schemeClr val="dk1"/>
                </a:solidFill>
                <a:latin typeface="Calibri"/>
                <a:ea typeface="Calibri"/>
                <a:cs typeface="Calibri"/>
                <a:sym typeface="Calibri"/>
              </a:rPr>
              <a:t>オブジェクト指向</a:t>
            </a:r>
          </a:p>
          <a:p>
            <a:pPr indent="0" lvl="0" marL="0" marR="0" rtl="0" algn="ctr">
              <a:spcBef>
                <a:spcPts val="640"/>
              </a:spcBef>
              <a:buClr>
                <a:schemeClr val="dk1"/>
              </a:buClr>
              <a:buSzPct val="25000"/>
              <a:buFont typeface="Arial"/>
              <a:buNone/>
            </a:pPr>
            <a:r>
              <a:rPr b="0" baseline="-25000" i="0" lang="ja-JP" sz="3200" u="none" cap="none" strike="noStrike">
                <a:solidFill>
                  <a:schemeClr val="dk1"/>
                </a:solidFill>
                <a:latin typeface="Calibri"/>
                <a:ea typeface="Calibri"/>
                <a:cs typeface="Calibri"/>
                <a:sym typeface="Calibri"/>
              </a:rPr>
              <a:t>17/02/11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クラスとインスタンス</a:t>
            </a:r>
          </a:p>
        </p:txBody>
      </p:sp>
      <p:sp>
        <p:nvSpPr>
          <p:cNvPr id="211" name="Shape 21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クラスは設計図、インスタンスは実際に出来たオブジェクト(実体)</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設計図が存在していても実体がなければ動作しないように、クラス内のメンバを使用するにはインスタンスが必要になる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オブジェクト指向では、インスタンスを生成してから、そのインスタンスに対して動作や作用を行う</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grpSp>
        <p:nvGrpSpPr>
          <p:cNvPr id="216" name="Shape 216"/>
          <p:cNvGrpSpPr/>
          <p:nvPr/>
        </p:nvGrpSpPr>
        <p:grpSpPr>
          <a:xfrm>
            <a:off x="179512" y="260648"/>
            <a:ext cx="7848872" cy="2952328"/>
            <a:chOff x="179512" y="260648"/>
            <a:chExt cx="7848872" cy="2952328"/>
          </a:xfrm>
        </p:grpSpPr>
        <p:sp>
          <p:nvSpPr>
            <p:cNvPr id="217" name="Shape 217"/>
            <p:cNvSpPr/>
            <p:nvPr/>
          </p:nvSpPr>
          <p:spPr>
            <a:xfrm>
              <a:off x="179512" y="260648"/>
              <a:ext cx="3816424" cy="2952328"/>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sampleClass</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int a;</a:t>
              </a:r>
            </a:p>
            <a:p>
              <a:pPr indent="0" lvl="0" marL="0" marR="0" rtl="0" algn="l">
                <a:spcBef>
                  <a:spcPts val="0"/>
                </a:spcBef>
                <a:buSzPct val="25000"/>
                <a:buNone/>
              </a:pPr>
              <a:r>
                <a:rPr lang="ja-JP" sz="1800">
                  <a:solidFill>
                    <a:schemeClr val="dk1"/>
                  </a:solidFill>
                  <a:latin typeface="Calibri"/>
                  <a:ea typeface="Calibri"/>
                  <a:cs typeface="Calibri"/>
                  <a:sym typeface="Calibri"/>
                </a:rPr>
                <a:t>	int b;</a:t>
              </a:r>
            </a:p>
            <a:p>
              <a:pPr indent="0" lvl="0" marL="0" marR="0" rtl="0" algn="l">
                <a:spcBef>
                  <a:spcPts val="0"/>
                </a:spcBef>
                <a:buSzPct val="25000"/>
                <a:buNone/>
              </a:pPr>
              <a:r>
                <a:rPr lang="ja-JP" sz="1800">
                  <a:solidFill>
                    <a:schemeClr val="dk1"/>
                  </a:solidFill>
                  <a:latin typeface="Calibri"/>
                  <a:ea typeface="Calibri"/>
                  <a:cs typeface="Calibri"/>
                  <a:sym typeface="Calibri"/>
                </a:rPr>
                <a:t>	int sampleFunc(int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return value +1;</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18" name="Shape 218"/>
            <p:cNvSpPr/>
            <p:nvPr/>
          </p:nvSpPr>
          <p:spPr>
            <a:xfrm>
              <a:off x="2987824" y="848881"/>
              <a:ext cx="5040560" cy="86409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クラスを記述しただけではメモリは確保されない</a:t>
              </a:r>
            </a:p>
          </p:txBody>
        </p:sp>
      </p:grpSp>
      <p:grpSp>
        <p:nvGrpSpPr>
          <p:cNvPr id="219" name="Shape 219"/>
          <p:cNvGrpSpPr/>
          <p:nvPr/>
        </p:nvGrpSpPr>
        <p:grpSpPr>
          <a:xfrm>
            <a:off x="3779912" y="3429000"/>
            <a:ext cx="5076564" cy="2880320"/>
            <a:chOff x="3779912" y="3429000"/>
            <a:chExt cx="5076564" cy="2880320"/>
          </a:xfrm>
        </p:grpSpPr>
        <p:sp>
          <p:nvSpPr>
            <p:cNvPr id="220" name="Shape 220"/>
            <p:cNvSpPr/>
            <p:nvPr/>
          </p:nvSpPr>
          <p:spPr>
            <a:xfrm>
              <a:off x="3779912" y="3429000"/>
              <a:ext cx="4536504" cy="1656184"/>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int main()</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sampleClass object;</a:t>
              </a:r>
            </a:p>
            <a:p>
              <a:pPr indent="0" lvl="0" marL="0" marR="0" rtl="0" algn="l">
                <a:spcBef>
                  <a:spcPts val="0"/>
                </a:spcBef>
                <a:buSzPct val="25000"/>
                <a:buNone/>
              </a:pPr>
              <a:r>
                <a:rPr lang="ja-JP" sz="1800">
                  <a:solidFill>
                    <a:schemeClr val="dk1"/>
                  </a:solidFill>
                  <a:latin typeface="Calibri"/>
                  <a:ea typeface="Calibri"/>
                  <a:cs typeface="Calibri"/>
                  <a:sym typeface="Calibri"/>
                </a:rPr>
                <a:t>	sampleClass * pobject;</a:t>
              </a:r>
            </a:p>
            <a:p>
              <a:pPr indent="0" lvl="0" marL="0" marR="0" rtl="0" algn="l">
                <a:spcBef>
                  <a:spcPts val="0"/>
                </a:spcBef>
                <a:buSzPct val="25000"/>
                <a:buNone/>
              </a:pPr>
              <a:r>
                <a:rPr lang="ja-JP" sz="1800">
                  <a:solidFill>
                    <a:schemeClr val="dk1"/>
                  </a:solidFill>
                  <a:latin typeface="Calibri"/>
                  <a:ea typeface="Calibri"/>
                  <a:cs typeface="Calibri"/>
                  <a:sym typeface="Calibri"/>
                </a:rPr>
                <a:t>	pobject = new sampleClass();</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21" name="Shape 221"/>
            <p:cNvSpPr/>
            <p:nvPr/>
          </p:nvSpPr>
          <p:spPr>
            <a:xfrm>
              <a:off x="4427984" y="4869160"/>
              <a:ext cx="4428492" cy="144016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宣言されたりNewされるなど、プログラマが明示的に記述することで初めてメモリ上にそのクラスの領域が確保される</a:t>
              </a:r>
            </a:p>
          </p:txBody>
        </p:sp>
      </p:grpSp>
      <p:sp>
        <p:nvSpPr>
          <p:cNvPr id="222" name="Shape 222"/>
          <p:cNvSpPr/>
          <p:nvPr/>
        </p:nvSpPr>
        <p:spPr>
          <a:xfrm>
            <a:off x="1674791" y="2960948"/>
            <a:ext cx="5904656" cy="936104"/>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このように、プログラマの明示的な記述によってメモリ上に確保された「実体」をインスタンスと呼ぶ</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なぜクラスは必要か</a:t>
            </a:r>
          </a:p>
        </p:txBody>
      </p:sp>
      <p:sp>
        <p:nvSpPr>
          <p:cNvPr id="228" name="Shape 228"/>
          <p:cNvSpPr txBox="1"/>
          <p:nvPr>
            <p:ph idx="1" type="body"/>
          </p:nvPr>
        </p:nvSpPr>
        <p:spPr>
          <a:xfrm>
            <a:off x="467544" y="1196753"/>
            <a:ext cx="8229600" cy="24482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構造化プログラミングでは、明示的に役割を分割する部分が無かったため</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例えば、C言語ではヘッダファイルやライブラリなどはあるもののそれよりも小さな単位で役割を分割する機能が無い</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229" name="Shape 229"/>
          <p:cNvSpPr txBox="1"/>
          <p:nvPr/>
        </p:nvSpPr>
        <p:spPr>
          <a:xfrm>
            <a:off x="467544" y="3717032"/>
            <a:ext cx="8229600" cy="2448272"/>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lang="ja-JP" sz="3200">
                <a:solidFill>
                  <a:schemeClr val="dk1"/>
                </a:solidFill>
                <a:latin typeface="Calibri"/>
                <a:ea typeface="Calibri"/>
                <a:cs typeface="Calibri"/>
                <a:sym typeface="Calibri"/>
              </a:rPr>
              <a:t>つまり、クラスは「役割」を基本とした分割を要する</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クラス大別</a:t>
            </a:r>
          </a:p>
        </p:txBody>
      </p:sp>
      <p:sp>
        <p:nvSpPr>
          <p:cNvPr id="235" name="Shape 235"/>
          <p:cNvSpPr txBox="1"/>
          <p:nvPr>
            <p:ph idx="1" type="body"/>
          </p:nvPr>
        </p:nvSpPr>
        <p:spPr>
          <a:xfrm>
            <a:off x="457200" y="1600201"/>
            <a:ext cx="8229600" cy="74868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クラスは主に2つの役割に大別される</a:t>
            </a:r>
          </a:p>
        </p:txBody>
      </p:sp>
      <p:sp>
        <p:nvSpPr>
          <p:cNvPr id="236" name="Shape 236"/>
          <p:cNvSpPr/>
          <p:nvPr/>
        </p:nvSpPr>
        <p:spPr>
          <a:xfrm>
            <a:off x="1374591" y="2348880"/>
            <a:ext cx="5904656" cy="936104"/>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実際に処理を担うクラス</a:t>
            </a:r>
          </a:p>
        </p:txBody>
      </p:sp>
      <p:sp>
        <p:nvSpPr>
          <p:cNvPr id="237" name="Shape 237"/>
          <p:cNvSpPr/>
          <p:nvPr/>
        </p:nvSpPr>
        <p:spPr>
          <a:xfrm>
            <a:off x="1403648" y="3645024"/>
            <a:ext cx="5904656" cy="936104"/>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クラス間の相互作用を管理するクラス</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委譲</a:t>
            </a:r>
          </a:p>
        </p:txBody>
      </p:sp>
      <p:sp>
        <p:nvSpPr>
          <p:cNvPr id="243" name="Shape 243"/>
          <p:cNvSpPr txBox="1"/>
          <p:nvPr>
            <p:ph idx="1" type="body"/>
          </p:nvPr>
        </p:nvSpPr>
        <p:spPr>
          <a:xfrm>
            <a:off x="457200" y="1600201"/>
            <a:ext cx="8229600" cy="182880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したがって、クラス間の相互作用を管理するクラスに処理を実装しなくてはならない時、それは委譲するべき</a:t>
            </a:r>
          </a:p>
        </p:txBody>
      </p:sp>
      <p:sp>
        <p:nvSpPr>
          <p:cNvPr id="244" name="Shape 244"/>
          <p:cNvSpPr/>
          <p:nvPr/>
        </p:nvSpPr>
        <p:spPr>
          <a:xfrm>
            <a:off x="467544" y="3573016"/>
            <a:ext cx="3816424" cy="2952328"/>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sampleClass</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int a;</a:t>
            </a:r>
          </a:p>
          <a:p>
            <a:pPr indent="0" lvl="0" marL="0" marR="0" rtl="0" algn="l">
              <a:spcBef>
                <a:spcPts val="0"/>
              </a:spcBef>
              <a:buSzPct val="25000"/>
              <a:buNone/>
            </a:pPr>
            <a:r>
              <a:rPr lang="ja-JP" sz="1800">
                <a:solidFill>
                  <a:schemeClr val="dk1"/>
                </a:solidFill>
                <a:latin typeface="Calibri"/>
                <a:ea typeface="Calibri"/>
                <a:cs typeface="Calibri"/>
                <a:sym typeface="Calibri"/>
              </a:rPr>
              <a:t>	int b;</a:t>
            </a:r>
          </a:p>
          <a:p>
            <a:pPr indent="0" lvl="0" marL="0" marR="0" rtl="0" algn="l">
              <a:spcBef>
                <a:spcPts val="0"/>
              </a:spcBef>
              <a:buSzPct val="25000"/>
              <a:buNone/>
            </a:pPr>
            <a:r>
              <a:rPr lang="ja-JP" sz="1800">
                <a:solidFill>
                  <a:schemeClr val="dk1"/>
                </a:solidFill>
                <a:latin typeface="Calibri"/>
                <a:ea typeface="Calibri"/>
                <a:cs typeface="Calibri"/>
                <a:sym typeface="Calibri"/>
              </a:rPr>
              <a:t>	int sampleFunc(int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hoge obj;</a:t>
            </a:r>
          </a:p>
          <a:p>
            <a:pPr indent="0" lvl="0" marL="0" marR="0" rtl="0" algn="l">
              <a:spcBef>
                <a:spcPts val="0"/>
              </a:spcBef>
              <a:buSzPct val="25000"/>
              <a:buNone/>
            </a:pPr>
            <a:r>
              <a:rPr lang="ja-JP" sz="1800">
                <a:solidFill>
                  <a:schemeClr val="dk1"/>
                </a:solidFill>
                <a:latin typeface="Calibri"/>
                <a:ea typeface="Calibri"/>
                <a:cs typeface="Calibri"/>
                <a:sym typeface="Calibri"/>
              </a:rPr>
              <a:t>		obj.run(value);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45" name="Shape 245"/>
          <p:cNvSpPr/>
          <p:nvPr/>
        </p:nvSpPr>
        <p:spPr>
          <a:xfrm>
            <a:off x="4788024" y="3573016"/>
            <a:ext cx="3816424" cy="2952328"/>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hoge</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int a;</a:t>
            </a:r>
          </a:p>
          <a:p>
            <a:pPr indent="0" lvl="0" marL="0" marR="0" rtl="0" algn="l">
              <a:spcBef>
                <a:spcPts val="0"/>
              </a:spcBef>
              <a:buSzPct val="25000"/>
              <a:buNone/>
            </a:pPr>
            <a:r>
              <a:rPr lang="ja-JP" sz="1800">
                <a:solidFill>
                  <a:schemeClr val="dk1"/>
                </a:solidFill>
                <a:latin typeface="Calibri"/>
                <a:ea typeface="Calibri"/>
                <a:cs typeface="Calibri"/>
                <a:sym typeface="Calibri"/>
              </a:rPr>
              <a:t>	int b;</a:t>
            </a:r>
          </a:p>
          <a:p>
            <a:pPr indent="0" lvl="0" marL="0" marR="0" rtl="0" algn="l">
              <a:spcBef>
                <a:spcPts val="0"/>
              </a:spcBef>
              <a:buSzPct val="25000"/>
              <a:buNone/>
            </a:pPr>
            <a:r>
              <a:rPr lang="ja-JP" sz="1800">
                <a:solidFill>
                  <a:schemeClr val="dk1"/>
                </a:solidFill>
                <a:latin typeface="Calibri"/>
                <a:ea typeface="Calibri"/>
                <a:cs typeface="Calibri"/>
                <a:sym typeface="Calibri"/>
              </a:rPr>
              <a:t>	int procedure(int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実際の処理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オブジェクト指向の3大要素</a:t>
            </a:r>
          </a:p>
        </p:txBody>
      </p:sp>
      <p:sp>
        <p:nvSpPr>
          <p:cNvPr id="251" name="Shape 25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カプセル化</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継承</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ポリモーフィズム</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カプセル化</a:t>
            </a:r>
          </a:p>
        </p:txBody>
      </p:sp>
      <p:sp>
        <p:nvSpPr>
          <p:cNvPr id="257" name="Shape 25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オブジェクトの独立性を高めるための手法</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メンバ変数へのアクセス権限の設定</a:t>
            </a:r>
          </a:p>
        </p:txBody>
      </p:sp>
      <p:sp>
        <p:nvSpPr>
          <p:cNvPr id="258" name="Shape 258"/>
          <p:cNvSpPr/>
          <p:nvPr/>
        </p:nvSpPr>
        <p:spPr>
          <a:xfrm>
            <a:off x="1118249" y="4725144"/>
            <a:ext cx="6768752" cy="144016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800">
                <a:solidFill>
                  <a:schemeClr val="dk1"/>
                </a:solidFill>
                <a:latin typeface="Calibri"/>
                <a:ea typeface="Calibri"/>
                <a:cs typeface="Calibri"/>
                <a:sym typeface="Calibri"/>
              </a:rPr>
              <a:t>なぜ社内の金庫に鍵をかけるのか</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理由</a:t>
            </a:r>
          </a:p>
        </p:txBody>
      </p:sp>
      <p:sp>
        <p:nvSpPr>
          <p:cNvPr id="264" name="Shape 26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誰でも書類や経費を扱えるようにしてしまうと、書類の記入ミスや、経費の誤った使用が発生してしまう</a:t>
            </a: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　書類や経費の扱いはプロフェッショナルに任せて、他の人達はそのプロフェッショナルを経由して取り扱う必要がある</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270" name="Shape 270"/>
          <p:cNvSpPr/>
          <p:nvPr/>
        </p:nvSpPr>
        <p:spPr>
          <a:xfrm>
            <a:off x="2231740" y="1345808"/>
            <a:ext cx="4896544" cy="468052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2800">
                <a:solidFill>
                  <a:schemeClr val="dk1"/>
                </a:solidFill>
                <a:latin typeface="Calibri"/>
                <a:ea typeface="Calibri"/>
                <a:cs typeface="Calibri"/>
                <a:sym typeface="Calibri"/>
              </a:rPr>
              <a:t>class safe</a:t>
            </a:r>
          </a:p>
          <a:p>
            <a:pPr indent="0" lvl="0" marL="0" marR="0" rtl="0" algn="l">
              <a:spcBef>
                <a:spcPts val="0"/>
              </a:spcBef>
              <a:buSzPct val="25000"/>
              <a:buNone/>
            </a:pPr>
            <a:r>
              <a:rPr lang="ja-JP" sz="2800">
                <a:solidFill>
                  <a:schemeClr val="dk1"/>
                </a:solidFill>
                <a:latin typeface="Calibri"/>
                <a:ea typeface="Calibri"/>
                <a:cs typeface="Calibri"/>
                <a:sym typeface="Calibri"/>
              </a:rPr>
              <a:t>{</a:t>
            </a:r>
          </a:p>
          <a:p>
            <a:pPr indent="0" lvl="0" marL="0" marR="0" rtl="0" algn="l">
              <a:spcBef>
                <a:spcPts val="0"/>
              </a:spcBef>
              <a:buSzPct val="25000"/>
              <a:buNone/>
            </a:pPr>
            <a:r>
              <a:rPr lang="ja-JP" sz="2800">
                <a:solidFill>
                  <a:schemeClr val="dk1"/>
                </a:solidFill>
                <a:latin typeface="Calibri"/>
                <a:ea typeface="Calibri"/>
                <a:cs typeface="Calibri"/>
                <a:sym typeface="Calibri"/>
              </a:rPr>
              <a:t>　　　private:</a:t>
            </a:r>
          </a:p>
          <a:p>
            <a:pPr indent="0" lvl="0" marL="0" marR="0" rtl="0" algn="l">
              <a:spcBef>
                <a:spcPts val="0"/>
              </a:spcBef>
              <a:buSzPct val="25000"/>
              <a:buNone/>
            </a:pPr>
            <a:r>
              <a:rPr lang="ja-JP" sz="2800">
                <a:solidFill>
                  <a:schemeClr val="dk1"/>
                </a:solidFill>
                <a:latin typeface="Calibri"/>
                <a:ea typeface="Calibri"/>
                <a:cs typeface="Calibri"/>
                <a:sym typeface="Calibri"/>
              </a:rPr>
              <a:t>	int many;</a:t>
            </a:r>
          </a:p>
          <a:p>
            <a:pPr indent="0" lvl="0" marL="0" marR="0" rtl="0" algn="l">
              <a:spcBef>
                <a:spcPts val="0"/>
              </a:spcBef>
              <a:buSzPct val="25000"/>
              <a:buNone/>
            </a:pPr>
            <a:r>
              <a:rPr lang="ja-JP" sz="2800">
                <a:solidFill>
                  <a:schemeClr val="dk1"/>
                </a:solidFill>
                <a:latin typeface="Calibri"/>
                <a:ea typeface="Calibri"/>
                <a:cs typeface="Calibri"/>
                <a:sym typeface="Calibri"/>
              </a:rPr>
              <a:t>　　　public :</a:t>
            </a:r>
          </a:p>
          <a:p>
            <a:pPr indent="0" lvl="0" marL="0" marR="0" rtl="0" algn="l">
              <a:spcBef>
                <a:spcPts val="0"/>
              </a:spcBef>
              <a:buSzPct val="25000"/>
              <a:buNone/>
            </a:pPr>
            <a:r>
              <a:rPr lang="ja-JP" sz="2800">
                <a:solidFill>
                  <a:schemeClr val="dk1"/>
                </a:solidFill>
                <a:latin typeface="Calibri"/>
                <a:ea typeface="Calibri"/>
                <a:cs typeface="Calibri"/>
                <a:sym typeface="Calibri"/>
              </a:rPr>
              <a:t>	int SetMany(int value)</a:t>
            </a:r>
          </a:p>
          <a:p>
            <a:pPr indent="0" lvl="0" marL="0" marR="0" rtl="0" algn="l">
              <a:spcBef>
                <a:spcPts val="0"/>
              </a:spcBef>
              <a:buSzPct val="25000"/>
              <a:buNone/>
            </a:pPr>
            <a:r>
              <a:rPr lang="ja-JP" sz="2800">
                <a:solidFill>
                  <a:schemeClr val="dk1"/>
                </a:solidFill>
                <a:latin typeface="Calibri"/>
                <a:ea typeface="Calibri"/>
                <a:cs typeface="Calibri"/>
                <a:sym typeface="Calibri"/>
              </a:rPr>
              <a:t>	{</a:t>
            </a:r>
          </a:p>
          <a:p>
            <a:pPr indent="0" lvl="0" marL="0" marR="0" rtl="0" algn="l">
              <a:spcBef>
                <a:spcPts val="0"/>
              </a:spcBef>
              <a:buSzPct val="25000"/>
              <a:buNone/>
            </a:pPr>
            <a:r>
              <a:rPr lang="ja-JP" sz="2800">
                <a:solidFill>
                  <a:schemeClr val="dk1"/>
                </a:solidFill>
                <a:latin typeface="Calibri"/>
                <a:ea typeface="Calibri"/>
                <a:cs typeface="Calibri"/>
                <a:sym typeface="Calibri"/>
              </a:rPr>
              <a:t>		many = value;</a:t>
            </a:r>
          </a:p>
          <a:p>
            <a:pPr indent="0" lvl="0" marL="0" marR="0" rtl="0" algn="l">
              <a:spcBef>
                <a:spcPts val="0"/>
              </a:spcBef>
              <a:buSzPct val="25000"/>
              <a:buNone/>
            </a:pPr>
            <a:r>
              <a:rPr lang="ja-JP" sz="2800">
                <a:solidFill>
                  <a:schemeClr val="dk1"/>
                </a:solidFill>
                <a:latin typeface="Calibri"/>
                <a:ea typeface="Calibri"/>
                <a:cs typeface="Calibri"/>
                <a:sym typeface="Calibri"/>
              </a:rPr>
              <a:t>	}</a:t>
            </a:r>
          </a:p>
          <a:p>
            <a:pPr indent="0" lvl="0" marL="0" marR="0" rtl="0" algn="l">
              <a:spcBef>
                <a:spcPts val="0"/>
              </a:spcBef>
              <a:buSzPct val="25000"/>
              <a:buNone/>
            </a:pPr>
            <a:r>
              <a:rPr lang="ja-JP" sz="2800">
                <a:solidFill>
                  <a:schemeClr val="dk1"/>
                </a:solidFill>
                <a:latin typeface="Calibri"/>
                <a:ea typeface="Calibri"/>
                <a:cs typeface="Calibri"/>
                <a:sym typeface="Calibri"/>
              </a:rPr>
              <a:t>};</a:t>
            </a:r>
          </a:p>
        </p:txBody>
      </p:sp>
      <p:sp>
        <p:nvSpPr>
          <p:cNvPr id="271" name="Shape 271"/>
          <p:cNvSpPr/>
          <p:nvPr/>
        </p:nvSpPr>
        <p:spPr>
          <a:xfrm>
            <a:off x="4680012" y="5445224"/>
            <a:ext cx="3564396" cy="129614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ファンクション経由でアクセスできるのなら、無意味なのでは？</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不正な入力から守る</a:t>
            </a:r>
          </a:p>
        </p:txBody>
      </p:sp>
      <p:sp>
        <p:nvSpPr>
          <p:cNvPr id="277" name="Shape 277"/>
          <p:cNvSpPr/>
          <p:nvPr/>
        </p:nvSpPr>
        <p:spPr>
          <a:xfrm>
            <a:off x="179512" y="1345808"/>
            <a:ext cx="4896544" cy="539556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2800">
                <a:solidFill>
                  <a:schemeClr val="dk1"/>
                </a:solidFill>
                <a:latin typeface="Calibri"/>
                <a:ea typeface="Calibri"/>
                <a:cs typeface="Calibri"/>
                <a:sym typeface="Calibri"/>
              </a:rPr>
              <a:t>class safe</a:t>
            </a:r>
          </a:p>
          <a:p>
            <a:pPr indent="0" lvl="0" marL="0" marR="0" rtl="0" algn="l">
              <a:spcBef>
                <a:spcPts val="0"/>
              </a:spcBef>
              <a:buSzPct val="25000"/>
              <a:buNone/>
            </a:pPr>
            <a:r>
              <a:rPr lang="ja-JP" sz="2800">
                <a:solidFill>
                  <a:schemeClr val="dk1"/>
                </a:solidFill>
                <a:latin typeface="Calibri"/>
                <a:ea typeface="Calibri"/>
                <a:cs typeface="Calibri"/>
                <a:sym typeface="Calibri"/>
              </a:rPr>
              <a:t>{</a:t>
            </a:r>
          </a:p>
          <a:p>
            <a:pPr indent="0" lvl="0" marL="0" marR="0" rtl="0" algn="l">
              <a:spcBef>
                <a:spcPts val="0"/>
              </a:spcBef>
              <a:buSzPct val="25000"/>
              <a:buNone/>
            </a:pPr>
            <a:r>
              <a:rPr lang="ja-JP" sz="2800">
                <a:solidFill>
                  <a:schemeClr val="dk1"/>
                </a:solidFill>
                <a:latin typeface="Calibri"/>
                <a:ea typeface="Calibri"/>
                <a:cs typeface="Calibri"/>
                <a:sym typeface="Calibri"/>
              </a:rPr>
              <a:t>　　　private:</a:t>
            </a:r>
          </a:p>
          <a:p>
            <a:pPr indent="0" lvl="0" marL="0" marR="0" rtl="0" algn="l">
              <a:spcBef>
                <a:spcPts val="0"/>
              </a:spcBef>
              <a:buSzPct val="25000"/>
              <a:buNone/>
            </a:pPr>
            <a:r>
              <a:rPr lang="ja-JP" sz="2800">
                <a:solidFill>
                  <a:schemeClr val="dk1"/>
                </a:solidFill>
                <a:latin typeface="Calibri"/>
                <a:ea typeface="Calibri"/>
                <a:cs typeface="Calibri"/>
                <a:sym typeface="Calibri"/>
              </a:rPr>
              <a:t>	int many;</a:t>
            </a:r>
          </a:p>
          <a:p>
            <a:pPr indent="0" lvl="0" marL="0" marR="0" rtl="0" algn="l">
              <a:spcBef>
                <a:spcPts val="0"/>
              </a:spcBef>
              <a:buSzPct val="25000"/>
              <a:buNone/>
            </a:pPr>
            <a:r>
              <a:rPr lang="ja-JP" sz="2800">
                <a:solidFill>
                  <a:schemeClr val="dk1"/>
                </a:solidFill>
                <a:latin typeface="Calibri"/>
                <a:ea typeface="Calibri"/>
                <a:cs typeface="Calibri"/>
                <a:sym typeface="Calibri"/>
              </a:rPr>
              <a:t>　　　public :</a:t>
            </a:r>
          </a:p>
          <a:p>
            <a:pPr indent="0" lvl="0" marL="0" marR="0" rtl="0" algn="l">
              <a:spcBef>
                <a:spcPts val="0"/>
              </a:spcBef>
              <a:buSzPct val="25000"/>
              <a:buNone/>
            </a:pPr>
            <a:r>
              <a:rPr lang="ja-JP" sz="2800">
                <a:solidFill>
                  <a:schemeClr val="dk1"/>
                </a:solidFill>
                <a:latin typeface="Calibri"/>
                <a:ea typeface="Calibri"/>
                <a:cs typeface="Calibri"/>
                <a:sym typeface="Calibri"/>
              </a:rPr>
              <a:t>	int SetMany(int value)</a:t>
            </a:r>
          </a:p>
          <a:p>
            <a:pPr indent="0" lvl="0" marL="0" marR="0" rtl="0" algn="l">
              <a:spcBef>
                <a:spcPts val="0"/>
              </a:spcBef>
              <a:buSzPct val="25000"/>
              <a:buNone/>
            </a:pPr>
            <a:r>
              <a:rPr lang="ja-JP" sz="2800">
                <a:solidFill>
                  <a:schemeClr val="dk1"/>
                </a:solidFill>
                <a:latin typeface="Calibri"/>
                <a:ea typeface="Calibri"/>
                <a:cs typeface="Calibri"/>
                <a:sym typeface="Calibri"/>
              </a:rPr>
              <a:t>	{</a:t>
            </a:r>
          </a:p>
          <a:p>
            <a:pPr indent="0" lvl="0" marL="0" marR="0" rtl="0" algn="l">
              <a:spcBef>
                <a:spcPts val="0"/>
              </a:spcBef>
              <a:buSzPct val="25000"/>
              <a:buNone/>
            </a:pPr>
            <a:r>
              <a:rPr lang="ja-JP" sz="2800">
                <a:solidFill>
                  <a:schemeClr val="dk1"/>
                </a:solidFill>
                <a:latin typeface="Calibri"/>
                <a:ea typeface="Calibri"/>
                <a:cs typeface="Calibri"/>
                <a:sym typeface="Calibri"/>
              </a:rPr>
              <a:t>		if(value &lt; 0)</a:t>
            </a:r>
          </a:p>
          <a:p>
            <a:pPr indent="0" lvl="0" marL="0" marR="0" rtl="0" algn="l">
              <a:spcBef>
                <a:spcPts val="0"/>
              </a:spcBef>
              <a:buSzPct val="25000"/>
              <a:buNone/>
            </a:pPr>
            <a:r>
              <a:rPr lang="ja-JP" sz="2800">
                <a:solidFill>
                  <a:schemeClr val="dk1"/>
                </a:solidFill>
                <a:latin typeface="Calibri"/>
                <a:ea typeface="Calibri"/>
                <a:cs typeface="Calibri"/>
                <a:sym typeface="Calibri"/>
              </a:rPr>
              <a:t>		value = 0</a:t>
            </a:r>
          </a:p>
          <a:p>
            <a:pPr indent="0" lvl="0" marL="0" marR="0" rtl="0" algn="l">
              <a:spcBef>
                <a:spcPts val="0"/>
              </a:spcBef>
              <a:buSzPct val="25000"/>
              <a:buNone/>
            </a:pPr>
            <a:r>
              <a:rPr lang="ja-JP" sz="2800">
                <a:solidFill>
                  <a:schemeClr val="dk1"/>
                </a:solidFill>
                <a:latin typeface="Calibri"/>
                <a:ea typeface="Calibri"/>
                <a:cs typeface="Calibri"/>
                <a:sym typeface="Calibri"/>
              </a:rPr>
              <a:t>		many = value;</a:t>
            </a:r>
          </a:p>
          <a:p>
            <a:pPr indent="0" lvl="0" marL="0" marR="0" rtl="0" algn="l">
              <a:spcBef>
                <a:spcPts val="0"/>
              </a:spcBef>
              <a:buSzPct val="25000"/>
              <a:buNone/>
            </a:pPr>
            <a:r>
              <a:rPr lang="ja-JP" sz="2800">
                <a:solidFill>
                  <a:schemeClr val="dk1"/>
                </a:solidFill>
                <a:latin typeface="Calibri"/>
                <a:ea typeface="Calibri"/>
                <a:cs typeface="Calibri"/>
                <a:sym typeface="Calibri"/>
              </a:rPr>
              <a:t>	}</a:t>
            </a:r>
          </a:p>
          <a:p>
            <a:pPr indent="0" lvl="0" marL="0" marR="0" rtl="0" algn="l">
              <a:spcBef>
                <a:spcPts val="0"/>
              </a:spcBef>
              <a:buSzPct val="25000"/>
              <a:buNone/>
            </a:pPr>
            <a:r>
              <a:rPr lang="ja-JP" sz="2800">
                <a:solidFill>
                  <a:schemeClr val="dk1"/>
                </a:solidFill>
                <a:latin typeface="Calibri"/>
                <a:ea typeface="Calibri"/>
                <a:cs typeface="Calibri"/>
                <a:sym typeface="Calibri"/>
              </a:rPr>
              <a:t>};</a:t>
            </a:r>
          </a:p>
        </p:txBody>
      </p:sp>
      <p:sp>
        <p:nvSpPr>
          <p:cNvPr id="278" name="Shape 278"/>
          <p:cNvSpPr/>
          <p:nvPr/>
        </p:nvSpPr>
        <p:spPr>
          <a:xfrm>
            <a:off x="5148064" y="1345808"/>
            <a:ext cx="3744416" cy="1296144"/>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負の値が入力された場合は0にする</a:t>
            </a:r>
          </a:p>
        </p:txBody>
      </p:sp>
      <p:sp>
        <p:nvSpPr>
          <p:cNvPr id="279" name="Shape 279"/>
          <p:cNvSpPr/>
          <p:nvPr/>
        </p:nvSpPr>
        <p:spPr>
          <a:xfrm>
            <a:off x="5148064" y="3284984"/>
            <a:ext cx="3744416" cy="129614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そのクラスの作成者(プロフェッショナル)が金額を設定する際のルールを記述できる</a:t>
            </a:r>
          </a:p>
        </p:txBody>
      </p:sp>
      <p:sp>
        <p:nvSpPr>
          <p:cNvPr id="280" name="Shape 280"/>
          <p:cNvSpPr/>
          <p:nvPr/>
        </p:nvSpPr>
        <p:spPr>
          <a:xfrm>
            <a:off x="5148064" y="5301208"/>
            <a:ext cx="3744416" cy="1296144"/>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金額を設定するためにファンクションを経由させることによって、ルールを守るように出来る</a:t>
            </a:r>
          </a:p>
        </p:txBody>
      </p:sp>
      <p:sp>
        <p:nvSpPr>
          <p:cNvPr id="281" name="Shape 281"/>
          <p:cNvSpPr/>
          <p:nvPr/>
        </p:nvSpPr>
        <p:spPr>
          <a:xfrm>
            <a:off x="6660232" y="2708920"/>
            <a:ext cx="720080" cy="504056"/>
          </a:xfrm>
          <a:prstGeom prst="down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82" name="Shape 282"/>
          <p:cNvSpPr/>
          <p:nvPr/>
        </p:nvSpPr>
        <p:spPr>
          <a:xfrm>
            <a:off x="6693471" y="4628122"/>
            <a:ext cx="720080" cy="57606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歴史</a:t>
            </a:r>
          </a:p>
        </p:txBody>
      </p:sp>
      <p:sp>
        <p:nvSpPr>
          <p:cNvPr id="91" name="Shape 91"/>
          <p:cNvSpPr txBox="1"/>
          <p:nvPr>
            <p:ph idx="1" type="body"/>
          </p:nvPr>
        </p:nvSpPr>
        <p:spPr>
          <a:xfrm>
            <a:off x="457200" y="1600201"/>
            <a:ext cx="8229600" cy="377301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ソフトウェアの複雑化</a:t>
            </a: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　構造化プログラミングの登場</a:t>
            </a:r>
          </a:p>
        </p:txBody>
      </p:sp>
      <p:sp>
        <p:nvSpPr>
          <p:cNvPr id="92" name="Shape 92"/>
          <p:cNvSpPr/>
          <p:nvPr/>
        </p:nvSpPr>
        <p:spPr>
          <a:xfrm>
            <a:off x="1259632" y="3645024"/>
            <a:ext cx="6624736" cy="2088232"/>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構造化プログラミング</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順次処理・分岐・繰り返しを基本構造としたプログラミング手法</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これに加えて処理の抽象化、階層化 </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によって大規模なシステムを構築できるようになる</a:t>
            </a:r>
          </a:p>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責任</a:t>
            </a:r>
          </a:p>
        </p:txBody>
      </p:sp>
      <p:sp>
        <p:nvSpPr>
          <p:cNvPr id="288" name="Shape 28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前述のプログラムで金額が不正な値になっていた場合、SetManyファンクションに問題があると考えられる</a:t>
            </a: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金額の設定と言う行為に対する責任をSetManyに集中させる=他のクラスと分離させることによって、問題が発生したときにそのファンクション(あるいはそれをコールしている部分）のみチェックするだけで原因を特定できるようになる</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情報を隠すということ</a:t>
            </a:r>
          </a:p>
        </p:txBody>
      </p:sp>
      <p:sp>
        <p:nvSpPr>
          <p:cNvPr id="294" name="Shape 294"/>
          <p:cNvSpPr txBox="1"/>
          <p:nvPr>
            <p:ph idx="1" type="body"/>
          </p:nvPr>
        </p:nvSpPr>
        <p:spPr>
          <a:xfrm>
            <a:off x="457200" y="1600201"/>
            <a:ext cx="8229600" cy="2836912"/>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情報を隠蔽し、公開するファンクションを取り扱う際に必要な情報を抽象化することで、変更に強くなり安全なクラスを作成することが出来る。</a:t>
            </a:r>
          </a:p>
        </p:txBody>
      </p:sp>
      <p:sp>
        <p:nvSpPr>
          <p:cNvPr id="295" name="Shape 295"/>
          <p:cNvSpPr/>
          <p:nvPr/>
        </p:nvSpPr>
        <p:spPr>
          <a:xfrm>
            <a:off x="1475656" y="4365104"/>
            <a:ext cx="6480720" cy="18002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800">
                <a:solidFill>
                  <a:schemeClr val="dk1"/>
                </a:solidFill>
                <a:latin typeface="Calibri"/>
                <a:ea typeface="Calibri"/>
                <a:cs typeface="Calibri"/>
                <a:sym typeface="Calibri"/>
              </a:rPr>
              <a:t>経費として交通費を要求する場合にどのような手続きが必要か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p:nvPr/>
        </p:nvSpPr>
        <p:spPr>
          <a:xfrm>
            <a:off x="1259632" y="2132856"/>
            <a:ext cx="504056" cy="13681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01" name="Shape 301"/>
          <p:cNvSpPr/>
          <p:nvPr/>
        </p:nvSpPr>
        <p:spPr>
          <a:xfrm>
            <a:off x="1043608" y="1340768"/>
            <a:ext cx="936104" cy="936104"/>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02" name="Shape 302"/>
          <p:cNvSpPr/>
          <p:nvPr/>
        </p:nvSpPr>
        <p:spPr>
          <a:xfrm>
            <a:off x="6948264" y="2132856"/>
            <a:ext cx="504056" cy="13681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03" name="Shape 303"/>
          <p:cNvSpPr/>
          <p:nvPr/>
        </p:nvSpPr>
        <p:spPr>
          <a:xfrm>
            <a:off x="6732240" y="1340768"/>
            <a:ext cx="936104" cy="936104"/>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04" name="Shape 304"/>
          <p:cNvSpPr/>
          <p:nvPr/>
        </p:nvSpPr>
        <p:spPr>
          <a:xfrm>
            <a:off x="2339752" y="2148836"/>
            <a:ext cx="4032448" cy="792088"/>
          </a:xfrm>
          <a:prstGeom prst="lef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交通費の請求</a:t>
            </a:r>
          </a:p>
        </p:txBody>
      </p:sp>
      <p:sp>
        <p:nvSpPr>
          <p:cNvPr id="305" name="Shape 305"/>
          <p:cNvSpPr/>
          <p:nvPr/>
        </p:nvSpPr>
        <p:spPr>
          <a:xfrm>
            <a:off x="2483768" y="3501008"/>
            <a:ext cx="5904656" cy="309634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先週の月曜日に渋谷駅から新大阪まで新幹線で行ったんだ。その時の費用が15000円、水曜日まで大阪にいたんだけど、その後東京に戻って成田からアメリカまで出張に行ったの。その時の費用が計5万円、そんでもって空港から現地までに230ドルかかってさ、そん時のドル/円レートは1ドル125円。</a:t>
            </a:r>
          </a:p>
          <a:p>
            <a:pPr indent="0" lvl="0" marL="0" marR="0" rtl="0" algn="l">
              <a:spcBef>
                <a:spcPts val="0"/>
              </a:spcBef>
              <a:buSzPct val="25000"/>
              <a:buNone/>
            </a:pPr>
            <a:r>
              <a:rPr lang="ja-JP" sz="1800">
                <a:solidFill>
                  <a:schemeClr val="dk1"/>
                </a:solidFill>
                <a:latin typeface="Calibri"/>
                <a:ea typeface="Calibri"/>
                <a:cs typeface="Calibri"/>
                <a:sym typeface="Calibri"/>
              </a:rPr>
              <a:t>よって合計は88750円、これと同じ金額を金庫から引き出して、私の講座○○銀行××支店、口座番号1234567にまで振り込んでおいてくれない。これに関しては所得には含めないから、非課税所得として処理してね。処理の仕方はまずこの書類に△△って書いて、そのあと～～</a:t>
            </a:r>
          </a:p>
        </p:txBody>
      </p:sp>
      <p:sp>
        <p:nvSpPr>
          <p:cNvPr id="306" name="Shape 306"/>
          <p:cNvSpPr/>
          <p:nvPr/>
        </p:nvSpPr>
        <p:spPr>
          <a:xfrm>
            <a:off x="683568" y="548680"/>
            <a:ext cx="1584176" cy="43204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経理</a:t>
            </a:r>
          </a:p>
        </p:txBody>
      </p:sp>
      <p:sp>
        <p:nvSpPr>
          <p:cNvPr id="307" name="Shape 307"/>
          <p:cNvSpPr/>
          <p:nvPr/>
        </p:nvSpPr>
        <p:spPr>
          <a:xfrm>
            <a:off x="6372200" y="476672"/>
            <a:ext cx="1584176" cy="43204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他部署</a:t>
            </a:r>
          </a:p>
        </p:txBody>
      </p:sp>
      <p:sp>
        <p:nvSpPr>
          <p:cNvPr id="308" name="Shape 308"/>
          <p:cNvSpPr/>
          <p:nvPr/>
        </p:nvSpPr>
        <p:spPr>
          <a:xfrm>
            <a:off x="827584" y="4653136"/>
            <a:ext cx="792088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5400">
                <a:solidFill>
                  <a:schemeClr val="dk1"/>
                </a:solidFill>
                <a:latin typeface="Calibri"/>
                <a:ea typeface="Calibri"/>
                <a:cs typeface="Calibri"/>
                <a:sym typeface="Calibri"/>
              </a:rPr>
              <a:t>めんどくさい！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p:nvPr/>
        </p:nvSpPr>
        <p:spPr>
          <a:xfrm>
            <a:off x="1259632" y="2132856"/>
            <a:ext cx="504056" cy="13681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14" name="Shape 314"/>
          <p:cNvSpPr/>
          <p:nvPr/>
        </p:nvSpPr>
        <p:spPr>
          <a:xfrm>
            <a:off x="1043608" y="1340768"/>
            <a:ext cx="936104" cy="936104"/>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15" name="Shape 315"/>
          <p:cNvSpPr/>
          <p:nvPr/>
        </p:nvSpPr>
        <p:spPr>
          <a:xfrm>
            <a:off x="6948264" y="2132856"/>
            <a:ext cx="504056" cy="13681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16" name="Shape 316"/>
          <p:cNvSpPr/>
          <p:nvPr/>
        </p:nvSpPr>
        <p:spPr>
          <a:xfrm>
            <a:off x="6732240" y="1340768"/>
            <a:ext cx="936104" cy="936104"/>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17" name="Shape 317"/>
          <p:cNvSpPr/>
          <p:nvPr/>
        </p:nvSpPr>
        <p:spPr>
          <a:xfrm>
            <a:off x="2339752" y="2148836"/>
            <a:ext cx="4032448" cy="792088"/>
          </a:xfrm>
          <a:prstGeom prst="lef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交通費の請求</a:t>
            </a:r>
          </a:p>
        </p:txBody>
      </p:sp>
      <p:sp>
        <p:nvSpPr>
          <p:cNvPr id="318" name="Shape 318"/>
          <p:cNvSpPr/>
          <p:nvPr/>
        </p:nvSpPr>
        <p:spPr>
          <a:xfrm>
            <a:off x="683568" y="548680"/>
            <a:ext cx="1584176" cy="43204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経理</a:t>
            </a:r>
          </a:p>
        </p:txBody>
      </p:sp>
      <p:sp>
        <p:nvSpPr>
          <p:cNvPr id="319" name="Shape 319"/>
          <p:cNvSpPr/>
          <p:nvPr/>
        </p:nvSpPr>
        <p:spPr>
          <a:xfrm>
            <a:off x="6372200" y="476672"/>
            <a:ext cx="1584176" cy="43204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他部署</a:t>
            </a:r>
          </a:p>
        </p:txBody>
      </p:sp>
      <p:sp>
        <p:nvSpPr>
          <p:cNvPr id="320" name="Shape 320"/>
          <p:cNvSpPr/>
          <p:nvPr/>
        </p:nvSpPr>
        <p:spPr>
          <a:xfrm>
            <a:off x="3347864" y="3501008"/>
            <a:ext cx="5472608" cy="93610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領収書渡すから、登録している口座に振り込んどいて</a:t>
            </a:r>
          </a:p>
        </p:txBody>
      </p:sp>
      <p:sp>
        <p:nvSpPr>
          <p:cNvPr id="321" name="Shape 321"/>
          <p:cNvSpPr/>
          <p:nvPr/>
        </p:nvSpPr>
        <p:spPr>
          <a:xfrm>
            <a:off x="41678" y="4557976"/>
            <a:ext cx="3960440" cy="79208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交通費を請求する人は税制やドル/円レートについて精通する必要が無い</a:t>
            </a:r>
          </a:p>
        </p:txBody>
      </p:sp>
      <p:sp>
        <p:nvSpPr>
          <p:cNvPr id="322" name="Shape 322"/>
          <p:cNvSpPr/>
          <p:nvPr/>
        </p:nvSpPr>
        <p:spPr>
          <a:xfrm>
            <a:off x="34594" y="5733256"/>
            <a:ext cx="3960440"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今後税制やドル/円レートに変動があっても、請求する人は今までと同じ手続きで請求が可能</a:t>
            </a:r>
          </a:p>
        </p:txBody>
      </p:sp>
      <p:sp>
        <p:nvSpPr>
          <p:cNvPr id="323" name="Shape 323"/>
          <p:cNvSpPr/>
          <p:nvPr/>
        </p:nvSpPr>
        <p:spPr>
          <a:xfrm>
            <a:off x="4211960" y="4651698"/>
            <a:ext cx="1656184" cy="62492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24" name="Shape 324"/>
          <p:cNvSpPr/>
          <p:nvPr/>
        </p:nvSpPr>
        <p:spPr>
          <a:xfrm>
            <a:off x="4211960" y="5852844"/>
            <a:ext cx="1656184" cy="62492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25" name="Shape 325"/>
          <p:cNvSpPr/>
          <p:nvPr/>
        </p:nvSpPr>
        <p:spPr>
          <a:xfrm>
            <a:off x="6012160" y="4568114"/>
            <a:ext cx="2736304" cy="79208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利用しやすいクラス</a:t>
            </a:r>
          </a:p>
        </p:txBody>
      </p:sp>
      <p:sp>
        <p:nvSpPr>
          <p:cNvPr id="326" name="Shape 326"/>
          <p:cNvSpPr/>
          <p:nvPr/>
        </p:nvSpPr>
        <p:spPr>
          <a:xfrm>
            <a:off x="6012160" y="5769260"/>
            <a:ext cx="2736304" cy="79208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変更に強いクラス</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カプセル化のもう一つの意味</a:t>
            </a:r>
          </a:p>
        </p:txBody>
      </p:sp>
      <p:sp>
        <p:nvSpPr>
          <p:cNvPr id="332" name="Shape 332"/>
          <p:cNvSpPr txBox="1"/>
          <p:nvPr>
            <p:ph idx="1" type="body"/>
          </p:nvPr>
        </p:nvSpPr>
        <p:spPr>
          <a:xfrm>
            <a:off x="457200" y="1600201"/>
            <a:ext cx="8229600" cy="1684784"/>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単にメンバ変数をprivateにして不正な値とならないようにするだけでは「カプセル化した」とは言えない</a:t>
            </a:r>
          </a:p>
        </p:txBody>
      </p:sp>
      <p:sp>
        <p:nvSpPr>
          <p:cNvPr id="333" name="Shape 333"/>
          <p:cNvSpPr/>
          <p:nvPr/>
        </p:nvSpPr>
        <p:spPr>
          <a:xfrm>
            <a:off x="1043608" y="4437112"/>
            <a:ext cx="6912768" cy="1584176"/>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800">
                <a:solidFill>
                  <a:schemeClr val="dk1"/>
                </a:solidFill>
                <a:latin typeface="Calibri"/>
                <a:ea typeface="Calibri"/>
                <a:cs typeface="Calibri"/>
                <a:sym typeface="Calibri"/>
              </a:rPr>
              <a:t>頻繁にミスをする部署を信用できるか？</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p:nvPr/>
        </p:nvSpPr>
        <p:spPr>
          <a:xfrm rot="5220948">
            <a:off x="5868144" y="3830862"/>
            <a:ext cx="2304256"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39" name="Shape 339"/>
          <p:cNvSpPr/>
          <p:nvPr/>
        </p:nvSpPr>
        <p:spPr>
          <a:xfrm rot="7110269">
            <a:off x="2768475" y="2008736"/>
            <a:ext cx="2304256"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0" name="Shape 340"/>
          <p:cNvSpPr/>
          <p:nvPr/>
        </p:nvSpPr>
        <p:spPr>
          <a:xfrm rot="1953546">
            <a:off x="4260096" y="1809697"/>
            <a:ext cx="2876193"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1" name="Shape 341"/>
          <p:cNvSpPr/>
          <p:nvPr/>
        </p:nvSpPr>
        <p:spPr>
          <a:xfrm>
            <a:off x="3779912" y="2744924"/>
            <a:ext cx="3024336"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2" name="Shape 342"/>
          <p:cNvSpPr/>
          <p:nvPr/>
        </p:nvSpPr>
        <p:spPr>
          <a:xfrm rot="-2975657">
            <a:off x="1475656" y="3861048"/>
            <a:ext cx="2304256"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3" name="Shape 343"/>
          <p:cNvSpPr/>
          <p:nvPr/>
        </p:nvSpPr>
        <p:spPr>
          <a:xfrm>
            <a:off x="1799692" y="4725385"/>
            <a:ext cx="4788532" cy="21602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4" name="Shape 344"/>
          <p:cNvSpPr/>
          <p:nvPr/>
        </p:nvSpPr>
        <p:spPr>
          <a:xfrm>
            <a:off x="3657850" y="506996"/>
            <a:ext cx="2088232" cy="93610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5" name="Shape 345"/>
          <p:cNvSpPr/>
          <p:nvPr/>
        </p:nvSpPr>
        <p:spPr>
          <a:xfrm>
            <a:off x="2951820" y="2276872"/>
            <a:ext cx="1152128" cy="1152128"/>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6" name="Shape 346"/>
          <p:cNvSpPr/>
          <p:nvPr/>
        </p:nvSpPr>
        <p:spPr>
          <a:xfrm>
            <a:off x="1043608" y="3933056"/>
            <a:ext cx="1368152" cy="1152128"/>
          </a:xfrm>
          <a:prstGeom prst="triangle">
            <a:avLst>
              <a:gd fmla="val 50000"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7" name="Shape 347"/>
          <p:cNvSpPr/>
          <p:nvPr/>
        </p:nvSpPr>
        <p:spPr>
          <a:xfrm>
            <a:off x="5580112" y="4077072"/>
            <a:ext cx="3024336" cy="122413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8" name="Shape 348"/>
          <p:cNvSpPr/>
          <p:nvPr/>
        </p:nvSpPr>
        <p:spPr>
          <a:xfrm>
            <a:off x="6300192" y="2384884"/>
            <a:ext cx="1440160" cy="936104"/>
          </a:xfrm>
          <a:prstGeom prst="trapezoid">
            <a:avLst>
              <a:gd fmla="val 25000"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9" name="Shape 349"/>
          <p:cNvSpPr/>
          <p:nvPr/>
        </p:nvSpPr>
        <p:spPr>
          <a:xfrm>
            <a:off x="286564" y="362980"/>
            <a:ext cx="2989293" cy="122413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オブジェクト指向では、クラスとクラスの相互作用でシステムが構築されている</a:t>
            </a:r>
          </a:p>
        </p:txBody>
      </p:sp>
      <p:sp>
        <p:nvSpPr>
          <p:cNvPr id="350" name="Shape 350"/>
          <p:cNvSpPr/>
          <p:nvPr/>
        </p:nvSpPr>
        <p:spPr>
          <a:xfrm>
            <a:off x="4674457" y="1617766"/>
            <a:ext cx="2989293" cy="122413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相互作用の種類は非常に多くなるので、それを全て管理することは不可能</a:t>
            </a:r>
          </a:p>
        </p:txBody>
      </p:sp>
      <p:sp>
        <p:nvSpPr>
          <p:cNvPr id="351" name="Shape 351"/>
          <p:cNvSpPr/>
          <p:nvPr/>
        </p:nvSpPr>
        <p:spPr>
          <a:xfrm>
            <a:off x="3996389" y="5340283"/>
            <a:ext cx="5147611" cy="122413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クラスはソレ単体で完成されており、外部との相互作用に対して堅牢でなければならない</a:t>
            </a:r>
          </a:p>
        </p:txBody>
      </p:sp>
      <p:sp>
        <p:nvSpPr>
          <p:cNvPr id="352" name="Shape 352"/>
          <p:cNvSpPr/>
          <p:nvPr/>
        </p:nvSpPr>
        <p:spPr>
          <a:xfrm>
            <a:off x="1262142" y="3810199"/>
            <a:ext cx="2989293" cy="1224136"/>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どんなクラスとの相互作用でも問題なく動作する必要がある</a:t>
            </a:r>
          </a:p>
        </p:txBody>
      </p:sp>
      <p:sp>
        <p:nvSpPr>
          <p:cNvPr id="353" name="Shape 353"/>
          <p:cNvSpPr/>
          <p:nvPr/>
        </p:nvSpPr>
        <p:spPr>
          <a:xfrm rot="2009203">
            <a:off x="3442368" y="1119964"/>
            <a:ext cx="1540426" cy="781054"/>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54" name="Shape 354"/>
          <p:cNvSpPr/>
          <p:nvPr/>
        </p:nvSpPr>
        <p:spPr>
          <a:xfrm rot="8067272">
            <a:off x="3432472" y="2995212"/>
            <a:ext cx="1554021" cy="781054"/>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55" name="Shape 355"/>
          <p:cNvSpPr/>
          <p:nvPr/>
        </p:nvSpPr>
        <p:spPr>
          <a:xfrm rot="2009203">
            <a:off x="4352268" y="4549496"/>
            <a:ext cx="1682651" cy="781054"/>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カプセル化</a:t>
            </a:r>
          </a:p>
        </p:txBody>
      </p:sp>
      <p:sp>
        <p:nvSpPr>
          <p:cNvPr id="361" name="Shape 361"/>
          <p:cNvSpPr txBox="1"/>
          <p:nvPr>
            <p:ph idx="1" type="body"/>
          </p:nvPr>
        </p:nvSpPr>
        <p:spPr>
          <a:xfrm>
            <a:off x="457200" y="1600200"/>
            <a:ext cx="8229600" cy="4853136"/>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ja-JP" sz="2960" u="none" cap="none" strike="noStrike">
                <a:solidFill>
                  <a:schemeClr val="dk1"/>
                </a:solidFill>
                <a:latin typeface="Calibri"/>
                <a:ea typeface="Calibri"/>
                <a:cs typeface="Calibri"/>
                <a:sym typeface="Calibri"/>
              </a:rPr>
              <a:t>クラスの持つメンバ変数へのアクセスを制限することでメンバ変数を守ることが出来る</a:t>
            </a:r>
          </a:p>
          <a:p>
            <a:pPr indent="-342900" lvl="0" marL="342900" marR="0" rtl="0" algn="l">
              <a:lnSpc>
                <a:spcPct val="90000"/>
              </a:lnSpc>
              <a:spcBef>
                <a:spcPts val="592"/>
              </a:spcBef>
              <a:spcAft>
                <a:spcPts val="0"/>
              </a:spcAft>
              <a:buClr>
                <a:schemeClr val="dk1"/>
              </a:buClr>
              <a:buSzPct val="100000"/>
              <a:buFont typeface="Arial"/>
              <a:buChar char="•"/>
            </a:pPr>
            <a:r>
              <a:rPr b="0" i="0" lang="ja-JP" sz="2960" u="none" cap="none" strike="noStrike">
                <a:solidFill>
                  <a:schemeClr val="dk1"/>
                </a:solidFill>
                <a:latin typeface="Calibri"/>
                <a:ea typeface="Calibri"/>
                <a:cs typeface="Calibri"/>
                <a:sym typeface="Calibri"/>
              </a:rPr>
              <a:t>各クラスの責任を明確にしておくことで、バグの原因を特定しやすくなる</a:t>
            </a:r>
          </a:p>
          <a:p>
            <a:pPr indent="-342900" lvl="0" marL="342900" marR="0" rtl="0" algn="l">
              <a:lnSpc>
                <a:spcPct val="90000"/>
              </a:lnSpc>
              <a:spcBef>
                <a:spcPts val="592"/>
              </a:spcBef>
              <a:spcAft>
                <a:spcPts val="0"/>
              </a:spcAft>
              <a:buClr>
                <a:schemeClr val="dk1"/>
              </a:buClr>
              <a:buSzPct val="100000"/>
              <a:buFont typeface="Arial"/>
              <a:buChar char="•"/>
            </a:pPr>
            <a:r>
              <a:rPr b="0" i="0" lang="ja-JP" sz="2960" u="none" cap="none" strike="noStrike">
                <a:solidFill>
                  <a:schemeClr val="dk1"/>
                </a:solidFill>
                <a:latin typeface="Calibri"/>
                <a:ea typeface="Calibri"/>
                <a:cs typeface="Calibri"/>
                <a:sym typeface="Calibri"/>
              </a:rPr>
              <a:t>クラスの持つ情報を隠蔽することで、手続きを抽象化し、使いやすく変更に強いクラスを作ることが出来る</a:t>
            </a:r>
          </a:p>
          <a:p>
            <a:pPr indent="-342900" lvl="0" marL="342900" marR="0" rtl="0" algn="l">
              <a:lnSpc>
                <a:spcPct val="90000"/>
              </a:lnSpc>
              <a:spcBef>
                <a:spcPts val="592"/>
              </a:spcBef>
              <a:buClr>
                <a:schemeClr val="dk1"/>
              </a:buClr>
              <a:buSzPct val="100000"/>
              <a:buFont typeface="Arial"/>
              <a:buChar char="•"/>
            </a:pPr>
            <a:r>
              <a:rPr b="0" i="0" lang="ja-JP" sz="2960" u="none" cap="none" strike="noStrike">
                <a:solidFill>
                  <a:schemeClr val="dk1"/>
                </a:solidFill>
                <a:latin typeface="Calibri"/>
                <a:ea typeface="Calibri"/>
                <a:cs typeface="Calibri"/>
                <a:sym typeface="Calibri"/>
              </a:rPr>
              <a:t>1つのクラスを完璧なクラスとすることでそれの組み合わせであるシステム全体も完璧なものになる</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カプセル化の肝</a:t>
            </a:r>
          </a:p>
        </p:txBody>
      </p:sp>
      <p:sp>
        <p:nvSpPr>
          <p:cNvPr id="367" name="Shape 36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処理を抽象化すること</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I/Oの形式をシンプルとすること（引数は少なくする）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高度な操作をさせたい場合はそれ専用のメソッドを提供すること</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継承</a:t>
            </a:r>
          </a:p>
        </p:txBody>
      </p:sp>
      <p:sp>
        <p:nvSpPr>
          <p:cNvPr id="373" name="Shape 37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既に作ったクラスの機能を共有するクラスを作るための仕組み</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クラスAを継承して作られたクラスBはクラスAのメンバを持つ</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概念を共有する</a:t>
            </a:r>
          </a:p>
        </p:txBody>
      </p:sp>
      <p:sp>
        <p:nvSpPr>
          <p:cNvPr id="379" name="Shape 37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複数のクラス間で共通する概念をまとめることで、そのクラスの理解、取り扱いが容易になる。</a:t>
            </a:r>
          </a:p>
        </p:txBody>
      </p:sp>
      <p:grpSp>
        <p:nvGrpSpPr>
          <p:cNvPr id="380" name="Shape 380"/>
          <p:cNvGrpSpPr/>
          <p:nvPr/>
        </p:nvGrpSpPr>
        <p:grpSpPr>
          <a:xfrm>
            <a:off x="523587" y="3501008"/>
            <a:ext cx="4424417" cy="3215521"/>
            <a:chOff x="2411760" y="3501008"/>
            <a:chExt cx="4424417" cy="3215521"/>
          </a:xfrm>
        </p:grpSpPr>
        <p:grpSp>
          <p:nvGrpSpPr>
            <p:cNvPr id="381" name="Shape 381"/>
            <p:cNvGrpSpPr/>
            <p:nvPr/>
          </p:nvGrpSpPr>
          <p:grpSpPr>
            <a:xfrm>
              <a:off x="2411760" y="5157192"/>
              <a:ext cx="648072" cy="1559337"/>
              <a:chOff x="1115616" y="4893999"/>
              <a:chExt cx="648072" cy="1559337"/>
            </a:xfrm>
          </p:grpSpPr>
          <p:sp>
            <p:nvSpPr>
              <p:cNvPr id="382" name="Shape 382"/>
              <p:cNvSpPr/>
              <p:nvPr/>
            </p:nvSpPr>
            <p:spPr>
              <a:xfrm>
                <a:off x="1259632" y="5373216"/>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子供</a:t>
                </a:r>
              </a:p>
            </p:txBody>
          </p:sp>
          <p:sp>
            <p:nvSpPr>
              <p:cNvPr id="383" name="Shape 383"/>
              <p:cNvSpPr/>
              <p:nvPr/>
            </p:nvSpPr>
            <p:spPr>
              <a:xfrm>
                <a:off x="1115616" y="4893999"/>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grpSp>
        <p:grpSp>
          <p:nvGrpSpPr>
            <p:cNvPr id="384" name="Shape 384"/>
            <p:cNvGrpSpPr/>
            <p:nvPr/>
          </p:nvGrpSpPr>
          <p:grpSpPr>
            <a:xfrm>
              <a:off x="6188105" y="5157192"/>
              <a:ext cx="648072" cy="1559337"/>
              <a:chOff x="1115616" y="4893999"/>
              <a:chExt cx="648072" cy="1559337"/>
            </a:xfrm>
          </p:grpSpPr>
          <p:sp>
            <p:nvSpPr>
              <p:cNvPr id="385" name="Shape 385"/>
              <p:cNvSpPr/>
              <p:nvPr/>
            </p:nvSpPr>
            <p:spPr>
              <a:xfrm>
                <a:off x="1259632" y="5373216"/>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老人</a:t>
                </a:r>
              </a:p>
            </p:txBody>
          </p:sp>
          <p:sp>
            <p:nvSpPr>
              <p:cNvPr id="386" name="Shape 386"/>
              <p:cNvSpPr/>
              <p:nvPr/>
            </p:nvSpPr>
            <p:spPr>
              <a:xfrm>
                <a:off x="1115616" y="4893999"/>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grpSp>
        <p:grpSp>
          <p:nvGrpSpPr>
            <p:cNvPr id="387" name="Shape 387"/>
            <p:cNvGrpSpPr/>
            <p:nvPr/>
          </p:nvGrpSpPr>
          <p:grpSpPr>
            <a:xfrm>
              <a:off x="4211960" y="5157192"/>
              <a:ext cx="648072" cy="1559337"/>
              <a:chOff x="1115616" y="4893999"/>
              <a:chExt cx="648072" cy="1559337"/>
            </a:xfrm>
          </p:grpSpPr>
          <p:sp>
            <p:nvSpPr>
              <p:cNvPr id="388" name="Shape 388"/>
              <p:cNvSpPr/>
              <p:nvPr/>
            </p:nvSpPr>
            <p:spPr>
              <a:xfrm>
                <a:off x="1259632" y="5373216"/>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大人</a:t>
                </a:r>
              </a:p>
            </p:txBody>
          </p:sp>
          <p:sp>
            <p:nvSpPr>
              <p:cNvPr id="389" name="Shape 389"/>
              <p:cNvSpPr/>
              <p:nvPr/>
            </p:nvSpPr>
            <p:spPr>
              <a:xfrm>
                <a:off x="1115616" y="4893999"/>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grpSp>
        <p:sp>
          <p:nvSpPr>
            <p:cNvPr id="390" name="Shape 390"/>
            <p:cNvSpPr/>
            <p:nvPr/>
          </p:nvSpPr>
          <p:spPr>
            <a:xfrm>
              <a:off x="3131840" y="3501008"/>
              <a:ext cx="2736304" cy="100811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800">
                  <a:solidFill>
                    <a:schemeClr val="dk1"/>
                  </a:solidFill>
                  <a:latin typeface="Calibri"/>
                  <a:ea typeface="Calibri"/>
                  <a:cs typeface="Calibri"/>
                  <a:sym typeface="Calibri"/>
                </a:rPr>
                <a:t>人間</a:t>
              </a:r>
            </a:p>
          </p:txBody>
        </p:sp>
        <p:sp>
          <p:nvSpPr>
            <p:cNvPr id="391" name="Shape 391"/>
            <p:cNvSpPr/>
            <p:nvPr/>
          </p:nvSpPr>
          <p:spPr>
            <a:xfrm flipH="1" rot="10800000">
              <a:off x="4391980" y="4573367"/>
              <a:ext cx="216024" cy="57606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92" name="Shape 392"/>
            <p:cNvSpPr/>
            <p:nvPr/>
          </p:nvSpPr>
          <p:spPr>
            <a:xfrm rot="-8105049">
              <a:off x="2989951" y="4498529"/>
              <a:ext cx="216024" cy="684077"/>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93" name="Shape 393"/>
            <p:cNvSpPr/>
            <p:nvPr/>
          </p:nvSpPr>
          <p:spPr>
            <a:xfrm flipH="1" rot="8105049">
              <a:off x="6025520" y="4485558"/>
              <a:ext cx="216024" cy="684077"/>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grpSp>
      <p:sp>
        <p:nvSpPr>
          <p:cNvPr id="394" name="Shape 394"/>
          <p:cNvSpPr/>
          <p:nvPr/>
        </p:nvSpPr>
        <p:spPr>
          <a:xfrm>
            <a:off x="5508104" y="3501008"/>
            <a:ext cx="3528392" cy="321552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子供、大人、老人といった小さなクラス(サブクラス)の共通する概念「人間」を一つのクラス(スーパークラス)にすることで各サブクラスで「すべての人間が持っている事項」を記述する必要がなくなる。また「すべての人間に共通する操作」を定義することで異なるサブクラスに対して同一の手続きで同一の操作が可能にな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歴史</a:t>
            </a:r>
          </a:p>
        </p:txBody>
      </p:sp>
      <p:sp>
        <p:nvSpPr>
          <p:cNvPr id="98" name="Shape 9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ムーアの法則</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マシンパワーは2年ごとに2倍になる</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パーキンソンの法則</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システムの規模はリソース限界まで増大する</a:t>
            </a:r>
          </a:p>
        </p:txBody>
      </p:sp>
      <p:sp>
        <p:nvSpPr>
          <p:cNvPr id="99" name="Shape 99"/>
          <p:cNvSpPr/>
          <p:nvPr/>
        </p:nvSpPr>
        <p:spPr>
          <a:xfrm>
            <a:off x="539552" y="4437112"/>
            <a:ext cx="8136904" cy="2016224"/>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肥大化・複雑化を続けるシステムに対して、</a:t>
            </a:r>
          </a:p>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構造化プログラミングではもはや人間の能力が追い付かない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p:nvPr/>
        </p:nvSpPr>
        <p:spPr>
          <a:xfrm>
            <a:off x="467544" y="476672"/>
            <a:ext cx="2520280" cy="18002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Children</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string name;</a:t>
            </a:r>
          </a:p>
          <a:p>
            <a:pPr indent="0" lvl="0" marL="0" marR="0" rtl="0" algn="l">
              <a:spcBef>
                <a:spcPts val="0"/>
              </a:spcBef>
              <a:buSzPct val="25000"/>
              <a:buNone/>
            </a:pPr>
            <a:r>
              <a:rPr lang="ja-JP" sz="1800">
                <a:solidFill>
                  <a:schemeClr val="dk1"/>
                </a:solidFill>
                <a:latin typeface="Calibri"/>
                <a:ea typeface="Calibri"/>
                <a:cs typeface="Calibri"/>
                <a:sym typeface="Calibri"/>
              </a:rPr>
              <a:t>	string age;</a:t>
            </a:r>
          </a:p>
          <a:p>
            <a:pPr indent="0" lvl="0" marL="0" marR="0" rtl="0" algn="l">
              <a:spcBef>
                <a:spcPts val="0"/>
              </a:spcBef>
              <a:buSzPct val="25000"/>
              <a:buNone/>
            </a:pPr>
            <a:r>
              <a:rPr lang="ja-JP" sz="1800">
                <a:solidFill>
                  <a:schemeClr val="dk1"/>
                </a:solidFill>
                <a:latin typeface="Calibri"/>
                <a:ea typeface="Calibri"/>
                <a:cs typeface="Calibri"/>
                <a:sym typeface="Calibri"/>
              </a:rPr>
              <a:t>	etc…</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00" name="Shape 400"/>
          <p:cNvSpPr/>
          <p:nvPr/>
        </p:nvSpPr>
        <p:spPr>
          <a:xfrm>
            <a:off x="3491880" y="476672"/>
            <a:ext cx="2520280" cy="18002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Adult</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string name;</a:t>
            </a:r>
          </a:p>
          <a:p>
            <a:pPr indent="0" lvl="0" marL="0" marR="0" rtl="0" algn="l">
              <a:spcBef>
                <a:spcPts val="0"/>
              </a:spcBef>
              <a:buSzPct val="25000"/>
              <a:buNone/>
            </a:pPr>
            <a:r>
              <a:rPr lang="ja-JP" sz="1800">
                <a:solidFill>
                  <a:schemeClr val="dk1"/>
                </a:solidFill>
                <a:latin typeface="Calibri"/>
                <a:ea typeface="Calibri"/>
                <a:cs typeface="Calibri"/>
                <a:sym typeface="Calibri"/>
              </a:rPr>
              <a:t>	string age;</a:t>
            </a:r>
          </a:p>
          <a:p>
            <a:pPr indent="0" lvl="0" marL="0" marR="0" rtl="0" algn="l">
              <a:spcBef>
                <a:spcPts val="0"/>
              </a:spcBef>
              <a:buSzPct val="25000"/>
              <a:buNone/>
            </a:pPr>
            <a:r>
              <a:rPr lang="ja-JP" sz="1800">
                <a:solidFill>
                  <a:schemeClr val="dk1"/>
                </a:solidFill>
                <a:latin typeface="Calibri"/>
                <a:ea typeface="Calibri"/>
                <a:cs typeface="Calibri"/>
                <a:sym typeface="Calibri"/>
              </a:rPr>
              <a:t>	etc…</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01" name="Shape 401"/>
          <p:cNvSpPr/>
          <p:nvPr/>
        </p:nvSpPr>
        <p:spPr>
          <a:xfrm>
            <a:off x="6444208" y="476672"/>
            <a:ext cx="2520280" cy="18002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Senior</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string name;</a:t>
            </a:r>
          </a:p>
          <a:p>
            <a:pPr indent="0" lvl="0" marL="0" marR="0" rtl="0" algn="l">
              <a:spcBef>
                <a:spcPts val="0"/>
              </a:spcBef>
              <a:buSzPct val="25000"/>
              <a:buNone/>
            </a:pPr>
            <a:r>
              <a:rPr lang="ja-JP" sz="1800">
                <a:solidFill>
                  <a:schemeClr val="dk1"/>
                </a:solidFill>
                <a:latin typeface="Calibri"/>
                <a:ea typeface="Calibri"/>
                <a:cs typeface="Calibri"/>
                <a:sym typeface="Calibri"/>
              </a:rPr>
              <a:t>	string age;</a:t>
            </a:r>
          </a:p>
          <a:p>
            <a:pPr indent="0" lvl="0" marL="0" marR="0" rtl="0" algn="l">
              <a:spcBef>
                <a:spcPts val="0"/>
              </a:spcBef>
              <a:buSzPct val="25000"/>
              <a:buNone/>
            </a:pPr>
            <a:r>
              <a:rPr lang="ja-JP" sz="1800">
                <a:solidFill>
                  <a:schemeClr val="dk1"/>
                </a:solidFill>
                <a:latin typeface="Calibri"/>
                <a:ea typeface="Calibri"/>
                <a:cs typeface="Calibri"/>
                <a:sym typeface="Calibri"/>
              </a:rPr>
              <a:t>	etc…</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02" name="Shape 402"/>
          <p:cNvSpPr/>
          <p:nvPr/>
        </p:nvSpPr>
        <p:spPr>
          <a:xfrm>
            <a:off x="3023828" y="4509120"/>
            <a:ext cx="3456384" cy="165618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同じコードがたくさんある</a:t>
            </a:r>
          </a:p>
          <a:p>
            <a:pPr indent="0" lvl="0" marL="0" marR="0" rtl="0" algn="l">
              <a:spcBef>
                <a:spcPts val="0"/>
              </a:spcBef>
              <a:buSzPct val="25000"/>
              <a:buNone/>
            </a:pPr>
            <a:r>
              <a:rPr lang="ja-JP" sz="1800">
                <a:solidFill>
                  <a:schemeClr val="dk1"/>
                </a:solidFill>
                <a:latin typeface="Calibri"/>
                <a:ea typeface="Calibri"/>
                <a:cs typeface="Calibri"/>
                <a:sym typeface="Calibri"/>
              </a:rPr>
              <a:t>＝コード量が増える</a:t>
            </a:r>
          </a:p>
          <a:p>
            <a:pPr indent="0" lvl="0" marL="0" marR="0" rtl="0" algn="l">
              <a:spcBef>
                <a:spcPts val="0"/>
              </a:spcBef>
              <a:buSzPct val="25000"/>
              <a:buNone/>
            </a:pPr>
            <a:r>
              <a:rPr lang="ja-JP" sz="1800">
                <a:solidFill>
                  <a:schemeClr val="dk1"/>
                </a:solidFill>
                <a:latin typeface="Calibri"/>
                <a:ea typeface="Calibri"/>
                <a:cs typeface="Calibri"/>
                <a:sym typeface="Calibri"/>
              </a:rPr>
              <a:t>＝統一した取り扱いが出来ない&amp;保守性が下がる</a:t>
            </a:r>
          </a:p>
        </p:txBody>
      </p:sp>
      <p:sp>
        <p:nvSpPr>
          <p:cNvPr id="403" name="Shape 403"/>
          <p:cNvSpPr/>
          <p:nvPr/>
        </p:nvSpPr>
        <p:spPr>
          <a:xfrm>
            <a:off x="4283968" y="2852936"/>
            <a:ext cx="792088" cy="1368152"/>
          </a:xfrm>
          <a:prstGeom prst="downArrow">
            <a:avLst>
              <a:gd fmla="val 50000" name="adj1"/>
              <a:gd fmla="val 50000" name="adj2"/>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p:nvPr/>
        </p:nvSpPr>
        <p:spPr>
          <a:xfrm>
            <a:off x="2699792" y="188640"/>
            <a:ext cx="3744416" cy="2304256"/>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string name;</a:t>
            </a:r>
          </a:p>
          <a:p>
            <a:pPr indent="0" lvl="0" marL="0" marR="0" rtl="0" algn="l">
              <a:spcBef>
                <a:spcPts val="0"/>
              </a:spcBef>
              <a:buSzPct val="25000"/>
              <a:buNone/>
            </a:pPr>
            <a:r>
              <a:rPr lang="ja-JP" sz="1800">
                <a:solidFill>
                  <a:schemeClr val="dk1"/>
                </a:solidFill>
                <a:latin typeface="Calibri"/>
                <a:ea typeface="Calibri"/>
                <a:cs typeface="Calibri"/>
                <a:sym typeface="Calibri"/>
              </a:rPr>
              <a:t>	string age;</a:t>
            </a:r>
          </a:p>
          <a:p>
            <a:pPr indent="0" lvl="0" marL="0" marR="0" rtl="0" algn="l">
              <a:spcBef>
                <a:spcPts val="0"/>
              </a:spcBef>
              <a:buSzPct val="25000"/>
              <a:buNone/>
            </a:pPr>
            <a:r>
              <a:rPr lang="ja-JP" sz="1800">
                <a:solidFill>
                  <a:schemeClr val="dk1"/>
                </a:solidFill>
                <a:latin typeface="Calibri"/>
                <a:ea typeface="Calibri"/>
                <a:cs typeface="Calibri"/>
                <a:sym typeface="Calibri"/>
              </a:rPr>
              <a:t>	public:</a:t>
            </a:r>
          </a:p>
          <a:p>
            <a:pPr indent="0" lvl="0" marL="0" marR="0" rtl="0" algn="l">
              <a:spcBef>
                <a:spcPts val="0"/>
              </a:spcBef>
              <a:buSzPct val="25000"/>
              <a:buNone/>
            </a:pPr>
            <a:r>
              <a:rPr lang="ja-JP" sz="1800">
                <a:solidFill>
                  <a:schemeClr val="dk1"/>
                </a:solidFill>
                <a:latin typeface="Calibri"/>
                <a:ea typeface="Calibri"/>
                <a:cs typeface="Calibri"/>
                <a:sym typeface="Calibri"/>
              </a:rPr>
              <a:t>	string AnswerMyName();</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09" name="Shape 409"/>
          <p:cNvSpPr/>
          <p:nvPr/>
        </p:nvSpPr>
        <p:spPr>
          <a:xfrm>
            <a:off x="437490" y="2780928"/>
            <a:ext cx="2622342" cy="223224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Children : </a:t>
            </a:r>
          </a:p>
          <a:p>
            <a:pPr indent="0" lvl="0" marL="0" marR="0" rtl="0" algn="l">
              <a:spcBef>
                <a:spcPts val="0"/>
              </a:spcBef>
              <a:buSzPct val="25000"/>
              <a:buNone/>
            </a:pPr>
            <a:r>
              <a:rPr lang="ja-JP" sz="1800">
                <a:solidFill>
                  <a:schemeClr val="dk1"/>
                </a:solidFill>
                <a:latin typeface="Calibri"/>
                <a:ea typeface="Calibri"/>
                <a:cs typeface="Calibri"/>
                <a:sym typeface="Calibri"/>
              </a:rPr>
              <a:t>public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子供特有の	情報や振る	舞い</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10" name="Shape 410"/>
          <p:cNvSpPr/>
          <p:nvPr/>
        </p:nvSpPr>
        <p:spPr>
          <a:xfrm>
            <a:off x="3461826" y="2780928"/>
            <a:ext cx="2520280" cy="223224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Adult: </a:t>
            </a:r>
          </a:p>
          <a:p>
            <a:pPr indent="0" lvl="0" marL="0" marR="0" rtl="0" algn="l">
              <a:spcBef>
                <a:spcPts val="0"/>
              </a:spcBef>
              <a:buSzPct val="25000"/>
              <a:buNone/>
            </a:pPr>
            <a:r>
              <a:rPr lang="ja-JP" sz="1800">
                <a:solidFill>
                  <a:schemeClr val="dk1"/>
                </a:solidFill>
                <a:latin typeface="Calibri"/>
                <a:ea typeface="Calibri"/>
                <a:cs typeface="Calibri"/>
                <a:sym typeface="Calibri"/>
              </a:rPr>
              <a:t>public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大人特有の	情報や振る	舞い</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11" name="Shape 411"/>
          <p:cNvSpPr/>
          <p:nvPr/>
        </p:nvSpPr>
        <p:spPr>
          <a:xfrm>
            <a:off x="6414154" y="2780928"/>
            <a:ext cx="2520280" cy="223224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Senior: </a:t>
            </a:r>
          </a:p>
          <a:p>
            <a:pPr indent="0" lvl="0" marL="0" marR="0" rtl="0" algn="l">
              <a:spcBef>
                <a:spcPts val="0"/>
              </a:spcBef>
              <a:buSzPct val="25000"/>
              <a:buNone/>
            </a:pPr>
            <a:r>
              <a:rPr lang="ja-JP" sz="1800">
                <a:solidFill>
                  <a:schemeClr val="dk1"/>
                </a:solidFill>
                <a:latin typeface="Calibri"/>
                <a:ea typeface="Calibri"/>
                <a:cs typeface="Calibri"/>
                <a:sym typeface="Calibri"/>
              </a:rPr>
              <a:t>public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老人特有の	情報や振る	舞い</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12" name="Shape 412"/>
          <p:cNvSpPr/>
          <p:nvPr/>
        </p:nvSpPr>
        <p:spPr>
          <a:xfrm>
            <a:off x="755576" y="5301208"/>
            <a:ext cx="7992888" cy="1152128"/>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共通の情報や振る舞いを継承させることによって記述する必要がなくなる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インターフェース</a:t>
            </a:r>
          </a:p>
        </p:txBody>
      </p:sp>
      <p:sp>
        <p:nvSpPr>
          <p:cNvPr id="418" name="Shape 41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各オブジェクト毎に「行動は異なるが、概念は等しい」振る舞いについてインターフェースとして登録することで、統一的に扱かったり、使用する側がその差異を気にすることなく使用することが出来る</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C++にはインターフェースと言う機能は無い(実装自体は可)</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p:nvPr/>
        </p:nvSpPr>
        <p:spPr>
          <a:xfrm>
            <a:off x="1403648"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24" name="Shape 424"/>
          <p:cNvSpPr/>
          <p:nvPr/>
        </p:nvSpPr>
        <p:spPr>
          <a:xfrm>
            <a:off x="1259632"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A</a:t>
            </a:r>
          </a:p>
        </p:txBody>
      </p:sp>
      <p:sp>
        <p:nvSpPr>
          <p:cNvPr id="425" name="Shape 425"/>
          <p:cNvSpPr/>
          <p:nvPr/>
        </p:nvSpPr>
        <p:spPr>
          <a:xfrm>
            <a:off x="7668344"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26" name="Shape 426"/>
          <p:cNvSpPr/>
          <p:nvPr/>
        </p:nvSpPr>
        <p:spPr>
          <a:xfrm>
            <a:off x="7524328"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C</a:t>
            </a:r>
          </a:p>
        </p:txBody>
      </p:sp>
      <p:sp>
        <p:nvSpPr>
          <p:cNvPr id="427" name="Shape 427"/>
          <p:cNvSpPr/>
          <p:nvPr/>
        </p:nvSpPr>
        <p:spPr>
          <a:xfrm>
            <a:off x="4355976"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28" name="Shape 428"/>
          <p:cNvSpPr/>
          <p:nvPr/>
        </p:nvSpPr>
        <p:spPr>
          <a:xfrm>
            <a:off x="4211960"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B</a:t>
            </a:r>
          </a:p>
        </p:txBody>
      </p:sp>
      <p:sp>
        <p:nvSpPr>
          <p:cNvPr id="429" name="Shape 429"/>
          <p:cNvSpPr/>
          <p:nvPr/>
        </p:nvSpPr>
        <p:spPr>
          <a:xfrm>
            <a:off x="899592" y="2336297"/>
            <a:ext cx="1368152"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本を読む</a:t>
            </a:r>
          </a:p>
        </p:txBody>
      </p:sp>
      <p:sp>
        <p:nvSpPr>
          <p:cNvPr id="430" name="Shape 430"/>
          <p:cNvSpPr/>
          <p:nvPr/>
        </p:nvSpPr>
        <p:spPr>
          <a:xfrm>
            <a:off x="3707904" y="2336297"/>
            <a:ext cx="1584176"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ゲームをする</a:t>
            </a:r>
          </a:p>
        </p:txBody>
      </p:sp>
      <p:sp>
        <p:nvSpPr>
          <p:cNvPr id="431" name="Shape 431"/>
          <p:cNvSpPr/>
          <p:nvPr/>
        </p:nvSpPr>
        <p:spPr>
          <a:xfrm>
            <a:off x="7056276" y="2336297"/>
            <a:ext cx="1584176"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ドライブする</a:t>
            </a:r>
          </a:p>
        </p:txBody>
      </p:sp>
      <p:sp>
        <p:nvSpPr>
          <p:cNvPr id="432" name="Shape 432"/>
          <p:cNvSpPr/>
          <p:nvPr/>
        </p:nvSpPr>
        <p:spPr>
          <a:xfrm>
            <a:off x="800581" y="3212976"/>
            <a:ext cx="2934326" cy="3168352"/>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void UseTime()</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A.readBook();</a:t>
            </a:r>
          </a:p>
          <a:p>
            <a:pPr indent="0" lvl="0" marL="0" marR="0" rtl="0" algn="l">
              <a:spcBef>
                <a:spcPts val="0"/>
              </a:spcBef>
              <a:buSzPct val="25000"/>
              <a:buNone/>
            </a:pPr>
            <a:r>
              <a:rPr lang="ja-JP" sz="1800">
                <a:solidFill>
                  <a:schemeClr val="dk1"/>
                </a:solidFill>
                <a:latin typeface="Calibri"/>
                <a:ea typeface="Calibri"/>
                <a:cs typeface="Calibri"/>
                <a:sym typeface="Calibri"/>
              </a:rPr>
              <a:t>	B.playGame();</a:t>
            </a:r>
          </a:p>
          <a:p>
            <a:pPr indent="0" lvl="0" marL="0" marR="0" rtl="0" algn="l">
              <a:spcBef>
                <a:spcPts val="0"/>
              </a:spcBef>
              <a:buSzPct val="25000"/>
              <a:buNone/>
            </a:pPr>
            <a:r>
              <a:rPr lang="ja-JP" sz="1800">
                <a:solidFill>
                  <a:schemeClr val="dk1"/>
                </a:solidFill>
                <a:latin typeface="Calibri"/>
                <a:ea typeface="Calibri"/>
                <a:cs typeface="Calibri"/>
                <a:sym typeface="Calibri"/>
              </a:rPr>
              <a:t>	C.driveCar();</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33" name="Shape 433"/>
          <p:cNvSpPr/>
          <p:nvPr/>
        </p:nvSpPr>
        <p:spPr>
          <a:xfrm>
            <a:off x="3995936" y="4365104"/>
            <a:ext cx="1512168" cy="864096"/>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34" name="Shape 434"/>
          <p:cNvSpPr/>
          <p:nvPr/>
        </p:nvSpPr>
        <p:spPr>
          <a:xfrm>
            <a:off x="5724128" y="3861048"/>
            <a:ext cx="3132348" cy="18002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一人一人に次に行う行動を指示するためには各人の暇つぶしの方法を知っておく必要がある。</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p:nvPr/>
        </p:nvSpPr>
        <p:spPr>
          <a:xfrm>
            <a:off x="539552" y="2204864"/>
            <a:ext cx="2088232" cy="100811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440" name="Shape 440"/>
          <p:cNvSpPr/>
          <p:nvPr/>
        </p:nvSpPr>
        <p:spPr>
          <a:xfrm>
            <a:off x="3455876" y="2156277"/>
            <a:ext cx="2088232" cy="100811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441" name="Shape 441"/>
          <p:cNvSpPr/>
          <p:nvPr/>
        </p:nvSpPr>
        <p:spPr>
          <a:xfrm>
            <a:off x="6804248" y="2156277"/>
            <a:ext cx="2088232" cy="100811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442" name="Shape 442"/>
          <p:cNvSpPr/>
          <p:nvPr/>
        </p:nvSpPr>
        <p:spPr>
          <a:xfrm>
            <a:off x="1403648"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43" name="Shape 443"/>
          <p:cNvSpPr/>
          <p:nvPr/>
        </p:nvSpPr>
        <p:spPr>
          <a:xfrm>
            <a:off x="1259632"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A</a:t>
            </a:r>
          </a:p>
        </p:txBody>
      </p:sp>
      <p:sp>
        <p:nvSpPr>
          <p:cNvPr id="444" name="Shape 444"/>
          <p:cNvSpPr/>
          <p:nvPr/>
        </p:nvSpPr>
        <p:spPr>
          <a:xfrm>
            <a:off x="7668344"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45" name="Shape 445"/>
          <p:cNvSpPr/>
          <p:nvPr/>
        </p:nvSpPr>
        <p:spPr>
          <a:xfrm>
            <a:off x="7524328"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C</a:t>
            </a:r>
          </a:p>
        </p:txBody>
      </p:sp>
      <p:sp>
        <p:nvSpPr>
          <p:cNvPr id="446" name="Shape 446"/>
          <p:cNvSpPr/>
          <p:nvPr/>
        </p:nvSpPr>
        <p:spPr>
          <a:xfrm>
            <a:off x="4355976" y="1027897"/>
            <a:ext cx="360040" cy="108012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47" name="Shape 447"/>
          <p:cNvSpPr/>
          <p:nvPr/>
        </p:nvSpPr>
        <p:spPr>
          <a:xfrm>
            <a:off x="4211960" y="548680"/>
            <a:ext cx="648072" cy="648072"/>
          </a:xfrm>
          <a:prstGeom prst="ellipse">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B</a:t>
            </a:r>
          </a:p>
        </p:txBody>
      </p:sp>
      <p:sp>
        <p:nvSpPr>
          <p:cNvPr id="448" name="Shape 448"/>
          <p:cNvSpPr/>
          <p:nvPr/>
        </p:nvSpPr>
        <p:spPr>
          <a:xfrm>
            <a:off x="899592" y="2336297"/>
            <a:ext cx="1368152"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本を読む</a:t>
            </a:r>
          </a:p>
        </p:txBody>
      </p:sp>
      <p:sp>
        <p:nvSpPr>
          <p:cNvPr id="449" name="Shape 449"/>
          <p:cNvSpPr/>
          <p:nvPr/>
        </p:nvSpPr>
        <p:spPr>
          <a:xfrm>
            <a:off x="3707904" y="2336297"/>
            <a:ext cx="1584176"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ゲームをする</a:t>
            </a:r>
          </a:p>
        </p:txBody>
      </p:sp>
      <p:sp>
        <p:nvSpPr>
          <p:cNvPr id="450" name="Shape 450"/>
          <p:cNvSpPr/>
          <p:nvPr/>
        </p:nvSpPr>
        <p:spPr>
          <a:xfrm>
            <a:off x="7056276" y="2336297"/>
            <a:ext cx="1584176" cy="648072"/>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ドライブする</a:t>
            </a:r>
          </a:p>
        </p:txBody>
      </p:sp>
      <p:sp>
        <p:nvSpPr>
          <p:cNvPr id="451" name="Shape 451"/>
          <p:cNvSpPr/>
          <p:nvPr/>
        </p:nvSpPr>
        <p:spPr>
          <a:xfrm>
            <a:off x="899592" y="3068960"/>
            <a:ext cx="1368152" cy="360040"/>
          </a:xfrm>
          <a:prstGeom prst="roundRect">
            <a:avLst>
              <a:gd fmla="val 16667" name="adj"/>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暇つぶし</a:t>
            </a:r>
          </a:p>
        </p:txBody>
      </p:sp>
      <p:sp>
        <p:nvSpPr>
          <p:cNvPr id="452" name="Shape 452"/>
          <p:cNvSpPr/>
          <p:nvPr/>
        </p:nvSpPr>
        <p:spPr>
          <a:xfrm>
            <a:off x="3815916" y="3068960"/>
            <a:ext cx="1368152" cy="360040"/>
          </a:xfrm>
          <a:prstGeom prst="roundRect">
            <a:avLst>
              <a:gd fmla="val 16667" name="adj"/>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暇つぶし</a:t>
            </a:r>
          </a:p>
        </p:txBody>
      </p:sp>
      <p:sp>
        <p:nvSpPr>
          <p:cNvPr id="453" name="Shape 453"/>
          <p:cNvSpPr/>
          <p:nvPr/>
        </p:nvSpPr>
        <p:spPr>
          <a:xfrm>
            <a:off x="7164288" y="3068960"/>
            <a:ext cx="1368152" cy="360040"/>
          </a:xfrm>
          <a:prstGeom prst="roundRect">
            <a:avLst>
              <a:gd fmla="val 16667" name="adj"/>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暇つぶし</a:t>
            </a:r>
          </a:p>
        </p:txBody>
      </p:sp>
      <p:sp>
        <p:nvSpPr>
          <p:cNvPr id="454" name="Shape 454"/>
          <p:cNvSpPr/>
          <p:nvPr/>
        </p:nvSpPr>
        <p:spPr>
          <a:xfrm>
            <a:off x="440541" y="3573016"/>
            <a:ext cx="2934326" cy="3168352"/>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void UseTime()</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A.killngTIme();</a:t>
            </a:r>
          </a:p>
          <a:p>
            <a:pPr indent="0" lvl="0" marL="0" marR="0" rtl="0" algn="l">
              <a:spcBef>
                <a:spcPts val="0"/>
              </a:spcBef>
              <a:buSzPct val="25000"/>
              <a:buNone/>
            </a:pPr>
            <a:r>
              <a:rPr lang="ja-JP" sz="1800">
                <a:solidFill>
                  <a:schemeClr val="dk1"/>
                </a:solidFill>
                <a:latin typeface="Calibri"/>
                <a:ea typeface="Calibri"/>
                <a:cs typeface="Calibri"/>
                <a:sym typeface="Calibri"/>
              </a:rPr>
              <a:t>	B.killngTIme();</a:t>
            </a:r>
          </a:p>
          <a:p>
            <a:pPr indent="0" lvl="0" marL="0" marR="0" rtl="0" algn="l">
              <a:spcBef>
                <a:spcPts val="0"/>
              </a:spcBef>
              <a:buSzPct val="25000"/>
              <a:buNone/>
            </a:pPr>
            <a:r>
              <a:rPr lang="ja-JP" sz="1800">
                <a:solidFill>
                  <a:schemeClr val="dk1"/>
                </a:solidFill>
                <a:latin typeface="Calibri"/>
                <a:ea typeface="Calibri"/>
                <a:cs typeface="Calibri"/>
                <a:sym typeface="Calibri"/>
              </a:rPr>
              <a:t>	C.killngTIme();</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55" name="Shape 455"/>
          <p:cNvSpPr/>
          <p:nvPr/>
        </p:nvSpPr>
        <p:spPr>
          <a:xfrm>
            <a:off x="3815916" y="4797152"/>
            <a:ext cx="1260140" cy="720080"/>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56" name="Shape 456"/>
          <p:cNvSpPr/>
          <p:nvPr/>
        </p:nvSpPr>
        <p:spPr>
          <a:xfrm>
            <a:off x="5508104" y="4257092"/>
            <a:ext cx="3132348" cy="18002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各人の暇つぶしの方法を知らなくても一人一人に次に行う行動を指示できる。</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462" name="Shape 462"/>
          <p:cNvSpPr txBox="1"/>
          <p:nvPr>
            <p:ph idx="1" type="body"/>
          </p:nvPr>
        </p:nvSpPr>
        <p:spPr>
          <a:xfrm>
            <a:off x="457200" y="1600200"/>
            <a:ext cx="8229600" cy="3340967"/>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宣言のみを行い定義を記述していないファンクションを用いたクラスを抽象クラスという</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宣言のみを行い定義を記述していないファンクションを「純粋仮想関数」と言う</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C++ではこの抽象クラスを継承することでインターフェースを実装することが出来る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仮想関数</a:t>
            </a:r>
          </a:p>
        </p:txBody>
      </p:sp>
      <p:sp>
        <p:nvSpPr>
          <p:cNvPr id="468" name="Shape 46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スーパークラスのファンクションの宣言の際に「virtual」とつけることで、サブクラスでそのファンクションの定義を書き換えることが出来る。</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この書き換えを「オーバー“ライド”」と言う</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このような書き換え(上書き)可能なファンクションを「仮想関数」と言う</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p:nvPr/>
        </p:nvSpPr>
        <p:spPr>
          <a:xfrm>
            <a:off x="1409598" y="0"/>
            <a:ext cx="6624736" cy="294405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string name;</a:t>
            </a:r>
          </a:p>
          <a:p>
            <a:pPr indent="0" lvl="0" marL="0" marR="0" rtl="0" algn="l">
              <a:spcBef>
                <a:spcPts val="0"/>
              </a:spcBef>
              <a:buSzPct val="25000"/>
              <a:buNone/>
            </a:pPr>
            <a:r>
              <a:rPr lang="ja-JP" sz="1800">
                <a:solidFill>
                  <a:schemeClr val="dk1"/>
                </a:solidFill>
                <a:latin typeface="Calibri"/>
                <a:ea typeface="Calibri"/>
                <a:cs typeface="Calibri"/>
                <a:sym typeface="Calibri"/>
              </a:rPr>
              <a:t>	string age;</a:t>
            </a:r>
          </a:p>
          <a:p>
            <a:pPr indent="0" lvl="0" marL="0" marR="0" rtl="0" algn="l">
              <a:spcBef>
                <a:spcPts val="0"/>
              </a:spcBef>
              <a:buSzPct val="25000"/>
              <a:buNone/>
            </a:pPr>
            <a:r>
              <a:rPr lang="ja-JP" sz="1800">
                <a:solidFill>
                  <a:schemeClr val="dk1"/>
                </a:solidFill>
                <a:latin typeface="Calibri"/>
                <a:ea typeface="Calibri"/>
                <a:cs typeface="Calibri"/>
                <a:sym typeface="Calibri"/>
              </a:rPr>
              <a:t>	public:</a:t>
            </a:r>
          </a:p>
          <a:p>
            <a:pPr indent="0" lvl="0" marL="0" marR="0" rtl="0" algn="l">
              <a:spcBef>
                <a:spcPts val="0"/>
              </a:spcBef>
              <a:buSzPct val="25000"/>
              <a:buNone/>
            </a:pPr>
            <a:r>
              <a:rPr lang="ja-JP" sz="1800">
                <a:solidFill>
                  <a:schemeClr val="dk1"/>
                </a:solidFill>
                <a:latin typeface="Calibri"/>
                <a:ea typeface="Calibri"/>
                <a:cs typeface="Calibri"/>
                <a:sym typeface="Calibri"/>
              </a:rPr>
              <a:t>	virtual string answerMyInfo()</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cout &lt;&lt; “名前は” &lt;&lt; name &lt;&lt; “です” &lt;&lt; endl;</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74" name="Shape 474"/>
          <p:cNvSpPr/>
          <p:nvPr/>
        </p:nvSpPr>
        <p:spPr>
          <a:xfrm>
            <a:off x="0" y="3474176"/>
            <a:ext cx="2622342" cy="189904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Children : </a:t>
            </a:r>
          </a:p>
          <a:p>
            <a:pPr indent="0" lvl="0" marL="0" marR="0" rtl="0" algn="l">
              <a:spcBef>
                <a:spcPts val="0"/>
              </a:spcBef>
              <a:buSzPct val="25000"/>
              <a:buNone/>
            </a:pPr>
            <a:r>
              <a:rPr lang="ja-JP" sz="1800">
                <a:solidFill>
                  <a:schemeClr val="dk1"/>
                </a:solidFill>
                <a:latin typeface="Calibri"/>
                <a:ea typeface="Calibri"/>
                <a:cs typeface="Calibri"/>
                <a:sym typeface="Calibri"/>
              </a:rPr>
              <a:t>public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a:t>
            </a:r>
          </a:p>
        </p:txBody>
      </p:sp>
      <p:sp>
        <p:nvSpPr>
          <p:cNvPr id="475" name="Shape 475"/>
          <p:cNvSpPr/>
          <p:nvPr/>
        </p:nvSpPr>
        <p:spPr>
          <a:xfrm>
            <a:off x="2873862" y="3114136"/>
            <a:ext cx="6018618" cy="261912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Adult: </a:t>
            </a:r>
          </a:p>
          <a:p>
            <a:pPr indent="0" lvl="0" marL="0" marR="0" rtl="0" algn="l">
              <a:spcBef>
                <a:spcPts val="0"/>
              </a:spcBef>
              <a:buSzPct val="25000"/>
              <a:buNone/>
            </a:pPr>
            <a:r>
              <a:rPr lang="ja-JP" sz="1800">
                <a:solidFill>
                  <a:schemeClr val="dk1"/>
                </a:solidFill>
                <a:latin typeface="Calibri"/>
                <a:ea typeface="Calibri"/>
                <a:cs typeface="Calibri"/>
                <a:sym typeface="Calibri"/>
              </a:rPr>
              <a:t>public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string answerMyInfo()</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cout &lt;&lt; “私の名前は” &lt;&lt; name &lt;&lt; “で、		年齢は” &lt;&lt; age &lt;&lt; “です” &lt;&lt; endl;</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76" name="Shape 476"/>
          <p:cNvSpPr/>
          <p:nvPr/>
        </p:nvSpPr>
        <p:spPr>
          <a:xfrm>
            <a:off x="1043608" y="5013176"/>
            <a:ext cx="504056" cy="93610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77" name="Shape 477"/>
          <p:cNvSpPr/>
          <p:nvPr/>
        </p:nvSpPr>
        <p:spPr>
          <a:xfrm>
            <a:off x="5631143" y="5301208"/>
            <a:ext cx="504056" cy="642900"/>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78" name="Shape 478"/>
          <p:cNvSpPr/>
          <p:nvPr/>
        </p:nvSpPr>
        <p:spPr>
          <a:xfrm>
            <a:off x="146229" y="5959449"/>
            <a:ext cx="2298814"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私の名前は○○です</a:t>
            </a:r>
          </a:p>
        </p:txBody>
      </p:sp>
      <p:sp>
        <p:nvSpPr>
          <p:cNvPr id="479" name="Shape 479"/>
          <p:cNvSpPr/>
          <p:nvPr/>
        </p:nvSpPr>
        <p:spPr>
          <a:xfrm>
            <a:off x="4721966" y="5993904"/>
            <a:ext cx="2298814"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私の名前は○○で、年齢は××です</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純粋仮想関数</a:t>
            </a:r>
          </a:p>
        </p:txBody>
      </p:sp>
      <p:sp>
        <p:nvSpPr>
          <p:cNvPr id="485" name="Shape 485"/>
          <p:cNvSpPr txBox="1"/>
          <p:nvPr>
            <p:ph idx="1" type="body"/>
          </p:nvPr>
        </p:nvSpPr>
        <p:spPr>
          <a:xfrm>
            <a:off x="457200" y="1600200"/>
            <a:ext cx="8229600" cy="5141168"/>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仮想関数の宣言の最後に「＝0」とつけることで、宣言のみ存在し、定義のない関数とすることが出来る。これを「純粋仮想関数」と言う</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純粋仮想関数を含むクラスのインスタンスは生成することが出来なくなる。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したがって、純粋仮想関数を含むクラス＝抽象クラスを継承したサブクラスはその定義を記述する必要が発生する＝インターフェースの実装</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p:nvPr/>
        </p:nvSpPr>
        <p:spPr>
          <a:xfrm>
            <a:off x="1409598" y="0"/>
            <a:ext cx="6624736" cy="2132856"/>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public:</a:t>
            </a:r>
          </a:p>
          <a:p>
            <a:pPr indent="0" lvl="0" marL="0" marR="0" rtl="0" algn="l">
              <a:spcBef>
                <a:spcPts val="0"/>
              </a:spcBef>
              <a:buSzPct val="25000"/>
              <a:buNone/>
            </a:pPr>
            <a:r>
              <a:rPr lang="ja-JP" sz="1800">
                <a:solidFill>
                  <a:schemeClr val="dk1"/>
                </a:solidFill>
                <a:latin typeface="Calibri"/>
                <a:ea typeface="Calibri"/>
                <a:cs typeface="Calibri"/>
                <a:sym typeface="Calibri"/>
              </a:rPr>
              <a:t>	string name;</a:t>
            </a:r>
          </a:p>
          <a:p>
            <a:pPr indent="0" lvl="0" marL="0" marR="0" rtl="0" algn="l">
              <a:spcBef>
                <a:spcPts val="0"/>
              </a:spcBef>
              <a:buSzPct val="25000"/>
              <a:buNone/>
            </a:pPr>
            <a:r>
              <a:rPr lang="ja-JP" sz="1800">
                <a:solidFill>
                  <a:schemeClr val="dk1"/>
                </a:solidFill>
                <a:latin typeface="Calibri"/>
                <a:ea typeface="Calibri"/>
                <a:cs typeface="Calibri"/>
                <a:sym typeface="Calibri"/>
              </a:rPr>
              <a:t>	string age;</a:t>
            </a:r>
          </a:p>
          <a:p>
            <a:pPr indent="0" lvl="0" marL="0" marR="0" rtl="0" algn="l">
              <a:spcBef>
                <a:spcPts val="0"/>
              </a:spcBef>
              <a:buSzPct val="25000"/>
              <a:buNone/>
            </a:pPr>
            <a:r>
              <a:rPr lang="ja-JP" sz="1800">
                <a:solidFill>
                  <a:schemeClr val="dk1"/>
                </a:solidFill>
                <a:latin typeface="Calibri"/>
                <a:ea typeface="Calibri"/>
                <a:cs typeface="Calibri"/>
                <a:sym typeface="Calibri"/>
              </a:rPr>
              <a:t>	virtual string answerMyInfo()=0;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91" name="Shape 491"/>
          <p:cNvSpPr/>
          <p:nvPr/>
        </p:nvSpPr>
        <p:spPr>
          <a:xfrm>
            <a:off x="323528" y="2132856"/>
            <a:ext cx="4067945" cy="3473361"/>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Children : </a:t>
            </a:r>
          </a:p>
          <a:p>
            <a:pPr indent="0" lvl="0" marL="0" marR="0" rtl="0" algn="l">
              <a:spcBef>
                <a:spcPts val="0"/>
              </a:spcBef>
              <a:buSzPct val="25000"/>
              <a:buNone/>
            </a:pPr>
            <a:r>
              <a:rPr lang="ja-JP" sz="1800">
                <a:solidFill>
                  <a:schemeClr val="dk1"/>
                </a:solidFill>
                <a:latin typeface="Calibri"/>
                <a:ea typeface="Calibri"/>
                <a:cs typeface="Calibri"/>
                <a:sym typeface="Calibri"/>
              </a:rPr>
              <a:t>public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string ansewerMyInfo()</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cout &lt;&lt; “私の名		前は” &lt;&lt; name &lt;&lt; 		“です” &lt;&lt; endl;</a:t>
            </a:r>
          </a:p>
          <a:p>
            <a:pPr indent="0" lvl="0" marL="0" marR="0" rtl="0" algn="l">
              <a:spcBef>
                <a:spcPts val="0"/>
              </a:spcBef>
              <a:buSzPct val="25000"/>
              <a:buNone/>
            </a:pPr>
            <a:r>
              <a:rPr lang="ja-JP" sz="1800">
                <a:solidFill>
                  <a:schemeClr val="dk1"/>
                </a:solidFill>
                <a:latin typeface="Calibri"/>
                <a:ea typeface="Calibri"/>
                <a:cs typeface="Calibri"/>
                <a:sym typeface="Calibri"/>
              </a:rPr>
              <a:t>	}</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a:t>
            </a:r>
          </a:p>
        </p:txBody>
      </p:sp>
      <p:sp>
        <p:nvSpPr>
          <p:cNvPr id="492" name="Shape 492"/>
          <p:cNvSpPr/>
          <p:nvPr/>
        </p:nvSpPr>
        <p:spPr>
          <a:xfrm>
            <a:off x="5044734" y="2136969"/>
            <a:ext cx="4079479" cy="346924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Adult: </a:t>
            </a:r>
          </a:p>
          <a:p>
            <a:pPr indent="0" lvl="0" marL="0" marR="0" rtl="0" algn="l">
              <a:spcBef>
                <a:spcPts val="0"/>
              </a:spcBef>
              <a:buSzPct val="25000"/>
              <a:buNone/>
            </a:pPr>
            <a:r>
              <a:rPr lang="ja-JP" sz="1800">
                <a:solidFill>
                  <a:schemeClr val="dk1"/>
                </a:solidFill>
                <a:latin typeface="Calibri"/>
                <a:ea typeface="Calibri"/>
                <a:cs typeface="Calibri"/>
                <a:sym typeface="Calibri"/>
              </a:rPr>
              <a:t>public Human</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string answerMyInfo()</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cout &lt;&lt; “私の名		前は” &lt;&lt; name &lt;&lt; 		“で、年齢は” &lt;&lt; 		age &lt;&lt; “です” &lt;&lt; 		endl;</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493" name="Shape 493"/>
          <p:cNvSpPr/>
          <p:nvPr/>
        </p:nvSpPr>
        <p:spPr>
          <a:xfrm>
            <a:off x="2196507" y="4980620"/>
            <a:ext cx="504056" cy="93610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94" name="Shape 494"/>
          <p:cNvSpPr/>
          <p:nvPr/>
        </p:nvSpPr>
        <p:spPr>
          <a:xfrm>
            <a:off x="1299128" y="5926893"/>
            <a:ext cx="2298814"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私の名前は○○です</a:t>
            </a:r>
          </a:p>
        </p:txBody>
      </p:sp>
      <p:sp>
        <p:nvSpPr>
          <p:cNvPr id="495" name="Shape 495"/>
          <p:cNvSpPr/>
          <p:nvPr/>
        </p:nvSpPr>
        <p:spPr>
          <a:xfrm>
            <a:off x="6206617" y="5966520"/>
            <a:ext cx="2298814" cy="864096"/>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私の名前は○○で、年齢は××です</a:t>
            </a:r>
          </a:p>
        </p:txBody>
      </p:sp>
      <p:sp>
        <p:nvSpPr>
          <p:cNvPr id="496" name="Shape 496"/>
          <p:cNvSpPr/>
          <p:nvPr/>
        </p:nvSpPr>
        <p:spPr>
          <a:xfrm>
            <a:off x="7115794" y="4980620"/>
            <a:ext cx="504056" cy="93610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497" name="Shape 497"/>
          <p:cNvSpPr/>
          <p:nvPr/>
        </p:nvSpPr>
        <p:spPr>
          <a:xfrm>
            <a:off x="2196507" y="2851387"/>
            <a:ext cx="4848050" cy="2597285"/>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純粋仮想関数を宣言することで、その抽象クラスは定義のないファンクションを持つこととなるため、インスタンスを生成できなくなる。</a:t>
            </a:r>
          </a:p>
          <a:p>
            <a:pPr indent="0" lvl="0" marL="0" marR="0" rtl="0" algn="ctr">
              <a:spcBef>
                <a:spcPts val="0"/>
              </a:spcBef>
              <a:buSzPct val="25000"/>
              <a:buNone/>
            </a:pPr>
            <a:r>
              <a:rPr lang="ja-JP" sz="1800">
                <a:solidFill>
                  <a:schemeClr val="dk1"/>
                </a:solidFill>
                <a:latin typeface="Calibri"/>
                <a:ea typeface="Calibri"/>
                <a:cs typeface="Calibri"/>
                <a:sym typeface="Calibri"/>
              </a:rPr>
              <a:t>↓</a:t>
            </a:r>
          </a:p>
          <a:p>
            <a:pPr indent="0" lvl="0" marL="0" marR="0" rtl="0" algn="ctr">
              <a:spcBef>
                <a:spcPts val="0"/>
              </a:spcBef>
              <a:buSzPct val="25000"/>
              <a:buNone/>
            </a:pPr>
            <a:r>
              <a:rPr lang="ja-JP" sz="1800">
                <a:solidFill>
                  <a:schemeClr val="dk1"/>
                </a:solidFill>
                <a:latin typeface="Calibri"/>
                <a:ea typeface="Calibri"/>
                <a:cs typeface="Calibri"/>
                <a:sym typeface="Calibri"/>
              </a:rPr>
              <a:t>それを継承したサブクラスは、そのファンクションを定義する必要がある</a:t>
            </a:r>
          </a:p>
          <a:p>
            <a:pPr indent="0" lvl="0" marL="0" marR="0" rtl="0" algn="ctr">
              <a:spcBef>
                <a:spcPts val="0"/>
              </a:spcBef>
              <a:buSzPct val="25000"/>
              <a:buNone/>
            </a:pPr>
            <a:r>
              <a:rPr lang="ja-JP" sz="1800">
                <a:solidFill>
                  <a:schemeClr val="dk1"/>
                </a:solidFill>
                <a:latin typeface="Calibri"/>
                <a:ea typeface="Calibri"/>
                <a:cs typeface="Calibri"/>
                <a:sym typeface="Calibri"/>
              </a:rPr>
              <a:t>↓</a:t>
            </a:r>
          </a:p>
          <a:p>
            <a:pPr indent="0" lvl="0" marL="0" marR="0" rtl="0" algn="ctr">
              <a:spcBef>
                <a:spcPts val="0"/>
              </a:spcBef>
              <a:buSzPct val="25000"/>
              <a:buNone/>
            </a:pPr>
            <a:r>
              <a:rPr lang="ja-JP" sz="1800">
                <a:solidFill>
                  <a:schemeClr val="dk1"/>
                </a:solidFill>
                <a:latin typeface="Calibri"/>
                <a:ea typeface="Calibri"/>
                <a:cs typeface="Calibri"/>
                <a:sym typeface="Calibri"/>
              </a:rPr>
              <a:t>インターフェース</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疑問</a:t>
            </a:r>
          </a:p>
        </p:txBody>
      </p:sp>
      <p:sp>
        <p:nvSpPr>
          <p:cNvPr id="105" name="Shape 105"/>
          <p:cNvSpPr txBox="1"/>
          <p:nvPr>
            <p:ph idx="1" type="body"/>
          </p:nvPr>
        </p:nvSpPr>
        <p:spPr>
          <a:xfrm>
            <a:off x="457200" y="1600201"/>
            <a:ext cx="8229600" cy="1900808"/>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そもそも人間が複雑なシステムを管理・構築することは可能なのだろうか？</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106" name="Shape 106"/>
          <p:cNvSpPr/>
          <p:nvPr/>
        </p:nvSpPr>
        <p:spPr>
          <a:xfrm>
            <a:off x="2267744" y="3316631"/>
            <a:ext cx="3960440" cy="1048473"/>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この世には非常に複雑なシステムや</a:t>
            </a:r>
          </a:p>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組織がありふれている</a:t>
            </a:r>
          </a:p>
        </p:txBody>
      </p:sp>
      <p:sp>
        <p:nvSpPr>
          <p:cNvPr id="107" name="Shape 107"/>
          <p:cNvSpPr/>
          <p:nvPr/>
        </p:nvSpPr>
        <p:spPr>
          <a:xfrm>
            <a:off x="3851920" y="2669374"/>
            <a:ext cx="792088" cy="576064"/>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08" name="Shape 108"/>
          <p:cNvSpPr/>
          <p:nvPr/>
        </p:nvSpPr>
        <p:spPr>
          <a:xfrm>
            <a:off x="1943708" y="5245412"/>
            <a:ext cx="4608512" cy="1048473"/>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複雑なシステムを管理・構築すること自体は不可能ではない＝良い手法が存在する</a:t>
            </a:r>
          </a:p>
        </p:txBody>
      </p:sp>
      <p:sp>
        <p:nvSpPr>
          <p:cNvPr id="109" name="Shape 109"/>
          <p:cNvSpPr/>
          <p:nvPr/>
        </p:nvSpPr>
        <p:spPr>
          <a:xfrm>
            <a:off x="3851920" y="4581943"/>
            <a:ext cx="792088" cy="576064"/>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インターフェースと継承</a:t>
            </a:r>
          </a:p>
        </p:txBody>
      </p:sp>
      <p:sp>
        <p:nvSpPr>
          <p:cNvPr id="503" name="Shape 50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通常の継承</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具象メソッド,抽象メソッドの継承</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インターフェースによる継承</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抽象メソッドのみの継承</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個人的見解だが・・・</a:t>
            </a:r>
          </a:p>
        </p:txBody>
      </p:sp>
      <p:sp>
        <p:nvSpPr>
          <p:cNvPr id="509" name="Shape 509"/>
          <p:cNvSpPr txBox="1"/>
          <p:nvPr>
            <p:ph idx="1" type="body"/>
          </p:nvPr>
        </p:nvSpPr>
        <p:spPr>
          <a:xfrm>
            <a:off x="457200" y="1600200"/>
            <a:ext cx="8229600" cy="463711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5400" u="none" cap="none" strike="noStrike">
                <a:solidFill>
                  <a:schemeClr val="dk1"/>
                </a:solidFill>
                <a:latin typeface="Calibri"/>
                <a:ea typeface="Calibri"/>
                <a:cs typeface="Calibri"/>
                <a:sym typeface="Calibri"/>
              </a:rPr>
              <a:t>具象メソッドの継承は行わず、抽象メソッドの継承を行うべき！</a:t>
            </a:r>
          </a:p>
          <a:p>
            <a:pPr indent="-285750" lvl="1" marL="742950" marR="0" rtl="0" algn="l">
              <a:spcBef>
                <a:spcPts val="480"/>
              </a:spcBef>
              <a:buClr>
                <a:schemeClr val="dk1"/>
              </a:buClr>
              <a:buSzPct val="100000"/>
              <a:buFont typeface="Arial"/>
              <a:buChar char="–"/>
            </a:pPr>
            <a:r>
              <a:rPr b="0" i="0" lang="ja-JP" sz="2400" u="none" cap="none" strike="noStrike">
                <a:solidFill>
                  <a:schemeClr val="dk1"/>
                </a:solidFill>
                <a:latin typeface="Calibri"/>
                <a:ea typeface="Calibri"/>
                <a:cs typeface="Calibri"/>
                <a:sym typeface="Calibri"/>
              </a:rPr>
              <a:t>通常の継承ではなく、インターフェースを用いるべき</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具象メソッドの継承の意味</a:t>
            </a:r>
          </a:p>
        </p:txBody>
      </p:sp>
      <p:sp>
        <p:nvSpPr>
          <p:cNvPr id="515" name="Shape 51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本質的には保守性からの要請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それはインターフェスでは「委譲」をつかって解決できる問題</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ポリモーフィズム</a:t>
            </a:r>
          </a:p>
        </p:txBody>
      </p:sp>
      <p:sp>
        <p:nvSpPr>
          <p:cNvPr id="521" name="Shape 52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異なる振る舞いに対して、同じ名前を割り当てるによってファンクションをオブジェクトの型に応じて使い分けること</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オーバーライドもポリモーフィズムの一種</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オーバーロード</a:t>
            </a:r>
          </a:p>
        </p:txBody>
      </p:sp>
      <p:sp>
        <p:nvSpPr>
          <p:cNvPr id="527" name="Shape 52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引数の“型の組み合わせ”が異なるファンクション群に同じ名前を割り当てること</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オーバーロードはクラス内で同じ名前を使い分ける。</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533" name="Shape 533"/>
          <p:cNvSpPr/>
          <p:nvPr/>
        </p:nvSpPr>
        <p:spPr>
          <a:xfrm>
            <a:off x="611560" y="1196751"/>
            <a:ext cx="8208912" cy="3503065"/>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robot</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string answer(date today)</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cout &lt;&lt; “今日の日付は” &lt;&lt; today &lt;&lt; “です” &lt;&lt; endl;</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string answer(weather nowWeather)</a:t>
            </a:r>
          </a:p>
          <a:p>
            <a:pPr indent="0" lvl="0" marL="0" marR="0" rtl="0" algn="l">
              <a:spcBef>
                <a:spcPts val="0"/>
              </a:spcBef>
              <a:buSzPct val="25000"/>
              <a:buNone/>
            </a:pPr>
            <a:r>
              <a:rPr lang="ja-JP" sz="1800">
                <a:solidFill>
                  <a:schemeClr val="dk1"/>
                </a:solidFill>
                <a:latin typeface="Calibri"/>
                <a:ea typeface="Calibri"/>
                <a:cs typeface="Calibri"/>
                <a:sym typeface="Calibri"/>
              </a:rPr>
              <a:t>	{</a:t>
            </a:r>
            <a:br>
              <a:rPr lang="ja-JP" sz="1800">
                <a:solidFill>
                  <a:schemeClr val="dk1"/>
                </a:solidFill>
                <a:latin typeface="Calibri"/>
                <a:ea typeface="Calibri"/>
                <a:cs typeface="Calibri"/>
                <a:sym typeface="Calibri"/>
              </a:rPr>
            </a:br>
            <a:r>
              <a:rPr lang="ja-JP" sz="1800">
                <a:solidFill>
                  <a:schemeClr val="dk1"/>
                </a:solidFill>
                <a:latin typeface="Calibri"/>
                <a:ea typeface="Calibri"/>
                <a:cs typeface="Calibri"/>
                <a:sym typeface="Calibri"/>
              </a:rPr>
              <a:t>		cout &lt;&lt; “今日の天気は” &lt;&lt; nowWeather &lt;&lt; “です” &lt;&lt; endl;</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534" name="Shape 534"/>
          <p:cNvSpPr/>
          <p:nvPr/>
        </p:nvSpPr>
        <p:spPr>
          <a:xfrm>
            <a:off x="179512" y="4869160"/>
            <a:ext cx="3168352" cy="1872208"/>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robot obj;</a:t>
            </a:r>
          </a:p>
          <a:p>
            <a:pPr indent="0" lvl="0" marL="0" marR="0" rtl="0" algn="l">
              <a:spcBef>
                <a:spcPts val="0"/>
              </a:spcBef>
              <a:buSzPct val="25000"/>
              <a:buNone/>
            </a:pPr>
            <a:r>
              <a:rPr lang="ja-JP" sz="1800">
                <a:solidFill>
                  <a:schemeClr val="dk1"/>
                </a:solidFill>
                <a:latin typeface="Calibri"/>
                <a:ea typeface="Calibri"/>
                <a:cs typeface="Calibri"/>
                <a:sym typeface="Calibri"/>
              </a:rPr>
              <a:t>obj.answer(todayDate);</a:t>
            </a:r>
          </a:p>
          <a:p>
            <a:pPr indent="0" lvl="0" marL="0" marR="0" rtl="0" algn="l">
              <a:spcBef>
                <a:spcPts val="0"/>
              </a:spcBef>
              <a:buSzPct val="25000"/>
              <a:buNone/>
            </a:pPr>
            <a:r>
              <a:rPr lang="ja-JP" sz="1800">
                <a:solidFill>
                  <a:schemeClr val="dk1"/>
                </a:solidFill>
                <a:latin typeface="Calibri"/>
                <a:ea typeface="Calibri"/>
                <a:cs typeface="Calibri"/>
                <a:sym typeface="Calibri"/>
              </a:rPr>
              <a:t>obj.answer(todayWeather);</a:t>
            </a:r>
          </a:p>
        </p:txBody>
      </p:sp>
      <p:sp>
        <p:nvSpPr>
          <p:cNvPr id="535" name="Shape 535"/>
          <p:cNvSpPr/>
          <p:nvPr/>
        </p:nvSpPr>
        <p:spPr>
          <a:xfrm>
            <a:off x="4166834" y="4977172"/>
            <a:ext cx="4680520" cy="165618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a:p>
            <a:pPr indent="0" lvl="0" marL="0" marR="0" rtl="0" algn="ctr">
              <a:spcBef>
                <a:spcPts val="0"/>
              </a:spcBef>
              <a:buSzPct val="25000"/>
              <a:buNone/>
            </a:pPr>
            <a:r>
              <a:rPr lang="ja-JP" sz="1800">
                <a:solidFill>
                  <a:schemeClr val="dk1"/>
                </a:solidFill>
                <a:latin typeface="Calibri"/>
                <a:ea typeface="Calibri"/>
                <a:cs typeface="Calibri"/>
                <a:sym typeface="Calibri"/>
              </a:rPr>
              <a:t>今日の日付は11/2です</a:t>
            </a:r>
          </a:p>
          <a:p>
            <a:pPr indent="0" lvl="0" marL="0" marR="0" rtl="0" algn="ctr">
              <a:spcBef>
                <a:spcPts val="0"/>
              </a:spcBef>
              <a:buSzPct val="25000"/>
              <a:buNone/>
            </a:pPr>
            <a:r>
              <a:rPr lang="ja-JP" sz="1800">
                <a:solidFill>
                  <a:schemeClr val="dk1"/>
                </a:solidFill>
                <a:latin typeface="Calibri"/>
                <a:ea typeface="Calibri"/>
                <a:cs typeface="Calibri"/>
                <a:sym typeface="Calibri"/>
              </a:rPr>
              <a:t>今日の天気は晴れです</a:t>
            </a:r>
          </a:p>
        </p:txBody>
      </p:sp>
      <p:sp>
        <p:nvSpPr>
          <p:cNvPr id="536" name="Shape 536"/>
          <p:cNvSpPr/>
          <p:nvPr/>
        </p:nvSpPr>
        <p:spPr>
          <a:xfrm>
            <a:off x="2987824" y="5697252"/>
            <a:ext cx="2304256" cy="216024"/>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537" name="Shape 537"/>
          <p:cNvSpPr/>
          <p:nvPr/>
        </p:nvSpPr>
        <p:spPr>
          <a:xfrm>
            <a:off x="2987824" y="5949280"/>
            <a:ext cx="2304256" cy="216024"/>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オーバーライド</a:t>
            </a:r>
          </a:p>
        </p:txBody>
      </p:sp>
      <p:sp>
        <p:nvSpPr>
          <p:cNvPr id="543" name="Shape 54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メソッドの呼び出しを記述しても、「どのメソッドが実行時に呼び出されるか」は確定しない。</a:t>
            </a: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なぜなら、メソッドが呼び出される変数の「実際の型」が何であるかは実行時までわからないから</a:t>
            </a: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変数にはそのクラスのサブクラスが代入できる</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549" name="Shape 549"/>
          <p:cNvSpPr/>
          <p:nvPr/>
        </p:nvSpPr>
        <p:spPr>
          <a:xfrm>
            <a:off x="-39960" y="1484784"/>
            <a:ext cx="4788024" cy="2196169"/>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class robot</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	string Greeting()</a:t>
            </a:r>
          </a:p>
          <a:p>
            <a:pPr indent="0" lvl="0" marL="0" marR="0" rtl="0" algn="l">
              <a:spcBef>
                <a:spcPts val="0"/>
              </a:spcBef>
              <a:buSzPct val="25000"/>
              <a:buNone/>
            </a:pPr>
            <a:r>
              <a:rPr lang="ja-JP" sz="1600">
                <a:solidFill>
                  <a:schemeClr val="dk1"/>
                </a:solidFill>
                <a:latin typeface="Calibri"/>
                <a:ea typeface="Calibri"/>
                <a:cs typeface="Calibri"/>
                <a:sym typeface="Calibri"/>
              </a:rPr>
              <a:t>	{</a:t>
            </a:r>
          </a:p>
          <a:p>
            <a:pPr indent="0" lvl="0" marL="0" marR="0" rtl="0" algn="l">
              <a:spcBef>
                <a:spcPts val="0"/>
              </a:spcBef>
              <a:buSzPct val="25000"/>
              <a:buNone/>
            </a:pPr>
            <a:r>
              <a:rPr lang="ja-JP" sz="1600">
                <a:solidFill>
                  <a:schemeClr val="dk1"/>
                </a:solidFill>
                <a:latin typeface="Calibri"/>
                <a:ea typeface="Calibri"/>
                <a:cs typeface="Calibri"/>
                <a:sym typeface="Calibri"/>
              </a:rPr>
              <a:t>		return “おはようございます”</a:t>
            </a:r>
          </a:p>
          <a:p>
            <a:pPr indent="0" lvl="0" marL="0" marR="0" rtl="0" algn="l">
              <a:spcBef>
                <a:spcPts val="0"/>
              </a:spcBef>
              <a:buSzPct val="25000"/>
              <a:buNone/>
            </a:pPr>
            <a:r>
              <a:rPr lang="ja-JP" sz="1600">
                <a:solidFill>
                  <a:schemeClr val="dk1"/>
                </a:solidFill>
                <a:latin typeface="Calibri"/>
                <a:ea typeface="Calibri"/>
                <a:cs typeface="Calibri"/>
                <a:sym typeface="Calibri"/>
              </a:rPr>
              <a:t>	}	</a:t>
            </a:r>
          </a:p>
          <a:p>
            <a:pPr indent="0" lvl="0" marL="0" marR="0" rtl="0" algn="l">
              <a:spcBef>
                <a:spcPts val="0"/>
              </a:spcBef>
              <a:buSzPct val="25000"/>
              <a:buNone/>
            </a:pPr>
            <a:r>
              <a:rPr lang="ja-JP" sz="1600">
                <a:solidFill>
                  <a:schemeClr val="dk1"/>
                </a:solidFill>
                <a:latin typeface="Calibri"/>
                <a:ea typeface="Calibri"/>
                <a:cs typeface="Calibri"/>
                <a:sym typeface="Calibri"/>
              </a:rPr>
              <a:t>}</a:t>
            </a:r>
          </a:p>
        </p:txBody>
      </p:sp>
      <p:sp>
        <p:nvSpPr>
          <p:cNvPr id="550" name="Shape 550"/>
          <p:cNvSpPr/>
          <p:nvPr/>
        </p:nvSpPr>
        <p:spPr>
          <a:xfrm>
            <a:off x="5508104" y="4725143"/>
            <a:ext cx="3240360" cy="1656184"/>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おはようございます</a:t>
            </a:r>
          </a:p>
          <a:p>
            <a:pPr indent="0" lvl="0" marL="0" marR="0" rtl="0" algn="ctr">
              <a:spcBef>
                <a:spcPts val="0"/>
              </a:spcBef>
              <a:buSzPct val="25000"/>
              <a:buNone/>
            </a:pPr>
            <a:r>
              <a:rPr lang="ja-JP" sz="1800">
                <a:solidFill>
                  <a:schemeClr val="dk1"/>
                </a:solidFill>
                <a:latin typeface="Calibri"/>
                <a:ea typeface="Calibri"/>
                <a:cs typeface="Calibri"/>
                <a:sym typeface="Calibri"/>
              </a:rPr>
              <a:t>僕ドラえもん</a:t>
            </a:r>
          </a:p>
        </p:txBody>
      </p:sp>
      <p:sp>
        <p:nvSpPr>
          <p:cNvPr id="551" name="Shape 551"/>
          <p:cNvSpPr/>
          <p:nvPr/>
        </p:nvSpPr>
        <p:spPr>
          <a:xfrm>
            <a:off x="-39200" y="3699067"/>
            <a:ext cx="4788024" cy="2052153"/>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class doraemon extend robot</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	string Greeting()</a:t>
            </a:r>
          </a:p>
          <a:p>
            <a:pPr indent="0" lvl="0" marL="0" marR="0" rtl="0" algn="l">
              <a:spcBef>
                <a:spcPts val="0"/>
              </a:spcBef>
              <a:buSzPct val="25000"/>
              <a:buNone/>
            </a:pPr>
            <a:r>
              <a:rPr lang="ja-JP" sz="1600">
                <a:solidFill>
                  <a:schemeClr val="dk1"/>
                </a:solidFill>
                <a:latin typeface="Calibri"/>
                <a:ea typeface="Calibri"/>
                <a:cs typeface="Calibri"/>
                <a:sym typeface="Calibri"/>
              </a:rPr>
              <a:t>	{</a:t>
            </a:r>
          </a:p>
          <a:p>
            <a:pPr indent="0" lvl="0" marL="0" marR="0" rtl="0" algn="l">
              <a:spcBef>
                <a:spcPts val="0"/>
              </a:spcBef>
              <a:buSzPct val="25000"/>
              <a:buNone/>
            </a:pPr>
            <a:r>
              <a:rPr lang="ja-JP" sz="1600">
                <a:solidFill>
                  <a:schemeClr val="dk1"/>
                </a:solidFill>
                <a:latin typeface="Calibri"/>
                <a:ea typeface="Calibri"/>
                <a:cs typeface="Calibri"/>
                <a:sym typeface="Calibri"/>
              </a:rPr>
              <a:t>		return “僕ドラえもん”</a:t>
            </a:r>
          </a:p>
          <a:p>
            <a:pPr indent="0" lvl="0" marL="0" marR="0" rtl="0" algn="l">
              <a:spcBef>
                <a:spcPts val="0"/>
              </a:spcBef>
              <a:buSzPct val="25000"/>
              <a:buNone/>
            </a:pPr>
            <a:r>
              <a:rPr lang="ja-JP" sz="1600">
                <a:solidFill>
                  <a:schemeClr val="dk1"/>
                </a:solidFill>
                <a:latin typeface="Calibri"/>
                <a:ea typeface="Calibri"/>
                <a:cs typeface="Calibri"/>
                <a:sym typeface="Calibri"/>
              </a:rPr>
              <a:t>	}	</a:t>
            </a:r>
          </a:p>
          <a:p>
            <a:pPr indent="0" lvl="0" marL="0" marR="0" rtl="0" algn="l">
              <a:spcBef>
                <a:spcPts val="0"/>
              </a:spcBef>
              <a:buSzPct val="25000"/>
              <a:buNone/>
            </a:pPr>
            <a:r>
              <a:rPr lang="ja-JP" sz="1600">
                <a:solidFill>
                  <a:schemeClr val="dk1"/>
                </a:solidFill>
                <a:latin typeface="Calibri"/>
                <a:ea typeface="Calibri"/>
                <a:cs typeface="Calibri"/>
                <a:sym typeface="Calibri"/>
              </a:rPr>
              <a:t>}</a:t>
            </a:r>
          </a:p>
        </p:txBody>
      </p:sp>
      <p:sp>
        <p:nvSpPr>
          <p:cNvPr id="552" name="Shape 552"/>
          <p:cNvSpPr/>
          <p:nvPr/>
        </p:nvSpPr>
        <p:spPr>
          <a:xfrm>
            <a:off x="5432392" y="2348880"/>
            <a:ext cx="3711608" cy="2052153"/>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robot obj;</a:t>
            </a:r>
          </a:p>
          <a:p>
            <a:pPr indent="0" lvl="0" marL="0" marR="0" rtl="0" algn="l">
              <a:spcBef>
                <a:spcPts val="0"/>
              </a:spcBef>
              <a:buSzPct val="25000"/>
              <a:buNone/>
            </a:pPr>
            <a:r>
              <a:rPr lang="ja-JP" sz="1600">
                <a:solidFill>
                  <a:schemeClr val="dk1"/>
                </a:solidFill>
                <a:latin typeface="Calibri"/>
                <a:ea typeface="Calibri"/>
                <a:cs typeface="Calibri"/>
                <a:sym typeface="Calibri"/>
              </a:rPr>
              <a:t>obj = new robot();</a:t>
            </a:r>
          </a:p>
          <a:p>
            <a:pPr indent="0" lvl="0" marL="0" marR="0" rtl="0" algn="l">
              <a:spcBef>
                <a:spcPts val="0"/>
              </a:spcBef>
              <a:buSzPct val="25000"/>
              <a:buNone/>
            </a:pPr>
            <a:r>
              <a:rPr lang="ja-JP" sz="1600">
                <a:solidFill>
                  <a:schemeClr val="dk1"/>
                </a:solidFill>
                <a:latin typeface="Calibri"/>
                <a:ea typeface="Calibri"/>
                <a:cs typeface="Calibri"/>
                <a:sym typeface="Calibri"/>
              </a:rPr>
              <a:t>obj.Greeting();</a:t>
            </a:r>
          </a:p>
          <a:p>
            <a:pPr indent="0" lvl="0" marL="0" marR="0" rtl="0" algn="l">
              <a:spcBef>
                <a:spcPts val="0"/>
              </a:spcBef>
              <a:buSzPct val="25000"/>
              <a:buNone/>
            </a:pPr>
            <a:r>
              <a:rPr lang="ja-JP" sz="1600">
                <a:solidFill>
                  <a:schemeClr val="dk1"/>
                </a:solidFill>
                <a:latin typeface="Calibri"/>
                <a:ea typeface="Calibri"/>
                <a:cs typeface="Calibri"/>
                <a:sym typeface="Calibri"/>
              </a:rPr>
              <a:t>obj = new doraemon();</a:t>
            </a:r>
          </a:p>
          <a:p>
            <a:pPr indent="0" lvl="0" marL="0" marR="0" rtl="0" algn="l">
              <a:spcBef>
                <a:spcPts val="0"/>
              </a:spcBef>
              <a:buSzPct val="25000"/>
              <a:buNone/>
            </a:pPr>
            <a:r>
              <a:rPr lang="ja-JP" sz="1600">
                <a:solidFill>
                  <a:schemeClr val="dk1"/>
                </a:solidFill>
                <a:latin typeface="Calibri"/>
                <a:ea typeface="Calibri"/>
                <a:cs typeface="Calibri"/>
                <a:sym typeface="Calibri"/>
              </a:rPr>
              <a:t>obj.Greeting();</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ポリモーフィズムの注意</a:t>
            </a:r>
          </a:p>
        </p:txBody>
      </p:sp>
      <p:sp>
        <p:nvSpPr>
          <p:cNvPr id="558" name="Shape 55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ポリモーフィズムは異なる処理に同じ名前を割り当てているだけなので、記述量自体が減少しているわけではない</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ポリモーフィズムのメリット</a:t>
            </a:r>
          </a:p>
        </p:txBody>
      </p:sp>
      <p:sp>
        <p:nvSpPr>
          <p:cNvPr id="564" name="Shape 56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異なる処理に同じ名前を割り当てるので、プログラマにとって理解しやすい</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実行時にどのメソッドを実行するかが決まるので、「動的に実行するメソッドを切り替える」ことが出来るようになる。</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オブジェクト指向</a:t>
            </a:r>
          </a:p>
        </p:txBody>
      </p:sp>
      <p:sp>
        <p:nvSpPr>
          <p:cNvPr id="115" name="Shape 11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社会にある組織・システム(そして社会そのもの)をよく観察すると、オブジェクト指向の概念に類似したものがたくさんある。</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なぜ社会の組織やシステムが上手く構築・管理・運営されているのかを観察することでオブジェクト指向の考え方が理解できるようになる。</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実装例</a:t>
            </a:r>
          </a:p>
        </p:txBody>
      </p:sp>
      <p:sp>
        <p:nvSpPr>
          <p:cNvPr id="570" name="Shape 570"/>
          <p:cNvSpPr/>
          <p:nvPr/>
        </p:nvSpPr>
        <p:spPr>
          <a:xfrm>
            <a:off x="-39960" y="1484784"/>
            <a:ext cx="4788024" cy="2196169"/>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class robot</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	string Greeting()</a:t>
            </a:r>
          </a:p>
          <a:p>
            <a:pPr indent="0" lvl="0" marL="0" marR="0" rtl="0" algn="l">
              <a:spcBef>
                <a:spcPts val="0"/>
              </a:spcBef>
              <a:buSzPct val="25000"/>
              <a:buNone/>
            </a:pPr>
            <a:r>
              <a:rPr lang="ja-JP" sz="1600">
                <a:solidFill>
                  <a:schemeClr val="dk1"/>
                </a:solidFill>
                <a:latin typeface="Calibri"/>
                <a:ea typeface="Calibri"/>
                <a:cs typeface="Calibri"/>
                <a:sym typeface="Calibri"/>
              </a:rPr>
              <a:t>	{</a:t>
            </a:r>
          </a:p>
          <a:p>
            <a:pPr indent="0" lvl="0" marL="0" marR="0" rtl="0" algn="l">
              <a:spcBef>
                <a:spcPts val="0"/>
              </a:spcBef>
              <a:buSzPct val="25000"/>
              <a:buNone/>
            </a:pPr>
            <a:r>
              <a:rPr lang="ja-JP" sz="1600">
                <a:solidFill>
                  <a:schemeClr val="dk1"/>
                </a:solidFill>
                <a:latin typeface="Calibri"/>
                <a:ea typeface="Calibri"/>
                <a:cs typeface="Calibri"/>
                <a:sym typeface="Calibri"/>
              </a:rPr>
              <a:t>		return “おはようございます”</a:t>
            </a:r>
          </a:p>
          <a:p>
            <a:pPr indent="0" lvl="0" marL="0" marR="0" rtl="0" algn="l">
              <a:spcBef>
                <a:spcPts val="0"/>
              </a:spcBef>
              <a:buSzPct val="25000"/>
              <a:buNone/>
            </a:pPr>
            <a:r>
              <a:rPr lang="ja-JP" sz="1600">
                <a:solidFill>
                  <a:schemeClr val="dk1"/>
                </a:solidFill>
                <a:latin typeface="Calibri"/>
                <a:ea typeface="Calibri"/>
                <a:cs typeface="Calibri"/>
                <a:sym typeface="Calibri"/>
              </a:rPr>
              <a:t>	}	</a:t>
            </a:r>
          </a:p>
          <a:p>
            <a:pPr indent="0" lvl="0" marL="0" marR="0" rtl="0" algn="l">
              <a:spcBef>
                <a:spcPts val="0"/>
              </a:spcBef>
              <a:buSzPct val="25000"/>
              <a:buNone/>
            </a:pPr>
            <a:r>
              <a:rPr lang="ja-JP" sz="1600">
                <a:solidFill>
                  <a:schemeClr val="dk1"/>
                </a:solidFill>
                <a:latin typeface="Calibri"/>
                <a:ea typeface="Calibri"/>
                <a:cs typeface="Calibri"/>
                <a:sym typeface="Calibri"/>
              </a:rPr>
              <a:t>}</a:t>
            </a:r>
          </a:p>
        </p:txBody>
      </p:sp>
      <p:sp>
        <p:nvSpPr>
          <p:cNvPr id="571" name="Shape 571"/>
          <p:cNvSpPr/>
          <p:nvPr/>
        </p:nvSpPr>
        <p:spPr>
          <a:xfrm>
            <a:off x="-39200" y="3699067"/>
            <a:ext cx="4788024" cy="2052153"/>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class doraemon extend robot</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	string Greeting()</a:t>
            </a:r>
          </a:p>
          <a:p>
            <a:pPr indent="0" lvl="0" marL="0" marR="0" rtl="0" algn="l">
              <a:spcBef>
                <a:spcPts val="0"/>
              </a:spcBef>
              <a:buSzPct val="25000"/>
              <a:buNone/>
            </a:pPr>
            <a:r>
              <a:rPr lang="ja-JP" sz="1600">
                <a:solidFill>
                  <a:schemeClr val="dk1"/>
                </a:solidFill>
                <a:latin typeface="Calibri"/>
                <a:ea typeface="Calibri"/>
                <a:cs typeface="Calibri"/>
                <a:sym typeface="Calibri"/>
              </a:rPr>
              <a:t>	{</a:t>
            </a:r>
          </a:p>
          <a:p>
            <a:pPr indent="0" lvl="0" marL="0" marR="0" rtl="0" algn="l">
              <a:spcBef>
                <a:spcPts val="0"/>
              </a:spcBef>
              <a:buSzPct val="25000"/>
              <a:buNone/>
            </a:pPr>
            <a:r>
              <a:rPr lang="ja-JP" sz="1600">
                <a:solidFill>
                  <a:schemeClr val="dk1"/>
                </a:solidFill>
                <a:latin typeface="Calibri"/>
                <a:ea typeface="Calibri"/>
                <a:cs typeface="Calibri"/>
                <a:sym typeface="Calibri"/>
              </a:rPr>
              <a:t>		return “僕ドラえもん”</a:t>
            </a:r>
          </a:p>
          <a:p>
            <a:pPr indent="0" lvl="0" marL="0" marR="0" rtl="0" algn="l">
              <a:spcBef>
                <a:spcPts val="0"/>
              </a:spcBef>
              <a:buSzPct val="25000"/>
              <a:buNone/>
            </a:pPr>
            <a:r>
              <a:rPr lang="ja-JP" sz="1600">
                <a:solidFill>
                  <a:schemeClr val="dk1"/>
                </a:solidFill>
                <a:latin typeface="Calibri"/>
                <a:ea typeface="Calibri"/>
                <a:cs typeface="Calibri"/>
                <a:sym typeface="Calibri"/>
              </a:rPr>
              <a:t>	}	</a:t>
            </a:r>
          </a:p>
          <a:p>
            <a:pPr indent="0" lvl="0" marL="0" marR="0" rtl="0" algn="l">
              <a:spcBef>
                <a:spcPts val="0"/>
              </a:spcBef>
              <a:buSzPct val="25000"/>
              <a:buNone/>
            </a:pPr>
            <a:r>
              <a:rPr lang="ja-JP" sz="1600">
                <a:solidFill>
                  <a:schemeClr val="dk1"/>
                </a:solidFill>
                <a:latin typeface="Calibri"/>
                <a:ea typeface="Calibri"/>
                <a:cs typeface="Calibri"/>
                <a:sym typeface="Calibri"/>
              </a:rPr>
              <a:t>}</a:t>
            </a:r>
          </a:p>
        </p:txBody>
      </p:sp>
      <p:sp>
        <p:nvSpPr>
          <p:cNvPr id="572" name="Shape 572"/>
          <p:cNvSpPr/>
          <p:nvPr/>
        </p:nvSpPr>
        <p:spPr>
          <a:xfrm>
            <a:off x="5153744" y="4221088"/>
            <a:ext cx="3711608" cy="2052153"/>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robot obj;</a:t>
            </a:r>
          </a:p>
          <a:p>
            <a:pPr indent="0" lvl="0" marL="0" marR="0" rtl="0" algn="l">
              <a:spcBef>
                <a:spcPts val="0"/>
              </a:spcBef>
              <a:buSzPct val="25000"/>
              <a:buNone/>
            </a:pPr>
            <a:r>
              <a:rPr lang="ja-JP" sz="1600">
                <a:solidFill>
                  <a:schemeClr val="dk1"/>
                </a:solidFill>
                <a:latin typeface="Calibri"/>
                <a:ea typeface="Calibri"/>
                <a:cs typeface="Calibri"/>
                <a:sym typeface="Calibri"/>
              </a:rPr>
              <a:t>obj = Factory.supply(targetAge);</a:t>
            </a:r>
          </a:p>
          <a:p>
            <a:pPr indent="0" lvl="0" marL="0" marR="0" rtl="0" algn="l">
              <a:spcBef>
                <a:spcPts val="0"/>
              </a:spcBef>
              <a:buSzPct val="25000"/>
              <a:buNone/>
            </a:pPr>
            <a:r>
              <a:rPr lang="ja-JP" sz="1600">
                <a:solidFill>
                  <a:schemeClr val="dk1"/>
                </a:solidFill>
                <a:latin typeface="Calibri"/>
                <a:ea typeface="Calibri"/>
                <a:cs typeface="Calibri"/>
                <a:sym typeface="Calibri"/>
              </a:rPr>
              <a:t>obj.Greeting();</a:t>
            </a:r>
          </a:p>
        </p:txBody>
      </p:sp>
      <p:sp>
        <p:nvSpPr>
          <p:cNvPr id="573" name="Shape 573"/>
          <p:cNvSpPr/>
          <p:nvPr/>
        </p:nvSpPr>
        <p:spPr>
          <a:xfrm>
            <a:off x="5148064" y="1412776"/>
            <a:ext cx="3711608" cy="2736304"/>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class Factory</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	robot supply(targetAge)</a:t>
            </a:r>
          </a:p>
          <a:p>
            <a:pPr indent="0" lvl="0" marL="0" marR="0" rtl="0" algn="l">
              <a:spcBef>
                <a:spcPts val="0"/>
              </a:spcBef>
              <a:buSzPct val="25000"/>
              <a:buNone/>
            </a:pPr>
            <a:r>
              <a:rPr lang="ja-JP" sz="1600">
                <a:solidFill>
                  <a:schemeClr val="dk1"/>
                </a:solidFill>
                <a:latin typeface="Calibri"/>
                <a:ea typeface="Calibri"/>
                <a:cs typeface="Calibri"/>
                <a:sym typeface="Calibri"/>
              </a:rPr>
              <a:t>	{</a:t>
            </a:r>
          </a:p>
          <a:p>
            <a:pPr indent="0" lvl="0" marL="0" marR="0" rtl="0" algn="l">
              <a:spcBef>
                <a:spcPts val="0"/>
              </a:spcBef>
              <a:buSzPct val="25000"/>
              <a:buNone/>
            </a:pPr>
            <a:r>
              <a:rPr lang="ja-JP" sz="1600">
                <a:solidFill>
                  <a:schemeClr val="dk1"/>
                </a:solidFill>
                <a:latin typeface="Calibri"/>
                <a:ea typeface="Calibri"/>
                <a:cs typeface="Calibri"/>
                <a:sym typeface="Calibri"/>
              </a:rPr>
              <a:t>	if(targetAge &lt;= 10)</a:t>
            </a:r>
          </a:p>
          <a:p>
            <a:pPr indent="0" lvl="0" marL="0" marR="0" rtl="0" algn="l">
              <a:spcBef>
                <a:spcPts val="0"/>
              </a:spcBef>
              <a:buSzPct val="25000"/>
              <a:buNone/>
            </a:pPr>
            <a:r>
              <a:rPr lang="ja-JP" sz="1600">
                <a:solidFill>
                  <a:schemeClr val="dk1"/>
                </a:solidFill>
                <a:latin typeface="Calibri"/>
                <a:ea typeface="Calibri"/>
                <a:cs typeface="Calibri"/>
                <a:sym typeface="Calibri"/>
              </a:rPr>
              <a:t>	return new doraemon();</a:t>
            </a:r>
          </a:p>
          <a:p>
            <a:pPr indent="0" lvl="0" marL="0" marR="0" rtl="0" algn="l">
              <a:spcBef>
                <a:spcPts val="0"/>
              </a:spcBef>
              <a:buSzPct val="25000"/>
              <a:buNone/>
            </a:pPr>
            <a:r>
              <a:rPr lang="ja-JP" sz="1600">
                <a:solidFill>
                  <a:schemeClr val="dk1"/>
                </a:solidFill>
                <a:latin typeface="Calibri"/>
                <a:ea typeface="Calibri"/>
                <a:cs typeface="Calibri"/>
                <a:sym typeface="Calibri"/>
              </a:rPr>
              <a:t>	else</a:t>
            </a:r>
          </a:p>
          <a:p>
            <a:pPr indent="0" lvl="0" marL="0" marR="0" rtl="0" algn="l">
              <a:spcBef>
                <a:spcPts val="0"/>
              </a:spcBef>
              <a:buSzPct val="25000"/>
              <a:buNone/>
            </a:pPr>
            <a:r>
              <a:rPr lang="ja-JP" sz="1600">
                <a:solidFill>
                  <a:schemeClr val="dk1"/>
                </a:solidFill>
                <a:latin typeface="Calibri"/>
                <a:ea typeface="Calibri"/>
                <a:cs typeface="Calibri"/>
                <a:sym typeface="Calibri"/>
              </a:rPr>
              <a:t>	return new robot();</a:t>
            </a:r>
          </a:p>
          <a:p>
            <a:pPr indent="0" lvl="0" marL="0" marR="0" rtl="0" algn="l">
              <a:spcBef>
                <a:spcPts val="0"/>
              </a:spcBef>
              <a:buSzPct val="25000"/>
              <a:buNone/>
            </a:pPr>
            <a:r>
              <a:rPr lang="ja-JP" sz="1600">
                <a:solidFill>
                  <a:schemeClr val="dk1"/>
                </a:solidFill>
                <a:latin typeface="Calibri"/>
                <a:ea typeface="Calibri"/>
                <a:cs typeface="Calibri"/>
                <a:sym typeface="Calibri"/>
              </a:rPr>
              <a:t>	}</a:t>
            </a:r>
          </a:p>
          <a:p>
            <a:pPr indent="0" lvl="0" marL="0" marR="0" rtl="0" algn="l">
              <a:spcBef>
                <a:spcPts val="0"/>
              </a:spcBef>
              <a:buSzPct val="25000"/>
              <a:buNone/>
            </a:pPr>
            <a:r>
              <a:rPr lang="ja-JP" sz="1600">
                <a:solidFill>
                  <a:schemeClr val="dk1"/>
                </a:solidFill>
                <a:latin typeface="Calibri"/>
                <a:ea typeface="Calibri"/>
                <a:cs typeface="Calibri"/>
                <a:sym typeface="Calibri"/>
              </a:rPr>
              <a:t>}</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オーバーロードとポリモーフィズム</a:t>
            </a:r>
          </a:p>
        </p:txBody>
      </p:sp>
      <p:sp>
        <p:nvSpPr>
          <p:cNvPr id="579" name="Shape 57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プログラマが理解しやすいというメリットはある。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「動的に実行するメソッドを切り替える」という点についてはどうだろうか。</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オーバーロードの注意点</a:t>
            </a:r>
          </a:p>
        </p:txBody>
      </p:sp>
      <p:sp>
        <p:nvSpPr>
          <p:cNvPr id="585" name="Shape 58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オーバーロードで呼び出されるメソッドは　　「コンパイル時」に決まる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したがって、動的にメソッドを切り替えることは出来ない</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例</a:t>
            </a:r>
          </a:p>
        </p:txBody>
      </p:sp>
      <p:sp>
        <p:nvSpPr>
          <p:cNvPr id="591" name="Shape 591"/>
          <p:cNvSpPr/>
          <p:nvPr/>
        </p:nvSpPr>
        <p:spPr>
          <a:xfrm>
            <a:off x="-39960" y="1484785"/>
            <a:ext cx="4788024" cy="129614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class robot</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a:t>
            </a:r>
          </a:p>
        </p:txBody>
      </p:sp>
      <p:sp>
        <p:nvSpPr>
          <p:cNvPr id="592" name="Shape 592"/>
          <p:cNvSpPr/>
          <p:nvPr/>
        </p:nvSpPr>
        <p:spPr>
          <a:xfrm>
            <a:off x="-13642" y="2780929"/>
            <a:ext cx="4788024" cy="1098085"/>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class doraemon extend robot</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a:t>
            </a:r>
          </a:p>
        </p:txBody>
      </p:sp>
      <p:sp>
        <p:nvSpPr>
          <p:cNvPr id="593" name="Shape 593"/>
          <p:cNvSpPr/>
          <p:nvPr/>
        </p:nvSpPr>
        <p:spPr>
          <a:xfrm>
            <a:off x="827584" y="4365104"/>
            <a:ext cx="3711608" cy="2052153"/>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出力結果</a:t>
            </a:r>
          </a:p>
          <a:p>
            <a:pPr indent="0" lvl="0" marL="0" marR="0" rtl="0" algn="l">
              <a:spcBef>
                <a:spcPts val="0"/>
              </a:spcBef>
              <a:buSzPct val="25000"/>
              <a:buNone/>
            </a:pPr>
            <a:r>
              <a:t/>
            </a:r>
            <a:endParaRPr sz="1600">
              <a:solidFill>
                <a:schemeClr val="dk1"/>
              </a:solidFill>
              <a:latin typeface="Calibri"/>
              <a:ea typeface="Calibri"/>
              <a:cs typeface="Calibri"/>
              <a:sym typeface="Calibri"/>
            </a:endParaRPr>
          </a:p>
          <a:p>
            <a:pPr indent="0" lvl="0" marL="0" marR="0" rtl="0" algn="l">
              <a:spcBef>
                <a:spcPts val="0"/>
              </a:spcBef>
              <a:buSzPct val="25000"/>
              <a:buNone/>
            </a:pPr>
            <a:r>
              <a:rPr lang="ja-JP" sz="1600">
                <a:solidFill>
                  <a:schemeClr val="dk1"/>
                </a:solidFill>
                <a:latin typeface="Calibri"/>
                <a:ea typeface="Calibri"/>
                <a:cs typeface="Calibri"/>
                <a:sym typeface="Calibri"/>
              </a:rPr>
              <a:t>robot</a:t>
            </a:r>
          </a:p>
          <a:p>
            <a:pPr indent="0" lvl="0" marL="0" marR="0" rtl="0" algn="l">
              <a:spcBef>
                <a:spcPts val="0"/>
              </a:spcBef>
              <a:buSzPct val="25000"/>
              <a:buNone/>
            </a:pPr>
            <a:r>
              <a:rPr lang="ja-JP" sz="1600">
                <a:solidFill>
                  <a:schemeClr val="dk1"/>
                </a:solidFill>
                <a:latin typeface="Calibri"/>
                <a:ea typeface="Calibri"/>
                <a:cs typeface="Calibri"/>
                <a:sym typeface="Calibri"/>
              </a:rPr>
              <a:t>robot</a:t>
            </a:r>
          </a:p>
        </p:txBody>
      </p:sp>
      <p:sp>
        <p:nvSpPr>
          <p:cNvPr id="594" name="Shape 594"/>
          <p:cNvSpPr/>
          <p:nvPr/>
        </p:nvSpPr>
        <p:spPr>
          <a:xfrm>
            <a:off x="5148064" y="1412776"/>
            <a:ext cx="3711608" cy="4464496"/>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1600">
                <a:solidFill>
                  <a:schemeClr val="dk1"/>
                </a:solidFill>
                <a:latin typeface="Calibri"/>
                <a:ea typeface="Calibri"/>
                <a:cs typeface="Calibri"/>
                <a:sym typeface="Calibri"/>
              </a:rPr>
              <a:t>string hoge(robot A)</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	return “robot”;</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string hoge(doraemon A)</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	return “Dora”;</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int main()</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rPr lang="ja-JP" sz="1600">
                <a:solidFill>
                  <a:schemeClr val="dk1"/>
                </a:solidFill>
                <a:latin typeface="Calibri"/>
                <a:ea typeface="Calibri"/>
                <a:cs typeface="Calibri"/>
                <a:sym typeface="Calibri"/>
              </a:rPr>
              <a:t>	robot obj;</a:t>
            </a:r>
          </a:p>
          <a:p>
            <a:pPr indent="0" lvl="0" marL="0" marR="0" rtl="0" algn="l">
              <a:spcBef>
                <a:spcPts val="0"/>
              </a:spcBef>
              <a:buSzPct val="25000"/>
              <a:buNone/>
            </a:pPr>
            <a:r>
              <a:rPr lang="ja-JP" sz="1600">
                <a:solidFill>
                  <a:schemeClr val="dk1"/>
                </a:solidFill>
                <a:latin typeface="Calibri"/>
                <a:ea typeface="Calibri"/>
                <a:cs typeface="Calibri"/>
                <a:sym typeface="Calibri"/>
              </a:rPr>
              <a:t>	obj = new robot();</a:t>
            </a:r>
          </a:p>
          <a:p>
            <a:pPr indent="0" lvl="0" marL="0" marR="0" rtl="0" algn="l">
              <a:spcBef>
                <a:spcPts val="0"/>
              </a:spcBef>
              <a:buSzPct val="25000"/>
              <a:buNone/>
            </a:pPr>
            <a:r>
              <a:rPr lang="ja-JP" sz="1600">
                <a:solidFill>
                  <a:schemeClr val="dk1"/>
                </a:solidFill>
                <a:latin typeface="Calibri"/>
                <a:ea typeface="Calibri"/>
                <a:cs typeface="Calibri"/>
                <a:sym typeface="Calibri"/>
              </a:rPr>
              <a:t>	cout &lt;&lt; hoge(obj) &lt;&lt; endl;</a:t>
            </a:r>
          </a:p>
          <a:p>
            <a:pPr indent="0" lvl="0" marL="0" marR="0" rtl="0" algn="l">
              <a:spcBef>
                <a:spcPts val="0"/>
              </a:spcBef>
              <a:buSzPct val="25000"/>
              <a:buNone/>
            </a:pPr>
            <a:r>
              <a:rPr lang="ja-JP" sz="1600">
                <a:solidFill>
                  <a:schemeClr val="dk1"/>
                </a:solidFill>
                <a:latin typeface="Calibri"/>
                <a:ea typeface="Calibri"/>
                <a:cs typeface="Calibri"/>
                <a:sym typeface="Calibri"/>
              </a:rPr>
              <a:t>	obj = new doraemon();</a:t>
            </a:r>
          </a:p>
          <a:p>
            <a:pPr indent="0" lvl="0" marL="0" marR="0" rtl="0" algn="l">
              <a:spcBef>
                <a:spcPts val="0"/>
              </a:spcBef>
              <a:buSzPct val="25000"/>
              <a:buNone/>
            </a:pPr>
            <a:r>
              <a:rPr lang="ja-JP" sz="1600">
                <a:solidFill>
                  <a:schemeClr val="dk1"/>
                </a:solidFill>
                <a:latin typeface="Calibri"/>
                <a:ea typeface="Calibri"/>
                <a:cs typeface="Calibri"/>
                <a:sym typeface="Calibri"/>
              </a:rPr>
              <a:t>	cout &lt;&lt; hoge(obj) &lt;&lt; endl;</a:t>
            </a:r>
          </a:p>
          <a:p>
            <a:pPr indent="0" lvl="0" marL="0" marR="0" rtl="0" algn="l">
              <a:spcBef>
                <a:spcPts val="0"/>
              </a:spcBef>
              <a:buSzPct val="25000"/>
              <a:buNone/>
            </a:pPr>
            <a:r>
              <a:rPr lang="ja-JP" sz="1600">
                <a:solidFill>
                  <a:schemeClr val="dk1"/>
                </a:solidFill>
                <a:latin typeface="Calibri"/>
                <a:ea typeface="Calibri"/>
                <a:cs typeface="Calibri"/>
                <a:sym typeface="Calibri"/>
              </a:rPr>
              <a:t>}</a:t>
            </a:r>
          </a:p>
          <a:p>
            <a:pPr indent="0" lvl="0" marL="0" marR="0" rtl="0" algn="l">
              <a:spcBef>
                <a:spcPts val="0"/>
              </a:spcBef>
              <a:buSzPct val="25000"/>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p:nvPr/>
        </p:nvSpPr>
        <p:spPr>
          <a:xfrm rot="-3868108">
            <a:off x="571658" y="3189295"/>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1" name="Shape 12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組織の基本構造</a:t>
            </a:r>
          </a:p>
        </p:txBody>
      </p:sp>
      <p:sp>
        <p:nvSpPr>
          <p:cNvPr id="122" name="Shape 122"/>
          <p:cNvSpPr/>
          <p:nvPr/>
        </p:nvSpPr>
        <p:spPr>
          <a:xfrm rot="2648302">
            <a:off x="797495" y="5132427"/>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3" name="Shape 123"/>
          <p:cNvSpPr/>
          <p:nvPr/>
        </p:nvSpPr>
        <p:spPr>
          <a:xfrm rot="-3868108">
            <a:off x="2679131" y="3711868"/>
            <a:ext cx="1905731" cy="19829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4" name="Shape 124"/>
          <p:cNvSpPr/>
          <p:nvPr/>
        </p:nvSpPr>
        <p:spPr>
          <a:xfrm rot="1425733">
            <a:off x="2049672" y="2504438"/>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5" name="Shape 125"/>
          <p:cNvSpPr/>
          <p:nvPr/>
        </p:nvSpPr>
        <p:spPr>
          <a:xfrm>
            <a:off x="2467054" y="5800999"/>
            <a:ext cx="2392978" cy="21776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6" name="Shape 126"/>
          <p:cNvSpPr/>
          <p:nvPr/>
        </p:nvSpPr>
        <p:spPr>
          <a:xfrm rot="10800000">
            <a:off x="999924" y="4360064"/>
            <a:ext cx="2347940" cy="177500"/>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7" name="Shape 127"/>
          <p:cNvSpPr/>
          <p:nvPr/>
        </p:nvSpPr>
        <p:spPr>
          <a:xfrm rot="-7959029">
            <a:off x="3081374" y="5100254"/>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8" name="Shape 128"/>
          <p:cNvSpPr/>
          <p:nvPr/>
        </p:nvSpPr>
        <p:spPr>
          <a:xfrm rot="-4096304">
            <a:off x="4015451" y="4838623"/>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29" name="Shape 129"/>
          <p:cNvSpPr/>
          <p:nvPr/>
        </p:nvSpPr>
        <p:spPr>
          <a:xfrm rot="1732808">
            <a:off x="3822601" y="3220275"/>
            <a:ext cx="1708421" cy="195927"/>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0" name="Shape 130"/>
          <p:cNvSpPr/>
          <p:nvPr/>
        </p:nvSpPr>
        <p:spPr>
          <a:xfrm rot="-3582500">
            <a:off x="4857047" y="3222884"/>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1" name="Shape 131"/>
          <p:cNvSpPr/>
          <p:nvPr/>
        </p:nvSpPr>
        <p:spPr>
          <a:xfrm rot="436753">
            <a:off x="5343327" y="4056402"/>
            <a:ext cx="2026614" cy="198796"/>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2" name="Shape 132"/>
          <p:cNvSpPr/>
          <p:nvPr/>
        </p:nvSpPr>
        <p:spPr>
          <a:xfrm rot="-926790">
            <a:off x="4775735" y="5502528"/>
            <a:ext cx="2088232" cy="190924"/>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3" name="Shape 133"/>
          <p:cNvSpPr/>
          <p:nvPr/>
        </p:nvSpPr>
        <p:spPr>
          <a:xfrm rot="-4096304">
            <a:off x="6461160" y="4786279"/>
            <a:ext cx="1136814" cy="187093"/>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id="134" name="Shape 134"/>
          <p:cNvSpPr/>
          <p:nvPr/>
        </p:nvSpPr>
        <p:spPr>
          <a:xfrm rot="-7479457">
            <a:off x="5874793" y="3061084"/>
            <a:ext cx="1756706" cy="180545"/>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grpSp>
        <p:nvGrpSpPr>
          <p:cNvPr id="135" name="Shape 135"/>
          <p:cNvGrpSpPr/>
          <p:nvPr/>
        </p:nvGrpSpPr>
        <p:grpSpPr>
          <a:xfrm>
            <a:off x="827584" y="1484784"/>
            <a:ext cx="6624736" cy="4894024"/>
            <a:chOff x="827584" y="1484784"/>
            <a:chExt cx="6624736" cy="4894024"/>
          </a:xfrm>
        </p:grpSpPr>
        <p:grpSp>
          <p:nvGrpSpPr>
            <p:cNvPr id="136" name="Shape 136"/>
            <p:cNvGrpSpPr/>
            <p:nvPr/>
          </p:nvGrpSpPr>
          <p:grpSpPr>
            <a:xfrm>
              <a:off x="827584" y="3645024"/>
              <a:ext cx="504056" cy="1075080"/>
              <a:chOff x="899592" y="1700808"/>
              <a:chExt cx="504056" cy="1075080"/>
            </a:xfrm>
          </p:grpSpPr>
          <p:sp>
            <p:nvSpPr>
              <p:cNvPr id="137" name="Shape 137"/>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38" name="Shape 138"/>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39" name="Shape 139"/>
            <p:cNvGrpSpPr/>
            <p:nvPr/>
          </p:nvGrpSpPr>
          <p:grpSpPr>
            <a:xfrm>
              <a:off x="6084168" y="1736812"/>
              <a:ext cx="504056" cy="1075080"/>
              <a:chOff x="899592" y="1700808"/>
              <a:chExt cx="504056" cy="1075080"/>
            </a:xfrm>
          </p:grpSpPr>
          <p:sp>
            <p:nvSpPr>
              <p:cNvPr id="140" name="Shape 140"/>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41" name="Shape 141"/>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42" name="Shape 142"/>
            <p:cNvGrpSpPr/>
            <p:nvPr/>
          </p:nvGrpSpPr>
          <p:grpSpPr>
            <a:xfrm>
              <a:off x="4535996" y="5018216"/>
              <a:ext cx="504056" cy="1075080"/>
              <a:chOff x="899592" y="1700808"/>
              <a:chExt cx="504056" cy="1075080"/>
            </a:xfrm>
          </p:grpSpPr>
          <p:sp>
            <p:nvSpPr>
              <p:cNvPr id="143" name="Shape 143"/>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44" name="Shape 144"/>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45" name="Shape 145"/>
            <p:cNvGrpSpPr/>
            <p:nvPr/>
          </p:nvGrpSpPr>
          <p:grpSpPr>
            <a:xfrm>
              <a:off x="2370985" y="5303728"/>
              <a:ext cx="504056" cy="1075080"/>
              <a:chOff x="899592" y="1700808"/>
              <a:chExt cx="504056" cy="1075080"/>
            </a:xfrm>
          </p:grpSpPr>
          <p:sp>
            <p:nvSpPr>
              <p:cNvPr id="146" name="Shape 146"/>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47" name="Shape 147"/>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48" name="Shape 148"/>
            <p:cNvGrpSpPr/>
            <p:nvPr/>
          </p:nvGrpSpPr>
          <p:grpSpPr>
            <a:xfrm>
              <a:off x="3779548" y="2196602"/>
              <a:ext cx="504056" cy="1075080"/>
              <a:chOff x="899592" y="1700808"/>
              <a:chExt cx="504056" cy="1075080"/>
            </a:xfrm>
          </p:grpSpPr>
          <p:sp>
            <p:nvSpPr>
              <p:cNvPr id="149" name="Shape 149"/>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0" name="Shape 150"/>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51" name="Shape 151"/>
            <p:cNvGrpSpPr/>
            <p:nvPr/>
          </p:nvGrpSpPr>
          <p:grpSpPr>
            <a:xfrm>
              <a:off x="1841612" y="1484784"/>
              <a:ext cx="504056" cy="1075080"/>
              <a:chOff x="899592" y="1700808"/>
              <a:chExt cx="504056" cy="1075080"/>
            </a:xfrm>
          </p:grpSpPr>
          <p:sp>
            <p:nvSpPr>
              <p:cNvPr id="152" name="Shape 152"/>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3" name="Shape 153"/>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54" name="Shape 154"/>
            <p:cNvGrpSpPr/>
            <p:nvPr/>
          </p:nvGrpSpPr>
          <p:grpSpPr>
            <a:xfrm>
              <a:off x="3059832" y="3822524"/>
              <a:ext cx="504056" cy="1075080"/>
              <a:chOff x="899592" y="1700808"/>
              <a:chExt cx="504056" cy="1075080"/>
            </a:xfrm>
          </p:grpSpPr>
          <p:sp>
            <p:nvSpPr>
              <p:cNvPr id="155" name="Shape 155"/>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6" name="Shape 156"/>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57" name="Shape 157"/>
            <p:cNvGrpSpPr/>
            <p:nvPr/>
          </p:nvGrpSpPr>
          <p:grpSpPr>
            <a:xfrm>
              <a:off x="6948264" y="3553018"/>
              <a:ext cx="504056" cy="1075080"/>
              <a:chOff x="899592" y="1700808"/>
              <a:chExt cx="504056" cy="1075080"/>
            </a:xfrm>
          </p:grpSpPr>
          <p:sp>
            <p:nvSpPr>
              <p:cNvPr id="158" name="Shape 158"/>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59" name="Shape 159"/>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60" name="Shape 160"/>
            <p:cNvGrpSpPr/>
            <p:nvPr/>
          </p:nvGrpSpPr>
          <p:grpSpPr>
            <a:xfrm>
              <a:off x="5220072" y="3245454"/>
              <a:ext cx="504056" cy="1075080"/>
              <a:chOff x="899592" y="1700808"/>
              <a:chExt cx="504056" cy="1075080"/>
            </a:xfrm>
          </p:grpSpPr>
          <p:sp>
            <p:nvSpPr>
              <p:cNvPr id="161" name="Shape 161"/>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2" name="Shape 162"/>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nvGrpSpPr>
            <p:cNvPr id="163" name="Shape 163"/>
            <p:cNvGrpSpPr/>
            <p:nvPr/>
          </p:nvGrpSpPr>
          <p:grpSpPr>
            <a:xfrm>
              <a:off x="6588224" y="4690347"/>
              <a:ext cx="504056" cy="1075080"/>
              <a:chOff x="899592" y="1700808"/>
              <a:chExt cx="504056" cy="1075080"/>
            </a:xfrm>
          </p:grpSpPr>
          <p:sp>
            <p:nvSpPr>
              <p:cNvPr id="164" name="Shape 164"/>
              <p:cNvSpPr/>
              <p:nvPr/>
            </p:nvSpPr>
            <p:spPr>
              <a:xfrm>
                <a:off x="971600" y="2055808"/>
                <a:ext cx="360040" cy="72008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5" name="Shape 165"/>
              <p:cNvSpPr/>
              <p:nvPr/>
            </p:nvSpPr>
            <p:spPr>
              <a:xfrm>
                <a:off x="899592" y="1700808"/>
                <a:ext cx="504056" cy="504056"/>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grpSp>
      <p:grpSp>
        <p:nvGrpSpPr>
          <p:cNvPr id="166" name="Shape 166"/>
          <p:cNvGrpSpPr/>
          <p:nvPr/>
        </p:nvGrpSpPr>
        <p:grpSpPr>
          <a:xfrm>
            <a:off x="633459" y="1798942"/>
            <a:ext cx="7055865" cy="4607179"/>
            <a:chOff x="633459" y="1798942"/>
            <a:chExt cx="7055865" cy="4607179"/>
          </a:xfrm>
        </p:grpSpPr>
        <p:sp>
          <p:nvSpPr>
            <p:cNvPr id="167" name="Shape 167"/>
            <p:cNvSpPr/>
            <p:nvPr/>
          </p:nvSpPr>
          <p:spPr>
            <a:xfrm>
              <a:off x="1701115" y="1798942"/>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8" name="Shape 168"/>
            <p:cNvSpPr/>
            <p:nvPr/>
          </p:nvSpPr>
          <p:spPr>
            <a:xfrm>
              <a:off x="633459" y="4013755"/>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69" name="Shape 169"/>
            <p:cNvSpPr/>
            <p:nvPr/>
          </p:nvSpPr>
          <p:spPr>
            <a:xfrm>
              <a:off x="2182556" y="5522272"/>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0" name="Shape 170"/>
            <p:cNvSpPr/>
            <p:nvPr/>
          </p:nvSpPr>
          <p:spPr>
            <a:xfrm>
              <a:off x="2875041" y="3940863"/>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1" name="Shape 171"/>
            <p:cNvSpPr/>
            <p:nvPr/>
          </p:nvSpPr>
          <p:spPr>
            <a:xfrm>
              <a:off x="3582858" y="2544926"/>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2" name="Shape 172"/>
            <p:cNvSpPr/>
            <p:nvPr/>
          </p:nvSpPr>
          <p:spPr>
            <a:xfrm>
              <a:off x="4283604" y="5373216"/>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3" name="Shape 173"/>
            <p:cNvSpPr/>
            <p:nvPr/>
          </p:nvSpPr>
          <p:spPr>
            <a:xfrm>
              <a:off x="5040052" y="3454706"/>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4" name="Shape 174"/>
            <p:cNvSpPr/>
            <p:nvPr/>
          </p:nvSpPr>
          <p:spPr>
            <a:xfrm>
              <a:off x="5819141" y="2117939"/>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5" name="Shape 175"/>
            <p:cNvSpPr/>
            <p:nvPr/>
          </p:nvSpPr>
          <p:spPr>
            <a:xfrm>
              <a:off x="6797019" y="3713875"/>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76" name="Shape 176"/>
            <p:cNvSpPr/>
            <p:nvPr/>
          </p:nvSpPr>
          <p:spPr>
            <a:xfrm>
              <a:off x="6394099" y="4882301"/>
              <a:ext cx="892305" cy="88384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sp>
        <p:nvSpPr>
          <p:cNvPr id="177" name="Shape 177"/>
          <p:cNvSpPr/>
          <p:nvPr/>
        </p:nvSpPr>
        <p:spPr>
          <a:xfrm>
            <a:off x="364477" y="4823016"/>
            <a:ext cx="4811431" cy="139851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b="0" i="0" lang="ja-JP" sz="2400" u="none" cap="none" strike="noStrike">
                <a:solidFill>
                  <a:schemeClr val="dk1"/>
                </a:solidFill>
                <a:latin typeface="Calibri"/>
                <a:ea typeface="Calibri"/>
                <a:cs typeface="Calibri"/>
                <a:sym typeface="Calibri"/>
              </a:rPr>
              <a:t>組織		＝ システム</a:t>
            </a:r>
          </a:p>
          <a:p>
            <a:pPr indent="0" lvl="0" marL="0" marR="0" rtl="0" algn="l">
              <a:spcBef>
                <a:spcPts val="0"/>
              </a:spcBef>
              <a:buSzPct val="25000"/>
              <a:buNone/>
            </a:pPr>
            <a:r>
              <a:rPr lang="ja-JP" sz="2400">
                <a:solidFill>
                  <a:schemeClr val="dk1"/>
                </a:solidFill>
                <a:latin typeface="Calibri"/>
                <a:ea typeface="Calibri"/>
                <a:cs typeface="Calibri"/>
                <a:sym typeface="Calibri"/>
              </a:rPr>
              <a:t>人や物	＝ オブジェクト</a:t>
            </a:r>
          </a:p>
          <a:p>
            <a:pPr indent="0" lvl="0" marL="0" marR="0" rtl="0" algn="l">
              <a:spcBef>
                <a:spcPts val="0"/>
              </a:spcBef>
              <a:buSzPct val="25000"/>
              <a:buNone/>
            </a:pPr>
            <a:r>
              <a:rPr lang="ja-JP" sz="2400">
                <a:solidFill>
                  <a:schemeClr val="dk1"/>
                </a:solidFill>
                <a:latin typeface="Calibri"/>
                <a:ea typeface="Calibri"/>
                <a:cs typeface="Calibri"/>
                <a:sym typeface="Calibri"/>
              </a:rPr>
              <a:t>相互作用	＝ メッセージ</a:t>
            </a:r>
          </a:p>
        </p:txBody>
      </p:sp>
      <p:sp>
        <p:nvSpPr>
          <p:cNvPr id="178" name="Shape 178"/>
          <p:cNvSpPr/>
          <p:nvPr/>
        </p:nvSpPr>
        <p:spPr>
          <a:xfrm rot="8399829">
            <a:off x="4417395" y="4361942"/>
            <a:ext cx="971446" cy="82809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79" name="Shape 179"/>
          <p:cNvSpPr/>
          <p:nvPr/>
        </p:nvSpPr>
        <p:spPr>
          <a:xfrm>
            <a:off x="4676811" y="3173129"/>
            <a:ext cx="4243526" cy="1398511"/>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人や物の相互作用によって</a:t>
            </a:r>
          </a:p>
          <a:p>
            <a:pPr indent="0" lvl="0" marL="0" marR="0" rtl="0" algn="ctr">
              <a:spcBef>
                <a:spcPts val="0"/>
              </a:spcBef>
              <a:buSzPct val="25000"/>
              <a:buNone/>
            </a:pPr>
            <a:r>
              <a:rPr lang="ja-JP" sz="2400">
                <a:solidFill>
                  <a:schemeClr val="dk1"/>
                </a:solidFill>
                <a:latin typeface="Calibri"/>
                <a:ea typeface="Calibri"/>
                <a:cs typeface="Calibri"/>
                <a:sym typeface="Calibri"/>
              </a:rPr>
              <a:t>組織が構築される</a:t>
            </a:r>
          </a:p>
        </p:txBody>
      </p:sp>
      <p:sp>
        <p:nvSpPr>
          <p:cNvPr id="180" name="Shape 180"/>
          <p:cNvSpPr/>
          <p:nvPr/>
        </p:nvSpPr>
        <p:spPr>
          <a:xfrm rot="2901004">
            <a:off x="4133390" y="2494420"/>
            <a:ext cx="971446" cy="82809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81" name="Shape 181"/>
          <p:cNvSpPr/>
          <p:nvPr/>
        </p:nvSpPr>
        <p:spPr>
          <a:xfrm>
            <a:off x="249222" y="1284280"/>
            <a:ext cx="4243526" cy="1398511"/>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コミュニケーション</a:t>
            </a:r>
          </a:p>
          <a:p>
            <a:pPr indent="0" lvl="0" marL="0" marR="0" rtl="0" algn="ctr">
              <a:spcBef>
                <a:spcPts val="0"/>
              </a:spcBef>
              <a:buSzPct val="25000"/>
              <a:buNone/>
            </a:pPr>
            <a:r>
              <a:rPr lang="ja-JP" sz="2400">
                <a:solidFill>
                  <a:schemeClr val="dk1"/>
                </a:solidFill>
                <a:latin typeface="Calibri"/>
                <a:ea typeface="Calibri"/>
                <a:cs typeface="Calibri"/>
                <a:sym typeface="Calibri"/>
              </a:rPr>
              <a:t>でつながっている！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オブジェクトとは？</a:t>
            </a:r>
          </a:p>
        </p:txBody>
      </p:sp>
      <p:sp>
        <p:nvSpPr>
          <p:cNvPr id="187" name="Shape 187"/>
          <p:cNvSpPr txBox="1"/>
          <p:nvPr>
            <p:ph idx="1" type="body"/>
          </p:nvPr>
        </p:nvSpPr>
        <p:spPr>
          <a:xfrm>
            <a:off x="457200" y="1600201"/>
            <a:ext cx="8363272" cy="332518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人間が認識できればそれがオブジェクト</a:t>
            </a:r>
          </a:p>
          <a:p>
            <a:pPr indent="0" lvl="1" marL="457200" marR="0" rtl="0" algn="l">
              <a:spcBef>
                <a:spcPts val="560"/>
              </a:spcBef>
              <a:spcAft>
                <a:spcPts val="0"/>
              </a:spcAft>
              <a:buClr>
                <a:schemeClr val="dk1"/>
              </a:buClr>
              <a:buSzPct val="25000"/>
              <a:buFont typeface="Arial"/>
              <a:buNone/>
            </a:pPr>
            <a:r>
              <a:rPr b="0" i="0" lang="ja-JP" sz="2800" u="none" cap="none" strike="noStrike">
                <a:solidFill>
                  <a:schemeClr val="dk1"/>
                </a:solidFill>
                <a:latin typeface="Calibri"/>
                <a:ea typeface="Calibri"/>
                <a:cs typeface="Calibri"/>
                <a:sym typeface="Calibri"/>
              </a:rPr>
              <a:t>オブジェクトは「役割」を持つ</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オブジェクトは集合してもオブジェクト</a:t>
            </a:r>
          </a:p>
        </p:txBody>
      </p:sp>
      <p:sp>
        <p:nvSpPr>
          <p:cNvPr id="188" name="Shape 188"/>
          <p:cNvSpPr/>
          <p:nvPr/>
        </p:nvSpPr>
        <p:spPr>
          <a:xfrm>
            <a:off x="827584" y="4315961"/>
            <a:ext cx="1080120" cy="40040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メソッド</a:t>
            </a:r>
          </a:p>
        </p:txBody>
      </p:sp>
      <p:sp>
        <p:nvSpPr>
          <p:cNvPr id="189" name="Shape 189"/>
          <p:cNvSpPr/>
          <p:nvPr/>
        </p:nvSpPr>
        <p:spPr>
          <a:xfrm>
            <a:off x="4135540" y="4801209"/>
            <a:ext cx="1080120" cy="40040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クラス</a:t>
            </a:r>
          </a:p>
        </p:txBody>
      </p:sp>
      <p:sp>
        <p:nvSpPr>
          <p:cNvPr id="190" name="Shape 190"/>
          <p:cNvSpPr/>
          <p:nvPr/>
        </p:nvSpPr>
        <p:spPr>
          <a:xfrm>
            <a:off x="4499992" y="4115760"/>
            <a:ext cx="1080120" cy="40040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変数</a:t>
            </a:r>
          </a:p>
        </p:txBody>
      </p:sp>
      <p:sp>
        <p:nvSpPr>
          <p:cNvPr id="191" name="Shape 191"/>
          <p:cNvSpPr/>
          <p:nvPr/>
        </p:nvSpPr>
        <p:spPr>
          <a:xfrm>
            <a:off x="5796136" y="4725187"/>
            <a:ext cx="1080120" cy="40040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処理</a:t>
            </a:r>
          </a:p>
        </p:txBody>
      </p:sp>
      <p:sp>
        <p:nvSpPr>
          <p:cNvPr id="192" name="Shape 192"/>
          <p:cNvSpPr/>
          <p:nvPr/>
        </p:nvSpPr>
        <p:spPr>
          <a:xfrm>
            <a:off x="1979712" y="5157192"/>
            <a:ext cx="1080120" cy="40040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DB</a:t>
            </a:r>
          </a:p>
        </p:txBody>
      </p:sp>
      <p:sp>
        <p:nvSpPr>
          <p:cNvPr id="193" name="Shape 193"/>
          <p:cNvSpPr/>
          <p:nvPr/>
        </p:nvSpPr>
        <p:spPr>
          <a:xfrm>
            <a:off x="4355976" y="5949280"/>
            <a:ext cx="1224136" cy="400401"/>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サーバー</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モジュールとコンポーネント</a:t>
            </a:r>
          </a:p>
        </p:txBody>
      </p:sp>
      <p:sp>
        <p:nvSpPr>
          <p:cNvPr id="199" name="Shape 19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ct val="25000"/>
              <a:buFont typeface="Arial"/>
              <a:buNone/>
            </a:pPr>
            <a:r>
              <a:rPr b="0" i="0" lang="ja-JP" sz="3200" u="none" cap="none" strike="noStrike">
                <a:solidFill>
                  <a:schemeClr val="dk1"/>
                </a:solidFill>
                <a:latin typeface="Calibri"/>
                <a:ea typeface="Calibri"/>
                <a:cs typeface="Calibri"/>
                <a:sym typeface="Calibri"/>
              </a:rPr>
              <a:t>モジュール</a:t>
            </a:r>
          </a:p>
          <a:p>
            <a:pPr indent="0" lvl="0" marL="0" marR="0" rtl="0" algn="l">
              <a:spcBef>
                <a:spcPts val="640"/>
              </a:spcBef>
              <a:spcAft>
                <a:spcPts val="0"/>
              </a:spcAft>
              <a:buClr>
                <a:schemeClr val="dk1"/>
              </a:buClr>
              <a:buSzPct val="25000"/>
              <a:buFont typeface="Arial"/>
              <a:buNone/>
            </a:pPr>
            <a:r>
              <a:rPr b="0" i="0" lang="ja-JP" sz="3200" u="none" cap="none" strike="noStrike">
                <a:solidFill>
                  <a:schemeClr val="dk1"/>
                </a:solidFill>
                <a:latin typeface="Calibri"/>
                <a:ea typeface="Calibri"/>
                <a:cs typeface="Calibri"/>
                <a:sym typeface="Calibri"/>
              </a:rPr>
              <a:t>システム内で「置換可能な」オブジェクトの集合</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SzPct val="25000"/>
              <a:buFont typeface="Arial"/>
              <a:buNone/>
            </a:pPr>
            <a:r>
              <a:rPr b="0" i="0" lang="ja-JP" sz="3200" u="none" cap="none" strike="noStrike">
                <a:solidFill>
                  <a:schemeClr val="dk1"/>
                </a:solidFill>
                <a:latin typeface="Calibri"/>
                <a:ea typeface="Calibri"/>
                <a:cs typeface="Calibri"/>
                <a:sym typeface="Calibri"/>
              </a:rPr>
              <a:t>コンポーネント</a:t>
            </a:r>
          </a:p>
          <a:p>
            <a:pPr indent="0" lvl="0" marL="0" marR="0" rtl="0" algn="l">
              <a:spcBef>
                <a:spcPts val="640"/>
              </a:spcBef>
              <a:buClr>
                <a:schemeClr val="dk1"/>
              </a:buClr>
              <a:buSzPct val="25000"/>
              <a:buFont typeface="Arial"/>
              <a:buNone/>
            </a:pPr>
            <a:r>
              <a:rPr b="0" i="0" lang="ja-JP" sz="3200" u="none" cap="none" strike="noStrike">
                <a:solidFill>
                  <a:schemeClr val="dk1"/>
                </a:solidFill>
                <a:latin typeface="Calibri"/>
                <a:ea typeface="Calibri"/>
                <a:cs typeface="Calibri"/>
                <a:sym typeface="Calibri"/>
              </a:rPr>
              <a:t>システム内のある完成した部分</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クラス</a:t>
            </a:r>
          </a:p>
        </p:txBody>
      </p:sp>
      <p:sp>
        <p:nvSpPr>
          <p:cNvPr id="205" name="Shape 20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クラスとは、変数(フィールド)と関数(ファンクション、メソッド)の集合</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このクラスの相互作用(メッセージのやり取り)によってシステムを構築する</a:t>
            </a: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