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AF8-F945-4568-9BE5-7005381C49C1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9A62-EF68-4458-8656-B0642E21A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48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AF8-F945-4568-9BE5-7005381C49C1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9A62-EF68-4458-8656-B0642E21A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74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AF8-F945-4568-9BE5-7005381C49C1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9A62-EF68-4458-8656-B0642E21A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60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AF8-F945-4568-9BE5-7005381C49C1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9A62-EF68-4458-8656-B0642E21A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24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AF8-F945-4568-9BE5-7005381C49C1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9A62-EF68-4458-8656-B0642E21A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92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AF8-F945-4568-9BE5-7005381C49C1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9A62-EF68-4458-8656-B0642E21A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32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AF8-F945-4568-9BE5-7005381C49C1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9A62-EF68-4458-8656-B0642E21A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82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AF8-F945-4568-9BE5-7005381C49C1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9A62-EF68-4458-8656-B0642E21A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62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AF8-F945-4568-9BE5-7005381C49C1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9A62-EF68-4458-8656-B0642E21A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85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AF8-F945-4568-9BE5-7005381C49C1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9A62-EF68-4458-8656-B0642E21A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01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AF8-F945-4568-9BE5-7005381C49C1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9A62-EF68-4458-8656-B0642E21A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47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E1AF8-F945-4568-9BE5-7005381C49C1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9A62-EF68-4458-8656-B0642E21A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85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DDD(</a:t>
            </a:r>
            <a:r>
              <a:rPr kumimoji="1" lang="ja-JP" altLang="en-US" smtClean="0"/>
              <a:t>ドメイン駆動設計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1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6751759" y="971851"/>
            <a:ext cx="2160240" cy="870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製品</a:t>
            </a:r>
            <a:endParaRPr kumimoji="1" lang="ja-JP" altLang="en-US" sz="3600"/>
          </a:p>
        </p:txBody>
      </p:sp>
      <p:sp>
        <p:nvSpPr>
          <p:cNvPr id="15" name="右矢印 14"/>
          <p:cNvSpPr/>
          <p:nvPr/>
        </p:nvSpPr>
        <p:spPr>
          <a:xfrm rot="19548248">
            <a:off x="5381438" y="2123367"/>
            <a:ext cx="2505099" cy="57606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411760" y="2492896"/>
            <a:ext cx="4032448" cy="2160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smtClean="0"/>
              <a:t>ドメインモデル</a:t>
            </a:r>
            <a:endParaRPr kumimoji="1" lang="en-US" altLang="ja-JP" sz="4000" smtClean="0"/>
          </a:p>
          <a:p>
            <a:pPr algn="ctr"/>
            <a:r>
              <a:rPr kumimoji="1" lang="en-US" altLang="ja-JP" smtClean="0"/>
              <a:t>-</a:t>
            </a:r>
            <a:r>
              <a:rPr kumimoji="1" lang="ja-JP" altLang="en-US" smtClean="0"/>
              <a:t>業務の本質的な考え、概観、モデル</a:t>
            </a:r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2808376">
            <a:off x="497759" y="1954283"/>
            <a:ext cx="2505099" cy="57606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1497172" y="1109159"/>
            <a:ext cx="720080" cy="1368152"/>
            <a:chOff x="683568" y="332656"/>
            <a:chExt cx="720080" cy="1368152"/>
          </a:xfrm>
        </p:grpSpPr>
        <p:sp>
          <p:nvSpPr>
            <p:cNvPr id="9" name="角丸四角形 8"/>
            <p:cNvSpPr/>
            <p:nvPr/>
          </p:nvSpPr>
          <p:spPr>
            <a:xfrm>
              <a:off x="827584" y="836712"/>
              <a:ext cx="432048" cy="8640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683568" y="332656"/>
              <a:ext cx="720080" cy="7200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487242" y="203523"/>
            <a:ext cx="720080" cy="1368152"/>
            <a:chOff x="683568" y="332656"/>
            <a:chExt cx="720080" cy="1368152"/>
          </a:xfrm>
        </p:grpSpPr>
        <p:sp>
          <p:nvSpPr>
            <p:cNvPr id="6" name="角丸四角形 5"/>
            <p:cNvSpPr/>
            <p:nvPr/>
          </p:nvSpPr>
          <p:spPr>
            <a:xfrm>
              <a:off x="827584" y="836712"/>
              <a:ext cx="432048" cy="8640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683568" y="332656"/>
              <a:ext cx="720080" cy="7200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角丸四角形 11"/>
          <p:cNvSpPr/>
          <p:nvPr/>
        </p:nvSpPr>
        <p:spPr>
          <a:xfrm>
            <a:off x="1547664" y="260648"/>
            <a:ext cx="720080" cy="446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顧客</a:t>
            </a:r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2313772" y="1245733"/>
            <a:ext cx="1250116" cy="446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エンジニア</a:t>
            </a:r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2578790" y="5496038"/>
            <a:ext cx="720080" cy="1368152"/>
            <a:chOff x="683568" y="332656"/>
            <a:chExt cx="720080" cy="1368152"/>
          </a:xfrm>
        </p:grpSpPr>
        <p:sp>
          <p:nvSpPr>
            <p:cNvPr id="17" name="角丸四角形 16"/>
            <p:cNvSpPr/>
            <p:nvPr/>
          </p:nvSpPr>
          <p:spPr>
            <a:xfrm>
              <a:off x="827584" y="836712"/>
              <a:ext cx="432048" cy="8640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683568" y="332656"/>
              <a:ext cx="720080" cy="7200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3330830" y="5496038"/>
            <a:ext cx="720080" cy="1368152"/>
            <a:chOff x="683568" y="332656"/>
            <a:chExt cx="720080" cy="1368152"/>
          </a:xfrm>
        </p:grpSpPr>
        <p:sp>
          <p:nvSpPr>
            <p:cNvPr id="20" name="角丸四角形 19"/>
            <p:cNvSpPr/>
            <p:nvPr/>
          </p:nvSpPr>
          <p:spPr>
            <a:xfrm>
              <a:off x="827584" y="836712"/>
              <a:ext cx="432048" cy="8640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683568" y="332656"/>
              <a:ext cx="720080" cy="7200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4788024" y="5473003"/>
            <a:ext cx="720080" cy="1368152"/>
            <a:chOff x="683568" y="332656"/>
            <a:chExt cx="720080" cy="1368152"/>
          </a:xfrm>
        </p:grpSpPr>
        <p:sp>
          <p:nvSpPr>
            <p:cNvPr id="23" name="角丸四角形 22"/>
            <p:cNvSpPr/>
            <p:nvPr/>
          </p:nvSpPr>
          <p:spPr>
            <a:xfrm>
              <a:off x="827584" y="836712"/>
              <a:ext cx="432048" cy="8640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683568" y="332656"/>
              <a:ext cx="720080" cy="7200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4067944" y="5489848"/>
            <a:ext cx="720080" cy="1368152"/>
            <a:chOff x="683568" y="332656"/>
            <a:chExt cx="720080" cy="1368152"/>
          </a:xfrm>
        </p:grpSpPr>
        <p:sp>
          <p:nvSpPr>
            <p:cNvPr id="26" name="角丸四角形 25"/>
            <p:cNvSpPr/>
            <p:nvPr/>
          </p:nvSpPr>
          <p:spPr>
            <a:xfrm>
              <a:off x="827584" y="836712"/>
              <a:ext cx="432048" cy="8640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683568" y="332656"/>
              <a:ext cx="720080" cy="7200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5454440" y="5509007"/>
            <a:ext cx="720080" cy="1368152"/>
            <a:chOff x="683568" y="332656"/>
            <a:chExt cx="720080" cy="1368152"/>
          </a:xfrm>
        </p:grpSpPr>
        <p:sp>
          <p:nvSpPr>
            <p:cNvPr id="29" name="角丸四角形 28"/>
            <p:cNvSpPr/>
            <p:nvPr/>
          </p:nvSpPr>
          <p:spPr>
            <a:xfrm>
              <a:off x="827584" y="836712"/>
              <a:ext cx="432048" cy="8640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683568" y="332656"/>
              <a:ext cx="720080" cy="7200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上下矢印 30"/>
          <p:cNvSpPr/>
          <p:nvPr/>
        </p:nvSpPr>
        <p:spPr>
          <a:xfrm>
            <a:off x="4067944" y="4653136"/>
            <a:ext cx="648072" cy="819867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444208" y="5063069"/>
            <a:ext cx="1944216" cy="9499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学習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共有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STEP1:</a:t>
            </a:r>
            <a:r>
              <a:rPr kumimoji="1" lang="ja-JP" altLang="en-US" smtClean="0"/>
              <a:t>業務を知る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業務で</a:t>
            </a:r>
            <a:r>
              <a:rPr lang="ja-JP" altLang="en-US"/>
              <a:t>使われて</a:t>
            </a:r>
            <a:r>
              <a:rPr lang="ja-JP" altLang="en-US" smtClean="0"/>
              <a:t>いる「言葉を知る」「語彙を増やす」</a:t>
            </a:r>
            <a:endParaRPr lang="en-US" altLang="ja-JP" smtClean="0"/>
          </a:p>
          <a:p>
            <a:endParaRPr kumimoji="1" lang="en-US" altLang="ja-JP"/>
          </a:p>
          <a:p>
            <a:r>
              <a:rPr lang="ja-JP" altLang="en-US" smtClean="0"/>
              <a:t>知識をコードで表現し、確認</a:t>
            </a:r>
            <a:endParaRPr lang="en-US" altLang="ja-JP" smtClean="0"/>
          </a:p>
          <a:p>
            <a:pPr lvl="1"/>
            <a:r>
              <a:rPr kumimoji="1" lang="ja-JP" altLang="en-US"/>
              <a:t>コード</a:t>
            </a:r>
            <a:r>
              <a:rPr kumimoji="1" lang="ja-JP" altLang="en-US" smtClean="0"/>
              <a:t>は成長させる</a:t>
            </a:r>
            <a:endParaRPr kumimoji="1" lang="en-US" altLang="ja-JP" smtClean="0"/>
          </a:p>
          <a:p>
            <a:pPr lvl="1"/>
            <a:endParaRPr lang="en-US" altLang="ja-JP"/>
          </a:p>
          <a:p>
            <a:r>
              <a:rPr kumimoji="1" lang="ja-JP" altLang="en-US" smtClean="0"/>
              <a:t>モデルを深く知る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本質に迫っていく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STEP2:</a:t>
            </a:r>
            <a:r>
              <a:rPr kumimoji="1" lang="ja-JP" altLang="en-US" smtClean="0"/>
              <a:t>言葉を重視する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何</a:t>
            </a:r>
            <a:r>
              <a:rPr lang="ja-JP" altLang="en-US"/>
              <a:t>か</a:t>
            </a:r>
            <a:r>
              <a:rPr lang="ja-JP" altLang="en-US" smtClean="0"/>
              <a:t>を表現するとき、「ドメインの言葉」を使う</a:t>
            </a:r>
            <a:endParaRPr lang="en-US" altLang="ja-JP" smtClean="0"/>
          </a:p>
          <a:p>
            <a:pPr lvl="1"/>
            <a:r>
              <a:rPr kumimoji="1" lang="ja-JP" altLang="en-US"/>
              <a:t>つまり</a:t>
            </a:r>
            <a:r>
              <a:rPr kumimoji="1" lang="ja-JP" altLang="en-US" smtClean="0"/>
              <a:t>、ユーザー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顧客が使っている言葉と同じ言葉を使う</a:t>
            </a:r>
            <a:endParaRPr kumimoji="1" lang="en-US" altLang="ja-JP" smtClean="0"/>
          </a:p>
          <a:p>
            <a:r>
              <a:rPr kumimoji="1" lang="ja-JP" altLang="en-US" smtClean="0"/>
              <a:t>誰に話すかは関係ない。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リーダーにも、メンバーにも、顧客にも、同じ言葉を使う</a:t>
            </a:r>
            <a:endParaRPr kumimoji="1" lang="en-US" altLang="ja-JP" smtClean="0"/>
          </a:p>
          <a:p>
            <a:r>
              <a:rPr lang="ja-JP" altLang="en-US"/>
              <a:t>コードで</a:t>
            </a:r>
            <a:r>
              <a:rPr lang="ja-JP" altLang="en-US"/>
              <a:t>さえ</a:t>
            </a:r>
            <a:r>
              <a:rPr lang="ja-JP" altLang="en-US" smtClean="0"/>
              <a:t>も同じ言葉を使う</a:t>
            </a:r>
            <a:endParaRPr lang="en-US" altLang="ja-JP" smtClean="0"/>
          </a:p>
          <a:p>
            <a:pPr lvl="1"/>
            <a:r>
              <a:rPr lang="ja-JP" altLang="en-US" smtClean="0"/>
              <a:t>メソッド名はドメインの言葉をベースにつける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117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STEP3:</a:t>
            </a:r>
            <a:r>
              <a:rPr kumimoji="1" lang="ja-JP" altLang="en-US" smtClean="0"/>
              <a:t>実装する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ドメインモデルに沿った実装を行う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en-US" altLang="ja-JP" smtClean="0"/>
              <a:t>OOP</a:t>
            </a:r>
            <a:r>
              <a:rPr lang="ja-JP" altLang="en-US" smtClean="0"/>
              <a:t>は分析</a:t>
            </a:r>
            <a:r>
              <a:rPr lang="en-US" altLang="ja-JP" smtClean="0"/>
              <a:t>/</a:t>
            </a:r>
            <a:r>
              <a:rPr lang="ja-JP" altLang="en-US" smtClean="0"/>
              <a:t>モデルと実装を一致させる手法</a:t>
            </a:r>
            <a:endParaRPr lang="en-US" altLang="ja-JP" smtClean="0"/>
          </a:p>
          <a:p>
            <a:pPr lvl="1"/>
            <a:r>
              <a:rPr kumimoji="1" lang="ja-JP" altLang="en-US"/>
              <a:t>ただ</a:t>
            </a:r>
            <a:r>
              <a:rPr kumimoji="1" lang="ja-JP" altLang="en-US" smtClean="0"/>
              <a:t>、実際に実現するのは難しい場合もある</a:t>
            </a:r>
            <a:endParaRPr kumimoji="1" lang="en-US" altLang="ja-JP" smtClean="0"/>
          </a:p>
          <a:p>
            <a:pPr lvl="1"/>
            <a:r>
              <a:rPr lang="ja-JP" altLang="en-US"/>
              <a:t>そこ</a:t>
            </a:r>
            <a:r>
              <a:rPr lang="ja-JP" altLang="en-US"/>
              <a:t>で</a:t>
            </a:r>
            <a:r>
              <a:rPr lang="ja-JP" altLang="en-US" smtClean="0"/>
              <a:t>、「ドメイン駆動設計」を使う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ドメインを分離する</a:t>
            </a:r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691680" y="2204864"/>
            <a:ext cx="5688632" cy="2664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ドメインの複雑な知識は</a:t>
            </a:r>
            <a:endParaRPr kumimoji="1" lang="en-US" altLang="ja-JP" sz="3600" smtClean="0"/>
          </a:p>
          <a:p>
            <a:pPr algn="ctr"/>
            <a:r>
              <a:rPr kumimoji="1" lang="ja-JP" altLang="en-US" sz="3600" smtClean="0"/>
              <a:t>「ドメイン層」を用意して</a:t>
            </a:r>
            <a:endParaRPr kumimoji="1" lang="en-US" altLang="ja-JP" sz="3600" smtClean="0"/>
          </a:p>
          <a:p>
            <a:pPr algn="ctr"/>
            <a:r>
              <a:rPr kumimoji="1" lang="ja-JP" altLang="en-US" sz="3600" smtClean="0"/>
              <a:t>隔離する</a:t>
            </a:r>
            <a:endParaRPr kumimoji="1" lang="ja-JP" altLang="en-US" sz="3600"/>
          </a:p>
        </p:txBody>
      </p:sp>
      <p:sp>
        <p:nvSpPr>
          <p:cNvPr id="5" name="角丸四角形 4"/>
          <p:cNvSpPr/>
          <p:nvPr/>
        </p:nvSpPr>
        <p:spPr>
          <a:xfrm>
            <a:off x="3779912" y="5589240"/>
            <a:ext cx="4608512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よくあるビジネスロジック層という考え方</a:t>
            </a:r>
            <a:endParaRPr kumimoji="1" lang="en-US" altLang="ja-JP" smtClean="0"/>
          </a:p>
          <a:p>
            <a:pPr algn="ctr"/>
            <a:r>
              <a:rPr lang="ja-JP" altLang="en-US" smtClean="0"/>
              <a:t>（だけど、もっと厳格に隔離する</a:t>
            </a:r>
            <a:r>
              <a:rPr lang="en-US" altLang="ja-JP" smtClean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323528" y="2474894"/>
            <a:ext cx="4048522" cy="24662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ja-JP" altLang="en-US"/>
              <a:t>プレゼンテーション層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372050" y="2474894"/>
            <a:ext cx="4680520" cy="24482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mtClean="0"/>
              <a:t>ドメイン層</a:t>
            </a:r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そもそも、ドメイン層ってどこら辺？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kumimoji="1" lang="en-US" altLang="ja-JP" smtClean="0"/>
              <a:t>DB</a:t>
            </a:r>
            <a:r>
              <a:rPr kumimoji="1" lang="ja-JP" altLang="en-US" smtClean="0"/>
              <a:t>層とアプリケーション層とその間の層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611560" y="2996952"/>
            <a:ext cx="432048" cy="12241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467544" y="2492896"/>
            <a:ext cx="720080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「PC 画面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73424"/>
            <a:ext cx="2063552" cy="15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3467200" y="2888940"/>
            <a:ext cx="1536848" cy="8280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内部処理</a:t>
            </a:r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>
            <a:off x="7308304" y="2673424"/>
            <a:ext cx="1584176" cy="115212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DB</a:t>
            </a:r>
            <a:endParaRPr kumimoji="1" lang="ja-JP" altLang="en-US"/>
          </a:p>
        </p:txBody>
      </p:sp>
      <p:sp>
        <p:nvSpPr>
          <p:cNvPr id="8" name="左右矢印 7"/>
          <p:cNvSpPr/>
          <p:nvPr/>
        </p:nvSpPr>
        <p:spPr>
          <a:xfrm>
            <a:off x="5220072" y="2996952"/>
            <a:ext cx="1944216" cy="612068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I/O</a:t>
            </a:r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1835696" y="5157192"/>
            <a:ext cx="5688632" cy="15121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/>
              <a:t>プレゼンテーション層に入った業務知識を</a:t>
            </a:r>
            <a:endParaRPr kumimoji="1" lang="en-US" altLang="ja-JP" sz="2400" smtClean="0"/>
          </a:p>
          <a:p>
            <a:pPr algn="ctr"/>
            <a:r>
              <a:rPr kumimoji="1" lang="ja-JP" altLang="en-US" sz="2400" smtClean="0"/>
              <a:t>地道にドメイン層に移していく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17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ドメインの浸食</a:t>
            </a:r>
            <a:r>
              <a:rPr lang="ja-JP" altLang="en-US"/>
              <a:t>例</a:t>
            </a:r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755576" y="1412776"/>
            <a:ext cx="4824536" cy="20162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mtClean="0"/>
              <a:t>IF Length(userBirthYear.value &lt; 1900)</a:t>
            </a:r>
          </a:p>
          <a:p>
            <a:r>
              <a:rPr lang="en-US" altLang="ja-JP" smtClean="0"/>
              <a:t>{</a:t>
            </a:r>
          </a:p>
          <a:p>
            <a:r>
              <a:rPr lang="en-US" altLang="ja-JP"/>
              <a:t>	</a:t>
            </a:r>
            <a:r>
              <a:rPr lang="en-US" altLang="ja-JP" smtClean="0"/>
              <a:t>MessageBox(“</a:t>
            </a:r>
            <a:r>
              <a:rPr lang="ja-JP" altLang="en-US" smtClean="0"/>
              <a:t>誕生年が不正です</a:t>
            </a:r>
            <a:r>
              <a:rPr lang="en-US" altLang="ja-JP" smtClean="0"/>
              <a:t>”);</a:t>
            </a:r>
          </a:p>
          <a:p>
            <a:r>
              <a:rPr lang="en-US" altLang="ja-JP" smtClean="0"/>
              <a:t>}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3491880" y="2924944"/>
            <a:ext cx="5220580" cy="19442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メッセージボックス</a:t>
            </a:r>
            <a:r>
              <a:rPr lang="ja-JP" altLang="en-US" smtClean="0"/>
              <a:t>の表示はビューの仕事</a:t>
            </a:r>
            <a:endParaRPr lang="en-US" altLang="ja-JP" smtClean="0"/>
          </a:p>
          <a:p>
            <a:pPr algn="ctr"/>
            <a:r>
              <a:rPr lang="ja-JP" altLang="en-US"/>
              <a:t>「</a:t>
            </a:r>
            <a:r>
              <a:rPr kumimoji="1" lang="ja-JP" altLang="en-US" smtClean="0"/>
              <a:t>誕生年に</a:t>
            </a:r>
            <a:r>
              <a:rPr kumimoji="1" lang="en-US" altLang="ja-JP" smtClean="0"/>
              <a:t>1900</a:t>
            </a:r>
            <a:r>
              <a:rPr kumimoji="1" lang="ja-JP" altLang="en-US" smtClean="0"/>
              <a:t>年未満を入れてはいけない」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という“業務の知識”が混ざっている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611560" y="4365104"/>
            <a:ext cx="5760640" cy="12961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/>
              <a:t>IF UserStateChecker.yearIsPermit(year.value)</a:t>
            </a:r>
          </a:p>
          <a:p>
            <a:r>
              <a:rPr lang="en-US" altLang="ja-JP" smtClean="0"/>
              <a:t>{</a:t>
            </a:r>
          </a:p>
          <a:p>
            <a:r>
              <a:rPr lang="en-US" altLang="ja-JP"/>
              <a:t>	</a:t>
            </a:r>
            <a:r>
              <a:rPr lang="en-US" altLang="ja-JP" smtClean="0"/>
              <a:t>MessageBox(“</a:t>
            </a:r>
            <a:r>
              <a:rPr lang="ja-JP" altLang="en-US" smtClean="0"/>
              <a:t>誕生年が不正です</a:t>
            </a:r>
            <a:r>
              <a:rPr lang="en-US" altLang="ja-JP" smtClean="0"/>
              <a:t>”);</a:t>
            </a:r>
          </a:p>
          <a:p>
            <a:r>
              <a:rPr lang="en-US" altLang="ja-JP" smtClean="0"/>
              <a:t>}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339752" y="5445224"/>
            <a:ext cx="6120680" cy="12961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mtClean="0"/>
              <a:t>IF UserStateChecker.yearIsPermit(year.value)</a:t>
            </a:r>
          </a:p>
          <a:p>
            <a:r>
              <a:rPr lang="en-US" altLang="ja-JP" smtClean="0"/>
              <a:t>{</a:t>
            </a:r>
          </a:p>
          <a:p>
            <a:r>
              <a:rPr lang="en-US" altLang="ja-JP"/>
              <a:t>	</a:t>
            </a:r>
            <a:r>
              <a:rPr lang="en-US" altLang="ja-JP" smtClean="0"/>
              <a:t>MessageBox(UserStateChecker.Message(yearIsNG));</a:t>
            </a:r>
          </a:p>
          <a:p>
            <a:r>
              <a:rPr lang="en-US" altLang="ja-JP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1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ドメインの浸食例</a:t>
            </a:r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83568" y="2564904"/>
            <a:ext cx="4176464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mtClean="0"/>
              <a:t>SQL = select max(value) ~~~~</a:t>
            </a:r>
          </a:p>
          <a:p>
            <a:r>
              <a:rPr lang="en-US" altLang="ja-JP" smtClean="0"/>
              <a:t>mostExpensiveValue = SQL.RUN();</a:t>
            </a:r>
          </a:p>
          <a:p>
            <a:r>
              <a:rPr lang="en-US" altLang="ja-JP" smtClean="0"/>
              <a:t>text.value =mostExpensiveValue;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4499992" y="3356992"/>
            <a:ext cx="4320480" cy="15121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SQL</a:t>
            </a:r>
            <a:r>
              <a:rPr kumimoji="1" lang="ja-JP" altLang="en-US" smtClean="0"/>
              <a:t>に業務の知識が埋まっている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ドメイン層の構築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Oracle</a:t>
            </a:r>
            <a:r>
              <a:rPr lang="ja-JP" altLang="en-US" smtClean="0"/>
              <a:t>や</a:t>
            </a:r>
            <a:r>
              <a:rPr lang="en-US" altLang="ja-JP" smtClean="0"/>
              <a:t>SQLServer</a:t>
            </a:r>
            <a:r>
              <a:rPr lang="ja-JP" altLang="en-US" smtClean="0"/>
              <a:t>のようなプロシージャを提供している</a:t>
            </a:r>
            <a:r>
              <a:rPr lang="en-US" altLang="ja-JP" smtClean="0"/>
              <a:t>DB</a:t>
            </a:r>
            <a:r>
              <a:rPr lang="ja-JP" altLang="en-US" smtClean="0"/>
              <a:t>だと便利</a:t>
            </a:r>
            <a:endParaRPr lang="en-US" altLang="ja-JP" smtClean="0"/>
          </a:p>
          <a:p>
            <a:pPr lvl="1"/>
            <a:r>
              <a:rPr lang="ja-JP" altLang="en-US"/>
              <a:t>業務</a:t>
            </a:r>
            <a:r>
              <a:rPr lang="ja-JP" altLang="en-US"/>
              <a:t>と</a:t>
            </a:r>
            <a:r>
              <a:rPr lang="ja-JP" altLang="en-US" smtClean="0"/>
              <a:t>して</a:t>
            </a:r>
            <a:r>
              <a:rPr lang="ja-JP" altLang="en-US"/>
              <a:t>必要</a:t>
            </a:r>
            <a:r>
              <a:rPr lang="ja-JP" altLang="en-US" smtClean="0"/>
              <a:t>な「情報を取ってくる」という処理をプロシージャ層に隔離できるから</a:t>
            </a:r>
            <a:endParaRPr lang="en-US" altLang="ja-JP" smtClean="0"/>
          </a:p>
          <a:p>
            <a:r>
              <a:rPr kumimoji="1" lang="en-US" altLang="ja-JP" smtClean="0"/>
              <a:t>OR</a:t>
            </a:r>
            <a:r>
              <a:rPr kumimoji="1" lang="ja-JP" altLang="en-US" smtClean="0"/>
              <a:t>マッパを使おう</a:t>
            </a:r>
            <a:endParaRPr kumimoji="1" lang="en-US" altLang="ja-JP" smtClean="0"/>
          </a:p>
          <a:p>
            <a:pPr lvl="1"/>
            <a:r>
              <a:rPr lang="ja-JP" altLang="en-US" smtClean="0"/>
              <a:t>「取って来た情報をアプリケーション側にどう格納するか」という処理を隔離できる</a:t>
            </a:r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259632" y="5157192"/>
            <a:ext cx="6552728" cy="15121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レイヤーを厳密に分ける</a:t>
            </a:r>
            <a:endParaRPr kumimoji="1" lang="en-US" altLang="ja-JP" smtClean="0"/>
          </a:p>
          <a:p>
            <a:pPr algn="ctr"/>
            <a:r>
              <a:rPr lang="ja-JP" altLang="en-US"/>
              <a:t>その</a:t>
            </a:r>
            <a:r>
              <a:rPr lang="ja-JP" altLang="en-US" smtClean="0"/>
              <a:t>レイヤーが出来ることを明確にし、厳密に守ることが大事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117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4038661" y="4239346"/>
            <a:ext cx="161346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データ層</a:t>
            </a:r>
            <a:endParaRPr kumimoji="1" lang="ja-JP" altLang="en-US"/>
          </a:p>
        </p:txBody>
      </p:sp>
      <p:sp>
        <p:nvSpPr>
          <p:cNvPr id="43" name="屈折矢印 42"/>
          <p:cNvSpPr/>
          <p:nvPr/>
        </p:nvSpPr>
        <p:spPr>
          <a:xfrm rot="10800000" flipH="1" flipV="1">
            <a:off x="3715192" y="4732876"/>
            <a:ext cx="1211889" cy="534963"/>
          </a:xfrm>
          <a:prstGeom prst="ben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屈折矢印 41"/>
          <p:cNvSpPr/>
          <p:nvPr/>
        </p:nvSpPr>
        <p:spPr>
          <a:xfrm rot="5400000">
            <a:off x="2582026" y="4509142"/>
            <a:ext cx="576064" cy="1069924"/>
          </a:xfrm>
          <a:prstGeom prst="bentUpArrow">
            <a:avLst>
              <a:gd name="adj1" fmla="val 25000"/>
              <a:gd name="adj2" fmla="val 25000"/>
              <a:gd name="adj3" fmla="val 3099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個人的</a:t>
            </a:r>
            <a:r>
              <a:rPr kumimoji="1" lang="ja-JP" altLang="en-US" smtClean="0"/>
              <a:t>いい感じのレイヤー設計</a:t>
            </a:r>
            <a:endParaRPr kumimoji="1" lang="ja-JP" altLang="en-US"/>
          </a:p>
        </p:txBody>
      </p:sp>
      <p:sp>
        <p:nvSpPr>
          <p:cNvPr id="4" name="円柱 3"/>
          <p:cNvSpPr/>
          <p:nvPr/>
        </p:nvSpPr>
        <p:spPr>
          <a:xfrm>
            <a:off x="0" y="1836935"/>
            <a:ext cx="1080120" cy="115880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DB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763688" y="1964365"/>
            <a:ext cx="1620180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ストアドプロシージャ</a:t>
            </a:r>
            <a:endParaRPr kumimoji="1" lang="en-US" altLang="ja-JP" smtClean="0"/>
          </a:p>
        </p:txBody>
      </p:sp>
      <p:sp>
        <p:nvSpPr>
          <p:cNvPr id="8" name="角丸四角形 7"/>
          <p:cNvSpPr/>
          <p:nvPr/>
        </p:nvSpPr>
        <p:spPr>
          <a:xfrm>
            <a:off x="1563734" y="4258103"/>
            <a:ext cx="1980629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データ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パッケージャー</a:t>
            </a:r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4251729" y="3388866"/>
            <a:ext cx="288032" cy="79208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 rot="10800000">
            <a:off x="5043818" y="3369205"/>
            <a:ext cx="288032" cy="79208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4058933" y="3621233"/>
            <a:ext cx="786457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取得</a:t>
            </a:r>
            <a:endParaRPr kumimoji="1" lang="ja-JP" altLang="en-US"/>
          </a:p>
        </p:txBody>
      </p:sp>
      <p:sp>
        <p:nvSpPr>
          <p:cNvPr id="14" name="屈折矢印 13"/>
          <p:cNvSpPr/>
          <p:nvPr/>
        </p:nvSpPr>
        <p:spPr>
          <a:xfrm rot="16200000" flipH="1">
            <a:off x="5728425" y="2356335"/>
            <a:ext cx="576064" cy="1069924"/>
          </a:xfrm>
          <a:prstGeom prst="ben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157543" y="2264879"/>
            <a:ext cx="2088232" cy="6355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ビジネスロジック</a:t>
            </a:r>
            <a:endParaRPr kumimoji="1" lang="en-US" altLang="ja-JP" smtClean="0"/>
          </a:p>
        </p:txBody>
      </p:sp>
      <p:sp>
        <p:nvSpPr>
          <p:cNvPr id="16" name="角丸四角形 15"/>
          <p:cNvSpPr/>
          <p:nvPr/>
        </p:nvSpPr>
        <p:spPr>
          <a:xfrm>
            <a:off x="6960771" y="5651846"/>
            <a:ext cx="1405523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VIEW</a:t>
            </a:r>
            <a:endParaRPr kumimoji="1" lang="ja-JP" altLang="en-US"/>
          </a:p>
        </p:txBody>
      </p:sp>
      <p:sp>
        <p:nvSpPr>
          <p:cNvPr id="19" name="左矢印 18"/>
          <p:cNvSpPr/>
          <p:nvPr/>
        </p:nvSpPr>
        <p:spPr>
          <a:xfrm>
            <a:off x="5652121" y="4365104"/>
            <a:ext cx="1053146" cy="28803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6640670" y="4167338"/>
            <a:ext cx="1966337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コントローラー</a:t>
            </a:r>
            <a:endParaRPr kumimoji="1" lang="ja-JP" altLang="en-US"/>
          </a:p>
        </p:txBody>
      </p:sp>
      <p:sp>
        <p:nvSpPr>
          <p:cNvPr id="20" name="左矢印 19"/>
          <p:cNvSpPr/>
          <p:nvPr/>
        </p:nvSpPr>
        <p:spPr>
          <a:xfrm rot="5400000">
            <a:off x="6392868" y="3352678"/>
            <a:ext cx="1329200" cy="28803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矢印 20"/>
          <p:cNvSpPr/>
          <p:nvPr/>
        </p:nvSpPr>
        <p:spPr>
          <a:xfrm rot="16200000">
            <a:off x="7253471" y="3397360"/>
            <a:ext cx="1329200" cy="28803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左矢印 21"/>
          <p:cNvSpPr/>
          <p:nvPr/>
        </p:nvSpPr>
        <p:spPr>
          <a:xfrm rot="5400000">
            <a:off x="6732284" y="5076989"/>
            <a:ext cx="861682" cy="28803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左矢印 22"/>
          <p:cNvSpPr/>
          <p:nvPr/>
        </p:nvSpPr>
        <p:spPr>
          <a:xfrm rot="16200000">
            <a:off x="7775262" y="5120993"/>
            <a:ext cx="861682" cy="28803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6646939" y="5121670"/>
            <a:ext cx="935379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通知</a:t>
            </a:r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7738413" y="5121670"/>
            <a:ext cx="935379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表示</a:t>
            </a:r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6551419" y="3320456"/>
            <a:ext cx="935379" cy="6125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通知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依頼</a:t>
            </a:r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7582318" y="3320455"/>
            <a:ext cx="935379" cy="6125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命令</a:t>
            </a:r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5868144" y="4347358"/>
            <a:ext cx="679456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提供</a:t>
            </a:r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4972665" y="3621233"/>
            <a:ext cx="679456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提供</a:t>
            </a:r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5817815" y="3035313"/>
            <a:ext cx="679456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依頼</a:t>
            </a:r>
            <a:endParaRPr kumimoji="1" lang="ja-JP" altLang="en-US"/>
          </a:p>
        </p:txBody>
      </p:sp>
      <p:sp>
        <p:nvSpPr>
          <p:cNvPr id="33" name="屈折矢印 32"/>
          <p:cNvSpPr/>
          <p:nvPr/>
        </p:nvSpPr>
        <p:spPr>
          <a:xfrm rot="16200000" flipV="1">
            <a:off x="5333789" y="2035790"/>
            <a:ext cx="576064" cy="1069924"/>
          </a:xfrm>
          <a:prstGeom prst="ben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4539426" y="2128305"/>
            <a:ext cx="1296814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通知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解答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563888" y="2744392"/>
            <a:ext cx="1865419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クエリマネー</a:t>
            </a:r>
            <a:r>
              <a:rPr lang="ja-JP" altLang="en-US" smtClean="0"/>
              <a:t>ジャ</a:t>
            </a:r>
            <a:endParaRPr lang="en-US" altLang="ja-JP" smtClean="0"/>
          </a:p>
        </p:txBody>
      </p:sp>
      <p:sp>
        <p:nvSpPr>
          <p:cNvPr id="34" name="屈折矢印 33"/>
          <p:cNvSpPr/>
          <p:nvPr/>
        </p:nvSpPr>
        <p:spPr>
          <a:xfrm rot="5400000" flipH="1" flipV="1">
            <a:off x="3266107" y="2190564"/>
            <a:ext cx="576064" cy="739578"/>
          </a:xfrm>
          <a:prstGeom prst="ben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554139" y="2135058"/>
            <a:ext cx="841606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クエリ</a:t>
            </a:r>
            <a:endParaRPr kumimoji="1" lang="ja-JP" altLang="en-US"/>
          </a:p>
        </p:txBody>
      </p:sp>
      <p:sp>
        <p:nvSpPr>
          <p:cNvPr id="36" name="下矢印 35"/>
          <p:cNvSpPr/>
          <p:nvPr/>
        </p:nvSpPr>
        <p:spPr>
          <a:xfrm>
            <a:off x="1933885" y="2858785"/>
            <a:ext cx="288032" cy="136422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1573510" y="3320455"/>
            <a:ext cx="1296814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通知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提供</a:t>
            </a:r>
            <a:endParaRPr kumimoji="1" lang="ja-JP" altLang="en-US"/>
          </a:p>
        </p:txBody>
      </p:sp>
      <p:sp>
        <p:nvSpPr>
          <p:cNvPr id="38" name="屈折矢印 37"/>
          <p:cNvSpPr/>
          <p:nvPr/>
        </p:nvSpPr>
        <p:spPr>
          <a:xfrm rot="16200000" flipV="1">
            <a:off x="2690460" y="3365919"/>
            <a:ext cx="1211889" cy="534963"/>
          </a:xfrm>
          <a:prstGeom prst="ben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2840620" y="3719926"/>
            <a:ext cx="687459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通知</a:t>
            </a:r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3028922" y="4994224"/>
            <a:ext cx="1296814" cy="3475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マッピング</a:t>
            </a:r>
            <a:endParaRPr kumimoji="1" lang="ja-JP" altLang="en-US"/>
          </a:p>
        </p:txBody>
      </p:sp>
      <p:sp>
        <p:nvSpPr>
          <p:cNvPr id="44" name="左矢印 43"/>
          <p:cNvSpPr/>
          <p:nvPr/>
        </p:nvSpPr>
        <p:spPr>
          <a:xfrm>
            <a:off x="822536" y="2070007"/>
            <a:ext cx="1053146" cy="28803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1038559" y="2052261"/>
            <a:ext cx="679456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SQL</a:t>
            </a:r>
            <a:endParaRPr kumimoji="1" lang="ja-JP" altLang="en-US"/>
          </a:p>
        </p:txBody>
      </p:sp>
      <p:sp>
        <p:nvSpPr>
          <p:cNvPr id="46" name="左矢印 45"/>
          <p:cNvSpPr/>
          <p:nvPr/>
        </p:nvSpPr>
        <p:spPr>
          <a:xfrm flipH="1">
            <a:off x="858478" y="2492896"/>
            <a:ext cx="1017204" cy="28803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1038559" y="2481220"/>
            <a:ext cx="679456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結果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〇〇駆動開発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テスト駆動</a:t>
            </a:r>
            <a:r>
              <a:rPr lang="ja-JP" altLang="en-US" smtClean="0"/>
              <a:t>開発</a:t>
            </a:r>
            <a:endParaRPr lang="en-US" altLang="ja-JP" smtClean="0"/>
          </a:p>
          <a:p>
            <a:r>
              <a:rPr lang="ja-JP" altLang="en-US" smtClean="0"/>
              <a:t>チケット駆動</a:t>
            </a:r>
            <a:r>
              <a:rPr lang="ja-JP" altLang="en-US" smtClean="0"/>
              <a:t>開発</a:t>
            </a:r>
            <a:endParaRPr lang="en-US" altLang="ja-JP" smtClean="0"/>
          </a:p>
          <a:p>
            <a:r>
              <a:rPr kumimoji="1" lang="ja-JP" altLang="en-US" smtClean="0"/>
              <a:t>ビヘイビア駆動</a:t>
            </a:r>
            <a:r>
              <a:rPr lang="ja-JP" altLang="en-US" smtClean="0"/>
              <a:t>開発</a:t>
            </a:r>
            <a:endParaRPr lang="en-US" altLang="ja-JP" smtClean="0"/>
          </a:p>
          <a:p>
            <a:r>
              <a:rPr kumimoji="1" lang="ja-JP" altLang="en-US" smtClean="0"/>
              <a:t>ユースケース</a:t>
            </a:r>
            <a:r>
              <a:rPr kumimoji="1" lang="ja-JP" altLang="en-US"/>
              <a:t>駆動</a:t>
            </a:r>
            <a:r>
              <a:rPr kumimoji="1" lang="ja-JP" altLang="en-US" smtClean="0"/>
              <a:t>開発</a:t>
            </a:r>
            <a:endParaRPr kumimoji="1" lang="en-US" altLang="ja-JP" smtClean="0"/>
          </a:p>
          <a:p>
            <a:r>
              <a:rPr lang="ja-JP" altLang="en-US"/>
              <a:t>ユーザー機能</a:t>
            </a:r>
            <a:r>
              <a:rPr lang="ja-JP" altLang="en-US"/>
              <a:t>駆動</a:t>
            </a:r>
            <a:r>
              <a:rPr lang="ja-JP" altLang="en-US" smtClean="0"/>
              <a:t>開発</a:t>
            </a:r>
            <a:endParaRPr lang="en-US" altLang="ja-JP" smtClean="0"/>
          </a:p>
          <a:p>
            <a:r>
              <a:rPr kumimoji="1" lang="ja-JP" altLang="en-US"/>
              <a:t>モデル駆動開発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3275856" y="5229200"/>
            <a:ext cx="5760640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締め切り駆動開発なんてのもあります・・・</a:t>
            </a:r>
            <a:r>
              <a:rPr lang="en-US" altLang="ja-JP" smtClean="0"/>
              <a:t>(</a:t>
            </a:r>
            <a:r>
              <a:rPr lang="ja-JP" altLang="en-US" smtClean="0"/>
              <a:t>ジョークとして</a:t>
            </a:r>
            <a:r>
              <a:rPr lang="en-US" altLang="ja-JP" smtClean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7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DDD</a:t>
            </a:r>
            <a:r>
              <a:rPr kumimoji="1" lang="ja-JP" altLang="en-US" smtClean="0"/>
              <a:t>のアンチパターン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こんな案件ありませんか・・・・</a:t>
            </a:r>
            <a:endParaRPr lang="en-US" altLang="ja-JP" smtClean="0"/>
          </a:p>
          <a:p>
            <a:pPr lvl="1"/>
            <a:r>
              <a:rPr kumimoji="1" lang="ja-JP" altLang="en-US" smtClean="0"/>
              <a:t>画面</a:t>
            </a:r>
            <a:r>
              <a:rPr kumimoji="1" lang="en-US" altLang="ja-JP" smtClean="0"/>
              <a:t>100</a:t>
            </a:r>
            <a:r>
              <a:rPr kumimoji="1" lang="ja-JP" altLang="en-US" smtClean="0"/>
              <a:t>個を</a:t>
            </a:r>
            <a:r>
              <a:rPr kumimoji="1" lang="en-US" altLang="ja-JP" smtClean="0"/>
              <a:t>10</a:t>
            </a:r>
            <a:r>
              <a:rPr kumimoji="1" lang="ja-JP" altLang="en-US" smtClean="0"/>
              <a:t>人でやるから一人</a:t>
            </a:r>
            <a:r>
              <a:rPr kumimoji="1" lang="en-US" altLang="ja-JP" smtClean="0"/>
              <a:t>10</a:t>
            </a:r>
            <a:r>
              <a:rPr kumimoji="1" lang="ja-JP" altLang="en-US" smtClean="0"/>
              <a:t>画面</a:t>
            </a:r>
            <a:endParaRPr kumimoji="1" lang="en-US" altLang="ja-JP" smtClean="0"/>
          </a:p>
          <a:p>
            <a:pPr lvl="1"/>
            <a:r>
              <a:rPr lang="ja-JP" altLang="en-US" smtClean="0"/>
              <a:t>画面</a:t>
            </a:r>
            <a:r>
              <a:rPr lang="en-US" altLang="ja-JP" smtClean="0"/>
              <a:t>1</a:t>
            </a:r>
            <a:r>
              <a:rPr lang="ja-JP" altLang="en-US" smtClean="0"/>
              <a:t>は</a:t>
            </a:r>
            <a:r>
              <a:rPr lang="en-US" altLang="ja-JP" smtClean="0"/>
              <a:t>2.0h,</a:t>
            </a:r>
            <a:r>
              <a:rPr lang="ja-JP" altLang="en-US" smtClean="0"/>
              <a:t>画面</a:t>
            </a:r>
            <a:r>
              <a:rPr lang="en-US" altLang="ja-JP" smtClean="0"/>
              <a:t>2</a:t>
            </a:r>
            <a:r>
              <a:rPr lang="ja-JP" altLang="en-US" smtClean="0"/>
              <a:t>は</a:t>
            </a:r>
            <a:r>
              <a:rPr lang="en-US" altLang="ja-JP" smtClean="0"/>
              <a:t>3.0h</a:t>
            </a:r>
            <a:r>
              <a:rPr lang="ja-JP" altLang="en-US" smtClean="0"/>
              <a:t>・・・</a:t>
            </a:r>
            <a:endParaRPr lang="en-US" altLang="ja-JP" smtClean="0"/>
          </a:p>
          <a:p>
            <a:pPr lvl="1"/>
            <a:r>
              <a:rPr lang="ja-JP" altLang="en-US"/>
              <a:t>画面</a:t>
            </a:r>
            <a:r>
              <a:rPr lang="ja-JP" altLang="en-US"/>
              <a:t>毎</a:t>
            </a:r>
            <a:r>
              <a:rPr lang="ja-JP" altLang="en-US" smtClean="0"/>
              <a:t>に機能が羅列されているので、それを順次実装</a:t>
            </a:r>
            <a:endParaRPr lang="en-US" altLang="ja-JP" smtClean="0"/>
          </a:p>
          <a:p>
            <a:pPr lvl="1"/>
            <a:r>
              <a:rPr lang="ja-JP" altLang="en-US"/>
              <a:t>最終的</a:t>
            </a:r>
            <a:r>
              <a:rPr lang="ja-JP" altLang="en-US" smtClean="0"/>
              <a:t>に結合して納品！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4802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どんな名前がついている？</a:t>
            </a:r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907704" y="1772816"/>
            <a:ext cx="5328592" cy="23042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0" smtClean="0"/>
              <a:t>SmartUI</a:t>
            </a:r>
            <a:endParaRPr kumimoji="1" lang="ja-JP" altLang="en-US" sz="8000"/>
          </a:p>
        </p:txBody>
      </p:sp>
    </p:spTree>
    <p:extLst>
      <p:ext uri="{BB962C8B-B14F-4D97-AF65-F5344CB8AC3E}">
        <p14:creationId xmlns:p14="http://schemas.microsoft.com/office/powerpoint/2010/main" val="34802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SmartUI</a:t>
            </a:r>
            <a:r>
              <a:rPr kumimoji="1" lang="ja-JP" altLang="en-US" smtClean="0"/>
              <a:t>のメリット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画面単位で作るし、最近は開発環境もいいから、素人でも動くものが作れるよ</a:t>
            </a:r>
            <a:endParaRPr kumimoji="1" lang="en-US" altLang="ja-JP" smtClean="0"/>
          </a:p>
          <a:p>
            <a:r>
              <a:rPr lang="ja-JP" altLang="en-US"/>
              <a:t>他</a:t>
            </a:r>
            <a:r>
              <a:rPr lang="ja-JP" altLang="en-US" smtClean="0"/>
              <a:t>の</a:t>
            </a:r>
            <a:r>
              <a:rPr lang="ja-JP" altLang="en-US"/>
              <a:t>人</a:t>
            </a:r>
            <a:r>
              <a:rPr lang="ja-JP" altLang="en-US" smtClean="0"/>
              <a:t>の進捗が自分の画面に影響しないよ</a:t>
            </a:r>
            <a:endParaRPr lang="en-US" altLang="ja-JP" smtClean="0"/>
          </a:p>
          <a:p>
            <a:r>
              <a:rPr kumimoji="1" lang="ja-JP" altLang="en-US" smtClean="0"/>
              <a:t>画面</a:t>
            </a:r>
            <a:r>
              <a:rPr kumimoji="1" lang="ja-JP" altLang="en-US"/>
              <a:t>単位</a:t>
            </a:r>
            <a:r>
              <a:rPr kumimoji="1" lang="ja-JP" altLang="en-US" smtClean="0"/>
              <a:t>で</a:t>
            </a:r>
            <a:r>
              <a:rPr kumimoji="1" lang="ja-JP" altLang="en-US"/>
              <a:t>完了</a:t>
            </a:r>
            <a:r>
              <a:rPr kumimoji="1" lang="ja-JP" altLang="en-US"/>
              <a:t>報告</a:t>
            </a:r>
            <a:r>
              <a:rPr kumimoji="1" lang="ja-JP" altLang="en-US" smtClean="0"/>
              <a:t>が</a:t>
            </a:r>
            <a:r>
              <a:rPr kumimoji="1" lang="ja-JP" altLang="en-US"/>
              <a:t>来る</a:t>
            </a:r>
            <a:r>
              <a:rPr kumimoji="1" lang="ja-JP" altLang="en-US" smtClean="0"/>
              <a:t>から管理が楽だよ</a:t>
            </a:r>
            <a:endParaRPr kumimoji="1" lang="en-US" altLang="ja-JP" smtClean="0"/>
          </a:p>
          <a:p>
            <a:r>
              <a:rPr lang="ja-JP" altLang="en-US"/>
              <a:t>バグが</a:t>
            </a:r>
            <a:r>
              <a:rPr lang="ja-JP" altLang="en-US"/>
              <a:t>あって</a:t>
            </a:r>
            <a:r>
              <a:rPr lang="ja-JP" altLang="en-US" smtClean="0"/>
              <a:t>も原因の画面だけ触ればいいよ</a:t>
            </a:r>
            <a:endParaRPr lang="en-US" altLang="ja-JP" smtClean="0"/>
          </a:p>
          <a:p>
            <a:r>
              <a:rPr kumimoji="1" lang="ja-JP" altLang="en-US"/>
              <a:t>仕様</a:t>
            </a:r>
            <a:r>
              <a:rPr kumimoji="1" lang="ja-JP" altLang="en-US"/>
              <a:t>変更</a:t>
            </a:r>
            <a:r>
              <a:rPr kumimoji="1" lang="ja-JP" altLang="en-US" smtClean="0"/>
              <a:t>も変更したい画面だけ触れば</a:t>
            </a:r>
            <a:r>
              <a:rPr kumimoji="1" lang="en-US" altLang="ja-JP" smtClean="0"/>
              <a:t>OK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2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デメリット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mtClean="0"/>
              <a:t>複数画面にまたがる機能の提供が難しい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追加開発で出来る範囲に制約がある</a:t>
            </a:r>
            <a:endParaRPr kumimoji="1" lang="en-US" altLang="ja-JP" smtClean="0"/>
          </a:p>
          <a:p>
            <a:pPr lvl="1"/>
            <a:r>
              <a:rPr lang="ja-JP" altLang="en-US"/>
              <a:t>顧客</a:t>
            </a:r>
            <a:r>
              <a:rPr lang="ja-JP" altLang="en-US" smtClean="0"/>
              <a:t>が追加開発を願った場合、新規アプリケーションでしか実現できない場合も</a:t>
            </a:r>
            <a:endParaRPr lang="en-US" altLang="ja-JP" smtClean="0"/>
          </a:p>
          <a:p>
            <a:r>
              <a:rPr lang="ja-JP" altLang="en-US" smtClean="0"/>
              <a:t>同じ機能が画面単位であちこちに書かれている。ほんの少しの修正が「たくさんの画面」に波及する</a:t>
            </a:r>
            <a:endParaRPr lang="en-US" altLang="ja-JP" smtClean="0"/>
          </a:p>
          <a:p>
            <a:r>
              <a:rPr lang="ja-JP" altLang="en-US" smtClean="0"/>
              <a:t>開発者間のコミュニケーションが少ないため、仕様変更などの伝達不足が起こる</a:t>
            </a:r>
            <a:endParaRPr lang="en-US" altLang="ja-JP" smtClean="0"/>
          </a:p>
          <a:p>
            <a:r>
              <a:rPr lang="ja-JP" altLang="en-US"/>
              <a:t>保守の</a:t>
            </a:r>
            <a:r>
              <a:rPr lang="ja-JP" altLang="en-US"/>
              <a:t>費用</a:t>
            </a:r>
            <a:r>
              <a:rPr lang="ja-JP" altLang="en-US" smtClean="0"/>
              <a:t>が非常に高くつく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4802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なぜ普及したか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サラリーマン的には得られるメリットは魅力的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我々はサラリーマンではなく</a:t>
            </a:r>
            <a:r>
              <a:rPr kumimoji="1" lang="en-US" altLang="ja-JP" smtClean="0"/>
              <a:t>(or</a:t>
            </a:r>
            <a:r>
              <a:rPr kumimoji="1" lang="ja-JP" altLang="en-US" smtClean="0"/>
              <a:t>でもある</a:t>
            </a:r>
            <a:r>
              <a:rPr lang="ja-JP" altLang="en-US" smtClean="0"/>
              <a:t>が</a:t>
            </a:r>
            <a:r>
              <a:rPr lang="en-US" altLang="ja-JP" smtClean="0"/>
              <a:t>)</a:t>
            </a:r>
            <a:r>
              <a:rPr lang="ja-JP" altLang="en-US" smtClean="0"/>
              <a:t>「エンジニア」</a:t>
            </a:r>
            <a:endParaRPr lang="en-US" altLang="ja-JP" smtClean="0"/>
          </a:p>
          <a:p>
            <a:r>
              <a:rPr lang="en-US" altLang="ja-JP" smtClean="0"/>
              <a:t>SE</a:t>
            </a:r>
            <a:r>
              <a:rPr lang="ja-JP" altLang="en-US" smtClean="0"/>
              <a:t>が</a:t>
            </a:r>
            <a:r>
              <a:rPr lang="en-US" altLang="ja-JP" smtClean="0"/>
              <a:t>PG</a:t>
            </a:r>
            <a:r>
              <a:rPr lang="ja-JP" altLang="en-US" smtClean="0"/>
              <a:t>からゴチャゴチャ言われないから楽</a:t>
            </a:r>
            <a:r>
              <a:rPr lang="en-US" altLang="ja-JP" smtClean="0"/>
              <a:t>(PM</a:t>
            </a:r>
            <a:r>
              <a:rPr lang="ja-JP" altLang="en-US" smtClean="0"/>
              <a:t>が</a:t>
            </a:r>
            <a:r>
              <a:rPr lang="en-US" altLang="ja-JP" smtClean="0"/>
              <a:t>SE</a:t>
            </a:r>
            <a:r>
              <a:rPr lang="ja-JP" altLang="en-US" smtClean="0"/>
              <a:t>から～）</a:t>
            </a:r>
            <a:endParaRPr lang="en-US" altLang="ja-JP" smtClean="0"/>
          </a:p>
          <a:p>
            <a:r>
              <a:rPr lang="ja-JP" altLang="en-US"/>
              <a:t>最後</a:t>
            </a:r>
            <a:r>
              <a:rPr lang="ja-JP" altLang="en-US" smtClean="0"/>
              <a:t>は人海戦術で「開発は」何とかなる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02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SmartUI</a:t>
            </a:r>
            <a:r>
              <a:rPr kumimoji="1" lang="ja-JP" altLang="en-US" smtClean="0"/>
              <a:t>からの脱却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権力者を納得させなければならない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何が変わって、何が変らないかを理解する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2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mtClean="0"/>
              <a:t>SmartUI</a:t>
            </a:r>
            <a:r>
              <a:rPr lang="ja-JP" altLang="en-US" smtClean="0"/>
              <a:t>からの脱却で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変わること</a:t>
            </a:r>
            <a:r>
              <a:rPr lang="en-US" altLang="ja-JP" smtClean="0"/>
              <a:t>/</a:t>
            </a:r>
            <a:r>
              <a:rPr lang="ja-JP" altLang="en-US" smtClean="0"/>
              <a:t>変わらない事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スキルのない人間は使えなくなります</a:t>
            </a:r>
            <a:endParaRPr lang="en-US" altLang="ja-JP"/>
          </a:p>
          <a:p>
            <a:pPr lvl="1"/>
            <a:r>
              <a:rPr lang="ja-JP" altLang="en-US"/>
              <a:t>教育</a:t>
            </a:r>
            <a:r>
              <a:rPr lang="ja-JP" altLang="en-US"/>
              <a:t>コスト</a:t>
            </a:r>
            <a:r>
              <a:rPr lang="ja-JP" altLang="en-US" smtClean="0"/>
              <a:t>が増加します</a:t>
            </a:r>
            <a:endParaRPr kumimoji="1" lang="en-US" altLang="ja-JP" smtClean="0"/>
          </a:p>
          <a:p>
            <a:r>
              <a:rPr lang="ja-JP" altLang="en-US" smtClean="0"/>
              <a:t>要件</a:t>
            </a:r>
            <a:r>
              <a:rPr lang="ja-JP" altLang="en-US"/>
              <a:t>分析</a:t>
            </a:r>
            <a:r>
              <a:rPr lang="ja-JP" altLang="en-US" smtClean="0"/>
              <a:t>は難しくなります</a:t>
            </a:r>
            <a:endParaRPr lang="en-US" altLang="ja-JP" smtClean="0"/>
          </a:p>
          <a:p>
            <a:r>
              <a:rPr kumimoji="1" lang="ja-JP" altLang="en-US" smtClean="0"/>
              <a:t>開発コストは変わりません</a:t>
            </a:r>
            <a:r>
              <a:rPr lang="en-US" altLang="ja-JP" smtClean="0"/>
              <a:t>(</a:t>
            </a:r>
            <a:r>
              <a:rPr lang="ja-JP" altLang="en-US" smtClean="0"/>
              <a:t>超重要</a:t>
            </a:r>
            <a:r>
              <a:rPr lang="en-US" altLang="ja-JP" smtClean="0"/>
              <a:t>)</a:t>
            </a:r>
            <a:endParaRPr kumimoji="1" lang="en-US" altLang="ja-JP" smtClean="0"/>
          </a:p>
          <a:p>
            <a:r>
              <a:rPr lang="ja-JP" altLang="en-US"/>
              <a:t>品質</a:t>
            </a:r>
            <a:r>
              <a:rPr lang="ja-JP" altLang="en-US" smtClean="0"/>
              <a:t>は上がります</a:t>
            </a:r>
            <a:endParaRPr lang="en-US" altLang="ja-JP" smtClean="0"/>
          </a:p>
          <a:p>
            <a:r>
              <a:rPr kumimoji="1" lang="ja-JP" altLang="en-US"/>
              <a:t>顧客</a:t>
            </a:r>
            <a:r>
              <a:rPr kumimoji="1" lang="ja-JP" altLang="en-US" smtClean="0"/>
              <a:t>の</a:t>
            </a:r>
            <a:r>
              <a:rPr kumimoji="1" lang="ja-JP" altLang="en-US"/>
              <a:t>満足度</a:t>
            </a:r>
            <a:r>
              <a:rPr kumimoji="1" lang="ja-JP" altLang="en-US" smtClean="0"/>
              <a:t>は上がります</a:t>
            </a:r>
            <a:endParaRPr kumimoji="1" lang="en-US" altLang="ja-JP" smtClean="0"/>
          </a:p>
          <a:p>
            <a:r>
              <a:rPr lang="ja-JP" altLang="en-US"/>
              <a:t>保守</a:t>
            </a:r>
            <a:r>
              <a:rPr lang="ja-JP" altLang="en-US"/>
              <a:t>費用</a:t>
            </a:r>
            <a:r>
              <a:rPr lang="ja-JP" altLang="en-US" smtClean="0"/>
              <a:t>は大幅に下がります</a:t>
            </a:r>
            <a:endParaRPr lang="en-US" altLang="ja-JP" smtClean="0"/>
          </a:p>
          <a:p>
            <a:r>
              <a:rPr lang="ja-JP" altLang="en-US"/>
              <a:t>進捗</a:t>
            </a:r>
            <a:r>
              <a:rPr lang="ja-JP" altLang="en-US"/>
              <a:t>管理</a:t>
            </a:r>
            <a:r>
              <a:rPr lang="ja-JP" altLang="en-US" smtClean="0"/>
              <a:t>は大変です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2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それでも・・・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システム開発は複雑さとの戦い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複雑さとの戦いに「人数」で挑むのは限界が来る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知識と技術で立ち向かわないといけない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私は、知識と技術で立ち向かうことに面白さを感じます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2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ドメイン駆動開発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ドメインに焦点を当て、ドメインベースのモデリング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設計を行う手法</a:t>
            </a:r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555776" y="2924944"/>
            <a:ext cx="5832648" cy="23762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smtClean="0"/>
              <a:t>ドメインって何？</a:t>
            </a:r>
            <a:endParaRPr kumimoji="1" lang="ja-JP" altLang="en-US" sz="4800"/>
          </a:p>
        </p:txBody>
      </p:sp>
    </p:spTree>
    <p:extLst>
      <p:ext uri="{BB962C8B-B14F-4D97-AF65-F5344CB8AC3E}">
        <p14:creationId xmlns:p14="http://schemas.microsoft.com/office/powerpoint/2010/main" val="3117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ドメインとは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DB</a:t>
            </a:r>
            <a:r>
              <a:rPr lang="ja-JP" altLang="en-US" smtClean="0"/>
              <a:t>におけるドメイン</a:t>
            </a:r>
            <a:endParaRPr lang="en-US" altLang="ja-JP" smtClean="0"/>
          </a:p>
          <a:p>
            <a:pPr lvl="1"/>
            <a:r>
              <a:rPr kumimoji="1" lang="ja-JP" altLang="en-US" smtClean="0"/>
              <a:t>カラムに格納できる値の定義域</a:t>
            </a:r>
            <a:endParaRPr kumimoji="1" lang="en-US" altLang="ja-JP"/>
          </a:p>
          <a:p>
            <a:r>
              <a:rPr lang="ja-JP" altLang="en-US" smtClean="0"/>
              <a:t>ドメイン駆動設計でのドメイン</a:t>
            </a:r>
            <a:endParaRPr lang="en-US" altLang="ja-JP" smtClean="0"/>
          </a:p>
          <a:p>
            <a:pPr lvl="1"/>
            <a:r>
              <a:rPr lang="ja-JP" altLang="en-US" smtClean="0"/>
              <a:t>業務の関心ごと</a:t>
            </a:r>
            <a:r>
              <a:rPr lang="en-US" altLang="ja-JP" smtClean="0"/>
              <a:t>/</a:t>
            </a:r>
            <a:r>
              <a:rPr lang="ja-JP" altLang="en-US" smtClean="0"/>
              <a:t>活動</a:t>
            </a:r>
            <a:r>
              <a:rPr lang="en-US" altLang="ja-JP" smtClean="0"/>
              <a:t>/</a:t>
            </a:r>
            <a:r>
              <a:rPr lang="ja-JP" altLang="en-US" smtClean="0"/>
              <a:t>知識</a:t>
            </a:r>
            <a:r>
              <a:rPr lang="en-US" altLang="ja-JP" smtClean="0"/>
              <a:t>/</a:t>
            </a:r>
            <a:r>
              <a:rPr lang="ja-JP" altLang="en-US" smtClean="0"/>
              <a:t>概念　</a:t>
            </a:r>
            <a:endParaRPr lang="en-US" altLang="ja-JP" smtClean="0"/>
          </a:p>
          <a:p>
            <a:pPr marL="457200" lvl="1" indent="0">
              <a:buNone/>
            </a:pPr>
            <a:r>
              <a:rPr lang="ja-JP" altLang="en-US" smtClean="0"/>
              <a:t>　 と言った捉え方で</a:t>
            </a:r>
            <a:r>
              <a:rPr lang="en-US" altLang="ja-JP" smtClean="0"/>
              <a:t>OK</a:t>
            </a:r>
            <a:r>
              <a:rPr lang="ja-JP" altLang="en-US" smtClean="0"/>
              <a:t>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ドメイン駆動設計の本質</a:t>
            </a:r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259632" y="1772816"/>
            <a:ext cx="6840760" cy="36724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smtClean="0"/>
              <a:t>OOP</a:t>
            </a:r>
            <a:r>
              <a:rPr lang="ja-JP" altLang="en-US" sz="6600"/>
              <a:t> </a:t>
            </a:r>
            <a:r>
              <a:rPr lang="en-US" altLang="ja-JP" sz="6600" smtClean="0"/>
              <a:t>+ XP = DDD</a:t>
            </a:r>
          </a:p>
        </p:txBody>
      </p:sp>
    </p:spTree>
    <p:extLst>
      <p:ext uri="{BB962C8B-B14F-4D97-AF65-F5344CB8AC3E}">
        <p14:creationId xmlns:p14="http://schemas.microsoft.com/office/powerpoint/2010/main" val="3117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それぞれ</a:t>
            </a:r>
            <a:r>
              <a:rPr kumimoji="1" lang="ja-JP" altLang="en-US" smtClean="0"/>
              <a:t>の強み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56991"/>
          </a:xfrm>
        </p:spPr>
        <p:txBody>
          <a:bodyPr>
            <a:normAutofit/>
          </a:bodyPr>
          <a:lstStyle/>
          <a:p>
            <a:r>
              <a:rPr lang="en-US" altLang="ja-JP" smtClean="0"/>
              <a:t>OOP</a:t>
            </a:r>
            <a:r>
              <a:rPr lang="ja-JP" altLang="en-US" smtClean="0"/>
              <a:t>の強み</a:t>
            </a:r>
            <a:endParaRPr lang="en-US" altLang="ja-JP" smtClean="0"/>
          </a:p>
          <a:p>
            <a:pPr lvl="1"/>
            <a:r>
              <a:rPr lang="ja-JP" altLang="en-US"/>
              <a:t>変更容易性</a:t>
            </a:r>
            <a:endParaRPr lang="en-US" altLang="ja-JP"/>
          </a:p>
          <a:p>
            <a:endParaRPr lang="en-US" altLang="ja-JP" smtClean="0"/>
          </a:p>
          <a:p>
            <a:r>
              <a:rPr lang="en-US" altLang="ja-JP" smtClean="0"/>
              <a:t>XP</a:t>
            </a:r>
            <a:r>
              <a:rPr lang="ja-JP" altLang="en-US" smtClean="0"/>
              <a:t>の強み</a:t>
            </a:r>
            <a:endParaRPr lang="en-US" altLang="ja-JP" smtClean="0"/>
          </a:p>
          <a:p>
            <a:pPr lvl="1"/>
            <a:r>
              <a:rPr lang="ja-JP" altLang="en-US"/>
              <a:t>変更容易性</a:t>
            </a:r>
            <a:endParaRPr lang="en-US" altLang="ja-JP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11560" y="2204864"/>
            <a:ext cx="8208912" cy="3672408"/>
            <a:chOff x="611560" y="2204864"/>
            <a:chExt cx="8208912" cy="3672408"/>
          </a:xfrm>
        </p:grpSpPr>
        <p:sp>
          <p:nvSpPr>
            <p:cNvPr id="4" name="正方形/長方形 3"/>
            <p:cNvSpPr/>
            <p:nvPr/>
          </p:nvSpPr>
          <p:spPr>
            <a:xfrm>
              <a:off x="611560" y="2204864"/>
              <a:ext cx="324036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32261" y="3861048"/>
              <a:ext cx="324036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4572000" y="4581128"/>
              <a:ext cx="4248472" cy="129614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smtClean="0"/>
                <a:t>同じ！</a:t>
              </a:r>
              <a:endParaRPr kumimoji="1" lang="ja-JP" altLang="en-US" sz="4400"/>
            </a:p>
          </p:txBody>
        </p:sp>
      </p:grpSp>
    </p:spTree>
    <p:extLst>
      <p:ext uri="{BB962C8B-B14F-4D97-AF65-F5344CB8AC3E}">
        <p14:creationId xmlns:p14="http://schemas.microsoft.com/office/powerpoint/2010/main" val="3117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理由は違う</a:t>
            </a:r>
            <a:endParaRPr kumimoji="1" lang="ja-JP" altLang="en-US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56991"/>
          </a:xfrm>
        </p:spPr>
        <p:txBody>
          <a:bodyPr>
            <a:normAutofit/>
          </a:bodyPr>
          <a:lstStyle/>
          <a:p>
            <a:r>
              <a:rPr lang="en-US" altLang="ja-JP" smtClean="0"/>
              <a:t>OOP</a:t>
            </a:r>
            <a:r>
              <a:rPr lang="ja-JP" altLang="en-US" smtClean="0"/>
              <a:t>の理由</a:t>
            </a:r>
            <a:endParaRPr lang="en-US" altLang="ja-JP"/>
          </a:p>
          <a:p>
            <a:pPr lvl="1"/>
            <a:r>
              <a:rPr lang="ja-JP" altLang="en-US" smtClean="0"/>
              <a:t>変更に強い設計を行うから</a:t>
            </a:r>
            <a:endParaRPr lang="en-US" altLang="ja-JP"/>
          </a:p>
          <a:p>
            <a:endParaRPr lang="en-US" altLang="ja-JP" smtClean="0"/>
          </a:p>
          <a:p>
            <a:r>
              <a:rPr lang="en-US" altLang="ja-JP" smtClean="0"/>
              <a:t>XP</a:t>
            </a:r>
            <a:r>
              <a:rPr lang="ja-JP" altLang="en-US" smtClean="0"/>
              <a:t>の強み</a:t>
            </a:r>
            <a:endParaRPr lang="en-US" altLang="ja-JP" smtClean="0"/>
          </a:p>
          <a:p>
            <a:pPr lvl="1"/>
            <a:r>
              <a:rPr lang="ja-JP" altLang="en-US" smtClean="0"/>
              <a:t>毎日少しずつシステムを成長させるから</a:t>
            </a:r>
            <a:endParaRPr lang="en-US" altLang="ja-JP" smtClean="0"/>
          </a:p>
          <a:p>
            <a:pPr marL="457200" lvl="1" indent="0">
              <a:buNone/>
            </a:pPr>
            <a:r>
              <a:rPr lang="en-US" altLang="ja-JP"/>
              <a:t> </a:t>
            </a:r>
            <a:r>
              <a:rPr lang="en-US" altLang="ja-JP" smtClean="0"/>
              <a:t>  (</a:t>
            </a:r>
            <a:r>
              <a:rPr lang="ja-JP" altLang="en-US" smtClean="0"/>
              <a:t>適応創発型</a:t>
            </a:r>
            <a:r>
              <a:rPr lang="en-US" altLang="ja-JP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7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エクストリームプログラミング</a:t>
            </a:r>
            <a:r>
              <a:rPr lang="ja-JP" altLang="en-US"/>
              <a:t>へ</a:t>
            </a:r>
            <a:r>
              <a:rPr lang="ja-JP" altLang="en-US" smtClean="0"/>
              <a:t>の</a:t>
            </a:r>
            <a:r>
              <a:rPr lang="ja-JP" altLang="en-US"/>
              <a:t>道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フェーズを分けない</a:t>
            </a:r>
            <a:endParaRPr kumimoji="1" lang="en-US" altLang="ja-JP" smtClean="0"/>
          </a:p>
          <a:p>
            <a:pPr lvl="1"/>
            <a:r>
              <a:rPr lang="ja-JP" altLang="en-US" smtClean="0"/>
              <a:t>分析</a:t>
            </a:r>
            <a:r>
              <a:rPr lang="en-US" altLang="ja-JP" smtClean="0"/>
              <a:t>/</a:t>
            </a:r>
            <a:r>
              <a:rPr lang="ja-JP" altLang="en-US" smtClean="0"/>
              <a:t>設計</a:t>
            </a:r>
            <a:r>
              <a:rPr lang="en-US" altLang="ja-JP" smtClean="0"/>
              <a:t>/</a:t>
            </a:r>
            <a:r>
              <a:rPr lang="ja-JP" altLang="en-US" smtClean="0"/>
              <a:t>実装を「毎日」「同じ人」がやる</a:t>
            </a:r>
            <a:endParaRPr lang="en-US" altLang="ja-JP" smtClean="0"/>
          </a:p>
          <a:p>
            <a:r>
              <a:rPr kumimoji="1" lang="ja-JP" altLang="en-US" smtClean="0"/>
              <a:t>システムを毎日成長させる</a:t>
            </a:r>
            <a:endParaRPr kumimoji="1" lang="en-US" altLang="ja-JP" smtClean="0"/>
          </a:p>
          <a:p>
            <a:r>
              <a:rPr lang="ja-JP" altLang="en-US"/>
              <a:t>効率</a:t>
            </a:r>
            <a:r>
              <a:rPr lang="ja-JP" altLang="en-US" smtClean="0"/>
              <a:t>を重視する</a:t>
            </a:r>
            <a:endParaRPr lang="en-US" altLang="ja-JP" smtClean="0"/>
          </a:p>
          <a:p>
            <a:r>
              <a:rPr lang="ja-JP" altLang="en-US"/>
              <a:t>システム</a:t>
            </a:r>
            <a:r>
              <a:rPr lang="ja-JP" altLang="en-US" smtClean="0"/>
              <a:t>が「変化したか」を善悪の基準にする</a:t>
            </a:r>
            <a:endParaRPr lang="en-US" altLang="ja-JP" smtClean="0"/>
          </a:p>
          <a:p>
            <a:r>
              <a:rPr kumimoji="1" lang="ja-JP" altLang="en-US"/>
              <a:t>変更</a:t>
            </a:r>
            <a:r>
              <a:rPr kumimoji="1" lang="ja-JP" altLang="en-US" smtClean="0"/>
              <a:t>を容易にするための技術を磨く</a:t>
            </a:r>
            <a:endParaRPr lang="en-US" altLang="ja-JP"/>
          </a:p>
          <a:p>
            <a:pPr lvl="1"/>
            <a:r>
              <a:rPr kumimoji="1" lang="en-US" altLang="ja-JP" smtClean="0"/>
              <a:t>OOP!</a:t>
            </a:r>
          </a:p>
          <a:p>
            <a:pPr marL="457200" lvl="1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ドメイン</a:t>
            </a:r>
            <a:r>
              <a:rPr lang="ja-JP" altLang="en-US"/>
              <a:t>駆動</a:t>
            </a:r>
            <a:r>
              <a:rPr lang="ja-JP" altLang="en-US"/>
              <a:t>設計</a:t>
            </a:r>
            <a:r>
              <a:rPr lang="ja-JP" altLang="en-US" smtClean="0"/>
              <a:t>の大事な点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業務</a:t>
            </a:r>
            <a:r>
              <a:rPr lang="ja-JP" altLang="en-US" smtClean="0"/>
              <a:t>を継続して「学習する」</a:t>
            </a:r>
            <a:endParaRPr lang="en-US" altLang="ja-JP" smtClean="0"/>
          </a:p>
          <a:p>
            <a:endParaRPr kumimoji="1" lang="en-US" altLang="ja-JP"/>
          </a:p>
          <a:p>
            <a:r>
              <a:rPr lang="ja-JP" altLang="en-US" smtClean="0"/>
              <a:t>業務上の用語をチーム全体で共有する</a:t>
            </a:r>
            <a:r>
              <a:rPr lang="en-US" altLang="ja-JP" smtClean="0"/>
              <a:t>(</a:t>
            </a:r>
            <a:r>
              <a:rPr lang="ja-JP" altLang="en-US" smtClean="0"/>
              <a:t>ユビキタス言語</a:t>
            </a:r>
            <a:r>
              <a:rPr lang="en-US" altLang="ja-JP" smtClean="0"/>
              <a:t>)</a:t>
            </a:r>
          </a:p>
          <a:p>
            <a:endParaRPr kumimoji="1" lang="en-US" altLang="ja-JP"/>
          </a:p>
          <a:p>
            <a:r>
              <a:rPr lang="ja-JP" altLang="en-US"/>
              <a:t>業務上</a:t>
            </a:r>
            <a:r>
              <a:rPr lang="ja-JP" altLang="en-US" smtClean="0"/>
              <a:t>の</a:t>
            </a:r>
            <a:r>
              <a:rPr lang="ja-JP" altLang="en-US"/>
              <a:t>概念</a:t>
            </a:r>
            <a:r>
              <a:rPr lang="ja-JP" altLang="en-US" smtClean="0"/>
              <a:t>をベースに設計を行う</a:t>
            </a:r>
            <a:endParaRPr lang="en-US" altLang="ja-JP" smtClean="0"/>
          </a:p>
          <a:p>
            <a:endParaRPr kumimoji="1" lang="en-US" altLang="ja-JP"/>
          </a:p>
          <a:p>
            <a:r>
              <a:rPr kumimoji="1" lang="ja-JP" altLang="en-US" smtClean="0"/>
              <a:t>「チームのメンバー」が業務のスペシャリストとなる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2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1063</Words>
  <Application>Microsoft Office PowerPoint</Application>
  <PresentationFormat>画面に合わせる (4:3)</PresentationFormat>
  <Paragraphs>189</Paragraphs>
  <Slides>27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Office ​​テーマ</vt:lpstr>
      <vt:lpstr>DDD(ドメイン駆動設計)</vt:lpstr>
      <vt:lpstr>〇〇駆動開発</vt:lpstr>
      <vt:lpstr>ドメイン駆動開発</vt:lpstr>
      <vt:lpstr>ドメインとは</vt:lpstr>
      <vt:lpstr>ドメイン駆動設計の本質</vt:lpstr>
      <vt:lpstr>それぞれの強み</vt:lpstr>
      <vt:lpstr>理由は違う</vt:lpstr>
      <vt:lpstr>エクストリームプログラミングへの道</vt:lpstr>
      <vt:lpstr>ドメイン駆動設計の大事な点</vt:lpstr>
      <vt:lpstr>PowerPoint プレゼンテーション</vt:lpstr>
      <vt:lpstr>STEP1:業務を知る</vt:lpstr>
      <vt:lpstr>STEP2:言葉を重視する</vt:lpstr>
      <vt:lpstr>STEP3:実装する</vt:lpstr>
      <vt:lpstr>ドメインを分離する</vt:lpstr>
      <vt:lpstr>そもそも、ドメイン層ってどこら辺？</vt:lpstr>
      <vt:lpstr>ドメインの浸食例</vt:lpstr>
      <vt:lpstr>ドメインの浸食例</vt:lpstr>
      <vt:lpstr>ドメイン層の構築</vt:lpstr>
      <vt:lpstr>個人的いい感じのレイヤー設計</vt:lpstr>
      <vt:lpstr>DDDのアンチパターン</vt:lpstr>
      <vt:lpstr>どんな名前がついている？</vt:lpstr>
      <vt:lpstr>SmartUIのメリット</vt:lpstr>
      <vt:lpstr>デメリット</vt:lpstr>
      <vt:lpstr>なぜ普及したか</vt:lpstr>
      <vt:lpstr>SmartUIからの脱却</vt:lpstr>
      <vt:lpstr>SmartUIからの脱却で 変わること/変わらない事</vt:lpstr>
      <vt:lpstr>それでも・・・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DDD(ドメイン駆動設計)</dc:title>
  <dc:creator>Jun</dc:creator>
  <cp:lastModifiedBy>Jun</cp:lastModifiedBy>
  <cp:revision>12</cp:revision>
  <dcterms:created xsi:type="dcterms:W3CDTF">2017-03-25T00:24:28Z</dcterms:created>
  <dcterms:modified xsi:type="dcterms:W3CDTF">2017-03-25T02:11:12Z</dcterms:modified>
</cp:coreProperties>
</file>