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429450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30564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159681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45148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109421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386602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429000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254012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388025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252781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19579E-D0ED-470C-BD8E-8383383BB620}" type="datetimeFigureOut">
              <a:rPr kumimoji="1" lang="ja-JP" altLang="en-US" smtClean="0"/>
              <a:t>2017/4/15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61787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9579E-D0ED-470C-BD8E-8383383BB620}" type="datetimeFigureOut">
              <a:rPr kumimoji="1" lang="ja-JP" altLang="en-US" smtClean="0"/>
              <a:t>2017/4/15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ED028-A00E-4FCD-8BB5-A4F6A31E0C4C}" type="slidenum">
              <a:rPr kumimoji="1" lang="ja-JP" altLang="en-US" smtClean="0"/>
              <a:t>‹#›</a:t>
            </a:fld>
            <a:endParaRPr kumimoji="1" lang="ja-JP" altLang="en-US"/>
          </a:p>
        </p:txBody>
      </p:sp>
    </p:spTree>
    <p:extLst>
      <p:ext uri="{BB962C8B-B14F-4D97-AF65-F5344CB8AC3E}">
        <p14:creationId xmlns:p14="http://schemas.microsoft.com/office/powerpoint/2010/main" val="3062348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t>DDD</a:t>
            </a:r>
            <a:r>
              <a:rPr kumimoji="1" lang="ja-JP" altLang="en-US" smtClean="0"/>
              <a:t>と</a:t>
            </a:r>
            <a:r>
              <a:rPr lang="en-US" altLang="ja-JP" smtClean="0"/>
              <a:t>OOP</a:t>
            </a:r>
            <a:endParaRPr kumimoji="1" lang="ja-JP" altLang="en-US"/>
          </a:p>
        </p:txBody>
      </p:sp>
      <p:sp>
        <p:nvSpPr>
          <p:cNvPr id="3" name="サブタイトル 2"/>
          <p:cNvSpPr>
            <a:spLocks noGrp="1"/>
          </p:cNvSpPr>
          <p:nvPr>
            <p:ph type="subTitle" idx="1"/>
          </p:nvPr>
        </p:nvSpPr>
        <p:spPr/>
        <p:txBody>
          <a:bodyPr/>
          <a:lstStyle/>
          <a:p>
            <a:r>
              <a:rPr kumimoji="1" lang="ja-JP" altLang="en-US" smtClean="0"/>
              <a:t>実装編</a:t>
            </a:r>
            <a:endParaRPr kumimoji="1" lang="ja-JP" altLang="en-US"/>
          </a:p>
        </p:txBody>
      </p:sp>
    </p:spTree>
    <p:extLst>
      <p:ext uri="{BB962C8B-B14F-4D97-AF65-F5344CB8AC3E}">
        <p14:creationId xmlns:p14="http://schemas.microsoft.com/office/powerpoint/2010/main" val="1072889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抽象への依存</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ドメイン層へのクラスを呼んでしてしまうと、「ドメイン層の特定のクラスに依存」することになっていまう。</a:t>
            </a:r>
            <a:endParaRPr kumimoji="1" lang="en-US" altLang="ja-JP" smtClean="0"/>
          </a:p>
          <a:p>
            <a:r>
              <a:rPr lang="ja-JP" altLang="en-US"/>
              <a:t>依存</a:t>
            </a:r>
            <a:r>
              <a:rPr lang="ja-JP" altLang="en-US" smtClean="0"/>
              <a:t>の“方向”が正しくても、依存の“対象”がクラスだと、依存の程度が強くなってしまう</a:t>
            </a:r>
            <a:endParaRPr lang="en-US" altLang="ja-JP" smtClean="0"/>
          </a:p>
          <a:p>
            <a:endParaRPr lang="en-US" altLang="ja-JP"/>
          </a:p>
          <a:p>
            <a:r>
              <a:rPr lang="ja-JP" altLang="en-US" smtClean="0"/>
              <a:t>インターフェースに依存するようにすると良い</a:t>
            </a:r>
            <a:endParaRPr lang="en-US" altLang="ja-JP" smtClean="0"/>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集約</a:t>
            </a:r>
            <a:endParaRPr kumimoji="1" lang="ja-JP" altLang="en-US"/>
          </a:p>
        </p:txBody>
      </p:sp>
      <p:sp>
        <p:nvSpPr>
          <p:cNvPr id="4" name="正方形/長方形 3"/>
          <p:cNvSpPr/>
          <p:nvPr/>
        </p:nvSpPr>
        <p:spPr>
          <a:xfrm>
            <a:off x="611560" y="1700808"/>
            <a:ext cx="3672408" cy="259228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mtClean="0">
                <a:latin typeface="HGP創英角ｺﾞｼｯｸUB" panose="020B0900000000000000" pitchFamily="50" charset="-128"/>
                <a:ea typeface="HGP創英角ｺﾞｼｯｸUB" panose="020B0900000000000000" pitchFamily="50" charset="-128"/>
              </a:rPr>
              <a:t>public Class AllDomainInfo</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public function hoge</a:t>
            </a: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public function hogehoge</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public function hoge2</a:t>
            </a: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public function hogefuga</a:t>
            </a:r>
          </a:p>
          <a:p>
            <a:endParaRPr lang="en-US" altLang="ja-JP" smtClean="0">
              <a:latin typeface="HGP創英角ｺﾞｼｯｸUB" panose="020B0900000000000000" pitchFamily="50" charset="-128"/>
              <a:ea typeface="HGP創英角ｺﾞｼｯｸUB" panose="020B0900000000000000" pitchFamily="50" charset="-128"/>
            </a:endParaRPr>
          </a:p>
          <a:p>
            <a:r>
              <a:rPr lang="ja-JP" altLang="en-US" smtClean="0">
                <a:latin typeface="HGP創英角ｺﾞｼｯｸUB" panose="020B0900000000000000" pitchFamily="50" charset="-128"/>
                <a:ea typeface="HGP創英角ｺﾞｼｯｸUB" panose="020B0900000000000000" pitchFamily="50" charset="-128"/>
              </a:rPr>
              <a:t>　　　</a:t>
            </a:r>
            <a:r>
              <a:rPr lang="ja-JP" altLang="en-US">
                <a:latin typeface="HGP創英角ｺﾞｼｯｸUB" panose="020B0900000000000000" pitchFamily="50" charset="-128"/>
                <a:ea typeface="HGP創英角ｺﾞｼｯｸUB" panose="020B0900000000000000" pitchFamily="50" charset="-128"/>
              </a:rPr>
              <a:t>大量</a:t>
            </a:r>
            <a:r>
              <a:rPr lang="ja-JP" altLang="en-US" smtClean="0">
                <a:latin typeface="HGP創英角ｺﾞｼｯｸUB" panose="020B0900000000000000" pitchFamily="50" charset="-128"/>
                <a:ea typeface="HGP創英角ｺﾞｼｯｸUB" panose="020B0900000000000000" pitchFamily="50" charset="-128"/>
              </a:rPr>
              <a:t>のメソッド</a:t>
            </a:r>
            <a:endParaRPr lang="en-US" altLang="ja-JP">
              <a:latin typeface="HGP創英角ｺﾞｼｯｸUB" panose="020B0900000000000000" pitchFamily="50" charset="-128"/>
              <a:ea typeface="HGP創英角ｺﾞｼｯｸUB" panose="020B0900000000000000" pitchFamily="50" charset="-128"/>
            </a:endParaRPr>
          </a:p>
          <a:p>
            <a:endParaRPr kumimoji="1" lang="en-US" altLang="ja-JP" smtClean="0">
              <a:latin typeface="HGP創英角ｺﾞｼｯｸUB" panose="020B0900000000000000" pitchFamily="50" charset="-128"/>
              <a:ea typeface="HGP創英角ｺﾞｼｯｸUB" panose="020B0900000000000000" pitchFamily="50" charset="-128"/>
            </a:endParaRPr>
          </a:p>
          <a:p>
            <a:r>
              <a:rPr lang="en-US" altLang="ja-JP" smtClean="0">
                <a:latin typeface="HGP創英角ｺﾞｼｯｸUB" panose="020B0900000000000000" pitchFamily="50" charset="-128"/>
                <a:ea typeface="HGP創英角ｺﾞｼｯｸUB" panose="020B0900000000000000" pitchFamily="50" charset="-128"/>
              </a:rPr>
              <a:t>end Class</a:t>
            </a:r>
            <a:endParaRPr kumimoji="1" lang="en-US" altLang="ja-JP" smtClean="0">
              <a:latin typeface="HGP創英角ｺﾞｼｯｸUB" panose="020B0900000000000000" pitchFamily="50" charset="-128"/>
              <a:ea typeface="HGP創英角ｺﾞｼｯｸUB" panose="020B0900000000000000" pitchFamily="50" charset="-128"/>
            </a:endParaRPr>
          </a:p>
          <a:p>
            <a:endParaRPr kumimoji="1" lang="en-US" altLang="ja-JP" smtClean="0">
              <a:latin typeface="HGP創英角ｺﾞｼｯｸUB" panose="020B0900000000000000" pitchFamily="50" charset="-128"/>
              <a:ea typeface="HGP創英角ｺﾞｼｯｸUB" panose="020B0900000000000000" pitchFamily="50" charset="-128"/>
            </a:endParaRPr>
          </a:p>
        </p:txBody>
      </p:sp>
      <p:sp>
        <p:nvSpPr>
          <p:cNvPr id="5" name="正方形/長方形 4"/>
          <p:cNvSpPr/>
          <p:nvPr/>
        </p:nvSpPr>
        <p:spPr>
          <a:xfrm>
            <a:off x="5004048" y="3573016"/>
            <a:ext cx="3045488" cy="16836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a:t>業務</a:t>
            </a:r>
            <a:r>
              <a:rPr lang="ja-JP" altLang="en-US" smtClean="0"/>
              <a:t>で使う計算</a:t>
            </a:r>
            <a:r>
              <a:rPr lang="en-US" altLang="ja-JP" smtClean="0"/>
              <a:t>/</a:t>
            </a:r>
            <a:r>
              <a:rPr lang="ja-JP" altLang="en-US" smtClean="0"/>
              <a:t>判断</a:t>
            </a:r>
            <a:r>
              <a:rPr lang="en-US" altLang="ja-JP" smtClean="0"/>
              <a:t>/</a:t>
            </a:r>
            <a:r>
              <a:rPr lang="ja-JP" altLang="en-US" smtClean="0"/>
              <a:t>加工の</a:t>
            </a:r>
            <a:endParaRPr lang="en-US" altLang="ja-JP" smtClean="0"/>
          </a:p>
          <a:p>
            <a:r>
              <a:rPr lang="ja-JP" altLang="en-US" smtClean="0"/>
              <a:t>ロジック全てを一つのクラスに</a:t>
            </a:r>
            <a:endParaRPr lang="en-US" altLang="ja-JP" smtClean="0"/>
          </a:p>
          <a:p>
            <a:r>
              <a:rPr lang="ja-JP" altLang="en-US" smtClean="0"/>
              <a:t>記述しているような</a:t>
            </a:r>
            <a:endParaRPr lang="en-US" altLang="ja-JP" smtClean="0"/>
          </a:p>
          <a:p>
            <a:r>
              <a:rPr lang="ja-JP" altLang="en-US" smtClean="0"/>
              <a:t>クラス設計は良いか悪いか？</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集約はフォルダと同じ</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一つのクラスには「一つの実装」のみを行う</a:t>
            </a:r>
            <a:endParaRPr kumimoji="1" lang="en-US" altLang="ja-JP" smtClean="0"/>
          </a:p>
          <a:p>
            <a:endParaRPr lang="en-US" altLang="ja-JP"/>
          </a:p>
          <a:p>
            <a:r>
              <a:rPr lang="ja-JP" altLang="en-US" smtClean="0"/>
              <a:t>「集約するクラス」と「実装するクラス」は分ける</a:t>
            </a:r>
            <a:endParaRPr lang="en-US" altLang="ja-JP" smtClean="0"/>
          </a:p>
          <a:p>
            <a:endParaRPr kumimoji="1" lang="en-US" altLang="ja-JP"/>
          </a:p>
          <a:p>
            <a:r>
              <a:rPr lang="ja-JP" altLang="en-US" smtClean="0"/>
              <a:t>サブクラスを集約する意味はない</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いわゆる、神クラスというものが起こす問題を「ポリモーフィズム」の観点から指摘しなさい</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基本的に「事前定義型」をオブジェクト間のメッセージに使用してはいけない</a:t>
            </a:r>
            <a:endParaRPr kumimoji="1" lang="en-US" altLang="ja-JP" smtClean="0"/>
          </a:p>
          <a:p>
            <a:endParaRPr lang="en-US" altLang="ja-JP"/>
          </a:p>
          <a:p>
            <a:r>
              <a:rPr kumimoji="1" lang="ja-JP" altLang="en-US" smtClean="0"/>
              <a:t>ユーザー定義型を使用する</a:t>
            </a:r>
            <a:endParaRPr kumimoji="1" lang="en-US" altLang="ja-JP" smtClean="0"/>
          </a:p>
          <a:p>
            <a:endParaRPr lang="en-US" altLang="ja-JP"/>
          </a:p>
          <a:p>
            <a:r>
              <a:rPr kumimoji="1" lang="ja-JP" altLang="en-US" smtClean="0"/>
              <a:t>事前定義型を使用すると、本来使用してはいけないものを使用できてしまう</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899592" y="4221088"/>
            <a:ext cx="5256584" cy="22322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mtClean="0">
                <a:latin typeface="HGP創英角ｺﾞｼｯｸUB" panose="020B0900000000000000" pitchFamily="50" charset="-128"/>
                <a:ea typeface="HGP創英角ｺﾞｼｯｸUB" panose="020B0900000000000000" pitchFamily="50" charset="-128"/>
              </a:rPr>
              <a:t>dim totalSalary as integer</a:t>
            </a:r>
          </a:p>
          <a:p>
            <a:r>
              <a:rPr lang="en-US" altLang="ja-JP" smtClean="0">
                <a:latin typeface="HGP創英角ｺﾞｼｯｸUB" panose="020B0900000000000000" pitchFamily="50" charset="-128"/>
                <a:ea typeface="HGP創英角ｺﾞｼｯｸUB" panose="020B0900000000000000" pitchFamily="50" charset="-128"/>
              </a:rPr>
              <a:t>basicSalary = salary.getBasicSalary</a:t>
            </a:r>
          </a:p>
          <a:p>
            <a:r>
              <a:rPr lang="en-US" altLang="ja-JP" smtClean="0">
                <a:latin typeface="HGP創英角ｺﾞｼｯｸUB" panose="020B0900000000000000" pitchFamily="50" charset="-128"/>
                <a:ea typeface="HGP創英角ｺﾞｼｯｸUB" panose="020B0900000000000000" pitchFamily="50" charset="-128"/>
              </a:rPr>
              <a:t>overTimeSalary = salary.getOverTimeSalary</a:t>
            </a:r>
          </a:p>
          <a:p>
            <a:r>
              <a:rPr kumimoji="1" lang="en-US" altLang="ja-JP" smtClean="0">
                <a:latin typeface="HGP創英角ｺﾞｼｯｸUB" panose="020B0900000000000000" pitchFamily="50" charset="-128"/>
                <a:ea typeface="HGP創英角ｺﾞｼｯｸUB" panose="020B0900000000000000" pitchFamily="50" charset="-128"/>
              </a:rPr>
              <a:t>totalSalary = salaryClac.getTotalSalary(</a:t>
            </a:r>
          </a:p>
          <a:p>
            <a:r>
              <a:rPr lang="en-US" altLang="ja-JP">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	getOverTimeSalary, </a:t>
            </a:r>
          </a:p>
          <a:p>
            <a:r>
              <a:rPr kumimoji="1" lang="en-US" altLang="ja-JP">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	getBasicSalary)</a:t>
            </a:r>
          </a:p>
        </p:txBody>
      </p:sp>
      <p:sp>
        <p:nvSpPr>
          <p:cNvPr id="2" name="タイトル 1"/>
          <p:cNvSpPr>
            <a:spLocks noGrp="1"/>
          </p:cNvSpPr>
          <p:nvPr>
            <p:ph type="title"/>
          </p:nvPr>
        </p:nvSpPr>
        <p:spPr>
          <a:xfrm>
            <a:off x="496784" y="-32650"/>
            <a:ext cx="8229600" cy="797354"/>
          </a:xfrm>
        </p:spPr>
        <p:txBody>
          <a:bodyPr/>
          <a:lstStyle/>
          <a:p>
            <a:r>
              <a:rPr kumimoji="1" lang="ja-JP" altLang="en-US" smtClean="0"/>
              <a:t>例</a:t>
            </a:r>
            <a:endParaRPr kumimoji="1" lang="ja-JP" altLang="en-US"/>
          </a:p>
        </p:txBody>
      </p:sp>
      <p:sp>
        <p:nvSpPr>
          <p:cNvPr id="7" name="正方形/長方形 6"/>
          <p:cNvSpPr/>
          <p:nvPr/>
        </p:nvSpPr>
        <p:spPr>
          <a:xfrm>
            <a:off x="5508104" y="5733256"/>
            <a:ext cx="2232248" cy="6307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利用者側</a:t>
            </a:r>
            <a:endParaRPr kumimoji="1" lang="ja-JP" altLang="en-US"/>
          </a:p>
        </p:txBody>
      </p:sp>
      <p:sp>
        <p:nvSpPr>
          <p:cNvPr id="8" name="正方形/長方形 7"/>
          <p:cNvSpPr/>
          <p:nvPr/>
        </p:nvSpPr>
        <p:spPr>
          <a:xfrm>
            <a:off x="467544" y="5949280"/>
            <a:ext cx="5328592" cy="7920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mtClean="0"/>
              <a:t>Integer</a:t>
            </a:r>
            <a:r>
              <a:rPr lang="ja-JP" altLang="en-US" smtClean="0"/>
              <a:t>型はいろんなところで使える</a:t>
            </a:r>
            <a:endParaRPr lang="en-US" altLang="ja-JP" smtClean="0"/>
          </a:p>
          <a:p>
            <a:r>
              <a:rPr lang="ja-JP" altLang="en-US" smtClean="0"/>
              <a:t>→本来使ってはならない場所で使っても気づけない</a:t>
            </a:r>
            <a:endParaRPr kumimoji="1" lang="ja-JP" altLang="en-US"/>
          </a:p>
        </p:txBody>
      </p:sp>
      <p:sp>
        <p:nvSpPr>
          <p:cNvPr id="9" name="正方形/長方形 8"/>
          <p:cNvSpPr/>
          <p:nvPr/>
        </p:nvSpPr>
        <p:spPr>
          <a:xfrm>
            <a:off x="899592" y="692696"/>
            <a:ext cx="6120680" cy="32403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mtClean="0">
                <a:latin typeface="HGP創英角ｺﾞｼｯｸUB" panose="020B0900000000000000" pitchFamily="50" charset="-128"/>
                <a:ea typeface="HGP創英角ｺﾞｼｯｸUB" panose="020B0900000000000000" pitchFamily="50" charset="-128"/>
              </a:rPr>
              <a:t>public Class salary</a:t>
            </a: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public function getBasicSalary as integer</a:t>
            </a:r>
          </a:p>
          <a:p>
            <a:r>
              <a:rPr lang="ja-JP" altLang="en-US" smtClean="0">
                <a:latin typeface="HGP創英角ｺﾞｼｯｸUB" panose="020B0900000000000000" pitchFamily="50" charset="-128"/>
                <a:ea typeface="HGP創英角ｺﾞｼｯｸUB" panose="020B0900000000000000" pitchFamily="50" charset="-128"/>
              </a:rPr>
              <a:t>　　　　　　複雑な計算</a:t>
            </a:r>
            <a:endParaRPr lang="en-US" altLang="ja-JP" smtClean="0">
              <a:latin typeface="HGP創英角ｺﾞｼｯｸUB" panose="020B0900000000000000" pitchFamily="50" charset="-128"/>
              <a:ea typeface="HGP創英角ｺﾞｼｯｸUB" panose="020B0900000000000000" pitchFamily="50" charset="-128"/>
            </a:endParaRP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return basicSalary</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function</a:t>
            </a:r>
          </a:p>
          <a:p>
            <a:r>
              <a:rPr lang="en-US" altLang="ja-JP" smtClean="0">
                <a:latin typeface="HGP創英角ｺﾞｼｯｸUB" panose="020B0900000000000000" pitchFamily="50" charset="-128"/>
                <a:ea typeface="HGP創英角ｺﾞｼｯｸUB" panose="020B0900000000000000" pitchFamily="50" charset="-128"/>
              </a:rPr>
              <a:t>      </a:t>
            </a:r>
            <a:r>
              <a:rPr lang="en-US" altLang="ja-JP">
                <a:latin typeface="HGP創英角ｺﾞｼｯｸUB" panose="020B0900000000000000" pitchFamily="50" charset="-128"/>
                <a:ea typeface="HGP創英角ｺﾞｼｯｸUB" panose="020B0900000000000000" pitchFamily="50" charset="-128"/>
              </a:rPr>
              <a:t>public function </a:t>
            </a:r>
            <a:r>
              <a:rPr lang="en-US" altLang="ja-JP" smtClean="0">
                <a:latin typeface="HGP創英角ｺﾞｼｯｸUB" panose="020B0900000000000000" pitchFamily="50" charset="-128"/>
                <a:ea typeface="HGP創英角ｺﾞｼｯｸUB" panose="020B0900000000000000" pitchFamily="50" charset="-128"/>
              </a:rPr>
              <a:t>getOverTimeSalary </a:t>
            </a:r>
            <a:r>
              <a:rPr lang="en-US" altLang="ja-JP">
                <a:latin typeface="HGP創英角ｺﾞｼｯｸUB" panose="020B0900000000000000" pitchFamily="50" charset="-128"/>
                <a:ea typeface="HGP創英角ｺﾞｼｯｸUB" panose="020B0900000000000000" pitchFamily="50" charset="-128"/>
              </a:rPr>
              <a:t>as </a:t>
            </a:r>
            <a:r>
              <a:rPr lang="en-US" altLang="ja-JP" smtClean="0">
                <a:latin typeface="HGP創英角ｺﾞｼｯｸUB" panose="020B0900000000000000" pitchFamily="50" charset="-128"/>
                <a:ea typeface="HGP創英角ｺﾞｼｯｸUB" panose="020B0900000000000000" pitchFamily="50" charset="-128"/>
              </a:rPr>
              <a:t>integer</a:t>
            </a:r>
            <a:endParaRPr lang="en-US" altLang="ja-JP">
              <a:latin typeface="HGP創英角ｺﾞｼｯｸUB" panose="020B0900000000000000" pitchFamily="50" charset="-128"/>
              <a:ea typeface="HGP創英角ｺﾞｼｯｸUB" panose="020B0900000000000000" pitchFamily="50" charset="-128"/>
            </a:endParaRPr>
          </a:p>
          <a:p>
            <a:r>
              <a:rPr lang="ja-JP" altLang="en-US" smtClean="0">
                <a:latin typeface="HGP創英角ｺﾞｼｯｸUB" panose="020B0900000000000000" pitchFamily="50" charset="-128"/>
                <a:ea typeface="HGP創英角ｺﾞｼｯｸUB" panose="020B0900000000000000" pitchFamily="50" charset="-128"/>
              </a:rPr>
              <a:t>　　　　　　複雑な計算</a:t>
            </a:r>
            <a:endParaRPr lang="en-US" altLang="ja-JP" smtClean="0">
              <a:latin typeface="HGP創英角ｺﾞｼｯｸUB" panose="020B0900000000000000" pitchFamily="50" charset="-128"/>
              <a:ea typeface="HGP創英角ｺﾞｼｯｸUB" panose="020B0900000000000000" pitchFamily="50" charset="-128"/>
            </a:endParaRPr>
          </a:p>
          <a:p>
            <a:r>
              <a:rPr lang="ja-JP" altLang="en-US">
                <a:latin typeface="HGP創英角ｺﾞｼｯｸUB" panose="020B0900000000000000" pitchFamily="50" charset="-128"/>
                <a:ea typeface="HGP創英角ｺﾞｼｯｸUB" panose="020B0900000000000000" pitchFamily="50" charset="-128"/>
              </a:rPr>
              <a:t>　　　　　　</a:t>
            </a:r>
            <a:r>
              <a:rPr lang="en-US" altLang="ja-JP">
                <a:latin typeface="HGP創英角ｺﾞｼｯｸUB" panose="020B0900000000000000" pitchFamily="50" charset="-128"/>
                <a:ea typeface="HGP創英角ｺﾞｼｯｸUB" panose="020B0900000000000000" pitchFamily="50" charset="-128"/>
              </a:rPr>
              <a:t>return </a:t>
            </a:r>
            <a:r>
              <a:rPr lang="en-US" altLang="ja-JP" smtClean="0">
                <a:latin typeface="HGP創英角ｺﾞｼｯｸUB" panose="020B0900000000000000" pitchFamily="50" charset="-128"/>
                <a:ea typeface="HGP創英角ｺﾞｼｯｸUB" panose="020B0900000000000000" pitchFamily="50" charset="-128"/>
              </a:rPr>
              <a:t>overTimeSalary</a:t>
            </a:r>
            <a:endParaRPr lang="en-US" altLang="ja-JP">
              <a:latin typeface="HGP創英角ｺﾞｼｯｸUB" panose="020B0900000000000000" pitchFamily="50" charset="-128"/>
              <a:ea typeface="HGP創英角ｺﾞｼｯｸUB" panose="020B0900000000000000" pitchFamily="50" charset="-128"/>
            </a:endParaRP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function</a:t>
            </a:r>
          </a:p>
          <a:p>
            <a:r>
              <a:rPr kumimoji="1" lang="en-US" altLang="ja-JP" smtClean="0">
                <a:latin typeface="HGP創英角ｺﾞｼｯｸUB" panose="020B0900000000000000" pitchFamily="50" charset="-128"/>
                <a:ea typeface="HGP創英角ｺﾞｼｯｸUB" panose="020B0900000000000000" pitchFamily="50" charset="-128"/>
              </a:rPr>
              <a:t>end class</a:t>
            </a:r>
          </a:p>
        </p:txBody>
      </p:sp>
      <p:sp>
        <p:nvSpPr>
          <p:cNvPr id="6" name="正方形/長方形 5"/>
          <p:cNvSpPr/>
          <p:nvPr/>
        </p:nvSpPr>
        <p:spPr>
          <a:xfrm>
            <a:off x="5508104" y="2996952"/>
            <a:ext cx="2232248"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ドメイン層</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lstStyle/>
          <a:p>
            <a:r>
              <a:rPr kumimoji="1" lang="ja-JP" altLang="en-US" smtClean="0"/>
              <a:t>改善例</a:t>
            </a:r>
            <a:endParaRPr kumimoji="1" lang="ja-JP" altLang="en-US"/>
          </a:p>
        </p:txBody>
      </p:sp>
      <p:sp>
        <p:nvSpPr>
          <p:cNvPr id="4" name="正方形/長方形 3"/>
          <p:cNvSpPr/>
          <p:nvPr/>
        </p:nvSpPr>
        <p:spPr>
          <a:xfrm>
            <a:off x="899592" y="764704"/>
            <a:ext cx="6120680" cy="32403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mtClean="0">
                <a:latin typeface="HGP創英角ｺﾞｼｯｸUB" panose="020B0900000000000000" pitchFamily="50" charset="-128"/>
                <a:ea typeface="HGP創英角ｺﾞｼｯｸUB" panose="020B0900000000000000" pitchFamily="50" charset="-128"/>
              </a:rPr>
              <a:t>public Class salary</a:t>
            </a: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public function getBasicSalary as BasicSalary</a:t>
            </a:r>
          </a:p>
          <a:p>
            <a:r>
              <a:rPr lang="ja-JP" altLang="en-US" smtClean="0">
                <a:latin typeface="HGP創英角ｺﾞｼｯｸUB" panose="020B0900000000000000" pitchFamily="50" charset="-128"/>
                <a:ea typeface="HGP創英角ｺﾞｼｯｸUB" panose="020B0900000000000000" pitchFamily="50" charset="-128"/>
              </a:rPr>
              <a:t>　　　　　　複雑な計算</a:t>
            </a:r>
            <a:endParaRPr lang="en-US" altLang="ja-JP" smtClean="0">
              <a:latin typeface="HGP創英角ｺﾞｼｯｸUB" panose="020B0900000000000000" pitchFamily="50" charset="-128"/>
              <a:ea typeface="HGP創英角ｺﾞｼｯｸUB" panose="020B0900000000000000" pitchFamily="50" charset="-128"/>
            </a:endParaRPr>
          </a:p>
          <a:p>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return basicSalary</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function</a:t>
            </a:r>
          </a:p>
          <a:p>
            <a:r>
              <a:rPr lang="en-US" altLang="ja-JP" smtClean="0">
                <a:latin typeface="HGP創英角ｺﾞｼｯｸUB" panose="020B0900000000000000" pitchFamily="50" charset="-128"/>
                <a:ea typeface="HGP創英角ｺﾞｼｯｸUB" panose="020B0900000000000000" pitchFamily="50" charset="-128"/>
              </a:rPr>
              <a:t>      </a:t>
            </a:r>
            <a:r>
              <a:rPr lang="en-US" altLang="ja-JP">
                <a:latin typeface="HGP創英角ｺﾞｼｯｸUB" panose="020B0900000000000000" pitchFamily="50" charset="-128"/>
                <a:ea typeface="HGP創英角ｺﾞｼｯｸUB" panose="020B0900000000000000" pitchFamily="50" charset="-128"/>
              </a:rPr>
              <a:t>public function </a:t>
            </a:r>
            <a:r>
              <a:rPr lang="en-US" altLang="ja-JP" smtClean="0">
                <a:latin typeface="HGP創英角ｺﾞｼｯｸUB" panose="020B0900000000000000" pitchFamily="50" charset="-128"/>
                <a:ea typeface="HGP創英角ｺﾞｼｯｸUB" panose="020B0900000000000000" pitchFamily="50" charset="-128"/>
              </a:rPr>
              <a:t>getOverTimeSalary </a:t>
            </a:r>
            <a:r>
              <a:rPr lang="en-US" altLang="ja-JP">
                <a:latin typeface="HGP創英角ｺﾞｼｯｸUB" panose="020B0900000000000000" pitchFamily="50" charset="-128"/>
                <a:ea typeface="HGP創英角ｺﾞｼｯｸUB" panose="020B0900000000000000" pitchFamily="50" charset="-128"/>
              </a:rPr>
              <a:t>as </a:t>
            </a:r>
            <a:r>
              <a:rPr lang="en-US" altLang="ja-JP" smtClean="0">
                <a:latin typeface="HGP創英角ｺﾞｼｯｸUB" panose="020B0900000000000000" pitchFamily="50" charset="-128"/>
                <a:ea typeface="HGP創英角ｺﾞｼｯｸUB" panose="020B0900000000000000" pitchFamily="50" charset="-128"/>
              </a:rPr>
              <a:t>OverTimeSalary</a:t>
            </a:r>
          </a:p>
          <a:p>
            <a:r>
              <a:rPr lang="ja-JP" altLang="en-US" smtClean="0">
                <a:latin typeface="HGP創英角ｺﾞｼｯｸUB" panose="020B0900000000000000" pitchFamily="50" charset="-128"/>
                <a:ea typeface="HGP創英角ｺﾞｼｯｸUB" panose="020B0900000000000000" pitchFamily="50" charset="-128"/>
              </a:rPr>
              <a:t>　　　　　　複雑な計算</a:t>
            </a:r>
            <a:endParaRPr lang="en-US" altLang="ja-JP" smtClean="0">
              <a:latin typeface="HGP創英角ｺﾞｼｯｸUB" panose="020B0900000000000000" pitchFamily="50" charset="-128"/>
              <a:ea typeface="HGP創英角ｺﾞｼｯｸUB" panose="020B0900000000000000" pitchFamily="50" charset="-128"/>
            </a:endParaRPr>
          </a:p>
          <a:p>
            <a:r>
              <a:rPr lang="ja-JP" altLang="en-US">
                <a:latin typeface="HGP創英角ｺﾞｼｯｸUB" panose="020B0900000000000000" pitchFamily="50" charset="-128"/>
                <a:ea typeface="HGP創英角ｺﾞｼｯｸUB" panose="020B0900000000000000" pitchFamily="50" charset="-128"/>
              </a:rPr>
              <a:t>　　　　　　</a:t>
            </a:r>
            <a:r>
              <a:rPr lang="en-US" altLang="ja-JP">
                <a:latin typeface="HGP創英角ｺﾞｼｯｸUB" panose="020B0900000000000000" pitchFamily="50" charset="-128"/>
                <a:ea typeface="HGP創英角ｺﾞｼｯｸUB" panose="020B0900000000000000" pitchFamily="50" charset="-128"/>
              </a:rPr>
              <a:t>return </a:t>
            </a:r>
            <a:r>
              <a:rPr lang="en-US" altLang="ja-JP" smtClean="0">
                <a:latin typeface="HGP創英角ｺﾞｼｯｸUB" panose="020B0900000000000000" pitchFamily="50" charset="-128"/>
                <a:ea typeface="HGP創英角ｺﾞｼｯｸUB" panose="020B0900000000000000" pitchFamily="50" charset="-128"/>
              </a:rPr>
              <a:t>overTimeSalary</a:t>
            </a:r>
            <a:endParaRPr lang="en-US" altLang="ja-JP">
              <a:latin typeface="HGP創英角ｺﾞｼｯｸUB" panose="020B0900000000000000" pitchFamily="50" charset="-128"/>
              <a:ea typeface="HGP創英角ｺﾞｼｯｸUB" panose="020B0900000000000000" pitchFamily="50" charset="-128"/>
            </a:endParaRP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function</a:t>
            </a:r>
          </a:p>
          <a:p>
            <a:r>
              <a:rPr kumimoji="1" lang="en-US" altLang="ja-JP" smtClean="0">
                <a:latin typeface="HGP創英角ｺﾞｼｯｸUB" panose="020B0900000000000000" pitchFamily="50" charset="-128"/>
                <a:ea typeface="HGP創英角ｺﾞｼｯｸUB" panose="020B0900000000000000" pitchFamily="50" charset="-128"/>
              </a:rPr>
              <a:t>end class</a:t>
            </a:r>
          </a:p>
        </p:txBody>
      </p:sp>
      <p:sp>
        <p:nvSpPr>
          <p:cNvPr id="5" name="正方形/長方形 4"/>
          <p:cNvSpPr/>
          <p:nvPr/>
        </p:nvSpPr>
        <p:spPr>
          <a:xfrm>
            <a:off x="899592" y="4221088"/>
            <a:ext cx="5256584" cy="22322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mtClean="0">
                <a:latin typeface="HGP創英角ｺﾞｼｯｸUB" panose="020B0900000000000000" pitchFamily="50" charset="-128"/>
                <a:ea typeface="HGP創英角ｺﾞｼｯｸUB" panose="020B0900000000000000" pitchFamily="50" charset="-128"/>
              </a:rPr>
              <a:t>dim totalSalary as integer</a:t>
            </a:r>
          </a:p>
          <a:p>
            <a:r>
              <a:rPr lang="en-US" altLang="ja-JP" smtClean="0">
                <a:latin typeface="HGP創英角ｺﾞｼｯｸUB" panose="020B0900000000000000" pitchFamily="50" charset="-128"/>
                <a:ea typeface="HGP創英角ｺﾞｼｯｸUB" panose="020B0900000000000000" pitchFamily="50" charset="-128"/>
              </a:rPr>
              <a:t>basicSalary = salary.getBasicSalary</a:t>
            </a:r>
          </a:p>
          <a:p>
            <a:r>
              <a:rPr lang="en-US" altLang="ja-JP" smtClean="0">
                <a:latin typeface="HGP創英角ｺﾞｼｯｸUB" panose="020B0900000000000000" pitchFamily="50" charset="-128"/>
                <a:ea typeface="HGP創英角ｺﾞｼｯｸUB" panose="020B0900000000000000" pitchFamily="50" charset="-128"/>
              </a:rPr>
              <a:t>overTimeSalary = salary.getOverTimeSalary</a:t>
            </a:r>
          </a:p>
          <a:p>
            <a:r>
              <a:rPr kumimoji="1" lang="en-US" altLang="ja-JP" smtClean="0">
                <a:latin typeface="HGP創英角ｺﾞｼｯｸUB" panose="020B0900000000000000" pitchFamily="50" charset="-128"/>
                <a:ea typeface="HGP創英角ｺﾞｼｯｸUB" panose="020B0900000000000000" pitchFamily="50" charset="-128"/>
              </a:rPr>
              <a:t>totalSalary = salaryClac.getTotalSalary(</a:t>
            </a:r>
          </a:p>
          <a:p>
            <a:r>
              <a:rPr lang="en-US" altLang="ja-JP">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	getOverTimeSalary, </a:t>
            </a:r>
          </a:p>
          <a:p>
            <a:r>
              <a:rPr kumimoji="1" lang="en-US" altLang="ja-JP">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	getBasicSalary)</a:t>
            </a:r>
          </a:p>
        </p:txBody>
      </p:sp>
      <p:sp>
        <p:nvSpPr>
          <p:cNvPr id="6" name="正方形/長方形 5"/>
          <p:cNvSpPr/>
          <p:nvPr/>
        </p:nvSpPr>
        <p:spPr>
          <a:xfrm>
            <a:off x="5508104" y="2996952"/>
            <a:ext cx="2232248"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ドメイン層</a:t>
            </a:r>
            <a:endParaRPr kumimoji="1" lang="ja-JP" altLang="en-US"/>
          </a:p>
        </p:txBody>
      </p:sp>
      <p:sp>
        <p:nvSpPr>
          <p:cNvPr id="7" name="正方形/長方形 6"/>
          <p:cNvSpPr/>
          <p:nvPr/>
        </p:nvSpPr>
        <p:spPr>
          <a:xfrm>
            <a:off x="5479504" y="6048327"/>
            <a:ext cx="2232248" cy="6307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利用者側</a:t>
            </a:r>
            <a:endParaRPr kumimoji="1" lang="ja-JP" altLang="en-US"/>
          </a:p>
        </p:txBody>
      </p:sp>
      <p:sp>
        <p:nvSpPr>
          <p:cNvPr id="8" name="正方形/長方形 7"/>
          <p:cNvSpPr/>
          <p:nvPr/>
        </p:nvSpPr>
        <p:spPr>
          <a:xfrm>
            <a:off x="467544" y="5949280"/>
            <a:ext cx="2592288" cy="7920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a:t>コンパイル時</a:t>
            </a:r>
            <a:r>
              <a:rPr lang="ja-JP" altLang="en-US" smtClean="0"/>
              <a:t>に検知可能</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事前定義型の隠蔽</a:t>
            </a:r>
            <a:endParaRPr kumimoji="1" lang="ja-JP" altLang="en-US"/>
          </a:p>
        </p:txBody>
      </p:sp>
      <p:sp>
        <p:nvSpPr>
          <p:cNvPr id="3" name="コンテンツ プレースホルダー 2"/>
          <p:cNvSpPr>
            <a:spLocks noGrp="1"/>
          </p:cNvSpPr>
          <p:nvPr>
            <p:ph idx="1"/>
          </p:nvPr>
        </p:nvSpPr>
        <p:spPr/>
        <p:txBody>
          <a:bodyPr/>
          <a:lstStyle/>
          <a:p>
            <a:r>
              <a:rPr lang="ja-JP" altLang="en-US" smtClean="0"/>
              <a:t>メッセージで使用する型を独自定義型にすることでドメイン層のメソッドの誤った使用を防ぐことが出来る</a:t>
            </a:r>
            <a:endParaRPr lang="en-US" altLang="ja-JP" smtClean="0"/>
          </a:p>
          <a:p>
            <a:endParaRPr kumimoji="1" lang="en-US" altLang="ja-JP"/>
          </a:p>
          <a:p>
            <a:r>
              <a:rPr lang="ja-JP" altLang="en-US" smtClean="0"/>
              <a:t>事前定義型は「コンピュータ側の興味」</a:t>
            </a:r>
            <a:endParaRPr lang="en-US" altLang="ja-JP" smtClean="0"/>
          </a:p>
          <a:p>
            <a:endParaRPr kumimoji="1" lang="en-US" altLang="ja-JP"/>
          </a:p>
          <a:p>
            <a:r>
              <a:rPr lang="ja-JP" altLang="en-US"/>
              <a:t>ドメイン層</a:t>
            </a:r>
            <a:r>
              <a:rPr lang="ja-JP" altLang="en-US" smtClean="0"/>
              <a:t>の表層部は「業務の興味」を表現する</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デザイン</a:t>
            </a:r>
            <a:endParaRPr kumimoji="1" lang="ja-JP" altLang="en-US"/>
          </a:p>
        </p:txBody>
      </p:sp>
      <p:sp>
        <p:nvSpPr>
          <p:cNvPr id="4" name="正方形/長方形 3"/>
          <p:cNvSpPr/>
          <p:nvPr/>
        </p:nvSpPr>
        <p:spPr>
          <a:xfrm>
            <a:off x="827584" y="1412776"/>
            <a:ext cx="2304256" cy="1512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利用する側</a:t>
            </a:r>
            <a:endParaRPr kumimoji="1" lang="ja-JP" altLang="en-US"/>
          </a:p>
        </p:txBody>
      </p:sp>
      <p:sp>
        <p:nvSpPr>
          <p:cNvPr id="5" name="正方形/長方形 4"/>
          <p:cNvSpPr/>
          <p:nvPr/>
        </p:nvSpPr>
        <p:spPr>
          <a:xfrm>
            <a:off x="6002268" y="1444875"/>
            <a:ext cx="2304256" cy="15121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ドメイン層</a:t>
            </a:r>
            <a:endParaRPr kumimoji="1" lang="ja-JP" altLang="en-US"/>
          </a:p>
        </p:txBody>
      </p:sp>
      <p:sp>
        <p:nvSpPr>
          <p:cNvPr id="6" name="正方形/長方形 5"/>
          <p:cNvSpPr/>
          <p:nvPr/>
        </p:nvSpPr>
        <p:spPr>
          <a:xfrm>
            <a:off x="1691680" y="4437112"/>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7" name="正方形/長方形 6"/>
          <p:cNvSpPr/>
          <p:nvPr/>
        </p:nvSpPr>
        <p:spPr>
          <a:xfrm>
            <a:off x="2875041" y="5589240"/>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8" name="正方形/長方形 7"/>
          <p:cNvSpPr/>
          <p:nvPr/>
        </p:nvSpPr>
        <p:spPr>
          <a:xfrm>
            <a:off x="3707904" y="4405290"/>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9" name="正方形/長方形 8"/>
          <p:cNvSpPr/>
          <p:nvPr/>
        </p:nvSpPr>
        <p:spPr>
          <a:xfrm>
            <a:off x="4499992" y="5589240"/>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10" name="正方形/長方形 9"/>
          <p:cNvSpPr/>
          <p:nvPr/>
        </p:nvSpPr>
        <p:spPr>
          <a:xfrm>
            <a:off x="5724128" y="3901234"/>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11" name="正方形/長方形 10"/>
          <p:cNvSpPr/>
          <p:nvPr/>
        </p:nvSpPr>
        <p:spPr>
          <a:xfrm>
            <a:off x="6084168" y="5445224"/>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12" name="正方形/長方形 11"/>
          <p:cNvSpPr/>
          <p:nvPr/>
        </p:nvSpPr>
        <p:spPr>
          <a:xfrm>
            <a:off x="6732240" y="4600751"/>
            <a:ext cx="1152128"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クラス</a:t>
            </a:r>
            <a:endParaRPr kumimoji="1" lang="ja-JP" altLang="en-US"/>
          </a:p>
        </p:txBody>
      </p:sp>
      <p:sp>
        <p:nvSpPr>
          <p:cNvPr id="13" name="正方形/長方形 12"/>
          <p:cNvSpPr/>
          <p:nvPr/>
        </p:nvSpPr>
        <p:spPr>
          <a:xfrm>
            <a:off x="1187624" y="3573016"/>
            <a:ext cx="7272808" cy="288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3131840" y="1628800"/>
            <a:ext cx="2880320"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5" name="右矢印 14"/>
          <p:cNvSpPr/>
          <p:nvPr/>
        </p:nvSpPr>
        <p:spPr>
          <a:xfrm rot="10800000">
            <a:off x="3103328" y="2492896"/>
            <a:ext cx="2880320"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6" name="正方形/長方形 15"/>
          <p:cNvSpPr/>
          <p:nvPr/>
        </p:nvSpPr>
        <p:spPr>
          <a:xfrm>
            <a:off x="3851920" y="1412776"/>
            <a:ext cx="1368152"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依頼</a:t>
            </a:r>
            <a:endParaRPr kumimoji="1" lang="ja-JP" altLang="en-US"/>
          </a:p>
        </p:txBody>
      </p:sp>
      <p:sp>
        <p:nvSpPr>
          <p:cNvPr id="17" name="正方形/長方形 16"/>
          <p:cNvSpPr/>
          <p:nvPr/>
        </p:nvSpPr>
        <p:spPr>
          <a:xfrm>
            <a:off x="3851920" y="2813027"/>
            <a:ext cx="1368152"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解答</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4317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mtClean="0"/>
              <a:t>DDD</a:t>
            </a:r>
            <a:r>
              <a:rPr kumimoji="1" lang="ja-JP" altLang="en-US" smtClean="0"/>
              <a:t>と</a:t>
            </a:r>
            <a:r>
              <a:rPr kumimoji="1" lang="en-US" altLang="ja-JP" smtClean="0"/>
              <a:t>OOP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オブジェクト指向とは、ドメインモデルを実現するための道具</a:t>
            </a:r>
            <a:endParaRPr kumimoji="1" lang="en-US" altLang="ja-JP" smtClean="0"/>
          </a:p>
          <a:p>
            <a:endParaRPr lang="en-US" altLang="ja-JP"/>
          </a:p>
          <a:p>
            <a:r>
              <a:rPr kumimoji="1" lang="ja-JP" altLang="en-US" smtClean="0"/>
              <a:t>重要な考え方は「ドメイン層の隔離」</a:t>
            </a:r>
            <a:endParaRPr kumimoji="1" lang="ja-JP" altLang="en-US"/>
          </a:p>
        </p:txBody>
      </p:sp>
    </p:spTree>
    <p:extLst>
      <p:ext uri="{BB962C8B-B14F-4D97-AF65-F5344CB8AC3E}">
        <p14:creationId xmlns:p14="http://schemas.microsoft.com/office/powerpoint/2010/main" val="678840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4317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4038661" y="4239346"/>
            <a:ext cx="161346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データ層</a:t>
            </a:r>
            <a:endParaRPr kumimoji="1" lang="ja-JP" altLang="en-US"/>
          </a:p>
        </p:txBody>
      </p:sp>
      <p:sp>
        <p:nvSpPr>
          <p:cNvPr id="43" name="屈折矢印 42"/>
          <p:cNvSpPr/>
          <p:nvPr/>
        </p:nvSpPr>
        <p:spPr>
          <a:xfrm rot="10800000" flipH="1" flipV="1">
            <a:off x="3715192" y="4732876"/>
            <a:ext cx="1211889" cy="534963"/>
          </a:xfrm>
          <a:prstGeom prst="ben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2" name="屈折矢印 41"/>
          <p:cNvSpPr/>
          <p:nvPr/>
        </p:nvSpPr>
        <p:spPr>
          <a:xfrm rot="5400000">
            <a:off x="2582026" y="4509142"/>
            <a:ext cx="576064" cy="1069924"/>
          </a:xfrm>
          <a:prstGeom prst="bentUpArrow">
            <a:avLst>
              <a:gd name="adj1" fmla="val 25000"/>
              <a:gd name="adj2" fmla="val 25000"/>
              <a:gd name="adj3" fmla="val 3099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円柱 3"/>
          <p:cNvSpPr/>
          <p:nvPr/>
        </p:nvSpPr>
        <p:spPr>
          <a:xfrm>
            <a:off x="0" y="1836935"/>
            <a:ext cx="1080120" cy="115880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DB</a:t>
            </a:r>
            <a:endParaRPr kumimoji="1" lang="ja-JP" altLang="en-US"/>
          </a:p>
        </p:txBody>
      </p:sp>
      <p:sp>
        <p:nvSpPr>
          <p:cNvPr id="5" name="角丸四角形 4"/>
          <p:cNvSpPr/>
          <p:nvPr/>
        </p:nvSpPr>
        <p:spPr>
          <a:xfrm>
            <a:off x="1763688" y="1964365"/>
            <a:ext cx="1620180"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ストアドプロシージャ</a:t>
            </a:r>
            <a:endParaRPr kumimoji="1" lang="en-US" altLang="ja-JP" smtClean="0"/>
          </a:p>
        </p:txBody>
      </p:sp>
      <p:sp>
        <p:nvSpPr>
          <p:cNvPr id="8" name="角丸四角形 7"/>
          <p:cNvSpPr/>
          <p:nvPr/>
        </p:nvSpPr>
        <p:spPr>
          <a:xfrm>
            <a:off x="1563734" y="4258103"/>
            <a:ext cx="1980629"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データ</a:t>
            </a:r>
            <a:endParaRPr kumimoji="1" lang="en-US" altLang="ja-JP" smtClean="0"/>
          </a:p>
          <a:p>
            <a:pPr algn="ctr"/>
            <a:r>
              <a:rPr kumimoji="1" lang="ja-JP" altLang="en-US" smtClean="0"/>
              <a:t>パッケージャー</a:t>
            </a:r>
            <a:endParaRPr kumimoji="1" lang="ja-JP" altLang="en-US"/>
          </a:p>
        </p:txBody>
      </p:sp>
      <p:sp>
        <p:nvSpPr>
          <p:cNvPr id="11" name="下矢印 10"/>
          <p:cNvSpPr/>
          <p:nvPr/>
        </p:nvSpPr>
        <p:spPr>
          <a:xfrm>
            <a:off x="4251729" y="3388866"/>
            <a:ext cx="288032" cy="79208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2" name="下矢印 11"/>
          <p:cNvSpPr/>
          <p:nvPr/>
        </p:nvSpPr>
        <p:spPr>
          <a:xfrm rot="10800000">
            <a:off x="5043818" y="3369205"/>
            <a:ext cx="288032" cy="79208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3" name="角丸四角形 12"/>
          <p:cNvSpPr/>
          <p:nvPr/>
        </p:nvSpPr>
        <p:spPr>
          <a:xfrm>
            <a:off x="4058933" y="3621233"/>
            <a:ext cx="786457"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取得</a:t>
            </a:r>
            <a:endParaRPr kumimoji="1" lang="ja-JP" altLang="en-US"/>
          </a:p>
        </p:txBody>
      </p:sp>
      <p:sp>
        <p:nvSpPr>
          <p:cNvPr id="14" name="屈折矢印 13"/>
          <p:cNvSpPr/>
          <p:nvPr/>
        </p:nvSpPr>
        <p:spPr>
          <a:xfrm rot="16200000" flipH="1">
            <a:off x="5728425" y="2356335"/>
            <a:ext cx="576064" cy="1069924"/>
          </a:xfrm>
          <a:prstGeom prst="ben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角丸四角形 6"/>
          <p:cNvSpPr/>
          <p:nvPr/>
        </p:nvSpPr>
        <p:spPr>
          <a:xfrm>
            <a:off x="6157543" y="2264879"/>
            <a:ext cx="2088232" cy="6355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ビジネスロジック</a:t>
            </a:r>
            <a:endParaRPr kumimoji="1" lang="en-US" altLang="ja-JP" smtClean="0"/>
          </a:p>
        </p:txBody>
      </p:sp>
      <p:sp>
        <p:nvSpPr>
          <p:cNvPr id="16" name="角丸四角形 15"/>
          <p:cNvSpPr/>
          <p:nvPr/>
        </p:nvSpPr>
        <p:spPr>
          <a:xfrm>
            <a:off x="6960771" y="5651846"/>
            <a:ext cx="1405523"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VIEW</a:t>
            </a:r>
            <a:endParaRPr kumimoji="1" lang="ja-JP" altLang="en-US"/>
          </a:p>
        </p:txBody>
      </p:sp>
      <p:sp>
        <p:nvSpPr>
          <p:cNvPr id="19" name="左矢印 18"/>
          <p:cNvSpPr/>
          <p:nvPr/>
        </p:nvSpPr>
        <p:spPr>
          <a:xfrm>
            <a:off x="5652121" y="4365104"/>
            <a:ext cx="1053146"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7" name="角丸四角形 16"/>
          <p:cNvSpPr/>
          <p:nvPr/>
        </p:nvSpPr>
        <p:spPr>
          <a:xfrm>
            <a:off x="6640670" y="4167338"/>
            <a:ext cx="1966337"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a:t>コントローラー</a:t>
            </a:r>
            <a:endParaRPr kumimoji="1" lang="ja-JP" altLang="en-US"/>
          </a:p>
        </p:txBody>
      </p:sp>
      <p:sp>
        <p:nvSpPr>
          <p:cNvPr id="20" name="左矢印 19"/>
          <p:cNvSpPr/>
          <p:nvPr/>
        </p:nvSpPr>
        <p:spPr>
          <a:xfrm rot="5400000">
            <a:off x="6392868" y="3352678"/>
            <a:ext cx="1329200"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1" name="左矢印 20"/>
          <p:cNvSpPr/>
          <p:nvPr/>
        </p:nvSpPr>
        <p:spPr>
          <a:xfrm rot="16200000">
            <a:off x="7253471" y="3397360"/>
            <a:ext cx="1329200"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左矢印 21"/>
          <p:cNvSpPr/>
          <p:nvPr/>
        </p:nvSpPr>
        <p:spPr>
          <a:xfrm rot="5400000">
            <a:off x="6732284" y="5076989"/>
            <a:ext cx="861682"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3" name="左矢印 22"/>
          <p:cNvSpPr/>
          <p:nvPr/>
        </p:nvSpPr>
        <p:spPr>
          <a:xfrm rot="16200000">
            <a:off x="7775262" y="5120993"/>
            <a:ext cx="861682"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4" name="角丸四角形 23"/>
          <p:cNvSpPr/>
          <p:nvPr/>
        </p:nvSpPr>
        <p:spPr>
          <a:xfrm>
            <a:off x="6646939" y="5121670"/>
            <a:ext cx="935379"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通知</a:t>
            </a:r>
            <a:endParaRPr kumimoji="1" lang="ja-JP" altLang="en-US"/>
          </a:p>
        </p:txBody>
      </p:sp>
      <p:sp>
        <p:nvSpPr>
          <p:cNvPr id="25" name="角丸四角形 24"/>
          <p:cNvSpPr/>
          <p:nvPr/>
        </p:nvSpPr>
        <p:spPr>
          <a:xfrm>
            <a:off x="7738413" y="5121670"/>
            <a:ext cx="935379"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表示</a:t>
            </a:r>
            <a:endParaRPr kumimoji="1" lang="ja-JP" altLang="en-US"/>
          </a:p>
        </p:txBody>
      </p:sp>
      <p:sp>
        <p:nvSpPr>
          <p:cNvPr id="26" name="角丸四角形 25"/>
          <p:cNvSpPr/>
          <p:nvPr/>
        </p:nvSpPr>
        <p:spPr>
          <a:xfrm>
            <a:off x="6551419" y="3320456"/>
            <a:ext cx="935379" cy="6125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通知</a:t>
            </a:r>
            <a:r>
              <a:rPr kumimoji="1" lang="en-US" altLang="ja-JP" smtClean="0"/>
              <a:t>/</a:t>
            </a:r>
            <a:r>
              <a:rPr kumimoji="1" lang="ja-JP" altLang="en-US" smtClean="0"/>
              <a:t>依頼</a:t>
            </a:r>
            <a:endParaRPr kumimoji="1" lang="ja-JP" altLang="en-US"/>
          </a:p>
        </p:txBody>
      </p:sp>
      <p:sp>
        <p:nvSpPr>
          <p:cNvPr id="27" name="角丸四角形 26"/>
          <p:cNvSpPr/>
          <p:nvPr/>
        </p:nvSpPr>
        <p:spPr>
          <a:xfrm>
            <a:off x="7582318" y="3320455"/>
            <a:ext cx="935379" cy="6125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解答</a:t>
            </a:r>
            <a:endParaRPr kumimoji="1" lang="ja-JP" altLang="en-US"/>
          </a:p>
        </p:txBody>
      </p:sp>
      <p:sp>
        <p:nvSpPr>
          <p:cNvPr id="28" name="角丸四角形 27"/>
          <p:cNvSpPr/>
          <p:nvPr/>
        </p:nvSpPr>
        <p:spPr>
          <a:xfrm>
            <a:off x="5868144" y="4347358"/>
            <a:ext cx="67945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提供</a:t>
            </a:r>
            <a:endParaRPr kumimoji="1" lang="ja-JP" altLang="en-US"/>
          </a:p>
        </p:txBody>
      </p:sp>
      <p:sp>
        <p:nvSpPr>
          <p:cNvPr id="29" name="角丸四角形 28"/>
          <p:cNvSpPr/>
          <p:nvPr/>
        </p:nvSpPr>
        <p:spPr>
          <a:xfrm>
            <a:off x="4972665" y="3621233"/>
            <a:ext cx="67945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提供</a:t>
            </a:r>
            <a:endParaRPr kumimoji="1" lang="ja-JP" altLang="en-US"/>
          </a:p>
        </p:txBody>
      </p:sp>
      <p:sp>
        <p:nvSpPr>
          <p:cNvPr id="31" name="角丸四角形 30"/>
          <p:cNvSpPr/>
          <p:nvPr/>
        </p:nvSpPr>
        <p:spPr>
          <a:xfrm>
            <a:off x="5817815" y="3035313"/>
            <a:ext cx="67945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依頼</a:t>
            </a:r>
            <a:endParaRPr kumimoji="1" lang="ja-JP" altLang="en-US"/>
          </a:p>
        </p:txBody>
      </p:sp>
      <p:sp>
        <p:nvSpPr>
          <p:cNvPr id="33" name="屈折矢印 32"/>
          <p:cNvSpPr/>
          <p:nvPr/>
        </p:nvSpPr>
        <p:spPr>
          <a:xfrm rot="16200000" flipV="1">
            <a:off x="5333789" y="2035790"/>
            <a:ext cx="576064" cy="1069924"/>
          </a:xfrm>
          <a:prstGeom prst="ben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2" name="角丸四角形 31"/>
          <p:cNvSpPr/>
          <p:nvPr/>
        </p:nvSpPr>
        <p:spPr>
          <a:xfrm>
            <a:off x="4539426" y="2128305"/>
            <a:ext cx="1296814"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通知</a:t>
            </a:r>
            <a:r>
              <a:rPr kumimoji="1" lang="en-US" altLang="ja-JP" smtClean="0"/>
              <a:t>/</a:t>
            </a:r>
            <a:r>
              <a:rPr kumimoji="1" lang="ja-JP" altLang="en-US" smtClean="0"/>
              <a:t>解答</a:t>
            </a:r>
            <a:endParaRPr kumimoji="1" lang="ja-JP" altLang="en-US"/>
          </a:p>
        </p:txBody>
      </p:sp>
      <p:sp>
        <p:nvSpPr>
          <p:cNvPr id="9" name="角丸四角形 8"/>
          <p:cNvSpPr/>
          <p:nvPr/>
        </p:nvSpPr>
        <p:spPr>
          <a:xfrm>
            <a:off x="3563888" y="2744392"/>
            <a:ext cx="1865419"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クエリマネー</a:t>
            </a:r>
            <a:r>
              <a:rPr lang="ja-JP" altLang="en-US" smtClean="0"/>
              <a:t>ジャ</a:t>
            </a:r>
            <a:endParaRPr lang="en-US" altLang="ja-JP" smtClean="0"/>
          </a:p>
        </p:txBody>
      </p:sp>
      <p:sp>
        <p:nvSpPr>
          <p:cNvPr id="34" name="屈折矢印 33"/>
          <p:cNvSpPr/>
          <p:nvPr/>
        </p:nvSpPr>
        <p:spPr>
          <a:xfrm rot="5400000" flipH="1" flipV="1">
            <a:off x="3266107" y="2190564"/>
            <a:ext cx="576064" cy="739578"/>
          </a:xfrm>
          <a:prstGeom prst="ben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5" name="角丸四角形 34"/>
          <p:cNvSpPr/>
          <p:nvPr/>
        </p:nvSpPr>
        <p:spPr>
          <a:xfrm>
            <a:off x="3554139" y="2135058"/>
            <a:ext cx="84160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クエリ</a:t>
            </a:r>
            <a:endParaRPr kumimoji="1" lang="ja-JP" altLang="en-US"/>
          </a:p>
        </p:txBody>
      </p:sp>
      <p:sp>
        <p:nvSpPr>
          <p:cNvPr id="36" name="下矢印 35"/>
          <p:cNvSpPr/>
          <p:nvPr/>
        </p:nvSpPr>
        <p:spPr>
          <a:xfrm>
            <a:off x="1933885" y="2858785"/>
            <a:ext cx="288032" cy="136422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7" name="角丸四角形 36"/>
          <p:cNvSpPr/>
          <p:nvPr/>
        </p:nvSpPr>
        <p:spPr>
          <a:xfrm>
            <a:off x="1573510" y="3320455"/>
            <a:ext cx="1296814"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通知</a:t>
            </a:r>
            <a:r>
              <a:rPr kumimoji="1" lang="en-US" altLang="ja-JP" smtClean="0"/>
              <a:t>/</a:t>
            </a:r>
            <a:r>
              <a:rPr kumimoji="1" lang="ja-JP" altLang="en-US" smtClean="0"/>
              <a:t>提供</a:t>
            </a:r>
            <a:endParaRPr kumimoji="1" lang="ja-JP" altLang="en-US"/>
          </a:p>
        </p:txBody>
      </p:sp>
      <p:sp>
        <p:nvSpPr>
          <p:cNvPr id="38" name="屈折矢印 37"/>
          <p:cNvSpPr/>
          <p:nvPr/>
        </p:nvSpPr>
        <p:spPr>
          <a:xfrm rot="16200000" flipV="1">
            <a:off x="2690460" y="3365919"/>
            <a:ext cx="1211889" cy="534963"/>
          </a:xfrm>
          <a:prstGeom prst="ben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9" name="角丸四角形 38"/>
          <p:cNvSpPr/>
          <p:nvPr/>
        </p:nvSpPr>
        <p:spPr>
          <a:xfrm>
            <a:off x="2840620" y="3719926"/>
            <a:ext cx="687459"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通知</a:t>
            </a:r>
            <a:endParaRPr kumimoji="1" lang="ja-JP" altLang="en-US"/>
          </a:p>
        </p:txBody>
      </p:sp>
      <p:sp>
        <p:nvSpPr>
          <p:cNvPr id="41" name="角丸四角形 40"/>
          <p:cNvSpPr/>
          <p:nvPr/>
        </p:nvSpPr>
        <p:spPr>
          <a:xfrm>
            <a:off x="3028922" y="4994224"/>
            <a:ext cx="1296814" cy="3475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マッピング</a:t>
            </a:r>
            <a:endParaRPr kumimoji="1" lang="ja-JP" altLang="en-US"/>
          </a:p>
        </p:txBody>
      </p:sp>
      <p:sp>
        <p:nvSpPr>
          <p:cNvPr id="44" name="左矢印 43"/>
          <p:cNvSpPr/>
          <p:nvPr/>
        </p:nvSpPr>
        <p:spPr>
          <a:xfrm>
            <a:off x="822536" y="2070007"/>
            <a:ext cx="1053146"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5" name="角丸四角形 44"/>
          <p:cNvSpPr/>
          <p:nvPr/>
        </p:nvSpPr>
        <p:spPr>
          <a:xfrm>
            <a:off x="1038559" y="2052261"/>
            <a:ext cx="67945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SQL</a:t>
            </a:r>
            <a:endParaRPr kumimoji="1" lang="ja-JP" altLang="en-US"/>
          </a:p>
        </p:txBody>
      </p:sp>
      <p:sp>
        <p:nvSpPr>
          <p:cNvPr id="46" name="左矢印 45"/>
          <p:cNvSpPr/>
          <p:nvPr/>
        </p:nvSpPr>
        <p:spPr>
          <a:xfrm flipH="1">
            <a:off x="858478" y="2492896"/>
            <a:ext cx="1017204"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7" name="角丸四角形 46"/>
          <p:cNvSpPr/>
          <p:nvPr/>
        </p:nvSpPr>
        <p:spPr>
          <a:xfrm>
            <a:off x="1038559" y="2481220"/>
            <a:ext cx="679456"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結果</a:t>
            </a:r>
            <a:endParaRPr kumimoji="1" lang="ja-JP" altLang="en-US"/>
          </a:p>
        </p:txBody>
      </p:sp>
      <p:sp>
        <p:nvSpPr>
          <p:cNvPr id="48" name="タイトル 1"/>
          <p:cNvSpPr>
            <a:spLocks noGrp="1"/>
          </p:cNvSpPr>
          <p:nvPr>
            <p:ph type="title"/>
          </p:nvPr>
        </p:nvSpPr>
        <p:spPr>
          <a:xfrm>
            <a:off x="457200" y="274638"/>
            <a:ext cx="8229600" cy="1143000"/>
          </a:xfrm>
        </p:spPr>
        <p:txBody>
          <a:bodyPr/>
          <a:lstStyle/>
          <a:p>
            <a:r>
              <a:rPr kumimoji="1" lang="ja-JP" altLang="en-US" smtClean="0"/>
              <a:t>ドメイン層の隔離</a:t>
            </a:r>
            <a:endParaRPr kumimoji="1" lang="ja-JP" altLang="en-US"/>
          </a:p>
        </p:txBody>
      </p:sp>
      <p:sp>
        <p:nvSpPr>
          <p:cNvPr id="3" name="正方形/長方形 2"/>
          <p:cNvSpPr/>
          <p:nvPr/>
        </p:nvSpPr>
        <p:spPr>
          <a:xfrm>
            <a:off x="6016458" y="1964366"/>
            <a:ext cx="2501240" cy="10630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54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依存しないということ</a:t>
            </a:r>
            <a:endParaRPr kumimoji="1" lang="ja-JP" altLang="en-US"/>
          </a:p>
        </p:txBody>
      </p:sp>
      <p:sp>
        <p:nvSpPr>
          <p:cNvPr id="3" name="コンテンツ プレースホルダー 2"/>
          <p:cNvSpPr>
            <a:spLocks noGrp="1"/>
          </p:cNvSpPr>
          <p:nvPr>
            <p:ph idx="1"/>
          </p:nvPr>
        </p:nvSpPr>
        <p:spPr>
          <a:xfrm>
            <a:off x="457200" y="1600201"/>
            <a:ext cx="8229600" cy="1900808"/>
          </a:xfrm>
        </p:spPr>
        <p:txBody>
          <a:bodyPr>
            <a:normAutofit/>
          </a:bodyPr>
          <a:lstStyle/>
          <a:p>
            <a:r>
              <a:rPr kumimoji="1" lang="ja-JP" altLang="en-US" smtClean="0"/>
              <a:t>例えば、</a:t>
            </a:r>
            <a:r>
              <a:rPr kumimoji="1" lang="en-US" altLang="ja-JP" smtClean="0"/>
              <a:t>5</a:t>
            </a:r>
            <a:r>
              <a:rPr kumimoji="1" lang="ja-JP" altLang="en-US" smtClean="0"/>
              <a:t>秒に</a:t>
            </a:r>
            <a:r>
              <a:rPr kumimoji="1" lang="en-US" altLang="ja-JP" smtClean="0"/>
              <a:t>1</a:t>
            </a:r>
            <a:r>
              <a:rPr kumimoji="1" lang="ja-JP" altLang="en-US" smtClean="0"/>
              <a:t>回</a:t>
            </a:r>
            <a:r>
              <a:rPr lang="ja-JP" altLang="en-US" smtClean="0"/>
              <a:t>の頻度で</a:t>
            </a:r>
            <a:r>
              <a:rPr lang="en-US" altLang="ja-JP" smtClean="0"/>
              <a:t>DB</a:t>
            </a:r>
            <a:r>
              <a:rPr lang="ja-JP" altLang="en-US" smtClean="0"/>
              <a:t>をクロールし、特定のレコードがあるときに、ボタンの色を赤くするという機能を考える</a:t>
            </a:r>
            <a:endParaRPr lang="en-US" altLang="ja-JP" smtClean="0"/>
          </a:p>
          <a:p>
            <a:endParaRPr lang="en-US" altLang="ja-JP"/>
          </a:p>
          <a:p>
            <a:endParaRPr lang="en-US" altLang="ja-JP" smtClean="0"/>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544083" y="188640"/>
            <a:ext cx="4320480" cy="648072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kumimoji="1" lang="ja-JP" altLang="en-US" sz="2800" smtClean="0"/>
              <a:t>ドメイン層</a:t>
            </a:r>
            <a:endParaRPr kumimoji="1" lang="ja-JP" altLang="en-US" sz="2800"/>
          </a:p>
        </p:txBody>
      </p:sp>
      <p:sp>
        <p:nvSpPr>
          <p:cNvPr id="6" name="正方形/長方形 5"/>
          <p:cNvSpPr/>
          <p:nvPr/>
        </p:nvSpPr>
        <p:spPr>
          <a:xfrm>
            <a:off x="107504" y="188640"/>
            <a:ext cx="4320480" cy="648072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ja-JP" altLang="en-US" sz="2800" smtClean="0"/>
              <a:t>コントローラー層</a:t>
            </a:r>
            <a:endParaRPr kumimoji="1" lang="ja-JP" altLang="en-US" sz="2800"/>
          </a:p>
        </p:txBody>
      </p:sp>
      <p:sp>
        <p:nvSpPr>
          <p:cNvPr id="4" name="正方形/長方形 3"/>
          <p:cNvSpPr/>
          <p:nvPr/>
        </p:nvSpPr>
        <p:spPr>
          <a:xfrm>
            <a:off x="4652095" y="618507"/>
            <a:ext cx="4104456" cy="2160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Sub ChangeBottonColor()</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if Timer(5.00) then</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BottonA.ChangeColor(RED)</a:t>
            </a:r>
          </a:p>
          <a:p>
            <a:r>
              <a:rPr kumimoji="1" lang="ja-JP" altLang="en-US">
                <a:latin typeface="HGP創英角ｺﾞｼｯｸUB" panose="020B0900000000000000" pitchFamily="50" charset="-128"/>
                <a:ea typeface="HGP創英角ｺﾞｼｯｸUB" panose="020B0900000000000000" pitchFamily="50" charset="-128"/>
              </a:rPr>
              <a:t>　</a:t>
            </a:r>
            <a:r>
              <a:rPr kumimoji="1" lang="ja-JP" altLang="en-US" smtClean="0">
                <a:latin typeface="HGP創英角ｺﾞｼｯｸUB" panose="020B0900000000000000" pitchFamily="50" charset="-128"/>
                <a:ea typeface="HGP創英角ｺﾞｼｯｸUB" panose="020B0900000000000000" pitchFamily="50" charset="-128"/>
              </a:rPr>
              <a:t>　　</a:t>
            </a:r>
            <a:r>
              <a:rPr kumimoji="1" lang="en-US" altLang="ja-JP" smtClean="0">
                <a:latin typeface="HGP創英角ｺﾞｼｯｸUB" panose="020B0900000000000000" pitchFamily="50" charset="-128"/>
                <a:ea typeface="HGP創英角ｺﾞｼｯｸUB" panose="020B0900000000000000" pitchFamily="50" charset="-128"/>
              </a:rPr>
              <a:t>end IF</a:t>
            </a:r>
          </a:p>
          <a:p>
            <a:r>
              <a:rPr lang="en-US" altLang="ja-JP">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5" name="正方形/長方形 4"/>
          <p:cNvSpPr/>
          <p:nvPr/>
        </p:nvSpPr>
        <p:spPr>
          <a:xfrm>
            <a:off x="251520" y="789895"/>
            <a:ext cx="3866277" cy="1729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Sub</a:t>
            </a:r>
          </a:p>
          <a:p>
            <a:r>
              <a:rPr kumimoji="1" lang="en-US" altLang="ja-JP" smtClean="0">
                <a:latin typeface="HGP創英角ｺﾞｼｯｸUB" panose="020B0900000000000000" pitchFamily="50" charset="-128"/>
                <a:ea typeface="HGP創英角ｺﾞｼｯｸUB" panose="020B0900000000000000" pitchFamily="50" charset="-128"/>
              </a:rPr>
              <a:t> ChangeColor(value as Color)</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BottonA.Color = value</a:t>
            </a:r>
          </a:p>
          <a:p>
            <a:r>
              <a:rPr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4652183" y="3905684"/>
            <a:ext cx="4104456" cy="2160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Function</a:t>
            </a:r>
          </a:p>
          <a:p>
            <a:r>
              <a:rPr kumimoji="1" lang="en-US" altLang="ja-JP" smtClean="0">
                <a:latin typeface="HGP創英角ｺﾞｼｯｸUB" panose="020B0900000000000000" pitchFamily="50" charset="-128"/>
                <a:ea typeface="HGP創英角ｺﾞｼｯｸUB" panose="020B0900000000000000" pitchFamily="50" charset="-128"/>
              </a:rPr>
              <a:t> DecideBottonColor() as Color</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Return RED</a:t>
            </a:r>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endParaRPr lang="en-US" altLang="ja-JP" smtClean="0">
              <a:latin typeface="HGP創英角ｺﾞｼｯｸUB" panose="020B0900000000000000" pitchFamily="50" charset="-128"/>
              <a:ea typeface="HGP創英角ｺﾞｼｯｸUB" panose="020B0900000000000000" pitchFamily="50" charset="-128"/>
            </a:endParaRPr>
          </a:p>
          <a:p>
            <a:r>
              <a:rPr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a:xfrm>
            <a:off x="251608" y="3847362"/>
            <a:ext cx="3866277" cy="22768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sub</a:t>
            </a:r>
          </a:p>
          <a:p>
            <a:r>
              <a:rPr kumimoji="1" lang="en-US" altLang="ja-JP" smtClean="0">
                <a:latin typeface="HGP創英角ｺﾞｼｯｸUB" panose="020B0900000000000000" pitchFamily="50" charset="-128"/>
                <a:ea typeface="HGP創英角ｺﾞｼｯｸUB" panose="020B0900000000000000" pitchFamily="50" charset="-128"/>
              </a:rPr>
              <a:t> ChangeColor(value as Color)</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if </a:t>
            </a:r>
            <a:r>
              <a:rPr lang="en-US" altLang="ja-JP">
                <a:latin typeface="HGP創英角ｺﾞｼｯｸUB" panose="020B0900000000000000" pitchFamily="50" charset="-128"/>
                <a:ea typeface="HGP創英角ｺﾞｼｯｸUB" panose="020B0900000000000000" pitchFamily="50" charset="-128"/>
              </a:rPr>
              <a:t>Timer(5.00) then</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BottonA.Color =                         </a:t>
            </a:r>
          </a:p>
          <a:p>
            <a:r>
              <a:rPr lang="en-US" altLang="ja-JP">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DecideBottonColor()</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a:latin typeface="HGP創英角ｺﾞｼｯｸUB" panose="020B0900000000000000" pitchFamily="50" charset="-128"/>
                <a:ea typeface="HGP創英角ｺﾞｼｯｸUB" panose="020B0900000000000000" pitchFamily="50" charset="-128"/>
              </a:rPr>
              <a:t>e</a:t>
            </a:r>
            <a:r>
              <a:rPr lang="en-US" altLang="ja-JP" smtClean="0">
                <a:latin typeface="HGP創英角ｺﾞｼｯｸUB" panose="020B0900000000000000" pitchFamily="50" charset="-128"/>
                <a:ea typeface="HGP創英角ｺﾞｼｯｸUB" panose="020B0900000000000000" pitchFamily="50" charset="-128"/>
              </a:rPr>
              <a:t>nd if</a:t>
            </a:r>
          </a:p>
          <a:p>
            <a:r>
              <a:rPr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依存とは</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クラス</a:t>
            </a:r>
            <a:r>
              <a:rPr kumimoji="1" lang="en-US" altLang="ja-JP" smtClean="0"/>
              <a:t>A</a:t>
            </a:r>
            <a:r>
              <a:rPr kumimoji="1" lang="ja-JP" altLang="en-US" smtClean="0"/>
              <a:t>がクラス</a:t>
            </a:r>
            <a:r>
              <a:rPr kumimoji="1" lang="en-US" altLang="ja-JP" smtClean="0"/>
              <a:t>B</a:t>
            </a:r>
            <a:r>
              <a:rPr kumimoji="1" lang="ja-JP" altLang="en-US" smtClean="0"/>
              <a:t>のメソッドを使う時、</a:t>
            </a:r>
            <a:r>
              <a:rPr kumimoji="1" lang="en-US" altLang="ja-JP" smtClean="0"/>
              <a:t/>
            </a:r>
            <a:br>
              <a:rPr kumimoji="1" lang="en-US" altLang="ja-JP" smtClean="0"/>
            </a:br>
            <a:r>
              <a:rPr kumimoji="1" lang="ja-JP" altLang="en-US" smtClean="0"/>
              <a:t>「クラス</a:t>
            </a:r>
            <a:r>
              <a:rPr kumimoji="1" lang="en-US" altLang="ja-JP" smtClean="0"/>
              <a:t>A</a:t>
            </a:r>
            <a:r>
              <a:rPr kumimoji="1" lang="ja-JP" altLang="en-US" smtClean="0"/>
              <a:t>はクラス</a:t>
            </a:r>
            <a:r>
              <a:rPr kumimoji="1" lang="en-US" altLang="ja-JP" smtClean="0"/>
              <a:t>B</a:t>
            </a:r>
            <a:r>
              <a:rPr kumimoji="1" lang="ja-JP" altLang="en-US" smtClean="0"/>
              <a:t>に依存している」</a:t>
            </a:r>
            <a:r>
              <a:rPr kumimoji="1" lang="en-US" altLang="ja-JP" smtClean="0"/>
              <a:t/>
            </a:r>
            <a:br>
              <a:rPr kumimoji="1" lang="en-US" altLang="ja-JP" smtClean="0"/>
            </a:br>
            <a:r>
              <a:rPr kumimoji="1" lang="ja-JP" altLang="en-US" smtClean="0"/>
              <a:t>という状態になる</a:t>
            </a:r>
            <a:endParaRPr kumimoji="1" lang="en-US" altLang="ja-JP" smtClean="0"/>
          </a:p>
          <a:p>
            <a:endParaRPr lang="en-US" altLang="ja-JP"/>
          </a:p>
          <a:p>
            <a:r>
              <a:rPr lang="ja-JP" altLang="en-US"/>
              <a:t>ドメイン層</a:t>
            </a:r>
            <a:r>
              <a:rPr lang="ja-JP" altLang="en-US" smtClean="0"/>
              <a:t>は「利用される機能」を作る。</a:t>
            </a:r>
            <a:endParaRPr lang="en-US" altLang="ja-JP" smtClean="0"/>
          </a:p>
          <a:p>
            <a:endParaRPr kumimoji="1" lang="en-US" altLang="ja-JP"/>
          </a:p>
          <a:p>
            <a:r>
              <a:rPr lang="ja-JP" altLang="en-US" smtClean="0"/>
              <a:t>他の層は「ドメイン層の機能を利用する」</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ドメイン層の切り替え</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画面上のボタンを押すと、選んだ項目に応じた「ペットのしつけ方」「ペットの給餌の方法」が表示される画面を考える</a:t>
            </a:r>
            <a:endParaRPr kumimoji="1" lang="ja-JP" altLang="en-US"/>
          </a:p>
        </p:txBody>
      </p:sp>
      <p:sp>
        <p:nvSpPr>
          <p:cNvPr id="4" name="正方形/長方形 3"/>
          <p:cNvSpPr/>
          <p:nvPr/>
        </p:nvSpPr>
        <p:spPr>
          <a:xfrm>
            <a:off x="2987824" y="3501008"/>
            <a:ext cx="3024336" cy="24482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3203848" y="5445224"/>
            <a:ext cx="1431776" cy="3516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a:t>
            </a:r>
            <a:r>
              <a:rPr kumimoji="1" lang="ja-JP" altLang="en-US" smtClean="0"/>
              <a:t>　　▼</a:t>
            </a:r>
            <a:endParaRPr kumimoji="1" lang="ja-JP" altLang="en-US"/>
          </a:p>
        </p:txBody>
      </p:sp>
      <p:sp>
        <p:nvSpPr>
          <p:cNvPr id="6" name="正方形/長方形 5"/>
          <p:cNvSpPr/>
          <p:nvPr/>
        </p:nvSpPr>
        <p:spPr>
          <a:xfrm>
            <a:off x="3203848" y="3653408"/>
            <a:ext cx="1071736" cy="150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mtClean="0"/>
              <a:t>しつけ方</a:t>
            </a:r>
            <a:endParaRPr kumimoji="1" lang="ja-JP" altLang="en-US"/>
          </a:p>
        </p:txBody>
      </p:sp>
      <p:sp>
        <p:nvSpPr>
          <p:cNvPr id="7" name="正方形/長方形 6"/>
          <p:cNvSpPr/>
          <p:nvPr/>
        </p:nvSpPr>
        <p:spPr>
          <a:xfrm>
            <a:off x="4716016" y="3653408"/>
            <a:ext cx="1071736" cy="150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mtClean="0"/>
              <a:t>給餌</a:t>
            </a:r>
            <a:endParaRPr kumimoji="1" lang="ja-JP" altLang="en-US"/>
          </a:p>
        </p:txBody>
      </p:sp>
      <p:sp>
        <p:nvSpPr>
          <p:cNvPr id="8" name="正方形/長方形 7"/>
          <p:cNvSpPr/>
          <p:nvPr/>
        </p:nvSpPr>
        <p:spPr>
          <a:xfrm>
            <a:off x="4724279" y="5445224"/>
            <a:ext cx="1063473" cy="3516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mtClean="0"/>
              <a:t>OK</a:t>
            </a:r>
            <a:endParaRPr kumimoji="1" lang="ja-JP" altLang="en-US"/>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96950"/>
          </a:xfrm>
        </p:spPr>
        <p:txBody>
          <a:bodyPr/>
          <a:lstStyle/>
          <a:p>
            <a:r>
              <a:rPr lang="ja-JP" altLang="en-US"/>
              <a:t>その</a:t>
            </a:r>
            <a:r>
              <a:rPr lang="ja-JP" altLang="en-US" smtClean="0"/>
              <a:t>まま</a:t>
            </a:r>
            <a:r>
              <a:rPr lang="ja-JP" altLang="en-US"/>
              <a:t>実装</a:t>
            </a:r>
            <a:endParaRPr kumimoji="1" lang="ja-JP" altLang="en-US"/>
          </a:p>
        </p:txBody>
      </p:sp>
      <p:sp>
        <p:nvSpPr>
          <p:cNvPr id="4" name="正方形/長方形 3"/>
          <p:cNvSpPr/>
          <p:nvPr/>
        </p:nvSpPr>
        <p:spPr>
          <a:xfrm>
            <a:off x="1619672" y="692696"/>
            <a:ext cx="5904656" cy="38884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Sub InfoReflesh() OK.Click</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If selectItem = cat then</a:t>
            </a:r>
          </a:p>
          <a:p>
            <a:r>
              <a:rPr lang="en-US" altLang="ja-JP">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Discipline.Text = catDomain.DisciplineInfo()</a:t>
            </a:r>
          </a:p>
          <a:p>
            <a:r>
              <a:rPr lang="en-US" altLang="ja-JP" smtClean="0">
                <a:latin typeface="HGP創英角ｺﾞｼｯｸUB" panose="020B0900000000000000" pitchFamily="50" charset="-128"/>
                <a:ea typeface="HGP創英角ｺﾞｼｯｸUB" panose="020B0900000000000000" pitchFamily="50" charset="-128"/>
              </a:rPr>
              <a:t>	Feeding.Text = catDomain.FeedingInfo()</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else If selectItem = dog then</a:t>
            </a:r>
          </a:p>
          <a:p>
            <a:r>
              <a:rPr lang="en-US" altLang="ja-JP" smtClean="0">
                <a:latin typeface="HGP創英角ｺﾞｼｯｸUB" panose="020B0900000000000000" pitchFamily="50" charset="-128"/>
                <a:ea typeface="HGP創英角ｺﾞｼｯｸUB" panose="020B0900000000000000" pitchFamily="50" charset="-128"/>
              </a:rPr>
              <a:t>	Discipline.Text = dogDomain.DisciplineInfo()</a:t>
            </a:r>
          </a:p>
          <a:p>
            <a:r>
              <a:rPr lang="en-US" altLang="ja-JP" smtClean="0">
                <a:latin typeface="HGP創英角ｺﾞｼｯｸUB" panose="020B0900000000000000" pitchFamily="50" charset="-128"/>
                <a:ea typeface="HGP創英角ｺﾞｼｯｸUB" panose="020B0900000000000000" pitchFamily="50" charset="-128"/>
              </a:rPr>
              <a:t>	Feeding.Text = dogDomain.FeedingInfo()</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else If selectItem = bird then</a:t>
            </a:r>
          </a:p>
          <a:p>
            <a:r>
              <a:rPr lang="en-US" altLang="ja-JP" smtClean="0">
                <a:latin typeface="HGP創英角ｺﾞｼｯｸUB" panose="020B0900000000000000" pitchFamily="50" charset="-128"/>
                <a:ea typeface="HGP創英角ｺﾞｼｯｸUB" panose="020B0900000000000000" pitchFamily="50" charset="-128"/>
              </a:rPr>
              <a:t>	Discipline.Text = birdDomain.DisciplineInfo()</a:t>
            </a:r>
          </a:p>
          <a:p>
            <a:r>
              <a:rPr lang="en-US" altLang="ja-JP" smtClean="0">
                <a:latin typeface="HGP創英角ｺﾞｼｯｸUB" panose="020B0900000000000000" pitchFamily="50" charset="-128"/>
                <a:ea typeface="HGP創英角ｺﾞｼｯｸUB" panose="020B0900000000000000" pitchFamily="50" charset="-128"/>
              </a:rPr>
              <a:t>	Feeding.Text = birdDomain.FeedingInfo()</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if</a:t>
            </a:r>
          </a:p>
          <a:p>
            <a:r>
              <a:rPr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5" name="正方形/長方形 4"/>
          <p:cNvSpPr/>
          <p:nvPr/>
        </p:nvSpPr>
        <p:spPr>
          <a:xfrm>
            <a:off x="251520" y="462431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Class Cat</a:t>
            </a:r>
          </a:p>
          <a:p>
            <a:pPr algn="ctr"/>
            <a:r>
              <a:rPr kumimoji="1" lang="en-US" altLang="ja-JP" smtClean="0"/>
              <a:t>public Function DisciplineInfo() as string</a:t>
            </a:r>
          </a:p>
          <a:p>
            <a:pPr algn="ctr"/>
            <a:r>
              <a:rPr lang="en-US" altLang="ja-JP" smtClean="0"/>
              <a:t>public Function FeedingInfo() as string</a:t>
            </a:r>
            <a:endParaRPr kumimoji="1" lang="en-US" altLang="ja-JP" smtClean="0"/>
          </a:p>
        </p:txBody>
      </p:sp>
      <p:sp>
        <p:nvSpPr>
          <p:cNvPr id="6" name="正方形/長方形 5"/>
          <p:cNvSpPr/>
          <p:nvPr/>
        </p:nvSpPr>
        <p:spPr>
          <a:xfrm>
            <a:off x="251520" y="569218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Class Dog</a:t>
            </a:r>
          </a:p>
          <a:p>
            <a:pPr algn="ctr"/>
            <a:r>
              <a:rPr kumimoji="1" lang="en-US" altLang="ja-JP" smtClean="0"/>
              <a:t>public Function DisciplineInfo() as string</a:t>
            </a:r>
          </a:p>
          <a:p>
            <a:pPr algn="ctr"/>
            <a:r>
              <a:rPr lang="en-US" altLang="ja-JP" smtClean="0"/>
              <a:t>public Function FeedingInfo() as string</a:t>
            </a:r>
            <a:endParaRPr kumimoji="1" lang="en-US" altLang="ja-JP" smtClean="0"/>
          </a:p>
        </p:txBody>
      </p:sp>
      <p:sp>
        <p:nvSpPr>
          <p:cNvPr id="7" name="正方形/長方形 6"/>
          <p:cNvSpPr/>
          <p:nvPr/>
        </p:nvSpPr>
        <p:spPr>
          <a:xfrm>
            <a:off x="4716016" y="462431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Class Bird</a:t>
            </a:r>
          </a:p>
          <a:p>
            <a:pPr algn="ctr"/>
            <a:r>
              <a:rPr kumimoji="1" lang="en-US" altLang="ja-JP" smtClean="0"/>
              <a:t>public Function DisciplineInfo() as string</a:t>
            </a:r>
          </a:p>
          <a:p>
            <a:pPr algn="ctr"/>
            <a:r>
              <a:rPr lang="en-US" altLang="ja-JP" smtClean="0"/>
              <a:t>public Function FeedingInfo() as string</a:t>
            </a:r>
            <a:endParaRPr kumimoji="1" lang="en-US" altLang="ja-JP" smtClean="0"/>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562074"/>
          </a:xfrm>
        </p:spPr>
        <p:txBody>
          <a:bodyPr>
            <a:normAutofit fontScale="90000"/>
          </a:bodyPr>
          <a:lstStyle/>
          <a:p>
            <a:r>
              <a:rPr kumimoji="1" lang="en-US" altLang="ja-JP" smtClean="0"/>
              <a:t>State</a:t>
            </a:r>
            <a:r>
              <a:rPr kumimoji="1" lang="ja-JP" altLang="en-US" smtClean="0"/>
              <a:t>パターンを使う</a:t>
            </a:r>
            <a:endParaRPr kumimoji="1" lang="ja-JP" altLang="en-US"/>
          </a:p>
        </p:txBody>
      </p:sp>
      <p:sp>
        <p:nvSpPr>
          <p:cNvPr id="5" name="正方形/長方形 4"/>
          <p:cNvSpPr/>
          <p:nvPr/>
        </p:nvSpPr>
        <p:spPr>
          <a:xfrm>
            <a:off x="251520" y="462431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latin typeface="HGP創英角ｺﾞｼｯｸUB" panose="020B0900000000000000" pitchFamily="50" charset="-128"/>
                <a:ea typeface="HGP創英角ｺﾞｼｯｸUB" panose="020B0900000000000000" pitchFamily="50" charset="-128"/>
              </a:rPr>
              <a:t>Class Cat </a:t>
            </a:r>
            <a:r>
              <a:rPr lang="en-US" altLang="ja-JP" smtClean="0">
                <a:solidFill>
                  <a:srgbClr val="FF0000"/>
                </a:solidFill>
                <a:latin typeface="HGP創英角ｺﾞｼｯｸUB" panose="020B0900000000000000" pitchFamily="50" charset="-128"/>
                <a:ea typeface="HGP創英角ｺﾞｼｯｸUB" panose="020B0900000000000000" pitchFamily="50" charset="-128"/>
              </a:rPr>
              <a:t>inherits Animal</a:t>
            </a:r>
          </a:p>
          <a:p>
            <a:pPr algn="ctr"/>
            <a:r>
              <a:rPr kumimoji="1" lang="en-US" altLang="ja-JP" smtClean="0">
                <a:latin typeface="HGP創英角ｺﾞｼｯｸUB" panose="020B0900000000000000" pitchFamily="50" charset="-128"/>
                <a:ea typeface="HGP創英角ｺﾞｼｯｸUB" panose="020B0900000000000000" pitchFamily="50" charset="-128"/>
              </a:rPr>
              <a:t>public Function DisciplineInfo() as string</a:t>
            </a:r>
          </a:p>
          <a:p>
            <a:pPr algn="ctr"/>
            <a:r>
              <a:rPr lang="en-US" altLang="ja-JP" smtClean="0">
                <a:latin typeface="HGP創英角ｺﾞｼｯｸUB" panose="020B0900000000000000" pitchFamily="50" charset="-128"/>
                <a:ea typeface="HGP創英角ｺﾞｼｯｸUB" panose="020B0900000000000000" pitchFamily="50" charset="-128"/>
              </a:rPr>
              <a:t>public Function FeedingInfo() as string</a:t>
            </a:r>
            <a:endParaRPr kumimoji="1" lang="en-US" altLang="ja-JP" smtClean="0">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a:xfrm>
            <a:off x="251520" y="569218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latin typeface="HGP創英角ｺﾞｼｯｸUB" panose="020B0900000000000000" pitchFamily="50" charset="-128"/>
                <a:ea typeface="HGP創英角ｺﾞｼｯｸUB" panose="020B0900000000000000" pitchFamily="50" charset="-128"/>
              </a:rPr>
              <a:t>Class Dog </a:t>
            </a:r>
            <a:r>
              <a:rPr lang="en-US" altLang="ja-JP" smtClean="0">
                <a:solidFill>
                  <a:srgbClr val="FF0000"/>
                </a:solidFill>
                <a:latin typeface="HGP創英角ｺﾞｼｯｸUB" panose="020B0900000000000000" pitchFamily="50" charset="-128"/>
                <a:ea typeface="HGP創英角ｺﾞｼｯｸUB" panose="020B0900000000000000" pitchFamily="50" charset="-128"/>
              </a:rPr>
              <a:t>inherits Animal</a:t>
            </a:r>
          </a:p>
          <a:p>
            <a:pPr algn="ctr"/>
            <a:r>
              <a:rPr kumimoji="1" lang="en-US" altLang="ja-JP" smtClean="0">
                <a:latin typeface="HGP創英角ｺﾞｼｯｸUB" panose="020B0900000000000000" pitchFamily="50" charset="-128"/>
                <a:ea typeface="HGP創英角ｺﾞｼｯｸUB" panose="020B0900000000000000" pitchFamily="50" charset="-128"/>
              </a:rPr>
              <a:t>public Function DisciplineInfo() as string</a:t>
            </a:r>
          </a:p>
          <a:p>
            <a:pPr algn="ctr"/>
            <a:r>
              <a:rPr lang="en-US" altLang="ja-JP" smtClean="0">
                <a:latin typeface="HGP創英角ｺﾞｼｯｸUB" panose="020B0900000000000000" pitchFamily="50" charset="-128"/>
                <a:ea typeface="HGP創英角ｺﾞｼｯｸUB" panose="020B0900000000000000" pitchFamily="50" charset="-128"/>
              </a:rPr>
              <a:t>public Function FeedingInfo() as string</a:t>
            </a:r>
            <a:endParaRPr kumimoji="1" lang="en-US" altLang="ja-JP" smtClean="0">
              <a:latin typeface="HGP創英角ｺﾞｼｯｸUB" panose="020B0900000000000000" pitchFamily="50" charset="-128"/>
              <a:ea typeface="HGP創英角ｺﾞｼｯｸUB" panose="020B0900000000000000" pitchFamily="50" charset="-128"/>
            </a:endParaRPr>
          </a:p>
        </p:txBody>
      </p:sp>
      <p:sp>
        <p:nvSpPr>
          <p:cNvPr id="7" name="正方形/長方形 6"/>
          <p:cNvSpPr/>
          <p:nvPr/>
        </p:nvSpPr>
        <p:spPr>
          <a:xfrm>
            <a:off x="4716016" y="4624310"/>
            <a:ext cx="432048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latin typeface="HGP創英角ｺﾞｼｯｸUB" panose="020B0900000000000000" pitchFamily="50" charset="-128"/>
                <a:ea typeface="HGP創英角ｺﾞｼｯｸUB" panose="020B0900000000000000" pitchFamily="50" charset="-128"/>
              </a:rPr>
              <a:t>Class Bird </a:t>
            </a:r>
            <a:r>
              <a:rPr lang="en-US" altLang="ja-JP" smtClean="0">
                <a:solidFill>
                  <a:srgbClr val="FF0000"/>
                </a:solidFill>
                <a:latin typeface="HGP創英角ｺﾞｼｯｸUB" panose="020B0900000000000000" pitchFamily="50" charset="-128"/>
                <a:ea typeface="HGP創英角ｺﾞｼｯｸUB" panose="020B0900000000000000" pitchFamily="50" charset="-128"/>
              </a:rPr>
              <a:t>inherits Animal</a:t>
            </a:r>
          </a:p>
          <a:p>
            <a:pPr algn="ctr"/>
            <a:r>
              <a:rPr kumimoji="1" lang="en-US" altLang="ja-JP" smtClean="0">
                <a:latin typeface="HGP創英角ｺﾞｼｯｸUB" panose="020B0900000000000000" pitchFamily="50" charset="-128"/>
                <a:ea typeface="HGP創英角ｺﾞｼｯｸUB" panose="020B0900000000000000" pitchFamily="50" charset="-128"/>
              </a:rPr>
              <a:t>public Function DisciplineInfo() as string</a:t>
            </a:r>
          </a:p>
          <a:p>
            <a:pPr algn="ctr"/>
            <a:r>
              <a:rPr lang="en-US" altLang="ja-JP" smtClean="0">
                <a:latin typeface="HGP創英角ｺﾞｼｯｸUB" panose="020B0900000000000000" pitchFamily="50" charset="-128"/>
                <a:ea typeface="HGP創英角ｺﾞｼｯｸUB" panose="020B0900000000000000" pitchFamily="50" charset="-128"/>
              </a:rPr>
              <a:t>public Function FeedingInfo() as string</a:t>
            </a:r>
            <a:endParaRPr kumimoji="1" lang="en-US" altLang="ja-JP" smtClean="0">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147639" y="692696"/>
            <a:ext cx="4536504" cy="31395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Function SupplyAniaml() as Animal</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If selectItem = cat then</a:t>
            </a:r>
          </a:p>
          <a:p>
            <a:r>
              <a:rPr lang="en-US" altLang="ja-JP" smtClean="0">
                <a:latin typeface="HGP創英角ｺﾞｼｯｸUB" panose="020B0900000000000000" pitchFamily="50" charset="-128"/>
                <a:ea typeface="HGP創英角ｺﾞｼｯｸUB" panose="020B0900000000000000" pitchFamily="50" charset="-128"/>
              </a:rPr>
              <a:t>	return new Cat()	</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else If selectItem = dog then</a:t>
            </a:r>
          </a:p>
          <a:p>
            <a:r>
              <a:rPr lang="en-US" altLang="ja-JP" smtClean="0">
                <a:latin typeface="HGP創英角ｺﾞｼｯｸUB" panose="020B0900000000000000" pitchFamily="50" charset="-128"/>
                <a:ea typeface="HGP創英角ｺﾞｼｯｸUB" panose="020B0900000000000000" pitchFamily="50" charset="-128"/>
              </a:rPr>
              <a:t>	 return = new Dog()	</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else If selectItem = bird then</a:t>
            </a:r>
          </a:p>
          <a:p>
            <a:r>
              <a:rPr lang="en-US" altLang="ja-JP" smtClean="0">
                <a:latin typeface="HGP創英角ｺﾞｼｯｸUB" panose="020B0900000000000000" pitchFamily="50" charset="-128"/>
                <a:ea typeface="HGP創英角ｺﾞｼｯｸUB" panose="020B0900000000000000" pitchFamily="50" charset="-128"/>
              </a:rPr>
              <a:t>	 return = new Bird()	</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end if</a:t>
            </a:r>
          </a:p>
          <a:p>
            <a:r>
              <a:rPr kumimoji="1"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4" name="正方形/長方形 3"/>
          <p:cNvSpPr/>
          <p:nvPr/>
        </p:nvSpPr>
        <p:spPr>
          <a:xfrm>
            <a:off x="3923928" y="1772816"/>
            <a:ext cx="5040560" cy="2251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mtClean="0">
                <a:latin typeface="HGP創英角ｺﾞｼｯｸUB" panose="020B0900000000000000" pitchFamily="50" charset="-128"/>
                <a:ea typeface="HGP創英角ｺﾞｼｯｸUB" panose="020B0900000000000000" pitchFamily="50" charset="-128"/>
              </a:rPr>
              <a:t>public Sub InfoReflesh() OK.Click</a:t>
            </a:r>
          </a:p>
          <a:p>
            <a:r>
              <a:rPr lang="en-US" altLang="ja-JP" smtClean="0">
                <a:latin typeface="HGP創英角ｺﾞｼｯｸUB" panose="020B0900000000000000" pitchFamily="50" charset="-128"/>
                <a:ea typeface="HGP創英角ｺﾞｼｯｸUB" panose="020B0900000000000000" pitchFamily="50" charset="-128"/>
              </a:rPr>
              <a:t>{</a:t>
            </a:r>
          </a:p>
          <a:p>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Dim animalObj as animal</a:t>
            </a:r>
          </a:p>
          <a:p>
            <a:r>
              <a:rPr lang="ja-JP" altLang="en-US" smtClean="0">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animal = SupplyAnimal()</a:t>
            </a:r>
            <a:r>
              <a:rPr lang="ja-JP" altLang="en-US">
                <a:latin typeface="HGP創英角ｺﾞｼｯｸUB" panose="020B0900000000000000" pitchFamily="50" charset="-128"/>
                <a:ea typeface="HGP創英角ｺﾞｼｯｸUB" panose="020B0900000000000000" pitchFamily="50" charset="-128"/>
              </a:rPr>
              <a:t>　</a:t>
            </a:r>
            <a:r>
              <a:rPr lang="ja-JP" altLang="en-US" smtClean="0">
                <a:latin typeface="HGP創英角ｺﾞｼｯｸUB" panose="020B0900000000000000" pitchFamily="50" charset="-128"/>
                <a:ea typeface="HGP創英角ｺﾞｼｯｸUB" panose="020B0900000000000000" pitchFamily="50" charset="-128"/>
              </a:rPr>
              <a:t>　　</a:t>
            </a:r>
            <a:endParaRPr lang="en-US" altLang="ja-JP" smtClean="0">
              <a:latin typeface="HGP創英角ｺﾞｼｯｸUB" panose="020B0900000000000000" pitchFamily="50" charset="-128"/>
              <a:ea typeface="HGP創英角ｺﾞｼｯｸUB" panose="020B0900000000000000" pitchFamily="50" charset="-128"/>
            </a:endParaRPr>
          </a:p>
          <a:p>
            <a:r>
              <a:rPr lang="en-US" altLang="ja-JP" smtClean="0">
                <a:latin typeface="HGP創英角ｺﾞｼｯｸUB" panose="020B0900000000000000" pitchFamily="50" charset="-128"/>
                <a:ea typeface="HGP創英角ｺﾞｼｯｸUB" panose="020B0900000000000000" pitchFamily="50" charset="-128"/>
              </a:rPr>
              <a:t>      Discipline.Text = animalObj.DisciplineInfo()</a:t>
            </a:r>
          </a:p>
          <a:p>
            <a:r>
              <a:rPr lang="en-US" altLang="ja-JP">
                <a:latin typeface="HGP創英角ｺﾞｼｯｸUB" panose="020B0900000000000000" pitchFamily="50" charset="-128"/>
                <a:ea typeface="HGP創英角ｺﾞｼｯｸUB" panose="020B0900000000000000" pitchFamily="50" charset="-128"/>
              </a:rPr>
              <a:t> </a:t>
            </a:r>
            <a:r>
              <a:rPr lang="en-US" altLang="ja-JP" smtClean="0">
                <a:latin typeface="HGP創英角ｺﾞｼｯｸUB" panose="020B0900000000000000" pitchFamily="50" charset="-128"/>
                <a:ea typeface="HGP創英角ｺﾞｼｯｸUB" panose="020B0900000000000000" pitchFamily="50" charset="-128"/>
              </a:rPr>
              <a:t>     Feeding.Text = animalObj.FeedingInfo()</a:t>
            </a:r>
          </a:p>
          <a:p>
            <a:r>
              <a:rPr lang="en-US" altLang="ja-JP" smtClean="0">
                <a:latin typeface="HGP創英角ｺﾞｼｯｸUB" panose="020B0900000000000000" pitchFamily="50" charset="-128"/>
                <a:ea typeface="HGP創英角ｺﾞｼｯｸUB" panose="020B0900000000000000" pitchFamily="50" charset="-128"/>
              </a:rPr>
              <a:t>}</a:t>
            </a:r>
            <a:endParaRPr kumimoji="1" lang="ja-JP" altLang="en-US">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543174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615</Words>
  <Application>Microsoft Office PowerPoint</Application>
  <PresentationFormat>画面に合わせる (4:3)</PresentationFormat>
  <Paragraphs>213</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DDDとOOP</vt:lpstr>
      <vt:lpstr>DDDとOOP</vt:lpstr>
      <vt:lpstr>ドメイン層の隔離</vt:lpstr>
      <vt:lpstr>依存しないということ</vt:lpstr>
      <vt:lpstr>PowerPoint プレゼンテーション</vt:lpstr>
      <vt:lpstr>依存とは</vt:lpstr>
      <vt:lpstr>ドメイン層の切り替え</vt:lpstr>
      <vt:lpstr>そのまま実装</vt:lpstr>
      <vt:lpstr>Stateパターンを使う</vt:lpstr>
      <vt:lpstr>抽象への依存</vt:lpstr>
      <vt:lpstr>集約</vt:lpstr>
      <vt:lpstr>集約はフォルダと同じ</vt:lpstr>
      <vt:lpstr>問題</vt:lpstr>
      <vt:lpstr>型</vt:lpstr>
      <vt:lpstr>例</vt:lpstr>
      <vt:lpstr>改善例</vt:lpstr>
      <vt:lpstr>事前定義型の隠蔽</vt:lpstr>
      <vt:lpstr>デザイン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DDDとOOP</dc:title>
  <dc:creator>Jun</dc:creator>
  <cp:lastModifiedBy>Jun</cp:lastModifiedBy>
  <cp:revision>8</cp:revision>
  <dcterms:created xsi:type="dcterms:W3CDTF">2017-04-15T00:22:28Z</dcterms:created>
  <dcterms:modified xsi:type="dcterms:W3CDTF">2017-04-15T01:41:53Z</dcterms:modified>
</cp:coreProperties>
</file>