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6" r:id="rId2"/>
    <p:sldId id="258" r:id="rId3"/>
    <p:sldId id="259" r:id="rId4"/>
    <p:sldId id="264" r:id="rId5"/>
    <p:sldId id="269" r:id="rId6"/>
    <p:sldId id="263" r:id="rId7"/>
    <p:sldId id="265" r:id="rId8"/>
    <p:sldId id="266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27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00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818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983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97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06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866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664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88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1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29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23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50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02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52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6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8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2E2A7B-C7E6-46F6-9227-B04BD15A2794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352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7071F1-44A3-4DDE-AC08-78C9616F5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-37667"/>
            <a:ext cx="6086062" cy="41524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213" y="1157880"/>
            <a:ext cx="8825658" cy="19812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Дипломный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626" y="3574456"/>
            <a:ext cx="8825658" cy="837746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Архитектура Спортивного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37196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91" y="464968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Выводы и ценные заметки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EB10A0-ED7B-4044-A326-3A7813B24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686" y="0"/>
            <a:ext cx="3779725" cy="2081349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348" y="1773141"/>
            <a:ext cx="9662349" cy="4420925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Covid-19 сильно ударил по спортивному миру. Матчи приостановлены, будущее сезонов и игроков неясно. Однако шумиха вокруг спорта в социальных сетях не пошатнулась. Мини - сериал Майкла Джордана «Последний танец» собрал более 1,5 миллионов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твитов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во время финала!</a:t>
            </a:r>
          </a:p>
          <a:p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Wrestlemania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WWE привлекла 13,8 миллиона человек во всех социальных сетях.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Твит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о победе в премьер-лиге Ливерпуля получил 464,5 тыс. Лайков и 229,8 тыс. Ретвитов!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Вывод? Спортивные фанатики всегда рады рассказать о своей любимой спортивной команде и спортсменах. </a:t>
            </a:r>
          </a:p>
          <a:p>
            <a:r>
              <a:rPr lang="ru-RU" b="1" dirty="0">
                <a:solidFill>
                  <a:srgbClr val="002060"/>
                </a:solidFill>
              </a:rPr>
              <a:t>1 НЕОБХОДИМО РАЗВИВАТЬ ИНКЛЮЗИВНОСТЬ БИЗНЕСА, СОТВЕТСТВЕННО ПРИЛОЖЕНИЙ:</a:t>
            </a:r>
            <a:r>
              <a:rPr lang="ru-RU" b="1" i="1" dirty="0">
                <a:solidFill>
                  <a:srgbClr val="002060"/>
                </a:solidFill>
              </a:rPr>
              <a:t>ИНТЕГРАЦИЯ С ГАДЖЕТАМИ И </a:t>
            </a:r>
            <a:r>
              <a:rPr lang="en-US" b="1" i="1" dirty="0">
                <a:solidFill>
                  <a:srgbClr val="002060"/>
                </a:solidFill>
              </a:rPr>
              <a:t>EAM </a:t>
            </a:r>
            <a:r>
              <a:rPr lang="ru-RU" b="1" i="1" dirty="0">
                <a:solidFill>
                  <a:srgbClr val="002060"/>
                </a:solidFill>
              </a:rPr>
              <a:t>СПОРТИВНЫХЪ ТОВАРОВ</a:t>
            </a:r>
          </a:p>
          <a:p>
            <a:r>
              <a:rPr lang="ru-RU" b="1" dirty="0">
                <a:solidFill>
                  <a:srgbClr val="002060"/>
                </a:solidFill>
              </a:rPr>
              <a:t>2 НЕ НУЖНО ИЗОБРЕТАТЬ ВЕЛОСИПЕД: </a:t>
            </a:r>
            <a:r>
              <a:rPr lang="ru-RU" b="1" i="1" dirty="0">
                <a:solidFill>
                  <a:srgbClr val="002060"/>
                </a:solidFill>
              </a:rPr>
              <a:t>РЕШЕНИЯ ПО ИНТЕГРАЦИИ С СУЩЕСТВУЮЩИМИ ПЛАТФОРМАМИ И СОЦСЕТЯМИ</a:t>
            </a:r>
          </a:p>
          <a:p>
            <a:r>
              <a:rPr lang="ru-RU" b="1" dirty="0">
                <a:solidFill>
                  <a:srgbClr val="002060"/>
                </a:solidFill>
              </a:rPr>
              <a:t>3 ОТКРЫТОСТЬ = ЧЕСТНОСТЬ = УСПЕХ: </a:t>
            </a:r>
            <a:r>
              <a:rPr lang="ru-RU" b="1" i="1" dirty="0">
                <a:solidFill>
                  <a:srgbClr val="002060"/>
                </a:solidFill>
              </a:rPr>
              <a:t>РЕШЕНИЯ ПО ПУБЛИЧНОМУ ДОСТУПУ В БИГДАТА</a:t>
            </a:r>
          </a:p>
          <a:p>
            <a:endParaRPr lang="ru-RU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2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109" y="1447800"/>
            <a:ext cx="9876110" cy="2140132"/>
          </a:xfrm>
        </p:spPr>
        <p:txBody>
          <a:bodyPr/>
          <a:lstStyle/>
          <a:p>
            <a:pPr algn="ctr"/>
            <a:r>
              <a:rPr lang="ru-RU" sz="6600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9231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580" y="866775"/>
            <a:ext cx="6312645" cy="861421"/>
          </a:xfrm>
        </p:spPr>
        <p:txBody>
          <a:bodyPr/>
          <a:lstStyle/>
          <a:p>
            <a:r>
              <a:rPr lang="ru-RU" sz="4800" dirty="0">
                <a:solidFill>
                  <a:schemeClr val="bg1"/>
                </a:solidFill>
              </a:rPr>
              <a:t>Немного о себе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80" y="2386604"/>
            <a:ext cx="10364284" cy="3996441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Более пяти лет  назад пришел в ИТ-консалтинг из корпоративного бизнеса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Работаю в сфере внедрения ЕРП-решений на базе ПО 1С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Пришел на курс для расширения своих рамок в качестве архитектора</a:t>
            </a:r>
          </a:p>
          <a:p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4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91" y="464968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СОБСТВЕННО О ПРИЛОЖЕНИИ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77" y="1972036"/>
            <a:ext cx="9093926" cy="442099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Основные Цели: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1 Увеличение доли рынка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2 Увеличение степени лояльности, количества лояльных клиентов и "подписчиков"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3 Повышение объема продаж товаров через интернет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4 Создание позитивного образа корпорации в социуме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Ссылка на репозиторий:</a:t>
            </a:r>
          </a:p>
          <a:p>
            <a:r>
              <a:rPr lang="en-US" dirty="0">
                <a:solidFill>
                  <a:srgbClr val="002060"/>
                </a:solidFill>
              </a:rPr>
              <a:t>https://github.com/OkulovDenis/-</a:t>
            </a:r>
            <a:endParaRPr lang="ru-RU" dirty="0">
              <a:solidFill>
                <a:srgbClr val="002060"/>
              </a:solidFill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82B1B6-AFB2-44EE-A34B-3F2635F24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623" y="1"/>
            <a:ext cx="1867009" cy="32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0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91" y="464968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СОБСТВЕННО О ПРИЛОЖЕНИИ 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1AEDF7-2515-48EB-8045-2686ED455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110" y="0"/>
            <a:ext cx="3175269" cy="34290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956" y="1528153"/>
            <a:ext cx="9730832" cy="5147855"/>
          </a:xfrm>
        </p:spPr>
        <p:txBody>
          <a:bodyPr>
            <a:noAutofit/>
          </a:bodyPr>
          <a:lstStyle/>
          <a:p>
            <a:r>
              <a:rPr lang="ru-RU" sz="1600" b="1" dirty="0">
                <a:solidFill>
                  <a:schemeClr val="accent1">
                    <a:lumMod val="50000"/>
                  </a:schemeClr>
                </a:solidFill>
              </a:rPr>
              <a:t>ТРЕБОВАНИЯ от бизнеса: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1 должно быть социальной сетью.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2. Опционально интернет-магазин.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3. должно быть комьюнити по интересам и видам спорта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4. механизм облегченного общения мультиязычного состава сообществ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5. индивидуальное сопровождение в сфере спорта, физической культуры и активного отдыха.</a:t>
            </a:r>
          </a:p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6. концептуальная связка между интересами Пользователя и новыми товарами/услугами для спорта и активного отдыха</a:t>
            </a:r>
          </a:p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взаимодействие с внешней средой и географией.</a:t>
            </a:r>
          </a:p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8. Интеграция с личными гаджетами.</a:t>
            </a:r>
          </a:p>
        </p:txBody>
      </p:sp>
    </p:spTree>
    <p:extLst>
      <p:ext uri="{BB962C8B-B14F-4D97-AF65-F5344CB8AC3E}">
        <p14:creationId xmlns:p14="http://schemas.microsoft.com/office/powerpoint/2010/main" val="215907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91" y="464968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СОБСТВЕННО О ПРИЛОЖЕНИИ 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1AEDF7-2515-48EB-8045-2686ED455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217" y="0"/>
            <a:ext cx="2836162" cy="3062796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078" y="1490750"/>
            <a:ext cx="10165838" cy="4902281"/>
          </a:xfrm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accent1">
                    <a:lumMod val="50000"/>
                  </a:schemeClr>
                </a:solidFill>
              </a:rPr>
              <a:t>НЕФУНКЦИОНАЛЬНЫЕ ТРЕБОВАНИЯ:</a:t>
            </a:r>
          </a:p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1 доступность 24/7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(SLA 99,9%)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 , недоступность = 2 дня в год.</a:t>
            </a:r>
          </a:p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2. работа без задержки при одновременном количестве пользователей </a:t>
            </a:r>
          </a:p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= 40 000 чел.</a:t>
            </a:r>
          </a:p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3.. Обновление страниц - автоматически раз в 10 минут при активном сеансе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. Индивидуальные данные пользователя должны записываться в конце каждого дня в 23 часа</a:t>
            </a:r>
          </a:p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5. </a:t>
            </a:r>
            <a:r>
              <a:rPr lang="ru-RU" sz="1800" dirty="0" err="1">
                <a:solidFill>
                  <a:schemeClr val="accent1">
                    <a:lumMod val="50000"/>
                  </a:schemeClr>
                </a:solidFill>
              </a:rPr>
              <a:t>Бекап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 должен храниться в отдельном хранилище на отдельном </a:t>
            </a:r>
            <a:r>
              <a:rPr lang="ru-RU" sz="1800" dirty="0" err="1">
                <a:solidFill>
                  <a:schemeClr val="accent1">
                    <a:lumMod val="50000"/>
                  </a:schemeClr>
                </a:solidFill>
              </a:rPr>
              <a:t>ЦОДе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6. Пользователь самостоятельно может «выкатить» </a:t>
            </a:r>
            <a:r>
              <a:rPr lang="ru-RU" sz="1800" dirty="0" err="1">
                <a:solidFill>
                  <a:schemeClr val="accent1">
                    <a:lumMod val="50000"/>
                  </a:schemeClr>
                </a:solidFill>
              </a:rPr>
              <a:t>бекап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 в Приложении</a:t>
            </a:r>
          </a:p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7. Актуализация данных о нормативах загружается в Систему извне каждые 7 дней</a:t>
            </a:r>
          </a:p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8. хранение актуальной информацию при потере соединения с гаджетами в течении 23 часов.</a:t>
            </a:r>
          </a:p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9. поддержка минимум 2 типа связи с гаджетами (</a:t>
            </a:r>
            <a:r>
              <a:rPr lang="ru-RU" sz="1800" dirty="0" err="1">
                <a:solidFill>
                  <a:schemeClr val="accent1">
                    <a:lumMod val="50000"/>
                  </a:schemeClr>
                </a:solidFill>
              </a:rPr>
              <a:t>BluTooth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 и Интернет) 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88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91" y="464968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АРХИТЕКТУРА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113" y="1972036"/>
            <a:ext cx="9075090" cy="4420995"/>
          </a:xfrm>
        </p:spPr>
        <p:txBody>
          <a:bodyPr>
            <a:normAutofit/>
          </a:bodyPr>
          <a:lstStyle/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730088-2A82-4EAD-B3C8-EC93AED8F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8" y="1405260"/>
            <a:ext cx="11020508" cy="507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91" y="395325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Стейкхолдеры и интересы (1/2)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40F1E8-3A00-4938-910E-11762C769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5" y="0"/>
            <a:ext cx="3385714" cy="2181032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940" y="1213698"/>
            <a:ext cx="10631739" cy="511743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</a:rPr>
              <a:t>Случайные пользователи</a:t>
            </a: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1. Интересный контент: новости и анонсы по темам активного отдыха и спортивных мероприятий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2. найти сообщества единомышленников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3. узнать новые подходы в области спортивных мероприятий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4. Получать информацию о новых местах для занятий конкретными видами спорта и активного отдыха.</a:t>
            </a:r>
          </a:p>
          <a:p>
            <a:pPr>
              <a:spcBef>
                <a:spcPts val="0"/>
              </a:spcBef>
            </a:pP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</a:rPr>
              <a:t>Известные пользователи: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1. Все то, что у случайных пользователей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2. учитывать свои спортивные результаты и получать анализ с самим собой, друзьями и публичными результатами членов сообществ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3. учитывать и Анализировать свои метрики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4. Рассчитывать сроки службы и качество спортивных инструментов и спецодежды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5. выбор и покупка верифицированной спортивной одежды и инвентаря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6. Получение организационных услуг для </a:t>
            </a:r>
            <a:r>
              <a:rPr lang="ru-RU" sz="1500" dirty="0" err="1">
                <a:solidFill>
                  <a:schemeClr val="accent1">
                    <a:lumMod val="50000"/>
                  </a:schemeClr>
                </a:solidFill>
              </a:rPr>
              <a:t>инорегиональных</a:t>
            </a: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 спортивных акций</a:t>
            </a:r>
          </a:p>
          <a:p>
            <a:pPr>
              <a:spcBef>
                <a:spcPts val="0"/>
              </a:spcBef>
            </a:pP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</a:rPr>
              <a:t>Акционеры: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1. Привлечение реально-заинтересованных клиентов для продажи им товаров по спортивной тематике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2. Получение </a:t>
            </a:r>
            <a:r>
              <a:rPr lang="ru-RU" sz="1500" dirty="0" err="1">
                <a:solidFill>
                  <a:schemeClr val="accent1">
                    <a:lumMod val="50000"/>
                  </a:schemeClr>
                </a:solidFill>
              </a:rPr>
              <a:t>БигДата</a:t>
            </a: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 о спортивных любителях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3. Расширение масштабов своего бизнеса до глобального уровня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4. ЕРП-</a:t>
            </a:r>
            <a:r>
              <a:rPr lang="ru-RU" sz="1500" dirty="0" err="1">
                <a:solidFill>
                  <a:schemeClr val="accent1">
                    <a:lumMod val="50000"/>
                  </a:schemeClr>
                </a:solidFill>
              </a:rPr>
              <a:t>зация</a:t>
            </a: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 бизнеса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5. Снижение трансакционных издержек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6. Оптимизации рабочего и оборотного капитала</a:t>
            </a:r>
          </a:p>
        </p:txBody>
      </p:sp>
    </p:spTree>
    <p:extLst>
      <p:ext uri="{BB962C8B-B14F-4D97-AF65-F5344CB8AC3E}">
        <p14:creationId xmlns:p14="http://schemas.microsoft.com/office/powerpoint/2010/main" val="201558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91" y="464968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Стейкхолдеры и интересы (2/2)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988" y="1674771"/>
            <a:ext cx="9579102" cy="5057895"/>
          </a:xfrm>
        </p:spPr>
        <p:txBody>
          <a:bodyPr>
            <a:normAutofit fontScale="32500" lnSpcReduction="20000"/>
          </a:bodyPr>
          <a:lstStyle/>
          <a:p>
            <a:pPr>
              <a:spcBef>
                <a:spcPts val="0"/>
              </a:spcBef>
            </a:pPr>
            <a:r>
              <a:rPr lang="ru-RU" sz="5200" b="1" dirty="0">
                <a:solidFill>
                  <a:schemeClr val="accent1">
                    <a:lumMod val="50000"/>
                  </a:schemeClr>
                </a:solidFill>
              </a:rPr>
              <a:t>CRM: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1. Получение достоверной информации о предпочтения известных пользователей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2. Выравнивание Воронки продаж</a:t>
            </a:r>
          </a:p>
          <a:p>
            <a:pPr>
              <a:spcBef>
                <a:spcPts val="0"/>
              </a:spcBef>
            </a:pPr>
            <a:r>
              <a:rPr lang="ru-RU" sz="5200" b="1" dirty="0">
                <a:solidFill>
                  <a:schemeClr val="accent1">
                    <a:lumMod val="50000"/>
                  </a:schemeClr>
                </a:solidFill>
              </a:rPr>
              <a:t>Продажи: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1. Повышение продаж в интернете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2. Снижение рекламаций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3. Повышение доли рынка</a:t>
            </a:r>
          </a:p>
          <a:p>
            <a:pPr>
              <a:spcBef>
                <a:spcPts val="0"/>
              </a:spcBef>
            </a:pPr>
            <a:r>
              <a:rPr lang="ru-RU" sz="5200" b="1" dirty="0">
                <a:solidFill>
                  <a:schemeClr val="accent1">
                    <a:lumMod val="50000"/>
                  </a:schemeClr>
                </a:solidFill>
              </a:rPr>
              <a:t>Админы: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1. Легкость обслуживания Системы из-за четкого мониторинга событий и логирования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2. Простота Обновлений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3. Легкость масштабирования </a:t>
            </a:r>
          </a:p>
          <a:p>
            <a:pPr>
              <a:spcBef>
                <a:spcPts val="0"/>
              </a:spcBef>
            </a:pPr>
            <a:r>
              <a:rPr lang="ru-RU" sz="5200" b="1" dirty="0">
                <a:solidFill>
                  <a:schemeClr val="accent1">
                    <a:lumMod val="50000"/>
                  </a:schemeClr>
                </a:solidFill>
              </a:rPr>
              <a:t>Разработчики: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1. Легкость развития Системы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2. Понятность и предсказуемость задач при изменениях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Поставщики продукции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1. Простота и предсказуемость плана поставок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2. Минимальные возвраты неликвида</a:t>
            </a:r>
          </a:p>
          <a:p>
            <a:pPr>
              <a:spcBef>
                <a:spcPts val="0"/>
              </a:spcBef>
            </a:pPr>
            <a:r>
              <a:rPr lang="ru-RU" sz="5200" b="1" dirty="0">
                <a:solidFill>
                  <a:schemeClr val="accent1">
                    <a:lumMod val="50000"/>
                  </a:schemeClr>
                </a:solidFill>
              </a:rPr>
              <a:t>Логисты: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1. Долгосрочность назначения расписания доставок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2. Минимизация переносов/отказов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EA25C3-1CCA-45CB-8FAF-7BB1E3439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825" y="0"/>
            <a:ext cx="3976282" cy="19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6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308" y="279848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Риски и болевые точки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177" y="1077516"/>
            <a:ext cx="11489528" cy="564550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1600" b="1" u="sng" dirty="0">
                <a:solidFill>
                  <a:schemeClr val="accent1">
                    <a:lumMod val="50000"/>
                  </a:schemeClr>
                </a:solidFill>
              </a:rPr>
              <a:t>Бизнес-риски</a:t>
            </a:r>
          </a:p>
          <a:p>
            <a:pPr>
              <a:spcBef>
                <a:spcPts val="400"/>
              </a:spcBef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1. Пользователи фронт-приложения (соцсети) будут отдавать предпочтение другим интернет-магазинам спорттоваров</a:t>
            </a:r>
          </a:p>
          <a:p>
            <a:pPr>
              <a:spcBef>
                <a:spcPts val="400"/>
              </a:spcBef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  <a:t>  - Способ 1.Необходимо наиболее точно соответствовать интересам известных пользователей в плане товарного ассортимента</a:t>
            </a:r>
          </a:p>
          <a:p>
            <a:pPr>
              <a:spcBef>
                <a:spcPts val="400"/>
              </a:spcBef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  <a:t>  - Способ 2. Необходимо сделать оба приложения (фронт и интернет-магазин) максимально удобными</a:t>
            </a:r>
          </a:p>
          <a:p>
            <a:pPr>
              <a:spcBef>
                <a:spcPts val="400"/>
              </a:spcBef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 2.  Слишком развитое (дорогое) фронт-приложение будет снижать эффективность всего проекта </a:t>
            </a:r>
          </a:p>
          <a:p>
            <a:pPr>
              <a:spcBef>
                <a:spcPts val="400"/>
              </a:spcBef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  <a:t>  - Способ 1. Нужно расширять линейку продаж на одного известного пользователя (охват максимального числа потребностей по тематике)</a:t>
            </a:r>
          </a:p>
          <a:p>
            <a:pPr>
              <a:spcBef>
                <a:spcPts val="400"/>
              </a:spcBef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  <a:t>  - Способ 2. Необходимо интегрироваться в другие социальные сети и приложения для заполнения "сервисных пустот"</a:t>
            </a:r>
          </a:p>
          <a:p>
            <a:pPr>
              <a:spcBef>
                <a:spcPts val="600"/>
              </a:spcBef>
            </a:pPr>
            <a:endParaRPr lang="ru-RU" sz="16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ru-RU" sz="1600" b="1" u="sng" dirty="0">
                <a:solidFill>
                  <a:schemeClr val="accent1">
                    <a:lumMod val="50000"/>
                  </a:schemeClr>
                </a:solidFill>
              </a:rPr>
              <a:t>Технические риски</a:t>
            </a:r>
          </a:p>
          <a:p>
            <a:pPr>
              <a:spcBef>
                <a:spcPts val="400"/>
              </a:spcBef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1. Слишком уязвимая Система в смысле интеграций между приложениями</a:t>
            </a:r>
          </a:p>
          <a:p>
            <a:pPr>
              <a:spcBef>
                <a:spcPts val="400"/>
              </a:spcBef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  <a:t>  - Способ 1. Нужно вкладывать дополнительные ресурсы для отказоустойчивости и быстроты интеграции</a:t>
            </a:r>
          </a:p>
          <a:p>
            <a:pPr>
              <a:spcBef>
                <a:spcPts val="400"/>
              </a:spcBef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  <a:t>  - Способ 2. Постоянно оптимизировать формат сообщений и сокращать траффик информации к передаче </a:t>
            </a:r>
          </a:p>
          <a:p>
            <a:pPr>
              <a:spcBef>
                <a:spcPts val="400"/>
              </a:spcBef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2. Высокие требования к безопасности персональных данных (высокое количество персональных метрик) необходимо поддерживать высокими ресурсами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1B228A-D89D-4210-B9C1-EA62C8F4C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446" y="0"/>
            <a:ext cx="3190259" cy="13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67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318</TotalTime>
  <Words>872</Words>
  <Application>Microsoft Office PowerPoint</Application>
  <PresentationFormat>Широкоэкранный</PresentationFormat>
  <Paragraphs>101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Ион</vt:lpstr>
      <vt:lpstr>Дипломный проект</vt:lpstr>
      <vt:lpstr>Немного о себе</vt:lpstr>
      <vt:lpstr>СОБСТВЕННО О ПРИЛОЖЕНИИ 1</vt:lpstr>
      <vt:lpstr>СОБСТВЕННО О ПРИЛОЖЕНИИ 2</vt:lpstr>
      <vt:lpstr>СОБСТВЕННО О ПРИЛОЖЕНИИ 3</vt:lpstr>
      <vt:lpstr>АРХИТЕКТУРА</vt:lpstr>
      <vt:lpstr>Стейкхолдеры и интересы (1/2)</vt:lpstr>
      <vt:lpstr>Стейкхолдеры и интересы (2/2)</vt:lpstr>
      <vt:lpstr>Риски и болевые точки</vt:lpstr>
      <vt:lpstr>Выводы и ценные заметки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Окулов Денис Валерьевич</dc:creator>
  <cp:lastModifiedBy>Окулов Денис Валерьевич</cp:lastModifiedBy>
  <cp:revision>25</cp:revision>
  <dcterms:created xsi:type="dcterms:W3CDTF">2022-01-26T14:10:48Z</dcterms:created>
  <dcterms:modified xsi:type="dcterms:W3CDTF">2022-03-29T06:59:25Z</dcterms:modified>
</cp:coreProperties>
</file>