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f333d77b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f333d77b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f30e3323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f30e3323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f30e3323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f30e3323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f30e3323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f30e3323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f30e3323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f30e3323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f333d77b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f333d77b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deac00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deac00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deac007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deac007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f30e332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f30e332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f30e332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f30e332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30e332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30e332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f333d77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f333d77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f333d77b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f333d77b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f333d77b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f333d77b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574225" y="29581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Nutrition ME</a:t>
            </a:r>
            <a:endParaRPr/>
          </a:p>
          <a:p>
            <a:pPr indent="0" lvl="0" marL="0" rtl="0" algn="ctr">
              <a:spcBef>
                <a:spcPts val="0"/>
              </a:spcBef>
              <a:spcAft>
                <a:spcPts val="0"/>
              </a:spcAft>
              <a:buNone/>
            </a:pPr>
            <a:r>
              <a:rPr lang="en-GB" sz="1500"/>
              <a:t>The Ultimate nutrition tracking website</a:t>
            </a:r>
            <a:endParaRPr sz="1500"/>
          </a:p>
        </p:txBody>
      </p:sp>
      <p:sp>
        <p:nvSpPr>
          <p:cNvPr id="87" name="Google Shape;87;p13"/>
          <p:cNvSpPr txBox="1"/>
          <p:nvPr>
            <p:ph idx="1" type="subTitle"/>
          </p:nvPr>
        </p:nvSpPr>
        <p:spPr>
          <a:xfrm>
            <a:off x="6567100" y="3725450"/>
            <a:ext cx="2471400" cy="2014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1700"/>
              <a:t>-Krisha Desai </a:t>
            </a:r>
            <a:endParaRPr sz="1700"/>
          </a:p>
          <a:p>
            <a:pPr indent="0" lvl="0" marL="0" rtl="0" algn="r">
              <a:spcBef>
                <a:spcPts val="0"/>
              </a:spcBef>
              <a:spcAft>
                <a:spcPts val="0"/>
              </a:spcAft>
              <a:buNone/>
            </a:pPr>
            <a:r>
              <a:rPr lang="en-GB" sz="1700"/>
              <a:t>-Mehak Gurbaxani</a:t>
            </a:r>
            <a:endParaRPr sz="1700"/>
          </a:p>
          <a:p>
            <a:pPr indent="0" lvl="0" marL="0" rtl="0" algn="r">
              <a:spcBef>
                <a:spcPts val="0"/>
              </a:spcBef>
              <a:spcAft>
                <a:spcPts val="0"/>
              </a:spcAft>
              <a:buNone/>
            </a:pPr>
            <a:r>
              <a:rPr lang="en-GB" sz="1700"/>
              <a:t>-Erzhan Okumaliev</a:t>
            </a:r>
            <a:endParaRPr sz="1700"/>
          </a:p>
          <a:p>
            <a:pPr indent="0" lvl="0" marL="0" rtl="0" algn="r">
              <a:spcBef>
                <a:spcPts val="0"/>
              </a:spcBef>
              <a:spcAft>
                <a:spcPts val="0"/>
              </a:spcAft>
              <a:buNone/>
            </a:pPr>
            <a:r>
              <a:rPr lang="en-GB" sz="1700"/>
              <a:t>- Bach Le Xuan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RECIPE</a:t>
            </a:r>
            <a:endParaRPr/>
          </a:p>
          <a:p>
            <a:pPr indent="0" lvl="0" marL="0" rtl="0" algn="l">
              <a:spcBef>
                <a:spcPts val="0"/>
              </a:spcBef>
              <a:spcAft>
                <a:spcPts val="0"/>
              </a:spcAft>
              <a:buNone/>
            </a:pPr>
            <a:r>
              <a:rPr lang="en-GB"/>
              <a:t> PAGE</a:t>
            </a:r>
            <a:endParaRPr/>
          </a:p>
        </p:txBody>
      </p:sp>
      <p:pic>
        <p:nvPicPr>
          <p:cNvPr id="147" name="Google Shape;147;p22"/>
          <p:cNvPicPr preferRelativeResize="0"/>
          <p:nvPr/>
        </p:nvPicPr>
        <p:blipFill>
          <a:blip r:embed="rId3">
            <a:alphaModFix/>
          </a:blip>
          <a:stretch>
            <a:fillRect/>
          </a:stretch>
        </p:blipFill>
        <p:spPr>
          <a:xfrm>
            <a:off x="1873249" y="936600"/>
            <a:ext cx="6772424" cy="374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7650" y="122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Goal</a:t>
            </a:r>
            <a:endParaRPr/>
          </a:p>
        </p:txBody>
      </p:sp>
      <p:sp>
        <p:nvSpPr>
          <p:cNvPr id="153" name="Google Shape;153;p23"/>
          <p:cNvSpPr txBox="1"/>
          <p:nvPr/>
        </p:nvSpPr>
        <p:spPr>
          <a:xfrm>
            <a:off x="850050" y="1915875"/>
            <a:ext cx="7566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accent1"/>
                </a:solidFill>
                <a:latin typeface="Lato"/>
                <a:ea typeface="Lato"/>
                <a:cs typeface="Lato"/>
                <a:sym typeface="Lato"/>
              </a:rPr>
              <a:t>Nutri</a:t>
            </a:r>
            <a:r>
              <a:rPr lang="en-GB" sz="1800">
                <a:solidFill>
                  <a:schemeClr val="accent1"/>
                </a:solidFill>
                <a:latin typeface="Lato"/>
                <a:ea typeface="Lato"/>
                <a:cs typeface="Lato"/>
                <a:sym typeface="Lato"/>
              </a:rPr>
              <a:t>tion Me</a:t>
            </a:r>
            <a:r>
              <a:rPr lang="en-GB" sz="1800">
                <a:solidFill>
                  <a:schemeClr val="accent1"/>
                </a:solidFill>
                <a:latin typeface="Lato"/>
                <a:ea typeface="Lato"/>
                <a:cs typeface="Lato"/>
                <a:sym typeface="Lato"/>
              </a:rPr>
              <a:t> is more than simply a diet guidance app; it's a complete health and wellbeing companion. We envision a future in which people achieve their objectives through the seamless integration of personalised nutrition and workout regimens. This paper investigates how Nutrition Me will encourage user participation, enable recipe creation and customisation, and form a collaborative relationship with gyms, resulting in a truly symbiotic user experience.</a:t>
            </a:r>
            <a:endParaRPr sz="18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Enhancing user interaction:</a:t>
            </a:r>
            <a:endParaRPr/>
          </a:p>
        </p:txBody>
      </p:sp>
      <p:sp>
        <p:nvSpPr>
          <p:cNvPr id="159" name="Google Shape;159;p24"/>
          <p:cNvSpPr txBox="1"/>
          <p:nvPr>
            <p:ph idx="1" type="body"/>
          </p:nvPr>
        </p:nvSpPr>
        <p:spPr>
          <a:xfrm>
            <a:off x="729450" y="2078875"/>
            <a:ext cx="7688700" cy="263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Recipe Rating and Review System: A strong rating and review system allows users to share their culinary experiences and influence the decisions of others. This generates a sense of community and allows users to curate delicious and effective meals.</a:t>
            </a:r>
            <a:endParaRPr sz="1800"/>
          </a:p>
          <a:p>
            <a:pPr indent="-342900" lvl="0" marL="457200" rtl="0" algn="l">
              <a:spcBef>
                <a:spcPts val="0"/>
              </a:spcBef>
              <a:spcAft>
                <a:spcPts val="0"/>
              </a:spcAft>
              <a:buSzPts val="1800"/>
              <a:buChar char="●"/>
            </a:pPr>
            <a:r>
              <a:rPr lang="en-GB" sz="1800"/>
              <a:t>Social Sharing: Include social media sharing features that allow users to share their meal creations and fitness achievements with friends and family. This instills a sense of responsibility and recognises individual paths.</a:t>
            </a:r>
            <a:endParaRPr sz="1800"/>
          </a:p>
          <a:p>
            <a:pPr indent="0" lvl="0" marL="0" rtl="0" algn="l">
              <a:spcBef>
                <a:spcPts val="1200"/>
              </a:spcBef>
              <a:spcAft>
                <a:spcPts val="12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7650" y="983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Empowering Recipe Creation and Customisation:</a:t>
            </a:r>
            <a:endParaRPr/>
          </a:p>
        </p:txBody>
      </p:sp>
      <p:sp>
        <p:nvSpPr>
          <p:cNvPr id="165" name="Google Shape;165;p25"/>
          <p:cNvSpPr txBox="1"/>
          <p:nvPr>
            <p:ph idx="1" type="body"/>
          </p:nvPr>
        </p:nvSpPr>
        <p:spPr>
          <a:xfrm>
            <a:off x="727650" y="1668900"/>
            <a:ext cx="7688700" cy="274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Customisation Tools: Users can alter portion sizes, substitute items depending on allergies or preferences, and personalise recipes to meet their individual nutritional requirements. This creates a sense of ownership and control over meal plans.</a:t>
            </a:r>
            <a:endParaRPr sz="1800"/>
          </a:p>
          <a:p>
            <a:pPr indent="-342900" lvl="0" marL="457200" rtl="0" algn="l">
              <a:spcBef>
                <a:spcPts val="0"/>
              </a:spcBef>
              <a:spcAft>
                <a:spcPts val="0"/>
              </a:spcAft>
              <a:buSzPts val="1800"/>
              <a:buChar char="●"/>
            </a:pPr>
            <a:r>
              <a:rPr lang="en-GB" sz="1800"/>
              <a:t>My Recipe Creation: The app will have user-friendly recipe creation features. Users can enter their own recipes, including ingredients, instructions, and nutritional data. Users can share family favourites, cultural delicacies, and unique culinary creations with the community.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Collaboration with gyms and workout routines.</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Gym Integration: The app will look into partnerships with gyms, allowing users to connect their accounts. This allows gyms to provide customised training programmes that supplement the user's nutritional goals and calorie expenditure data from Nutrition Me.</a:t>
            </a:r>
            <a:endParaRPr sz="1800"/>
          </a:p>
          <a:p>
            <a:pPr indent="-342900" lvl="0" marL="457200" rtl="0" algn="l">
              <a:spcBef>
                <a:spcPts val="0"/>
              </a:spcBef>
              <a:spcAft>
                <a:spcPts val="0"/>
              </a:spcAft>
              <a:buSzPts val="1800"/>
              <a:buChar char="●"/>
            </a:pPr>
            <a:r>
              <a:rPr lang="en-GB" sz="1800"/>
              <a:t>Workout Routines: Include a library of workout routines designed for various fitness goals (weight loss, muscle building, endurance). Users can choose routines based on their gym membership or preferred training style.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 AND 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SCIENCE IN NUTRITION MANAGEMENT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349250" lvl="0" marL="457200" rtl="0" algn="l">
              <a:spcBef>
                <a:spcPts val="0"/>
              </a:spcBef>
              <a:spcAft>
                <a:spcPts val="0"/>
              </a:spcAft>
              <a:buSzPct val="100000"/>
              <a:buFont typeface="Times New Roman"/>
              <a:buChar char="●"/>
            </a:pPr>
            <a:r>
              <a:rPr lang="en-GB" sz="7600">
                <a:latin typeface="Times New Roman"/>
                <a:ea typeface="Times New Roman"/>
                <a:cs typeface="Times New Roman"/>
                <a:sym typeface="Times New Roman"/>
              </a:rPr>
              <a:t>Introduction: Individualised dietary management is necessary for health and well-being.</a:t>
            </a:r>
            <a:endParaRPr sz="7600">
              <a:latin typeface="Times New Roman"/>
              <a:ea typeface="Times New Roman"/>
              <a:cs typeface="Times New Roman"/>
              <a:sym typeface="Times New Roman"/>
            </a:endParaRPr>
          </a:p>
          <a:p>
            <a:pPr indent="-349250" lvl="0" marL="457200" rtl="0" algn="l">
              <a:spcBef>
                <a:spcPts val="0"/>
              </a:spcBef>
              <a:spcAft>
                <a:spcPts val="0"/>
              </a:spcAft>
              <a:buSzPct val="100000"/>
              <a:buFont typeface="Times New Roman"/>
              <a:buChar char="●"/>
            </a:pPr>
            <a:r>
              <a:rPr lang="en-GB" sz="7600">
                <a:latin typeface="Times New Roman"/>
                <a:ea typeface="Times New Roman"/>
                <a:cs typeface="Times New Roman"/>
                <a:sym typeface="Times New Roman"/>
              </a:rPr>
              <a:t>Data Science: Dietary regulation is revolutionised by the application of data analytics and nutrition science.</a:t>
            </a:r>
            <a:endParaRPr sz="7600">
              <a:latin typeface="Times New Roman"/>
              <a:ea typeface="Times New Roman"/>
              <a:cs typeface="Times New Roman"/>
              <a:sym typeface="Times New Roman"/>
            </a:endParaRPr>
          </a:p>
          <a:p>
            <a:pPr indent="-349250" lvl="0" marL="457200" rtl="0" algn="l">
              <a:spcBef>
                <a:spcPts val="0"/>
              </a:spcBef>
              <a:spcAft>
                <a:spcPts val="0"/>
              </a:spcAft>
              <a:buSzPct val="100000"/>
              <a:buFont typeface="Times New Roman"/>
              <a:buChar char="●"/>
            </a:pPr>
            <a:r>
              <a:rPr lang="en-GB" sz="7600">
                <a:latin typeface="Times New Roman"/>
                <a:ea typeface="Times New Roman"/>
                <a:cs typeface="Times New Roman"/>
                <a:sym typeface="Times New Roman"/>
              </a:rPr>
              <a:t>Relevance: Finding patterns in datasets helps support evidence-based dietary treatments.</a:t>
            </a:r>
            <a:endParaRPr sz="7600">
              <a:latin typeface="Times New Roman"/>
              <a:ea typeface="Times New Roman"/>
              <a:cs typeface="Times New Roman"/>
              <a:sym typeface="Times New Roman"/>
            </a:endParaRPr>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99" name="Google Shape;99;p15"/>
          <p:cNvSpPr txBox="1"/>
          <p:nvPr>
            <p:ph idx="1" type="body"/>
          </p:nvPr>
        </p:nvSpPr>
        <p:spPr>
          <a:xfrm>
            <a:off x="729450" y="2078875"/>
            <a:ext cx="7688700" cy="2986500"/>
          </a:xfrm>
          <a:prstGeom prst="rect">
            <a:avLst/>
          </a:prstGeom>
        </p:spPr>
        <p:txBody>
          <a:bodyPr anchorCtr="0" anchor="t" bIns="91425" lIns="91425" spcFirstLastPara="1" rIns="91425" wrap="square" tIns="91425">
            <a:noAutofit/>
          </a:bodyPr>
          <a:lstStyle/>
          <a:p>
            <a:pPr indent="-361950" lvl="0" marL="457200" rtl="0" algn="l">
              <a:lnSpc>
                <a:spcPct val="95000"/>
              </a:lnSpc>
              <a:spcBef>
                <a:spcPts val="0"/>
              </a:spcBef>
              <a:spcAft>
                <a:spcPts val="0"/>
              </a:spcAft>
              <a:buSzPts val="2100"/>
              <a:buFont typeface="Times New Roman"/>
              <a:buChar char="●"/>
            </a:pPr>
            <a:r>
              <a:rPr lang="en-GB" sz="2100">
                <a:latin typeface="Times New Roman"/>
                <a:ea typeface="Times New Roman"/>
                <a:cs typeface="Times New Roman"/>
                <a:sym typeface="Times New Roman"/>
              </a:rPr>
              <a:t>Traditional Methods: Standardised criteria and manual entry impede consistent tracking.</a:t>
            </a:r>
            <a:endParaRPr sz="2100">
              <a:latin typeface="Times New Roman"/>
              <a:ea typeface="Times New Roman"/>
              <a:cs typeface="Times New Roman"/>
              <a:sym typeface="Times New Roman"/>
            </a:endParaRPr>
          </a:p>
          <a:p>
            <a:pPr indent="-361950" lvl="0" marL="457200" rtl="0" algn="l">
              <a:lnSpc>
                <a:spcPct val="95000"/>
              </a:lnSpc>
              <a:spcBef>
                <a:spcPts val="0"/>
              </a:spcBef>
              <a:spcAft>
                <a:spcPts val="0"/>
              </a:spcAft>
              <a:buSzPts val="2100"/>
              <a:buFont typeface="Times New Roman"/>
              <a:buChar char="●"/>
            </a:pPr>
            <a:r>
              <a:rPr lang="en-GB" sz="2100">
                <a:latin typeface="Times New Roman"/>
                <a:ea typeface="Times New Roman"/>
                <a:cs typeface="Times New Roman"/>
                <a:sym typeface="Times New Roman"/>
              </a:rPr>
              <a:t>User Difficulty: Label interpretation and consistency maintenance are difficult.</a:t>
            </a:r>
            <a:endParaRPr sz="2100">
              <a:latin typeface="Times New Roman"/>
              <a:ea typeface="Times New Roman"/>
              <a:cs typeface="Times New Roman"/>
              <a:sym typeface="Times New Roman"/>
            </a:endParaRPr>
          </a:p>
          <a:p>
            <a:pPr indent="-361950" lvl="0" marL="457200" rtl="0" algn="l">
              <a:lnSpc>
                <a:spcPct val="95000"/>
              </a:lnSpc>
              <a:spcBef>
                <a:spcPts val="0"/>
              </a:spcBef>
              <a:spcAft>
                <a:spcPts val="0"/>
              </a:spcAft>
              <a:buSzPts val="2100"/>
              <a:buFont typeface="Times New Roman"/>
              <a:buChar char="●"/>
            </a:pPr>
            <a:r>
              <a:rPr lang="en-GB" sz="2100">
                <a:latin typeface="Times New Roman"/>
                <a:ea typeface="Times New Roman"/>
                <a:cs typeface="Times New Roman"/>
                <a:sym typeface="Times New Roman"/>
              </a:rPr>
              <a:t>Solutions in Data Science: Tracking is made easier with automation and customised recommendations.</a:t>
            </a:r>
            <a:r>
              <a:rPr lang="en-GB" sz="1900">
                <a:latin typeface="Times New Roman"/>
                <a:ea typeface="Times New Roman"/>
                <a:cs typeface="Times New Roman"/>
                <a:sym typeface="Times New Roman"/>
              </a:rPr>
              <a:t>Sorting recipes according to user requirements.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latin typeface="Times New Roman"/>
                <a:ea typeface="Times New Roman"/>
                <a:cs typeface="Times New Roman"/>
                <a:sym typeface="Times New Roman"/>
              </a:rPr>
              <a:t>Empowerment: Tailored advice improves dietary compliance and satisfaction. </a:t>
            </a:r>
            <a:endParaRPr sz="190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2100">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81625" y="389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a:t>
            </a:r>
            <a:endParaRPr/>
          </a:p>
        </p:txBody>
      </p:sp>
      <p:sp>
        <p:nvSpPr>
          <p:cNvPr id="105" name="Google Shape;105;p16"/>
          <p:cNvSpPr txBox="1"/>
          <p:nvPr>
            <p:ph idx="1" type="body"/>
          </p:nvPr>
        </p:nvSpPr>
        <p:spPr>
          <a:xfrm>
            <a:off x="-99525" y="1773575"/>
            <a:ext cx="4049400" cy="3624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Objective: Our project aims to create a comprehensive database of recipes using the Edamam API.</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Data Extraction: We extract recipe data from the Edamam API, which provides a vast collection of recipes.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Why Edamam API?:</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Advantages of Edamam API:</a:t>
            </a:r>
            <a:endParaRPr sz="12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3916450" y="1077075"/>
            <a:ext cx="5267574" cy="389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76750" y="57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0" y="1525472"/>
            <a:ext cx="9144001" cy="1375806"/>
          </a:xfrm>
          <a:prstGeom prst="rect">
            <a:avLst/>
          </a:prstGeom>
          <a:noFill/>
          <a:ln>
            <a:noFill/>
          </a:ln>
        </p:spPr>
      </p:pic>
      <p:pic>
        <p:nvPicPr>
          <p:cNvPr id="114" name="Google Shape;114;p17"/>
          <p:cNvPicPr preferRelativeResize="0"/>
          <p:nvPr/>
        </p:nvPicPr>
        <p:blipFill>
          <a:blip r:embed="rId4">
            <a:alphaModFix/>
          </a:blip>
          <a:stretch>
            <a:fillRect/>
          </a:stretch>
        </p:blipFill>
        <p:spPr>
          <a:xfrm>
            <a:off x="0" y="3068020"/>
            <a:ext cx="9144001" cy="19138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47550" y="623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data</a:t>
            </a:r>
            <a:endParaRPr/>
          </a:p>
        </p:txBody>
      </p:sp>
      <p:sp>
        <p:nvSpPr>
          <p:cNvPr id="120" name="Google Shape;120;p18"/>
          <p:cNvSpPr txBox="1"/>
          <p:nvPr>
            <p:ph idx="1" type="body"/>
          </p:nvPr>
        </p:nvSpPr>
        <p:spPr>
          <a:xfrm>
            <a:off x="0" y="1195625"/>
            <a:ext cx="3910200" cy="38307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Cata Generation: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User data was generated using the Faker library, providing realistic fake names for our database.</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Data Extraction and Storage: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Data extraction from the Edamam API.</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Storage in a CSV database.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Nutrition tracking starts as soon as a user starts using the application.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CSV Storage: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Recipe data stored in CSV format for backup and easy retrieval.</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Nutrition Tracking:</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Nutritional tracking starts when a user begins using the application, enabling personalized nutrition analysis and recommendations.</a:t>
            </a:r>
            <a:endParaRPr sz="1200">
              <a:solidFill>
                <a:srgbClr val="0D0D0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p:txBody>
      </p:sp>
      <p:pic>
        <p:nvPicPr>
          <p:cNvPr id="121" name="Google Shape;121;p18"/>
          <p:cNvPicPr preferRelativeResize="0"/>
          <p:nvPr/>
        </p:nvPicPr>
        <p:blipFill>
          <a:blip r:embed="rId3">
            <a:alphaModFix/>
          </a:blip>
          <a:stretch>
            <a:fillRect/>
          </a:stretch>
        </p:blipFill>
        <p:spPr>
          <a:xfrm>
            <a:off x="3810625" y="1433575"/>
            <a:ext cx="5333375" cy="1469025"/>
          </a:xfrm>
          <a:prstGeom prst="rect">
            <a:avLst/>
          </a:prstGeom>
          <a:noFill/>
          <a:ln>
            <a:noFill/>
          </a:ln>
        </p:spPr>
      </p:pic>
      <p:pic>
        <p:nvPicPr>
          <p:cNvPr id="122" name="Google Shape;122;p18"/>
          <p:cNvPicPr preferRelativeResize="0"/>
          <p:nvPr/>
        </p:nvPicPr>
        <p:blipFill>
          <a:blip r:embed="rId4">
            <a:alphaModFix/>
          </a:blip>
          <a:stretch>
            <a:fillRect/>
          </a:stretch>
        </p:blipFill>
        <p:spPr>
          <a:xfrm>
            <a:off x="3824525" y="3009800"/>
            <a:ext cx="5305576" cy="124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Nutrition ME </a:t>
            </a:r>
            <a:endParaRPr/>
          </a:p>
        </p:txBody>
      </p:sp>
      <p:sp>
        <p:nvSpPr>
          <p:cNvPr id="128" name="Google Shape;128;p19"/>
          <p:cNvSpPr txBox="1"/>
          <p:nvPr>
            <p:ph idx="1" type="body"/>
          </p:nvPr>
        </p:nvSpPr>
        <p:spPr>
          <a:xfrm>
            <a:off x="729450" y="2078875"/>
            <a:ext cx="7688700" cy="289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800"/>
              <a:t>Three Primary Sections:</a:t>
            </a:r>
            <a:endParaRPr b="1" sz="2800"/>
          </a:p>
          <a:p>
            <a:pPr indent="-355600" lvl="0" marL="457200" rtl="0" algn="l">
              <a:spcBef>
                <a:spcPts val="1200"/>
              </a:spcBef>
              <a:spcAft>
                <a:spcPts val="0"/>
              </a:spcAft>
              <a:buSzPts val="2000"/>
              <a:buAutoNum type="arabicPeriod"/>
            </a:pPr>
            <a:r>
              <a:rPr b="1" lang="en-GB" sz="2000"/>
              <a:t>User Registration Page</a:t>
            </a:r>
            <a:endParaRPr b="1" sz="2000"/>
          </a:p>
          <a:p>
            <a:pPr indent="-355600" lvl="0" marL="457200" rtl="0" algn="l">
              <a:spcBef>
                <a:spcPts val="0"/>
              </a:spcBef>
              <a:spcAft>
                <a:spcPts val="0"/>
              </a:spcAft>
              <a:buSzPts val="2000"/>
              <a:buAutoNum type="arabicPeriod"/>
            </a:pPr>
            <a:r>
              <a:rPr b="1" lang="en-GB" sz="2000"/>
              <a:t>The Dashboard </a:t>
            </a:r>
            <a:endParaRPr b="1" sz="2000"/>
          </a:p>
          <a:p>
            <a:pPr indent="-355600" lvl="0" marL="457200" rtl="0" algn="l">
              <a:spcBef>
                <a:spcPts val="0"/>
              </a:spcBef>
              <a:spcAft>
                <a:spcPts val="0"/>
              </a:spcAft>
              <a:buSzPts val="2000"/>
              <a:buAutoNum type="arabicPeriod"/>
            </a:pPr>
            <a:r>
              <a:rPr b="1" lang="en-GB" sz="2000"/>
              <a:t>The Recipe Page </a:t>
            </a:r>
            <a:endParaRPr b="1" sz="2000"/>
          </a:p>
          <a:p>
            <a:pPr indent="0" lvl="0" marL="0" rtl="0" algn="l">
              <a:spcBef>
                <a:spcPts val="1200"/>
              </a:spcBef>
              <a:spcAft>
                <a:spcPts val="0"/>
              </a:spcAft>
              <a:buNone/>
            </a:pPr>
            <a:r>
              <a:rPr lang="en-GB" sz="1908">
                <a:solidFill>
                  <a:srgbClr val="000000"/>
                </a:solidFill>
                <a:latin typeface="Times New Roman"/>
                <a:ea typeface="Times New Roman"/>
                <a:cs typeface="Times New Roman"/>
                <a:sym typeface="Times New Roman"/>
              </a:rPr>
              <a:t>The website is developed with Streamlit, a Python web application toolkit, and machine learning techniques are used to provide recommendations based on user data. </a:t>
            </a:r>
            <a:endParaRPr sz="1908">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2008"/>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USER-REGISTRATION </a:t>
            </a:r>
            <a:endParaRPr/>
          </a:p>
          <a:p>
            <a:pPr indent="0" lvl="0" marL="0" rtl="0" algn="l">
              <a:spcBef>
                <a:spcPts val="0"/>
              </a:spcBef>
              <a:spcAft>
                <a:spcPts val="0"/>
              </a:spcAft>
              <a:buNone/>
            </a:pPr>
            <a:r>
              <a:rPr lang="en-GB"/>
              <a:t>PAGE </a:t>
            </a:r>
            <a:endParaRPr/>
          </a:p>
        </p:txBody>
      </p:sp>
      <p:pic>
        <p:nvPicPr>
          <p:cNvPr id="134" name="Google Shape;134;p20"/>
          <p:cNvPicPr preferRelativeResize="0"/>
          <p:nvPr/>
        </p:nvPicPr>
        <p:blipFill>
          <a:blip r:embed="rId3">
            <a:alphaModFix/>
          </a:blip>
          <a:stretch>
            <a:fillRect/>
          </a:stretch>
        </p:blipFill>
        <p:spPr>
          <a:xfrm>
            <a:off x="4732525" y="251575"/>
            <a:ext cx="4299775" cy="469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563600" y="7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DASHBOARD</a:t>
            </a:r>
            <a:endParaRPr/>
          </a:p>
        </p:txBody>
      </p:sp>
      <p:pic>
        <p:nvPicPr>
          <p:cNvPr id="140" name="Google Shape;140;p21"/>
          <p:cNvPicPr preferRelativeResize="0"/>
          <p:nvPr/>
        </p:nvPicPr>
        <p:blipFill>
          <a:blip r:embed="rId3">
            <a:alphaModFix/>
          </a:blip>
          <a:stretch>
            <a:fillRect/>
          </a:stretch>
        </p:blipFill>
        <p:spPr>
          <a:xfrm>
            <a:off x="563600" y="687175"/>
            <a:ext cx="4110501" cy="4319298"/>
          </a:xfrm>
          <a:prstGeom prst="rect">
            <a:avLst/>
          </a:prstGeom>
          <a:noFill/>
          <a:ln>
            <a:noFill/>
          </a:ln>
        </p:spPr>
      </p:pic>
      <p:pic>
        <p:nvPicPr>
          <p:cNvPr id="141" name="Google Shape;141;p21"/>
          <p:cNvPicPr preferRelativeResize="0"/>
          <p:nvPr/>
        </p:nvPicPr>
        <p:blipFill>
          <a:blip r:embed="rId4">
            <a:alphaModFix/>
          </a:blip>
          <a:stretch>
            <a:fillRect/>
          </a:stretch>
        </p:blipFill>
        <p:spPr>
          <a:xfrm>
            <a:off x="5137375" y="181975"/>
            <a:ext cx="3624551" cy="49127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