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7eee6f727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7eee6f727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7f28b275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7f28b275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https://www.msn.com/ja-jp/news/techandscience/chrome%E3%81%A7%E5%8B%95%E4%BD%9C%E3%81%99%E3%82%8Bai%E3%82%A8%E3%83%BC%E3%82%B8%E3%82%A7%E3%83%B3%E3%83%88-anthropic%E3%81%8C%E8%A9%A6%E9%A8%93%E7%9A%84%E3%81%AB%E3%83%AA%E3%83%AA%E3%83%BC%E3%82%B9/ar-AA1LlOOI?ocid=BingNewsVerp" TargetMode="External"/><Relationship Id="rId7"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robotstart.info/2025/09/11/acc-jal-ai-agent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51875" y="748705"/>
            <a:ext cx="4072800" cy="26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Vibe Cording</a:t>
            </a:r>
            <a:endParaRPr/>
          </a:p>
        </p:txBody>
      </p:sp>
      <p:sp>
        <p:nvSpPr>
          <p:cNvPr id="55" name="Google Shape;55;p13"/>
          <p:cNvSpPr/>
          <p:nvPr/>
        </p:nvSpPr>
        <p:spPr>
          <a:xfrm>
            <a:off x="4749350" y="748705"/>
            <a:ext cx="4072800" cy="26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Agentic Cording</a:t>
            </a:r>
            <a:endParaRPr/>
          </a:p>
        </p:txBody>
      </p:sp>
      <p:sp>
        <p:nvSpPr>
          <p:cNvPr id="56" name="Google Shape;56;p13"/>
          <p:cNvSpPr txBox="1"/>
          <p:nvPr/>
        </p:nvSpPr>
        <p:spPr>
          <a:xfrm>
            <a:off x="351800" y="1205380"/>
            <a:ext cx="4072800" cy="26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solidFill>
                  <a:srgbClr val="4A86E8"/>
                </a:solidFill>
              </a:rPr>
              <a:t>人間とAIが対話によってサイクルを回す</a:t>
            </a:r>
            <a:endParaRPr b="1" sz="1200">
              <a:solidFill>
                <a:srgbClr val="4A86E8"/>
              </a:solidFill>
            </a:endParaRPr>
          </a:p>
        </p:txBody>
      </p:sp>
      <p:sp>
        <p:nvSpPr>
          <p:cNvPr id="57" name="Google Shape;57;p13"/>
          <p:cNvSpPr txBox="1"/>
          <p:nvPr/>
        </p:nvSpPr>
        <p:spPr>
          <a:xfrm>
            <a:off x="4749350" y="1205380"/>
            <a:ext cx="4072800" cy="26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solidFill>
                  <a:srgbClr val="4A86E8"/>
                </a:solidFill>
              </a:rPr>
              <a:t>AIが一気通貫で実施する</a:t>
            </a:r>
            <a:endParaRPr b="1" sz="1200">
              <a:solidFill>
                <a:srgbClr val="4A86E8"/>
              </a:solidFill>
            </a:endParaRPr>
          </a:p>
        </p:txBody>
      </p:sp>
      <p:sp>
        <p:nvSpPr>
          <p:cNvPr id="58" name="Google Shape;58;p13"/>
          <p:cNvSpPr txBox="1"/>
          <p:nvPr/>
        </p:nvSpPr>
        <p:spPr>
          <a:xfrm>
            <a:off x="1342513" y="1717180"/>
            <a:ext cx="524100" cy="26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solidFill>
                  <a:schemeClr val="dk2"/>
                </a:solidFill>
              </a:rPr>
              <a:t>AI</a:t>
            </a:r>
            <a:endParaRPr b="1" sz="1200">
              <a:solidFill>
                <a:schemeClr val="dk2"/>
              </a:solidFill>
            </a:endParaRPr>
          </a:p>
        </p:txBody>
      </p:sp>
      <p:sp>
        <p:nvSpPr>
          <p:cNvPr id="59" name="Google Shape;59;p13"/>
          <p:cNvSpPr txBox="1"/>
          <p:nvPr/>
        </p:nvSpPr>
        <p:spPr>
          <a:xfrm>
            <a:off x="2909938" y="1717180"/>
            <a:ext cx="524100" cy="26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solidFill>
                  <a:schemeClr val="dk2"/>
                </a:solidFill>
              </a:rPr>
              <a:t>人間</a:t>
            </a:r>
            <a:endParaRPr b="1" sz="1200">
              <a:solidFill>
                <a:schemeClr val="dk2"/>
              </a:solidFill>
            </a:endParaRPr>
          </a:p>
        </p:txBody>
      </p:sp>
      <p:sp>
        <p:nvSpPr>
          <p:cNvPr id="60" name="Google Shape;60;p13"/>
          <p:cNvSpPr txBox="1"/>
          <p:nvPr/>
        </p:nvSpPr>
        <p:spPr>
          <a:xfrm>
            <a:off x="1342513" y="2318780"/>
            <a:ext cx="524100" cy="26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solidFill>
                  <a:schemeClr val="dk2"/>
                </a:solidFill>
              </a:rPr>
              <a:t>人間</a:t>
            </a:r>
            <a:endParaRPr b="1" sz="1200">
              <a:solidFill>
                <a:schemeClr val="dk2"/>
              </a:solidFill>
            </a:endParaRPr>
          </a:p>
        </p:txBody>
      </p:sp>
      <p:sp>
        <p:nvSpPr>
          <p:cNvPr id="61" name="Google Shape;61;p13"/>
          <p:cNvSpPr txBox="1"/>
          <p:nvPr/>
        </p:nvSpPr>
        <p:spPr>
          <a:xfrm>
            <a:off x="2909938" y="2318780"/>
            <a:ext cx="524100" cy="26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solidFill>
                  <a:schemeClr val="dk2"/>
                </a:solidFill>
              </a:rPr>
              <a:t>AI</a:t>
            </a:r>
            <a:endParaRPr b="1" sz="1200">
              <a:solidFill>
                <a:schemeClr val="dk2"/>
              </a:solidFill>
            </a:endParaRPr>
          </a:p>
        </p:txBody>
      </p:sp>
      <p:cxnSp>
        <p:nvCxnSpPr>
          <p:cNvPr id="62" name="Google Shape;62;p13"/>
          <p:cNvCxnSpPr>
            <a:stCxn id="59" idx="1"/>
            <a:endCxn id="58" idx="3"/>
          </p:cNvCxnSpPr>
          <p:nvPr/>
        </p:nvCxnSpPr>
        <p:spPr>
          <a:xfrm rot="10800000">
            <a:off x="1866538" y="1848130"/>
            <a:ext cx="1043400" cy="0"/>
          </a:xfrm>
          <a:prstGeom prst="straightConnector1">
            <a:avLst/>
          </a:prstGeom>
          <a:noFill/>
          <a:ln cap="flat" cmpd="sng" w="9525">
            <a:solidFill>
              <a:schemeClr val="dk2"/>
            </a:solidFill>
            <a:prstDash val="solid"/>
            <a:round/>
            <a:headEnd len="med" w="med" type="none"/>
            <a:tailEnd len="med" w="med" type="triangle"/>
          </a:ln>
        </p:spPr>
      </p:cxnSp>
      <p:cxnSp>
        <p:nvCxnSpPr>
          <p:cNvPr id="63" name="Google Shape;63;p13"/>
          <p:cNvCxnSpPr>
            <a:stCxn id="58" idx="2"/>
            <a:endCxn id="60" idx="0"/>
          </p:cNvCxnSpPr>
          <p:nvPr/>
        </p:nvCxnSpPr>
        <p:spPr>
          <a:xfrm>
            <a:off x="1604563" y="1979080"/>
            <a:ext cx="0" cy="339600"/>
          </a:xfrm>
          <a:prstGeom prst="straightConnector1">
            <a:avLst/>
          </a:prstGeom>
          <a:noFill/>
          <a:ln cap="flat" cmpd="sng" w="9525">
            <a:solidFill>
              <a:schemeClr val="dk2"/>
            </a:solidFill>
            <a:prstDash val="solid"/>
            <a:round/>
            <a:headEnd len="med" w="med" type="none"/>
            <a:tailEnd len="med" w="med" type="triangle"/>
          </a:ln>
        </p:spPr>
      </p:cxnSp>
      <p:cxnSp>
        <p:nvCxnSpPr>
          <p:cNvPr id="64" name="Google Shape;64;p13"/>
          <p:cNvCxnSpPr>
            <a:stCxn id="60" idx="3"/>
            <a:endCxn id="61" idx="1"/>
          </p:cNvCxnSpPr>
          <p:nvPr/>
        </p:nvCxnSpPr>
        <p:spPr>
          <a:xfrm>
            <a:off x="1866613" y="2449730"/>
            <a:ext cx="1043400" cy="0"/>
          </a:xfrm>
          <a:prstGeom prst="straightConnector1">
            <a:avLst/>
          </a:prstGeom>
          <a:noFill/>
          <a:ln cap="flat" cmpd="sng" w="9525">
            <a:solidFill>
              <a:schemeClr val="dk2"/>
            </a:solidFill>
            <a:prstDash val="solid"/>
            <a:round/>
            <a:headEnd len="med" w="med" type="none"/>
            <a:tailEnd len="med" w="med" type="triangle"/>
          </a:ln>
        </p:spPr>
      </p:cxnSp>
      <p:cxnSp>
        <p:nvCxnSpPr>
          <p:cNvPr id="65" name="Google Shape;65;p13"/>
          <p:cNvCxnSpPr>
            <a:stCxn id="61" idx="0"/>
            <a:endCxn id="59" idx="2"/>
          </p:cNvCxnSpPr>
          <p:nvPr/>
        </p:nvCxnSpPr>
        <p:spPr>
          <a:xfrm rot="10800000">
            <a:off x="3171988" y="1979180"/>
            <a:ext cx="0" cy="339600"/>
          </a:xfrm>
          <a:prstGeom prst="straightConnector1">
            <a:avLst/>
          </a:prstGeom>
          <a:noFill/>
          <a:ln cap="flat" cmpd="sng" w="9525">
            <a:solidFill>
              <a:schemeClr val="dk2"/>
            </a:solidFill>
            <a:prstDash val="solid"/>
            <a:round/>
            <a:headEnd len="med" w="med" type="none"/>
            <a:tailEnd len="med" w="med" type="triangle"/>
          </a:ln>
        </p:spPr>
      </p:cxnSp>
      <p:sp>
        <p:nvSpPr>
          <p:cNvPr id="66" name="Google Shape;66;p13"/>
          <p:cNvSpPr txBox="1"/>
          <p:nvPr/>
        </p:nvSpPr>
        <p:spPr>
          <a:xfrm>
            <a:off x="5470463" y="1717180"/>
            <a:ext cx="524100" cy="26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solidFill>
                  <a:schemeClr val="dk2"/>
                </a:solidFill>
              </a:rPr>
              <a:t>AI</a:t>
            </a:r>
            <a:endParaRPr b="1" sz="1200">
              <a:solidFill>
                <a:schemeClr val="dk2"/>
              </a:solidFill>
            </a:endParaRPr>
          </a:p>
        </p:txBody>
      </p:sp>
      <p:sp>
        <p:nvSpPr>
          <p:cNvPr id="67" name="Google Shape;67;p13"/>
          <p:cNvSpPr/>
          <p:nvPr/>
        </p:nvSpPr>
        <p:spPr>
          <a:xfrm>
            <a:off x="5712500" y="1886655"/>
            <a:ext cx="2410800" cy="306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3"/>
          <p:cNvSpPr txBox="1"/>
          <p:nvPr/>
        </p:nvSpPr>
        <p:spPr>
          <a:xfrm>
            <a:off x="7801538" y="2318780"/>
            <a:ext cx="524100" cy="26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1200">
                <a:solidFill>
                  <a:schemeClr val="dk2"/>
                </a:solidFill>
              </a:rPr>
              <a:t>人間</a:t>
            </a:r>
            <a:endParaRPr b="1" sz="1200">
              <a:solidFill>
                <a:schemeClr val="dk2"/>
              </a:solidFill>
            </a:endParaRPr>
          </a:p>
        </p:txBody>
      </p:sp>
      <p:sp>
        <p:nvSpPr>
          <p:cNvPr id="69" name="Google Shape;69;p13"/>
          <p:cNvSpPr/>
          <p:nvPr/>
        </p:nvSpPr>
        <p:spPr>
          <a:xfrm>
            <a:off x="7060150" y="2268530"/>
            <a:ext cx="606300" cy="306900"/>
          </a:xfrm>
          <a:prstGeom prst="wedgeRectCallout">
            <a:avLst>
              <a:gd fmla="val 78422" name="adj1"/>
              <a:gd fmla="val 2318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800"/>
              <a:t>適時確認</a:t>
            </a:r>
            <a:endParaRPr b="1" sz="800"/>
          </a:p>
        </p:txBody>
      </p:sp>
      <p:sp>
        <p:nvSpPr>
          <p:cNvPr id="70" name="Google Shape;70;p13"/>
          <p:cNvSpPr/>
          <p:nvPr/>
        </p:nvSpPr>
        <p:spPr>
          <a:xfrm>
            <a:off x="579175" y="1619830"/>
            <a:ext cx="606300" cy="306900"/>
          </a:xfrm>
          <a:prstGeom prst="wedgeRectCallout">
            <a:avLst>
              <a:gd fmla="val 78422" name="adj1"/>
              <a:gd fmla="val 2318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800"/>
              <a:t>XXX</a:t>
            </a:r>
            <a:endParaRPr b="1" sz="800"/>
          </a:p>
        </p:txBody>
      </p:sp>
      <p:sp>
        <p:nvSpPr>
          <p:cNvPr id="71" name="Google Shape;71;p13"/>
          <p:cNvSpPr/>
          <p:nvPr/>
        </p:nvSpPr>
        <p:spPr>
          <a:xfrm flipH="1">
            <a:off x="3653563" y="1619830"/>
            <a:ext cx="606300" cy="306900"/>
          </a:xfrm>
          <a:prstGeom prst="wedgeRectCallout">
            <a:avLst>
              <a:gd fmla="val 78422" name="adj1"/>
              <a:gd fmla="val 2318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800"/>
              <a:t>XXX</a:t>
            </a:r>
            <a:endParaRPr b="1" sz="800"/>
          </a:p>
        </p:txBody>
      </p:sp>
      <p:sp>
        <p:nvSpPr>
          <p:cNvPr id="72" name="Google Shape;72;p13"/>
          <p:cNvSpPr/>
          <p:nvPr/>
        </p:nvSpPr>
        <p:spPr>
          <a:xfrm>
            <a:off x="579175" y="2268530"/>
            <a:ext cx="606300" cy="306900"/>
          </a:xfrm>
          <a:prstGeom prst="wedgeRectCallout">
            <a:avLst>
              <a:gd fmla="val 78422" name="adj1"/>
              <a:gd fmla="val 2318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800"/>
              <a:t>XXX</a:t>
            </a:r>
            <a:endParaRPr b="1" sz="800"/>
          </a:p>
        </p:txBody>
      </p:sp>
      <p:sp>
        <p:nvSpPr>
          <p:cNvPr id="73" name="Google Shape;73;p13"/>
          <p:cNvSpPr/>
          <p:nvPr/>
        </p:nvSpPr>
        <p:spPr>
          <a:xfrm flipH="1">
            <a:off x="3653563" y="2268530"/>
            <a:ext cx="606300" cy="306900"/>
          </a:xfrm>
          <a:prstGeom prst="wedgeRectCallout">
            <a:avLst>
              <a:gd fmla="val 78422" name="adj1"/>
              <a:gd fmla="val 2318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800"/>
              <a:t>XXX</a:t>
            </a:r>
            <a:endParaRPr b="1" sz="800"/>
          </a:p>
        </p:txBody>
      </p:sp>
      <p:sp>
        <p:nvSpPr>
          <p:cNvPr id="74" name="Google Shape;74;p13"/>
          <p:cNvSpPr/>
          <p:nvPr/>
        </p:nvSpPr>
        <p:spPr>
          <a:xfrm>
            <a:off x="67375" y="2904925"/>
            <a:ext cx="284400" cy="96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特徴</a:t>
            </a:r>
            <a:endParaRPr/>
          </a:p>
        </p:txBody>
      </p:sp>
      <p:sp>
        <p:nvSpPr>
          <p:cNvPr id="75" name="Google Shape;75;p13"/>
          <p:cNvSpPr/>
          <p:nvPr/>
        </p:nvSpPr>
        <p:spPr>
          <a:xfrm>
            <a:off x="67375" y="4000675"/>
            <a:ext cx="284400" cy="96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得意なこと</a:t>
            </a:r>
            <a:endParaRPr/>
          </a:p>
        </p:txBody>
      </p:sp>
      <p:cxnSp>
        <p:nvCxnSpPr>
          <p:cNvPr id="76" name="Google Shape;76;p13"/>
          <p:cNvCxnSpPr/>
          <p:nvPr/>
        </p:nvCxnSpPr>
        <p:spPr>
          <a:xfrm>
            <a:off x="89785" y="3933293"/>
            <a:ext cx="8767200" cy="0"/>
          </a:xfrm>
          <a:prstGeom prst="straightConnector1">
            <a:avLst/>
          </a:prstGeom>
          <a:noFill/>
          <a:ln cap="flat" cmpd="sng" w="9525">
            <a:solidFill>
              <a:schemeClr val="dk2"/>
            </a:solidFill>
            <a:prstDash val="dot"/>
            <a:round/>
            <a:headEnd len="med" w="med" type="none"/>
            <a:tailEnd len="med" w="med" type="none"/>
          </a:ln>
        </p:spPr>
      </p:cxnSp>
      <p:sp>
        <p:nvSpPr>
          <p:cNvPr id="77" name="Google Shape;77;p13"/>
          <p:cNvSpPr txBox="1"/>
          <p:nvPr/>
        </p:nvSpPr>
        <p:spPr>
          <a:xfrm>
            <a:off x="569000" y="2897425"/>
            <a:ext cx="3855600" cy="965700"/>
          </a:xfrm>
          <a:prstGeom prst="rect">
            <a:avLst/>
          </a:prstGeom>
          <a:noFill/>
          <a:ln>
            <a:noFill/>
          </a:ln>
        </p:spPr>
        <p:txBody>
          <a:bodyPr anchorCtr="0" anchor="t" bIns="91425" lIns="91425" spcFirstLastPara="1" rIns="91425" wrap="square" tIns="91425">
            <a:noAutofit/>
          </a:bodyPr>
          <a:lstStyle/>
          <a:p>
            <a:pPr indent="-304800" lvl="0" marL="457200" rtl="0" algn="l">
              <a:lnSpc>
                <a:spcPct val="130000"/>
              </a:lnSpc>
              <a:spcBef>
                <a:spcPts val="0"/>
              </a:spcBef>
              <a:spcAft>
                <a:spcPts val="0"/>
              </a:spcAft>
              <a:buClr>
                <a:schemeClr val="dk2"/>
              </a:buClr>
              <a:buSzPts val="1200"/>
              <a:buChar char="●"/>
            </a:pPr>
            <a:r>
              <a:rPr lang="ja" sz="1200">
                <a:solidFill>
                  <a:schemeClr val="dk2"/>
                </a:solidFill>
              </a:rPr>
              <a:t>プロンプト</a:t>
            </a:r>
            <a:r>
              <a:rPr lang="ja" sz="1200">
                <a:solidFill>
                  <a:schemeClr val="dk2"/>
                </a:solidFill>
              </a:rPr>
              <a:t>を使って、指示を与え、その指示を</a:t>
            </a:r>
            <a:br>
              <a:rPr lang="ja" sz="1200">
                <a:solidFill>
                  <a:schemeClr val="dk2"/>
                </a:solidFill>
              </a:rPr>
            </a:br>
            <a:r>
              <a:rPr lang="ja" sz="1200">
                <a:solidFill>
                  <a:schemeClr val="dk2"/>
                </a:solidFill>
              </a:rPr>
              <a:t>もとに AI がコードを生成・改善する</a:t>
            </a:r>
            <a:endParaRPr sz="1200">
              <a:solidFill>
                <a:schemeClr val="dk2"/>
              </a:solidFill>
            </a:endParaRPr>
          </a:p>
          <a:p>
            <a:pPr indent="-304800" lvl="0" marL="457200" rtl="0" algn="l">
              <a:lnSpc>
                <a:spcPct val="130000"/>
              </a:lnSpc>
              <a:spcBef>
                <a:spcPts val="0"/>
              </a:spcBef>
              <a:spcAft>
                <a:spcPts val="0"/>
              </a:spcAft>
              <a:buClr>
                <a:schemeClr val="dk2"/>
              </a:buClr>
              <a:buSzPts val="1200"/>
              <a:buChar char="●"/>
            </a:pPr>
            <a:r>
              <a:rPr lang="ja" sz="1200">
                <a:solidFill>
                  <a:schemeClr val="dk2"/>
                </a:solidFill>
              </a:rPr>
              <a:t>コードの細部よりもアウトプットの動作や雰囲気を重視する傾向がある</a:t>
            </a:r>
            <a:endParaRPr sz="1200">
              <a:solidFill>
                <a:schemeClr val="dk2"/>
              </a:solidFill>
            </a:endParaRPr>
          </a:p>
        </p:txBody>
      </p:sp>
      <p:sp>
        <p:nvSpPr>
          <p:cNvPr id="78" name="Google Shape;78;p13"/>
          <p:cNvSpPr txBox="1"/>
          <p:nvPr/>
        </p:nvSpPr>
        <p:spPr>
          <a:xfrm>
            <a:off x="4857950" y="2904925"/>
            <a:ext cx="3855600" cy="965700"/>
          </a:xfrm>
          <a:prstGeom prst="rect">
            <a:avLst/>
          </a:prstGeom>
          <a:noFill/>
          <a:ln>
            <a:noFill/>
          </a:ln>
        </p:spPr>
        <p:txBody>
          <a:bodyPr anchorCtr="0" anchor="t" bIns="91425" lIns="91425" spcFirstLastPara="1" rIns="91425" wrap="square" tIns="91425">
            <a:noAutofit/>
          </a:bodyPr>
          <a:lstStyle/>
          <a:p>
            <a:pPr indent="-304800" lvl="0" marL="457200" rtl="0" algn="l">
              <a:lnSpc>
                <a:spcPct val="130000"/>
              </a:lnSpc>
              <a:spcBef>
                <a:spcPts val="0"/>
              </a:spcBef>
              <a:spcAft>
                <a:spcPts val="0"/>
              </a:spcAft>
              <a:buClr>
                <a:schemeClr val="dk2"/>
              </a:buClr>
              <a:buSzPts val="1200"/>
              <a:buChar char="●"/>
            </a:pPr>
            <a:r>
              <a:rPr lang="ja" sz="1200">
                <a:solidFill>
                  <a:schemeClr val="dk2"/>
                </a:solidFill>
              </a:rPr>
              <a:t>AIエージェントがコード生成・テスト・修正・デプロイなど複数フェーズを自律的に実行</a:t>
            </a:r>
            <a:endParaRPr sz="1200">
              <a:solidFill>
                <a:schemeClr val="dk2"/>
              </a:solidFill>
            </a:endParaRPr>
          </a:p>
          <a:p>
            <a:pPr indent="-304800" lvl="0" marL="457200" rtl="0" algn="l">
              <a:lnSpc>
                <a:spcPct val="130000"/>
              </a:lnSpc>
              <a:spcBef>
                <a:spcPts val="0"/>
              </a:spcBef>
              <a:spcAft>
                <a:spcPts val="0"/>
              </a:spcAft>
              <a:buClr>
                <a:schemeClr val="dk2"/>
              </a:buClr>
              <a:buSzPts val="1200"/>
              <a:buChar char="●"/>
            </a:pPr>
            <a:r>
              <a:rPr lang="ja" sz="1200">
                <a:solidFill>
                  <a:schemeClr val="dk2"/>
                </a:solidFill>
              </a:rPr>
              <a:t>リスク軽減のために、</a:t>
            </a:r>
            <a:br>
              <a:rPr lang="ja" sz="1200">
                <a:solidFill>
                  <a:schemeClr val="dk2"/>
                </a:solidFill>
              </a:rPr>
            </a:br>
            <a:r>
              <a:rPr lang="ja" sz="1200">
                <a:solidFill>
                  <a:schemeClr val="dk2"/>
                </a:solidFill>
              </a:rPr>
              <a:t>人の監督・レビューが組み込まれている</a:t>
            </a:r>
            <a:endParaRPr sz="1200">
              <a:solidFill>
                <a:schemeClr val="dk2"/>
              </a:solidFill>
            </a:endParaRPr>
          </a:p>
        </p:txBody>
      </p:sp>
      <p:sp>
        <p:nvSpPr>
          <p:cNvPr id="79" name="Google Shape;79;p13"/>
          <p:cNvSpPr txBox="1"/>
          <p:nvPr/>
        </p:nvSpPr>
        <p:spPr>
          <a:xfrm>
            <a:off x="569000" y="4075050"/>
            <a:ext cx="3855600" cy="965700"/>
          </a:xfrm>
          <a:prstGeom prst="rect">
            <a:avLst/>
          </a:prstGeom>
          <a:noFill/>
          <a:ln>
            <a:noFill/>
          </a:ln>
        </p:spPr>
        <p:txBody>
          <a:bodyPr anchorCtr="0" anchor="t" bIns="91425" lIns="91425" spcFirstLastPara="1" rIns="91425" wrap="square" tIns="91425">
            <a:noAutofit/>
          </a:bodyPr>
          <a:lstStyle/>
          <a:p>
            <a:pPr indent="-304800" lvl="0" marL="457200" rtl="0" algn="l">
              <a:lnSpc>
                <a:spcPct val="130000"/>
              </a:lnSpc>
              <a:spcBef>
                <a:spcPts val="0"/>
              </a:spcBef>
              <a:spcAft>
                <a:spcPts val="0"/>
              </a:spcAft>
              <a:buClr>
                <a:schemeClr val="dk2"/>
              </a:buClr>
              <a:buSzPts val="1200"/>
              <a:buChar char="●"/>
            </a:pPr>
            <a:r>
              <a:rPr lang="ja" sz="1200">
                <a:solidFill>
                  <a:schemeClr val="dk2"/>
                </a:solidFill>
              </a:rPr>
              <a:t>プロトタイプの素早い作成</a:t>
            </a:r>
            <a:endParaRPr sz="1200">
              <a:solidFill>
                <a:schemeClr val="dk2"/>
              </a:solidFill>
            </a:endParaRPr>
          </a:p>
          <a:p>
            <a:pPr indent="-304800" lvl="0" marL="457200" rtl="0" algn="l">
              <a:lnSpc>
                <a:spcPct val="130000"/>
              </a:lnSpc>
              <a:spcBef>
                <a:spcPts val="0"/>
              </a:spcBef>
              <a:spcAft>
                <a:spcPts val="0"/>
              </a:spcAft>
              <a:buClr>
                <a:schemeClr val="dk2"/>
              </a:buClr>
              <a:buSzPts val="1200"/>
              <a:buChar char="●"/>
            </a:pPr>
            <a:r>
              <a:rPr lang="ja" sz="1200">
                <a:solidFill>
                  <a:schemeClr val="dk2"/>
                </a:solidFill>
              </a:rPr>
              <a:t>アイデア検証・試作を重ねて改善していく</a:t>
            </a:r>
            <a:br>
              <a:rPr lang="ja" sz="1200">
                <a:solidFill>
                  <a:schemeClr val="dk2"/>
                </a:solidFill>
              </a:rPr>
            </a:br>
            <a:r>
              <a:rPr lang="ja" sz="1200">
                <a:solidFill>
                  <a:schemeClr val="dk2"/>
                </a:solidFill>
              </a:rPr>
              <a:t>実験的な開発</a:t>
            </a:r>
            <a:endParaRPr sz="1200">
              <a:solidFill>
                <a:schemeClr val="dk2"/>
              </a:solidFill>
            </a:endParaRPr>
          </a:p>
        </p:txBody>
      </p:sp>
      <p:sp>
        <p:nvSpPr>
          <p:cNvPr id="80" name="Google Shape;80;p13"/>
          <p:cNvSpPr txBox="1"/>
          <p:nvPr/>
        </p:nvSpPr>
        <p:spPr>
          <a:xfrm>
            <a:off x="4857950" y="4082550"/>
            <a:ext cx="3855600" cy="965700"/>
          </a:xfrm>
          <a:prstGeom prst="rect">
            <a:avLst/>
          </a:prstGeom>
          <a:noFill/>
          <a:ln>
            <a:noFill/>
          </a:ln>
        </p:spPr>
        <p:txBody>
          <a:bodyPr anchorCtr="0" anchor="t" bIns="91425" lIns="91425" spcFirstLastPara="1" rIns="91425" wrap="square" tIns="91425">
            <a:noAutofit/>
          </a:bodyPr>
          <a:lstStyle/>
          <a:p>
            <a:pPr indent="-304800" lvl="0" marL="457200" rtl="0" algn="l">
              <a:lnSpc>
                <a:spcPct val="130000"/>
              </a:lnSpc>
              <a:spcBef>
                <a:spcPts val="0"/>
              </a:spcBef>
              <a:spcAft>
                <a:spcPts val="0"/>
              </a:spcAft>
              <a:buClr>
                <a:schemeClr val="dk2"/>
              </a:buClr>
              <a:buSzPts val="1200"/>
              <a:buChar char="●"/>
            </a:pPr>
            <a:r>
              <a:rPr lang="ja" sz="1200">
                <a:solidFill>
                  <a:schemeClr val="dk2"/>
                </a:solidFill>
              </a:rPr>
              <a:t>大規模または反復の多い開発作業（バグ修正、機能追加、ドキュメント更新など）の効率化</a:t>
            </a:r>
            <a:endParaRPr sz="1200">
              <a:solidFill>
                <a:schemeClr val="dk2"/>
              </a:solidFill>
            </a:endParaRPr>
          </a:p>
          <a:p>
            <a:pPr indent="-304800" lvl="0" marL="457200" rtl="0" algn="l">
              <a:lnSpc>
                <a:spcPct val="130000"/>
              </a:lnSpc>
              <a:spcBef>
                <a:spcPts val="0"/>
              </a:spcBef>
              <a:spcAft>
                <a:spcPts val="0"/>
              </a:spcAft>
              <a:buClr>
                <a:schemeClr val="dk2"/>
              </a:buClr>
              <a:buSzPts val="1200"/>
              <a:buChar char="●"/>
            </a:pPr>
            <a:r>
              <a:rPr lang="ja" sz="1200">
                <a:solidFill>
                  <a:schemeClr val="dk2"/>
                </a:solidFill>
              </a:rPr>
              <a:t>コードの品質維持・保守性確保</a:t>
            </a:r>
            <a:endParaRPr sz="12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p:nvPr/>
        </p:nvSpPr>
        <p:spPr>
          <a:xfrm>
            <a:off x="351875" y="748705"/>
            <a:ext cx="4072800" cy="26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情報収集＋表</a:t>
            </a:r>
            <a:endParaRPr/>
          </a:p>
        </p:txBody>
      </p:sp>
      <p:sp>
        <p:nvSpPr>
          <p:cNvPr id="86" name="Google Shape;86;p14"/>
          <p:cNvSpPr/>
          <p:nvPr/>
        </p:nvSpPr>
        <p:spPr>
          <a:xfrm>
            <a:off x="4749350" y="748705"/>
            <a:ext cx="4072800" cy="26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Web操作（Agentic Browsing）</a:t>
            </a:r>
            <a:endParaRPr/>
          </a:p>
        </p:txBody>
      </p:sp>
      <p:pic>
        <p:nvPicPr>
          <p:cNvPr id="87" name="Google Shape;87;p14"/>
          <p:cNvPicPr preferRelativeResize="0"/>
          <p:nvPr/>
        </p:nvPicPr>
        <p:blipFill>
          <a:blip r:embed="rId3">
            <a:alphaModFix/>
          </a:blip>
          <a:stretch>
            <a:fillRect/>
          </a:stretch>
        </p:blipFill>
        <p:spPr>
          <a:xfrm>
            <a:off x="484188" y="1381802"/>
            <a:ext cx="3808175" cy="836900"/>
          </a:xfrm>
          <a:prstGeom prst="rect">
            <a:avLst/>
          </a:prstGeom>
          <a:noFill/>
          <a:ln>
            <a:noFill/>
          </a:ln>
        </p:spPr>
      </p:pic>
      <p:pic>
        <p:nvPicPr>
          <p:cNvPr id="88" name="Google Shape;88;p14"/>
          <p:cNvPicPr preferRelativeResize="0"/>
          <p:nvPr/>
        </p:nvPicPr>
        <p:blipFill>
          <a:blip r:embed="rId4">
            <a:alphaModFix/>
          </a:blip>
          <a:stretch>
            <a:fillRect/>
          </a:stretch>
        </p:blipFill>
        <p:spPr>
          <a:xfrm>
            <a:off x="384450" y="2505070"/>
            <a:ext cx="4007649" cy="1640031"/>
          </a:xfrm>
          <a:prstGeom prst="rect">
            <a:avLst/>
          </a:prstGeom>
          <a:noFill/>
          <a:ln>
            <a:noFill/>
          </a:ln>
        </p:spPr>
      </p:pic>
      <p:pic>
        <p:nvPicPr>
          <p:cNvPr id="89" name="Google Shape;89;p14"/>
          <p:cNvPicPr preferRelativeResize="0"/>
          <p:nvPr/>
        </p:nvPicPr>
        <p:blipFill>
          <a:blip r:embed="rId5">
            <a:alphaModFix/>
          </a:blip>
          <a:stretch>
            <a:fillRect/>
          </a:stretch>
        </p:blipFill>
        <p:spPr>
          <a:xfrm>
            <a:off x="4749350" y="1600643"/>
            <a:ext cx="4072802" cy="2544458"/>
          </a:xfrm>
          <a:prstGeom prst="rect">
            <a:avLst/>
          </a:prstGeom>
          <a:noFill/>
          <a:ln>
            <a:noFill/>
          </a:ln>
        </p:spPr>
      </p:pic>
      <p:sp>
        <p:nvSpPr>
          <p:cNvPr id="90" name="Google Shape;90;p14"/>
          <p:cNvSpPr txBox="1"/>
          <p:nvPr/>
        </p:nvSpPr>
        <p:spPr>
          <a:xfrm>
            <a:off x="4749350" y="4207625"/>
            <a:ext cx="412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u="sng">
                <a:solidFill>
                  <a:schemeClr val="hlink"/>
                </a:solidFill>
                <a:hlinkClick r:id="rId6"/>
              </a:rPr>
              <a:t>Chromeで動作するAIエージェント、Anthropicが試験的にリリース</a:t>
            </a:r>
            <a:endParaRPr/>
          </a:p>
        </p:txBody>
      </p:sp>
      <p:sp>
        <p:nvSpPr>
          <p:cNvPr id="91" name="Google Shape;91;p14"/>
          <p:cNvSpPr txBox="1"/>
          <p:nvPr/>
        </p:nvSpPr>
        <p:spPr>
          <a:xfrm>
            <a:off x="9044175" y="1381800"/>
            <a:ext cx="3000000" cy="360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solidFill>
                  <a:schemeClr val="dk1"/>
                </a:solidFill>
              </a:rPr>
              <a:t>Claudeが「Opportunity Name（商談名）」をユーザーのリクエストに従って変更しようとしている。</a:t>
            </a:r>
            <a:br>
              <a:rPr lang="ja">
                <a:solidFill>
                  <a:schemeClr val="dk1"/>
                </a:solidFill>
              </a:rPr>
            </a:br>
            <a:endParaRPr>
              <a:solidFill>
                <a:schemeClr val="dk1"/>
              </a:solidFill>
            </a:endParaRPr>
          </a:p>
          <a:p>
            <a:pPr indent="-317500" lvl="0" marL="457200" rtl="0" algn="l">
              <a:lnSpc>
                <a:spcPct val="115000"/>
              </a:lnSpc>
              <a:spcBef>
                <a:spcPts val="1400"/>
              </a:spcBef>
              <a:spcAft>
                <a:spcPts val="0"/>
              </a:spcAft>
              <a:buClr>
                <a:schemeClr val="dk1"/>
              </a:buClr>
              <a:buSzPts val="1400"/>
              <a:buChar char="●"/>
            </a:pPr>
            <a:r>
              <a:rPr lang="ja">
                <a:solidFill>
                  <a:schemeClr val="dk1"/>
                </a:solidFill>
              </a:rPr>
              <a:t>元は「ACME Co.」</a:t>
            </a:r>
            <a:br>
              <a:rPr lang="ja">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ja">
                <a:solidFill>
                  <a:schemeClr val="dk1"/>
                </a:solidFill>
              </a:rPr>
              <a:t>ユーザーからの依頼で「ACME Co. API」に変更。</a:t>
            </a:r>
            <a:br>
              <a:rPr lang="ja">
                <a:solidFill>
                  <a:schemeClr val="dk1"/>
                </a:solidFill>
              </a:rPr>
            </a:br>
            <a:endParaRPr>
              <a:solidFill>
                <a:schemeClr val="dk1"/>
              </a:solidFill>
            </a:endParaRPr>
          </a:p>
          <a:p>
            <a:pPr indent="0" lvl="0" marL="0" rtl="0" algn="l">
              <a:lnSpc>
                <a:spcPct val="115000"/>
              </a:lnSpc>
              <a:spcBef>
                <a:spcPts val="1400"/>
              </a:spcBef>
              <a:spcAft>
                <a:spcPts val="0"/>
              </a:spcAft>
              <a:buNone/>
            </a:pPr>
            <a:r>
              <a:rPr lang="ja">
                <a:solidFill>
                  <a:schemeClr val="dk1"/>
                </a:solidFill>
              </a:rPr>
              <a:t>そのために「opportunity name field」を探して、クリックして編集 → 新しい名前を入力しようとしている。</a:t>
            </a:r>
            <a:endParaRPr>
              <a:solidFill>
                <a:schemeClr val="dk1"/>
              </a:solidFill>
            </a:endParaRPr>
          </a:p>
        </p:txBody>
      </p:sp>
      <p:pic>
        <p:nvPicPr>
          <p:cNvPr id="92" name="Google Shape;92;p14"/>
          <p:cNvPicPr preferRelativeResize="0"/>
          <p:nvPr/>
        </p:nvPicPr>
        <p:blipFill>
          <a:blip r:embed="rId7">
            <a:alphaModFix/>
          </a:blip>
          <a:stretch>
            <a:fillRect/>
          </a:stretch>
        </p:blipFill>
        <p:spPr>
          <a:xfrm>
            <a:off x="9309949" y="704225"/>
            <a:ext cx="3598525" cy="3503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p:nvPr/>
        </p:nvSpPr>
        <p:spPr>
          <a:xfrm>
            <a:off x="351875" y="449229"/>
            <a:ext cx="4072800" cy="26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JAL：ナレッジ支援システム　空港JAL-AI</a:t>
            </a:r>
            <a:endParaRPr/>
          </a:p>
        </p:txBody>
      </p:sp>
      <p:sp>
        <p:nvSpPr>
          <p:cNvPr id="98" name="Google Shape;98;p15"/>
          <p:cNvSpPr/>
          <p:nvPr/>
        </p:nvSpPr>
        <p:spPr>
          <a:xfrm>
            <a:off x="4749350" y="449229"/>
            <a:ext cx="4072800" cy="26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セキュリティ企業 Securonix </a:t>
            </a:r>
            <a:endParaRPr/>
          </a:p>
        </p:txBody>
      </p:sp>
      <p:sp>
        <p:nvSpPr>
          <p:cNvPr id="99" name="Google Shape;99;p15"/>
          <p:cNvSpPr txBox="1"/>
          <p:nvPr/>
        </p:nvSpPr>
        <p:spPr>
          <a:xfrm>
            <a:off x="351825" y="868474"/>
            <a:ext cx="40728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200">
                <a:solidFill>
                  <a:schemeClr val="dk2"/>
                </a:solidFill>
              </a:rPr>
              <a:t>空港JAL-AIとは、空港での業務の標準化・効率化およびサービス品質の向上を目指すAIエージェントで、スタッフが、ナレッジから危険物検索・ラウンジ入場条件・多言語のアナウンスの作成を行う。</a:t>
            </a:r>
            <a:endParaRPr sz="1200">
              <a:solidFill>
                <a:schemeClr val="dk2"/>
              </a:solidFill>
            </a:endParaRPr>
          </a:p>
        </p:txBody>
      </p:sp>
      <p:sp>
        <p:nvSpPr>
          <p:cNvPr id="100" name="Google Shape;100;p15"/>
          <p:cNvSpPr txBox="1"/>
          <p:nvPr/>
        </p:nvSpPr>
        <p:spPr>
          <a:xfrm>
            <a:off x="351875" y="1819418"/>
            <a:ext cx="40728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200" u="sng">
                <a:solidFill>
                  <a:schemeClr val="dk2"/>
                </a:solidFill>
              </a:rPr>
              <a:t>背景</a:t>
            </a:r>
            <a:endParaRPr b="1" sz="1200" u="sng">
              <a:solidFill>
                <a:schemeClr val="dk2"/>
              </a:solidFill>
            </a:endParaRPr>
          </a:p>
          <a:p>
            <a:pPr indent="-304800" lvl="0" marL="457200" rtl="0" algn="l">
              <a:spcBef>
                <a:spcPts val="0"/>
              </a:spcBef>
              <a:spcAft>
                <a:spcPts val="0"/>
              </a:spcAft>
              <a:buClr>
                <a:schemeClr val="dk2"/>
              </a:buClr>
              <a:buSzPts val="1200"/>
              <a:buChar char="●"/>
            </a:pPr>
            <a:r>
              <a:rPr lang="ja" sz="1200">
                <a:solidFill>
                  <a:schemeClr val="dk2"/>
                </a:solidFill>
              </a:rPr>
              <a:t>労働人口の減少により、スタッフ確保が難しい</a:t>
            </a:r>
            <a:endParaRPr sz="1200">
              <a:solidFill>
                <a:schemeClr val="dk2"/>
              </a:solidFill>
            </a:endParaRPr>
          </a:p>
          <a:p>
            <a:pPr indent="-304800" lvl="0" marL="457200" rtl="0" algn="l">
              <a:spcBef>
                <a:spcPts val="0"/>
              </a:spcBef>
              <a:spcAft>
                <a:spcPts val="0"/>
              </a:spcAft>
              <a:buClr>
                <a:schemeClr val="dk2"/>
              </a:buClr>
              <a:buSzPts val="1200"/>
              <a:buChar char="●"/>
            </a:pPr>
            <a:r>
              <a:rPr lang="ja" sz="1200">
                <a:solidFill>
                  <a:schemeClr val="dk2"/>
                </a:solidFill>
              </a:rPr>
              <a:t>スタッフの経験に頼る運用では、サービス品質や対応の安定性を保つことが難しい</a:t>
            </a:r>
            <a:endParaRPr sz="1200">
              <a:solidFill>
                <a:schemeClr val="dk2"/>
              </a:solidFill>
            </a:endParaRPr>
          </a:p>
          <a:p>
            <a:pPr indent="-304800" lvl="0" marL="457200" rtl="0" algn="l">
              <a:spcBef>
                <a:spcPts val="0"/>
              </a:spcBef>
              <a:spcAft>
                <a:spcPts val="0"/>
              </a:spcAft>
              <a:buClr>
                <a:schemeClr val="dk2"/>
              </a:buClr>
              <a:buSzPts val="1200"/>
              <a:buChar char="●"/>
            </a:pPr>
            <a:r>
              <a:rPr lang="ja" sz="1200">
                <a:solidFill>
                  <a:schemeClr val="dk2"/>
                </a:solidFill>
              </a:rPr>
              <a:t>業務内容の複雑さ、ルールやマニュアルなどの量が多く、対応までに時間がかかる</a:t>
            </a:r>
            <a:endParaRPr sz="1200">
              <a:solidFill>
                <a:schemeClr val="dk2"/>
              </a:solidFill>
            </a:endParaRPr>
          </a:p>
        </p:txBody>
      </p:sp>
      <p:sp>
        <p:nvSpPr>
          <p:cNvPr id="101" name="Google Shape;101;p15"/>
          <p:cNvSpPr txBox="1"/>
          <p:nvPr/>
        </p:nvSpPr>
        <p:spPr>
          <a:xfrm>
            <a:off x="351825" y="3192193"/>
            <a:ext cx="4072800" cy="91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ja" sz="1200" u="sng">
                <a:solidFill>
                  <a:schemeClr val="dk2"/>
                </a:solidFill>
              </a:rPr>
              <a:t>プロトタイプ実証による効果</a:t>
            </a:r>
            <a:endParaRPr b="1" sz="1200" u="sng">
              <a:solidFill>
                <a:schemeClr val="dk2"/>
              </a:solidFill>
            </a:endParaRPr>
          </a:p>
          <a:p>
            <a:pPr indent="-304800" lvl="0" marL="457200" rtl="0" algn="l">
              <a:spcBef>
                <a:spcPts val="0"/>
              </a:spcBef>
              <a:spcAft>
                <a:spcPts val="0"/>
              </a:spcAft>
              <a:buClr>
                <a:schemeClr val="dk2"/>
              </a:buClr>
              <a:buSzPts val="1200"/>
              <a:buChar char="●"/>
            </a:pPr>
            <a:r>
              <a:rPr lang="ja" sz="1200">
                <a:solidFill>
                  <a:schemeClr val="dk2"/>
                </a:solidFill>
              </a:rPr>
              <a:t>危険物検索・アナウンス作成では、９０％以上のスタッフがお客さまへの回答速度の向上を実感</a:t>
            </a:r>
            <a:endParaRPr sz="1200">
              <a:solidFill>
                <a:schemeClr val="dk2"/>
              </a:solidFill>
            </a:endParaRPr>
          </a:p>
          <a:p>
            <a:pPr indent="-304800" lvl="0" marL="457200" rtl="0" algn="l">
              <a:spcBef>
                <a:spcPts val="0"/>
              </a:spcBef>
              <a:spcAft>
                <a:spcPts val="0"/>
              </a:spcAft>
              <a:buClr>
                <a:schemeClr val="dk2"/>
              </a:buClr>
              <a:buSzPts val="1200"/>
              <a:buChar char="●"/>
            </a:pPr>
            <a:r>
              <a:rPr lang="ja" sz="1200">
                <a:solidFill>
                  <a:schemeClr val="dk2"/>
                </a:solidFill>
              </a:rPr>
              <a:t>ラウンジ入場条件では</a:t>
            </a:r>
            <a:r>
              <a:rPr lang="ja" sz="1200">
                <a:solidFill>
                  <a:schemeClr val="dk2"/>
                </a:solidFill>
              </a:rPr>
              <a:t>９０％以上のスタッフがお客さまへの回答速度の向上を実感</a:t>
            </a:r>
            <a:endParaRPr sz="1200">
              <a:solidFill>
                <a:schemeClr val="dk2"/>
              </a:solidFill>
            </a:endParaRPr>
          </a:p>
          <a:p>
            <a:pPr indent="-304800" lvl="0" marL="457200" rtl="0" algn="l">
              <a:spcBef>
                <a:spcPts val="0"/>
              </a:spcBef>
              <a:spcAft>
                <a:spcPts val="0"/>
              </a:spcAft>
              <a:buClr>
                <a:schemeClr val="dk2"/>
              </a:buClr>
              <a:buSzPts val="1200"/>
              <a:buChar char="●"/>
            </a:pPr>
            <a:r>
              <a:rPr lang="ja" sz="1200">
                <a:solidFill>
                  <a:schemeClr val="dk2"/>
                </a:solidFill>
              </a:rPr>
              <a:t>初期では、操作が</a:t>
            </a:r>
            <a:r>
              <a:rPr lang="ja" sz="1300">
                <a:solidFill>
                  <a:srgbClr val="111111"/>
                </a:solidFill>
                <a:highlight>
                  <a:srgbClr val="FFFFFF"/>
                </a:highlight>
                <a:latin typeface="Meiryo"/>
                <a:ea typeface="Meiryo"/>
                <a:cs typeface="Meiryo"/>
                <a:sym typeface="Meiryo"/>
              </a:rPr>
              <a:t>煩雑というFBもあり、UI/UXの改善を実施した。</a:t>
            </a:r>
            <a:endParaRPr sz="1300">
              <a:solidFill>
                <a:srgbClr val="111111"/>
              </a:solidFill>
              <a:highlight>
                <a:srgbClr val="FFFFFF"/>
              </a:highlight>
              <a:latin typeface="Meiryo"/>
              <a:ea typeface="Meiryo"/>
              <a:cs typeface="Meiryo"/>
              <a:sym typeface="Meiryo"/>
            </a:endParaRPr>
          </a:p>
          <a:p>
            <a:pPr indent="-311150" lvl="1" marL="914400" rtl="0" algn="l">
              <a:spcBef>
                <a:spcPts val="0"/>
              </a:spcBef>
              <a:spcAft>
                <a:spcPts val="0"/>
              </a:spcAft>
              <a:buClr>
                <a:srgbClr val="111111"/>
              </a:buClr>
              <a:buSzPts val="1300"/>
              <a:buFont typeface="Meiryo"/>
              <a:buChar char="○"/>
            </a:pPr>
            <a:r>
              <a:rPr lang="ja" sz="1300">
                <a:solidFill>
                  <a:srgbClr val="111111"/>
                </a:solidFill>
                <a:highlight>
                  <a:srgbClr val="FFFFFF"/>
                </a:highlight>
                <a:latin typeface="Meiryo"/>
                <a:ea typeface="Meiryo"/>
                <a:cs typeface="Meiryo"/>
                <a:sym typeface="Meiryo"/>
              </a:rPr>
              <a:t>2025年4月には、全国56空港への一斉展開</a:t>
            </a:r>
            <a:endParaRPr sz="1300">
              <a:solidFill>
                <a:srgbClr val="111111"/>
              </a:solidFill>
              <a:highlight>
                <a:srgbClr val="FFFFFF"/>
              </a:highlight>
              <a:latin typeface="Meiryo"/>
              <a:ea typeface="Meiryo"/>
              <a:cs typeface="Meiryo"/>
              <a:sym typeface="Meiryo"/>
            </a:endParaRPr>
          </a:p>
        </p:txBody>
      </p:sp>
      <p:sp>
        <p:nvSpPr>
          <p:cNvPr id="102" name="Google Shape;102;p15"/>
          <p:cNvSpPr txBox="1"/>
          <p:nvPr/>
        </p:nvSpPr>
        <p:spPr>
          <a:xfrm>
            <a:off x="351825" y="0"/>
            <a:ext cx="40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700" u="sng">
                <a:solidFill>
                  <a:schemeClr val="hlink"/>
                </a:solidFill>
                <a:latin typeface="Meiryo"/>
                <a:ea typeface="Meiryo"/>
                <a:cs typeface="Meiryo"/>
                <a:sym typeface="Meiryo"/>
                <a:hlinkClick r:id="rId3"/>
              </a:rPr>
              <a:t>JALが全国56空港にアクセンチュアの「AIエージェント」を導入 「生成AI」の特性が活かせる3つの業務領域とは - ロボスタ</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