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50b7bdb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50b7bdb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50b7bdbd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50b7bdbd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soumu.go.jp/johotsusintokei/whitepaper/ja/h29/html/nc122110.html" TargetMode="External"/><Relationship Id="rId4" Type="http://schemas.openxmlformats.org/officeDocument/2006/relationships/hyperlink" Target="https://www.soumu.go.jp/johotsusintokei/whitepaper/ja/h29/html/nc122110.html" TargetMode="External"/><Relationship Id="rId5" Type="http://schemas.openxmlformats.org/officeDocument/2006/relationships/hyperlink" Target="https://jp.reuters.com/article/amazon-jobs-ai-idJPKCN1ML0DN/" TargetMode="External"/><Relationship Id="rId6" Type="http://schemas.openxmlformats.org/officeDocument/2006/relationships/hyperlink" Target="https://www.itmedia.co.jp/news/articles/2306/20/news137.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47075" y="224600"/>
            <a:ext cx="29874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800">
                <a:solidFill>
                  <a:schemeClr val="dk2"/>
                </a:solidFill>
              </a:rPr>
              <a:t>事例</a:t>
            </a:r>
            <a:endParaRPr b="1" sz="1800">
              <a:solidFill>
                <a:schemeClr val="dk2"/>
              </a:solidFill>
            </a:endParaRPr>
          </a:p>
        </p:txBody>
      </p:sp>
      <p:sp>
        <p:nvSpPr>
          <p:cNvPr id="55" name="Google Shape;55;p13"/>
          <p:cNvSpPr/>
          <p:nvPr/>
        </p:nvSpPr>
        <p:spPr>
          <a:xfrm>
            <a:off x="247075" y="935850"/>
            <a:ext cx="1720200" cy="232200"/>
          </a:xfrm>
          <a:prstGeom prst="homePlate">
            <a:avLst>
              <a:gd fmla="val 50000" name="adj"/>
            </a:avLst>
          </a:prstGeom>
          <a:solidFill>
            <a:schemeClr val="lt2"/>
          </a:solidFill>
          <a:ln cap="flat" cmpd="sng" w="8200">
            <a:solidFill>
              <a:schemeClr val="dk2"/>
            </a:solidFill>
            <a:prstDash val="solid"/>
            <a:round/>
            <a:headEnd len="sm" w="sm" type="none"/>
            <a:tailEnd len="sm" w="sm" type="none"/>
          </a:ln>
        </p:spPr>
        <p:txBody>
          <a:bodyPr anchorCtr="0" anchor="ctr" bIns="78675" lIns="78675" spcFirstLastPara="1" rIns="78675" wrap="square" tIns="78675">
            <a:noAutofit/>
          </a:bodyPr>
          <a:lstStyle/>
          <a:p>
            <a:pPr indent="0" lvl="0" marL="0" rtl="0" algn="ctr">
              <a:spcBef>
                <a:spcPts val="0"/>
              </a:spcBef>
              <a:spcAft>
                <a:spcPts val="0"/>
              </a:spcAft>
              <a:buNone/>
            </a:pPr>
            <a:r>
              <a:rPr lang="ja" sz="1204"/>
              <a:t>データ収集</a:t>
            </a:r>
            <a:endParaRPr sz="1204"/>
          </a:p>
        </p:txBody>
      </p:sp>
      <p:sp>
        <p:nvSpPr>
          <p:cNvPr id="56" name="Google Shape;56;p13"/>
          <p:cNvSpPr/>
          <p:nvPr/>
        </p:nvSpPr>
        <p:spPr>
          <a:xfrm>
            <a:off x="1995439" y="935850"/>
            <a:ext cx="1720200" cy="232200"/>
          </a:xfrm>
          <a:prstGeom prst="homePlate">
            <a:avLst>
              <a:gd fmla="val 50000" name="adj"/>
            </a:avLst>
          </a:prstGeom>
          <a:solidFill>
            <a:schemeClr val="lt2"/>
          </a:solidFill>
          <a:ln cap="flat" cmpd="sng" w="8200">
            <a:solidFill>
              <a:schemeClr val="dk2"/>
            </a:solidFill>
            <a:prstDash val="solid"/>
            <a:round/>
            <a:headEnd len="sm" w="sm" type="none"/>
            <a:tailEnd len="sm" w="sm" type="none"/>
          </a:ln>
        </p:spPr>
        <p:txBody>
          <a:bodyPr anchorCtr="0" anchor="ctr" bIns="78675" lIns="78675" spcFirstLastPara="1" rIns="78675" wrap="square" tIns="78675">
            <a:noAutofit/>
          </a:bodyPr>
          <a:lstStyle/>
          <a:p>
            <a:pPr indent="0" lvl="0" marL="0" rtl="0" algn="ctr">
              <a:spcBef>
                <a:spcPts val="0"/>
              </a:spcBef>
              <a:spcAft>
                <a:spcPts val="0"/>
              </a:spcAft>
              <a:buNone/>
            </a:pPr>
            <a:r>
              <a:rPr lang="ja" sz="1204"/>
              <a:t>データ整備</a:t>
            </a:r>
            <a:endParaRPr sz="1204"/>
          </a:p>
        </p:txBody>
      </p:sp>
      <p:sp>
        <p:nvSpPr>
          <p:cNvPr id="57" name="Google Shape;57;p13"/>
          <p:cNvSpPr/>
          <p:nvPr/>
        </p:nvSpPr>
        <p:spPr>
          <a:xfrm>
            <a:off x="3743802" y="935850"/>
            <a:ext cx="1720200" cy="232200"/>
          </a:xfrm>
          <a:prstGeom prst="homePlate">
            <a:avLst>
              <a:gd fmla="val 50000" name="adj"/>
            </a:avLst>
          </a:prstGeom>
          <a:solidFill>
            <a:schemeClr val="lt2"/>
          </a:solidFill>
          <a:ln cap="flat" cmpd="sng" w="8200">
            <a:solidFill>
              <a:schemeClr val="dk2"/>
            </a:solidFill>
            <a:prstDash val="solid"/>
            <a:round/>
            <a:headEnd len="sm" w="sm" type="none"/>
            <a:tailEnd len="sm" w="sm" type="none"/>
          </a:ln>
        </p:spPr>
        <p:txBody>
          <a:bodyPr anchorCtr="0" anchor="ctr" bIns="78675" lIns="78675" spcFirstLastPara="1" rIns="78675" wrap="square" tIns="78675">
            <a:noAutofit/>
          </a:bodyPr>
          <a:lstStyle/>
          <a:p>
            <a:pPr indent="0" lvl="0" marL="0" rtl="0" algn="ctr">
              <a:spcBef>
                <a:spcPts val="0"/>
              </a:spcBef>
              <a:spcAft>
                <a:spcPts val="0"/>
              </a:spcAft>
              <a:buNone/>
            </a:pPr>
            <a:r>
              <a:rPr lang="ja" sz="1204"/>
              <a:t>データ分析</a:t>
            </a:r>
            <a:endParaRPr sz="1204"/>
          </a:p>
        </p:txBody>
      </p:sp>
      <p:sp>
        <p:nvSpPr>
          <p:cNvPr id="58" name="Google Shape;58;p13"/>
          <p:cNvSpPr/>
          <p:nvPr/>
        </p:nvSpPr>
        <p:spPr>
          <a:xfrm>
            <a:off x="5492139" y="935850"/>
            <a:ext cx="1720200" cy="232200"/>
          </a:xfrm>
          <a:prstGeom prst="homePlate">
            <a:avLst>
              <a:gd fmla="val 50000" name="adj"/>
            </a:avLst>
          </a:prstGeom>
          <a:solidFill>
            <a:schemeClr val="lt2"/>
          </a:solidFill>
          <a:ln cap="flat" cmpd="sng" w="8200">
            <a:solidFill>
              <a:schemeClr val="dk2"/>
            </a:solidFill>
            <a:prstDash val="solid"/>
            <a:round/>
            <a:headEnd len="sm" w="sm" type="none"/>
            <a:tailEnd len="sm" w="sm" type="none"/>
          </a:ln>
        </p:spPr>
        <p:txBody>
          <a:bodyPr anchorCtr="0" anchor="ctr" bIns="78675" lIns="78675" spcFirstLastPara="1" rIns="78675" wrap="square" tIns="78675">
            <a:noAutofit/>
          </a:bodyPr>
          <a:lstStyle/>
          <a:p>
            <a:pPr indent="0" lvl="0" marL="0" rtl="0" algn="ctr">
              <a:spcBef>
                <a:spcPts val="0"/>
              </a:spcBef>
              <a:spcAft>
                <a:spcPts val="0"/>
              </a:spcAft>
              <a:buNone/>
            </a:pPr>
            <a:r>
              <a:rPr lang="ja" sz="1204"/>
              <a:t>業務適用</a:t>
            </a:r>
            <a:endParaRPr sz="1204"/>
          </a:p>
        </p:txBody>
      </p:sp>
      <p:sp>
        <p:nvSpPr>
          <p:cNvPr id="59" name="Google Shape;59;p13"/>
          <p:cNvSpPr/>
          <p:nvPr/>
        </p:nvSpPr>
        <p:spPr>
          <a:xfrm>
            <a:off x="7240502" y="935850"/>
            <a:ext cx="1720200" cy="232200"/>
          </a:xfrm>
          <a:prstGeom prst="homePlate">
            <a:avLst>
              <a:gd fmla="val 50000" name="adj"/>
            </a:avLst>
          </a:prstGeom>
          <a:solidFill>
            <a:schemeClr val="lt2"/>
          </a:solidFill>
          <a:ln cap="flat" cmpd="sng" w="8200">
            <a:solidFill>
              <a:schemeClr val="dk2"/>
            </a:solidFill>
            <a:prstDash val="solid"/>
            <a:round/>
            <a:headEnd len="sm" w="sm" type="none"/>
            <a:tailEnd len="sm" w="sm" type="none"/>
          </a:ln>
        </p:spPr>
        <p:txBody>
          <a:bodyPr anchorCtr="0" anchor="ctr" bIns="78675" lIns="78675" spcFirstLastPara="1" rIns="78675" wrap="square" tIns="78675">
            <a:noAutofit/>
          </a:bodyPr>
          <a:lstStyle/>
          <a:p>
            <a:pPr indent="0" lvl="0" marL="0" rtl="0" algn="ctr">
              <a:spcBef>
                <a:spcPts val="0"/>
              </a:spcBef>
              <a:spcAft>
                <a:spcPts val="0"/>
              </a:spcAft>
              <a:buNone/>
            </a:pPr>
            <a:r>
              <a:rPr lang="ja" sz="1204"/>
              <a:t>効果検証</a:t>
            </a:r>
            <a:endParaRPr sz="1204"/>
          </a:p>
        </p:txBody>
      </p:sp>
      <p:sp>
        <p:nvSpPr>
          <p:cNvPr id="60" name="Google Shape;60;p13"/>
          <p:cNvSpPr/>
          <p:nvPr/>
        </p:nvSpPr>
        <p:spPr>
          <a:xfrm>
            <a:off x="247075" y="12877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プライバシーと同意</a:t>
            </a:r>
            <a:endParaRPr sz="900"/>
          </a:p>
        </p:txBody>
      </p:sp>
      <p:sp>
        <p:nvSpPr>
          <p:cNvPr id="61" name="Google Shape;61;p13"/>
          <p:cNvSpPr/>
          <p:nvPr/>
        </p:nvSpPr>
        <p:spPr>
          <a:xfrm>
            <a:off x="1995450" y="12877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セキュリティとアクセス権限</a:t>
            </a:r>
            <a:endParaRPr sz="900"/>
          </a:p>
        </p:txBody>
      </p:sp>
      <p:sp>
        <p:nvSpPr>
          <p:cNvPr id="62" name="Google Shape;62;p13"/>
          <p:cNvSpPr/>
          <p:nvPr/>
        </p:nvSpPr>
        <p:spPr>
          <a:xfrm>
            <a:off x="3743825" y="12877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公平性と倫理</a:t>
            </a:r>
            <a:endParaRPr sz="900"/>
          </a:p>
        </p:txBody>
      </p:sp>
      <p:sp>
        <p:nvSpPr>
          <p:cNvPr id="63" name="Google Shape;63;p13"/>
          <p:cNvSpPr/>
          <p:nvPr/>
        </p:nvSpPr>
        <p:spPr>
          <a:xfrm>
            <a:off x="5492200" y="12877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説明責任</a:t>
            </a:r>
            <a:endParaRPr sz="900"/>
          </a:p>
        </p:txBody>
      </p:sp>
      <p:sp>
        <p:nvSpPr>
          <p:cNvPr id="64" name="Google Shape;64;p13"/>
          <p:cNvSpPr/>
          <p:nvPr/>
        </p:nvSpPr>
        <p:spPr>
          <a:xfrm>
            <a:off x="7240575" y="12877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品質の維持</a:t>
            </a:r>
            <a:endParaRPr sz="900"/>
          </a:p>
        </p:txBody>
      </p:sp>
      <p:sp>
        <p:nvSpPr>
          <p:cNvPr id="65" name="Google Shape;65;p13"/>
          <p:cNvSpPr/>
          <p:nvPr/>
        </p:nvSpPr>
        <p:spPr>
          <a:xfrm>
            <a:off x="247075" y="16396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データオーナー・システムオーナー</a:t>
            </a:r>
            <a:endParaRPr sz="900"/>
          </a:p>
        </p:txBody>
      </p:sp>
      <p:sp>
        <p:nvSpPr>
          <p:cNvPr id="66" name="Google Shape;66;p13"/>
          <p:cNvSpPr/>
          <p:nvPr/>
        </p:nvSpPr>
        <p:spPr>
          <a:xfrm>
            <a:off x="1995450" y="16396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データスチュワード・データエンジニア</a:t>
            </a:r>
            <a:endParaRPr sz="900"/>
          </a:p>
        </p:txBody>
      </p:sp>
      <p:sp>
        <p:nvSpPr>
          <p:cNvPr id="67" name="Google Shape;67;p13"/>
          <p:cNvSpPr/>
          <p:nvPr/>
        </p:nvSpPr>
        <p:spPr>
          <a:xfrm>
            <a:off x="3743825" y="16396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データアナリスト</a:t>
            </a:r>
            <a:endParaRPr sz="900"/>
          </a:p>
        </p:txBody>
      </p:sp>
      <p:sp>
        <p:nvSpPr>
          <p:cNvPr id="68" name="Google Shape;68;p13"/>
          <p:cNvSpPr/>
          <p:nvPr/>
        </p:nvSpPr>
        <p:spPr>
          <a:xfrm>
            <a:off x="5492200" y="16396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ビジネスオーナー</a:t>
            </a:r>
            <a:endParaRPr sz="900"/>
          </a:p>
        </p:txBody>
      </p:sp>
      <p:sp>
        <p:nvSpPr>
          <p:cNvPr id="69" name="Google Shape;69;p13"/>
          <p:cNvSpPr/>
          <p:nvPr/>
        </p:nvSpPr>
        <p:spPr>
          <a:xfrm>
            <a:off x="7240575" y="1639650"/>
            <a:ext cx="1720200" cy="23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800"/>
              <a:t>経営企画</a:t>
            </a:r>
            <a:endParaRPr sz="800"/>
          </a:p>
        </p:txBody>
      </p:sp>
      <p:cxnSp>
        <p:nvCxnSpPr>
          <p:cNvPr id="70" name="Google Shape;70;p13"/>
          <p:cNvCxnSpPr/>
          <p:nvPr/>
        </p:nvCxnSpPr>
        <p:spPr>
          <a:xfrm>
            <a:off x="1980465" y="939647"/>
            <a:ext cx="0" cy="3994200"/>
          </a:xfrm>
          <a:prstGeom prst="straightConnector1">
            <a:avLst/>
          </a:prstGeom>
          <a:noFill/>
          <a:ln cap="flat" cmpd="sng" w="9525">
            <a:solidFill>
              <a:schemeClr val="dk2"/>
            </a:solidFill>
            <a:prstDash val="dash"/>
            <a:round/>
            <a:headEnd len="med" w="med" type="none"/>
            <a:tailEnd len="med" w="med" type="none"/>
          </a:ln>
        </p:spPr>
      </p:cxnSp>
      <p:cxnSp>
        <p:nvCxnSpPr>
          <p:cNvPr id="71" name="Google Shape;71;p13"/>
          <p:cNvCxnSpPr/>
          <p:nvPr/>
        </p:nvCxnSpPr>
        <p:spPr>
          <a:xfrm>
            <a:off x="3735055" y="939647"/>
            <a:ext cx="0" cy="3994200"/>
          </a:xfrm>
          <a:prstGeom prst="straightConnector1">
            <a:avLst/>
          </a:prstGeom>
          <a:noFill/>
          <a:ln cap="flat" cmpd="sng" w="9525">
            <a:solidFill>
              <a:schemeClr val="dk2"/>
            </a:solidFill>
            <a:prstDash val="dash"/>
            <a:round/>
            <a:headEnd len="med" w="med" type="none"/>
            <a:tailEnd len="med" w="med" type="none"/>
          </a:ln>
        </p:spPr>
      </p:cxnSp>
      <p:cxnSp>
        <p:nvCxnSpPr>
          <p:cNvPr id="72" name="Google Shape;72;p13"/>
          <p:cNvCxnSpPr/>
          <p:nvPr/>
        </p:nvCxnSpPr>
        <p:spPr>
          <a:xfrm>
            <a:off x="5475002" y="939647"/>
            <a:ext cx="0" cy="3994200"/>
          </a:xfrm>
          <a:prstGeom prst="straightConnector1">
            <a:avLst/>
          </a:prstGeom>
          <a:noFill/>
          <a:ln cap="flat" cmpd="sng" w="9525">
            <a:solidFill>
              <a:schemeClr val="dk2"/>
            </a:solidFill>
            <a:prstDash val="dash"/>
            <a:round/>
            <a:headEnd len="med" w="med" type="none"/>
            <a:tailEnd len="med" w="med" type="none"/>
          </a:ln>
        </p:spPr>
      </p:cxnSp>
      <p:cxnSp>
        <p:nvCxnSpPr>
          <p:cNvPr id="73" name="Google Shape;73;p13"/>
          <p:cNvCxnSpPr/>
          <p:nvPr/>
        </p:nvCxnSpPr>
        <p:spPr>
          <a:xfrm>
            <a:off x="7229593" y="939647"/>
            <a:ext cx="0" cy="3994200"/>
          </a:xfrm>
          <a:prstGeom prst="straightConnector1">
            <a:avLst/>
          </a:prstGeom>
          <a:noFill/>
          <a:ln cap="flat" cmpd="sng" w="9525">
            <a:solidFill>
              <a:schemeClr val="dk2"/>
            </a:solidFill>
            <a:prstDash val="dash"/>
            <a:round/>
            <a:headEnd len="med" w="med" type="none"/>
            <a:tailEnd len="med" w="med" type="none"/>
          </a:ln>
        </p:spPr>
      </p:cxnSp>
      <p:sp>
        <p:nvSpPr>
          <p:cNvPr id="74" name="Google Shape;74;p13"/>
          <p:cNvSpPr/>
          <p:nvPr/>
        </p:nvSpPr>
        <p:spPr>
          <a:xfrm>
            <a:off x="247075" y="1991550"/>
            <a:ext cx="1720200" cy="23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50">
                <a:solidFill>
                  <a:srgbClr val="34322D"/>
                </a:solidFill>
                <a:highlight>
                  <a:srgbClr val="F8F8F7"/>
                </a:highlight>
              </a:rPr>
              <a:t>JR東日本</a:t>
            </a:r>
            <a:endParaRPr sz="900"/>
          </a:p>
        </p:txBody>
      </p:sp>
      <p:sp>
        <p:nvSpPr>
          <p:cNvPr id="75" name="Google Shape;75;p13"/>
          <p:cNvSpPr/>
          <p:nvPr/>
        </p:nvSpPr>
        <p:spPr>
          <a:xfrm>
            <a:off x="1995450" y="1991550"/>
            <a:ext cx="1720200" cy="23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50">
                <a:solidFill>
                  <a:srgbClr val="34322D"/>
                </a:solidFill>
                <a:highlight>
                  <a:srgbClr val="F8F8F7"/>
                </a:highlight>
              </a:rPr>
              <a:t>ベネッセ</a:t>
            </a:r>
            <a:endParaRPr sz="900"/>
          </a:p>
        </p:txBody>
      </p:sp>
      <p:sp>
        <p:nvSpPr>
          <p:cNvPr id="76" name="Google Shape;76;p13"/>
          <p:cNvSpPr/>
          <p:nvPr/>
        </p:nvSpPr>
        <p:spPr>
          <a:xfrm>
            <a:off x="3743825" y="1991550"/>
            <a:ext cx="1720200" cy="23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50">
                <a:solidFill>
                  <a:srgbClr val="34322D"/>
                </a:solidFill>
                <a:highlight>
                  <a:srgbClr val="F8F8F7"/>
                </a:highlight>
              </a:rPr>
              <a:t>Amazon</a:t>
            </a:r>
            <a:endParaRPr sz="900"/>
          </a:p>
        </p:txBody>
      </p:sp>
      <p:sp>
        <p:nvSpPr>
          <p:cNvPr id="77" name="Google Shape;77;p13"/>
          <p:cNvSpPr/>
          <p:nvPr/>
        </p:nvSpPr>
        <p:spPr>
          <a:xfrm>
            <a:off x="5492200" y="1991550"/>
            <a:ext cx="1720200" cy="232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50">
                <a:solidFill>
                  <a:srgbClr val="34322D"/>
                </a:solidFill>
                <a:highlight>
                  <a:srgbClr val="F8F8F7"/>
                </a:highlight>
              </a:rPr>
              <a:t>JR東日本</a:t>
            </a:r>
            <a:endParaRPr sz="900"/>
          </a:p>
        </p:txBody>
      </p:sp>
      <p:sp>
        <p:nvSpPr>
          <p:cNvPr id="78" name="Google Shape;78;p13"/>
          <p:cNvSpPr/>
          <p:nvPr/>
        </p:nvSpPr>
        <p:spPr>
          <a:xfrm>
            <a:off x="247075" y="2343450"/>
            <a:ext cx="1720200" cy="1998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50">
                <a:solidFill>
                  <a:srgbClr val="34322D"/>
                </a:solidFill>
                <a:highlight>
                  <a:srgbClr val="F8F8F7"/>
                </a:highlight>
              </a:rPr>
              <a:t>Suicaの乗降履歴データを本人の同意なく外部提供しようとし、プライバシー保護の観点から強い批判を受けた。この事例は、データ収集における透明性と利用者理解の重要性を示す教訓となった。</a:t>
            </a:r>
            <a:endParaRPr sz="1050">
              <a:solidFill>
                <a:srgbClr val="34322D"/>
              </a:solidFill>
              <a:highlight>
                <a:srgbClr val="F8F8F7"/>
              </a:highlight>
            </a:endParaRPr>
          </a:p>
        </p:txBody>
      </p:sp>
      <p:sp>
        <p:nvSpPr>
          <p:cNvPr id="79" name="Google Shape;79;p13"/>
          <p:cNvSpPr/>
          <p:nvPr/>
        </p:nvSpPr>
        <p:spPr>
          <a:xfrm>
            <a:off x="1995450" y="2343450"/>
            <a:ext cx="1720200" cy="1998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50">
                <a:solidFill>
                  <a:srgbClr val="34322D"/>
                </a:solidFill>
                <a:highlight>
                  <a:srgbClr val="F8F8F7"/>
                </a:highlight>
              </a:rPr>
              <a:t>データベースの運用を委託していた企業の社員が個人情報を不正に持ち出し、大規模な情報漏洩事件に発展。アクセス権限の管理不備や委託先への監督不行き届きが原因とされ、アクセス管理の重要性が浮き彫りになった。</a:t>
            </a:r>
            <a:endParaRPr sz="900"/>
          </a:p>
        </p:txBody>
      </p:sp>
      <p:sp>
        <p:nvSpPr>
          <p:cNvPr id="80" name="Google Shape;80;p13"/>
          <p:cNvSpPr/>
          <p:nvPr/>
        </p:nvSpPr>
        <p:spPr>
          <a:xfrm>
            <a:off x="3743825" y="2343450"/>
            <a:ext cx="1720200" cy="1998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50">
                <a:solidFill>
                  <a:srgbClr val="34322D"/>
                </a:solidFill>
                <a:highlight>
                  <a:srgbClr val="F8F8F7"/>
                </a:highlight>
              </a:rPr>
              <a:t>過去の採用データに基づきAIが履歴書を評価するシステムを開発したが、男性を優遇するバイアスがかかっていることが判明し、プロジェクトを中止。分析モデルにおけるバイアス除去の重要性を示す事例となった。</a:t>
            </a:r>
            <a:endParaRPr sz="1050">
              <a:solidFill>
                <a:srgbClr val="34322D"/>
              </a:solidFill>
              <a:highlight>
                <a:srgbClr val="F8F8F7"/>
              </a:highlight>
            </a:endParaRPr>
          </a:p>
        </p:txBody>
      </p:sp>
      <p:sp>
        <p:nvSpPr>
          <p:cNvPr id="81" name="Google Shape;81;p13"/>
          <p:cNvSpPr/>
          <p:nvPr/>
        </p:nvSpPr>
        <p:spPr>
          <a:xfrm>
            <a:off x="5492200" y="2343450"/>
            <a:ext cx="1720200" cy="19989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50">
                <a:solidFill>
                  <a:srgbClr val="34322D"/>
                </a:solidFill>
                <a:highlight>
                  <a:srgbClr val="F8F8F7"/>
                </a:highlight>
              </a:rPr>
              <a:t>データ収集と同様</a:t>
            </a:r>
            <a:endParaRPr sz="900"/>
          </a:p>
        </p:txBody>
      </p:sp>
      <p:sp>
        <p:nvSpPr>
          <p:cNvPr id="82" name="Google Shape;82;p13"/>
          <p:cNvSpPr txBox="1"/>
          <p:nvPr/>
        </p:nvSpPr>
        <p:spPr>
          <a:xfrm>
            <a:off x="164700" y="4222625"/>
            <a:ext cx="18309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50" u="sng">
                <a:solidFill>
                  <a:schemeClr val="hlink"/>
                </a:solidFill>
                <a:hlinkClick r:id="rId3"/>
              </a:rPr>
              <a:t>総務省｜平成29年版 情報通信白書｜近年の個人情報に関連して注目を集めた事例</a:t>
            </a:r>
            <a:endParaRPr sz="1300"/>
          </a:p>
        </p:txBody>
      </p:sp>
      <p:sp>
        <p:nvSpPr>
          <p:cNvPr id="83" name="Google Shape;83;p13"/>
          <p:cNvSpPr txBox="1"/>
          <p:nvPr/>
        </p:nvSpPr>
        <p:spPr>
          <a:xfrm>
            <a:off x="1950575" y="4222625"/>
            <a:ext cx="17757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50" u="sng">
                <a:solidFill>
                  <a:schemeClr val="hlink"/>
                </a:solidFill>
                <a:hlinkClick r:id="rId4"/>
              </a:rPr>
              <a:t>総務省｜平成29年版 情報通信白書｜近年の個人情報に関連して注目を集めた事例</a:t>
            </a:r>
            <a:endParaRPr sz="1300"/>
          </a:p>
        </p:txBody>
      </p:sp>
      <p:sp>
        <p:nvSpPr>
          <p:cNvPr id="84" name="Google Shape;84;p13"/>
          <p:cNvSpPr txBox="1"/>
          <p:nvPr/>
        </p:nvSpPr>
        <p:spPr>
          <a:xfrm>
            <a:off x="3710588" y="4222625"/>
            <a:ext cx="177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u="sng">
                <a:solidFill>
                  <a:schemeClr val="hlink"/>
                </a:solidFill>
                <a:hlinkClick r:id="rId5"/>
              </a:rPr>
              <a:t>焦点：アマゾンがＡＩ採用打ち切り、「女性差別」の欠陥露呈で | ロイター</a:t>
            </a:r>
            <a:endParaRPr sz="1200"/>
          </a:p>
        </p:txBody>
      </p:sp>
      <p:sp>
        <p:nvSpPr>
          <p:cNvPr id="85" name="Google Shape;85;p13"/>
          <p:cNvSpPr txBox="1"/>
          <p:nvPr/>
        </p:nvSpPr>
        <p:spPr>
          <a:xfrm>
            <a:off x="5639400" y="-79950"/>
            <a:ext cx="1601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u="sng">
                <a:solidFill>
                  <a:schemeClr val="hlink"/>
                </a:solidFill>
                <a:hlinkClick r:id="rId6"/>
              </a:rPr>
              <a:t>目指せ、全社横断のデータ活用！　社員の30％に浸透させたセブン銀行の事例　カギは教育と相談窓口の“2面体制”（1/2 ページ） - ITmedia NEWS</a:t>
            </a:r>
            <a:endParaRPr sz="1100"/>
          </a:p>
        </p:txBody>
      </p:sp>
      <p:sp>
        <p:nvSpPr>
          <p:cNvPr id="86" name="Google Shape;86;p13"/>
          <p:cNvSpPr txBox="1"/>
          <p:nvPr/>
        </p:nvSpPr>
        <p:spPr>
          <a:xfrm>
            <a:off x="2380850" y="0"/>
            <a:ext cx="3000000" cy="13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rgbClr val="34322D"/>
                </a:solidFill>
                <a:highlight>
                  <a:srgbClr val="F8F8F7"/>
                </a:highlight>
              </a:rPr>
              <a:t>全社員の3割がデータ活用人材となることを目指し、「データ活用研修」と「データ分析相談窓口」を設置。これにより、現場の社員が自らデータを分析し、業務改善の仮説検証を行う文化を醸成。データ活用の効果を全社的に広げ、継続的に改善していくガバナンス体制を構築している。</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