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24"/>
  </p:notesMasterIdLst>
  <p:sldIdLst>
    <p:sldId id="256" r:id="rId2"/>
    <p:sldId id="264" r:id="rId3"/>
    <p:sldId id="280" r:id="rId4"/>
    <p:sldId id="312" r:id="rId5"/>
    <p:sldId id="271" r:id="rId6"/>
    <p:sldId id="316" r:id="rId7"/>
    <p:sldId id="257" r:id="rId8"/>
    <p:sldId id="317" r:id="rId9"/>
    <p:sldId id="318" r:id="rId10"/>
    <p:sldId id="307" r:id="rId11"/>
    <p:sldId id="306" r:id="rId12"/>
    <p:sldId id="308" r:id="rId13"/>
    <p:sldId id="319" r:id="rId14"/>
    <p:sldId id="259" r:id="rId15"/>
    <p:sldId id="320" r:id="rId16"/>
    <p:sldId id="321" r:id="rId17"/>
    <p:sldId id="262" r:id="rId18"/>
    <p:sldId id="263" r:id="rId19"/>
    <p:sldId id="296" r:id="rId20"/>
    <p:sldId id="292" r:id="rId21"/>
    <p:sldId id="323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0"/>
    <a:srgbClr val="17055B"/>
    <a:srgbClr val="3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71AEC-8865-4FAA-B184-B91DD208130E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AB852-A695-4D9A-A947-058532607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5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B852-A695-4D9A-A947-0585326079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90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B852-A695-4D9A-A947-05853260791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27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2DA5-1313-48D1-82E5-CE916F7A80D3}" type="datetime1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8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9470-6B9E-4412-8F48-8B9E253FE33C}" type="datetime1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BE1C-580C-44AE-A0B3-EEA09272DEF7}" type="datetime1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00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77D-1AA5-4360-B781-5036A7F7757C}" type="datetime1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0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104B-4D23-416B-B589-EFAF6BD85CBB}" type="datetime1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30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FBB3-1CBB-4932-9FF2-2454C3BE5E1E}" type="datetime1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17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787F-FE5D-4A93-ACB8-EABC120EA175}" type="datetime1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1AF8-A855-4610-ADCE-F98757BF7A6D}" type="datetime1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71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4929-1116-49F5-88C6-362C533F5A08}" type="datetime1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9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634-A068-4680-A7CF-E0DC548072F9}" type="datetime1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1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0073-C161-4DAA-833B-EC5949D9E7D9}" type="datetime1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7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375-D849-41F4-9A44-8A98372975BD}" type="datetime1">
              <a:rPr lang="en-GB" smtClean="0"/>
              <a:t>01/12/2024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84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F6AA-CBBE-4EFD-A482-310F234856F5}" type="datetime1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61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6A1E-C787-415F-AB04-2A06EBF9CDFB}" type="datetime1">
              <a:rPr lang="en-GB" smtClean="0"/>
              <a:t>01/12/2024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7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8D57-2D3B-42C8-B24D-CEB55567D305}" type="datetime1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1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F9E2-2450-4DFD-888E-DD262129E2CE}" type="datetime1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4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6059-18A8-4285-BEFC-C55B8F264FFC}" type="datetime1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E711DE-2447-4F44-810F-0A858DD0D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28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B03B-0CA9-4E4A-993B-3CCB65436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179" y="177554"/>
            <a:ext cx="9123285" cy="3296899"/>
          </a:xfrm>
          <a:blipFill>
            <a:blip r:embed="rId3"/>
            <a:tile tx="0" ty="0" sx="100000" sy="100000" flip="none" algn="tl"/>
          </a:blipFill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/>
              <a:t>Nursing for All: Advocacy, Equity, and Excellence in Care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4C13B-8554-4707-BFFF-4B61E8F15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678" y="4343402"/>
            <a:ext cx="9957786" cy="2337044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Lucida Sans" panose="020B0602030504020204" pitchFamily="34" charset="0"/>
              </a:rPr>
              <a:t>KEYNOTE ADDRESS ON ANNUAL NURSES WEEK CELEBRATION</a:t>
            </a:r>
          </a:p>
          <a:p>
            <a:pPr algn="ctr"/>
            <a:r>
              <a:rPr lang="en-GB" sz="2400" b="1" dirty="0">
                <a:solidFill>
                  <a:schemeClr val="tx1"/>
                </a:solidFill>
                <a:latin typeface="Lucida Sans" panose="020B0602030504020204" pitchFamily="34" charset="0"/>
              </a:rPr>
              <a:t>PRESENTED BY DR OMOKEHINDE OYEBODE </a:t>
            </a:r>
          </a:p>
          <a:p>
            <a:pPr algn="ctr"/>
            <a:r>
              <a:rPr lang="en-GB" sz="2400" b="1" dirty="0">
                <a:solidFill>
                  <a:schemeClr val="tx1"/>
                </a:solidFill>
                <a:latin typeface="Lucida Sans" panose="020B0602030504020204" pitchFamily="34" charset="0"/>
              </a:rPr>
              <a:t>DIRECTOR OF NURSING SERVICE, MINISTRY OF HEALTH.</a:t>
            </a:r>
          </a:p>
          <a:p>
            <a:pPr algn="ctr"/>
            <a:r>
              <a:rPr lang="en-GB" sz="2400" b="1" dirty="0">
                <a:solidFill>
                  <a:schemeClr val="tx1"/>
                </a:solidFill>
                <a:latin typeface="Lucida Sans" panose="020B0602030504020204" pitchFamily="34" charset="0"/>
              </a:rPr>
              <a:t>OYO STATE</a:t>
            </a:r>
          </a:p>
        </p:txBody>
      </p:sp>
      <p:pic>
        <p:nvPicPr>
          <p:cNvPr id="6" name="Picture 6" descr="About the Organisers – ICN Congress 2021">
            <a:extLst>
              <a:ext uri="{FF2B5EF4-FFF2-40B4-BE49-F238E27FC236}">
                <a16:creationId xmlns:a16="http://schemas.microsoft.com/office/drawing/2014/main" id="{19A96D95-A423-45D4-B122-EBA21127C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5" y="79159"/>
            <a:ext cx="214210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A06EA-A5C3-68B6-44EC-521EDC34A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984159"/>
            <a:ext cx="2241406" cy="22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9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3589-5A83-4648-9D19-6FC07377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233265"/>
            <a:ext cx="6475444" cy="6428792"/>
          </a:xfrm>
          <a:blipFill>
            <a:blip r:embed="rId2"/>
            <a:tile tx="0" ty="0" sx="100000" sy="100000" flip="none" algn="tl"/>
          </a:blipFill>
          <a:ln w="3810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just"/>
            <a:r>
              <a:rPr lang="en-GB" sz="28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As patients’ advocates, nurses have </a:t>
            </a:r>
            <a:r>
              <a:rPr lang="en-GB" sz="2800" b="1" i="0" dirty="0">
                <a:solidFill>
                  <a:srgbClr val="C00000"/>
                </a:solidFill>
                <a:effectLst/>
                <a:latin typeface="Lucida Sans" panose="020B0602030504020204" pitchFamily="34" charset="0"/>
              </a:rPr>
              <a:t>a voice that can impact change</a:t>
            </a:r>
            <a:r>
              <a:rPr lang="en-GB" sz="28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for nursing practice	 and ultimately</a:t>
            </a:r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en-GB" sz="28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improve patient care</a:t>
            </a:r>
          </a:p>
          <a:p>
            <a:pPr algn="just"/>
            <a:r>
              <a:rPr lang="en-GB" sz="28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Nurses </a:t>
            </a:r>
            <a:r>
              <a:rPr lang="en-GB" sz="2800" b="1" i="0" dirty="0">
                <a:solidFill>
                  <a:srgbClr val="C00000"/>
                </a:solidFill>
                <a:effectLst/>
                <a:latin typeface="Lucida Sans" panose="020B0602030504020204" pitchFamily="34" charset="0"/>
              </a:rPr>
              <a:t>use their voice to share best practices</a:t>
            </a:r>
            <a:r>
              <a:rPr lang="en-GB" sz="28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which enhance patient outcomes, nursing quality, practice standards, policies and procedure</a:t>
            </a:r>
          </a:p>
          <a:p>
            <a:pPr algn="just"/>
            <a:r>
              <a:rPr lang="en-GB" sz="2800" b="1" dirty="0">
                <a:solidFill>
                  <a:srgbClr val="C00000"/>
                </a:solidFill>
                <a:latin typeface="Lucida Sans" panose="020B0602030504020204" pitchFamily="34" charset="0"/>
              </a:rPr>
              <a:t>Being an advocate this implies </a:t>
            </a:r>
            <a:r>
              <a:rPr lang="en-GB" sz="2800" b="1" dirty="0">
                <a:latin typeface="Lucida Sans" panose="020B0602030504020204" pitchFamily="34" charset="0"/>
              </a:rPr>
              <a:t>f</a:t>
            </a:r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ocusing on the need for nurses to become more active and vocal in policy development and implementation </a:t>
            </a:r>
            <a:endParaRPr lang="en-GB" sz="2800" b="1" dirty="0">
              <a:latin typeface="Lucida Sans" panose="020B0602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D94D7-DE13-4BA9-88A2-7B18319C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10</a:t>
            </a:fld>
            <a:endParaRPr lang="en-GB"/>
          </a:p>
        </p:txBody>
      </p:sp>
      <p:pic>
        <p:nvPicPr>
          <p:cNvPr id="4100" name="Picture 4" descr="Advocacy Guide for Nurses: How To Be a Change Agent - Nurseslabs">
            <a:extLst>
              <a:ext uri="{FF2B5EF4-FFF2-40B4-BE49-F238E27FC236}">
                <a16:creationId xmlns:a16="http://schemas.microsoft.com/office/drawing/2014/main" id="{FAF370FF-D54B-49AB-BB7B-35D0158A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79" y="233265"/>
            <a:ext cx="4736841" cy="277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ture of CIO: Three Types Of Change Agent">
            <a:extLst>
              <a:ext uri="{FF2B5EF4-FFF2-40B4-BE49-F238E27FC236}">
                <a16:creationId xmlns:a16="http://schemas.microsoft.com/office/drawing/2014/main" id="{1BA3A0E9-5E98-4B32-9747-7BFC573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78" y="3312367"/>
            <a:ext cx="4736842" cy="311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049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C401B5-297E-4F09-8313-B49179E3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11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8E19F-03CD-46FF-A6FF-2FDD631FA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27" y="166920"/>
            <a:ext cx="5725885" cy="2677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78B9A-3723-44B6-A88B-1485540DD69B}"/>
              </a:ext>
            </a:extLst>
          </p:cNvPr>
          <p:cNvSpPr txBox="1"/>
          <p:nvPr/>
        </p:nvSpPr>
        <p:spPr>
          <a:xfrm>
            <a:off x="270588" y="297549"/>
            <a:ext cx="5411755" cy="6093976"/>
          </a:xfrm>
          <a:prstGeom prst="rect">
            <a:avLst/>
          </a:prstGeom>
          <a:noFill/>
          <a:ln w="38100">
            <a:solidFill>
              <a:srgbClr val="0037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3000" b="1" dirty="0">
                <a:latin typeface="Lucida Sans" panose="020B0602030504020204" pitchFamily="34" charset="0"/>
              </a:rPr>
              <a:t>As an advocate: </a:t>
            </a:r>
            <a:r>
              <a:rPr lang="en-GB" sz="3000" b="1" dirty="0">
                <a:solidFill>
                  <a:schemeClr val="tx1"/>
                </a:solidFill>
                <a:latin typeface="Lucida Sans" panose="020B0602030504020204" pitchFamily="34" charset="0"/>
              </a:rPr>
              <a:t> nurses/Nursing is: </a:t>
            </a:r>
          </a:p>
          <a:p>
            <a:pPr lvl="1" algn="ctr">
              <a:buFont typeface="Wingdings" panose="05000000000000000000" pitchFamily="2" charset="2"/>
              <a:buChar char="v"/>
            </a:pPr>
            <a:r>
              <a:rPr lang="en-GB" sz="3000" b="1" dirty="0">
                <a:solidFill>
                  <a:schemeClr val="tx1"/>
                </a:solidFill>
                <a:latin typeface="Lucida Sans" panose="020B0602030504020204" pitchFamily="34" charset="0"/>
              </a:rPr>
              <a:t>Capable of </a:t>
            </a:r>
            <a:r>
              <a:rPr lang="en-GB" sz="3000" b="1" dirty="0">
                <a:solidFill>
                  <a:srgbClr val="C00000"/>
                </a:solidFill>
                <a:latin typeface="Lucida Sans" panose="020B0602030504020204" pitchFamily="34" charset="0"/>
              </a:rPr>
              <a:t>influencing</a:t>
            </a:r>
            <a:r>
              <a:rPr lang="en-GB" sz="3000" b="1" dirty="0">
                <a:solidFill>
                  <a:schemeClr val="tx1"/>
                </a:solidFill>
                <a:latin typeface="Lucida Sans" panose="020B0602030504020204" pitchFamily="34" charset="0"/>
              </a:rPr>
              <a:t> and </a:t>
            </a:r>
            <a:r>
              <a:rPr lang="en-GB" sz="3000" b="1" dirty="0">
                <a:solidFill>
                  <a:srgbClr val="C00000"/>
                </a:solidFill>
                <a:latin typeface="Lucida Sans" panose="020B0602030504020204" pitchFamily="34" charset="0"/>
              </a:rPr>
              <a:t>impacting</a:t>
            </a:r>
            <a:r>
              <a:rPr lang="en-GB" sz="3000" b="1" dirty="0">
                <a:solidFill>
                  <a:schemeClr val="tx1"/>
                </a:solidFill>
                <a:latin typeface="Lucida Sans" panose="020B0602030504020204" pitchFamily="34" charset="0"/>
              </a:rPr>
              <a:t> positive change, because nurses have </a:t>
            </a:r>
            <a:r>
              <a:rPr lang="en-GB" sz="3000" b="1" dirty="0">
                <a:solidFill>
                  <a:srgbClr val="C00000"/>
                </a:solidFill>
                <a:latin typeface="Lucida Sans" panose="020B0602030504020204" pitchFamily="34" charset="0"/>
              </a:rPr>
              <a:t>insightful perspectives</a:t>
            </a:r>
            <a:r>
              <a:rPr lang="en-GB" sz="3000" b="1" dirty="0">
                <a:solidFill>
                  <a:schemeClr val="tx1"/>
                </a:solidFill>
                <a:latin typeface="Lucida Sans" panose="020B0602030504020204" pitchFamily="34" charset="0"/>
              </a:rPr>
              <a:t> on issues</a:t>
            </a:r>
          </a:p>
          <a:p>
            <a:pPr lvl="1" algn="ctr">
              <a:buFont typeface="Wingdings" panose="05000000000000000000" pitchFamily="2" charset="2"/>
              <a:buChar char="v"/>
            </a:pPr>
            <a:r>
              <a:rPr lang="en-GB" sz="3000" b="1" dirty="0">
                <a:solidFill>
                  <a:schemeClr val="tx1"/>
                </a:solidFill>
                <a:latin typeface="Lucida Sans" panose="020B0602030504020204" pitchFamily="34" charset="0"/>
              </a:rPr>
              <a:t>Urgently needed </a:t>
            </a:r>
            <a:r>
              <a:rPr lang="en-GB" sz="3000" b="1" dirty="0">
                <a:solidFill>
                  <a:srgbClr val="C00000"/>
                </a:solidFill>
                <a:latin typeface="Lucida Sans" panose="020B0602030504020204" pitchFamily="34" charset="0"/>
              </a:rPr>
              <a:t>at all levels from the bedside to the Boardroom</a:t>
            </a:r>
            <a:r>
              <a:rPr lang="en-GB" sz="3000" b="1" dirty="0">
                <a:solidFill>
                  <a:schemeClr val="tx1"/>
                </a:solidFill>
                <a:latin typeface="Lucida Sans" panose="020B0602030504020204" pitchFamily="34" charset="0"/>
              </a:rPr>
              <a:t>; from policy formulation to healthcare decision-making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88C62-E31C-4E63-B728-D715463B109D}"/>
              </a:ext>
            </a:extLst>
          </p:cNvPr>
          <p:cNvSpPr txBox="1"/>
          <p:nvPr/>
        </p:nvSpPr>
        <p:spPr>
          <a:xfrm>
            <a:off x="6298162" y="3039491"/>
            <a:ext cx="562324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3000" b="1" dirty="0">
                <a:solidFill>
                  <a:srgbClr val="C00000"/>
                </a:solidFill>
                <a:latin typeface="Lucida Sans" panose="020B0602030504020204" pitchFamily="34" charset="0"/>
              </a:rPr>
              <a:t>However, Nursing has not always had the loudest  voice in the healthcare system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3000" b="1" dirty="0">
                <a:latin typeface="Lucida Sans" panose="020B0602030504020204" pitchFamily="34" charset="0"/>
              </a:rPr>
              <a:t>I</a:t>
            </a:r>
            <a:r>
              <a:rPr lang="en-GB" sz="3000" b="1" dirty="0">
                <a:solidFill>
                  <a:schemeClr val="tx1"/>
                </a:solidFill>
                <a:latin typeface="Lucida Sans" panose="020B0602030504020204" pitchFamily="34" charset="0"/>
              </a:rPr>
              <a:t>f anything, this voice has consistently been muffled by others</a:t>
            </a:r>
            <a:endParaRPr lang="en-GB" sz="3000" b="1" i="0" dirty="0"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35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6A1BB-480D-4F73-B5A6-65E8DA50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84505-C3BC-4094-8016-FC77AA859D86}"/>
              </a:ext>
            </a:extLst>
          </p:cNvPr>
          <p:cNvSpPr txBox="1"/>
          <p:nvPr/>
        </p:nvSpPr>
        <p:spPr>
          <a:xfrm>
            <a:off x="4296812" y="151179"/>
            <a:ext cx="7610702" cy="310854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800" b="1" dirty="0">
                <a:latin typeface="Lucida Sans" panose="020B0602030504020204" pitchFamily="34" charset="0"/>
              </a:rPr>
              <a:t>Based on the importance of the Nursing advocacy, n</a:t>
            </a:r>
            <a:r>
              <a:rPr lang="en-GB" sz="28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urse leaders need to create an open environment where nurses’ and student nurses voice is not only </a:t>
            </a:r>
            <a:r>
              <a:rPr lang="en-GB" sz="2800" b="1" dirty="0">
                <a:solidFill>
                  <a:srgbClr val="C00000"/>
                </a:solidFill>
                <a:latin typeface="Lucida Sans" panose="020B0602030504020204" pitchFamily="34" charset="0"/>
              </a:rPr>
              <a:t>listened to,</a:t>
            </a:r>
            <a:r>
              <a:rPr lang="en-GB" sz="2800" b="1" i="0" dirty="0">
                <a:solidFill>
                  <a:srgbClr val="C00000"/>
                </a:solidFill>
                <a:effectLst/>
                <a:latin typeface="Lucida Sans" panose="020B0602030504020204" pitchFamily="34" charset="0"/>
              </a:rPr>
              <a:t> but heard, and acted upon</a:t>
            </a:r>
            <a:r>
              <a:rPr lang="en-GB" sz="28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to help drive the health agenda</a:t>
            </a:r>
          </a:p>
        </p:txBody>
      </p:sp>
      <p:pic>
        <p:nvPicPr>
          <p:cNvPr id="7" name="Picture 2" descr="Unified Voices - Advocate, Nurse, Education">
            <a:extLst>
              <a:ext uri="{FF2B5EF4-FFF2-40B4-BE49-F238E27FC236}">
                <a16:creationId xmlns:a16="http://schemas.microsoft.com/office/drawing/2014/main" id="{82E28CC9-648D-470C-A751-424FD79B9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6" y="151179"/>
            <a:ext cx="3808445" cy="6365999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5E2D4B-4CD8-191C-BCF7-E9AEC402B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12" y="3259722"/>
            <a:ext cx="7610702" cy="32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0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505" y="424070"/>
            <a:ext cx="9954108" cy="1086678"/>
          </a:xfrm>
        </p:spPr>
        <p:txBody>
          <a:bodyPr>
            <a:normAutofit/>
          </a:bodyPr>
          <a:lstStyle/>
          <a:p>
            <a:r>
              <a:rPr dirty="0">
                <a:latin typeface="Lucida Sans" panose="020B0602030504020204" pitchFamily="34" charset="0"/>
              </a:rPr>
              <a:t>Nurses as Advocates for Patients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6" y="1232452"/>
            <a:ext cx="11502887" cy="56255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Lucida Sans" panose="020B0602030504020204" pitchFamily="34" charset="0"/>
            </a:endParaRPr>
          </a:p>
          <a:p>
            <a:r>
              <a:rPr sz="2800" dirty="0">
                <a:latin typeface="Lucida Sans" panose="020B0602030504020204" pitchFamily="34" charset="0"/>
              </a:rPr>
              <a:t>Advocacy: Ensuring patient rights and well-being.</a:t>
            </a:r>
          </a:p>
          <a:p>
            <a:r>
              <a:rPr sz="2800" dirty="0">
                <a:latin typeface="Lucida Sans" panose="020B0602030504020204" pitchFamily="34" charset="0"/>
              </a:rPr>
              <a:t>• Examples:</a:t>
            </a:r>
          </a:p>
          <a:p>
            <a:r>
              <a:rPr sz="2800" dirty="0">
                <a:latin typeface="Lucida Sans" panose="020B0602030504020204" pitchFamily="34" charset="0"/>
              </a:rPr>
              <a:t>  - Supporting underserved populations.</a:t>
            </a:r>
          </a:p>
          <a:p>
            <a:r>
              <a:rPr sz="2800" dirty="0">
                <a:latin typeface="Lucida Sans" panose="020B0602030504020204" pitchFamily="34" charset="0"/>
              </a:rPr>
              <a:t>  - Promoting public health initiatives.</a:t>
            </a:r>
          </a:p>
          <a:p>
            <a:r>
              <a:rPr sz="2800" dirty="0">
                <a:latin typeface="Lucida Sans" panose="020B0602030504020204" pitchFamily="34" charset="0"/>
              </a:rPr>
              <a:t>• Nurses as champions of healthcare reform.</a:t>
            </a:r>
          </a:p>
        </p:txBody>
      </p:sp>
      <p:pic>
        <p:nvPicPr>
          <p:cNvPr id="4" name="Picture 2" descr="Data Sharing and Interoperability ">
            <a:extLst>
              <a:ext uri="{FF2B5EF4-FFF2-40B4-BE49-F238E27FC236}">
                <a16:creationId xmlns:a16="http://schemas.microsoft.com/office/drawing/2014/main" id="{A89436DD-58BB-0A8B-EA53-459282C4D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62" y="2411896"/>
            <a:ext cx="3591338" cy="3965174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913" y="278296"/>
            <a:ext cx="10510699" cy="1285461"/>
          </a:xfrm>
        </p:spPr>
        <p:txBody>
          <a:bodyPr>
            <a:normAutofit/>
          </a:bodyPr>
          <a:lstStyle/>
          <a:p>
            <a:r>
              <a:rPr dirty="0">
                <a:latin typeface="Lucida Sans" panose="020B0602030504020204" pitchFamily="34" charset="0"/>
              </a:rPr>
              <a:t>Addressing Disparities in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311964"/>
            <a:ext cx="11317357" cy="5420139"/>
          </a:xfrm>
        </p:spPr>
        <p:txBody>
          <a:bodyPr>
            <a:normAutofit/>
          </a:bodyPr>
          <a:lstStyle/>
          <a:p>
            <a:r>
              <a:rPr sz="2800" dirty="0">
                <a:latin typeface="Lucida Sans" panose="020B0602030504020204" pitchFamily="34" charset="0"/>
              </a:rPr>
              <a:t>• Importance of equitable care delivery.</a:t>
            </a:r>
          </a:p>
          <a:p>
            <a:r>
              <a:rPr sz="2800" dirty="0">
                <a:latin typeface="Lucida Sans" panose="020B0602030504020204" pitchFamily="34" charset="0"/>
              </a:rPr>
              <a:t>• Examples:</a:t>
            </a:r>
          </a:p>
          <a:p>
            <a:r>
              <a:rPr sz="2800" dirty="0">
                <a:latin typeface="Lucida Sans" panose="020B0602030504020204" pitchFamily="34" charset="0"/>
              </a:rPr>
              <a:t>  - Providing resources to rural communities.</a:t>
            </a:r>
          </a:p>
          <a:p>
            <a:r>
              <a:rPr sz="2800" dirty="0">
                <a:latin typeface="Lucida Sans" panose="020B0602030504020204" pitchFamily="34" charset="0"/>
              </a:rPr>
              <a:t>  - Culturally competent care for diverse populations.</a:t>
            </a:r>
          </a:p>
          <a:p>
            <a:r>
              <a:rPr sz="2800" dirty="0">
                <a:latin typeface="Lucida Sans" panose="020B0602030504020204" pitchFamily="34" charset="0"/>
              </a:rPr>
              <a:t>• Bridging gaps in access to care.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7BD44-27A4-EAD2-4BDC-8B35BEA4F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42" y="3532716"/>
            <a:ext cx="4903305" cy="30469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7612"/>
          </a:xfrm>
        </p:spPr>
        <p:txBody>
          <a:bodyPr/>
          <a:lstStyle/>
          <a:p>
            <a:r>
              <a:rPr dirty="0"/>
              <a:t>Striving for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906" y="1789042"/>
            <a:ext cx="11179797" cy="5068957"/>
          </a:xfrm>
        </p:spPr>
        <p:txBody>
          <a:bodyPr>
            <a:normAutofit/>
          </a:bodyPr>
          <a:lstStyle/>
          <a:p>
            <a:pPr algn="just"/>
            <a:r>
              <a:rPr sz="2800" dirty="0">
                <a:latin typeface="Lucida Sans" panose="020B0602030504020204" pitchFamily="34" charset="0"/>
              </a:rPr>
              <a:t>• Attributes of excellence:</a:t>
            </a:r>
          </a:p>
          <a:p>
            <a:pPr algn="just"/>
            <a:r>
              <a:rPr sz="2800" dirty="0">
                <a:latin typeface="Lucida Sans" panose="020B0602030504020204" pitchFamily="34" charset="0"/>
              </a:rPr>
              <a:t>  - Compassion, competence, and evidence-based practice.</a:t>
            </a:r>
          </a:p>
          <a:p>
            <a:pPr algn="just"/>
            <a:r>
              <a:rPr sz="2800" dirty="0">
                <a:latin typeface="Lucida Sans" panose="020B0602030504020204" pitchFamily="34" charset="0"/>
              </a:rPr>
              <a:t>• Strategies for professional growth:</a:t>
            </a:r>
          </a:p>
          <a:p>
            <a:pPr algn="just"/>
            <a:r>
              <a:rPr sz="2800" dirty="0">
                <a:latin typeface="Lucida Sans" panose="020B0602030504020204" pitchFamily="34" charset="0"/>
              </a:rPr>
              <a:t>  - Continuous education and training.</a:t>
            </a:r>
          </a:p>
          <a:p>
            <a:pPr algn="just"/>
            <a:r>
              <a:rPr sz="2800" dirty="0">
                <a:latin typeface="Lucida Sans" panose="020B0602030504020204" pitchFamily="34" charset="0"/>
              </a:rPr>
              <a:t>• Commitment to high-quality care.</a:t>
            </a:r>
          </a:p>
        </p:txBody>
      </p:sp>
      <p:pic>
        <p:nvPicPr>
          <p:cNvPr id="4" name="Picture 4" descr="A Caregiver Robot With a 'Gentle Touch' - WSJ">
            <a:extLst>
              <a:ext uri="{FF2B5EF4-FFF2-40B4-BE49-F238E27FC236}">
                <a16:creationId xmlns:a16="http://schemas.microsoft.com/office/drawing/2014/main" id="{72263A88-5EDE-B49E-3ECA-FF9F17CEC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43" y="2902226"/>
            <a:ext cx="4028659" cy="373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1" y="624110"/>
            <a:ext cx="11014282" cy="1280890"/>
          </a:xfrm>
        </p:spPr>
        <p:txBody>
          <a:bodyPr/>
          <a:lstStyle/>
          <a:p>
            <a:r>
              <a:rPr dirty="0"/>
              <a:t>Real-world Examples of Advocacy and 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64" y="1904999"/>
            <a:ext cx="11766205" cy="4800601"/>
          </a:xfrm>
        </p:spPr>
        <p:txBody>
          <a:bodyPr/>
          <a:lstStyle/>
          <a:p>
            <a:pPr algn="just"/>
            <a:r>
              <a:rPr dirty="0"/>
              <a:t>• </a:t>
            </a:r>
            <a:r>
              <a:rPr sz="2800" dirty="0">
                <a:latin typeface="Lucida Sans" panose="020B0602030504020204" pitchFamily="34" charset="0"/>
              </a:rPr>
              <a:t>Case Study 1: A nurse addressing health disparities in a rural area.</a:t>
            </a:r>
          </a:p>
          <a:p>
            <a:pPr algn="just"/>
            <a:r>
              <a:rPr sz="2800" dirty="0">
                <a:latin typeface="Lucida Sans" panose="020B0602030504020204" pitchFamily="34" charset="0"/>
              </a:rPr>
              <a:t>• Case Study 2: Successful advocacy for improved maternal health outcomes.</a:t>
            </a:r>
          </a:p>
          <a:p>
            <a:pPr algn="just"/>
            <a:r>
              <a:rPr sz="2800" dirty="0">
                <a:latin typeface="Lucida Sans" panose="020B0602030504020204" pitchFamily="34" charset="0"/>
              </a:rPr>
              <a:t>• Highlighting the impact of dedicated nursing efforts.</a:t>
            </a:r>
          </a:p>
        </p:txBody>
      </p:sp>
      <p:pic>
        <p:nvPicPr>
          <p:cNvPr id="4" name="Picture 2" descr="Nurses of the future must embrace high-tech">
            <a:extLst>
              <a:ext uri="{FF2B5EF4-FFF2-40B4-BE49-F238E27FC236}">
                <a16:creationId xmlns:a16="http://schemas.microsoft.com/office/drawing/2014/main" id="{9ABC3311-FA38-EB37-F23B-9ECB6350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286" y="4360467"/>
            <a:ext cx="3647801" cy="234513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624110"/>
            <a:ext cx="10908264" cy="767368"/>
          </a:xfrm>
        </p:spPr>
        <p:txBody>
          <a:bodyPr/>
          <a:lstStyle/>
          <a:p>
            <a:r>
              <a:rPr dirty="0">
                <a:latin typeface="Lucida Sans" panose="020B0602030504020204" pitchFamily="34" charset="0"/>
              </a:rPr>
              <a:t>Overcoming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1391478"/>
            <a:ext cx="11252821" cy="5327374"/>
          </a:xfrm>
        </p:spPr>
        <p:txBody>
          <a:bodyPr>
            <a:normAutofit/>
          </a:bodyPr>
          <a:lstStyle/>
          <a:p>
            <a:pPr algn="just"/>
            <a:r>
              <a:rPr sz="2800" dirty="0">
                <a:latin typeface="Lucida Sans" panose="020B0602030504020204" pitchFamily="34" charset="0"/>
              </a:rPr>
              <a:t>• Challenges:</a:t>
            </a:r>
          </a:p>
          <a:p>
            <a:pPr algn="just"/>
            <a:r>
              <a:rPr sz="2800" dirty="0">
                <a:latin typeface="Lucida Sans" panose="020B0602030504020204" pitchFamily="34" charset="0"/>
              </a:rPr>
              <a:t>  - Limited resources, cultural differences, systemic biases.</a:t>
            </a:r>
          </a:p>
          <a:p>
            <a:pPr algn="just"/>
            <a:r>
              <a:rPr sz="2800" dirty="0">
                <a:latin typeface="Lucida Sans" panose="020B0602030504020204" pitchFamily="34" charset="0"/>
              </a:rPr>
              <a:t>• Solutions:</a:t>
            </a:r>
          </a:p>
          <a:p>
            <a:pPr algn="just"/>
            <a:r>
              <a:rPr sz="2800" dirty="0">
                <a:latin typeface="Lucida Sans" panose="020B0602030504020204" pitchFamily="34" charset="0"/>
              </a:rPr>
              <a:t>  - Policy reform, education, and collaboration.</a:t>
            </a:r>
          </a:p>
          <a:p>
            <a:pPr algn="just"/>
            <a:r>
              <a:rPr sz="2800" dirty="0">
                <a:latin typeface="Lucida Sans" panose="020B0602030504020204" pitchFamily="34" charset="0"/>
              </a:rPr>
              <a:t>• Empowering nurses to lead change.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70CCF-0DE9-065E-3E14-5787780A7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40" y="3591339"/>
            <a:ext cx="4691270" cy="31275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65" y="318052"/>
            <a:ext cx="11107047" cy="1139687"/>
          </a:xfrm>
        </p:spPr>
        <p:txBody>
          <a:bodyPr>
            <a:normAutofit/>
          </a:bodyPr>
          <a:lstStyle/>
          <a:p>
            <a:r>
              <a:rPr dirty="0">
                <a:latin typeface="Lucida Sans" panose="020B0602030504020204" pitchFamily="34" charset="0"/>
              </a:rPr>
              <a:t>Building a Better Future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457739"/>
            <a:ext cx="11396870" cy="5141844"/>
          </a:xfrm>
        </p:spPr>
        <p:txBody>
          <a:bodyPr/>
          <a:lstStyle/>
          <a:p>
            <a:pPr algn="just"/>
            <a:r>
              <a:rPr dirty="0"/>
              <a:t>• </a:t>
            </a:r>
            <a:r>
              <a:rPr sz="2400" dirty="0">
                <a:latin typeface="Lucida Sans" panose="020B0602030504020204" pitchFamily="34" charset="0"/>
              </a:rPr>
              <a:t>How can nurses lead the change?</a:t>
            </a:r>
          </a:p>
          <a:p>
            <a:pPr algn="just"/>
            <a:r>
              <a:rPr sz="2400" dirty="0">
                <a:latin typeface="Lucida Sans" panose="020B0602030504020204" pitchFamily="34" charset="0"/>
              </a:rPr>
              <a:t>• Advocate for underserved communities.</a:t>
            </a:r>
          </a:p>
          <a:p>
            <a:pPr algn="just"/>
            <a:r>
              <a:rPr sz="2400" dirty="0">
                <a:latin typeface="Lucida Sans" panose="020B0602030504020204" pitchFamily="34" charset="0"/>
              </a:rPr>
              <a:t>• Commit to lifelong learning and innovation.</a:t>
            </a:r>
          </a:p>
          <a:p>
            <a:pPr algn="just"/>
            <a:r>
              <a:rPr sz="2400" dirty="0">
                <a:latin typeface="Lucida Sans" panose="020B0602030504020204" pitchFamily="34" charset="0"/>
              </a:rPr>
              <a:t>• Collaborate for sustainable healthcare solutions</a:t>
            </a:r>
            <a:r>
              <a:rPr dirty="0"/>
              <a:t>.</a:t>
            </a:r>
          </a:p>
        </p:txBody>
      </p:sp>
      <p:pic>
        <p:nvPicPr>
          <p:cNvPr id="4" name="Picture 3" descr="3 Transforming Practice | The Future of Nursing: Leading Change, Advancing  Health | The National Academies Press">
            <a:extLst>
              <a:ext uri="{FF2B5EF4-FFF2-40B4-BE49-F238E27FC236}">
                <a16:creationId xmlns:a16="http://schemas.microsoft.com/office/drawing/2014/main" id="{F7352643-ABF1-B6FE-FD53-D91A4802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347" y="887895"/>
            <a:ext cx="3478088" cy="60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C2027-50D8-4F82-A2ED-AAF44276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19</a:t>
            </a:fld>
            <a:endParaRPr lang="en-GB"/>
          </a:p>
        </p:txBody>
      </p:sp>
      <p:pic>
        <p:nvPicPr>
          <p:cNvPr id="3" name="Picture 2" descr="3 Transforming Practice | The Future of Nursing: Leading Change, Advancing  Health | The National Academies Press">
            <a:extLst>
              <a:ext uri="{FF2B5EF4-FFF2-40B4-BE49-F238E27FC236}">
                <a16:creationId xmlns:a16="http://schemas.microsoft.com/office/drawing/2014/main" id="{3235E89D-2B0A-4B11-9101-09A85B8D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" y="1353405"/>
            <a:ext cx="3936066" cy="526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95B44-5B7E-4AED-ABA0-DBD1F868DD42}"/>
              </a:ext>
            </a:extLst>
          </p:cNvPr>
          <p:cNvSpPr txBox="1"/>
          <p:nvPr/>
        </p:nvSpPr>
        <p:spPr>
          <a:xfrm>
            <a:off x="1754155" y="157874"/>
            <a:ext cx="9377265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Lucida Sans" panose="020B0602030504020204" pitchFamily="34" charset="0"/>
              </a:rPr>
              <a:t>The Role of Nurses in Nigeria in a vision for future healthcare</a:t>
            </a:r>
            <a:endParaRPr lang="en-GB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FB594-C3E0-4209-9F1F-0DC451CF86C6}"/>
              </a:ext>
            </a:extLst>
          </p:cNvPr>
          <p:cNvSpPr txBox="1"/>
          <p:nvPr/>
        </p:nvSpPr>
        <p:spPr>
          <a:xfrm>
            <a:off x="4348065" y="1353405"/>
            <a:ext cx="7519161" cy="52629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Nurses, in fact, have the biggest role to play in the future healthcare landscape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They will continue to be</a:t>
            </a:r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 health system navigators and enablers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800" b="1" i="0" dirty="0">
                <a:effectLst/>
                <a:latin typeface="Lucida Sans" panose="020B0602030504020204" pitchFamily="34" charset="0"/>
              </a:rPr>
              <a:t>Nurses of the future must embrace and integrate high-tech care</a:t>
            </a:r>
            <a:endParaRPr lang="en-GB" sz="2800" b="1" i="0" dirty="0"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They must practice to the full extent/scope of their education and training, </a:t>
            </a:r>
            <a:r>
              <a:rPr lang="en-GB" sz="2800" b="1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and take an active part in shaping the future of healthcare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66643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50072E-2BF1-4EE3-99C9-E6B223CB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2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35CE2-44D4-4228-AD03-C0F0BDF4B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0" y="231001"/>
            <a:ext cx="5326425" cy="2867303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AB9A89-509B-4418-8D9E-D2D24A7FA0B5}"/>
              </a:ext>
            </a:extLst>
          </p:cNvPr>
          <p:cNvSpPr txBox="1"/>
          <p:nvPr/>
        </p:nvSpPr>
        <p:spPr>
          <a:xfrm>
            <a:off x="6096000" y="674400"/>
            <a:ext cx="5893202" cy="526297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3000" b="1" dirty="0">
                <a:solidFill>
                  <a:schemeClr val="tx1"/>
                </a:solidFill>
                <a:latin typeface="Lucida Sans" panose="020B0602030504020204" pitchFamily="34" charset="0"/>
              </a:rPr>
              <a:t>We thank </a:t>
            </a:r>
            <a:r>
              <a:rPr lang="en-GB" sz="3000" b="1" dirty="0">
                <a:latin typeface="Lucida Sans" panose="020B0602030504020204" pitchFamily="34" charset="0"/>
              </a:rPr>
              <a:t>God Almighty</a:t>
            </a:r>
            <a:r>
              <a:rPr lang="en-GB" sz="3000" b="1" dirty="0">
                <a:solidFill>
                  <a:schemeClr val="tx1"/>
                </a:solidFill>
                <a:latin typeface="Lucida Sans" panose="020B0602030504020204" pitchFamily="34" charset="0"/>
              </a:rPr>
              <a:t> for the opportunity to gather together for this </a:t>
            </a:r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year’s at the </a:t>
            </a:r>
            <a:r>
              <a:rPr lang="en-GB" sz="3200" b="1" dirty="0">
                <a:latin typeface="Lucida Sans" panose="020B0602030504020204" pitchFamily="34" charset="0"/>
              </a:rPr>
              <a:t>annual nurses week celebration</a:t>
            </a:r>
            <a:r>
              <a:rPr lang="en-GB" sz="3000" b="1" dirty="0">
                <a:solidFill>
                  <a:schemeClr val="tx1"/>
                </a:solidFill>
                <a:latin typeface="Lucida Sans" panose="020B0602030504020204" pitchFamily="34" charset="0"/>
              </a:rPr>
              <a:t>! Some states can only celebrate it virtually, while others states are not even celebrating because of the current economic situation in the country.  </a:t>
            </a:r>
          </a:p>
        </p:txBody>
      </p:sp>
      <p:pic>
        <p:nvPicPr>
          <p:cNvPr id="1026" name="Picture 2" descr="Premium Vector | Colorful hand drawn welcome for landing page">
            <a:extLst>
              <a:ext uri="{FF2B5EF4-FFF2-40B4-BE49-F238E27FC236}">
                <a16:creationId xmlns:a16="http://schemas.microsoft.com/office/drawing/2014/main" id="{E84EE543-5B38-4942-BD2F-AA45A24C8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8" y="3453411"/>
            <a:ext cx="5358247" cy="3151157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0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1765-778E-4063-B7B0-F3149C1C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029" y="186431"/>
            <a:ext cx="3488277" cy="601351"/>
          </a:xfrm>
          <a:blipFill>
            <a:blip r:embed="rId2"/>
            <a:tile tx="0" ty="0" sx="100000" sy="100000" flip="none" algn="tl"/>
          </a:blipFill>
          <a:ln w="3810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GB" b="1" dirty="0">
                <a:latin typeface="Lucida Sans" panose="020B0602030504020204" pitchFamily="34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EE81-85AF-406C-96C1-B4104156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152907"/>
            <a:ext cx="11532094" cy="5446108"/>
          </a:xfrm>
        </p:spPr>
        <p:txBody>
          <a:bodyPr numCol="2">
            <a:normAutofit fontScale="92500" lnSpcReduction="10000"/>
          </a:bodyPr>
          <a:lstStyle/>
          <a:p>
            <a:r>
              <a:rPr lang="en-GB" sz="2800" b="1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Nurses are at the heart of healthcare and can no longer take a back seat in planning for a better future of the health system</a:t>
            </a:r>
          </a:p>
          <a:p>
            <a:r>
              <a:rPr lang="en-GB" sz="2800" b="1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They must therefore become inspired innovators and implementers of tech-driven, patient-centred and value-driven healthcare</a:t>
            </a:r>
          </a:p>
          <a:p>
            <a:r>
              <a:rPr lang="en-GB" sz="2800" b="1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Take part in the revolution </a:t>
            </a:r>
            <a:r>
              <a:rPr lang="en-GB" sz="2800" b="1" dirty="0">
                <a:solidFill>
                  <a:srgbClr val="000000"/>
                </a:solidFill>
                <a:latin typeface="Lucida Sans" panose="020B0602030504020204" pitchFamily="34" charset="0"/>
              </a:rPr>
              <a:t>of</a:t>
            </a:r>
            <a:r>
              <a:rPr lang="en-GB" sz="2800" b="1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making healthcare more responsive to changes</a:t>
            </a:r>
          </a:p>
          <a:p>
            <a:r>
              <a:rPr lang="en-GB" sz="2800" b="1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There is no doubt that nursing students in Nigeria are poised to assume roles to advance health, improve care, and increase value in the healthcare of the future</a:t>
            </a:r>
          </a:p>
          <a:p>
            <a:r>
              <a:rPr lang="en-GB" sz="2800" b="1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However, this requires </a:t>
            </a:r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a sea-change (immense, notable, and profound transformation with</a:t>
            </a:r>
            <a:r>
              <a:rPr lang="en-GB" sz="28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 substantial change in perspective)</a:t>
            </a:r>
            <a:r>
              <a:rPr lang="en-GB" sz="2800" b="1" dirty="0">
                <a:solidFill>
                  <a:srgbClr val="000000"/>
                </a:solidFill>
                <a:latin typeface="Lucida Sans" panose="020B0602030504020204" pitchFamily="34" charset="0"/>
              </a:rPr>
              <a:t>, a new mind set, and</a:t>
            </a:r>
            <a:r>
              <a:rPr lang="en-GB" sz="2800" b="1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new improved ways of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B303-0FF8-4D12-AD0F-19FA6DF5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3873"/>
          </a:xfrm>
        </p:spPr>
        <p:txBody>
          <a:bodyPr/>
          <a:lstStyle/>
          <a:p>
            <a:r>
              <a:rPr dirty="0">
                <a:latin typeface="Lucida Sans" panose="020B0602030504020204" pitchFamily="34" charset="0"/>
              </a:rPr>
              <a:t>Summary and 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339" y="1683026"/>
            <a:ext cx="10961273" cy="4943061"/>
          </a:xfrm>
        </p:spPr>
        <p:txBody>
          <a:bodyPr>
            <a:normAutofit/>
          </a:bodyPr>
          <a:lstStyle/>
          <a:p>
            <a:pPr algn="just"/>
            <a:r>
              <a:rPr sz="2800" dirty="0">
                <a:solidFill>
                  <a:srgbClr val="FF0000"/>
                </a:solidFill>
                <a:latin typeface="Lucida Sans" panose="020B0602030504020204" pitchFamily="34" charset="0"/>
              </a:rPr>
              <a:t>• Key takeaways:</a:t>
            </a:r>
          </a:p>
          <a:p>
            <a:pPr algn="just"/>
            <a:r>
              <a:rPr sz="2800" dirty="0">
                <a:latin typeface="Lucida Sans" panose="020B0602030504020204" pitchFamily="34" charset="0"/>
              </a:rPr>
              <a:t>  - Advocacy, equity, and excellence transform lives.</a:t>
            </a:r>
            <a:endParaRPr lang="en-US" sz="2800" dirty="0">
              <a:latin typeface="Lucida Sans" panose="020B0602030504020204" pitchFamily="34" charset="0"/>
            </a:endParaRPr>
          </a:p>
          <a:p>
            <a:pPr marL="0" indent="0" algn="just">
              <a:buNone/>
            </a:pPr>
            <a:endParaRPr sz="2800" dirty="0">
              <a:latin typeface="Lucida Sans" panose="020B0602030504020204" pitchFamily="34" charset="0"/>
            </a:endParaRPr>
          </a:p>
          <a:p>
            <a:pPr algn="just"/>
            <a:r>
              <a:rPr sz="2800" dirty="0">
                <a:latin typeface="Lucida Sans" panose="020B0602030504020204" pitchFamily="34" charset="0"/>
              </a:rPr>
              <a:t>• </a:t>
            </a:r>
            <a:r>
              <a:rPr sz="2800" dirty="0">
                <a:solidFill>
                  <a:srgbClr val="FF0000"/>
                </a:solidFill>
                <a:latin typeface="Lucida Sans" panose="020B0602030504020204" pitchFamily="34" charset="0"/>
              </a:rPr>
              <a:t>Closing thought: </a:t>
            </a:r>
            <a:r>
              <a:rPr sz="2800" dirty="0">
                <a:latin typeface="Lucida Sans" panose="020B0602030504020204" pitchFamily="34" charset="0"/>
              </a:rPr>
              <a:t>'Equity in nursing creates healthier communities globally.'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1A84F56-D248-0C26-D36D-D57701E156B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79" y="3961654"/>
            <a:ext cx="3994668" cy="2426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49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6F4350-8A02-49B6-93B3-135DA101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22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838B7-1673-48BA-AD4D-96C6D057E2CD}"/>
              </a:ext>
            </a:extLst>
          </p:cNvPr>
          <p:cNvSpPr txBox="1"/>
          <p:nvPr/>
        </p:nvSpPr>
        <p:spPr>
          <a:xfrm>
            <a:off x="292118" y="1368017"/>
            <a:ext cx="3788546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latin typeface="Lucida Sans" panose="020B0602030504020204" pitchFamily="34" charset="0"/>
              </a:rPr>
              <a:t>Whatsoever things are good, useful, valuable, feasible, and evidence-based, let us think of them and embrace them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latin typeface="Lucida Sans" panose="020B0602030504020204" pitchFamily="34" charset="0"/>
              </a:rPr>
              <a:t>The time to start is NOW</a:t>
            </a:r>
            <a:endParaRPr lang="en-GB" sz="2800" b="1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6146" name="Picture 2" descr="443 Nurses Day Illustrations &amp; Clip Art - iStock">
            <a:extLst>
              <a:ext uri="{FF2B5EF4-FFF2-40B4-BE49-F238E27FC236}">
                <a16:creationId xmlns:a16="http://schemas.microsoft.com/office/drawing/2014/main" id="{EAC9D49F-E0A6-40B1-82B9-AA1E4BDB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557" y="1368017"/>
            <a:ext cx="3530323" cy="492056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3624F8-D931-4F27-B0EF-A1227B772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18" y="1152907"/>
            <a:ext cx="3315185" cy="492056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2674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DB01-43A9-4DC4-8144-87200648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257900"/>
            <a:ext cx="11709646" cy="6494592"/>
          </a:xfrm>
        </p:spPr>
        <p:txBody>
          <a:bodyPr numCol="2"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Since the “JAPA” began, many state have reported a “staggering rise” in mental health issues for nurses cum Nursing students.</a:t>
            </a:r>
          </a:p>
          <a:p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Nurses and Nursing students in Nigeria have shown that:</a:t>
            </a:r>
          </a:p>
          <a:p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93% reported experiencing stress,  </a:t>
            </a:r>
          </a:p>
          <a:p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86% reported anxiety and depression</a:t>
            </a:r>
          </a:p>
          <a:p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77% reported experiencing frustration</a:t>
            </a:r>
          </a:p>
          <a:p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76% reported exhaustion and burnout</a:t>
            </a:r>
          </a:p>
          <a:p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75% reported being totally overwhelmed</a:t>
            </a:r>
          </a:p>
          <a:p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Nurses cum their students are also more significantly likely to be in the high symptom group compared to other healthcare workers</a:t>
            </a:r>
          </a:p>
          <a:p>
            <a:r>
              <a:rPr lang="en-GB" sz="2800" b="1" dirty="0">
                <a:solidFill>
                  <a:schemeClr val="tx1"/>
                </a:solidFill>
                <a:latin typeface="Lucida Sans" panose="020B0602030504020204" pitchFamily="34" charset="0"/>
              </a:rPr>
              <a:t>These figures are similar to those in other state as we experience in Oyo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32B05-304A-4E26-810B-32278155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9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154B62-B7B5-4413-9CD9-71A6F238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D8D10-3007-427D-9D2B-29BE6A1DFDD1}"/>
              </a:ext>
            </a:extLst>
          </p:cNvPr>
          <p:cNvSpPr txBox="1"/>
          <p:nvPr/>
        </p:nvSpPr>
        <p:spPr>
          <a:xfrm>
            <a:off x="254870" y="176738"/>
            <a:ext cx="6920371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tx1"/>
                </a:solidFill>
                <a:latin typeface="Lucida Sans" panose="020B0602030504020204" pitchFamily="34" charset="0"/>
              </a:rPr>
              <a:t>Apart from the mental health issues, many nurses/student nurses have lost it. However, they still continue and must continue to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Lucida Sans" panose="020B0602030504020204" pitchFamily="34" charset="0"/>
              </a:rPr>
              <a:t>ADVOCATE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Lucida Sans" panose="020B0602030504020204" pitchFamily="34" charset="0"/>
              </a:rPr>
              <a:t>EXERCISE EQUITY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Lucida Sans" panose="020B0602030504020204" pitchFamily="34" charset="0"/>
              </a:rPr>
              <a:t>PROVIDE EXCELLENCE CARE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GB" sz="2400" b="1" dirty="0">
              <a:latin typeface="Lucida Sans" panose="020B0602030504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2400" b="1" dirty="0">
                <a:latin typeface="Lucida Sans" panose="020B0602030504020204" pitchFamily="34" charset="0"/>
              </a:rPr>
              <a:t>Despite the burnout you must continue to make the sacrifice in a professional way, </a:t>
            </a:r>
            <a:r>
              <a:rPr lang="en-GB" sz="2400" b="1" dirty="0">
                <a:solidFill>
                  <a:srgbClr val="C00000"/>
                </a:solidFill>
                <a:latin typeface="Lucida Sans" panose="020B0602030504020204" pitchFamily="34" charset="0"/>
              </a:rPr>
              <a:t>and I hope that your association  will, at every point during this event, continue to remind one another what you have signed up for which is stated above. </a:t>
            </a:r>
          </a:p>
        </p:txBody>
      </p:sp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F9DB7DF3-19E2-4E62-BBF1-00F4A885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76738"/>
            <a:ext cx="4621930" cy="5632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670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F4CB-33D2-4316-AE31-D49206E3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239697"/>
            <a:ext cx="11576481" cy="6445188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For five years now (since 2017), the overarching theme for International Nurses Day celebration has been “Nurses: A Voice to Lead” with sub-themes ranging from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“…Achieving the SDGs” in 2017,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“…Health is a human right” in 2018,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“…Health for all” in 2019,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“…Nursing the world to health” in 2020,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“…</a:t>
            </a:r>
            <a:r>
              <a:rPr lang="en-GB" sz="3200" dirty="0">
                <a:solidFill>
                  <a:schemeClr val="tx1"/>
                </a:solidFill>
                <a:latin typeface="Lucida Sans" panose="020B0602030504020204" pitchFamily="34" charset="0"/>
              </a:rPr>
              <a:t>A </a:t>
            </a:r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vision for future healthcare” in 2021</a:t>
            </a:r>
          </a:p>
          <a:p>
            <a:pPr algn="just"/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All the sub-themes bring out the central position and importance of nurses in addressing a wide range of health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036E4-8BB7-40D9-9938-CA00A878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556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F4CB-33D2-4316-AE31-D49206E3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239697"/>
            <a:ext cx="11576481" cy="6445188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The above is similar to what we will be discussing today:</a:t>
            </a:r>
          </a:p>
          <a:p>
            <a:pPr marL="0" indent="0" algn="ctr">
              <a:buNone/>
            </a:pPr>
            <a:r>
              <a:rPr lang="en-US" sz="8000" b="1" dirty="0"/>
              <a:t>Nursing for All: Advocacy, Equity, and Excellence in Care</a:t>
            </a:r>
            <a:endParaRPr lang="en-GB" sz="3200" b="1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just"/>
            <a:endParaRPr lang="en-GB" sz="3200" b="1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036E4-8BB7-40D9-9938-CA00A878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634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27" y="624110"/>
            <a:ext cx="9774286" cy="881133"/>
          </a:xfrm>
        </p:spPr>
        <p:txBody>
          <a:bodyPr/>
          <a:lstStyle/>
          <a:p>
            <a:r>
              <a:rPr dirty="0">
                <a:latin typeface="Lucida Sans" panose="020B0602030504020204" pitchFamily="34" charset="0"/>
              </a:rPr>
              <a:t>The Role of Nursing in Modern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498" y="1905000"/>
            <a:ext cx="10154114" cy="4328890"/>
          </a:xfrm>
        </p:spPr>
        <p:txBody>
          <a:bodyPr/>
          <a:lstStyle/>
          <a:p>
            <a:r>
              <a:rPr sz="2400" dirty="0">
                <a:latin typeface="Lucida Bright" panose="02040602050505020304" pitchFamily="18" charset="0"/>
              </a:rPr>
              <a:t>• </a:t>
            </a:r>
            <a:r>
              <a:rPr sz="2800" dirty="0">
                <a:latin typeface="Lucida Sans" panose="020B0602030504020204" pitchFamily="34" charset="0"/>
              </a:rPr>
              <a:t>Overview of nursing as a profession.</a:t>
            </a:r>
          </a:p>
          <a:p>
            <a:r>
              <a:rPr sz="2800" dirty="0">
                <a:latin typeface="Lucida Sans" panose="020B0602030504020204" pitchFamily="34" charset="0"/>
              </a:rPr>
              <a:t>• Emphasizing the global need for equity in healthcare.</a:t>
            </a:r>
          </a:p>
          <a:p>
            <a:r>
              <a:rPr sz="2800" dirty="0">
                <a:latin typeface="Lucida Sans" panose="020B0602030504020204" pitchFamily="34" charset="0"/>
              </a:rPr>
              <a:t>• Nurses' critical role in promoting inclusivity and quality care.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2C3-B706-4375-8C43-C4D533B9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147338"/>
            <a:ext cx="10879461" cy="1203160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Why the focus on “</a:t>
            </a:r>
            <a:r>
              <a:rPr lang="en-US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Advocacy, Equity, and Excellence in Care</a:t>
            </a:r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”</a:t>
            </a:r>
            <a:b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</a:br>
            <a:b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(Why is it important for nurses/students nurses to advocate)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D97C-CFD7-4E0B-BFE4-F5865B41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64" y="1464906"/>
            <a:ext cx="11770447" cy="5245756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endParaRPr lang="en-GB" sz="2900" b="1" dirty="0"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  <a:p>
            <a:pPr marL="0" indent="0" algn="just">
              <a:buNone/>
            </a:pPr>
            <a:endParaRPr lang="en-GB" sz="2900" b="1" dirty="0"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  <a:p>
            <a:pPr algn="just"/>
            <a:r>
              <a:rPr lang="en-GB" sz="2900" b="1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Nurses/student nurses have</a:t>
            </a:r>
            <a:r>
              <a:rPr lang="en-GB" sz="2900" b="1" dirty="0">
                <a:solidFill>
                  <a:srgbClr val="C00000"/>
                </a:solidFill>
                <a:effectLst/>
                <a:latin typeface="Lucida Sans" panose="020B0602030504020204" pitchFamily="34" charset="0"/>
              </a:rPr>
              <a:t> the potential to be influential agents of change and innovation</a:t>
            </a:r>
            <a:r>
              <a:rPr lang="en-GB" sz="2900" b="1" i="0" dirty="0">
                <a:solidFill>
                  <a:srgbClr val="C000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GB" sz="29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since they stay 24/7 with the patient</a:t>
            </a:r>
          </a:p>
          <a:p>
            <a:pPr algn="just"/>
            <a:r>
              <a:rPr lang="en-GB" sz="2900" b="1" dirty="0">
                <a:solidFill>
                  <a:schemeClr val="tx1"/>
                </a:solidFill>
                <a:latin typeface="Lucida Sans" panose="020B0602030504020204" pitchFamily="34" charset="0"/>
              </a:rPr>
              <a:t>They have </a:t>
            </a:r>
            <a:r>
              <a:rPr lang="en-GB" sz="2900" b="1" dirty="0">
                <a:solidFill>
                  <a:srgbClr val="C00000"/>
                </a:solidFill>
                <a:latin typeface="Lucida Sans" panose="020B0602030504020204" pitchFamily="34" charset="0"/>
              </a:rPr>
              <a:t>a very powerful and legitimate voice </a:t>
            </a:r>
            <a:r>
              <a:rPr lang="en-GB" sz="2900" b="1" dirty="0">
                <a:solidFill>
                  <a:schemeClr val="tx1"/>
                </a:solidFill>
                <a:latin typeface="Lucida Sans" panose="020B0602030504020204" pitchFamily="34" charset="0"/>
              </a:rPr>
              <a:t>that they can use to influence the health systems of the future</a:t>
            </a:r>
            <a:r>
              <a:rPr lang="en-GB" sz="29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</a:t>
            </a:r>
          </a:p>
          <a:p>
            <a:pPr algn="just"/>
            <a:r>
              <a:rPr lang="en-GB" sz="2900" b="1" dirty="0">
                <a:solidFill>
                  <a:schemeClr val="tx1"/>
                </a:solidFill>
                <a:latin typeface="Lucida Sans" panose="020B0602030504020204" pitchFamily="34" charset="0"/>
              </a:rPr>
              <a:t>Nurses/student nurses are </a:t>
            </a:r>
            <a:r>
              <a:rPr lang="en-GB" sz="2900" b="1" dirty="0">
                <a:solidFill>
                  <a:srgbClr val="C00000"/>
                </a:solidFill>
                <a:latin typeface="Lucida Sans" panose="020B0602030504020204" pitchFamily="34" charset="0"/>
              </a:rPr>
              <a:t>insightful, creative and passionate</a:t>
            </a:r>
            <a:r>
              <a:rPr lang="en-GB" sz="2900" b="1" dirty="0">
                <a:solidFill>
                  <a:schemeClr val="tx1"/>
                </a:solidFill>
                <a:latin typeface="Lucida Sans" panose="020B0602030504020204" pitchFamily="34" charset="0"/>
              </a:rPr>
              <a:t> about patient care, and other social issues</a:t>
            </a:r>
            <a:endParaRPr lang="en-GB" sz="2900" b="1" dirty="0">
              <a:solidFill>
                <a:srgbClr val="C00000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EC0C-E8BA-4883-800E-E271C0AF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142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2C3-B706-4375-8C43-C4D533B9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147338"/>
            <a:ext cx="10879461" cy="1203160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Why the focus on “</a:t>
            </a:r>
            <a:r>
              <a:rPr lang="en-US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Advocacy, Equity, and Excellence in Care</a:t>
            </a:r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”</a:t>
            </a:r>
            <a:b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</a:br>
            <a:b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Lucida Sans" panose="020B0602030504020204" pitchFamily="34" charset="0"/>
              </a:rPr>
              <a:t>(Why is it important for nurses/students nurses to advocate)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D97C-CFD7-4E0B-BFE4-F5865B41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64" y="1464906"/>
            <a:ext cx="11770447" cy="5245756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endParaRPr lang="en-GB" sz="2900" b="1" dirty="0"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  <a:p>
            <a:pPr marL="0" indent="0" algn="just">
              <a:buNone/>
            </a:pPr>
            <a:endParaRPr lang="en-GB" sz="2900" b="1" dirty="0"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  <a:p>
            <a:pPr marL="0" indent="0" algn="just">
              <a:buNone/>
            </a:pPr>
            <a:endParaRPr lang="en-GB" sz="2900" b="1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0" indent="0" algn="just">
              <a:buNone/>
            </a:pPr>
            <a:r>
              <a:rPr lang="en-GB" sz="29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Nurses and nurses students are with patients and their families during some of the most vulnerable moments in life, </a:t>
            </a:r>
            <a:r>
              <a:rPr lang="en-GB" sz="2900" b="1" dirty="0">
                <a:solidFill>
                  <a:schemeClr val="tx1"/>
                </a:solidFill>
                <a:latin typeface="Lucida Sans" panose="020B0602030504020204" pitchFamily="34" charset="0"/>
              </a:rPr>
              <a:t>so </a:t>
            </a:r>
            <a:r>
              <a:rPr lang="en-GB" sz="2900" b="1" i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they have a unique opportunity to </a:t>
            </a:r>
            <a:r>
              <a:rPr lang="en-GB" sz="2900" b="1" i="0" dirty="0">
                <a:solidFill>
                  <a:srgbClr val="C00000"/>
                </a:solidFill>
                <a:effectLst/>
                <a:latin typeface="Lucida Sans" panose="020B0602030504020204" pitchFamily="34" charset="0"/>
              </a:rPr>
              <a:t>use their voice to make advocate.</a:t>
            </a:r>
          </a:p>
          <a:p>
            <a:pPr marL="0" indent="0" algn="just">
              <a:buNone/>
            </a:pPr>
            <a:endParaRPr lang="en-GB" sz="2900" b="1" dirty="0"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EC0C-E8BA-4883-800E-E271C0AF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11DE-2447-4F44-810F-0A858DD0D82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924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3931</TotalTime>
  <Words>1231</Words>
  <Application>Microsoft Office PowerPoint</Application>
  <PresentationFormat>Widescreen</PresentationFormat>
  <Paragraphs>122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Lucida Bright</vt:lpstr>
      <vt:lpstr>Lucida Sans</vt:lpstr>
      <vt:lpstr>Wingdings</vt:lpstr>
      <vt:lpstr>Wingdings 3</vt:lpstr>
      <vt:lpstr>Wisp</vt:lpstr>
      <vt:lpstr>Nursing for All: Advocacy, Equity, and Excellence in 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Role of Nursing in Modern Healthcare</vt:lpstr>
      <vt:lpstr>Why the focus on “Advocacy, Equity, and Excellence in Care”  (Why is it important for nurses/students nurses to advocate)</vt:lpstr>
      <vt:lpstr>Why the focus on “Advocacy, Equity, and Excellence in Care”  (Why is it important for nurses/students nurses to advocate)</vt:lpstr>
      <vt:lpstr>PowerPoint Presentation</vt:lpstr>
      <vt:lpstr>PowerPoint Presentation</vt:lpstr>
      <vt:lpstr>PowerPoint Presentation</vt:lpstr>
      <vt:lpstr>Nurses as Advocates for Patients</vt:lpstr>
      <vt:lpstr>Addressing Disparities in Care</vt:lpstr>
      <vt:lpstr>Striving for Excellence</vt:lpstr>
      <vt:lpstr>Real-world Examples of Advocacy and Equity</vt:lpstr>
      <vt:lpstr>Overcoming Barriers</vt:lpstr>
      <vt:lpstr>Building a Better Future Together</vt:lpstr>
      <vt:lpstr>PowerPoint Presentation</vt:lpstr>
      <vt:lpstr>Conclusion </vt:lpstr>
      <vt:lpstr>Summary and Inspiration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NURSING THE WORLD BACK TO HEALTH</dc:title>
  <dc:creator>Mildred John</dc:creator>
  <cp:lastModifiedBy>PC</cp:lastModifiedBy>
  <cp:revision>193</cp:revision>
  <dcterms:created xsi:type="dcterms:W3CDTF">2021-04-25T17:22:56Z</dcterms:created>
  <dcterms:modified xsi:type="dcterms:W3CDTF">2024-12-01T22:18:08Z</dcterms:modified>
</cp:coreProperties>
</file>