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9" autoAdjust="0"/>
    <p:restoredTop sz="94660"/>
  </p:normalViewPr>
  <p:slideViewPr>
    <p:cSldViewPr snapToGrid="0">
      <p:cViewPr varScale="1">
        <p:scale>
          <a:sx n="70" d="100"/>
          <a:sy n="70" d="100"/>
        </p:scale>
        <p:origin x="7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AC76B92-CA12-43C1-ADFF-6AAF1182668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1214170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C76B92-CA12-43C1-ADFF-6AAF1182668E}"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193501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Edit Master text styles</a:t>
            </a:r>
          </a:p>
        </p:txBody>
      </p:sp>
      <p:sp>
        <p:nvSpPr>
          <p:cNvPr id="4" name="Date Placeholder 3"/>
          <p:cNvSpPr>
            <a:spLocks noGrp="1"/>
          </p:cNvSpPr>
          <p:nvPr>
            <p:ph type="dt" sz="half" idx="10"/>
          </p:nvPr>
        </p:nvSpPr>
        <p:spPr/>
        <p:txBody>
          <a:bodyPr/>
          <a:lstStyle/>
          <a:p>
            <a:fld id="{8AC76B92-CA12-43C1-ADFF-6AAF1182668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1060657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Edit Master text styles</a:t>
            </a:r>
          </a:p>
        </p:txBody>
      </p:sp>
      <p:sp>
        <p:nvSpPr>
          <p:cNvPr id="2" name="Date Placeholder 1"/>
          <p:cNvSpPr>
            <a:spLocks noGrp="1"/>
          </p:cNvSpPr>
          <p:nvPr>
            <p:ph type="dt" sz="half" idx="10"/>
          </p:nvPr>
        </p:nvSpPr>
        <p:spPr/>
        <p:txBody>
          <a:bodyPr/>
          <a:lstStyle/>
          <a:p>
            <a:fld id="{8AC76B92-CA12-43C1-ADFF-6AAF1182668E}"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889800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C76B92-CA12-43C1-ADFF-6AAF1182668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877441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C76B92-CA12-43C1-ADFF-6AAF1182668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786332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C76B92-CA12-43C1-ADFF-6AAF1182668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2193610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C76B92-CA12-43C1-ADFF-6AAF1182668E}" type="datetimeFigureOut">
              <a:rPr lang="en-US" smtClean="0"/>
              <a:t>7/28/2023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395016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C76B92-CA12-43C1-ADFF-6AAF1182668E}"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4193198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AC76B92-CA12-43C1-ADFF-6AAF1182668E}" type="datetimeFigureOut">
              <a:rPr lang="en-US" smtClean="0"/>
              <a:t>7/28/2023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298917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C76B92-CA12-43C1-ADFF-6AAF1182668E}" type="datetimeFigureOut">
              <a:rPr lang="en-US" smtClean="0"/>
              <a:t>7/28/2023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179469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76B92-CA12-43C1-ADFF-6AAF1182668E}" type="datetimeFigureOut">
              <a:rPr lang="en-US" smtClean="0"/>
              <a:t>7/28/2023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340523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AC76B92-CA12-43C1-ADFF-6AAF1182668E}" type="datetimeFigureOut">
              <a:rPr lang="en-US" smtClean="0"/>
              <a:t>7/28/2023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41809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885810" y="6041362"/>
            <a:ext cx="976879" cy="365125"/>
          </a:xfrm>
        </p:spPr>
        <p:txBody>
          <a:bodyPr/>
          <a:lstStyle/>
          <a:p>
            <a:fld id="{8AC76B92-CA12-43C1-ADFF-6AAF1182668E}" type="datetimeFigureOut">
              <a:rPr lang="en-US" smtClean="0"/>
              <a:t>7/28/2023</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933ECB1B-DB59-46EA-A59F-167C4565A68D}" type="slidenum">
              <a:rPr lang="en-US" smtClean="0"/>
              <a:t>‹#›</a:t>
            </a:fld>
            <a:endParaRPr lang="en-US"/>
          </a:p>
        </p:txBody>
      </p:sp>
    </p:spTree>
    <p:extLst>
      <p:ext uri="{BB962C8B-B14F-4D97-AF65-F5344CB8AC3E}">
        <p14:creationId xmlns:p14="http://schemas.microsoft.com/office/powerpoint/2010/main" val="180909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AC76B92-CA12-43C1-ADFF-6AAF1182668E}" type="datetimeFigureOut">
              <a:rPr lang="en-US" smtClean="0"/>
              <a:t>7/28/2023</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933ECB1B-DB59-46EA-A59F-167C4565A68D}" type="slidenum">
              <a:rPr lang="en-US" smtClean="0"/>
              <a:t>‹#›</a:t>
            </a:fld>
            <a:endParaRPr lang="en-US"/>
          </a:p>
        </p:txBody>
      </p:sp>
    </p:spTree>
    <p:extLst>
      <p:ext uri="{BB962C8B-B14F-4D97-AF65-F5344CB8AC3E}">
        <p14:creationId xmlns:p14="http://schemas.microsoft.com/office/powerpoint/2010/main" val="179457323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ANALYSIS OF CONSUMER PURCHASING BEHAVIOR </a:t>
            </a:r>
            <a:br>
              <a:rPr lang="en-US" dirty="0"/>
            </a:br>
            <a:endParaRPr lang="en-US" dirty="0"/>
          </a:p>
        </p:txBody>
      </p:sp>
      <p:sp>
        <p:nvSpPr>
          <p:cNvPr id="3" name="Subtitle 2"/>
          <p:cNvSpPr>
            <a:spLocks noGrp="1"/>
          </p:cNvSpPr>
          <p:nvPr>
            <p:ph type="subTitle" idx="1"/>
          </p:nvPr>
        </p:nvSpPr>
        <p:spPr>
          <a:xfrm>
            <a:off x="810001" y="5385350"/>
            <a:ext cx="10572000" cy="434974"/>
          </a:xfrm>
        </p:spPr>
        <p:txBody>
          <a:bodyPr>
            <a:normAutofit/>
          </a:bodyPr>
          <a:lstStyle/>
          <a:p>
            <a:r>
              <a:rPr lang="en-US" dirty="0" smtClean="0"/>
              <a:t>Presented by – Daniel Okunade</a:t>
            </a:r>
            <a:endParaRPr lang="en-US" dirty="0" smtClean="0"/>
          </a:p>
        </p:txBody>
      </p:sp>
    </p:spTree>
    <p:extLst>
      <p:ext uri="{BB962C8B-B14F-4D97-AF65-F5344CB8AC3E}">
        <p14:creationId xmlns:p14="http://schemas.microsoft.com/office/powerpoint/2010/main" val="718483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a:xfrm>
            <a:off x="810000" y="2178613"/>
            <a:ext cx="10554574" cy="3949232"/>
          </a:xfrm>
        </p:spPr>
        <p:txBody>
          <a:bodyPr>
            <a:normAutofit fontScale="92500" lnSpcReduction="20000"/>
          </a:bodyPr>
          <a:lstStyle/>
          <a:p>
            <a:pPr marL="0" indent="0">
              <a:buNone/>
            </a:pPr>
            <a:r>
              <a:rPr lang="en-US" dirty="0" smtClean="0"/>
              <a:t>Based on the findings and insights generated, the following are recommended:</a:t>
            </a:r>
          </a:p>
          <a:p>
            <a:r>
              <a:rPr lang="en-US" dirty="0" smtClean="0"/>
              <a:t>Targeted advertisements and promotions should be conducted to reach more Mainstream customers </a:t>
            </a:r>
            <a:r>
              <a:rPr lang="en-US" dirty="0"/>
              <a:t>s</a:t>
            </a:r>
            <a:r>
              <a:rPr lang="en-US" dirty="0" smtClean="0"/>
              <a:t>ince they spend </a:t>
            </a:r>
            <a:r>
              <a:rPr lang="en-US" dirty="0"/>
              <a:t>more and purchase more frequently than any other </a:t>
            </a:r>
            <a:r>
              <a:rPr lang="en-US" dirty="0" smtClean="0"/>
              <a:t>segment.</a:t>
            </a:r>
          </a:p>
          <a:p>
            <a:r>
              <a:rPr lang="en-US" dirty="0"/>
              <a:t>Average revenue across all customer segments is higher for the "Old" brand. </a:t>
            </a:r>
            <a:r>
              <a:rPr lang="en-US" dirty="0" smtClean="0"/>
              <a:t>This </a:t>
            </a:r>
            <a:r>
              <a:rPr lang="en-US" dirty="0"/>
              <a:t>brand's strength </a:t>
            </a:r>
            <a:r>
              <a:rPr lang="en-US" dirty="0" smtClean="0"/>
              <a:t>can be leveraged during marketing </a:t>
            </a:r>
            <a:r>
              <a:rPr lang="en-US" dirty="0"/>
              <a:t>campaigns to boost sales</a:t>
            </a:r>
            <a:r>
              <a:rPr lang="en-US" dirty="0" smtClean="0"/>
              <a:t>.</a:t>
            </a:r>
          </a:p>
          <a:p>
            <a:r>
              <a:rPr lang="en-US" dirty="0"/>
              <a:t>Customer retention rates are higher on weekends than weekdays for all </a:t>
            </a:r>
            <a:r>
              <a:rPr lang="en-US" dirty="0" smtClean="0"/>
              <a:t>customer segments, hence, special promotions or discounts should be offered on weekends to take advantage of this trend. </a:t>
            </a:r>
          </a:p>
          <a:p>
            <a:r>
              <a:rPr lang="en-US" dirty="0" smtClean="0"/>
              <a:t>Marketing </a:t>
            </a:r>
            <a:r>
              <a:rPr lang="en-US" dirty="0"/>
              <a:t>efforts </a:t>
            </a:r>
            <a:r>
              <a:rPr lang="en-US" dirty="0" smtClean="0"/>
              <a:t>should be customized for specific </a:t>
            </a:r>
            <a:r>
              <a:rPr lang="en-US" dirty="0"/>
              <a:t>stores </a:t>
            </a:r>
            <a:r>
              <a:rPr lang="en-US" dirty="0" smtClean="0"/>
              <a:t>that is popular among different </a:t>
            </a:r>
            <a:r>
              <a:rPr lang="en-US" dirty="0"/>
              <a:t>customer segments to increase sales</a:t>
            </a:r>
            <a:r>
              <a:rPr lang="en-US" dirty="0" smtClean="0"/>
              <a:t>. For example, Store </a:t>
            </a:r>
            <a:r>
              <a:rPr lang="en-US" dirty="0"/>
              <a:t>226 is the most popular for Mainstream customers, Store 165 for premium customers, and Store 93 for Budget customers. </a:t>
            </a:r>
            <a:endParaRPr lang="en-US" dirty="0" smtClean="0"/>
          </a:p>
          <a:p>
            <a:r>
              <a:rPr lang="en-US" dirty="0" smtClean="0"/>
              <a:t>The </a:t>
            </a:r>
            <a:r>
              <a:rPr lang="en-US" dirty="0"/>
              <a:t>results of the experiment show that the trial stores 77 and 88 had significantly higher sales than their respective control stores. This is likely due to the new layout, which was designed to increase customer flow and impulse purchases</a:t>
            </a:r>
            <a:r>
              <a:rPr lang="en-US" dirty="0" smtClean="0"/>
              <a:t>. Hence, it is </a:t>
            </a:r>
            <a:r>
              <a:rPr lang="en-US" dirty="0"/>
              <a:t>recommended that </a:t>
            </a:r>
            <a:r>
              <a:rPr lang="en-US" dirty="0" smtClean="0"/>
              <a:t>the </a:t>
            </a:r>
            <a:r>
              <a:rPr lang="en-US" dirty="0"/>
              <a:t>trial layout </a:t>
            </a:r>
            <a:r>
              <a:rPr lang="en-US" dirty="0" smtClean="0"/>
              <a:t>should </a:t>
            </a:r>
            <a:r>
              <a:rPr lang="en-US" dirty="0"/>
              <a:t>be implemented. </a:t>
            </a:r>
            <a:endParaRPr lang="en-US" dirty="0"/>
          </a:p>
        </p:txBody>
      </p:sp>
    </p:spTree>
    <p:extLst>
      <p:ext uri="{BB962C8B-B14F-4D97-AF65-F5344CB8AC3E}">
        <p14:creationId xmlns:p14="http://schemas.microsoft.com/office/powerpoint/2010/main" val="1968996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TextBox 3"/>
          <p:cNvSpPr txBox="1"/>
          <p:nvPr/>
        </p:nvSpPr>
        <p:spPr>
          <a:xfrm>
            <a:off x="600564" y="2649226"/>
            <a:ext cx="10672251" cy="2585323"/>
          </a:xfrm>
          <a:prstGeom prst="rect">
            <a:avLst/>
          </a:prstGeom>
          <a:noFill/>
        </p:spPr>
        <p:txBody>
          <a:bodyPr wrap="square" rtlCol="0">
            <a:spAutoFit/>
          </a:bodyPr>
          <a:lstStyle/>
          <a:p>
            <a:pPr algn="just"/>
            <a:r>
              <a:rPr lang="en-US" dirty="0" smtClean="0"/>
              <a:t>What </a:t>
            </a:r>
            <a:r>
              <a:rPr lang="en-US" dirty="0"/>
              <a:t>do mainstream customers and </a:t>
            </a:r>
            <a:r>
              <a:rPr lang="en-US" dirty="0" smtClean="0"/>
              <a:t>‘Old’ brand </a:t>
            </a:r>
            <a:r>
              <a:rPr lang="en-US" dirty="0"/>
              <a:t>have in common? </a:t>
            </a:r>
            <a:r>
              <a:rPr lang="en-US" dirty="0" smtClean="0"/>
              <a:t>They’re </a:t>
            </a:r>
            <a:r>
              <a:rPr lang="en-US" dirty="0"/>
              <a:t>both dominating the chip market</a:t>
            </a:r>
            <a:r>
              <a:rPr lang="en-US" dirty="0" smtClean="0"/>
              <a:t>!</a:t>
            </a:r>
          </a:p>
          <a:p>
            <a:pPr algn="just"/>
            <a:endParaRPr lang="en-US" dirty="0"/>
          </a:p>
          <a:p>
            <a:pPr algn="just"/>
            <a:r>
              <a:rPr lang="en-US" dirty="0" smtClean="0"/>
              <a:t> </a:t>
            </a:r>
          </a:p>
          <a:p>
            <a:pPr algn="just"/>
            <a:r>
              <a:rPr lang="en-US" dirty="0" smtClean="0"/>
              <a:t>In this presentation</a:t>
            </a:r>
            <a:r>
              <a:rPr lang="en-US" dirty="0"/>
              <a:t>, </a:t>
            </a:r>
            <a:r>
              <a:rPr lang="en-US" dirty="0" smtClean="0"/>
              <a:t>I will be talking </a:t>
            </a:r>
            <a:r>
              <a:rPr lang="en-US" dirty="0"/>
              <a:t>about </a:t>
            </a:r>
            <a:r>
              <a:rPr lang="en-US" dirty="0" smtClean="0"/>
              <a:t>customer’s purchasing </a:t>
            </a:r>
            <a:r>
              <a:rPr lang="en-US" dirty="0"/>
              <a:t>habits, store </a:t>
            </a:r>
            <a:r>
              <a:rPr lang="en-US" dirty="0" smtClean="0"/>
              <a:t>patronage, brand preference, </a:t>
            </a:r>
            <a:r>
              <a:rPr lang="en-US" dirty="0"/>
              <a:t>and </a:t>
            </a:r>
            <a:r>
              <a:rPr lang="en-US" dirty="0" smtClean="0"/>
              <a:t>more. My </a:t>
            </a:r>
            <a:r>
              <a:rPr lang="en-US" dirty="0"/>
              <a:t>goal is to provide you with valuable </a:t>
            </a:r>
            <a:r>
              <a:rPr lang="en-US" dirty="0" smtClean="0"/>
              <a:t>insights </a:t>
            </a:r>
            <a:r>
              <a:rPr lang="en-US" dirty="0"/>
              <a:t>to </a:t>
            </a:r>
            <a:r>
              <a:rPr lang="en-US" dirty="0" smtClean="0"/>
              <a:t>improve your marketing strategy which will in turn boost </a:t>
            </a:r>
            <a:r>
              <a:rPr lang="en-US" dirty="0"/>
              <a:t>sales and increase </a:t>
            </a:r>
            <a:r>
              <a:rPr lang="en-US" dirty="0" smtClean="0"/>
              <a:t>your customer </a:t>
            </a:r>
            <a:r>
              <a:rPr lang="en-US" dirty="0" smtClean="0"/>
              <a:t>satisfaction and </a:t>
            </a:r>
            <a:r>
              <a:rPr lang="en-US" dirty="0"/>
              <a:t>to </a:t>
            </a:r>
            <a:r>
              <a:rPr lang="en-US" dirty="0" smtClean="0"/>
              <a:t>recommend whether </a:t>
            </a:r>
            <a:r>
              <a:rPr lang="en-US" dirty="0"/>
              <a:t>or not the trial layout should be rolled out to all their stores</a:t>
            </a:r>
            <a:r>
              <a:rPr lang="en-US" dirty="0" smtClean="0"/>
              <a:t>.</a:t>
            </a:r>
            <a:br>
              <a:rPr lang="en-US" dirty="0" smtClean="0"/>
            </a:br>
            <a:endParaRPr lang="en-US" dirty="0"/>
          </a:p>
        </p:txBody>
      </p:sp>
    </p:spTree>
    <p:extLst>
      <p:ext uri="{BB962C8B-B14F-4D97-AF65-F5344CB8AC3E}">
        <p14:creationId xmlns:p14="http://schemas.microsoft.com/office/powerpoint/2010/main" val="2196980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Mainstream </a:t>
            </a:r>
            <a:r>
              <a:rPr lang="en-US" dirty="0" smtClean="0"/>
              <a:t>Customers</a:t>
            </a:r>
            <a:endParaRPr lang="en-US" dirty="0"/>
          </a:p>
        </p:txBody>
      </p:sp>
      <p:sp>
        <p:nvSpPr>
          <p:cNvPr id="3" name="Content Placeholder 2"/>
          <p:cNvSpPr>
            <a:spLocks noGrp="1"/>
          </p:cNvSpPr>
          <p:nvPr>
            <p:ph idx="1"/>
          </p:nvPr>
        </p:nvSpPr>
        <p:spPr>
          <a:xfrm>
            <a:off x="296198" y="2390502"/>
            <a:ext cx="11085800" cy="1319349"/>
          </a:xfrm>
        </p:spPr>
        <p:txBody>
          <a:bodyPr>
            <a:normAutofit/>
          </a:bodyPr>
          <a:lstStyle/>
          <a:p>
            <a:pPr marL="0" indent="0" algn="just">
              <a:buNone/>
            </a:pPr>
            <a:r>
              <a:rPr lang="en-US" dirty="0"/>
              <a:t>The most </a:t>
            </a:r>
            <a:r>
              <a:rPr lang="en-US" dirty="0" smtClean="0"/>
              <a:t>valuable segment </a:t>
            </a:r>
            <a:r>
              <a:rPr lang="en-US" dirty="0"/>
              <a:t>for chip sales is </a:t>
            </a:r>
            <a:r>
              <a:rPr lang="en-US" b="1" dirty="0">
                <a:solidFill>
                  <a:srgbClr val="FFC000"/>
                </a:solidFill>
              </a:rPr>
              <a:t>mainstream consumers</a:t>
            </a:r>
            <a:r>
              <a:rPr lang="en-US" dirty="0"/>
              <a:t>. </a:t>
            </a:r>
            <a:r>
              <a:rPr lang="en-US" dirty="0" smtClean="0"/>
              <a:t>This is because they </a:t>
            </a:r>
            <a:r>
              <a:rPr lang="en-US" dirty="0"/>
              <a:t>spend more money and buy more chips than any other </a:t>
            </a:r>
            <a:r>
              <a:rPr lang="en-US" dirty="0" smtClean="0"/>
              <a:t>customer segment. </a:t>
            </a:r>
          </a:p>
          <a:p>
            <a:pPr algn="just"/>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98" y="3709851"/>
            <a:ext cx="5667874" cy="259541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561" y="3709851"/>
            <a:ext cx="5527343" cy="2595415"/>
          </a:xfrm>
          <a:prstGeom prst="rect">
            <a:avLst/>
          </a:prstGeom>
        </p:spPr>
      </p:pic>
    </p:spTree>
    <p:extLst>
      <p:ext uri="{BB962C8B-B14F-4D97-AF65-F5344CB8AC3E}">
        <p14:creationId xmlns:p14="http://schemas.microsoft.com/office/powerpoint/2010/main" val="37571730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Brand</a:t>
            </a:r>
            <a:endParaRPr lang="en-US" dirty="0"/>
          </a:p>
        </p:txBody>
      </p:sp>
      <p:sp>
        <p:nvSpPr>
          <p:cNvPr id="3" name="Content Placeholder 2"/>
          <p:cNvSpPr>
            <a:spLocks noGrp="1"/>
          </p:cNvSpPr>
          <p:nvPr>
            <p:ph idx="1"/>
          </p:nvPr>
        </p:nvSpPr>
        <p:spPr>
          <a:xfrm>
            <a:off x="548743" y="2216197"/>
            <a:ext cx="10049585" cy="873610"/>
          </a:xfrm>
        </p:spPr>
        <p:txBody>
          <a:bodyPr/>
          <a:lstStyle/>
          <a:p>
            <a:pPr marL="0" indent="0">
              <a:buNone/>
            </a:pPr>
            <a:r>
              <a:rPr lang="en-US" dirty="0" smtClean="0"/>
              <a:t>All the customer segments spends more on the </a:t>
            </a:r>
            <a:r>
              <a:rPr lang="en-US" dirty="0"/>
              <a:t>"</a:t>
            </a:r>
            <a:r>
              <a:rPr lang="en-US" b="1" dirty="0">
                <a:solidFill>
                  <a:srgbClr val="FFC000"/>
                </a:solidFill>
              </a:rPr>
              <a:t>Old</a:t>
            </a:r>
            <a:r>
              <a:rPr lang="en-US" dirty="0"/>
              <a:t>" brand </a:t>
            </a:r>
            <a:r>
              <a:rPr lang="en-US" dirty="0" smtClean="0"/>
              <a:t>than any other brand.</a:t>
            </a:r>
          </a:p>
          <a:p>
            <a:pPr marL="0" indent="0">
              <a:buNone/>
            </a:pPr>
            <a:endParaRPr lang="en-US" dirty="0" smtClean="0"/>
          </a:p>
        </p:txBody>
      </p:sp>
      <p:sp>
        <p:nvSpPr>
          <p:cNvPr id="7" name="TextBox 6"/>
          <p:cNvSpPr txBox="1"/>
          <p:nvPr/>
        </p:nvSpPr>
        <p:spPr>
          <a:xfrm>
            <a:off x="992777" y="2847704"/>
            <a:ext cx="2926080" cy="369332"/>
          </a:xfrm>
          <a:prstGeom prst="rect">
            <a:avLst/>
          </a:prstGeom>
          <a:noFill/>
        </p:spPr>
        <p:txBody>
          <a:bodyPr wrap="square" rtlCol="0">
            <a:spAutoFit/>
          </a:bodyPr>
          <a:lstStyle/>
          <a:p>
            <a:r>
              <a:rPr lang="en-US" dirty="0" smtClean="0"/>
              <a:t>Mainstream Customers</a:t>
            </a:r>
            <a:endParaRPr lang="en-US" dirty="0"/>
          </a:p>
        </p:txBody>
      </p:sp>
      <p:sp>
        <p:nvSpPr>
          <p:cNvPr id="8" name="TextBox 7"/>
          <p:cNvSpPr txBox="1"/>
          <p:nvPr/>
        </p:nvSpPr>
        <p:spPr>
          <a:xfrm>
            <a:off x="4828993" y="2799029"/>
            <a:ext cx="2926080" cy="369332"/>
          </a:xfrm>
          <a:prstGeom prst="rect">
            <a:avLst/>
          </a:prstGeom>
          <a:noFill/>
        </p:spPr>
        <p:txBody>
          <a:bodyPr wrap="square" rtlCol="0">
            <a:spAutoFit/>
          </a:bodyPr>
          <a:lstStyle/>
          <a:p>
            <a:r>
              <a:rPr lang="en-US" dirty="0" smtClean="0"/>
              <a:t>Premium Customers</a:t>
            </a:r>
            <a:endParaRPr lang="en-US" dirty="0"/>
          </a:p>
        </p:txBody>
      </p:sp>
      <p:sp>
        <p:nvSpPr>
          <p:cNvPr id="9" name="TextBox 8"/>
          <p:cNvSpPr txBox="1"/>
          <p:nvPr/>
        </p:nvSpPr>
        <p:spPr>
          <a:xfrm>
            <a:off x="8532315" y="2789544"/>
            <a:ext cx="2926080" cy="369332"/>
          </a:xfrm>
          <a:prstGeom prst="rect">
            <a:avLst/>
          </a:prstGeom>
          <a:noFill/>
        </p:spPr>
        <p:txBody>
          <a:bodyPr wrap="square" rtlCol="0">
            <a:spAutoFit/>
          </a:bodyPr>
          <a:lstStyle/>
          <a:p>
            <a:r>
              <a:rPr lang="en-US" dirty="0" smtClean="0"/>
              <a:t>Budget Customers</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194" y="3304903"/>
            <a:ext cx="3819762" cy="3409405"/>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398" y="3314388"/>
            <a:ext cx="3807724" cy="339992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2303" y="3314389"/>
            <a:ext cx="3712193" cy="3399920"/>
          </a:xfrm>
          <a:prstGeom prst="rect">
            <a:avLst/>
          </a:prstGeom>
        </p:spPr>
      </p:pic>
    </p:spTree>
    <p:extLst>
      <p:ext uri="{BB962C8B-B14F-4D97-AF65-F5344CB8AC3E}">
        <p14:creationId xmlns:p14="http://schemas.microsoft.com/office/powerpoint/2010/main" val="859846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Spending Patterns</a:t>
            </a:r>
            <a:endParaRPr lang="en-US" dirty="0"/>
          </a:p>
        </p:txBody>
      </p:sp>
      <p:sp>
        <p:nvSpPr>
          <p:cNvPr id="3" name="Content Placeholder 2"/>
          <p:cNvSpPr>
            <a:spLocks noGrp="1"/>
          </p:cNvSpPr>
          <p:nvPr>
            <p:ph idx="1"/>
          </p:nvPr>
        </p:nvSpPr>
        <p:spPr>
          <a:xfrm>
            <a:off x="648895" y="2351315"/>
            <a:ext cx="11159928" cy="1645920"/>
          </a:xfrm>
        </p:spPr>
        <p:txBody>
          <a:bodyPr/>
          <a:lstStyle/>
          <a:p>
            <a:pPr marL="0" indent="0" algn="just">
              <a:buNone/>
            </a:pPr>
            <a:r>
              <a:rPr lang="en-US" b="1" dirty="0">
                <a:solidFill>
                  <a:srgbClr val="FFC000"/>
                </a:solidFill>
              </a:rPr>
              <a:t>Mainstream customers </a:t>
            </a:r>
            <a:r>
              <a:rPr lang="en-US" dirty="0"/>
              <a:t>consistently spend more on chips than any other segment throughout the week. </a:t>
            </a:r>
            <a:r>
              <a:rPr lang="en-US" b="1" dirty="0">
                <a:solidFill>
                  <a:srgbClr val="FFC000"/>
                </a:solidFill>
              </a:rPr>
              <a:t>Budget customers </a:t>
            </a:r>
            <a:r>
              <a:rPr lang="en-US" dirty="0"/>
              <a:t>spend more than premium customers except for </a:t>
            </a:r>
            <a:r>
              <a:rPr lang="en-US" b="1" dirty="0">
                <a:solidFill>
                  <a:srgbClr val="FFC000"/>
                </a:solidFill>
              </a:rPr>
              <a:t>Monday, Wednesday, and Sunday.</a:t>
            </a:r>
            <a:r>
              <a:rPr lang="en-US"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895" y="4180114"/>
            <a:ext cx="10963985" cy="2368297"/>
          </a:xfrm>
          <a:prstGeom prst="rect">
            <a:avLst/>
          </a:prstGeom>
        </p:spPr>
      </p:pic>
    </p:spTree>
    <p:extLst>
      <p:ext uri="{BB962C8B-B14F-4D97-AF65-F5344CB8AC3E}">
        <p14:creationId xmlns:p14="http://schemas.microsoft.com/office/powerpoint/2010/main" val="1176198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Retention</a:t>
            </a:r>
            <a:endParaRPr lang="en-US" dirty="0"/>
          </a:p>
        </p:txBody>
      </p:sp>
      <p:sp>
        <p:nvSpPr>
          <p:cNvPr id="3" name="Content Placeholder 2"/>
          <p:cNvSpPr>
            <a:spLocks noGrp="1"/>
          </p:cNvSpPr>
          <p:nvPr>
            <p:ph idx="1"/>
          </p:nvPr>
        </p:nvSpPr>
        <p:spPr>
          <a:xfrm>
            <a:off x="692434" y="2748159"/>
            <a:ext cx="3174188" cy="2672449"/>
          </a:xfrm>
        </p:spPr>
        <p:txBody>
          <a:bodyPr/>
          <a:lstStyle/>
          <a:p>
            <a:pPr marL="0" indent="0">
              <a:buNone/>
            </a:pPr>
            <a:r>
              <a:rPr lang="en-US" dirty="0"/>
              <a:t>Customer retention rates are higher on </a:t>
            </a:r>
            <a:r>
              <a:rPr lang="en-US" b="1" dirty="0">
                <a:solidFill>
                  <a:srgbClr val="FFC000"/>
                </a:solidFill>
              </a:rPr>
              <a:t>weekends</a:t>
            </a:r>
            <a:r>
              <a:rPr lang="en-US" dirty="0"/>
              <a:t> than weekdays for </a:t>
            </a:r>
            <a:r>
              <a:rPr lang="en-US" dirty="0" smtClean="0"/>
              <a:t>all customer </a:t>
            </a:r>
            <a:r>
              <a:rPr lang="en-US" dirty="0"/>
              <a:t>segments.</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252" y="2207623"/>
            <a:ext cx="7284704" cy="113332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252" y="3709849"/>
            <a:ext cx="7284704" cy="140041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251" y="5420609"/>
            <a:ext cx="7284705" cy="1319826"/>
          </a:xfrm>
          <a:prstGeom prst="rect">
            <a:avLst/>
          </a:prstGeom>
        </p:spPr>
      </p:pic>
      <p:sp>
        <p:nvSpPr>
          <p:cNvPr id="7" name="TextBox 6"/>
          <p:cNvSpPr txBox="1"/>
          <p:nvPr/>
        </p:nvSpPr>
        <p:spPr>
          <a:xfrm>
            <a:off x="6827520" y="3337581"/>
            <a:ext cx="4323806" cy="369332"/>
          </a:xfrm>
          <a:prstGeom prst="rect">
            <a:avLst/>
          </a:prstGeom>
          <a:noFill/>
        </p:spPr>
        <p:txBody>
          <a:bodyPr wrap="square" rtlCol="0">
            <a:spAutoFit/>
          </a:bodyPr>
          <a:lstStyle/>
          <a:p>
            <a:r>
              <a:rPr lang="en-US" dirty="0" smtClean="0"/>
              <a:t>Premium customers</a:t>
            </a:r>
            <a:endParaRPr lang="en-US" dirty="0"/>
          </a:p>
        </p:txBody>
      </p:sp>
      <p:sp>
        <p:nvSpPr>
          <p:cNvPr id="8" name="TextBox 7"/>
          <p:cNvSpPr txBox="1"/>
          <p:nvPr/>
        </p:nvSpPr>
        <p:spPr>
          <a:xfrm>
            <a:off x="6675120" y="5077403"/>
            <a:ext cx="4323806" cy="369332"/>
          </a:xfrm>
          <a:prstGeom prst="rect">
            <a:avLst/>
          </a:prstGeom>
          <a:noFill/>
        </p:spPr>
        <p:txBody>
          <a:bodyPr wrap="square" rtlCol="0">
            <a:spAutoFit/>
          </a:bodyPr>
          <a:lstStyle/>
          <a:p>
            <a:r>
              <a:rPr lang="en-US" dirty="0" smtClean="0"/>
              <a:t>Budget customers</a:t>
            </a:r>
            <a:endParaRPr lang="en-US" dirty="0"/>
          </a:p>
        </p:txBody>
      </p:sp>
      <p:sp>
        <p:nvSpPr>
          <p:cNvPr id="9" name="TextBox 8"/>
          <p:cNvSpPr txBox="1"/>
          <p:nvPr/>
        </p:nvSpPr>
        <p:spPr>
          <a:xfrm>
            <a:off x="6675120" y="1867786"/>
            <a:ext cx="4323806" cy="369332"/>
          </a:xfrm>
          <a:prstGeom prst="rect">
            <a:avLst/>
          </a:prstGeom>
          <a:noFill/>
        </p:spPr>
        <p:txBody>
          <a:bodyPr wrap="square" rtlCol="0">
            <a:spAutoFit/>
          </a:bodyPr>
          <a:lstStyle/>
          <a:p>
            <a:r>
              <a:rPr lang="en-US" dirty="0" smtClean="0"/>
              <a:t>Mainstream customers</a:t>
            </a:r>
            <a:endParaRPr lang="en-US" dirty="0"/>
          </a:p>
        </p:txBody>
      </p:sp>
    </p:spTree>
    <p:extLst>
      <p:ext uri="{BB962C8B-B14F-4D97-AF65-F5344CB8AC3E}">
        <p14:creationId xmlns:p14="http://schemas.microsoft.com/office/powerpoint/2010/main" val="15851540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 Preference</a:t>
            </a:r>
            <a:endParaRPr lang="en-US" dirty="0"/>
          </a:p>
        </p:txBody>
      </p:sp>
      <p:sp>
        <p:nvSpPr>
          <p:cNvPr id="3" name="Content Placeholder 2"/>
          <p:cNvSpPr>
            <a:spLocks noGrp="1"/>
          </p:cNvSpPr>
          <p:nvPr>
            <p:ph idx="1"/>
          </p:nvPr>
        </p:nvSpPr>
        <p:spPr>
          <a:xfrm>
            <a:off x="638146" y="1979342"/>
            <a:ext cx="10743852" cy="2057082"/>
          </a:xfrm>
        </p:spPr>
        <p:txBody>
          <a:bodyPr/>
          <a:lstStyle/>
          <a:p>
            <a:pPr marL="0" indent="0">
              <a:buNone/>
            </a:pPr>
            <a:r>
              <a:rPr lang="en-US" b="1" dirty="0">
                <a:solidFill>
                  <a:srgbClr val="FFC000"/>
                </a:solidFill>
              </a:rPr>
              <a:t>Store 226 </a:t>
            </a:r>
            <a:r>
              <a:rPr lang="en-US" dirty="0"/>
              <a:t>is the most popular for Mainstream customers, </a:t>
            </a:r>
            <a:r>
              <a:rPr lang="en-US" b="1" dirty="0">
                <a:solidFill>
                  <a:srgbClr val="FFC000"/>
                </a:solidFill>
              </a:rPr>
              <a:t>Store 165 </a:t>
            </a:r>
            <a:r>
              <a:rPr lang="en-US" dirty="0"/>
              <a:t>for premium customers, and </a:t>
            </a:r>
            <a:r>
              <a:rPr lang="en-US" b="1" dirty="0">
                <a:solidFill>
                  <a:srgbClr val="FFC000"/>
                </a:solidFill>
              </a:rPr>
              <a:t>Store 93 </a:t>
            </a:r>
            <a:r>
              <a:rPr lang="en-US" dirty="0"/>
              <a:t>for Budget customers.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46" y="4629718"/>
            <a:ext cx="3737911" cy="198147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1427" y="4642781"/>
            <a:ext cx="3598983" cy="198147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1773" y="4629718"/>
            <a:ext cx="3292547" cy="1971950"/>
          </a:xfrm>
          <a:prstGeom prst="rect">
            <a:avLst/>
          </a:prstGeom>
        </p:spPr>
      </p:pic>
      <p:sp>
        <p:nvSpPr>
          <p:cNvPr id="7" name="TextBox 6"/>
          <p:cNvSpPr txBox="1"/>
          <p:nvPr/>
        </p:nvSpPr>
        <p:spPr>
          <a:xfrm>
            <a:off x="638146" y="4036424"/>
            <a:ext cx="2914951" cy="369332"/>
          </a:xfrm>
          <a:prstGeom prst="rect">
            <a:avLst/>
          </a:prstGeom>
          <a:noFill/>
        </p:spPr>
        <p:txBody>
          <a:bodyPr wrap="square" rtlCol="0">
            <a:spAutoFit/>
          </a:bodyPr>
          <a:lstStyle/>
          <a:p>
            <a:r>
              <a:rPr lang="en-US" dirty="0" smtClean="0"/>
              <a:t>Mainstream Customers</a:t>
            </a:r>
          </a:p>
        </p:txBody>
      </p:sp>
      <p:sp>
        <p:nvSpPr>
          <p:cNvPr id="8" name="TextBox 7"/>
          <p:cNvSpPr txBox="1"/>
          <p:nvPr/>
        </p:nvSpPr>
        <p:spPr>
          <a:xfrm>
            <a:off x="4933442" y="4036424"/>
            <a:ext cx="2914951" cy="369332"/>
          </a:xfrm>
          <a:prstGeom prst="rect">
            <a:avLst/>
          </a:prstGeom>
          <a:noFill/>
        </p:spPr>
        <p:txBody>
          <a:bodyPr wrap="square" rtlCol="0">
            <a:spAutoFit/>
          </a:bodyPr>
          <a:lstStyle/>
          <a:p>
            <a:r>
              <a:rPr lang="en-US" dirty="0" smtClean="0"/>
              <a:t>Premium Customers</a:t>
            </a:r>
          </a:p>
        </p:txBody>
      </p:sp>
      <p:sp>
        <p:nvSpPr>
          <p:cNvPr id="9" name="TextBox 8"/>
          <p:cNvSpPr txBox="1"/>
          <p:nvPr/>
        </p:nvSpPr>
        <p:spPr>
          <a:xfrm>
            <a:off x="8440921" y="4036424"/>
            <a:ext cx="2914951" cy="369332"/>
          </a:xfrm>
          <a:prstGeom prst="rect">
            <a:avLst/>
          </a:prstGeom>
          <a:noFill/>
        </p:spPr>
        <p:txBody>
          <a:bodyPr wrap="square" rtlCol="0">
            <a:spAutoFit/>
          </a:bodyPr>
          <a:lstStyle/>
          <a:p>
            <a:r>
              <a:rPr lang="en-US" dirty="0" smtClean="0"/>
              <a:t>Budget Customers</a:t>
            </a:r>
          </a:p>
        </p:txBody>
      </p:sp>
    </p:spTree>
    <p:extLst>
      <p:ext uri="{BB962C8B-B14F-4D97-AF65-F5344CB8AC3E}">
        <p14:creationId xmlns:p14="http://schemas.microsoft.com/office/powerpoint/2010/main" val="1362951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Trial Vs Control Stores</a:t>
            </a:r>
            <a:endParaRPr lang="en-US" dirty="0"/>
          </a:p>
        </p:txBody>
      </p:sp>
      <p:sp>
        <p:nvSpPr>
          <p:cNvPr id="3" name="Content Placeholder 2"/>
          <p:cNvSpPr>
            <a:spLocks noGrp="1"/>
          </p:cNvSpPr>
          <p:nvPr>
            <p:ph idx="1"/>
          </p:nvPr>
        </p:nvSpPr>
        <p:spPr>
          <a:xfrm>
            <a:off x="966753" y="2339852"/>
            <a:ext cx="10110549" cy="3636511"/>
          </a:xfrm>
        </p:spPr>
        <p:txBody>
          <a:bodyPr/>
          <a:lstStyle/>
          <a:p>
            <a:pPr marL="0" indent="0">
              <a:buNone/>
            </a:pPr>
            <a:r>
              <a:rPr lang="en-US" dirty="0" smtClean="0"/>
              <a:t>With a p-value of 0.000, Trial </a:t>
            </a:r>
            <a:r>
              <a:rPr lang="en-US" b="1" dirty="0" smtClean="0">
                <a:solidFill>
                  <a:srgbClr val="FFC000"/>
                </a:solidFill>
              </a:rPr>
              <a:t>stores 77 and 88 </a:t>
            </a:r>
            <a:r>
              <a:rPr lang="en-US" dirty="0"/>
              <a:t>performed significantly differently in terms of sales compared </a:t>
            </a:r>
            <a:r>
              <a:rPr lang="en-US" dirty="0" smtClean="0"/>
              <a:t>to their respective control </a:t>
            </a:r>
            <a:r>
              <a:rPr lang="en-US" b="1" dirty="0" smtClean="0">
                <a:solidFill>
                  <a:srgbClr val="FFC000"/>
                </a:solidFill>
              </a:rPr>
              <a:t>stores </a:t>
            </a:r>
            <a:r>
              <a:rPr lang="en-US" b="1" dirty="0" smtClean="0">
                <a:solidFill>
                  <a:srgbClr val="FFC000"/>
                </a:solidFill>
              </a:rPr>
              <a:t>64 and 162</a:t>
            </a:r>
            <a:r>
              <a:rPr lang="en-US" dirty="0"/>
              <a:t> </a:t>
            </a:r>
            <a:r>
              <a:rPr lang="en-US" dirty="0" smtClean="0"/>
              <a:t>, suggesting </a:t>
            </a:r>
            <a:r>
              <a:rPr lang="en-US" dirty="0"/>
              <a:t>that the new layout is effective at increasing </a:t>
            </a:r>
            <a:r>
              <a:rPr lang="en-US" dirty="0" smtClean="0"/>
              <a:t>sales. </a:t>
            </a:r>
            <a:r>
              <a:rPr lang="en-US" dirty="0"/>
              <a:t>However, there isn’t enough evidence to conclude that trial stores </a:t>
            </a:r>
            <a:r>
              <a:rPr lang="en-US" dirty="0" smtClean="0"/>
              <a:t>86 </a:t>
            </a:r>
            <a:r>
              <a:rPr lang="en-US" dirty="0"/>
              <a:t>performed significantly differently compared to </a:t>
            </a:r>
            <a:r>
              <a:rPr lang="en-US" dirty="0" smtClean="0"/>
              <a:t>its</a:t>
            </a:r>
            <a:r>
              <a:rPr lang="en-US" dirty="0" smtClean="0"/>
              <a:t> control store 122.</a:t>
            </a:r>
            <a:endParaRPr lang="en-US" dirty="0"/>
          </a:p>
        </p:txBody>
      </p:sp>
    </p:spTree>
    <p:extLst>
      <p:ext uri="{BB962C8B-B14F-4D97-AF65-F5344CB8AC3E}">
        <p14:creationId xmlns:p14="http://schemas.microsoft.com/office/powerpoint/2010/main" val="16355075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Drivers of sales and Metrics</a:t>
            </a:r>
            <a:r>
              <a:rPr lang="en-US" dirty="0"/>
              <a:t> </a:t>
            </a:r>
            <a:r>
              <a:rPr lang="en-US" dirty="0" smtClean="0"/>
              <a:t>to Track</a:t>
            </a:r>
            <a:endParaRPr lang="en-US" dirty="0"/>
          </a:p>
        </p:txBody>
      </p:sp>
      <p:sp>
        <p:nvSpPr>
          <p:cNvPr id="3" name="Content Placeholder 2"/>
          <p:cNvSpPr>
            <a:spLocks noGrp="1"/>
          </p:cNvSpPr>
          <p:nvPr>
            <p:ph idx="1"/>
          </p:nvPr>
        </p:nvSpPr>
        <p:spPr>
          <a:xfrm>
            <a:off x="810000" y="2634993"/>
            <a:ext cx="10563286" cy="3151658"/>
          </a:xfrm>
        </p:spPr>
        <p:txBody>
          <a:bodyPr>
            <a:normAutofit/>
          </a:bodyPr>
          <a:lstStyle/>
          <a:p>
            <a:pPr marL="0" indent="0">
              <a:buNone/>
            </a:pPr>
            <a:r>
              <a:rPr lang="en-US" dirty="0" smtClean="0"/>
              <a:t>Based on the result of the regression analysis model, average transaction per customer,  total transaction, product quantity and total no of customers are major influencers of changes in overall sales in the trial and control stores. However, Total Transaction per customer was identified to have the most favorable impact on overall sales in store 77 and 86. Total number of customers was seen to be major driving force for sales in store 64, while Product quantity was the major driver of sales in store 162. It's crucial to keep in mind that these findings only demonstrate correlation and do not imply causation.</a:t>
            </a:r>
            <a:endParaRPr lang="en-US" dirty="0"/>
          </a:p>
        </p:txBody>
      </p:sp>
    </p:spTree>
    <p:extLst>
      <p:ext uri="{BB962C8B-B14F-4D97-AF65-F5344CB8AC3E}">
        <p14:creationId xmlns:p14="http://schemas.microsoft.com/office/powerpoint/2010/main" val="20229432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17">
      <a:dk1>
        <a:sysClr val="windowText" lastClr="000000"/>
      </a:dk1>
      <a:lt1>
        <a:sysClr val="window" lastClr="FFFFFF"/>
      </a:lt1>
      <a:dk2>
        <a:srgbClr val="212121"/>
      </a:dk2>
      <a:lt2>
        <a:srgbClr val="636363"/>
      </a:lt2>
      <a:accent1>
        <a:srgbClr val="FFC000"/>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1252</TotalTime>
  <Words>623</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Century Gothic</vt:lpstr>
      <vt:lpstr>Wingdings 2</vt:lpstr>
      <vt:lpstr>Quotable</vt:lpstr>
      <vt:lpstr>AN ANALYSIS OF CONSUMER PURCHASING BEHAVIOR  </vt:lpstr>
      <vt:lpstr>INTRODUCTION</vt:lpstr>
      <vt:lpstr>Mainstream Customers</vt:lpstr>
      <vt:lpstr>Brand</vt:lpstr>
      <vt:lpstr>Spending Patterns</vt:lpstr>
      <vt:lpstr>Customer Retention</vt:lpstr>
      <vt:lpstr>Store Preference</vt:lpstr>
      <vt:lpstr>Trial Vs Control Stores</vt:lpstr>
      <vt:lpstr>Drivers of sales and Metrics to Track</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CHIPS</dc:title>
  <dc:creator>DELL</dc:creator>
  <cp:lastModifiedBy>DELL</cp:lastModifiedBy>
  <cp:revision>27</cp:revision>
  <dcterms:created xsi:type="dcterms:W3CDTF">2023-06-03T21:22:23Z</dcterms:created>
  <dcterms:modified xsi:type="dcterms:W3CDTF">2023-07-28T18:24:42Z</dcterms:modified>
</cp:coreProperties>
</file>