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omments/comment1.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26"/>
  </p:notesMasterIdLst>
  <p:handoutMasterIdLst>
    <p:handoutMasterId r:id="rId27"/>
  </p:handoutMasterIdLst>
  <p:sldIdLst>
    <p:sldId id="261" r:id="rId2"/>
    <p:sldId id="262" r:id="rId3"/>
    <p:sldId id="263" r:id="rId4"/>
    <p:sldId id="288" r:id="rId5"/>
    <p:sldId id="289" r:id="rId6"/>
    <p:sldId id="282" r:id="rId7"/>
    <p:sldId id="275" r:id="rId8"/>
    <p:sldId id="301" r:id="rId9"/>
    <p:sldId id="266" r:id="rId10"/>
    <p:sldId id="285" r:id="rId11"/>
    <p:sldId id="290" r:id="rId12"/>
    <p:sldId id="291" r:id="rId13"/>
    <p:sldId id="283" r:id="rId14"/>
    <p:sldId id="284" r:id="rId15"/>
    <p:sldId id="292" r:id="rId16"/>
    <p:sldId id="286" r:id="rId17"/>
    <p:sldId id="293" r:id="rId18"/>
    <p:sldId id="287" r:id="rId19"/>
    <p:sldId id="267" r:id="rId20"/>
    <p:sldId id="295" r:id="rId21"/>
    <p:sldId id="296" r:id="rId22"/>
    <p:sldId id="298" r:id="rId23"/>
    <p:sldId id="299" r:id="rId24"/>
    <p:sldId id="300" r:id="rId25"/>
  </p:sldIdLst>
  <p:sldSz cx="9144000" cy="6858000" type="screen4x3"/>
  <p:notesSz cx="9939338" cy="68056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奥野舜" initials="奥野舜" lastIdx="2" clrIdx="0">
    <p:extLst>
      <p:ext uri="{19B8F6BF-5375-455C-9EA6-DF929625EA0E}">
        <p15:presenceInfo xmlns:p15="http://schemas.microsoft.com/office/powerpoint/2012/main" userId="cfe0e6c0cd1d4e4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3C2FFA5D-87B4-456A-9821-1D502468CF0F}" styleName="テーマ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スタイル/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テーマ 1 - アクセント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5758FB7-9AC5-4552-8A53-C91805E547FA}" styleName="テーマ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テーマ 1 - アクセント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スタイルなし/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18603FDC-E32A-4AB5-989C-0864C3EAD2B8}" styleName="テーマ 2 - アクセント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テーマ 2 - アクセント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65" autoAdjust="0"/>
    <p:restoredTop sz="94660"/>
  </p:normalViewPr>
  <p:slideViewPr>
    <p:cSldViewPr snapToGrid="0">
      <p:cViewPr varScale="1">
        <p:scale>
          <a:sx n="87" d="100"/>
          <a:sy n="87" d="100"/>
        </p:scale>
        <p:origin x="1195" y="62"/>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8-21T21:36:15.926" idx="2">
    <p:pos x="146" y="146"/>
    <p:text/>
    <p:extLst>
      <p:ext uri="{C676402C-5697-4E1C-873F-D02D1690AC5C}">
        <p15:threadingInfo xmlns:p15="http://schemas.microsoft.com/office/powerpoint/2012/main" timeZoneBias="-54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4307742" cy="340227"/>
          </a:xfrm>
          <a:prstGeom prst="rect">
            <a:avLst/>
          </a:prstGeom>
        </p:spPr>
        <p:txBody>
          <a:bodyPr vert="horz" lIns="91432" tIns="45716" rIns="91432" bIns="45716"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5629278" y="1"/>
            <a:ext cx="4307742" cy="340227"/>
          </a:xfrm>
          <a:prstGeom prst="rect">
            <a:avLst/>
          </a:prstGeom>
        </p:spPr>
        <p:txBody>
          <a:bodyPr vert="horz" lIns="91432" tIns="45716" rIns="91432" bIns="45716" rtlCol="0"/>
          <a:lstStyle>
            <a:lvl1pPr algn="r">
              <a:defRPr sz="1200"/>
            </a:lvl1pPr>
          </a:lstStyle>
          <a:p>
            <a:fld id="{AAA38EF0-9393-514B-8FA1-B966C357C962}" type="datetimeFigureOut">
              <a:rPr kumimoji="1" lang="ja-JP" altLang="en-US" smtClean="0"/>
              <a:t>2017/8/24</a:t>
            </a:fld>
            <a:endParaRPr kumimoji="1" lang="ja-JP" altLang="en-US"/>
          </a:p>
        </p:txBody>
      </p:sp>
      <p:sp>
        <p:nvSpPr>
          <p:cNvPr id="4" name="フッター プレースホルダー 3"/>
          <p:cNvSpPr>
            <a:spLocks noGrp="1"/>
          </p:cNvSpPr>
          <p:nvPr>
            <p:ph type="ftr" sz="quarter" idx="2"/>
          </p:nvPr>
        </p:nvSpPr>
        <p:spPr>
          <a:xfrm>
            <a:off x="1" y="6464300"/>
            <a:ext cx="4307742" cy="340226"/>
          </a:xfrm>
          <a:prstGeom prst="rect">
            <a:avLst/>
          </a:prstGeom>
        </p:spPr>
        <p:txBody>
          <a:bodyPr vert="horz" lIns="91432" tIns="45716" rIns="91432" bIns="45716"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5629278" y="6464300"/>
            <a:ext cx="4307742" cy="340226"/>
          </a:xfrm>
          <a:prstGeom prst="rect">
            <a:avLst/>
          </a:prstGeom>
        </p:spPr>
        <p:txBody>
          <a:bodyPr vert="horz" lIns="91432" tIns="45716" rIns="91432" bIns="45716" rtlCol="0" anchor="b"/>
          <a:lstStyle>
            <a:lvl1pPr algn="r">
              <a:defRPr sz="1200"/>
            </a:lvl1pPr>
          </a:lstStyle>
          <a:p>
            <a:fld id="{AF7CCAAB-314E-554B-95DC-1CD96EEBDACC}" type="slidenum">
              <a:rPr kumimoji="1" lang="ja-JP" altLang="en-US" smtClean="0"/>
              <a:t>‹#›</a:t>
            </a:fld>
            <a:endParaRPr kumimoji="1" lang="ja-JP" altLang="en-US"/>
          </a:p>
        </p:txBody>
      </p:sp>
    </p:spTree>
    <p:extLst>
      <p:ext uri="{BB962C8B-B14F-4D97-AF65-F5344CB8AC3E}">
        <p14:creationId xmlns:p14="http://schemas.microsoft.com/office/powerpoint/2010/main" val="421846133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0"/>
            <a:ext cx="4307742" cy="341313"/>
          </a:xfrm>
          <a:prstGeom prst="rect">
            <a:avLst/>
          </a:prstGeom>
        </p:spPr>
        <p:txBody>
          <a:bodyPr vert="horz" lIns="91432" tIns="45716" rIns="91432" bIns="45716" rtlCol="0"/>
          <a:lstStyle>
            <a:lvl1pPr algn="l">
              <a:defRPr sz="1200"/>
            </a:lvl1pPr>
          </a:lstStyle>
          <a:p>
            <a:endParaRPr kumimoji="1" lang="ja-JP" altLang="en-US"/>
          </a:p>
        </p:txBody>
      </p:sp>
      <p:sp>
        <p:nvSpPr>
          <p:cNvPr id="3" name="日付プレースホルダー 2"/>
          <p:cNvSpPr>
            <a:spLocks noGrp="1"/>
          </p:cNvSpPr>
          <p:nvPr>
            <p:ph type="dt" idx="1"/>
          </p:nvPr>
        </p:nvSpPr>
        <p:spPr>
          <a:xfrm>
            <a:off x="5629278" y="0"/>
            <a:ext cx="4307742" cy="341313"/>
          </a:xfrm>
          <a:prstGeom prst="rect">
            <a:avLst/>
          </a:prstGeom>
        </p:spPr>
        <p:txBody>
          <a:bodyPr vert="horz" lIns="91432" tIns="45716" rIns="91432" bIns="45716" rtlCol="0"/>
          <a:lstStyle>
            <a:lvl1pPr algn="r">
              <a:defRPr sz="1200"/>
            </a:lvl1pPr>
          </a:lstStyle>
          <a:p>
            <a:fld id="{E0068ACC-C55D-436D-B116-4B2B5C74F904}" type="datetimeFigureOut">
              <a:rPr kumimoji="1" lang="ja-JP" altLang="en-US" smtClean="0"/>
              <a:t>2017/8/24</a:t>
            </a:fld>
            <a:endParaRPr kumimoji="1" lang="ja-JP" altLang="en-US"/>
          </a:p>
        </p:txBody>
      </p:sp>
      <p:sp>
        <p:nvSpPr>
          <p:cNvPr id="4" name="スライド イメージ プレースホルダー 3"/>
          <p:cNvSpPr>
            <a:spLocks noGrp="1" noRot="1" noChangeAspect="1"/>
          </p:cNvSpPr>
          <p:nvPr>
            <p:ph type="sldImg" idx="2"/>
          </p:nvPr>
        </p:nvSpPr>
        <p:spPr>
          <a:xfrm>
            <a:off x="3438525" y="850900"/>
            <a:ext cx="3062288" cy="2297113"/>
          </a:xfrm>
          <a:prstGeom prst="rect">
            <a:avLst/>
          </a:prstGeom>
          <a:noFill/>
          <a:ln w="12700">
            <a:solidFill>
              <a:prstClr val="black"/>
            </a:solidFill>
          </a:ln>
        </p:spPr>
        <p:txBody>
          <a:bodyPr vert="horz" lIns="91432" tIns="45716" rIns="91432" bIns="45716" rtlCol="0" anchor="ctr"/>
          <a:lstStyle/>
          <a:p>
            <a:endParaRPr lang="ja-JP" altLang="en-US"/>
          </a:p>
        </p:txBody>
      </p:sp>
      <p:sp>
        <p:nvSpPr>
          <p:cNvPr id="5" name="ノート プレースホルダー 4"/>
          <p:cNvSpPr>
            <a:spLocks noGrp="1"/>
          </p:cNvSpPr>
          <p:nvPr>
            <p:ph type="body" sz="quarter" idx="3"/>
          </p:nvPr>
        </p:nvSpPr>
        <p:spPr>
          <a:xfrm>
            <a:off x="994631" y="3275087"/>
            <a:ext cx="7950078" cy="2679418"/>
          </a:xfrm>
          <a:prstGeom prst="rect">
            <a:avLst/>
          </a:prstGeom>
        </p:spPr>
        <p:txBody>
          <a:bodyPr vert="horz" lIns="91432" tIns="45716" rIns="91432" bIns="45716"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1" y="6464301"/>
            <a:ext cx="4307742" cy="341313"/>
          </a:xfrm>
          <a:prstGeom prst="rect">
            <a:avLst/>
          </a:prstGeom>
        </p:spPr>
        <p:txBody>
          <a:bodyPr vert="horz" lIns="91432" tIns="45716" rIns="91432" bIns="45716"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5629278" y="6464301"/>
            <a:ext cx="4307742" cy="341313"/>
          </a:xfrm>
          <a:prstGeom prst="rect">
            <a:avLst/>
          </a:prstGeom>
        </p:spPr>
        <p:txBody>
          <a:bodyPr vert="horz" lIns="91432" tIns="45716" rIns="91432" bIns="45716" rtlCol="0" anchor="b"/>
          <a:lstStyle>
            <a:lvl1pPr algn="r">
              <a:defRPr sz="1200"/>
            </a:lvl1pPr>
          </a:lstStyle>
          <a:p>
            <a:fld id="{C3210392-2FBB-4529-892F-67A626ACCFA4}" type="slidenum">
              <a:rPr kumimoji="1" lang="ja-JP" altLang="en-US" smtClean="0"/>
              <a:t>‹#›</a:t>
            </a:fld>
            <a:endParaRPr kumimoji="1" lang="ja-JP" altLang="en-US"/>
          </a:p>
        </p:txBody>
      </p:sp>
    </p:spTree>
    <p:extLst>
      <p:ext uri="{BB962C8B-B14F-4D97-AF65-F5344CB8AC3E}">
        <p14:creationId xmlns:p14="http://schemas.microsoft.com/office/powerpoint/2010/main" val="353434279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C3210392-2FBB-4529-892F-67A626ACCFA4}" type="slidenum">
              <a:rPr kumimoji="1" lang="ja-JP" altLang="en-US" smtClean="0"/>
              <a:t>0</a:t>
            </a:fld>
            <a:endParaRPr kumimoji="1" lang="ja-JP" altLang="en-US"/>
          </a:p>
        </p:txBody>
      </p:sp>
    </p:spTree>
    <p:extLst>
      <p:ext uri="{BB962C8B-B14F-4D97-AF65-F5344CB8AC3E}">
        <p14:creationId xmlns:p14="http://schemas.microsoft.com/office/powerpoint/2010/main" val="22518112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GPU</a:t>
            </a:r>
            <a:r>
              <a:rPr kumimoji="1" lang="ja-JP" altLang="en-US" dirty="0"/>
              <a:t>　ニューロンモデルの複雑さと強く相関</a:t>
            </a:r>
            <a:endParaRPr kumimoji="1" lang="en-US" altLang="ja-JP" dirty="0"/>
          </a:p>
          <a:p>
            <a:r>
              <a:rPr lang="ja-JP" altLang="en-US" dirty="0"/>
              <a:t>微分方程式で用いる変数の個数によって</a:t>
            </a:r>
            <a:endParaRPr lang="en-US" altLang="ja-JP" dirty="0"/>
          </a:p>
          <a:p>
            <a:r>
              <a:rPr kumimoji="1" lang="ja-JP" altLang="en-US" dirty="0"/>
              <a:t>実行時間</a:t>
            </a:r>
            <a:r>
              <a:rPr lang="ja-JP" altLang="en-US" dirty="0"/>
              <a:t>差が発生</a:t>
            </a:r>
            <a:endParaRPr kumimoji="1" lang="en-US" altLang="ja-JP" dirty="0"/>
          </a:p>
          <a:p>
            <a:endParaRPr kumimoji="1" lang="en-US" altLang="ja-JP" dirty="0"/>
          </a:p>
          <a:p>
            <a:r>
              <a:rPr kumimoji="1" lang="en-US" altLang="ja-JP" dirty="0"/>
              <a:t>CPU</a:t>
            </a:r>
            <a:r>
              <a:rPr kumimoji="1" lang="ja-JP" altLang="en-US" dirty="0"/>
              <a:t>　ニューロンモデルの型と強く相関</a:t>
            </a:r>
            <a:endParaRPr kumimoji="1" lang="en-US" altLang="ja-JP" dirty="0"/>
          </a:p>
          <a:p>
            <a:r>
              <a:rPr kumimoji="1" lang="ja-JP" altLang="en-US" dirty="0"/>
              <a:t>閾値発火型とイオンチャネル型が持つ</a:t>
            </a:r>
            <a:endParaRPr lang="en-US" altLang="ja-JP" dirty="0"/>
          </a:p>
          <a:p>
            <a:r>
              <a:rPr kumimoji="1" lang="ja-JP" altLang="en-US" dirty="0"/>
              <a:t>発火時処理の複雑さで実行時間差が発生</a:t>
            </a:r>
            <a:endParaRPr kumimoji="1" lang="en-US" altLang="ja-JP" dirty="0"/>
          </a:p>
        </p:txBody>
      </p:sp>
      <p:sp>
        <p:nvSpPr>
          <p:cNvPr id="4" name="スライド番号プレースホルダー 3"/>
          <p:cNvSpPr>
            <a:spLocks noGrp="1"/>
          </p:cNvSpPr>
          <p:nvPr>
            <p:ph type="sldNum" sz="quarter" idx="10"/>
          </p:nvPr>
        </p:nvSpPr>
        <p:spPr/>
        <p:txBody>
          <a:bodyPr/>
          <a:lstStyle/>
          <a:p>
            <a:fld id="{C3210392-2FBB-4529-892F-67A626ACCFA4}" type="slidenum">
              <a:rPr kumimoji="1" lang="ja-JP" altLang="en-US" smtClean="0"/>
              <a:t>13</a:t>
            </a:fld>
            <a:endParaRPr kumimoji="1" lang="ja-JP" altLang="en-US"/>
          </a:p>
        </p:txBody>
      </p:sp>
    </p:spTree>
    <p:extLst>
      <p:ext uri="{BB962C8B-B14F-4D97-AF65-F5344CB8AC3E}">
        <p14:creationId xmlns:p14="http://schemas.microsoft.com/office/powerpoint/2010/main" val="9133431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ニューロン数が少数の場合では</a:t>
            </a:r>
            <a:r>
              <a:rPr lang="en-US" altLang="ja-JP" dirty="0"/>
              <a:t>CPU</a:t>
            </a:r>
            <a:r>
              <a:rPr lang="ja-JP" altLang="en-US" dirty="0"/>
              <a:t>が高速であるが、数が増加するに伴い</a:t>
            </a:r>
            <a:endParaRPr lang="en-US" altLang="ja-JP" dirty="0"/>
          </a:p>
          <a:p>
            <a:r>
              <a:rPr lang="en-US" altLang="ja-JP" dirty="0"/>
              <a:t>GPU</a:t>
            </a:r>
            <a:r>
              <a:rPr lang="ja-JP" altLang="en-US" dirty="0"/>
              <a:t>の方が実行時間は高速となる</a:t>
            </a:r>
            <a:endParaRPr lang="en-US" altLang="ja-JP" dirty="0"/>
          </a:p>
          <a:p>
            <a:r>
              <a:rPr lang="en-US" altLang="ja-JP" dirty="0"/>
              <a:t>(</a:t>
            </a:r>
            <a:r>
              <a:rPr lang="ja-JP" altLang="en-US" dirty="0"/>
              <a:t>ニューロン数</a:t>
            </a:r>
            <a:r>
              <a:rPr lang="en-US" altLang="ja-JP" dirty="0"/>
              <a:t>=2^18</a:t>
            </a:r>
            <a:r>
              <a:rPr lang="ja-JP" altLang="en-US" dirty="0"/>
              <a:t>時点では約</a:t>
            </a:r>
            <a:r>
              <a:rPr lang="en-US" altLang="ja-JP" dirty="0"/>
              <a:t>5.0</a:t>
            </a:r>
            <a:r>
              <a:rPr lang="ja-JP" altLang="en-US" dirty="0"/>
              <a:t>倍</a:t>
            </a:r>
            <a:r>
              <a:rPr lang="en-US" altLang="ja-JP" dirty="0"/>
              <a:t>)</a:t>
            </a:r>
          </a:p>
          <a:p>
            <a:endParaRPr kumimoji="1" lang="ja-JP" altLang="en-US" dirty="0"/>
          </a:p>
        </p:txBody>
      </p:sp>
      <p:sp>
        <p:nvSpPr>
          <p:cNvPr id="4" name="スライド番号プレースホルダー 3"/>
          <p:cNvSpPr>
            <a:spLocks noGrp="1"/>
          </p:cNvSpPr>
          <p:nvPr>
            <p:ph type="sldNum" sz="quarter" idx="10"/>
          </p:nvPr>
        </p:nvSpPr>
        <p:spPr/>
        <p:txBody>
          <a:bodyPr/>
          <a:lstStyle/>
          <a:p>
            <a:fld id="{C3210392-2FBB-4529-892F-67A626ACCFA4}" type="slidenum">
              <a:rPr kumimoji="1" lang="ja-JP" altLang="en-US" smtClean="0"/>
              <a:t>14</a:t>
            </a:fld>
            <a:endParaRPr kumimoji="1" lang="ja-JP" altLang="en-US"/>
          </a:p>
        </p:txBody>
      </p:sp>
    </p:spTree>
    <p:extLst>
      <p:ext uri="{BB962C8B-B14F-4D97-AF65-F5344CB8AC3E}">
        <p14:creationId xmlns:p14="http://schemas.microsoft.com/office/powerpoint/2010/main" val="30579206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データ転送をしない場合、データ転送がある場合と比較し約</a:t>
            </a:r>
            <a:r>
              <a:rPr lang="en-US" altLang="ja-JP" dirty="0"/>
              <a:t>4.2</a:t>
            </a:r>
            <a:r>
              <a:rPr lang="ja-JP" altLang="en-US" dirty="0"/>
              <a:t>倍高速化</a:t>
            </a:r>
            <a:endParaRPr lang="en-US" altLang="ja-JP" dirty="0"/>
          </a:p>
          <a:p>
            <a:r>
              <a:rPr lang="en-US" altLang="ja-JP" dirty="0"/>
              <a:t>GPU</a:t>
            </a:r>
            <a:r>
              <a:rPr lang="ja-JP" altLang="en-US" dirty="0"/>
              <a:t>におけるプログラム実行時間のうち、約</a:t>
            </a:r>
            <a:r>
              <a:rPr lang="en-US" altLang="ja-JP" dirty="0"/>
              <a:t>76%</a:t>
            </a:r>
            <a:r>
              <a:rPr lang="ja-JP" altLang="en-US" dirty="0"/>
              <a:t>がデータ転送に要する時間</a:t>
            </a:r>
            <a:endParaRPr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C3210392-2FBB-4529-892F-67A626ACCFA4}" type="slidenum">
              <a:rPr kumimoji="1" lang="ja-JP" altLang="en-US" smtClean="0"/>
              <a:t>15</a:t>
            </a:fld>
            <a:endParaRPr kumimoji="1" lang="ja-JP" altLang="en-US"/>
          </a:p>
        </p:txBody>
      </p:sp>
    </p:spTree>
    <p:extLst>
      <p:ext uri="{BB962C8B-B14F-4D97-AF65-F5344CB8AC3E}">
        <p14:creationId xmlns:p14="http://schemas.microsoft.com/office/powerpoint/2010/main" val="26324525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r>
                  <a:rPr kumimoji="1" lang="ja-JP" altLang="en-US" dirty="0"/>
                  <a:t>小数点以下</a:t>
                </a:r>
                <a:r>
                  <a:rPr kumimoji="1" lang="en-US" altLang="ja-JP" dirty="0"/>
                  <a:t>8</a:t>
                </a:r>
                <a:r>
                  <a:rPr kumimoji="1" lang="ja-JP" altLang="en-US" dirty="0"/>
                  <a:t>桁</a:t>
                </a:r>
                <a:r>
                  <a:rPr kumimoji="1" lang="en-US" altLang="ja-JP" dirty="0"/>
                  <a:t>(Single)</a:t>
                </a:r>
                <a:r>
                  <a:rPr kumimoji="1" lang="ja-JP" altLang="en-US" dirty="0"/>
                  <a:t>と</a:t>
                </a:r>
                <a:r>
                  <a:rPr kumimoji="1" lang="en-US" altLang="ja-JP" dirty="0"/>
                  <a:t>16</a:t>
                </a:r>
                <a:r>
                  <a:rPr kumimoji="1" lang="ja-JP" altLang="en-US" dirty="0"/>
                  <a:t>桁</a:t>
                </a:r>
                <a:r>
                  <a:rPr kumimoji="1" lang="en-US" altLang="ja-JP" dirty="0"/>
                  <a:t>(Double)</a:t>
                </a:r>
                <a:r>
                  <a:rPr kumimoji="1" lang="ja-JP" altLang="en-US" dirty="0"/>
                  <a:t>の場合</a:t>
                </a:r>
                <a:r>
                  <a:rPr lang="ja-JP" altLang="en-US" dirty="0"/>
                  <a:t>で、数値の切り捨てが</a:t>
                </a:r>
                <a:endParaRPr lang="en-US" altLang="ja-JP" dirty="0"/>
              </a:p>
              <a:p>
                <a:r>
                  <a:rPr kumimoji="1" lang="ja-JP" altLang="en-US" dirty="0"/>
                  <a:t>誤差として現れないかイオンチャネル型モデルを対象に検証</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Hodgkin-</a:t>
                </a:r>
                <a:r>
                  <a:rPr lang="en-US" altLang="ja-JP" dirty="0" err="1"/>
                  <a:t>huxley</a:t>
                </a:r>
                <a:r>
                  <a:rPr lang="ja-JP" altLang="en-US" dirty="0"/>
                  <a:t>モデルに同じ定常電流を入力し、その応答を比較</a:t>
                </a:r>
              </a:p>
              <a:p>
                <a:endParaRPr kumimoji="1" lang="en-US" altLang="ja-JP" dirty="0"/>
              </a:p>
              <a:p>
                <a:r>
                  <a:rPr lang="ja-JP" altLang="en-US" dirty="0"/>
                  <a:t>時系列ごとの膜電位差</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𝑉</m:t>
                        </m:r>
                      </m:e>
                      <m:sub>
                        <m:r>
                          <a:rPr lang="en-US" altLang="ja-JP" i="1">
                            <a:latin typeface="Cambria Math" panose="02040503050406030204" pitchFamily="18" charset="0"/>
                          </a:rPr>
                          <m:t>𝑑𝑖𝑓𝑓</m:t>
                        </m:r>
                      </m:sub>
                    </m:sSub>
                  </m:oMath>
                </a14:m>
                <a:r>
                  <a:rPr kumimoji="1" lang="ja-JP" altLang="en-US" dirty="0"/>
                  <a:t>は</a:t>
                </a:r>
                <a:r>
                  <a:rPr kumimoji="1" lang="en-US" altLang="ja-JP" dirty="0"/>
                  <a:t>0.03mV</a:t>
                </a:r>
                <a:r>
                  <a:rPr kumimoji="1" lang="ja-JP" altLang="en-US" dirty="0"/>
                  <a:t>程度で存在しているが、</a:t>
                </a:r>
                <a:endParaRPr kumimoji="1" lang="en-US" altLang="ja-JP" dirty="0"/>
              </a:p>
              <a:p>
                <a:r>
                  <a:rPr kumimoji="1" lang="en-US" altLang="ja-JP" dirty="0"/>
                  <a:t>-90mV</a:t>
                </a:r>
                <a:r>
                  <a:rPr kumimoji="1" lang="ja-JP" altLang="en-US" dirty="0"/>
                  <a:t>から</a:t>
                </a:r>
                <a:r>
                  <a:rPr kumimoji="1" lang="en-US" altLang="ja-JP" dirty="0"/>
                  <a:t>40mV</a:t>
                </a:r>
                <a:r>
                  <a:rPr kumimoji="1" lang="ja-JP" altLang="en-US" dirty="0" err="1"/>
                  <a:t>まで</a:t>
                </a:r>
                <a:r>
                  <a:rPr kumimoji="1" lang="ja-JP" altLang="en-US" dirty="0"/>
                  <a:t>推移する膜電位においては応答に影響しないほどの</a:t>
                </a:r>
                <a:endParaRPr kumimoji="1" lang="en-US" altLang="ja-JP" dirty="0"/>
              </a:p>
              <a:p>
                <a:r>
                  <a:rPr kumimoji="1" lang="ja-JP" altLang="en-US" dirty="0"/>
                  <a:t>微差である</a:t>
                </a:r>
                <a:endParaRPr kumimoji="1" lang="en-US" altLang="ja-JP" dirty="0"/>
              </a:p>
              <a:p>
                <a:endParaRPr kumimoji="1" lang="ja-JP" altLang="en-US" dirty="0"/>
              </a:p>
            </p:txBody>
          </p:sp>
        </mc:Choice>
        <mc:Fallback xmlns="">
          <p:sp>
            <p:nvSpPr>
              <p:cNvPr id="3" name="ノート プレースホルダー 2"/>
              <p:cNvSpPr>
                <a:spLocks noGrp="1"/>
              </p:cNvSpPr>
              <p:nvPr>
                <p:ph type="body" idx="1"/>
              </p:nvPr>
            </p:nvSpPr>
            <p:spPr/>
            <p:txBody>
              <a:bodyPr/>
              <a:lstStyle/>
              <a:p>
                <a:r>
                  <a:rPr kumimoji="1" lang="ja-JP" altLang="en-US" dirty="0"/>
                  <a:t>小数点以下</a:t>
                </a:r>
                <a:r>
                  <a:rPr kumimoji="1" lang="en-US" altLang="ja-JP" dirty="0"/>
                  <a:t>8</a:t>
                </a:r>
                <a:r>
                  <a:rPr kumimoji="1" lang="ja-JP" altLang="en-US" dirty="0"/>
                  <a:t>桁</a:t>
                </a:r>
                <a:r>
                  <a:rPr kumimoji="1" lang="en-US" altLang="ja-JP" dirty="0"/>
                  <a:t>(Single)</a:t>
                </a:r>
                <a:r>
                  <a:rPr kumimoji="1" lang="ja-JP" altLang="en-US" dirty="0"/>
                  <a:t>と</a:t>
                </a:r>
                <a:r>
                  <a:rPr kumimoji="1" lang="en-US" altLang="ja-JP" dirty="0"/>
                  <a:t>16</a:t>
                </a:r>
                <a:r>
                  <a:rPr kumimoji="1" lang="ja-JP" altLang="en-US" dirty="0"/>
                  <a:t>桁</a:t>
                </a:r>
                <a:r>
                  <a:rPr kumimoji="1" lang="en-US" altLang="ja-JP" dirty="0"/>
                  <a:t>(Double)</a:t>
                </a:r>
                <a:r>
                  <a:rPr kumimoji="1" lang="ja-JP" altLang="en-US" dirty="0"/>
                  <a:t>の場合</a:t>
                </a:r>
                <a:r>
                  <a:rPr lang="ja-JP" altLang="en-US" dirty="0"/>
                  <a:t>で、数値の切り捨てが</a:t>
                </a:r>
                <a:endParaRPr lang="en-US" altLang="ja-JP" dirty="0"/>
              </a:p>
              <a:p>
                <a:r>
                  <a:rPr kumimoji="1" lang="ja-JP" altLang="en-US" dirty="0"/>
                  <a:t>誤差として現れないかイオンチャネル型モデルを対象に検証</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Hodgkin-</a:t>
                </a:r>
                <a:r>
                  <a:rPr lang="en-US" altLang="ja-JP" dirty="0" err="1"/>
                  <a:t>huxley</a:t>
                </a:r>
                <a:r>
                  <a:rPr lang="ja-JP" altLang="en-US" dirty="0"/>
                  <a:t>モデルに同じ定常電流を入力し、その応答を比較</a:t>
                </a:r>
              </a:p>
              <a:p>
                <a:endParaRPr kumimoji="1" lang="en-US" altLang="ja-JP" dirty="0"/>
              </a:p>
              <a:p>
                <a:r>
                  <a:rPr lang="ja-JP" altLang="en-US" dirty="0"/>
                  <a:t>時系列ごとの膜電位差</a:t>
                </a:r>
                <a:r>
                  <a:rPr lang="en-US" altLang="ja-JP" i="0">
                    <a:latin typeface="Cambria Math" panose="02040503050406030204" pitchFamily="18" charset="0"/>
                  </a:rPr>
                  <a:t>𝑉_𝑑𝑖𝑓𝑓</a:t>
                </a:r>
                <a:r>
                  <a:rPr kumimoji="1" lang="ja-JP" altLang="en-US" dirty="0"/>
                  <a:t>は</a:t>
                </a:r>
                <a:r>
                  <a:rPr kumimoji="1" lang="en-US" altLang="ja-JP" dirty="0"/>
                  <a:t>0.03mV</a:t>
                </a:r>
                <a:r>
                  <a:rPr kumimoji="1" lang="ja-JP" altLang="en-US" dirty="0"/>
                  <a:t>程度で存在しているが、</a:t>
                </a:r>
                <a:endParaRPr kumimoji="1" lang="en-US" altLang="ja-JP" dirty="0"/>
              </a:p>
              <a:p>
                <a:r>
                  <a:rPr kumimoji="1" lang="en-US" altLang="ja-JP" dirty="0"/>
                  <a:t>-90mV</a:t>
                </a:r>
                <a:r>
                  <a:rPr kumimoji="1" lang="ja-JP" altLang="en-US" dirty="0"/>
                  <a:t>から</a:t>
                </a:r>
                <a:r>
                  <a:rPr kumimoji="1" lang="en-US" altLang="ja-JP" dirty="0"/>
                  <a:t>40mV</a:t>
                </a:r>
                <a:r>
                  <a:rPr kumimoji="1" lang="ja-JP" altLang="en-US" dirty="0" err="1"/>
                  <a:t>まで</a:t>
                </a:r>
                <a:r>
                  <a:rPr kumimoji="1" lang="ja-JP" altLang="en-US" dirty="0"/>
                  <a:t>推移する膜電位においては応答に影響しないほどの</a:t>
                </a:r>
                <a:endParaRPr kumimoji="1" lang="en-US" altLang="ja-JP" dirty="0"/>
              </a:p>
              <a:p>
                <a:r>
                  <a:rPr kumimoji="1" lang="ja-JP" altLang="en-US" dirty="0"/>
                  <a:t>微差である</a:t>
                </a:r>
                <a:endParaRPr kumimoji="1" lang="en-US" altLang="ja-JP" dirty="0"/>
              </a:p>
              <a:p>
                <a:endParaRPr kumimoji="1" lang="ja-JP" altLang="en-US" dirty="0"/>
              </a:p>
            </p:txBody>
          </p:sp>
        </mc:Fallback>
      </mc:AlternateContent>
      <p:sp>
        <p:nvSpPr>
          <p:cNvPr id="4" name="スライド番号プレースホルダー 3"/>
          <p:cNvSpPr>
            <a:spLocks noGrp="1"/>
          </p:cNvSpPr>
          <p:nvPr>
            <p:ph type="sldNum" sz="quarter" idx="10"/>
          </p:nvPr>
        </p:nvSpPr>
        <p:spPr/>
        <p:txBody>
          <a:bodyPr/>
          <a:lstStyle/>
          <a:p>
            <a:fld id="{C3210392-2FBB-4529-892F-67A626ACCFA4}" type="slidenum">
              <a:rPr kumimoji="1" lang="ja-JP" altLang="en-US" smtClean="0"/>
              <a:t>17</a:t>
            </a:fld>
            <a:endParaRPr kumimoji="1" lang="ja-JP" altLang="en-US"/>
          </a:p>
        </p:txBody>
      </p:sp>
    </p:spTree>
    <p:extLst>
      <p:ext uri="{BB962C8B-B14F-4D97-AF65-F5344CB8AC3E}">
        <p14:creationId xmlns:p14="http://schemas.microsoft.com/office/powerpoint/2010/main" val="25727149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C3210392-2FBB-4529-892F-67A626ACCFA4}" type="slidenum">
              <a:rPr kumimoji="1" lang="ja-JP" altLang="en-US" smtClean="0"/>
              <a:t>18</a:t>
            </a:fld>
            <a:endParaRPr kumimoji="1" lang="ja-JP" altLang="en-US"/>
          </a:p>
        </p:txBody>
      </p:sp>
    </p:spTree>
    <p:extLst>
      <p:ext uri="{BB962C8B-B14F-4D97-AF65-F5344CB8AC3E}">
        <p14:creationId xmlns:p14="http://schemas.microsoft.com/office/powerpoint/2010/main" val="26049896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C3210392-2FBB-4529-892F-67A626ACCFA4}" type="slidenum">
              <a:rPr kumimoji="1" lang="ja-JP" altLang="en-US" smtClean="0"/>
              <a:t>1</a:t>
            </a:fld>
            <a:endParaRPr kumimoji="1" lang="ja-JP" altLang="en-US"/>
          </a:p>
        </p:txBody>
      </p:sp>
    </p:spTree>
    <p:extLst>
      <p:ext uri="{BB962C8B-B14F-4D97-AF65-F5344CB8AC3E}">
        <p14:creationId xmlns:p14="http://schemas.microsoft.com/office/powerpoint/2010/main" val="4299058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C3210392-2FBB-4529-892F-67A626ACCFA4}" type="slidenum">
              <a:rPr kumimoji="1" lang="ja-JP" altLang="en-US" smtClean="0"/>
              <a:t>2</a:t>
            </a:fld>
            <a:endParaRPr kumimoji="1" lang="ja-JP" altLang="en-US"/>
          </a:p>
        </p:txBody>
      </p:sp>
    </p:spTree>
    <p:extLst>
      <p:ext uri="{BB962C8B-B14F-4D97-AF65-F5344CB8AC3E}">
        <p14:creationId xmlns:p14="http://schemas.microsoft.com/office/powerpoint/2010/main" val="12674817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C3210392-2FBB-4529-892F-67A626ACCFA4}" type="slidenum">
              <a:rPr kumimoji="1" lang="ja-JP" altLang="en-US" smtClean="0"/>
              <a:t>5</a:t>
            </a:fld>
            <a:endParaRPr kumimoji="1" lang="ja-JP" altLang="en-US"/>
          </a:p>
        </p:txBody>
      </p:sp>
    </p:spTree>
    <p:extLst>
      <p:ext uri="{BB962C8B-B14F-4D97-AF65-F5344CB8AC3E}">
        <p14:creationId xmlns:p14="http://schemas.microsoft.com/office/powerpoint/2010/main" val="39106166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C3210392-2FBB-4529-892F-67A626ACCFA4}" type="slidenum">
              <a:rPr kumimoji="1" lang="ja-JP" altLang="en-US" smtClean="0"/>
              <a:t>6</a:t>
            </a:fld>
            <a:endParaRPr kumimoji="1" lang="ja-JP" altLang="en-US"/>
          </a:p>
        </p:txBody>
      </p:sp>
    </p:spTree>
    <p:extLst>
      <p:ext uri="{BB962C8B-B14F-4D97-AF65-F5344CB8AC3E}">
        <p14:creationId xmlns:p14="http://schemas.microsoft.com/office/powerpoint/2010/main" val="36635291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C3210392-2FBB-4529-892F-67A626ACCFA4}" type="slidenum">
              <a:rPr kumimoji="1" lang="ja-JP" altLang="en-US" smtClean="0"/>
              <a:t>7</a:t>
            </a:fld>
            <a:endParaRPr kumimoji="1" lang="ja-JP" altLang="en-US"/>
          </a:p>
        </p:txBody>
      </p:sp>
    </p:spTree>
    <p:extLst>
      <p:ext uri="{BB962C8B-B14F-4D97-AF65-F5344CB8AC3E}">
        <p14:creationId xmlns:p14="http://schemas.microsoft.com/office/powerpoint/2010/main" val="30507828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C3210392-2FBB-4529-892F-67A626ACCFA4}" type="slidenum">
              <a:rPr kumimoji="1" lang="ja-JP" altLang="en-US" smtClean="0"/>
              <a:t>8</a:t>
            </a:fld>
            <a:endParaRPr kumimoji="1" lang="ja-JP" altLang="en-US"/>
          </a:p>
        </p:txBody>
      </p:sp>
    </p:spTree>
    <p:extLst>
      <p:ext uri="{BB962C8B-B14F-4D97-AF65-F5344CB8AC3E}">
        <p14:creationId xmlns:p14="http://schemas.microsoft.com/office/powerpoint/2010/main" val="39878236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400" dirty="0"/>
              <a:t>「ある閾値を超えたとき、発火と見なす」とするニューロン</a:t>
            </a:r>
          </a:p>
          <a:p>
            <a:r>
              <a:rPr kumimoji="1" lang="ja-JP" altLang="en-US" dirty="0"/>
              <a:t>単純で計算量も少ないが、イオンチャネルの要素を計算しない</a:t>
            </a:r>
            <a:endParaRPr kumimoji="1" lang="en-US" altLang="ja-JP" dirty="0"/>
          </a:p>
          <a:p>
            <a:r>
              <a:rPr lang="ja-JP" altLang="en-US" dirty="0"/>
              <a:t>簡易なニューロンモデル</a:t>
            </a:r>
            <a:endParaRPr kumimoji="1" lang="ja-JP" altLang="en-US" dirty="0"/>
          </a:p>
          <a:p>
            <a:endParaRPr kumimoji="1" lang="en-US" altLang="ja-JP" dirty="0"/>
          </a:p>
          <a:p>
            <a:r>
              <a:rPr kumimoji="1" lang="en-US" altLang="ja-JP" dirty="0"/>
              <a:t>LIF</a:t>
            </a:r>
            <a:r>
              <a:rPr kumimoji="1" lang="ja-JP" altLang="en-US" dirty="0"/>
              <a:t>　単純</a:t>
            </a:r>
            <a:endParaRPr kumimoji="1" lang="en-US" altLang="ja-JP" dirty="0"/>
          </a:p>
          <a:p>
            <a:r>
              <a:rPr kumimoji="1" lang="en-US" altLang="ja-JP" dirty="0"/>
              <a:t>IZH</a:t>
            </a:r>
            <a:r>
              <a:rPr kumimoji="1" lang="ja-JP" altLang="en-US" dirty="0"/>
              <a:t>　単純で</a:t>
            </a:r>
            <a:r>
              <a:rPr lang="ja-JP" altLang="en-US" dirty="0"/>
              <a:t>計算量も少ないが</a:t>
            </a:r>
            <a:endParaRPr kumimoji="1" lang="en-US" altLang="ja-JP" dirty="0"/>
          </a:p>
          <a:p>
            <a:r>
              <a:rPr kumimoji="1" lang="en-US" altLang="ja-JP" dirty="0" err="1"/>
              <a:t>a,b,c,d</a:t>
            </a:r>
            <a:r>
              <a:rPr kumimoji="1" lang="ja-JP" altLang="en-US" dirty="0"/>
              <a:t>の定数を用いることで</a:t>
            </a:r>
            <a:endParaRPr kumimoji="1" lang="en-US" altLang="ja-JP" dirty="0"/>
          </a:p>
          <a:p>
            <a:r>
              <a:rPr kumimoji="1" lang="ja-JP" altLang="en-US" dirty="0"/>
              <a:t>実際の細胞に近い挙動を再現可能</a:t>
            </a:r>
          </a:p>
          <a:p>
            <a:endParaRPr kumimoji="1" lang="en-US" altLang="ja-JP" dirty="0"/>
          </a:p>
        </p:txBody>
      </p:sp>
      <p:sp>
        <p:nvSpPr>
          <p:cNvPr id="4" name="スライド番号プレースホルダー 3"/>
          <p:cNvSpPr>
            <a:spLocks noGrp="1"/>
          </p:cNvSpPr>
          <p:nvPr>
            <p:ph type="sldNum" sz="quarter" idx="10"/>
          </p:nvPr>
        </p:nvSpPr>
        <p:spPr/>
        <p:txBody>
          <a:bodyPr/>
          <a:lstStyle/>
          <a:p>
            <a:fld id="{C3210392-2FBB-4529-892F-67A626ACCFA4}" type="slidenum">
              <a:rPr kumimoji="1" lang="ja-JP" altLang="en-US" smtClean="0"/>
              <a:t>10</a:t>
            </a:fld>
            <a:endParaRPr kumimoji="1" lang="ja-JP" altLang="en-US"/>
          </a:p>
        </p:txBody>
      </p:sp>
    </p:spTree>
    <p:extLst>
      <p:ext uri="{BB962C8B-B14F-4D97-AF65-F5344CB8AC3E}">
        <p14:creationId xmlns:p14="http://schemas.microsoft.com/office/powerpoint/2010/main" val="31076996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実際の細胞の応答に倣い、イオンチャネルの開閉による膜電位変化を計算</a:t>
            </a:r>
            <a:endParaRPr kumimoji="1" lang="en-US" altLang="ja-JP" dirty="0"/>
          </a:p>
          <a:p>
            <a:r>
              <a:rPr lang="ja-JP" altLang="en-US" dirty="0"/>
              <a:t>選択性チャネルが異なるタイミングで開閉して活動電位を発生する部分まで</a:t>
            </a:r>
            <a:endParaRPr lang="en-US" altLang="ja-JP" dirty="0"/>
          </a:p>
          <a:p>
            <a:r>
              <a:rPr lang="ja-JP" altLang="en-US" dirty="0"/>
              <a:t>考慮して計算する複雑なニューロンモデル</a:t>
            </a:r>
            <a:endParaRPr kumimoji="1" lang="ja-JP" altLang="en-US" dirty="0"/>
          </a:p>
          <a:p>
            <a:endParaRPr kumimoji="1" lang="en-US" altLang="ja-JP" dirty="0"/>
          </a:p>
          <a:p>
            <a:r>
              <a:rPr kumimoji="1" lang="en-US" altLang="ja-JP" dirty="0"/>
              <a:t>HH</a:t>
            </a:r>
            <a:r>
              <a:rPr kumimoji="1" lang="ja-JP" altLang="en-US" dirty="0"/>
              <a:t>　</a:t>
            </a:r>
            <a:r>
              <a:rPr lang="ja-JP" altLang="en-US" dirty="0"/>
              <a:t>イカ</a:t>
            </a:r>
            <a:r>
              <a:rPr kumimoji="1" lang="ja-JP" altLang="en-US" dirty="0"/>
              <a:t>の軸索の調査から確立したモデル</a:t>
            </a:r>
            <a:endParaRPr kumimoji="1" lang="en-US" altLang="ja-JP" dirty="0"/>
          </a:p>
          <a:p>
            <a:r>
              <a:rPr lang="en-US" altLang="ja-JP" dirty="0" err="1"/>
              <a:t>C,m,h,n</a:t>
            </a:r>
            <a:r>
              <a:rPr lang="ja-JP" altLang="en-US" dirty="0"/>
              <a:t>はそれぞれ生理学的な意味を持つ</a:t>
            </a:r>
            <a:endParaRPr kumimoji="1" lang="en-US" altLang="ja-JP" dirty="0"/>
          </a:p>
          <a:p>
            <a:endParaRPr kumimoji="1" lang="en-US" altLang="ja-JP" dirty="0"/>
          </a:p>
          <a:p>
            <a:r>
              <a:rPr kumimoji="1" lang="en-US" altLang="ja-JP" dirty="0"/>
              <a:t>2com</a:t>
            </a:r>
            <a:r>
              <a:rPr kumimoji="1" lang="ja-JP" altLang="en-US" dirty="0"/>
              <a:t>　</a:t>
            </a:r>
            <a:r>
              <a:rPr kumimoji="1" lang="en-US" altLang="ja-JP" dirty="0"/>
              <a:t>Hodgkin-Huxley</a:t>
            </a:r>
            <a:r>
              <a:rPr kumimoji="1" lang="ja-JP" altLang="en-US" dirty="0"/>
              <a:t>モデルの拡張系</a:t>
            </a:r>
            <a:endParaRPr kumimoji="1" lang="en-US" altLang="ja-JP" dirty="0"/>
          </a:p>
          <a:p>
            <a:r>
              <a:rPr kumimoji="1" lang="ja-JP" altLang="en-US" dirty="0"/>
              <a:t>細胞体</a:t>
            </a:r>
            <a:r>
              <a:rPr kumimoji="1" lang="en-US" altLang="ja-JP" dirty="0"/>
              <a:t>(Soma)</a:t>
            </a:r>
            <a:r>
              <a:rPr kumimoji="1" lang="ja-JP" altLang="en-US" dirty="0"/>
              <a:t>と樹状突起</a:t>
            </a:r>
            <a:r>
              <a:rPr kumimoji="1" lang="en-US" altLang="ja-JP" dirty="0"/>
              <a:t>(Dendrite)</a:t>
            </a:r>
          </a:p>
          <a:p>
            <a:r>
              <a:rPr lang="ja-JP" altLang="en-US" dirty="0"/>
              <a:t>がそれぞれ相互作用</a:t>
            </a:r>
            <a:endParaRPr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C3210392-2FBB-4529-892F-67A626ACCFA4}" type="slidenum">
              <a:rPr kumimoji="1" lang="ja-JP" altLang="en-US" smtClean="0"/>
              <a:t>11</a:t>
            </a:fld>
            <a:endParaRPr kumimoji="1" lang="ja-JP" altLang="en-US"/>
          </a:p>
        </p:txBody>
      </p:sp>
    </p:spTree>
    <p:extLst>
      <p:ext uri="{BB962C8B-B14F-4D97-AF65-F5344CB8AC3E}">
        <p14:creationId xmlns:p14="http://schemas.microsoft.com/office/powerpoint/2010/main" val="7981899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3000" y="1122363"/>
            <a:ext cx="6858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345DA7BA-0A59-6E4B-A2A4-5DF7C475D9D5}" type="datetime1">
              <a:rPr kumimoji="1" lang="ja-JP" altLang="en-US" smtClean="0"/>
              <a:t>2017/8/24</a:t>
            </a:fld>
            <a:endParaRPr kumimoji="1" lang="ja-JP" altLang="en-US"/>
          </a:p>
        </p:txBody>
      </p:sp>
      <p:sp>
        <p:nvSpPr>
          <p:cNvPr id="5" name="フッター プレースホルダー 4"/>
          <p:cNvSpPr>
            <a:spLocks noGrp="1"/>
          </p:cNvSpPr>
          <p:nvPr>
            <p:ph type="ftr" sz="quarter" idx="11"/>
          </p:nvPr>
        </p:nvSpPr>
        <p:spPr/>
        <p:txBody>
          <a:bodyPr/>
          <a:lstStyle/>
          <a:p>
            <a:r>
              <a:rPr kumimoji="1" lang="zh-CN" altLang="en-US"/>
              <a:t>電気通信大学　情報理工学研究科 基盤理工学専攻　樫森研究室　奥野舜 平成</a:t>
            </a:r>
            <a:r>
              <a:rPr kumimoji="1" lang="en-US" altLang="zh-CN"/>
              <a:t>29</a:t>
            </a:r>
            <a:r>
              <a:rPr kumimoji="1" lang="zh-CN" altLang="en-US"/>
              <a:t>年</a:t>
            </a:r>
            <a:r>
              <a:rPr kumimoji="1" lang="en-US" altLang="zh-CN"/>
              <a:t>4</a:t>
            </a:r>
            <a:r>
              <a:rPr kumimoji="1" lang="zh-CN" altLang="en-US"/>
              <a:t>月</a:t>
            </a:r>
            <a:r>
              <a:rPr kumimoji="1" lang="en-US" altLang="zh-CN"/>
              <a:t>26</a:t>
            </a:r>
            <a:r>
              <a:rPr kumimoji="1" lang="zh-CN" altLang="en-US"/>
              <a:t>日</a:t>
            </a:r>
            <a:r>
              <a:rPr kumimoji="1" lang="en-US" altLang="zh-CN"/>
              <a:t>(</a:t>
            </a:r>
            <a:r>
              <a:rPr kumimoji="1" lang="zh-CN" altLang="en-US"/>
              <a:t>水</a:t>
            </a:r>
            <a:r>
              <a:rPr kumimoji="1" lang="en-US" altLang="zh-CN"/>
              <a:t>)</a:t>
            </a:r>
            <a:endParaRPr kumimoji="1" lang="ja-JP" altLang="en-US"/>
          </a:p>
        </p:txBody>
      </p:sp>
      <p:sp>
        <p:nvSpPr>
          <p:cNvPr id="6" name="スライド番号プレースホルダー 5"/>
          <p:cNvSpPr>
            <a:spLocks noGrp="1"/>
          </p:cNvSpPr>
          <p:nvPr>
            <p:ph type="sldNum" sz="quarter" idx="12"/>
          </p:nvPr>
        </p:nvSpPr>
        <p:spPr/>
        <p:txBody>
          <a:bodyPr/>
          <a:lstStyle/>
          <a:p>
            <a:fld id="{AA31B575-576A-460D-A78B-4DD9300BA0DA}" type="slidenum">
              <a:rPr kumimoji="1" lang="ja-JP" altLang="en-US" smtClean="0"/>
              <a:t>‹#›</a:t>
            </a:fld>
            <a:endParaRPr kumimoji="1" lang="ja-JP" altLang="en-US"/>
          </a:p>
        </p:txBody>
      </p:sp>
    </p:spTree>
    <p:extLst>
      <p:ext uri="{BB962C8B-B14F-4D97-AF65-F5344CB8AC3E}">
        <p14:creationId xmlns:p14="http://schemas.microsoft.com/office/powerpoint/2010/main" val="41901166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1A44C2BA-FFFD-2D40-9202-7AE209A2C7E5}" type="datetime1">
              <a:rPr kumimoji="1" lang="ja-JP" altLang="en-US" smtClean="0"/>
              <a:t>2017/8/24</a:t>
            </a:fld>
            <a:endParaRPr kumimoji="1" lang="ja-JP" altLang="en-US"/>
          </a:p>
        </p:txBody>
      </p:sp>
      <p:sp>
        <p:nvSpPr>
          <p:cNvPr id="5" name="フッター プレースホルダー 4"/>
          <p:cNvSpPr>
            <a:spLocks noGrp="1"/>
          </p:cNvSpPr>
          <p:nvPr>
            <p:ph type="ftr" sz="quarter" idx="11"/>
          </p:nvPr>
        </p:nvSpPr>
        <p:spPr/>
        <p:txBody>
          <a:bodyPr/>
          <a:lstStyle/>
          <a:p>
            <a:r>
              <a:rPr kumimoji="1" lang="zh-CN" altLang="en-US"/>
              <a:t>電気通信大学　情報理工学研究科 基盤理工学専攻　樫森研究室　奥野舜 平成</a:t>
            </a:r>
            <a:r>
              <a:rPr kumimoji="1" lang="en-US" altLang="zh-CN"/>
              <a:t>29</a:t>
            </a:r>
            <a:r>
              <a:rPr kumimoji="1" lang="zh-CN" altLang="en-US"/>
              <a:t>年</a:t>
            </a:r>
            <a:r>
              <a:rPr kumimoji="1" lang="en-US" altLang="zh-CN"/>
              <a:t>4</a:t>
            </a:r>
            <a:r>
              <a:rPr kumimoji="1" lang="zh-CN" altLang="en-US"/>
              <a:t>月</a:t>
            </a:r>
            <a:r>
              <a:rPr kumimoji="1" lang="en-US" altLang="zh-CN"/>
              <a:t>26</a:t>
            </a:r>
            <a:r>
              <a:rPr kumimoji="1" lang="zh-CN" altLang="en-US"/>
              <a:t>日</a:t>
            </a:r>
            <a:r>
              <a:rPr kumimoji="1" lang="en-US" altLang="zh-CN"/>
              <a:t>(</a:t>
            </a:r>
            <a:r>
              <a:rPr kumimoji="1" lang="zh-CN" altLang="en-US"/>
              <a:t>水</a:t>
            </a:r>
            <a:r>
              <a:rPr kumimoji="1" lang="en-US" altLang="zh-CN"/>
              <a:t>)</a:t>
            </a:r>
            <a:endParaRPr kumimoji="1" lang="ja-JP" altLang="en-US"/>
          </a:p>
        </p:txBody>
      </p:sp>
      <p:sp>
        <p:nvSpPr>
          <p:cNvPr id="6" name="スライド番号プレースホルダー 5"/>
          <p:cNvSpPr>
            <a:spLocks noGrp="1"/>
          </p:cNvSpPr>
          <p:nvPr>
            <p:ph type="sldNum" sz="quarter" idx="12"/>
          </p:nvPr>
        </p:nvSpPr>
        <p:spPr/>
        <p:txBody>
          <a:bodyPr/>
          <a:lstStyle/>
          <a:p>
            <a:fld id="{AA31B575-576A-460D-A78B-4DD9300BA0DA}" type="slidenum">
              <a:rPr kumimoji="1" lang="ja-JP" altLang="en-US" smtClean="0"/>
              <a:t>‹#›</a:t>
            </a:fld>
            <a:endParaRPr kumimoji="1" lang="ja-JP" altLang="en-US"/>
          </a:p>
        </p:txBody>
      </p:sp>
    </p:spTree>
    <p:extLst>
      <p:ext uri="{BB962C8B-B14F-4D97-AF65-F5344CB8AC3E}">
        <p14:creationId xmlns:p14="http://schemas.microsoft.com/office/powerpoint/2010/main" val="2612282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43675" y="365125"/>
            <a:ext cx="1971675"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628650" y="365125"/>
            <a:ext cx="5800725"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82F3EE93-9BEB-884E-B708-9E055ECA4791}" type="datetime1">
              <a:rPr kumimoji="1" lang="ja-JP" altLang="en-US" smtClean="0"/>
              <a:t>2017/8/24</a:t>
            </a:fld>
            <a:endParaRPr kumimoji="1" lang="ja-JP" altLang="en-US"/>
          </a:p>
        </p:txBody>
      </p:sp>
      <p:sp>
        <p:nvSpPr>
          <p:cNvPr id="5" name="フッター プレースホルダー 4"/>
          <p:cNvSpPr>
            <a:spLocks noGrp="1"/>
          </p:cNvSpPr>
          <p:nvPr>
            <p:ph type="ftr" sz="quarter" idx="11"/>
          </p:nvPr>
        </p:nvSpPr>
        <p:spPr/>
        <p:txBody>
          <a:bodyPr/>
          <a:lstStyle/>
          <a:p>
            <a:r>
              <a:rPr kumimoji="1" lang="zh-CN" altLang="en-US"/>
              <a:t>電気通信大学　情報理工学研究科 基盤理工学専攻　樫森研究室　奥野舜 平成</a:t>
            </a:r>
            <a:r>
              <a:rPr kumimoji="1" lang="en-US" altLang="zh-CN"/>
              <a:t>29</a:t>
            </a:r>
            <a:r>
              <a:rPr kumimoji="1" lang="zh-CN" altLang="en-US"/>
              <a:t>年</a:t>
            </a:r>
            <a:r>
              <a:rPr kumimoji="1" lang="en-US" altLang="zh-CN"/>
              <a:t>4</a:t>
            </a:r>
            <a:r>
              <a:rPr kumimoji="1" lang="zh-CN" altLang="en-US"/>
              <a:t>月</a:t>
            </a:r>
            <a:r>
              <a:rPr kumimoji="1" lang="en-US" altLang="zh-CN"/>
              <a:t>26</a:t>
            </a:r>
            <a:r>
              <a:rPr kumimoji="1" lang="zh-CN" altLang="en-US"/>
              <a:t>日</a:t>
            </a:r>
            <a:r>
              <a:rPr kumimoji="1" lang="en-US" altLang="zh-CN"/>
              <a:t>(</a:t>
            </a:r>
            <a:r>
              <a:rPr kumimoji="1" lang="zh-CN" altLang="en-US"/>
              <a:t>水</a:t>
            </a:r>
            <a:r>
              <a:rPr kumimoji="1" lang="en-US" altLang="zh-CN"/>
              <a:t>)</a:t>
            </a:r>
            <a:endParaRPr kumimoji="1" lang="ja-JP" altLang="en-US"/>
          </a:p>
        </p:txBody>
      </p:sp>
      <p:sp>
        <p:nvSpPr>
          <p:cNvPr id="6" name="スライド番号プレースホルダー 5"/>
          <p:cNvSpPr>
            <a:spLocks noGrp="1"/>
          </p:cNvSpPr>
          <p:nvPr>
            <p:ph type="sldNum" sz="quarter" idx="12"/>
          </p:nvPr>
        </p:nvSpPr>
        <p:spPr/>
        <p:txBody>
          <a:bodyPr/>
          <a:lstStyle/>
          <a:p>
            <a:fld id="{AA31B575-576A-460D-A78B-4DD9300BA0DA}" type="slidenum">
              <a:rPr kumimoji="1" lang="ja-JP" altLang="en-US" smtClean="0"/>
              <a:t>‹#›</a:t>
            </a:fld>
            <a:endParaRPr kumimoji="1" lang="ja-JP" altLang="en-US"/>
          </a:p>
        </p:txBody>
      </p:sp>
    </p:spTree>
    <p:extLst>
      <p:ext uri="{BB962C8B-B14F-4D97-AF65-F5344CB8AC3E}">
        <p14:creationId xmlns:p14="http://schemas.microsoft.com/office/powerpoint/2010/main" val="1631734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E9D5528D-F473-6D48-9A3F-705764B902D1}" type="datetime1">
              <a:rPr kumimoji="1" lang="ja-JP" altLang="en-US" smtClean="0"/>
              <a:t>2017/8/24</a:t>
            </a:fld>
            <a:endParaRPr kumimoji="1" lang="ja-JP" altLang="en-US"/>
          </a:p>
        </p:txBody>
      </p:sp>
      <p:sp>
        <p:nvSpPr>
          <p:cNvPr id="5" name="フッター プレースホルダー 4"/>
          <p:cNvSpPr>
            <a:spLocks noGrp="1"/>
          </p:cNvSpPr>
          <p:nvPr>
            <p:ph type="ftr" sz="quarter" idx="11"/>
          </p:nvPr>
        </p:nvSpPr>
        <p:spPr/>
        <p:txBody>
          <a:bodyPr/>
          <a:lstStyle/>
          <a:p>
            <a:r>
              <a:rPr kumimoji="1" lang="zh-CN" altLang="en-US"/>
              <a:t>電気通信大学　情報理工学研究科 基盤理工学専攻　樫森研究室　奥野舜 平成</a:t>
            </a:r>
            <a:r>
              <a:rPr kumimoji="1" lang="en-US" altLang="zh-CN"/>
              <a:t>29</a:t>
            </a:r>
            <a:r>
              <a:rPr kumimoji="1" lang="zh-CN" altLang="en-US"/>
              <a:t>年</a:t>
            </a:r>
            <a:r>
              <a:rPr kumimoji="1" lang="en-US" altLang="zh-CN"/>
              <a:t>4</a:t>
            </a:r>
            <a:r>
              <a:rPr kumimoji="1" lang="zh-CN" altLang="en-US"/>
              <a:t>月</a:t>
            </a:r>
            <a:r>
              <a:rPr kumimoji="1" lang="en-US" altLang="zh-CN"/>
              <a:t>26</a:t>
            </a:r>
            <a:r>
              <a:rPr kumimoji="1" lang="zh-CN" altLang="en-US"/>
              <a:t>日</a:t>
            </a:r>
            <a:r>
              <a:rPr kumimoji="1" lang="en-US" altLang="zh-CN"/>
              <a:t>(</a:t>
            </a:r>
            <a:r>
              <a:rPr kumimoji="1" lang="zh-CN" altLang="en-US"/>
              <a:t>水</a:t>
            </a:r>
            <a:r>
              <a:rPr kumimoji="1" lang="en-US" altLang="zh-CN"/>
              <a:t>)</a:t>
            </a:r>
            <a:endParaRPr kumimoji="1" lang="ja-JP" altLang="en-US"/>
          </a:p>
        </p:txBody>
      </p:sp>
      <p:sp>
        <p:nvSpPr>
          <p:cNvPr id="6" name="スライド番号プレースホルダー 5"/>
          <p:cNvSpPr>
            <a:spLocks noGrp="1"/>
          </p:cNvSpPr>
          <p:nvPr>
            <p:ph type="sldNum" sz="quarter" idx="12"/>
          </p:nvPr>
        </p:nvSpPr>
        <p:spPr/>
        <p:txBody>
          <a:bodyPr/>
          <a:lstStyle/>
          <a:p>
            <a:fld id="{AA31B575-576A-460D-A78B-4DD9300BA0DA}" type="slidenum">
              <a:rPr kumimoji="1" lang="ja-JP" altLang="en-US" smtClean="0"/>
              <a:t>‹#›</a:t>
            </a:fld>
            <a:endParaRPr kumimoji="1" lang="ja-JP" altLang="en-US"/>
          </a:p>
        </p:txBody>
      </p:sp>
    </p:spTree>
    <p:extLst>
      <p:ext uri="{BB962C8B-B14F-4D97-AF65-F5344CB8AC3E}">
        <p14:creationId xmlns:p14="http://schemas.microsoft.com/office/powerpoint/2010/main" val="1766906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709739"/>
            <a:ext cx="78867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8C64A001-C4B8-054A-8988-B516CE1A2A4A}" type="datetime1">
              <a:rPr kumimoji="1" lang="ja-JP" altLang="en-US" smtClean="0"/>
              <a:t>2017/8/24</a:t>
            </a:fld>
            <a:endParaRPr kumimoji="1" lang="ja-JP" altLang="en-US"/>
          </a:p>
        </p:txBody>
      </p:sp>
      <p:sp>
        <p:nvSpPr>
          <p:cNvPr id="5" name="フッター プレースホルダー 4"/>
          <p:cNvSpPr>
            <a:spLocks noGrp="1"/>
          </p:cNvSpPr>
          <p:nvPr>
            <p:ph type="ftr" sz="quarter" idx="11"/>
          </p:nvPr>
        </p:nvSpPr>
        <p:spPr/>
        <p:txBody>
          <a:bodyPr/>
          <a:lstStyle/>
          <a:p>
            <a:r>
              <a:rPr kumimoji="1" lang="zh-CN" altLang="en-US"/>
              <a:t>電気通信大学　情報理工学研究科 基盤理工学専攻　樫森研究室　奥野舜 平成</a:t>
            </a:r>
            <a:r>
              <a:rPr kumimoji="1" lang="en-US" altLang="zh-CN"/>
              <a:t>29</a:t>
            </a:r>
            <a:r>
              <a:rPr kumimoji="1" lang="zh-CN" altLang="en-US"/>
              <a:t>年</a:t>
            </a:r>
            <a:r>
              <a:rPr kumimoji="1" lang="en-US" altLang="zh-CN"/>
              <a:t>4</a:t>
            </a:r>
            <a:r>
              <a:rPr kumimoji="1" lang="zh-CN" altLang="en-US"/>
              <a:t>月</a:t>
            </a:r>
            <a:r>
              <a:rPr kumimoji="1" lang="en-US" altLang="zh-CN"/>
              <a:t>26</a:t>
            </a:r>
            <a:r>
              <a:rPr kumimoji="1" lang="zh-CN" altLang="en-US"/>
              <a:t>日</a:t>
            </a:r>
            <a:r>
              <a:rPr kumimoji="1" lang="en-US" altLang="zh-CN"/>
              <a:t>(</a:t>
            </a:r>
            <a:r>
              <a:rPr kumimoji="1" lang="zh-CN" altLang="en-US"/>
              <a:t>水</a:t>
            </a:r>
            <a:r>
              <a:rPr kumimoji="1" lang="en-US" altLang="zh-CN"/>
              <a:t>)</a:t>
            </a:r>
            <a:endParaRPr kumimoji="1" lang="ja-JP" altLang="en-US"/>
          </a:p>
        </p:txBody>
      </p:sp>
      <p:sp>
        <p:nvSpPr>
          <p:cNvPr id="6" name="スライド番号プレースホルダー 5"/>
          <p:cNvSpPr>
            <a:spLocks noGrp="1"/>
          </p:cNvSpPr>
          <p:nvPr>
            <p:ph type="sldNum" sz="quarter" idx="12"/>
          </p:nvPr>
        </p:nvSpPr>
        <p:spPr/>
        <p:txBody>
          <a:bodyPr/>
          <a:lstStyle/>
          <a:p>
            <a:fld id="{AA31B575-576A-460D-A78B-4DD9300BA0DA}" type="slidenum">
              <a:rPr kumimoji="1" lang="ja-JP" altLang="en-US" smtClean="0"/>
              <a:t>‹#›</a:t>
            </a:fld>
            <a:endParaRPr kumimoji="1" lang="ja-JP" altLang="en-US"/>
          </a:p>
        </p:txBody>
      </p:sp>
    </p:spTree>
    <p:extLst>
      <p:ext uri="{BB962C8B-B14F-4D97-AF65-F5344CB8AC3E}">
        <p14:creationId xmlns:p14="http://schemas.microsoft.com/office/powerpoint/2010/main" val="3645629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6286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291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0EA22082-4EE0-5E46-9611-04414EF09200}" type="datetime1">
              <a:rPr kumimoji="1" lang="ja-JP" altLang="en-US" smtClean="0"/>
              <a:t>2017/8/24</a:t>
            </a:fld>
            <a:endParaRPr kumimoji="1" lang="ja-JP" altLang="en-US"/>
          </a:p>
        </p:txBody>
      </p:sp>
      <p:sp>
        <p:nvSpPr>
          <p:cNvPr id="6" name="フッター プレースホルダー 5"/>
          <p:cNvSpPr>
            <a:spLocks noGrp="1"/>
          </p:cNvSpPr>
          <p:nvPr>
            <p:ph type="ftr" sz="quarter" idx="11"/>
          </p:nvPr>
        </p:nvSpPr>
        <p:spPr/>
        <p:txBody>
          <a:bodyPr/>
          <a:lstStyle/>
          <a:p>
            <a:r>
              <a:rPr kumimoji="1" lang="zh-CN" altLang="en-US"/>
              <a:t>電気通信大学　情報理工学研究科 基盤理工学専攻　樫森研究室　奥野舜 平成</a:t>
            </a:r>
            <a:r>
              <a:rPr kumimoji="1" lang="en-US" altLang="zh-CN"/>
              <a:t>29</a:t>
            </a:r>
            <a:r>
              <a:rPr kumimoji="1" lang="zh-CN" altLang="en-US"/>
              <a:t>年</a:t>
            </a:r>
            <a:r>
              <a:rPr kumimoji="1" lang="en-US" altLang="zh-CN"/>
              <a:t>4</a:t>
            </a:r>
            <a:r>
              <a:rPr kumimoji="1" lang="zh-CN" altLang="en-US"/>
              <a:t>月</a:t>
            </a:r>
            <a:r>
              <a:rPr kumimoji="1" lang="en-US" altLang="zh-CN"/>
              <a:t>26</a:t>
            </a:r>
            <a:r>
              <a:rPr kumimoji="1" lang="zh-CN" altLang="en-US"/>
              <a:t>日</a:t>
            </a:r>
            <a:r>
              <a:rPr kumimoji="1" lang="en-US" altLang="zh-CN"/>
              <a:t>(</a:t>
            </a:r>
            <a:r>
              <a:rPr kumimoji="1" lang="zh-CN" altLang="en-US"/>
              <a:t>水</a:t>
            </a:r>
            <a:r>
              <a:rPr kumimoji="1" lang="en-US" altLang="zh-CN"/>
              <a:t>)</a:t>
            </a:r>
            <a:endParaRPr kumimoji="1" lang="ja-JP" altLang="en-US"/>
          </a:p>
        </p:txBody>
      </p:sp>
      <p:sp>
        <p:nvSpPr>
          <p:cNvPr id="7" name="スライド番号プレースホルダー 6"/>
          <p:cNvSpPr>
            <a:spLocks noGrp="1"/>
          </p:cNvSpPr>
          <p:nvPr>
            <p:ph type="sldNum" sz="quarter" idx="12"/>
          </p:nvPr>
        </p:nvSpPr>
        <p:spPr/>
        <p:txBody>
          <a:bodyPr/>
          <a:lstStyle/>
          <a:p>
            <a:fld id="{AA31B575-576A-460D-A78B-4DD9300BA0DA}" type="slidenum">
              <a:rPr kumimoji="1" lang="ja-JP" altLang="en-US" smtClean="0"/>
              <a:t>‹#›</a:t>
            </a:fld>
            <a:endParaRPr kumimoji="1" lang="ja-JP" altLang="en-US"/>
          </a:p>
        </p:txBody>
      </p:sp>
    </p:spTree>
    <p:extLst>
      <p:ext uri="{BB962C8B-B14F-4D97-AF65-F5344CB8AC3E}">
        <p14:creationId xmlns:p14="http://schemas.microsoft.com/office/powerpoint/2010/main" val="2988514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365126"/>
            <a:ext cx="78867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629842" y="2505075"/>
            <a:ext cx="3868340"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29150" y="2505075"/>
            <a:ext cx="3887391"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DB54825F-F1C5-9B41-BCBC-924F2600BF0C}" type="datetime1">
              <a:rPr kumimoji="1" lang="ja-JP" altLang="en-US" smtClean="0"/>
              <a:t>2017/8/24</a:t>
            </a:fld>
            <a:endParaRPr kumimoji="1" lang="ja-JP" altLang="en-US"/>
          </a:p>
        </p:txBody>
      </p:sp>
      <p:sp>
        <p:nvSpPr>
          <p:cNvPr id="8" name="フッター プレースホルダー 7"/>
          <p:cNvSpPr>
            <a:spLocks noGrp="1"/>
          </p:cNvSpPr>
          <p:nvPr>
            <p:ph type="ftr" sz="quarter" idx="11"/>
          </p:nvPr>
        </p:nvSpPr>
        <p:spPr/>
        <p:txBody>
          <a:bodyPr/>
          <a:lstStyle/>
          <a:p>
            <a:r>
              <a:rPr kumimoji="1" lang="zh-CN" altLang="en-US"/>
              <a:t>電気通信大学　情報理工学研究科 基盤理工学専攻　樫森研究室　奥野舜 平成</a:t>
            </a:r>
            <a:r>
              <a:rPr kumimoji="1" lang="en-US" altLang="zh-CN"/>
              <a:t>29</a:t>
            </a:r>
            <a:r>
              <a:rPr kumimoji="1" lang="zh-CN" altLang="en-US"/>
              <a:t>年</a:t>
            </a:r>
            <a:r>
              <a:rPr kumimoji="1" lang="en-US" altLang="zh-CN"/>
              <a:t>4</a:t>
            </a:r>
            <a:r>
              <a:rPr kumimoji="1" lang="zh-CN" altLang="en-US"/>
              <a:t>月</a:t>
            </a:r>
            <a:r>
              <a:rPr kumimoji="1" lang="en-US" altLang="zh-CN"/>
              <a:t>26</a:t>
            </a:r>
            <a:r>
              <a:rPr kumimoji="1" lang="zh-CN" altLang="en-US"/>
              <a:t>日</a:t>
            </a:r>
            <a:r>
              <a:rPr kumimoji="1" lang="en-US" altLang="zh-CN"/>
              <a:t>(</a:t>
            </a:r>
            <a:r>
              <a:rPr kumimoji="1" lang="zh-CN" altLang="en-US"/>
              <a:t>水</a:t>
            </a:r>
            <a:r>
              <a:rPr kumimoji="1" lang="en-US" altLang="zh-CN"/>
              <a:t>)</a:t>
            </a:r>
            <a:endParaRPr kumimoji="1" lang="ja-JP" altLang="en-US"/>
          </a:p>
        </p:txBody>
      </p:sp>
      <p:sp>
        <p:nvSpPr>
          <p:cNvPr id="9" name="スライド番号プレースホルダー 8"/>
          <p:cNvSpPr>
            <a:spLocks noGrp="1"/>
          </p:cNvSpPr>
          <p:nvPr>
            <p:ph type="sldNum" sz="quarter" idx="12"/>
          </p:nvPr>
        </p:nvSpPr>
        <p:spPr/>
        <p:txBody>
          <a:bodyPr/>
          <a:lstStyle/>
          <a:p>
            <a:fld id="{AA31B575-576A-460D-A78B-4DD9300BA0DA}" type="slidenum">
              <a:rPr kumimoji="1" lang="ja-JP" altLang="en-US" smtClean="0"/>
              <a:t>‹#›</a:t>
            </a:fld>
            <a:endParaRPr kumimoji="1" lang="ja-JP" altLang="en-US"/>
          </a:p>
        </p:txBody>
      </p:sp>
    </p:spTree>
    <p:extLst>
      <p:ext uri="{BB962C8B-B14F-4D97-AF65-F5344CB8AC3E}">
        <p14:creationId xmlns:p14="http://schemas.microsoft.com/office/powerpoint/2010/main" val="2905499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C8787F95-AB0C-0849-A690-59315949A276}" type="datetime1">
              <a:rPr kumimoji="1" lang="ja-JP" altLang="en-US" smtClean="0"/>
              <a:t>2017/8/24</a:t>
            </a:fld>
            <a:endParaRPr kumimoji="1" lang="ja-JP" altLang="en-US"/>
          </a:p>
        </p:txBody>
      </p:sp>
      <p:sp>
        <p:nvSpPr>
          <p:cNvPr id="4" name="フッター プレースホルダー 3"/>
          <p:cNvSpPr>
            <a:spLocks noGrp="1"/>
          </p:cNvSpPr>
          <p:nvPr>
            <p:ph type="ftr" sz="quarter" idx="11"/>
          </p:nvPr>
        </p:nvSpPr>
        <p:spPr/>
        <p:txBody>
          <a:bodyPr/>
          <a:lstStyle/>
          <a:p>
            <a:r>
              <a:rPr kumimoji="1" lang="zh-CN" altLang="en-US"/>
              <a:t>電気通信大学　情報理工学研究科 基盤理工学専攻　樫森研究室　奥野舜 平成</a:t>
            </a:r>
            <a:r>
              <a:rPr kumimoji="1" lang="en-US" altLang="zh-CN"/>
              <a:t>29</a:t>
            </a:r>
            <a:r>
              <a:rPr kumimoji="1" lang="zh-CN" altLang="en-US"/>
              <a:t>年</a:t>
            </a:r>
            <a:r>
              <a:rPr kumimoji="1" lang="en-US" altLang="zh-CN"/>
              <a:t>4</a:t>
            </a:r>
            <a:r>
              <a:rPr kumimoji="1" lang="zh-CN" altLang="en-US"/>
              <a:t>月</a:t>
            </a:r>
            <a:r>
              <a:rPr kumimoji="1" lang="en-US" altLang="zh-CN"/>
              <a:t>26</a:t>
            </a:r>
            <a:r>
              <a:rPr kumimoji="1" lang="zh-CN" altLang="en-US"/>
              <a:t>日</a:t>
            </a:r>
            <a:r>
              <a:rPr kumimoji="1" lang="en-US" altLang="zh-CN"/>
              <a:t>(</a:t>
            </a:r>
            <a:r>
              <a:rPr kumimoji="1" lang="zh-CN" altLang="en-US"/>
              <a:t>水</a:t>
            </a:r>
            <a:r>
              <a:rPr kumimoji="1" lang="en-US" altLang="zh-CN"/>
              <a:t>)</a:t>
            </a:r>
            <a:endParaRPr kumimoji="1" lang="ja-JP" altLang="en-US"/>
          </a:p>
        </p:txBody>
      </p:sp>
      <p:sp>
        <p:nvSpPr>
          <p:cNvPr id="5" name="スライド番号プレースホルダー 4"/>
          <p:cNvSpPr>
            <a:spLocks noGrp="1"/>
          </p:cNvSpPr>
          <p:nvPr>
            <p:ph type="sldNum" sz="quarter" idx="12"/>
          </p:nvPr>
        </p:nvSpPr>
        <p:spPr/>
        <p:txBody>
          <a:bodyPr/>
          <a:lstStyle/>
          <a:p>
            <a:fld id="{AA31B575-576A-460D-A78B-4DD9300BA0DA}" type="slidenum">
              <a:rPr kumimoji="1" lang="ja-JP" altLang="en-US" smtClean="0"/>
              <a:t>‹#›</a:t>
            </a:fld>
            <a:endParaRPr kumimoji="1" lang="ja-JP" altLang="en-US"/>
          </a:p>
        </p:txBody>
      </p:sp>
    </p:spTree>
    <p:extLst>
      <p:ext uri="{BB962C8B-B14F-4D97-AF65-F5344CB8AC3E}">
        <p14:creationId xmlns:p14="http://schemas.microsoft.com/office/powerpoint/2010/main" val="3038460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2815A1B6-3A82-A742-A751-453F7A4B4BE1}" type="datetime1">
              <a:rPr kumimoji="1" lang="ja-JP" altLang="en-US" smtClean="0"/>
              <a:t>2017/8/24</a:t>
            </a:fld>
            <a:endParaRPr kumimoji="1" lang="ja-JP" altLang="en-US"/>
          </a:p>
        </p:txBody>
      </p:sp>
      <p:sp>
        <p:nvSpPr>
          <p:cNvPr id="3" name="フッター プレースホルダー 2"/>
          <p:cNvSpPr>
            <a:spLocks noGrp="1"/>
          </p:cNvSpPr>
          <p:nvPr>
            <p:ph type="ftr" sz="quarter" idx="11"/>
          </p:nvPr>
        </p:nvSpPr>
        <p:spPr/>
        <p:txBody>
          <a:bodyPr/>
          <a:lstStyle/>
          <a:p>
            <a:r>
              <a:rPr kumimoji="1" lang="zh-CN" altLang="en-US"/>
              <a:t>電気通信大学　情報理工学研究科 基盤理工学専攻　樫森研究室　奥野舜 平成</a:t>
            </a:r>
            <a:r>
              <a:rPr kumimoji="1" lang="en-US" altLang="zh-CN"/>
              <a:t>29</a:t>
            </a:r>
            <a:r>
              <a:rPr kumimoji="1" lang="zh-CN" altLang="en-US"/>
              <a:t>年</a:t>
            </a:r>
            <a:r>
              <a:rPr kumimoji="1" lang="en-US" altLang="zh-CN"/>
              <a:t>4</a:t>
            </a:r>
            <a:r>
              <a:rPr kumimoji="1" lang="zh-CN" altLang="en-US"/>
              <a:t>月</a:t>
            </a:r>
            <a:r>
              <a:rPr kumimoji="1" lang="en-US" altLang="zh-CN"/>
              <a:t>26</a:t>
            </a:r>
            <a:r>
              <a:rPr kumimoji="1" lang="zh-CN" altLang="en-US"/>
              <a:t>日</a:t>
            </a:r>
            <a:r>
              <a:rPr kumimoji="1" lang="en-US" altLang="zh-CN"/>
              <a:t>(</a:t>
            </a:r>
            <a:r>
              <a:rPr kumimoji="1" lang="zh-CN" altLang="en-US"/>
              <a:t>水</a:t>
            </a:r>
            <a:r>
              <a:rPr kumimoji="1" lang="en-US" altLang="zh-CN"/>
              <a:t>)</a:t>
            </a:r>
            <a:endParaRPr kumimoji="1" lang="ja-JP" altLang="en-US"/>
          </a:p>
        </p:txBody>
      </p:sp>
      <p:sp>
        <p:nvSpPr>
          <p:cNvPr id="4" name="スライド番号プレースホルダー 3"/>
          <p:cNvSpPr>
            <a:spLocks noGrp="1"/>
          </p:cNvSpPr>
          <p:nvPr>
            <p:ph type="sldNum" sz="quarter" idx="12"/>
          </p:nvPr>
        </p:nvSpPr>
        <p:spPr/>
        <p:txBody>
          <a:bodyPr/>
          <a:lstStyle/>
          <a:p>
            <a:fld id="{AA31B575-576A-460D-A78B-4DD9300BA0DA}" type="slidenum">
              <a:rPr kumimoji="1" lang="ja-JP" altLang="en-US" smtClean="0"/>
              <a:t>‹#›</a:t>
            </a:fld>
            <a:endParaRPr kumimoji="1" lang="ja-JP" altLang="en-US"/>
          </a:p>
        </p:txBody>
      </p:sp>
    </p:spTree>
    <p:extLst>
      <p:ext uri="{BB962C8B-B14F-4D97-AF65-F5344CB8AC3E}">
        <p14:creationId xmlns:p14="http://schemas.microsoft.com/office/powerpoint/2010/main" val="2192843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457200"/>
            <a:ext cx="2949178"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518E3F43-83AE-FA4E-9BA8-B308A4291F78}" type="datetime1">
              <a:rPr kumimoji="1" lang="ja-JP" altLang="en-US" smtClean="0"/>
              <a:t>2017/8/24</a:t>
            </a:fld>
            <a:endParaRPr kumimoji="1" lang="ja-JP" altLang="en-US"/>
          </a:p>
        </p:txBody>
      </p:sp>
      <p:sp>
        <p:nvSpPr>
          <p:cNvPr id="6" name="フッター プレースホルダー 5"/>
          <p:cNvSpPr>
            <a:spLocks noGrp="1"/>
          </p:cNvSpPr>
          <p:nvPr>
            <p:ph type="ftr" sz="quarter" idx="11"/>
          </p:nvPr>
        </p:nvSpPr>
        <p:spPr/>
        <p:txBody>
          <a:bodyPr/>
          <a:lstStyle/>
          <a:p>
            <a:r>
              <a:rPr kumimoji="1" lang="zh-CN" altLang="en-US"/>
              <a:t>電気通信大学　情報理工学研究科 基盤理工学専攻　樫森研究室　奥野舜 平成</a:t>
            </a:r>
            <a:r>
              <a:rPr kumimoji="1" lang="en-US" altLang="zh-CN"/>
              <a:t>29</a:t>
            </a:r>
            <a:r>
              <a:rPr kumimoji="1" lang="zh-CN" altLang="en-US"/>
              <a:t>年</a:t>
            </a:r>
            <a:r>
              <a:rPr kumimoji="1" lang="en-US" altLang="zh-CN"/>
              <a:t>4</a:t>
            </a:r>
            <a:r>
              <a:rPr kumimoji="1" lang="zh-CN" altLang="en-US"/>
              <a:t>月</a:t>
            </a:r>
            <a:r>
              <a:rPr kumimoji="1" lang="en-US" altLang="zh-CN"/>
              <a:t>26</a:t>
            </a:r>
            <a:r>
              <a:rPr kumimoji="1" lang="zh-CN" altLang="en-US"/>
              <a:t>日</a:t>
            </a:r>
            <a:r>
              <a:rPr kumimoji="1" lang="en-US" altLang="zh-CN"/>
              <a:t>(</a:t>
            </a:r>
            <a:r>
              <a:rPr kumimoji="1" lang="zh-CN" altLang="en-US"/>
              <a:t>水</a:t>
            </a:r>
            <a:r>
              <a:rPr kumimoji="1" lang="en-US" altLang="zh-CN"/>
              <a:t>)</a:t>
            </a:r>
            <a:endParaRPr kumimoji="1" lang="ja-JP" altLang="en-US"/>
          </a:p>
        </p:txBody>
      </p:sp>
      <p:sp>
        <p:nvSpPr>
          <p:cNvPr id="7" name="スライド番号プレースホルダー 6"/>
          <p:cNvSpPr>
            <a:spLocks noGrp="1"/>
          </p:cNvSpPr>
          <p:nvPr>
            <p:ph type="sldNum" sz="quarter" idx="12"/>
          </p:nvPr>
        </p:nvSpPr>
        <p:spPr/>
        <p:txBody>
          <a:bodyPr/>
          <a:lstStyle/>
          <a:p>
            <a:fld id="{AA31B575-576A-460D-A78B-4DD9300BA0DA}" type="slidenum">
              <a:rPr kumimoji="1" lang="ja-JP" altLang="en-US" smtClean="0"/>
              <a:t>‹#›</a:t>
            </a:fld>
            <a:endParaRPr kumimoji="1" lang="ja-JP" altLang="en-US"/>
          </a:p>
        </p:txBody>
      </p:sp>
    </p:spTree>
    <p:extLst>
      <p:ext uri="{BB962C8B-B14F-4D97-AF65-F5344CB8AC3E}">
        <p14:creationId xmlns:p14="http://schemas.microsoft.com/office/powerpoint/2010/main" val="1236339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457200"/>
            <a:ext cx="2949178"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C656F9C9-77E2-BA4E-8070-BD1FA198DA48}" type="datetime1">
              <a:rPr kumimoji="1" lang="ja-JP" altLang="en-US" smtClean="0"/>
              <a:t>2017/8/24</a:t>
            </a:fld>
            <a:endParaRPr kumimoji="1" lang="ja-JP" altLang="en-US"/>
          </a:p>
        </p:txBody>
      </p:sp>
      <p:sp>
        <p:nvSpPr>
          <p:cNvPr id="6" name="フッター プレースホルダー 5"/>
          <p:cNvSpPr>
            <a:spLocks noGrp="1"/>
          </p:cNvSpPr>
          <p:nvPr>
            <p:ph type="ftr" sz="quarter" idx="11"/>
          </p:nvPr>
        </p:nvSpPr>
        <p:spPr/>
        <p:txBody>
          <a:bodyPr/>
          <a:lstStyle/>
          <a:p>
            <a:r>
              <a:rPr kumimoji="1" lang="zh-CN" altLang="en-US"/>
              <a:t>電気通信大学　情報理工学研究科 基盤理工学専攻　樫森研究室　奥野舜 平成</a:t>
            </a:r>
            <a:r>
              <a:rPr kumimoji="1" lang="en-US" altLang="zh-CN"/>
              <a:t>29</a:t>
            </a:r>
            <a:r>
              <a:rPr kumimoji="1" lang="zh-CN" altLang="en-US"/>
              <a:t>年</a:t>
            </a:r>
            <a:r>
              <a:rPr kumimoji="1" lang="en-US" altLang="zh-CN"/>
              <a:t>4</a:t>
            </a:r>
            <a:r>
              <a:rPr kumimoji="1" lang="zh-CN" altLang="en-US"/>
              <a:t>月</a:t>
            </a:r>
            <a:r>
              <a:rPr kumimoji="1" lang="en-US" altLang="zh-CN"/>
              <a:t>26</a:t>
            </a:r>
            <a:r>
              <a:rPr kumimoji="1" lang="zh-CN" altLang="en-US"/>
              <a:t>日</a:t>
            </a:r>
            <a:r>
              <a:rPr kumimoji="1" lang="en-US" altLang="zh-CN"/>
              <a:t>(</a:t>
            </a:r>
            <a:r>
              <a:rPr kumimoji="1" lang="zh-CN" altLang="en-US"/>
              <a:t>水</a:t>
            </a:r>
            <a:r>
              <a:rPr kumimoji="1" lang="en-US" altLang="zh-CN"/>
              <a:t>)</a:t>
            </a:r>
            <a:endParaRPr kumimoji="1" lang="ja-JP" altLang="en-US"/>
          </a:p>
        </p:txBody>
      </p:sp>
      <p:sp>
        <p:nvSpPr>
          <p:cNvPr id="7" name="スライド番号プレースホルダー 6"/>
          <p:cNvSpPr>
            <a:spLocks noGrp="1"/>
          </p:cNvSpPr>
          <p:nvPr>
            <p:ph type="sldNum" sz="quarter" idx="12"/>
          </p:nvPr>
        </p:nvSpPr>
        <p:spPr/>
        <p:txBody>
          <a:bodyPr/>
          <a:lstStyle/>
          <a:p>
            <a:fld id="{AA31B575-576A-460D-A78B-4DD9300BA0DA}" type="slidenum">
              <a:rPr kumimoji="1" lang="ja-JP" altLang="en-US" smtClean="0"/>
              <a:t>‹#›</a:t>
            </a:fld>
            <a:endParaRPr kumimoji="1" lang="ja-JP" altLang="en-US"/>
          </a:p>
        </p:txBody>
      </p:sp>
    </p:spTree>
    <p:extLst>
      <p:ext uri="{BB962C8B-B14F-4D97-AF65-F5344CB8AC3E}">
        <p14:creationId xmlns:p14="http://schemas.microsoft.com/office/powerpoint/2010/main" val="1997628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18928C-2EB5-004E-A00C-FCF4497AD7B3}" type="datetime1">
              <a:rPr kumimoji="1" lang="ja-JP" altLang="en-US" smtClean="0"/>
              <a:t>2017/8/24</a:t>
            </a:fld>
            <a:endParaRPr kumimoji="1" lang="ja-JP" altLang="en-US"/>
          </a:p>
        </p:txBody>
      </p:sp>
      <p:sp>
        <p:nvSpPr>
          <p:cNvPr id="5" name="フッター プレースホルダー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zh-CN" altLang="en-US"/>
              <a:t>電気通信大学　情報理工学研究科 基盤理工学専攻　樫森研究室　奥野舜 平成</a:t>
            </a:r>
            <a:r>
              <a:rPr kumimoji="1" lang="en-US" altLang="zh-CN"/>
              <a:t>29</a:t>
            </a:r>
            <a:r>
              <a:rPr kumimoji="1" lang="zh-CN" altLang="en-US"/>
              <a:t>年</a:t>
            </a:r>
            <a:r>
              <a:rPr kumimoji="1" lang="en-US" altLang="zh-CN"/>
              <a:t>4</a:t>
            </a:r>
            <a:r>
              <a:rPr kumimoji="1" lang="zh-CN" altLang="en-US"/>
              <a:t>月</a:t>
            </a:r>
            <a:r>
              <a:rPr kumimoji="1" lang="en-US" altLang="zh-CN"/>
              <a:t>26</a:t>
            </a:r>
            <a:r>
              <a:rPr kumimoji="1" lang="zh-CN" altLang="en-US"/>
              <a:t>日</a:t>
            </a:r>
            <a:r>
              <a:rPr kumimoji="1" lang="en-US" altLang="zh-CN"/>
              <a:t>(</a:t>
            </a:r>
            <a:r>
              <a:rPr kumimoji="1" lang="zh-CN" altLang="en-US"/>
              <a:t>水</a:t>
            </a:r>
            <a:r>
              <a:rPr kumimoji="1" lang="en-US" altLang="zh-CN"/>
              <a:t>)</a:t>
            </a:r>
            <a:endParaRPr kumimoji="1" lang="ja-JP" altLang="en-US"/>
          </a:p>
        </p:txBody>
      </p:sp>
      <p:sp>
        <p:nvSpPr>
          <p:cNvPr id="6" name="スライド番号プレースホルダー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31B575-576A-460D-A78B-4DD9300BA0DA}" type="slidenum">
              <a:rPr kumimoji="1" lang="ja-JP" altLang="en-US" smtClean="0"/>
              <a:t>‹#›</a:t>
            </a:fld>
            <a:endParaRPr kumimoji="1" lang="ja-JP" altLang="en-US"/>
          </a:p>
        </p:txBody>
      </p:sp>
    </p:spTree>
    <p:extLst>
      <p:ext uri="{BB962C8B-B14F-4D97-AF65-F5344CB8AC3E}">
        <p14:creationId xmlns:p14="http://schemas.microsoft.com/office/powerpoint/2010/main" val="26077596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jpg"/><Relationship Id="rId5" Type="http://schemas.openxmlformats.org/officeDocument/2006/relationships/image" Target="../media/image3.jpe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gif"/></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18411" y="1052513"/>
            <a:ext cx="8736676" cy="3369858"/>
          </a:xfrm>
        </p:spPr>
        <p:txBody>
          <a:bodyPr>
            <a:noAutofit/>
          </a:bodyPr>
          <a:lstStyle/>
          <a:p>
            <a:pPr marL="0" indent="0" algn="ctr"/>
            <a:r>
              <a:rPr lang="ja-JP" altLang="en-US" sz="3600" b="1" dirty="0"/>
              <a:t>大規模スパイキングネットワークに対する</a:t>
            </a:r>
            <a:br>
              <a:rPr lang="en-US" altLang="ja-JP" sz="3600" b="1" dirty="0"/>
            </a:br>
            <a:r>
              <a:rPr lang="en-US" altLang="ja-JP" sz="3600" b="1" dirty="0"/>
              <a:t>GPU</a:t>
            </a:r>
            <a:r>
              <a:rPr lang="ja-JP" altLang="en-US" sz="3600" b="1" dirty="0"/>
              <a:t>シミュレーション法の</a:t>
            </a:r>
            <a:br>
              <a:rPr lang="en-US" altLang="ja-JP" sz="3600" b="1" dirty="0"/>
            </a:br>
            <a:r>
              <a:rPr lang="ja-JP" altLang="en-US" sz="3600" b="1" dirty="0"/>
              <a:t>計算速度と精度の評価</a:t>
            </a:r>
            <a:br>
              <a:rPr lang="ja-JP" altLang="en-US" sz="3600" b="1" dirty="0"/>
            </a:br>
            <a:br>
              <a:rPr lang="en-US" altLang="ja-JP" sz="3200" dirty="0"/>
            </a:br>
            <a:endParaRPr kumimoji="1" lang="ja-JP" altLang="en-US" sz="5400" b="1" dirty="0"/>
          </a:p>
        </p:txBody>
      </p:sp>
      <p:sp>
        <p:nvSpPr>
          <p:cNvPr id="6" name="タイトル 1"/>
          <p:cNvSpPr txBox="1">
            <a:spLocks/>
          </p:cNvSpPr>
          <p:nvPr/>
        </p:nvSpPr>
        <p:spPr>
          <a:xfrm>
            <a:off x="643399" y="4544661"/>
            <a:ext cx="7886700" cy="2313339"/>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r"/>
            <a:r>
              <a:rPr lang="ja-JP" altLang="en-US" sz="2900" dirty="0"/>
              <a:t>電気通信大学大学院</a:t>
            </a:r>
            <a:r>
              <a:rPr lang="ja-JP" altLang="ja-JP" sz="2900" dirty="0"/>
              <a:t>　</a:t>
            </a:r>
            <a:r>
              <a:rPr lang="ja-JP" altLang="en-US" sz="2900" dirty="0"/>
              <a:t>情報理工学研究科</a:t>
            </a:r>
            <a:br>
              <a:rPr lang="en-US" altLang="ja-JP" sz="2900" dirty="0"/>
            </a:br>
            <a:r>
              <a:rPr lang="ja-JP" altLang="en-US" sz="2900" dirty="0"/>
              <a:t>基盤理工学専攻</a:t>
            </a:r>
            <a:r>
              <a:rPr lang="ja-JP" altLang="ja-JP" sz="2900" dirty="0"/>
              <a:t>　</a:t>
            </a:r>
            <a:r>
              <a:rPr lang="ja-JP" altLang="en-US" sz="2900" dirty="0"/>
              <a:t>樫森研究室</a:t>
            </a:r>
            <a:endParaRPr lang="en-US" altLang="ja-JP" sz="2900" dirty="0"/>
          </a:p>
          <a:p>
            <a:pPr algn="r"/>
            <a:r>
              <a:rPr lang="ja-JP" altLang="en-US" sz="3700" dirty="0"/>
              <a:t>奥野　舜</a:t>
            </a:r>
            <a:endParaRPr lang="en-US" altLang="ja-JP" sz="3700" dirty="0"/>
          </a:p>
          <a:p>
            <a:pPr algn="r"/>
            <a:endParaRPr lang="en-US" altLang="ja-JP" sz="3700" dirty="0"/>
          </a:p>
        </p:txBody>
      </p:sp>
    </p:spTree>
    <p:extLst>
      <p:ext uri="{BB962C8B-B14F-4D97-AF65-F5344CB8AC3E}">
        <p14:creationId xmlns:p14="http://schemas.microsoft.com/office/powerpoint/2010/main" val="2359331209"/>
      </p:ext>
    </p:extLst>
  </p:cSld>
  <p:clrMapOvr>
    <a:masterClrMapping/>
  </p:clrMapOvr>
  <mc:AlternateContent xmlns:mc="http://schemas.openxmlformats.org/markup-compatibility/2006" xmlns:p14="http://schemas.microsoft.com/office/powerpoint/2010/main">
    <mc:Choice Requires="p14">
      <p:transition spd="slow" p14:dur="2000" advTm="12047"/>
    </mc:Choice>
    <mc:Fallback xmlns="">
      <p:transition xmlns:p14="http://schemas.microsoft.com/office/powerpoint/2010/main" spd="slow" advTm="12047"/>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片側の 2 つの角を切り取った四角形 44"/>
          <p:cNvSpPr/>
          <p:nvPr/>
        </p:nvSpPr>
        <p:spPr>
          <a:xfrm>
            <a:off x="4512123" y="3965170"/>
            <a:ext cx="4135861" cy="2812893"/>
          </a:xfrm>
          <a:prstGeom prst="snip2SameRect">
            <a:avLst/>
          </a:prstGeom>
          <a:ln w="38100">
            <a:solidFill>
              <a:schemeClr val="accent6"/>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7" name="片側の 2 つの角を切り取った四角形 6"/>
          <p:cNvSpPr/>
          <p:nvPr/>
        </p:nvSpPr>
        <p:spPr>
          <a:xfrm>
            <a:off x="286510" y="3965171"/>
            <a:ext cx="4135861" cy="2812893"/>
          </a:xfrm>
          <a:prstGeom prst="snip2SameRect">
            <a:avLst/>
          </a:prstGeom>
          <a:ln w="38100">
            <a:solidFill>
              <a:srgbClr val="7030A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solidFill>
                <a:srgbClr val="7030A0"/>
              </a:solidFill>
            </a:endParaRPr>
          </a:p>
        </p:txBody>
      </p:sp>
      <p:sp>
        <p:nvSpPr>
          <p:cNvPr id="2" name="タイトル 1"/>
          <p:cNvSpPr>
            <a:spLocks noGrp="1"/>
          </p:cNvSpPr>
          <p:nvPr>
            <p:ph type="title"/>
          </p:nvPr>
        </p:nvSpPr>
        <p:spPr>
          <a:xfrm>
            <a:off x="628650" y="365127"/>
            <a:ext cx="7886700" cy="890096"/>
          </a:xfrm>
        </p:spPr>
        <p:txBody>
          <a:bodyPr/>
          <a:lstStyle/>
          <a:p>
            <a:r>
              <a:rPr kumimoji="1" lang="ja-JP" altLang="en-US" dirty="0"/>
              <a:t>実験方法</a:t>
            </a:r>
          </a:p>
        </p:txBody>
      </p:sp>
      <p:sp>
        <p:nvSpPr>
          <p:cNvPr id="3" name="コンテンツ プレースホルダー 2"/>
          <p:cNvSpPr>
            <a:spLocks noGrp="1"/>
          </p:cNvSpPr>
          <p:nvPr>
            <p:ph idx="1"/>
          </p:nvPr>
        </p:nvSpPr>
        <p:spPr>
          <a:xfrm>
            <a:off x="5344217" y="1130009"/>
            <a:ext cx="3686968" cy="1821296"/>
          </a:xfrm>
        </p:spPr>
        <p:txBody>
          <a:bodyPr>
            <a:normAutofit fontScale="92500"/>
          </a:bodyPr>
          <a:lstStyle/>
          <a:p>
            <a:pPr marL="0" indent="0">
              <a:buNone/>
            </a:pPr>
            <a:r>
              <a:rPr lang="en-US" altLang="ja-JP" sz="3200" dirty="0"/>
              <a:t>C</a:t>
            </a:r>
            <a:r>
              <a:rPr lang="ja-JP" altLang="en-US" sz="3200" dirty="0"/>
              <a:t>言語と</a:t>
            </a:r>
            <a:r>
              <a:rPr lang="en-US" altLang="ja-JP" sz="3200" dirty="0"/>
              <a:t>CUDA</a:t>
            </a:r>
            <a:r>
              <a:rPr lang="ja-JP" altLang="en-US" sz="3200" dirty="0"/>
              <a:t>で</a:t>
            </a:r>
            <a:endParaRPr lang="en-US" altLang="ja-JP" sz="3200" dirty="0"/>
          </a:p>
          <a:p>
            <a:pPr marL="0" indent="0">
              <a:buNone/>
            </a:pPr>
            <a:r>
              <a:rPr lang="ja-JP" altLang="en-US" sz="3200" dirty="0"/>
              <a:t>同じ計算処理を行う</a:t>
            </a:r>
            <a:endParaRPr lang="en-US" altLang="ja-JP" sz="3200" dirty="0"/>
          </a:p>
          <a:p>
            <a:pPr marL="0" indent="0">
              <a:buNone/>
            </a:pPr>
            <a:r>
              <a:rPr kumimoji="1" lang="ja-JP" altLang="en-US" sz="3200" dirty="0"/>
              <a:t>プログラムを作成</a:t>
            </a:r>
            <a:endParaRPr kumimoji="1" lang="en-US" altLang="ja-JP" sz="3200" dirty="0"/>
          </a:p>
        </p:txBody>
      </p:sp>
      <p:sp>
        <p:nvSpPr>
          <p:cNvPr id="4" name="スライド番号プレースホルダー 3"/>
          <p:cNvSpPr>
            <a:spLocks noGrp="1"/>
          </p:cNvSpPr>
          <p:nvPr>
            <p:ph type="sldNum" sz="quarter" idx="12"/>
          </p:nvPr>
        </p:nvSpPr>
        <p:spPr/>
        <p:txBody>
          <a:bodyPr/>
          <a:lstStyle/>
          <a:p>
            <a:fld id="{AA31B575-576A-460D-A78B-4DD9300BA0DA}" type="slidenum">
              <a:rPr kumimoji="1" lang="ja-JP" altLang="en-US" smtClean="0"/>
              <a:t>9</a:t>
            </a:fld>
            <a:endParaRPr kumimoji="1" lang="ja-JP" altLang="en-US"/>
          </a:p>
        </p:txBody>
      </p:sp>
      <p:grpSp>
        <p:nvGrpSpPr>
          <p:cNvPr id="6" name="グループ化 5"/>
          <p:cNvGrpSpPr/>
          <p:nvPr/>
        </p:nvGrpSpPr>
        <p:grpSpPr>
          <a:xfrm>
            <a:off x="180394" y="1115668"/>
            <a:ext cx="4990368" cy="2363976"/>
            <a:chOff x="7508411" y="23933973"/>
            <a:chExt cx="6377337" cy="3165473"/>
          </a:xfrm>
        </p:grpSpPr>
        <p:grpSp>
          <p:nvGrpSpPr>
            <p:cNvPr id="8" name="グループ化 7"/>
            <p:cNvGrpSpPr/>
            <p:nvPr/>
          </p:nvGrpSpPr>
          <p:grpSpPr>
            <a:xfrm>
              <a:off x="7976338" y="23933973"/>
              <a:ext cx="5678224" cy="3115679"/>
              <a:chOff x="8192845" y="24389653"/>
              <a:chExt cx="5678224" cy="3115679"/>
            </a:xfrm>
          </p:grpSpPr>
          <p:grpSp>
            <p:nvGrpSpPr>
              <p:cNvPr id="11" name="グループ化 10"/>
              <p:cNvGrpSpPr/>
              <p:nvPr/>
            </p:nvGrpSpPr>
            <p:grpSpPr>
              <a:xfrm>
                <a:off x="8192845" y="25368494"/>
                <a:ext cx="5678224" cy="2136838"/>
                <a:chOff x="8050767" y="25169992"/>
                <a:chExt cx="5678224" cy="2136838"/>
              </a:xfrm>
            </p:grpSpPr>
            <p:sp>
              <p:nvSpPr>
                <p:cNvPr id="18" name="フリーフォーム 17"/>
                <p:cNvSpPr/>
                <p:nvPr/>
              </p:nvSpPr>
              <p:spPr>
                <a:xfrm>
                  <a:off x="12743782" y="25169992"/>
                  <a:ext cx="985209" cy="710294"/>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ln/>
              </p:spPr>
              <p:style>
                <a:lnRef idx="0">
                  <a:schemeClr val="accent3"/>
                </a:lnRef>
                <a:fillRef idx="3">
                  <a:schemeClr val="accent3"/>
                </a:fillRef>
                <a:effectRef idx="3">
                  <a:schemeClr val="accent3"/>
                </a:effectRef>
                <a:fontRef idx="minor">
                  <a:schemeClr val="lt1"/>
                </a:fontRef>
              </p:style>
              <p:txBody>
                <a:bodyPr vert="horz" lIns="36000" tIns="36000" rIns="36000" bIns="36000" anchor="ctr" anchorCtr="1" compatLnSpc="0"/>
                <a:lstStyle/>
                <a:p>
                  <a:endParaRPr lang="ja-JP" altLang="en-US"/>
                </a:p>
              </p:txBody>
            </p:sp>
            <p:sp>
              <p:nvSpPr>
                <p:cNvPr id="19" name="フリーフォーム 18"/>
                <p:cNvSpPr/>
                <p:nvPr/>
              </p:nvSpPr>
              <p:spPr>
                <a:xfrm>
                  <a:off x="11521326" y="25171659"/>
                  <a:ext cx="986871" cy="712106"/>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ln/>
              </p:spPr>
              <p:style>
                <a:lnRef idx="0">
                  <a:schemeClr val="accent3"/>
                </a:lnRef>
                <a:fillRef idx="3">
                  <a:schemeClr val="accent3"/>
                </a:fillRef>
                <a:effectRef idx="3">
                  <a:schemeClr val="accent3"/>
                </a:effectRef>
                <a:fontRef idx="minor">
                  <a:schemeClr val="lt1"/>
                </a:fontRef>
              </p:style>
              <p:txBody>
                <a:bodyPr vert="horz" lIns="36000" tIns="36000" rIns="36000" bIns="36000" anchor="ctr" anchorCtr="1" compatLnSpc="0"/>
                <a:lstStyle/>
                <a:p>
                  <a:endParaRPr lang="ja-JP" altLang="en-US"/>
                </a:p>
              </p:txBody>
            </p:sp>
            <p:sp>
              <p:nvSpPr>
                <p:cNvPr id="20" name="フリーフォーム 19"/>
                <p:cNvSpPr/>
                <p:nvPr/>
              </p:nvSpPr>
              <p:spPr>
                <a:xfrm>
                  <a:off x="10369519" y="25170621"/>
                  <a:ext cx="985209" cy="712106"/>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ln/>
              </p:spPr>
              <p:style>
                <a:lnRef idx="0">
                  <a:schemeClr val="accent3"/>
                </a:lnRef>
                <a:fillRef idx="3">
                  <a:schemeClr val="accent3"/>
                </a:fillRef>
                <a:effectRef idx="3">
                  <a:schemeClr val="accent3"/>
                </a:effectRef>
                <a:fontRef idx="minor">
                  <a:schemeClr val="lt1"/>
                </a:fontRef>
              </p:style>
              <p:txBody>
                <a:bodyPr vert="horz" lIns="36000" tIns="36000" rIns="36000" bIns="36000" anchor="ctr" anchorCtr="1" compatLnSpc="0"/>
                <a:lstStyle/>
                <a:p>
                  <a:endParaRPr lang="ja-JP" altLang="en-US"/>
                </a:p>
              </p:txBody>
            </p:sp>
            <p:sp>
              <p:nvSpPr>
                <p:cNvPr id="21" name="フリーフォーム 20"/>
                <p:cNvSpPr/>
                <p:nvPr/>
              </p:nvSpPr>
              <p:spPr>
                <a:xfrm>
                  <a:off x="9178987" y="25176407"/>
                  <a:ext cx="985209" cy="710294"/>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ln/>
              </p:spPr>
              <p:style>
                <a:lnRef idx="0">
                  <a:schemeClr val="accent3"/>
                </a:lnRef>
                <a:fillRef idx="3">
                  <a:schemeClr val="accent3"/>
                </a:fillRef>
                <a:effectRef idx="3">
                  <a:schemeClr val="accent3"/>
                </a:effectRef>
                <a:fontRef idx="minor">
                  <a:schemeClr val="lt1"/>
                </a:fontRef>
              </p:style>
              <p:txBody>
                <a:bodyPr vert="horz" lIns="36000" tIns="36000" rIns="36000" bIns="36000" anchor="ctr" anchorCtr="1" compatLnSpc="0"/>
                <a:lstStyle/>
                <a:p>
                  <a:endParaRPr lang="ja-JP" altLang="en-US"/>
                </a:p>
              </p:txBody>
            </p:sp>
            <p:sp>
              <p:nvSpPr>
                <p:cNvPr id="22" name="フリーフォーム 21"/>
                <p:cNvSpPr/>
                <p:nvPr/>
              </p:nvSpPr>
              <p:spPr>
                <a:xfrm>
                  <a:off x="8050767" y="25176407"/>
                  <a:ext cx="986871" cy="710294"/>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ln/>
              </p:spPr>
              <p:style>
                <a:lnRef idx="0">
                  <a:schemeClr val="accent3"/>
                </a:lnRef>
                <a:fillRef idx="3">
                  <a:schemeClr val="accent3"/>
                </a:fillRef>
                <a:effectRef idx="3">
                  <a:schemeClr val="accent3"/>
                </a:effectRef>
                <a:fontRef idx="minor">
                  <a:schemeClr val="lt1"/>
                </a:fontRef>
              </p:style>
              <p:txBody>
                <a:bodyPr vert="horz" lIns="36000" tIns="36000" rIns="36000" bIns="36000" anchor="ctr" anchorCtr="1" compatLnSpc="0"/>
                <a:lstStyle/>
                <a:p>
                  <a:endParaRPr lang="ja-JP" altLang="en-US"/>
                </a:p>
              </p:txBody>
            </p:sp>
            <p:cxnSp>
              <p:nvCxnSpPr>
                <p:cNvPr id="23" name="直線コネクタ 22"/>
                <p:cNvCxnSpPr>
                  <a:stCxn id="25" idx="0"/>
                  <a:endCxn id="20" idx="2"/>
                </p:cNvCxnSpPr>
                <p:nvPr/>
              </p:nvCxnSpPr>
              <p:spPr>
                <a:xfrm flipV="1">
                  <a:off x="10862124" y="25882727"/>
                  <a:ext cx="0" cy="766427"/>
                </a:xfrm>
                <a:prstGeom prst="line">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4" name="直線コネクタ 23"/>
                <p:cNvCxnSpPr>
                  <a:stCxn id="25" idx="0"/>
                  <a:endCxn id="19" idx="2"/>
                </p:cNvCxnSpPr>
                <p:nvPr/>
              </p:nvCxnSpPr>
              <p:spPr>
                <a:xfrm flipV="1">
                  <a:off x="10862124" y="25883765"/>
                  <a:ext cx="1152638" cy="765389"/>
                </a:xfrm>
                <a:prstGeom prst="line">
                  <a:avLst/>
                </a:prstGeom>
                <a:ln>
                  <a:tailEnd type="arrow"/>
                </a:ln>
              </p:spPr>
              <p:style>
                <a:lnRef idx="3">
                  <a:schemeClr val="accent2"/>
                </a:lnRef>
                <a:fillRef idx="0">
                  <a:schemeClr val="accent2"/>
                </a:fillRef>
                <a:effectRef idx="2">
                  <a:schemeClr val="accent2"/>
                </a:effectRef>
                <a:fontRef idx="minor">
                  <a:schemeClr val="tx1"/>
                </a:fontRef>
              </p:style>
            </p:cxnSp>
            <p:sp>
              <p:nvSpPr>
                <p:cNvPr id="25" name="フリーフォーム 24"/>
                <p:cNvSpPr/>
                <p:nvPr/>
              </p:nvSpPr>
              <p:spPr>
                <a:xfrm>
                  <a:off x="9774738" y="26649154"/>
                  <a:ext cx="2174771" cy="657676"/>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ln/>
              </p:spPr>
              <p:style>
                <a:lnRef idx="2">
                  <a:schemeClr val="accent2"/>
                </a:lnRef>
                <a:fillRef idx="1">
                  <a:schemeClr val="lt1"/>
                </a:fillRef>
                <a:effectRef idx="0">
                  <a:schemeClr val="accent2"/>
                </a:effectRef>
                <a:fontRef idx="minor">
                  <a:schemeClr val="dk1"/>
                </a:fontRef>
              </p:style>
              <p:txBody>
                <a:bodyPr vert="horz" lIns="36000" tIns="36000" rIns="36000" bIns="36000" anchor="ctr" anchorCtr="1" compatLnSpc="0"/>
                <a:lstStyle/>
                <a:p>
                  <a:pPr algn="ctr">
                    <a:spcAft>
                      <a:spcPts val="0"/>
                    </a:spcAft>
                  </a:pPr>
                  <a:r>
                    <a:rPr lang="ja-JP" altLang="en-US" kern="100" dirty="0">
                      <a:ea typeface="游明朝" panose="02020400000000000000" pitchFamily="18" charset="-128"/>
                      <a:cs typeface="Times New Roman" panose="02020603050405020304" pitchFamily="18" charset="0"/>
                    </a:rPr>
                    <a:t>入力</a:t>
                  </a:r>
                  <a:endParaRPr lang="ja-JP" kern="100" dirty="0">
                    <a:effectLst/>
                    <a:ea typeface="游明朝" panose="02020400000000000000" pitchFamily="18" charset="-128"/>
                    <a:cs typeface="Times New Roman" panose="02020603050405020304" pitchFamily="18" charset="0"/>
                  </a:endParaRPr>
                </a:p>
              </p:txBody>
            </p:sp>
            <p:cxnSp>
              <p:nvCxnSpPr>
                <p:cNvPr id="26" name="直線コネクタ 25"/>
                <p:cNvCxnSpPr>
                  <a:stCxn id="25" idx="0"/>
                  <a:endCxn id="18" idx="2"/>
                </p:cNvCxnSpPr>
                <p:nvPr/>
              </p:nvCxnSpPr>
              <p:spPr>
                <a:xfrm flipV="1">
                  <a:off x="10862124" y="25880286"/>
                  <a:ext cx="2374263" cy="768868"/>
                </a:xfrm>
                <a:prstGeom prst="line">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7" name="直線コネクタ 26"/>
                <p:cNvCxnSpPr>
                  <a:stCxn id="25" idx="0"/>
                  <a:endCxn id="22" idx="2"/>
                </p:cNvCxnSpPr>
                <p:nvPr/>
              </p:nvCxnSpPr>
              <p:spPr>
                <a:xfrm flipH="1" flipV="1">
                  <a:off x="8544203" y="25886701"/>
                  <a:ext cx="2317921" cy="762453"/>
                </a:xfrm>
                <a:prstGeom prst="line">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8" name="直線コネクタ 27"/>
                <p:cNvCxnSpPr>
                  <a:stCxn id="25" idx="0"/>
                  <a:endCxn id="21" idx="2"/>
                </p:cNvCxnSpPr>
                <p:nvPr/>
              </p:nvCxnSpPr>
              <p:spPr>
                <a:xfrm flipH="1" flipV="1">
                  <a:off x="9671592" y="25886701"/>
                  <a:ext cx="1190532" cy="762453"/>
                </a:xfrm>
                <a:prstGeom prst="line">
                  <a:avLst/>
                </a:prstGeom>
                <a:ln>
                  <a:tailEnd type="arrow"/>
                </a:ln>
              </p:spPr>
              <p:style>
                <a:lnRef idx="3">
                  <a:schemeClr val="accent2"/>
                </a:lnRef>
                <a:fillRef idx="0">
                  <a:schemeClr val="accent2"/>
                </a:fillRef>
                <a:effectRef idx="2">
                  <a:schemeClr val="accent2"/>
                </a:effectRef>
                <a:fontRef idx="minor">
                  <a:schemeClr val="tx1"/>
                </a:fontRef>
              </p:style>
            </p:cxnSp>
          </p:grpSp>
          <p:sp>
            <p:nvSpPr>
              <p:cNvPr id="12" name="上矢印 11"/>
              <p:cNvSpPr/>
              <p:nvPr/>
            </p:nvSpPr>
            <p:spPr>
              <a:xfrm>
                <a:off x="8559953" y="24908584"/>
                <a:ext cx="255587" cy="42821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上矢印 12"/>
              <p:cNvSpPr/>
              <p:nvPr/>
            </p:nvSpPr>
            <p:spPr>
              <a:xfrm>
                <a:off x="9685875" y="24908584"/>
                <a:ext cx="255587" cy="42821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上矢印 13"/>
              <p:cNvSpPr/>
              <p:nvPr/>
            </p:nvSpPr>
            <p:spPr>
              <a:xfrm>
                <a:off x="10866922" y="24908584"/>
                <a:ext cx="255587" cy="42821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上矢印 14"/>
              <p:cNvSpPr/>
              <p:nvPr/>
            </p:nvSpPr>
            <p:spPr>
              <a:xfrm>
                <a:off x="12066849" y="24908584"/>
                <a:ext cx="255587" cy="42821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上矢印 15"/>
              <p:cNvSpPr/>
              <p:nvPr/>
            </p:nvSpPr>
            <p:spPr>
              <a:xfrm>
                <a:off x="13247896" y="24908584"/>
                <a:ext cx="255587" cy="42821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角丸四角形 16"/>
              <p:cNvSpPr/>
              <p:nvPr/>
            </p:nvSpPr>
            <p:spPr>
              <a:xfrm>
                <a:off x="8283402" y="24389653"/>
                <a:ext cx="5422625" cy="455337"/>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2400" dirty="0"/>
                  <a:t>出力</a:t>
                </a:r>
              </a:p>
            </p:txBody>
          </p:sp>
        </p:grpSp>
        <p:sp>
          <p:nvSpPr>
            <p:cNvPr id="9" name="角丸四角形吹き出し 8"/>
            <p:cNvSpPr/>
            <p:nvPr/>
          </p:nvSpPr>
          <p:spPr>
            <a:xfrm>
              <a:off x="11965868" y="26426333"/>
              <a:ext cx="1919880" cy="673113"/>
            </a:xfrm>
            <a:prstGeom prst="wedgeRoundRectCallout">
              <a:avLst>
                <a:gd name="adj1" fmla="val 18543"/>
                <a:gd name="adj2" fmla="val -153140"/>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ニューロン</a:t>
              </a:r>
            </a:p>
          </p:txBody>
        </p:sp>
        <p:sp>
          <p:nvSpPr>
            <p:cNvPr id="10" name="角丸四角形吹き出し 9"/>
            <p:cNvSpPr/>
            <p:nvPr/>
          </p:nvSpPr>
          <p:spPr>
            <a:xfrm>
              <a:off x="7508411" y="26211032"/>
              <a:ext cx="1919880" cy="673113"/>
            </a:xfrm>
            <a:prstGeom prst="wedgeRoundRectCallout">
              <a:avLst>
                <a:gd name="adj1" fmla="val 52875"/>
                <a:gd name="adj2" fmla="val -263580"/>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発火データ</a:t>
              </a:r>
            </a:p>
          </p:txBody>
        </p:sp>
      </p:grpSp>
      <p:sp>
        <p:nvSpPr>
          <p:cNvPr id="34" name="角丸四角形 33"/>
          <p:cNvSpPr/>
          <p:nvPr/>
        </p:nvSpPr>
        <p:spPr>
          <a:xfrm>
            <a:off x="978800" y="4892584"/>
            <a:ext cx="2751280" cy="703934"/>
          </a:xfrm>
          <a:prstGeom prst="roundRect">
            <a:avLst/>
          </a:prstGeom>
          <a:solidFill>
            <a:srgbClr val="7030A0"/>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en-US" altLang="ja-JP" sz="3200" b="1" dirty="0">
                <a:solidFill>
                  <a:schemeClr val="bg1"/>
                </a:solidFill>
              </a:rPr>
              <a:t>LIF</a:t>
            </a:r>
            <a:r>
              <a:rPr kumimoji="1" lang="ja-JP" altLang="en-US" sz="3200" b="1" dirty="0">
                <a:solidFill>
                  <a:schemeClr val="bg1"/>
                </a:solidFill>
              </a:rPr>
              <a:t>モデル</a:t>
            </a:r>
          </a:p>
        </p:txBody>
      </p:sp>
      <p:sp>
        <p:nvSpPr>
          <p:cNvPr id="39" name="角丸四角形 38"/>
          <p:cNvSpPr/>
          <p:nvPr/>
        </p:nvSpPr>
        <p:spPr>
          <a:xfrm>
            <a:off x="531950" y="5721207"/>
            <a:ext cx="3537937" cy="758826"/>
          </a:xfrm>
          <a:prstGeom prst="roundRect">
            <a:avLst/>
          </a:prstGeom>
          <a:solidFill>
            <a:srgbClr val="7030A0"/>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ja-JP" sz="3200" b="1" dirty="0" err="1">
                <a:solidFill>
                  <a:schemeClr val="bg1"/>
                </a:solidFill>
              </a:rPr>
              <a:t>Izhikevich</a:t>
            </a:r>
            <a:r>
              <a:rPr kumimoji="1" lang="ja-JP" altLang="en-US" sz="3200" b="1" dirty="0">
                <a:solidFill>
                  <a:schemeClr val="bg1"/>
                </a:solidFill>
              </a:rPr>
              <a:t>モデル</a:t>
            </a:r>
          </a:p>
        </p:txBody>
      </p:sp>
      <p:sp>
        <p:nvSpPr>
          <p:cNvPr id="43" name="角丸四角形 42"/>
          <p:cNvSpPr/>
          <p:nvPr/>
        </p:nvSpPr>
        <p:spPr>
          <a:xfrm>
            <a:off x="4985825" y="4737726"/>
            <a:ext cx="3230903" cy="901398"/>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2800" b="1" dirty="0">
                <a:solidFill>
                  <a:schemeClr val="bg1"/>
                </a:solidFill>
              </a:rPr>
              <a:t>Hodgkin-Huxley</a:t>
            </a:r>
            <a:r>
              <a:rPr kumimoji="1" lang="ja-JP" altLang="en-US" sz="2800" b="1" dirty="0">
                <a:solidFill>
                  <a:schemeClr val="bg1"/>
                </a:solidFill>
              </a:rPr>
              <a:t>モデル</a:t>
            </a:r>
          </a:p>
        </p:txBody>
      </p:sp>
      <p:sp>
        <p:nvSpPr>
          <p:cNvPr id="44" name="角丸四角形 43"/>
          <p:cNvSpPr/>
          <p:nvPr/>
        </p:nvSpPr>
        <p:spPr>
          <a:xfrm>
            <a:off x="4948457" y="5763813"/>
            <a:ext cx="3305641" cy="860881"/>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2800" b="1" dirty="0">
                <a:solidFill>
                  <a:schemeClr val="bg1"/>
                </a:solidFill>
              </a:rPr>
              <a:t>2-compartment</a:t>
            </a:r>
          </a:p>
          <a:p>
            <a:pPr algn="ctr"/>
            <a:r>
              <a:rPr kumimoji="1" lang="ja-JP" altLang="en-US" sz="2800" b="1" dirty="0">
                <a:solidFill>
                  <a:schemeClr val="bg1"/>
                </a:solidFill>
              </a:rPr>
              <a:t>モデル</a:t>
            </a:r>
          </a:p>
        </p:txBody>
      </p:sp>
      <p:sp>
        <p:nvSpPr>
          <p:cNvPr id="29" name="テキスト ボックス 28"/>
          <p:cNvSpPr txBox="1"/>
          <p:nvPr/>
        </p:nvSpPr>
        <p:spPr>
          <a:xfrm>
            <a:off x="1182730" y="4009776"/>
            <a:ext cx="2236510" cy="707886"/>
          </a:xfrm>
          <a:prstGeom prst="rect">
            <a:avLst/>
          </a:prstGeom>
          <a:noFill/>
        </p:spPr>
        <p:txBody>
          <a:bodyPr wrap="none" rtlCol="0">
            <a:spAutoFit/>
          </a:bodyPr>
          <a:lstStyle/>
          <a:p>
            <a:pPr algn="ctr"/>
            <a:r>
              <a:rPr lang="ja-JP" altLang="en-US" sz="2000" b="1" dirty="0">
                <a:solidFill>
                  <a:srgbClr val="7030A0"/>
                </a:solidFill>
              </a:rPr>
              <a:t>閾値</a:t>
            </a:r>
            <a:r>
              <a:rPr kumimoji="1" lang="ja-JP" altLang="en-US" sz="2000" b="1" dirty="0">
                <a:solidFill>
                  <a:srgbClr val="7030A0"/>
                </a:solidFill>
              </a:rPr>
              <a:t>発火型</a:t>
            </a:r>
            <a:endParaRPr kumimoji="1" lang="en-US" altLang="ja-JP" sz="2000" b="1" dirty="0">
              <a:solidFill>
                <a:srgbClr val="7030A0"/>
              </a:solidFill>
            </a:endParaRPr>
          </a:p>
          <a:p>
            <a:pPr algn="ctr"/>
            <a:r>
              <a:rPr kumimoji="1" lang="ja-JP" altLang="en-US" sz="2000" b="1" dirty="0">
                <a:solidFill>
                  <a:srgbClr val="7030A0"/>
                </a:solidFill>
              </a:rPr>
              <a:t>ニューロンモデル</a:t>
            </a:r>
          </a:p>
        </p:txBody>
      </p:sp>
      <p:sp>
        <p:nvSpPr>
          <p:cNvPr id="46" name="テキスト ボックス 45"/>
          <p:cNvSpPr txBox="1"/>
          <p:nvPr/>
        </p:nvSpPr>
        <p:spPr>
          <a:xfrm>
            <a:off x="5461798" y="4018819"/>
            <a:ext cx="2236510" cy="707886"/>
          </a:xfrm>
          <a:prstGeom prst="rect">
            <a:avLst/>
          </a:prstGeom>
          <a:noFill/>
        </p:spPr>
        <p:txBody>
          <a:bodyPr wrap="none" rtlCol="0">
            <a:spAutoFit/>
          </a:bodyPr>
          <a:lstStyle/>
          <a:p>
            <a:r>
              <a:rPr kumimoji="1" lang="ja-JP" altLang="en-US" sz="2000" b="1" dirty="0">
                <a:solidFill>
                  <a:schemeClr val="accent6"/>
                </a:solidFill>
              </a:rPr>
              <a:t>イオンチャネル型</a:t>
            </a:r>
            <a:endParaRPr kumimoji="1" lang="en-US" altLang="ja-JP" sz="2000" b="1" dirty="0">
              <a:solidFill>
                <a:schemeClr val="accent6"/>
              </a:solidFill>
            </a:endParaRPr>
          </a:p>
          <a:p>
            <a:r>
              <a:rPr kumimoji="1" lang="ja-JP" altLang="en-US" sz="2000" b="1" dirty="0">
                <a:solidFill>
                  <a:schemeClr val="accent6"/>
                </a:solidFill>
              </a:rPr>
              <a:t>ニューロンモデル</a:t>
            </a:r>
          </a:p>
        </p:txBody>
      </p:sp>
      <p:sp>
        <p:nvSpPr>
          <p:cNvPr id="30" name="テキスト ボックス 29"/>
          <p:cNvSpPr txBox="1"/>
          <p:nvPr/>
        </p:nvSpPr>
        <p:spPr>
          <a:xfrm>
            <a:off x="122515" y="3436832"/>
            <a:ext cx="3026791" cy="338554"/>
          </a:xfrm>
          <a:prstGeom prst="rect">
            <a:avLst/>
          </a:prstGeom>
          <a:noFill/>
        </p:spPr>
        <p:txBody>
          <a:bodyPr wrap="none" rtlCol="0">
            <a:spAutoFit/>
          </a:bodyPr>
          <a:lstStyle/>
          <a:p>
            <a:r>
              <a:rPr lang="ja-JP" altLang="en-US" sz="1600" dirty="0"/>
              <a:t>ニューロン数</a:t>
            </a:r>
            <a:r>
              <a:rPr lang="en-US" altLang="ja-JP" sz="1600" dirty="0"/>
              <a:t>N=2^n(n=8</a:t>
            </a:r>
            <a:r>
              <a:rPr lang="ja-JP" altLang="en-US" sz="1600" dirty="0"/>
              <a:t>～</a:t>
            </a:r>
            <a:r>
              <a:rPr lang="en-US" altLang="ja-JP" sz="1600" dirty="0"/>
              <a:t>18)</a:t>
            </a:r>
            <a:endParaRPr kumimoji="1" lang="ja-JP" altLang="en-US" sz="1600" dirty="0"/>
          </a:p>
        </p:txBody>
      </p:sp>
    </p:spTree>
    <p:extLst>
      <p:ext uri="{BB962C8B-B14F-4D97-AF65-F5344CB8AC3E}">
        <p14:creationId xmlns:p14="http://schemas.microsoft.com/office/powerpoint/2010/main" val="2097932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7"/>
            <a:ext cx="7886700" cy="915034"/>
          </a:xfrm>
        </p:spPr>
        <p:txBody>
          <a:bodyPr>
            <a:normAutofit/>
          </a:bodyPr>
          <a:lstStyle/>
          <a:p>
            <a:r>
              <a:rPr lang="ja-JP" altLang="en-US" dirty="0"/>
              <a:t>閾値発火型ニューロンモデル</a:t>
            </a:r>
            <a:endParaRPr kumimoji="1" lang="ja-JP" altLang="en-US" dirty="0"/>
          </a:p>
        </p:txBody>
      </p:sp>
      <p:sp>
        <p:nvSpPr>
          <p:cNvPr id="4" name="スライド番号プレースホルダー 3"/>
          <p:cNvSpPr>
            <a:spLocks noGrp="1"/>
          </p:cNvSpPr>
          <p:nvPr>
            <p:ph type="sldNum" sz="quarter" idx="12"/>
          </p:nvPr>
        </p:nvSpPr>
        <p:spPr/>
        <p:txBody>
          <a:bodyPr/>
          <a:lstStyle/>
          <a:p>
            <a:fld id="{AA31B575-576A-460D-A78B-4DD9300BA0DA}" type="slidenum">
              <a:rPr kumimoji="1" lang="ja-JP" altLang="en-US" smtClean="0"/>
              <a:t>10</a:t>
            </a:fld>
            <a:endParaRPr kumimoji="1" lang="ja-JP" altLang="en-US"/>
          </a:p>
        </p:txBody>
      </p:sp>
      <p:sp>
        <p:nvSpPr>
          <p:cNvPr id="5" name="角丸四角形 4"/>
          <p:cNvSpPr/>
          <p:nvPr/>
        </p:nvSpPr>
        <p:spPr>
          <a:xfrm>
            <a:off x="628650" y="1550635"/>
            <a:ext cx="2751280" cy="703934"/>
          </a:xfrm>
          <a:prstGeom prst="roundRect">
            <a:avLst/>
          </a:prstGeom>
          <a:solidFill>
            <a:srgbClr val="7030A0"/>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en-US" altLang="ja-JP" sz="3200" b="1" dirty="0">
                <a:solidFill>
                  <a:schemeClr val="bg1"/>
                </a:solidFill>
              </a:rPr>
              <a:t>LIF</a:t>
            </a:r>
            <a:r>
              <a:rPr kumimoji="1" lang="ja-JP" altLang="en-US" sz="3200" b="1" dirty="0">
                <a:solidFill>
                  <a:schemeClr val="bg1"/>
                </a:solidFill>
              </a:rPr>
              <a:t>モデル</a:t>
            </a:r>
          </a:p>
        </p:txBody>
      </p:sp>
      <p:pic>
        <p:nvPicPr>
          <p:cNvPr id="7" name="図 6"/>
          <p:cNvPicPr>
            <a:picLocks noChangeAspect="1"/>
          </p:cNvPicPr>
          <p:nvPr/>
        </p:nvPicPr>
        <p:blipFill>
          <a:blip r:embed="rId3"/>
          <a:stretch>
            <a:fillRect/>
          </a:stretch>
        </p:blipFill>
        <p:spPr>
          <a:xfrm>
            <a:off x="-1080931" y="3094973"/>
            <a:ext cx="6678830" cy="724358"/>
          </a:xfrm>
          <a:prstGeom prst="rect">
            <a:avLst/>
          </a:prstGeom>
        </p:spPr>
      </p:pic>
      <p:sp>
        <p:nvSpPr>
          <p:cNvPr id="9" name="テキスト ボックス 8"/>
          <p:cNvSpPr txBox="1"/>
          <p:nvPr/>
        </p:nvSpPr>
        <p:spPr>
          <a:xfrm>
            <a:off x="308971" y="4586972"/>
            <a:ext cx="3926076" cy="954107"/>
          </a:xfrm>
          <a:prstGeom prst="rect">
            <a:avLst/>
          </a:prstGeom>
          <a:noFill/>
        </p:spPr>
        <p:txBody>
          <a:bodyPr wrap="none" rtlCol="0">
            <a:spAutoFit/>
          </a:bodyPr>
          <a:lstStyle/>
          <a:p>
            <a:pPr algn="ctr"/>
            <a:r>
              <a:rPr lang="en-US" altLang="ja-JP" sz="2800" dirty="0">
                <a:solidFill>
                  <a:srgbClr val="FF0000"/>
                </a:solidFill>
                <a:latin typeface="HGP明朝B" panose="02020800000000000000" pitchFamily="18" charset="-128"/>
                <a:ea typeface="HGP明朝B" panose="02020800000000000000" pitchFamily="18" charset="-128"/>
              </a:rPr>
              <a:t>If</a:t>
            </a:r>
            <a:r>
              <a:rPr lang="en-US" altLang="ja-JP" sz="2800" dirty="0">
                <a:latin typeface="HGP明朝B" panose="02020800000000000000" pitchFamily="18" charset="-128"/>
                <a:ea typeface="HGP明朝B" panose="02020800000000000000" pitchFamily="18" charset="-128"/>
              </a:rPr>
              <a:t> V&gt;Threshold, </a:t>
            </a:r>
          </a:p>
          <a:p>
            <a:pPr algn="ctr"/>
            <a:r>
              <a:rPr lang="en-US" altLang="ja-JP" sz="2800" dirty="0">
                <a:latin typeface="HGP明朝B" panose="02020800000000000000" pitchFamily="18" charset="-128"/>
                <a:ea typeface="HGP明朝B" panose="02020800000000000000" pitchFamily="18" charset="-128"/>
              </a:rPr>
              <a:t>V=30mV after that v</a:t>
            </a:r>
            <a:r>
              <a:rPr lang="ja-JP" altLang="en-US" sz="2800" dirty="0">
                <a:latin typeface="HGP明朝B" panose="02020800000000000000" pitchFamily="18" charset="-128"/>
                <a:ea typeface="HGP明朝B" panose="02020800000000000000" pitchFamily="18" charset="-128"/>
              </a:rPr>
              <a:t>←</a:t>
            </a:r>
            <a:r>
              <a:rPr lang="en-US" altLang="ja-JP" sz="2800" dirty="0">
                <a:latin typeface="HGP明朝B" panose="02020800000000000000" pitchFamily="18" charset="-128"/>
                <a:ea typeface="HGP明朝B" panose="02020800000000000000" pitchFamily="18" charset="-128"/>
              </a:rPr>
              <a:t>0</a:t>
            </a:r>
            <a:endParaRPr kumimoji="1" lang="ja-JP" altLang="en-US" dirty="0">
              <a:latin typeface="HGP明朝B" panose="02020800000000000000" pitchFamily="18" charset="-128"/>
              <a:ea typeface="HGP明朝B" panose="02020800000000000000" pitchFamily="18" charset="-128"/>
            </a:endParaRPr>
          </a:p>
        </p:txBody>
      </p:sp>
      <p:sp>
        <p:nvSpPr>
          <p:cNvPr id="12" name="角丸四角形 11"/>
          <p:cNvSpPr/>
          <p:nvPr/>
        </p:nvSpPr>
        <p:spPr>
          <a:xfrm>
            <a:off x="4733102" y="1550635"/>
            <a:ext cx="3537937" cy="758826"/>
          </a:xfrm>
          <a:prstGeom prst="roundRect">
            <a:avLst/>
          </a:prstGeom>
          <a:solidFill>
            <a:srgbClr val="7030A0"/>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ja-JP" sz="3200" b="1" dirty="0" err="1">
                <a:solidFill>
                  <a:schemeClr val="bg1"/>
                </a:solidFill>
              </a:rPr>
              <a:t>Izhikevich</a:t>
            </a:r>
            <a:r>
              <a:rPr kumimoji="1" lang="ja-JP" altLang="en-US" sz="3200" b="1" dirty="0">
                <a:solidFill>
                  <a:schemeClr val="bg1"/>
                </a:solidFill>
              </a:rPr>
              <a:t>モデル</a:t>
            </a:r>
          </a:p>
        </p:txBody>
      </p:sp>
      <p:pic>
        <p:nvPicPr>
          <p:cNvPr id="13" name="図 12"/>
          <p:cNvPicPr>
            <a:picLocks noChangeAspect="1"/>
          </p:cNvPicPr>
          <p:nvPr/>
        </p:nvPicPr>
        <p:blipFill>
          <a:blip r:embed="rId4"/>
          <a:stretch>
            <a:fillRect/>
          </a:stretch>
        </p:blipFill>
        <p:spPr>
          <a:xfrm>
            <a:off x="3636663" y="2714903"/>
            <a:ext cx="6118106" cy="1392279"/>
          </a:xfrm>
          <a:prstGeom prst="rect">
            <a:avLst/>
          </a:prstGeom>
        </p:spPr>
      </p:pic>
      <p:sp>
        <p:nvSpPr>
          <p:cNvPr id="14" name="テキスト ボックス 13"/>
          <p:cNvSpPr txBox="1"/>
          <p:nvPr/>
        </p:nvSpPr>
        <p:spPr>
          <a:xfrm>
            <a:off x="4981461" y="4586972"/>
            <a:ext cx="3041217" cy="954107"/>
          </a:xfrm>
          <a:prstGeom prst="rect">
            <a:avLst/>
          </a:prstGeom>
          <a:noFill/>
        </p:spPr>
        <p:txBody>
          <a:bodyPr wrap="none" rtlCol="0">
            <a:spAutoFit/>
          </a:bodyPr>
          <a:lstStyle/>
          <a:p>
            <a:pPr algn="ctr"/>
            <a:r>
              <a:rPr lang="en-US" altLang="ja-JP" sz="2800" dirty="0">
                <a:solidFill>
                  <a:srgbClr val="FF0000"/>
                </a:solidFill>
                <a:latin typeface="HGP明朝B" panose="02020800000000000000" pitchFamily="18" charset="-128"/>
                <a:ea typeface="HGP明朝B" panose="02020800000000000000" pitchFamily="18" charset="-128"/>
              </a:rPr>
              <a:t>If</a:t>
            </a:r>
            <a:r>
              <a:rPr lang="en-US" altLang="ja-JP" sz="2800" dirty="0">
                <a:latin typeface="HGP明朝B" panose="02020800000000000000" pitchFamily="18" charset="-128"/>
                <a:ea typeface="HGP明朝B" panose="02020800000000000000" pitchFamily="18" charset="-128"/>
              </a:rPr>
              <a:t> V&gt;30 mV, </a:t>
            </a:r>
          </a:p>
          <a:p>
            <a:pPr algn="ctr"/>
            <a:r>
              <a:rPr lang="en-US" altLang="ja-JP" sz="2800" dirty="0">
                <a:latin typeface="HGP明朝B" panose="02020800000000000000" pitchFamily="18" charset="-128"/>
                <a:ea typeface="HGP明朝B" panose="02020800000000000000" pitchFamily="18" charset="-128"/>
              </a:rPr>
              <a:t>then v</a:t>
            </a:r>
            <a:r>
              <a:rPr lang="ja-JP" altLang="en-US" sz="2800" dirty="0">
                <a:latin typeface="HGP明朝B" panose="02020800000000000000" pitchFamily="18" charset="-128"/>
                <a:ea typeface="HGP明朝B" panose="02020800000000000000" pitchFamily="18" charset="-128"/>
              </a:rPr>
              <a:t>←</a:t>
            </a:r>
            <a:r>
              <a:rPr lang="en-US" altLang="ja-JP" sz="2800" dirty="0">
                <a:latin typeface="HGP明朝B" panose="02020800000000000000" pitchFamily="18" charset="-128"/>
                <a:ea typeface="HGP明朝B" panose="02020800000000000000" pitchFamily="18" charset="-128"/>
              </a:rPr>
              <a:t>c, u</a:t>
            </a:r>
            <a:r>
              <a:rPr lang="ja-JP" altLang="en-US" sz="2800" dirty="0">
                <a:latin typeface="HGP明朝B" panose="02020800000000000000" pitchFamily="18" charset="-128"/>
                <a:ea typeface="HGP明朝B" panose="02020800000000000000" pitchFamily="18" charset="-128"/>
              </a:rPr>
              <a:t>←</a:t>
            </a:r>
            <a:r>
              <a:rPr lang="en-US" altLang="ja-JP" sz="2800" dirty="0" err="1">
                <a:latin typeface="HGP明朝B" panose="02020800000000000000" pitchFamily="18" charset="-128"/>
                <a:ea typeface="HGP明朝B" panose="02020800000000000000" pitchFamily="18" charset="-128"/>
              </a:rPr>
              <a:t>u+d</a:t>
            </a:r>
            <a:endParaRPr kumimoji="1" lang="ja-JP" altLang="en-US" sz="2800" dirty="0">
              <a:latin typeface="HGP明朝B" panose="02020800000000000000" pitchFamily="18" charset="-128"/>
              <a:ea typeface="HGP明朝B" panose="02020800000000000000" pitchFamily="18" charset="-128"/>
            </a:endParaRPr>
          </a:p>
        </p:txBody>
      </p:sp>
    </p:spTree>
    <p:extLst>
      <p:ext uri="{BB962C8B-B14F-4D97-AF65-F5344CB8AC3E}">
        <p14:creationId xmlns:p14="http://schemas.microsoft.com/office/powerpoint/2010/main" val="3158846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7"/>
            <a:ext cx="8423910" cy="915034"/>
          </a:xfrm>
        </p:spPr>
        <p:txBody>
          <a:bodyPr>
            <a:normAutofit fontScale="90000"/>
          </a:bodyPr>
          <a:lstStyle/>
          <a:p>
            <a:r>
              <a:rPr lang="ja-JP" altLang="en-US" dirty="0"/>
              <a:t>イオンチャネル型ニューロンモデル</a:t>
            </a:r>
            <a:endParaRPr kumimoji="1" lang="ja-JP" altLang="en-US" dirty="0"/>
          </a:p>
        </p:txBody>
      </p:sp>
      <p:sp>
        <p:nvSpPr>
          <p:cNvPr id="4" name="スライド番号プレースホルダー 3"/>
          <p:cNvSpPr>
            <a:spLocks noGrp="1"/>
          </p:cNvSpPr>
          <p:nvPr>
            <p:ph type="sldNum" sz="quarter" idx="12"/>
          </p:nvPr>
        </p:nvSpPr>
        <p:spPr/>
        <p:txBody>
          <a:bodyPr/>
          <a:lstStyle/>
          <a:p>
            <a:fld id="{AA31B575-576A-460D-A78B-4DD9300BA0DA}" type="slidenum">
              <a:rPr kumimoji="1" lang="ja-JP" altLang="en-US" smtClean="0"/>
              <a:t>11</a:t>
            </a:fld>
            <a:endParaRPr kumimoji="1" lang="ja-JP" altLang="en-US"/>
          </a:p>
        </p:txBody>
      </p:sp>
      <p:sp>
        <p:nvSpPr>
          <p:cNvPr id="16" name="角丸四角形 15"/>
          <p:cNvSpPr/>
          <p:nvPr/>
        </p:nvSpPr>
        <p:spPr>
          <a:xfrm>
            <a:off x="994844" y="1334583"/>
            <a:ext cx="3230903" cy="901398"/>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2800" b="1" dirty="0">
                <a:solidFill>
                  <a:schemeClr val="bg1"/>
                </a:solidFill>
              </a:rPr>
              <a:t>Hodgkin-Huxley</a:t>
            </a:r>
            <a:r>
              <a:rPr kumimoji="1" lang="ja-JP" altLang="en-US" sz="2800" b="1" dirty="0">
                <a:solidFill>
                  <a:schemeClr val="bg1"/>
                </a:solidFill>
              </a:rPr>
              <a:t>モデル</a:t>
            </a:r>
          </a:p>
        </p:txBody>
      </p:sp>
      <p:sp>
        <p:nvSpPr>
          <p:cNvPr id="17" name="角丸四角形 16"/>
          <p:cNvSpPr/>
          <p:nvPr/>
        </p:nvSpPr>
        <p:spPr>
          <a:xfrm>
            <a:off x="5026460" y="1334583"/>
            <a:ext cx="3305641" cy="860881"/>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2800" b="1" dirty="0">
                <a:solidFill>
                  <a:schemeClr val="bg1"/>
                </a:solidFill>
              </a:rPr>
              <a:t>2-compartment</a:t>
            </a:r>
          </a:p>
          <a:p>
            <a:pPr algn="ctr"/>
            <a:r>
              <a:rPr kumimoji="1" lang="ja-JP" altLang="en-US" sz="2800" b="1" dirty="0">
                <a:solidFill>
                  <a:schemeClr val="bg1"/>
                </a:solidFill>
              </a:rPr>
              <a:t>モデル</a:t>
            </a:r>
          </a:p>
        </p:txBody>
      </p:sp>
      <p:pic>
        <p:nvPicPr>
          <p:cNvPr id="3" name="図 2"/>
          <p:cNvPicPr>
            <a:picLocks noChangeAspect="1"/>
          </p:cNvPicPr>
          <p:nvPr/>
        </p:nvPicPr>
        <p:blipFill>
          <a:blip r:embed="rId3"/>
          <a:stretch>
            <a:fillRect/>
          </a:stretch>
        </p:blipFill>
        <p:spPr>
          <a:xfrm>
            <a:off x="212447" y="2889925"/>
            <a:ext cx="4733072" cy="2658022"/>
          </a:xfrm>
          <a:prstGeom prst="rect">
            <a:avLst/>
          </a:prstGeom>
        </p:spPr>
      </p:pic>
      <p:pic>
        <p:nvPicPr>
          <p:cNvPr id="10" name="図 9"/>
          <p:cNvPicPr>
            <a:picLocks noChangeAspect="1"/>
          </p:cNvPicPr>
          <p:nvPr/>
        </p:nvPicPr>
        <p:blipFill>
          <a:blip r:embed="rId4"/>
          <a:stretch>
            <a:fillRect/>
          </a:stretch>
        </p:blipFill>
        <p:spPr>
          <a:xfrm>
            <a:off x="4643696" y="2357898"/>
            <a:ext cx="4071168" cy="4181015"/>
          </a:xfrm>
          <a:prstGeom prst="rect">
            <a:avLst/>
          </a:prstGeom>
        </p:spPr>
      </p:pic>
    </p:spTree>
    <p:extLst>
      <p:ext uri="{BB962C8B-B14F-4D97-AF65-F5344CB8AC3E}">
        <p14:creationId xmlns:p14="http://schemas.microsoft.com/office/powerpoint/2010/main" val="33060585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7"/>
            <a:ext cx="7886700" cy="707216"/>
          </a:xfrm>
        </p:spPr>
        <p:txBody>
          <a:bodyPr/>
          <a:lstStyle/>
          <a:p>
            <a:r>
              <a:rPr kumimoji="1" lang="ja-JP" altLang="en-US" dirty="0"/>
              <a:t>計算プロセス</a:t>
            </a:r>
          </a:p>
        </p:txBody>
      </p:sp>
      <p:sp>
        <p:nvSpPr>
          <p:cNvPr id="4" name="スライド番号プレースホルダー 3"/>
          <p:cNvSpPr>
            <a:spLocks noGrp="1"/>
          </p:cNvSpPr>
          <p:nvPr>
            <p:ph type="sldNum" sz="quarter" idx="12"/>
          </p:nvPr>
        </p:nvSpPr>
        <p:spPr/>
        <p:txBody>
          <a:bodyPr/>
          <a:lstStyle/>
          <a:p>
            <a:fld id="{AA31B575-576A-460D-A78B-4DD9300BA0DA}" type="slidenum">
              <a:rPr kumimoji="1" lang="ja-JP" altLang="en-US" smtClean="0"/>
              <a:t>12</a:t>
            </a:fld>
            <a:endParaRPr kumimoji="1" lang="ja-JP" altLang="en-US"/>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931" y="1860551"/>
            <a:ext cx="4010025" cy="4495800"/>
          </a:xfrm>
          <a:prstGeom prst="rect">
            <a:avLst/>
          </a:prstGeom>
        </p:spPr>
      </p:pic>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2100" y="2346326"/>
            <a:ext cx="3143250" cy="3524250"/>
          </a:xfrm>
          <a:prstGeom prst="rect">
            <a:avLst/>
          </a:prstGeom>
        </p:spPr>
      </p:pic>
      <p:sp>
        <p:nvSpPr>
          <p:cNvPr id="7" name="角丸四角形 6"/>
          <p:cNvSpPr/>
          <p:nvPr/>
        </p:nvSpPr>
        <p:spPr>
          <a:xfrm>
            <a:off x="382385" y="1072342"/>
            <a:ext cx="4389119" cy="5494713"/>
          </a:xfrm>
          <a:prstGeom prst="round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 7"/>
          <p:cNvSpPr/>
          <p:nvPr/>
        </p:nvSpPr>
        <p:spPr>
          <a:xfrm>
            <a:off x="4940358" y="955618"/>
            <a:ext cx="4006734" cy="5611437"/>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1542008" y="1156957"/>
            <a:ext cx="2069869" cy="400110"/>
          </a:xfrm>
          <a:prstGeom prst="rect">
            <a:avLst/>
          </a:prstGeom>
          <a:noFill/>
        </p:spPr>
        <p:txBody>
          <a:bodyPr wrap="square" rtlCol="0">
            <a:spAutoFit/>
          </a:bodyPr>
          <a:lstStyle/>
          <a:p>
            <a:r>
              <a:rPr kumimoji="1" lang="en-US" altLang="ja-JP" sz="2000" b="1" dirty="0">
                <a:solidFill>
                  <a:schemeClr val="accent6">
                    <a:lumMod val="50000"/>
                  </a:schemeClr>
                </a:solidFill>
              </a:rPr>
              <a:t>CPU</a:t>
            </a:r>
            <a:r>
              <a:rPr kumimoji="1" lang="ja-JP" altLang="en-US" sz="2000" b="1" dirty="0">
                <a:solidFill>
                  <a:schemeClr val="accent6">
                    <a:lumMod val="50000"/>
                  </a:schemeClr>
                </a:solidFill>
              </a:rPr>
              <a:t>計算</a:t>
            </a:r>
            <a:r>
              <a:rPr kumimoji="1" lang="en-US" altLang="ja-JP" sz="2000" b="1" dirty="0">
                <a:solidFill>
                  <a:schemeClr val="accent6">
                    <a:lumMod val="50000"/>
                  </a:schemeClr>
                </a:solidFill>
              </a:rPr>
              <a:t>(</a:t>
            </a:r>
            <a:r>
              <a:rPr kumimoji="1" lang="ja-JP" altLang="en-US" sz="2000" b="1" dirty="0">
                <a:solidFill>
                  <a:schemeClr val="accent6">
                    <a:lumMod val="50000"/>
                  </a:schemeClr>
                </a:solidFill>
              </a:rPr>
              <a:t>従来</a:t>
            </a:r>
            <a:r>
              <a:rPr kumimoji="1" lang="en-US" altLang="ja-JP" sz="2000" b="1" dirty="0">
                <a:solidFill>
                  <a:schemeClr val="accent6">
                    <a:lumMod val="50000"/>
                  </a:schemeClr>
                </a:solidFill>
              </a:rPr>
              <a:t>)</a:t>
            </a:r>
            <a:endParaRPr kumimoji="1" lang="ja-JP" altLang="en-US" sz="2000" b="1" dirty="0">
              <a:solidFill>
                <a:schemeClr val="accent6">
                  <a:lumMod val="50000"/>
                </a:schemeClr>
              </a:solidFill>
            </a:endParaRPr>
          </a:p>
        </p:txBody>
      </p:sp>
      <p:sp>
        <p:nvSpPr>
          <p:cNvPr id="10" name="テキスト ボックス 9"/>
          <p:cNvSpPr txBox="1"/>
          <p:nvPr/>
        </p:nvSpPr>
        <p:spPr>
          <a:xfrm>
            <a:off x="6294290" y="1115175"/>
            <a:ext cx="2069869" cy="400110"/>
          </a:xfrm>
          <a:prstGeom prst="rect">
            <a:avLst/>
          </a:prstGeom>
          <a:noFill/>
        </p:spPr>
        <p:txBody>
          <a:bodyPr wrap="square" rtlCol="0">
            <a:spAutoFit/>
          </a:bodyPr>
          <a:lstStyle/>
          <a:p>
            <a:r>
              <a:rPr lang="en-US" altLang="ja-JP" sz="2000" b="1" dirty="0">
                <a:solidFill>
                  <a:srgbClr val="FF0000"/>
                </a:solidFill>
              </a:rPr>
              <a:t>G</a:t>
            </a:r>
            <a:r>
              <a:rPr kumimoji="1" lang="en-US" altLang="ja-JP" sz="2000" b="1" dirty="0">
                <a:solidFill>
                  <a:srgbClr val="FF0000"/>
                </a:solidFill>
              </a:rPr>
              <a:t>PU</a:t>
            </a:r>
            <a:r>
              <a:rPr kumimoji="1" lang="ja-JP" altLang="en-US" sz="2000" b="1" dirty="0">
                <a:solidFill>
                  <a:srgbClr val="FF0000"/>
                </a:solidFill>
              </a:rPr>
              <a:t>計算</a:t>
            </a:r>
          </a:p>
        </p:txBody>
      </p:sp>
    </p:spTree>
    <p:extLst>
      <p:ext uri="{BB962C8B-B14F-4D97-AF65-F5344CB8AC3E}">
        <p14:creationId xmlns:p14="http://schemas.microsoft.com/office/powerpoint/2010/main" val="11516370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121935"/>
            <a:ext cx="7886700" cy="765405"/>
          </a:xfrm>
        </p:spPr>
        <p:txBody>
          <a:bodyPr/>
          <a:lstStyle/>
          <a:p>
            <a:r>
              <a:rPr kumimoji="1" lang="ja-JP" altLang="en-US" dirty="0"/>
              <a:t>実験結果</a:t>
            </a:r>
          </a:p>
        </p:txBody>
      </p:sp>
      <p:sp>
        <p:nvSpPr>
          <p:cNvPr id="4" name="スライド番号プレースホルダー 3"/>
          <p:cNvSpPr>
            <a:spLocks noGrp="1"/>
          </p:cNvSpPr>
          <p:nvPr>
            <p:ph type="sldNum" sz="quarter" idx="12"/>
          </p:nvPr>
        </p:nvSpPr>
        <p:spPr/>
        <p:txBody>
          <a:bodyPr/>
          <a:lstStyle/>
          <a:p>
            <a:fld id="{AA31B575-576A-460D-A78B-4DD9300BA0DA}" type="slidenum">
              <a:rPr kumimoji="1" lang="ja-JP" altLang="en-US" smtClean="0"/>
              <a:t>13</a:t>
            </a:fld>
            <a:endParaRPr kumimoji="1" lang="ja-JP" altLang="en-US"/>
          </a:p>
        </p:txBody>
      </p:sp>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15881" y="7457346"/>
            <a:ext cx="5520555" cy="3729081"/>
          </a:xfrm>
          <a:prstGeom prst="rect">
            <a:avLst/>
          </a:prstGeom>
        </p:spPr>
      </p:pic>
      <p:grpSp>
        <p:nvGrpSpPr>
          <p:cNvPr id="11" name="グループ化 10"/>
          <p:cNvGrpSpPr/>
          <p:nvPr/>
        </p:nvGrpSpPr>
        <p:grpSpPr>
          <a:xfrm>
            <a:off x="88194" y="1803154"/>
            <a:ext cx="4374477" cy="3440085"/>
            <a:chOff x="111831" y="403523"/>
            <a:chExt cx="4374477" cy="3440085"/>
          </a:xfrm>
        </p:grpSpPr>
        <p:pic>
          <p:nvPicPr>
            <p:cNvPr id="5" name="図 4"/>
            <p:cNvPicPr>
              <a:picLocks noChangeAspect="1"/>
            </p:cNvPicPr>
            <p:nvPr/>
          </p:nvPicPr>
          <p:blipFill>
            <a:blip r:embed="rId4"/>
            <a:stretch>
              <a:fillRect/>
            </a:stretch>
          </p:blipFill>
          <p:spPr>
            <a:xfrm>
              <a:off x="111831" y="887340"/>
              <a:ext cx="4374477" cy="2956268"/>
            </a:xfrm>
            <a:prstGeom prst="rect">
              <a:avLst/>
            </a:prstGeom>
          </p:spPr>
        </p:pic>
        <p:sp>
          <p:nvSpPr>
            <p:cNvPr id="3" name="正方形/長方形 2"/>
            <p:cNvSpPr/>
            <p:nvPr/>
          </p:nvSpPr>
          <p:spPr>
            <a:xfrm>
              <a:off x="1863036" y="403523"/>
              <a:ext cx="872066" cy="5842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ja-JP" b="1" dirty="0"/>
                <a:t>G</a:t>
              </a:r>
              <a:r>
                <a:rPr kumimoji="1" lang="en-US" altLang="ja-JP" b="1" dirty="0"/>
                <a:t>PU</a:t>
              </a:r>
              <a:endParaRPr kumimoji="1" lang="ja-JP" altLang="en-US" b="1" dirty="0"/>
            </a:p>
          </p:txBody>
        </p:sp>
      </p:grpSp>
      <p:grpSp>
        <p:nvGrpSpPr>
          <p:cNvPr id="12" name="グループ化 11"/>
          <p:cNvGrpSpPr/>
          <p:nvPr/>
        </p:nvGrpSpPr>
        <p:grpSpPr>
          <a:xfrm>
            <a:off x="4636499" y="1803154"/>
            <a:ext cx="4363566" cy="3431391"/>
            <a:chOff x="4668603" y="403523"/>
            <a:chExt cx="4363566" cy="3431391"/>
          </a:xfrm>
        </p:grpSpPr>
        <p:pic>
          <p:nvPicPr>
            <p:cNvPr id="7" name="図 6"/>
            <p:cNvPicPr>
              <a:picLocks noChangeAspect="1"/>
            </p:cNvPicPr>
            <p:nvPr/>
          </p:nvPicPr>
          <p:blipFill>
            <a:blip r:embed="rId5"/>
            <a:stretch>
              <a:fillRect/>
            </a:stretch>
          </p:blipFill>
          <p:spPr>
            <a:xfrm>
              <a:off x="4668603" y="887340"/>
              <a:ext cx="4363566" cy="2947574"/>
            </a:xfrm>
            <a:prstGeom prst="rect">
              <a:avLst/>
            </a:prstGeom>
          </p:spPr>
        </p:pic>
        <p:sp>
          <p:nvSpPr>
            <p:cNvPr id="10" name="正方形/長方形 9"/>
            <p:cNvSpPr/>
            <p:nvPr/>
          </p:nvSpPr>
          <p:spPr>
            <a:xfrm>
              <a:off x="6527912" y="403523"/>
              <a:ext cx="872066" cy="5842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en-US" altLang="ja-JP" b="1" dirty="0"/>
                <a:t>CPU</a:t>
              </a:r>
              <a:endParaRPr kumimoji="1" lang="ja-JP" altLang="en-US" b="1" dirty="0"/>
            </a:p>
          </p:txBody>
        </p:sp>
      </p:grpSp>
      <p:sp>
        <p:nvSpPr>
          <p:cNvPr id="13" name="テキスト ボックス 12"/>
          <p:cNvSpPr txBox="1"/>
          <p:nvPr/>
        </p:nvSpPr>
        <p:spPr>
          <a:xfrm>
            <a:off x="1698457" y="1002380"/>
            <a:ext cx="5747086" cy="584775"/>
          </a:xfrm>
          <a:prstGeom prst="rect">
            <a:avLst/>
          </a:prstGeom>
          <a:noFill/>
        </p:spPr>
        <p:txBody>
          <a:bodyPr wrap="none" rtlCol="0">
            <a:spAutoFit/>
          </a:bodyPr>
          <a:lstStyle/>
          <a:p>
            <a:r>
              <a:rPr kumimoji="1" lang="en-US" altLang="ja-JP" sz="3200" dirty="0"/>
              <a:t>4</a:t>
            </a:r>
            <a:r>
              <a:rPr kumimoji="1" lang="ja-JP" altLang="en-US" sz="3200" dirty="0" err="1"/>
              <a:t>つの</a:t>
            </a:r>
            <a:r>
              <a:rPr kumimoji="1" lang="ja-JP" altLang="en-US" sz="3200" dirty="0"/>
              <a:t>ニューロンモデル</a:t>
            </a:r>
            <a:r>
              <a:rPr lang="ja-JP" altLang="en-US" sz="3200" dirty="0"/>
              <a:t>の比較</a:t>
            </a:r>
            <a:endParaRPr kumimoji="1" lang="ja-JP" altLang="en-US" sz="3200" dirty="0"/>
          </a:p>
        </p:txBody>
      </p:sp>
      <p:sp>
        <p:nvSpPr>
          <p:cNvPr id="15" name="テキスト ボックス 14"/>
          <p:cNvSpPr txBox="1"/>
          <p:nvPr/>
        </p:nvSpPr>
        <p:spPr>
          <a:xfrm>
            <a:off x="387735" y="5321979"/>
            <a:ext cx="3775393" cy="400110"/>
          </a:xfrm>
          <a:prstGeom prst="rect">
            <a:avLst/>
          </a:prstGeom>
          <a:noFill/>
        </p:spPr>
        <p:txBody>
          <a:bodyPr wrap="none" rtlCol="0">
            <a:spAutoFit/>
          </a:bodyPr>
          <a:lstStyle/>
          <a:p>
            <a:r>
              <a:rPr lang="ja-JP" altLang="en-US" sz="2000" dirty="0"/>
              <a:t>微分方程式の</a:t>
            </a:r>
            <a:r>
              <a:rPr lang="ja-JP" altLang="en-US" sz="2000" dirty="0">
                <a:solidFill>
                  <a:schemeClr val="accent2"/>
                </a:solidFill>
              </a:rPr>
              <a:t>変数の個数</a:t>
            </a:r>
            <a:r>
              <a:rPr lang="ja-JP" altLang="en-US" sz="2000" dirty="0"/>
              <a:t>が関与</a:t>
            </a:r>
            <a:endParaRPr lang="en-US" altLang="ja-JP" sz="2000" dirty="0"/>
          </a:p>
        </p:txBody>
      </p:sp>
      <p:sp>
        <p:nvSpPr>
          <p:cNvPr id="16" name="テキスト ボックス 15"/>
          <p:cNvSpPr txBox="1"/>
          <p:nvPr/>
        </p:nvSpPr>
        <p:spPr>
          <a:xfrm>
            <a:off x="5146064" y="5321979"/>
            <a:ext cx="3775393" cy="400110"/>
          </a:xfrm>
          <a:prstGeom prst="rect">
            <a:avLst/>
          </a:prstGeom>
          <a:noFill/>
        </p:spPr>
        <p:txBody>
          <a:bodyPr wrap="none" rtlCol="0">
            <a:spAutoFit/>
          </a:bodyPr>
          <a:lstStyle/>
          <a:p>
            <a:r>
              <a:rPr kumimoji="1" lang="ja-JP" altLang="en-US" sz="2000" dirty="0">
                <a:solidFill>
                  <a:schemeClr val="accent1"/>
                </a:solidFill>
              </a:rPr>
              <a:t>ニューロンモデル型</a:t>
            </a:r>
            <a:r>
              <a:rPr kumimoji="1" lang="ja-JP" altLang="en-US" sz="2000" dirty="0"/>
              <a:t>と強く相関</a:t>
            </a:r>
            <a:endParaRPr kumimoji="1" lang="en-US" altLang="ja-JP" sz="2000" dirty="0"/>
          </a:p>
        </p:txBody>
      </p:sp>
      <p:sp>
        <p:nvSpPr>
          <p:cNvPr id="17" name="正方形/長方形 16"/>
          <p:cNvSpPr/>
          <p:nvPr/>
        </p:nvSpPr>
        <p:spPr>
          <a:xfrm>
            <a:off x="1733320" y="5036087"/>
            <a:ext cx="1489177" cy="1984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900" dirty="0">
                <a:solidFill>
                  <a:schemeClr val="tx1"/>
                </a:solidFill>
              </a:rPr>
              <a:t>Neuron Number</a:t>
            </a:r>
          </a:p>
        </p:txBody>
      </p:sp>
      <p:sp>
        <p:nvSpPr>
          <p:cNvPr id="18" name="正方形/長方形 17"/>
          <p:cNvSpPr/>
          <p:nvPr/>
        </p:nvSpPr>
        <p:spPr>
          <a:xfrm>
            <a:off x="6187252" y="5031749"/>
            <a:ext cx="1489177" cy="1984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900" dirty="0">
                <a:solidFill>
                  <a:schemeClr val="tx1"/>
                </a:solidFill>
              </a:rPr>
              <a:t>Neuron Number</a:t>
            </a:r>
          </a:p>
        </p:txBody>
      </p:sp>
      <p:sp>
        <p:nvSpPr>
          <p:cNvPr id="19" name="テキスト ボックス 18">
            <a:extLst>
              <a:ext uri="{FF2B5EF4-FFF2-40B4-BE49-F238E27FC236}">
                <a16:creationId xmlns:a16="http://schemas.microsoft.com/office/drawing/2014/main" id="{3ECF9193-B080-4DB3-89C2-DDDEE7D67CFD}"/>
              </a:ext>
            </a:extLst>
          </p:cNvPr>
          <p:cNvSpPr txBox="1"/>
          <p:nvPr/>
        </p:nvSpPr>
        <p:spPr>
          <a:xfrm>
            <a:off x="2048778" y="2471179"/>
            <a:ext cx="1173719" cy="369332"/>
          </a:xfrm>
          <a:prstGeom prst="rect">
            <a:avLst/>
          </a:prstGeom>
          <a:noFill/>
          <a:ln w="28575">
            <a:solidFill>
              <a:srgbClr val="FF0000"/>
            </a:solidFill>
          </a:ln>
        </p:spPr>
        <p:txBody>
          <a:bodyPr wrap="none" rtlCol="0">
            <a:spAutoFit/>
          </a:bodyPr>
          <a:lstStyle/>
          <a:p>
            <a:r>
              <a:rPr lang="ja-JP" altLang="en-US" dirty="0">
                <a:solidFill>
                  <a:srgbClr val="FF0000"/>
                </a:solidFill>
              </a:rPr>
              <a:t>↑</a:t>
            </a:r>
            <a:r>
              <a:rPr kumimoji="1" lang="ja-JP" altLang="en-US" dirty="0">
                <a:solidFill>
                  <a:srgbClr val="FF0000"/>
                </a:solidFill>
              </a:rPr>
              <a:t>変数 </a:t>
            </a:r>
            <a:r>
              <a:rPr lang="ja-JP" altLang="en-US" dirty="0">
                <a:solidFill>
                  <a:srgbClr val="FF0000"/>
                </a:solidFill>
              </a:rPr>
              <a:t>多</a:t>
            </a:r>
            <a:endParaRPr kumimoji="1" lang="ja-JP" altLang="en-US" dirty="0">
              <a:solidFill>
                <a:srgbClr val="FF0000"/>
              </a:solidFill>
            </a:endParaRPr>
          </a:p>
        </p:txBody>
      </p:sp>
      <p:sp>
        <p:nvSpPr>
          <p:cNvPr id="20" name="テキスト ボックス 19">
            <a:extLst>
              <a:ext uri="{FF2B5EF4-FFF2-40B4-BE49-F238E27FC236}">
                <a16:creationId xmlns:a16="http://schemas.microsoft.com/office/drawing/2014/main" id="{7E439DE2-558C-4E4C-8317-9EF13F7F45DB}"/>
              </a:ext>
            </a:extLst>
          </p:cNvPr>
          <p:cNvSpPr txBox="1"/>
          <p:nvPr/>
        </p:nvSpPr>
        <p:spPr>
          <a:xfrm>
            <a:off x="2859546" y="4132181"/>
            <a:ext cx="1173719" cy="369332"/>
          </a:xfrm>
          <a:prstGeom prst="rect">
            <a:avLst/>
          </a:prstGeom>
          <a:noFill/>
          <a:ln w="28575">
            <a:solidFill>
              <a:srgbClr val="FF0000"/>
            </a:solidFill>
          </a:ln>
        </p:spPr>
        <p:txBody>
          <a:bodyPr wrap="none" rtlCol="0">
            <a:spAutoFit/>
          </a:bodyPr>
          <a:lstStyle/>
          <a:p>
            <a:r>
              <a:rPr kumimoji="1" lang="ja-JP" altLang="en-US" dirty="0">
                <a:solidFill>
                  <a:srgbClr val="FF0000"/>
                </a:solidFill>
              </a:rPr>
              <a:t>↓変数 少</a:t>
            </a:r>
          </a:p>
        </p:txBody>
      </p:sp>
      <p:sp>
        <p:nvSpPr>
          <p:cNvPr id="21" name="テキスト ボックス 20">
            <a:extLst>
              <a:ext uri="{FF2B5EF4-FFF2-40B4-BE49-F238E27FC236}">
                <a16:creationId xmlns:a16="http://schemas.microsoft.com/office/drawing/2014/main" id="{D36309BF-84BE-4DB9-8526-775EE64CAC7D}"/>
              </a:ext>
            </a:extLst>
          </p:cNvPr>
          <p:cNvSpPr txBox="1"/>
          <p:nvPr/>
        </p:nvSpPr>
        <p:spPr>
          <a:xfrm>
            <a:off x="6413978" y="2393225"/>
            <a:ext cx="1454244" cy="369332"/>
          </a:xfrm>
          <a:prstGeom prst="rect">
            <a:avLst/>
          </a:prstGeom>
          <a:noFill/>
          <a:ln w="28575">
            <a:solidFill>
              <a:srgbClr val="FF0000"/>
            </a:solidFill>
          </a:ln>
        </p:spPr>
        <p:txBody>
          <a:bodyPr wrap="none" rtlCol="0">
            <a:spAutoFit/>
          </a:bodyPr>
          <a:lstStyle/>
          <a:p>
            <a:r>
              <a:rPr lang="ja-JP" altLang="en-US" dirty="0">
                <a:solidFill>
                  <a:srgbClr val="FF0000"/>
                </a:solidFill>
              </a:rPr>
              <a:t>↑ｲｵﾝﾁｬﾈﾙ型</a:t>
            </a:r>
            <a:endParaRPr kumimoji="1" lang="ja-JP" altLang="en-US" dirty="0">
              <a:solidFill>
                <a:srgbClr val="FF0000"/>
              </a:solidFill>
            </a:endParaRPr>
          </a:p>
        </p:txBody>
      </p:sp>
      <p:sp>
        <p:nvSpPr>
          <p:cNvPr id="22" name="テキスト ボックス 21">
            <a:extLst>
              <a:ext uri="{FF2B5EF4-FFF2-40B4-BE49-F238E27FC236}">
                <a16:creationId xmlns:a16="http://schemas.microsoft.com/office/drawing/2014/main" id="{B2EF0A9D-9192-4DDB-8943-6B58C5294CB4}"/>
              </a:ext>
            </a:extLst>
          </p:cNvPr>
          <p:cNvSpPr txBox="1"/>
          <p:nvPr/>
        </p:nvSpPr>
        <p:spPr>
          <a:xfrm>
            <a:off x="6949307" y="4015709"/>
            <a:ext cx="1569660" cy="369332"/>
          </a:xfrm>
          <a:prstGeom prst="rect">
            <a:avLst/>
          </a:prstGeom>
          <a:noFill/>
          <a:ln w="28575">
            <a:solidFill>
              <a:srgbClr val="FF0000"/>
            </a:solidFill>
          </a:ln>
        </p:spPr>
        <p:txBody>
          <a:bodyPr wrap="none" rtlCol="0">
            <a:spAutoFit/>
          </a:bodyPr>
          <a:lstStyle/>
          <a:p>
            <a:r>
              <a:rPr lang="ja-JP" altLang="en-US" dirty="0">
                <a:solidFill>
                  <a:srgbClr val="FF0000"/>
                </a:solidFill>
              </a:rPr>
              <a:t>↓閾値発火型</a:t>
            </a:r>
            <a:endParaRPr kumimoji="1" lang="ja-JP" altLang="en-US" dirty="0">
              <a:solidFill>
                <a:srgbClr val="FF0000"/>
              </a:solidFill>
            </a:endParaRPr>
          </a:p>
        </p:txBody>
      </p:sp>
    </p:spTree>
    <p:extLst>
      <p:ext uri="{BB962C8B-B14F-4D97-AF65-F5344CB8AC3E}">
        <p14:creationId xmlns:p14="http://schemas.microsoft.com/office/powerpoint/2010/main" val="26424582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AA31B575-576A-460D-A78B-4DD9300BA0DA}" type="slidenum">
              <a:rPr kumimoji="1" lang="ja-JP" altLang="en-US" smtClean="0"/>
              <a:t>14</a:t>
            </a:fld>
            <a:endParaRPr kumimoji="1" lang="ja-JP" altLang="en-US"/>
          </a:p>
        </p:txBody>
      </p:sp>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15881" y="7457346"/>
            <a:ext cx="5520555" cy="3729081"/>
          </a:xfrm>
          <a:prstGeom prst="rect">
            <a:avLst/>
          </a:prstGeom>
        </p:spPr>
      </p:pic>
      <p:sp>
        <p:nvSpPr>
          <p:cNvPr id="12" name="テキスト ボックス 11"/>
          <p:cNvSpPr txBox="1"/>
          <p:nvPr/>
        </p:nvSpPr>
        <p:spPr>
          <a:xfrm>
            <a:off x="1886350" y="583910"/>
            <a:ext cx="5933034" cy="707886"/>
          </a:xfrm>
          <a:prstGeom prst="rect">
            <a:avLst/>
          </a:prstGeom>
          <a:noFill/>
        </p:spPr>
        <p:txBody>
          <a:bodyPr wrap="none" rtlCol="0">
            <a:spAutoFit/>
          </a:bodyPr>
          <a:lstStyle/>
          <a:p>
            <a:r>
              <a:rPr kumimoji="1" lang="en-US" altLang="ja-JP" sz="4000" dirty="0"/>
              <a:t>CPU</a:t>
            </a:r>
            <a:r>
              <a:rPr kumimoji="1" lang="ja-JP" altLang="en-US" sz="4000" dirty="0"/>
              <a:t>と</a:t>
            </a:r>
            <a:r>
              <a:rPr kumimoji="1" lang="en-US" altLang="ja-JP" sz="4000" dirty="0"/>
              <a:t>GPU</a:t>
            </a:r>
            <a:r>
              <a:rPr kumimoji="1" lang="ja-JP" altLang="en-US" sz="4000" dirty="0"/>
              <a:t>の計算時間差</a:t>
            </a:r>
            <a:endParaRPr kumimoji="1" lang="en-US" altLang="ja-JP" sz="4000" dirty="0"/>
          </a:p>
        </p:txBody>
      </p:sp>
      <p:grpSp>
        <p:nvGrpSpPr>
          <p:cNvPr id="16" name="グループ化 15"/>
          <p:cNvGrpSpPr/>
          <p:nvPr/>
        </p:nvGrpSpPr>
        <p:grpSpPr>
          <a:xfrm>
            <a:off x="613954" y="1801739"/>
            <a:ext cx="3949430" cy="3229939"/>
            <a:chOff x="4841804" y="1784805"/>
            <a:chExt cx="3949430" cy="3229939"/>
          </a:xfrm>
        </p:grpSpPr>
        <p:pic>
          <p:nvPicPr>
            <p:cNvPr id="9" name="図 8"/>
            <p:cNvPicPr>
              <a:picLocks noChangeAspect="1"/>
            </p:cNvPicPr>
            <p:nvPr/>
          </p:nvPicPr>
          <p:blipFill>
            <a:blip r:embed="rId4"/>
            <a:stretch>
              <a:fillRect/>
            </a:stretch>
          </p:blipFill>
          <p:spPr>
            <a:xfrm>
              <a:off x="4841804" y="2228947"/>
              <a:ext cx="3949430" cy="2785797"/>
            </a:xfrm>
            <a:prstGeom prst="rect">
              <a:avLst/>
            </a:prstGeom>
          </p:spPr>
        </p:pic>
        <p:sp>
          <p:nvSpPr>
            <p:cNvPr id="11" name="正方形/長方形 10"/>
            <p:cNvSpPr/>
            <p:nvPr/>
          </p:nvSpPr>
          <p:spPr>
            <a:xfrm>
              <a:off x="5450467" y="1784805"/>
              <a:ext cx="2732104" cy="423333"/>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b="1" dirty="0"/>
                <a:t>2-compartment </a:t>
              </a:r>
              <a:r>
                <a:rPr kumimoji="1" lang="ja-JP" altLang="en-US" b="1" dirty="0"/>
                <a:t>モデル</a:t>
              </a:r>
            </a:p>
          </p:txBody>
        </p:sp>
        <p:sp>
          <p:nvSpPr>
            <p:cNvPr id="14" name="正方形/長方形 13"/>
            <p:cNvSpPr/>
            <p:nvPr/>
          </p:nvSpPr>
          <p:spPr>
            <a:xfrm>
              <a:off x="5808770" y="2404144"/>
              <a:ext cx="1489177" cy="143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900" dirty="0">
                  <a:solidFill>
                    <a:schemeClr val="tx1"/>
                  </a:solidFill>
                </a:rPr>
                <a:t>2-compartment(CPU)</a:t>
              </a:r>
            </a:p>
          </p:txBody>
        </p:sp>
        <p:sp>
          <p:nvSpPr>
            <p:cNvPr id="15" name="正方形/長方形 14"/>
            <p:cNvSpPr/>
            <p:nvPr/>
          </p:nvSpPr>
          <p:spPr>
            <a:xfrm>
              <a:off x="5808770" y="2570922"/>
              <a:ext cx="1489177" cy="1984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900" dirty="0">
                  <a:solidFill>
                    <a:schemeClr val="tx1"/>
                  </a:solidFill>
                </a:rPr>
                <a:t>2-compartment(GPU)</a:t>
              </a:r>
            </a:p>
          </p:txBody>
        </p:sp>
      </p:grpSp>
      <p:sp>
        <p:nvSpPr>
          <p:cNvPr id="18" name="テキスト ボックス 17"/>
          <p:cNvSpPr txBox="1"/>
          <p:nvPr/>
        </p:nvSpPr>
        <p:spPr>
          <a:xfrm>
            <a:off x="4572000" y="1951160"/>
            <a:ext cx="4148893" cy="369332"/>
          </a:xfrm>
          <a:prstGeom prst="rect">
            <a:avLst/>
          </a:prstGeom>
          <a:noFill/>
        </p:spPr>
        <p:txBody>
          <a:bodyPr wrap="none" rtlCol="0">
            <a:spAutoFit/>
          </a:bodyPr>
          <a:lstStyle/>
          <a:p>
            <a:r>
              <a:rPr lang="ja-JP" altLang="en-US" dirty="0"/>
              <a:t>ニューロン数が</a:t>
            </a:r>
            <a:r>
              <a:rPr lang="en-US" altLang="ja-JP" dirty="0"/>
              <a:t>2^18</a:t>
            </a:r>
            <a:r>
              <a:rPr lang="ja-JP" altLang="en-US" dirty="0"/>
              <a:t>個時の実行時間差</a:t>
            </a:r>
            <a:endParaRPr kumimoji="1" lang="ja-JP" altLang="en-US" dirty="0"/>
          </a:p>
        </p:txBody>
      </p:sp>
      <p:pic>
        <p:nvPicPr>
          <p:cNvPr id="19" name="図 18"/>
          <p:cNvPicPr>
            <a:picLocks noChangeAspect="1"/>
          </p:cNvPicPr>
          <p:nvPr/>
        </p:nvPicPr>
        <p:blipFill>
          <a:blip r:embed="rId5"/>
          <a:stretch>
            <a:fillRect/>
          </a:stretch>
        </p:blipFill>
        <p:spPr>
          <a:xfrm>
            <a:off x="5301083" y="2320492"/>
            <a:ext cx="2554445" cy="2767824"/>
          </a:xfrm>
          <a:prstGeom prst="rect">
            <a:avLst/>
          </a:prstGeom>
        </p:spPr>
      </p:pic>
      <p:sp>
        <p:nvSpPr>
          <p:cNvPr id="20" name="テキスト ボックス 19"/>
          <p:cNvSpPr txBox="1"/>
          <p:nvPr/>
        </p:nvSpPr>
        <p:spPr>
          <a:xfrm>
            <a:off x="1460752" y="5389761"/>
            <a:ext cx="6784230" cy="1077218"/>
          </a:xfrm>
          <a:prstGeom prst="rect">
            <a:avLst/>
          </a:prstGeom>
          <a:noFill/>
        </p:spPr>
        <p:txBody>
          <a:bodyPr wrap="none" rtlCol="0">
            <a:spAutoFit/>
          </a:bodyPr>
          <a:lstStyle/>
          <a:p>
            <a:r>
              <a:rPr lang="en-US" altLang="ja-JP" sz="3200" dirty="0"/>
              <a:t>GPU</a:t>
            </a:r>
            <a:r>
              <a:rPr lang="ja-JP" altLang="en-US" sz="3200" dirty="0"/>
              <a:t>は</a:t>
            </a:r>
            <a:r>
              <a:rPr lang="en-US" altLang="ja-JP" sz="3200" dirty="0"/>
              <a:t>CPU</a:t>
            </a:r>
            <a:r>
              <a:rPr lang="ja-JP" altLang="en-US" sz="3200" dirty="0"/>
              <a:t>の約</a:t>
            </a:r>
            <a:r>
              <a:rPr lang="en-US" altLang="ja-JP" sz="3200" dirty="0"/>
              <a:t>5.0</a:t>
            </a:r>
            <a:r>
              <a:rPr lang="ja-JP" altLang="en-US" sz="3200" dirty="0"/>
              <a:t>倍高速</a:t>
            </a:r>
            <a:endParaRPr lang="en-US" altLang="ja-JP" sz="3200" dirty="0"/>
          </a:p>
          <a:p>
            <a:r>
              <a:rPr lang="ja-JP" altLang="en-US" sz="3200" dirty="0"/>
              <a:t>ニューロンが少ないとき</a:t>
            </a:r>
            <a:r>
              <a:rPr lang="en-US" altLang="ja-JP" sz="3200" dirty="0"/>
              <a:t>CPU</a:t>
            </a:r>
            <a:r>
              <a:rPr lang="ja-JP" altLang="en-US" sz="3200" dirty="0"/>
              <a:t>が高速</a:t>
            </a:r>
            <a:endParaRPr lang="en-US" altLang="ja-JP" sz="2800" dirty="0"/>
          </a:p>
        </p:txBody>
      </p:sp>
      <p:sp>
        <p:nvSpPr>
          <p:cNvPr id="21" name="正方形/長方形 20"/>
          <p:cNvSpPr/>
          <p:nvPr/>
        </p:nvSpPr>
        <p:spPr>
          <a:xfrm>
            <a:off x="2009545" y="4861639"/>
            <a:ext cx="1489177" cy="1984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900" dirty="0">
                <a:solidFill>
                  <a:schemeClr val="tx1"/>
                </a:solidFill>
              </a:rPr>
              <a:t>Neuron Number</a:t>
            </a:r>
          </a:p>
        </p:txBody>
      </p:sp>
      <p:cxnSp>
        <p:nvCxnSpPr>
          <p:cNvPr id="5" name="直線コネクタ 4">
            <a:extLst>
              <a:ext uri="{FF2B5EF4-FFF2-40B4-BE49-F238E27FC236}">
                <a16:creationId xmlns:a16="http://schemas.microsoft.com/office/drawing/2014/main" id="{6D55D8F4-9915-43B6-B7B7-C7DDBF522E89}"/>
              </a:ext>
            </a:extLst>
          </p:cNvPr>
          <p:cNvCxnSpPr>
            <a:cxnSpLocks/>
          </p:cNvCxnSpPr>
          <p:nvPr/>
        </p:nvCxnSpPr>
        <p:spPr>
          <a:xfrm>
            <a:off x="2091841" y="3087759"/>
            <a:ext cx="0" cy="1233289"/>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10" name="矢印: 右 9">
            <a:extLst>
              <a:ext uri="{FF2B5EF4-FFF2-40B4-BE49-F238E27FC236}">
                <a16:creationId xmlns:a16="http://schemas.microsoft.com/office/drawing/2014/main" id="{8136621F-8B65-4903-A2BA-6083B6BFACB8}"/>
              </a:ext>
            </a:extLst>
          </p:cNvPr>
          <p:cNvSpPr/>
          <p:nvPr/>
        </p:nvSpPr>
        <p:spPr>
          <a:xfrm>
            <a:off x="2180159" y="3914110"/>
            <a:ext cx="1909307" cy="5067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GPU</a:t>
            </a:r>
            <a:r>
              <a:rPr kumimoji="1" lang="ja-JP" altLang="en-US" dirty="0"/>
              <a:t>が有利</a:t>
            </a:r>
          </a:p>
        </p:txBody>
      </p:sp>
    </p:spTree>
    <p:extLst>
      <p:ext uri="{BB962C8B-B14F-4D97-AF65-F5344CB8AC3E}">
        <p14:creationId xmlns:p14="http://schemas.microsoft.com/office/powerpoint/2010/main" val="15853933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AA31B575-576A-460D-A78B-4DD9300BA0DA}" type="slidenum">
              <a:rPr kumimoji="1" lang="ja-JP" altLang="en-US" smtClean="0"/>
              <a:t>15</a:t>
            </a:fld>
            <a:endParaRPr kumimoji="1" lang="ja-JP" altLang="en-US"/>
          </a:p>
        </p:txBody>
      </p:sp>
      <p:pic>
        <p:nvPicPr>
          <p:cNvPr id="5" name="図 4"/>
          <p:cNvPicPr>
            <a:picLocks noChangeAspect="1"/>
          </p:cNvPicPr>
          <p:nvPr/>
        </p:nvPicPr>
        <p:blipFill>
          <a:blip r:embed="rId3"/>
          <a:stretch>
            <a:fillRect/>
          </a:stretch>
        </p:blipFill>
        <p:spPr>
          <a:xfrm>
            <a:off x="628650" y="2270054"/>
            <a:ext cx="3605414" cy="2441641"/>
          </a:xfrm>
          <a:prstGeom prst="rect">
            <a:avLst/>
          </a:prstGeom>
        </p:spPr>
      </p:pic>
      <p:sp>
        <p:nvSpPr>
          <p:cNvPr id="6" name="テキスト ボックス 5"/>
          <p:cNvSpPr txBox="1"/>
          <p:nvPr/>
        </p:nvSpPr>
        <p:spPr>
          <a:xfrm>
            <a:off x="678029" y="1840433"/>
            <a:ext cx="3416320" cy="369332"/>
          </a:xfrm>
          <a:prstGeom prst="rect">
            <a:avLst/>
          </a:prstGeom>
          <a:noFill/>
        </p:spPr>
        <p:txBody>
          <a:bodyPr wrap="none" rtlCol="0">
            <a:spAutoFit/>
          </a:bodyPr>
          <a:lstStyle/>
          <a:p>
            <a:r>
              <a:rPr kumimoji="1" lang="ja-JP" altLang="en-US" dirty="0"/>
              <a:t>データ転送</a:t>
            </a:r>
            <a:r>
              <a:rPr lang="ja-JP" altLang="en-US" dirty="0"/>
              <a:t>をしない場合の結果</a:t>
            </a:r>
            <a:endParaRPr lang="en-US" altLang="ja-JP" dirty="0"/>
          </a:p>
        </p:txBody>
      </p:sp>
      <p:sp>
        <p:nvSpPr>
          <p:cNvPr id="3" name="テキスト ボックス 2"/>
          <p:cNvSpPr txBox="1"/>
          <p:nvPr/>
        </p:nvSpPr>
        <p:spPr>
          <a:xfrm>
            <a:off x="354141" y="540635"/>
            <a:ext cx="8456161" cy="707886"/>
          </a:xfrm>
          <a:prstGeom prst="rect">
            <a:avLst/>
          </a:prstGeom>
          <a:noFill/>
        </p:spPr>
        <p:txBody>
          <a:bodyPr wrap="none" rtlCol="0">
            <a:spAutoFit/>
          </a:bodyPr>
          <a:lstStyle/>
          <a:p>
            <a:r>
              <a:rPr kumimoji="1" lang="en-US" altLang="ja-JP" sz="4000" dirty="0"/>
              <a:t>GPU</a:t>
            </a:r>
            <a:r>
              <a:rPr kumimoji="1" lang="ja-JP" altLang="en-US" sz="4000" dirty="0"/>
              <a:t>計算におけるデータ転送の効果</a:t>
            </a:r>
            <a:endParaRPr kumimoji="1" lang="en-US" altLang="ja-JP" sz="4000" dirty="0"/>
          </a:p>
        </p:txBody>
      </p:sp>
      <p:pic>
        <p:nvPicPr>
          <p:cNvPr id="7" name="図 6"/>
          <p:cNvPicPr>
            <a:picLocks noChangeAspect="1"/>
          </p:cNvPicPr>
          <p:nvPr/>
        </p:nvPicPr>
        <p:blipFill>
          <a:blip r:embed="rId4"/>
          <a:stretch>
            <a:fillRect/>
          </a:stretch>
        </p:blipFill>
        <p:spPr>
          <a:xfrm>
            <a:off x="4823326" y="2113060"/>
            <a:ext cx="3078747" cy="2755631"/>
          </a:xfrm>
          <a:prstGeom prst="rect">
            <a:avLst/>
          </a:prstGeom>
        </p:spPr>
      </p:pic>
      <p:sp>
        <p:nvSpPr>
          <p:cNvPr id="14" name="テキスト ボックス 13"/>
          <p:cNvSpPr txBox="1"/>
          <p:nvPr/>
        </p:nvSpPr>
        <p:spPr>
          <a:xfrm>
            <a:off x="4541802" y="1743728"/>
            <a:ext cx="4148893" cy="369332"/>
          </a:xfrm>
          <a:prstGeom prst="rect">
            <a:avLst/>
          </a:prstGeom>
          <a:noFill/>
        </p:spPr>
        <p:txBody>
          <a:bodyPr wrap="none" rtlCol="0">
            <a:spAutoFit/>
          </a:bodyPr>
          <a:lstStyle/>
          <a:p>
            <a:r>
              <a:rPr lang="ja-JP" altLang="en-US" dirty="0"/>
              <a:t>ニューロン数が</a:t>
            </a:r>
            <a:r>
              <a:rPr lang="en-US" altLang="ja-JP" dirty="0"/>
              <a:t>2^18</a:t>
            </a:r>
            <a:r>
              <a:rPr lang="ja-JP" altLang="en-US" dirty="0"/>
              <a:t>個時の実行時間差</a:t>
            </a:r>
            <a:endParaRPr kumimoji="1" lang="ja-JP" altLang="en-US" dirty="0"/>
          </a:p>
        </p:txBody>
      </p:sp>
      <p:sp>
        <p:nvSpPr>
          <p:cNvPr id="15" name="テキスト ボックス 14"/>
          <p:cNvSpPr txBox="1"/>
          <p:nvPr/>
        </p:nvSpPr>
        <p:spPr>
          <a:xfrm>
            <a:off x="1184953" y="5279133"/>
            <a:ext cx="6713697" cy="1077218"/>
          </a:xfrm>
          <a:prstGeom prst="rect">
            <a:avLst/>
          </a:prstGeom>
          <a:noFill/>
        </p:spPr>
        <p:txBody>
          <a:bodyPr wrap="none" rtlCol="0">
            <a:spAutoFit/>
          </a:bodyPr>
          <a:lstStyle/>
          <a:p>
            <a:r>
              <a:rPr lang="ja-JP" altLang="en-US" sz="3200" dirty="0"/>
              <a:t>データ転送が無いとき約</a:t>
            </a:r>
            <a:r>
              <a:rPr lang="en-US" altLang="ja-JP" sz="3200" dirty="0"/>
              <a:t>4.2</a:t>
            </a:r>
            <a:r>
              <a:rPr lang="ja-JP" altLang="en-US" sz="3200" dirty="0"/>
              <a:t>倍高速</a:t>
            </a:r>
            <a:endParaRPr lang="en-US" altLang="ja-JP" sz="3200" dirty="0"/>
          </a:p>
          <a:p>
            <a:r>
              <a:rPr lang="ja-JP" altLang="en-US" sz="3200" dirty="0"/>
              <a:t>約</a:t>
            </a:r>
            <a:r>
              <a:rPr lang="en-US" altLang="ja-JP" sz="3200" dirty="0"/>
              <a:t>76%</a:t>
            </a:r>
            <a:r>
              <a:rPr lang="ja-JP" altLang="en-US" sz="3200" dirty="0"/>
              <a:t>がデータ転送による時間ロス</a:t>
            </a:r>
            <a:endParaRPr lang="en-US" altLang="ja-JP" sz="3200" dirty="0"/>
          </a:p>
        </p:txBody>
      </p:sp>
      <p:sp>
        <p:nvSpPr>
          <p:cNvPr id="16" name="正方形/長方形 15"/>
          <p:cNvSpPr/>
          <p:nvPr/>
        </p:nvSpPr>
        <p:spPr>
          <a:xfrm>
            <a:off x="1876195" y="4530324"/>
            <a:ext cx="1489177" cy="1984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900" dirty="0">
                <a:solidFill>
                  <a:schemeClr val="tx1"/>
                </a:solidFill>
              </a:rPr>
              <a:t>Neuron Number</a:t>
            </a:r>
          </a:p>
        </p:txBody>
      </p:sp>
    </p:spTree>
    <p:extLst>
      <p:ext uri="{BB962C8B-B14F-4D97-AF65-F5344CB8AC3E}">
        <p14:creationId xmlns:p14="http://schemas.microsoft.com/office/powerpoint/2010/main" val="20406393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AA31B575-576A-460D-A78B-4DD9300BA0DA}" type="slidenum">
              <a:rPr kumimoji="1" lang="ja-JP" altLang="en-US" smtClean="0"/>
              <a:t>16</a:t>
            </a:fld>
            <a:endParaRPr kumimoji="1" lang="ja-JP" altLang="en-US"/>
          </a:p>
        </p:txBody>
      </p:sp>
      <p:pic>
        <p:nvPicPr>
          <p:cNvPr id="8" name="図 7"/>
          <p:cNvPicPr>
            <a:picLocks noChangeAspect="1"/>
          </p:cNvPicPr>
          <p:nvPr/>
        </p:nvPicPr>
        <p:blipFill>
          <a:blip r:embed="rId2"/>
          <a:stretch>
            <a:fillRect/>
          </a:stretch>
        </p:blipFill>
        <p:spPr>
          <a:xfrm>
            <a:off x="623287" y="2682730"/>
            <a:ext cx="3823746" cy="2393115"/>
          </a:xfrm>
          <a:prstGeom prst="rect">
            <a:avLst/>
          </a:prstGeom>
        </p:spPr>
      </p:pic>
      <p:sp>
        <p:nvSpPr>
          <p:cNvPr id="9" name="テキスト ボックス 8"/>
          <p:cNvSpPr txBox="1"/>
          <p:nvPr/>
        </p:nvSpPr>
        <p:spPr>
          <a:xfrm>
            <a:off x="623287" y="2041015"/>
            <a:ext cx="4007828" cy="646331"/>
          </a:xfrm>
          <a:prstGeom prst="rect">
            <a:avLst/>
          </a:prstGeom>
          <a:noFill/>
        </p:spPr>
        <p:txBody>
          <a:bodyPr wrap="none" rtlCol="0">
            <a:spAutoFit/>
          </a:bodyPr>
          <a:lstStyle/>
          <a:p>
            <a:r>
              <a:rPr kumimoji="1" lang="ja-JP" altLang="en-US" dirty="0"/>
              <a:t>データ転送桁数を</a:t>
            </a:r>
            <a:r>
              <a:rPr kumimoji="1" lang="en-US" altLang="ja-JP" dirty="0"/>
              <a:t>16</a:t>
            </a:r>
            <a:r>
              <a:rPr kumimoji="1" lang="ja-JP" altLang="en-US" dirty="0"/>
              <a:t>桁</a:t>
            </a:r>
            <a:r>
              <a:rPr kumimoji="1" lang="en-US" altLang="ja-JP" dirty="0"/>
              <a:t>(Double)</a:t>
            </a:r>
            <a:r>
              <a:rPr kumimoji="1" lang="ja-JP" altLang="en-US" dirty="0"/>
              <a:t>から</a:t>
            </a:r>
            <a:endParaRPr kumimoji="1" lang="en-US" altLang="ja-JP" dirty="0"/>
          </a:p>
          <a:p>
            <a:r>
              <a:rPr lang="en-US" altLang="ja-JP" dirty="0"/>
              <a:t>8</a:t>
            </a:r>
            <a:r>
              <a:rPr lang="ja-JP" altLang="en-US" dirty="0"/>
              <a:t>桁</a:t>
            </a:r>
            <a:r>
              <a:rPr lang="en-US" altLang="ja-JP" dirty="0"/>
              <a:t>(Single)</a:t>
            </a:r>
            <a:r>
              <a:rPr lang="ja-JP" altLang="en-US" dirty="0"/>
              <a:t>に変更した場合の比較</a:t>
            </a:r>
          </a:p>
        </p:txBody>
      </p:sp>
      <p:sp>
        <p:nvSpPr>
          <p:cNvPr id="11" name="テキスト ボックス 10"/>
          <p:cNvSpPr txBox="1"/>
          <p:nvPr/>
        </p:nvSpPr>
        <p:spPr>
          <a:xfrm>
            <a:off x="2320087" y="5425172"/>
            <a:ext cx="4439036" cy="584775"/>
          </a:xfrm>
          <a:prstGeom prst="rect">
            <a:avLst/>
          </a:prstGeom>
          <a:noFill/>
        </p:spPr>
        <p:txBody>
          <a:bodyPr wrap="none" rtlCol="0">
            <a:spAutoFit/>
          </a:bodyPr>
          <a:lstStyle/>
          <a:p>
            <a:r>
              <a:rPr lang="ja-JP" altLang="en-US" sz="3200" dirty="0"/>
              <a:t>約</a:t>
            </a:r>
            <a:r>
              <a:rPr lang="en-US" altLang="ja-JP" sz="3200" dirty="0"/>
              <a:t>1.5</a:t>
            </a:r>
            <a:r>
              <a:rPr lang="ja-JP" altLang="en-US" sz="3200" dirty="0"/>
              <a:t>倍の高速化に成功</a:t>
            </a:r>
            <a:endParaRPr lang="en-US" altLang="ja-JP" sz="3200" dirty="0"/>
          </a:p>
        </p:txBody>
      </p:sp>
      <p:sp>
        <p:nvSpPr>
          <p:cNvPr id="13" name="テキスト ボックス 12"/>
          <p:cNvSpPr txBox="1"/>
          <p:nvPr/>
        </p:nvSpPr>
        <p:spPr>
          <a:xfrm>
            <a:off x="4684677" y="1876644"/>
            <a:ext cx="4148893" cy="369332"/>
          </a:xfrm>
          <a:prstGeom prst="rect">
            <a:avLst/>
          </a:prstGeom>
          <a:noFill/>
        </p:spPr>
        <p:txBody>
          <a:bodyPr wrap="none" rtlCol="0">
            <a:spAutoFit/>
          </a:bodyPr>
          <a:lstStyle/>
          <a:p>
            <a:r>
              <a:rPr lang="ja-JP" altLang="en-US" dirty="0"/>
              <a:t>ニューロン数が</a:t>
            </a:r>
            <a:r>
              <a:rPr lang="en-US" altLang="ja-JP" dirty="0"/>
              <a:t>2^18</a:t>
            </a:r>
            <a:r>
              <a:rPr lang="ja-JP" altLang="en-US" dirty="0"/>
              <a:t>個時の実行時間差</a:t>
            </a:r>
            <a:endParaRPr kumimoji="1" lang="ja-JP" altLang="en-US" dirty="0"/>
          </a:p>
        </p:txBody>
      </p:sp>
      <p:sp>
        <p:nvSpPr>
          <p:cNvPr id="14" name="テキスト ボックス 13"/>
          <p:cNvSpPr txBox="1"/>
          <p:nvPr/>
        </p:nvSpPr>
        <p:spPr>
          <a:xfrm>
            <a:off x="383798" y="599701"/>
            <a:ext cx="8494633" cy="646331"/>
          </a:xfrm>
          <a:prstGeom prst="rect">
            <a:avLst/>
          </a:prstGeom>
          <a:noFill/>
        </p:spPr>
        <p:txBody>
          <a:bodyPr wrap="none" rtlCol="0">
            <a:spAutoFit/>
          </a:bodyPr>
          <a:lstStyle/>
          <a:p>
            <a:r>
              <a:rPr lang="ja-JP" altLang="en-US" sz="3600" dirty="0"/>
              <a:t>計算桁数を変化させたときの計算時間差</a:t>
            </a:r>
            <a:endParaRPr kumimoji="1" lang="en-US" altLang="ja-JP" sz="3600" dirty="0"/>
          </a:p>
        </p:txBody>
      </p:sp>
      <p:pic>
        <p:nvPicPr>
          <p:cNvPr id="3" name="図 2"/>
          <p:cNvPicPr>
            <a:picLocks noChangeAspect="1"/>
          </p:cNvPicPr>
          <p:nvPr/>
        </p:nvPicPr>
        <p:blipFill>
          <a:blip r:embed="rId3"/>
          <a:stretch>
            <a:fillRect/>
          </a:stretch>
        </p:blipFill>
        <p:spPr>
          <a:xfrm>
            <a:off x="5061451" y="2282121"/>
            <a:ext cx="3078747" cy="2749534"/>
          </a:xfrm>
          <a:prstGeom prst="rect">
            <a:avLst/>
          </a:prstGeom>
        </p:spPr>
      </p:pic>
      <p:sp>
        <p:nvSpPr>
          <p:cNvPr id="15" name="正方形/長方形 14"/>
          <p:cNvSpPr/>
          <p:nvPr/>
        </p:nvSpPr>
        <p:spPr>
          <a:xfrm>
            <a:off x="2009545" y="4861639"/>
            <a:ext cx="1489177" cy="1984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900" dirty="0">
                <a:solidFill>
                  <a:schemeClr val="tx1"/>
                </a:solidFill>
              </a:rPr>
              <a:t>Neuron Number</a:t>
            </a:r>
          </a:p>
        </p:txBody>
      </p:sp>
    </p:spTree>
    <p:extLst>
      <p:ext uri="{BB962C8B-B14F-4D97-AF65-F5344CB8AC3E}">
        <p14:creationId xmlns:p14="http://schemas.microsoft.com/office/powerpoint/2010/main" val="18535279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7"/>
            <a:ext cx="7886700" cy="782738"/>
          </a:xfrm>
        </p:spPr>
        <p:txBody>
          <a:bodyPr/>
          <a:lstStyle/>
          <a:p>
            <a:r>
              <a:rPr kumimoji="1" lang="ja-JP" altLang="en-US" dirty="0"/>
              <a:t>桁数変化による誤差</a:t>
            </a:r>
          </a:p>
        </p:txBody>
      </p:sp>
      <p:sp>
        <p:nvSpPr>
          <p:cNvPr id="4" name="スライド番号プレースホルダー 3"/>
          <p:cNvSpPr>
            <a:spLocks noGrp="1"/>
          </p:cNvSpPr>
          <p:nvPr>
            <p:ph type="sldNum" sz="quarter" idx="12"/>
          </p:nvPr>
        </p:nvSpPr>
        <p:spPr/>
        <p:txBody>
          <a:bodyPr/>
          <a:lstStyle/>
          <a:p>
            <a:fld id="{AA31B575-576A-460D-A78B-4DD9300BA0DA}" type="slidenum">
              <a:rPr kumimoji="1" lang="ja-JP" altLang="en-US" smtClean="0"/>
              <a:t>17</a:t>
            </a:fld>
            <a:endParaRPr kumimoji="1" lang="ja-JP" altLang="en-US"/>
          </a:p>
        </p:txBody>
      </p:sp>
      <p:pic>
        <p:nvPicPr>
          <p:cNvPr id="15" name="図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874" y="1875146"/>
            <a:ext cx="3831724" cy="1440000"/>
          </a:xfrm>
          <a:prstGeom prst="rect">
            <a:avLst/>
          </a:prstGeom>
        </p:spPr>
      </p:pic>
      <p:pic>
        <p:nvPicPr>
          <p:cNvPr id="16" name="図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1253" y="1836608"/>
            <a:ext cx="3831724" cy="1440000"/>
          </a:xfrm>
          <a:prstGeom prst="rect">
            <a:avLst/>
          </a:prstGeom>
        </p:spPr>
      </p:pic>
      <p:sp>
        <p:nvSpPr>
          <p:cNvPr id="17" name="正方形/長方形 16"/>
          <p:cNvSpPr/>
          <p:nvPr/>
        </p:nvSpPr>
        <p:spPr>
          <a:xfrm>
            <a:off x="940777" y="1451297"/>
            <a:ext cx="995789" cy="40883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b="1" dirty="0"/>
              <a:t>Double</a:t>
            </a:r>
            <a:endParaRPr kumimoji="1" lang="ja-JP" altLang="en-US" b="1" dirty="0"/>
          </a:p>
        </p:txBody>
      </p:sp>
      <p:sp>
        <p:nvSpPr>
          <p:cNvPr id="18" name="正方形/長方形 17"/>
          <p:cNvSpPr/>
          <p:nvPr/>
        </p:nvSpPr>
        <p:spPr>
          <a:xfrm>
            <a:off x="5249891" y="1439453"/>
            <a:ext cx="939894" cy="432518"/>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en-US" altLang="ja-JP" b="1" dirty="0"/>
              <a:t>Single</a:t>
            </a:r>
            <a:endParaRPr kumimoji="1" lang="ja-JP" altLang="en-US" b="1" dirty="0"/>
          </a:p>
        </p:txBody>
      </p:sp>
      <p:pic>
        <p:nvPicPr>
          <p:cNvPr id="19" name="図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4689" y="3648313"/>
            <a:ext cx="3666591" cy="1248537"/>
          </a:xfrm>
          <a:prstGeom prst="rect">
            <a:avLst/>
          </a:prstGeom>
        </p:spPr>
      </p:pic>
      <p:pic>
        <p:nvPicPr>
          <p:cNvPr id="20" name="図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3820" y="3648313"/>
            <a:ext cx="3666591" cy="1248537"/>
          </a:xfrm>
          <a:prstGeom prst="rect">
            <a:avLst/>
          </a:prstGeom>
        </p:spPr>
      </p:pic>
      <p:sp>
        <p:nvSpPr>
          <p:cNvPr id="21" name="テキスト ボックス 20"/>
          <p:cNvSpPr txBox="1"/>
          <p:nvPr/>
        </p:nvSpPr>
        <p:spPr>
          <a:xfrm>
            <a:off x="1108552" y="1053870"/>
            <a:ext cx="6926896" cy="369332"/>
          </a:xfrm>
          <a:prstGeom prst="rect">
            <a:avLst/>
          </a:prstGeom>
          <a:noFill/>
        </p:spPr>
        <p:txBody>
          <a:bodyPr wrap="none" rtlCol="0">
            <a:spAutoFit/>
          </a:bodyPr>
          <a:lstStyle/>
          <a:p>
            <a:r>
              <a:rPr lang="en-US" altLang="ja-JP" dirty="0"/>
              <a:t>Hodgkin-</a:t>
            </a:r>
            <a:r>
              <a:rPr lang="en-US" altLang="ja-JP" dirty="0" err="1"/>
              <a:t>huxley</a:t>
            </a:r>
            <a:r>
              <a:rPr lang="ja-JP" altLang="en-US" dirty="0"/>
              <a:t>モデルに同じ定常電流を入力し、その応答を比較</a:t>
            </a:r>
          </a:p>
        </p:txBody>
      </p:sp>
      <p:sp>
        <p:nvSpPr>
          <p:cNvPr id="22" name="テキスト ボックス 21"/>
          <p:cNvSpPr txBox="1"/>
          <p:nvPr/>
        </p:nvSpPr>
        <p:spPr>
          <a:xfrm>
            <a:off x="1979742" y="1505759"/>
            <a:ext cx="877163" cy="369332"/>
          </a:xfrm>
          <a:prstGeom prst="rect">
            <a:avLst/>
          </a:prstGeom>
          <a:noFill/>
        </p:spPr>
        <p:txBody>
          <a:bodyPr wrap="none" rtlCol="0">
            <a:spAutoFit/>
          </a:bodyPr>
          <a:lstStyle/>
          <a:p>
            <a:r>
              <a:rPr lang="ja-JP" altLang="en-US" dirty="0"/>
              <a:t>膜電位</a:t>
            </a:r>
            <a:endParaRPr lang="en-US" altLang="ja-JP" dirty="0"/>
          </a:p>
        </p:txBody>
      </p:sp>
      <p:sp>
        <p:nvSpPr>
          <p:cNvPr id="23" name="テキスト ボックス 22"/>
          <p:cNvSpPr txBox="1"/>
          <p:nvPr/>
        </p:nvSpPr>
        <p:spPr>
          <a:xfrm>
            <a:off x="6267002" y="1512992"/>
            <a:ext cx="877163" cy="369332"/>
          </a:xfrm>
          <a:prstGeom prst="rect">
            <a:avLst/>
          </a:prstGeom>
          <a:noFill/>
        </p:spPr>
        <p:txBody>
          <a:bodyPr wrap="none" rtlCol="0">
            <a:spAutoFit/>
          </a:bodyPr>
          <a:lstStyle/>
          <a:p>
            <a:r>
              <a:rPr lang="ja-JP" altLang="en-US" dirty="0"/>
              <a:t>膜電位</a:t>
            </a:r>
            <a:endParaRPr lang="en-US" altLang="ja-JP" dirty="0"/>
          </a:p>
        </p:txBody>
      </p:sp>
      <p:sp>
        <p:nvSpPr>
          <p:cNvPr id="26" name="テキスト ボックス 25"/>
          <p:cNvSpPr txBox="1"/>
          <p:nvPr/>
        </p:nvSpPr>
        <p:spPr>
          <a:xfrm>
            <a:off x="2271026" y="3357027"/>
            <a:ext cx="463588" cy="369332"/>
          </a:xfrm>
          <a:prstGeom prst="rect">
            <a:avLst/>
          </a:prstGeom>
          <a:noFill/>
        </p:spPr>
        <p:txBody>
          <a:bodyPr wrap="none" rtlCol="0">
            <a:spAutoFit/>
          </a:bodyPr>
          <a:lstStyle/>
          <a:p>
            <a:r>
              <a:rPr lang="en-US" altLang="ja-JP" dirty="0"/>
              <a:t>ISI</a:t>
            </a:r>
          </a:p>
        </p:txBody>
      </p:sp>
      <p:sp>
        <p:nvSpPr>
          <p:cNvPr id="27" name="テキスト ボックス 26"/>
          <p:cNvSpPr txBox="1"/>
          <p:nvPr/>
        </p:nvSpPr>
        <p:spPr>
          <a:xfrm>
            <a:off x="6473789" y="3355943"/>
            <a:ext cx="463588" cy="369332"/>
          </a:xfrm>
          <a:prstGeom prst="rect">
            <a:avLst/>
          </a:prstGeom>
          <a:noFill/>
        </p:spPr>
        <p:txBody>
          <a:bodyPr wrap="none" rtlCol="0">
            <a:spAutoFit/>
          </a:bodyPr>
          <a:lstStyle/>
          <a:p>
            <a:r>
              <a:rPr lang="en-US" altLang="ja-JP" dirty="0"/>
              <a:t>ISI</a:t>
            </a:r>
          </a:p>
        </p:txBody>
      </p:sp>
      <p:sp>
        <p:nvSpPr>
          <p:cNvPr id="28" name="テキスト ボックス 27"/>
          <p:cNvSpPr txBox="1"/>
          <p:nvPr/>
        </p:nvSpPr>
        <p:spPr>
          <a:xfrm>
            <a:off x="4766590" y="5268555"/>
            <a:ext cx="3877985" cy="830997"/>
          </a:xfrm>
          <a:prstGeom prst="rect">
            <a:avLst/>
          </a:prstGeom>
          <a:noFill/>
        </p:spPr>
        <p:txBody>
          <a:bodyPr wrap="none" rtlCol="0">
            <a:spAutoFit/>
          </a:bodyPr>
          <a:lstStyle/>
          <a:p>
            <a:r>
              <a:rPr kumimoji="1" lang="ja-JP" altLang="en-US" sz="2400" dirty="0"/>
              <a:t>数値切り捨てによる影響は</a:t>
            </a:r>
            <a:endParaRPr kumimoji="1" lang="en-US" altLang="ja-JP" sz="2400" dirty="0"/>
          </a:p>
          <a:p>
            <a:r>
              <a:rPr kumimoji="1" lang="ja-JP" altLang="en-US" sz="2400" dirty="0"/>
              <a:t>非常に少ない</a:t>
            </a:r>
            <a:endParaRPr kumimoji="1" lang="en-US" altLang="ja-JP" sz="2400" dirty="0"/>
          </a:p>
        </p:txBody>
      </p:sp>
      <p:sp>
        <p:nvSpPr>
          <p:cNvPr id="29" name="正方形/長方形 28">
            <a:extLst>
              <a:ext uri="{FF2B5EF4-FFF2-40B4-BE49-F238E27FC236}">
                <a16:creationId xmlns:a16="http://schemas.microsoft.com/office/drawing/2014/main" id="{F088BF9D-682F-4902-985D-35946EB99E8A}"/>
              </a:ext>
            </a:extLst>
          </p:cNvPr>
          <p:cNvSpPr/>
          <p:nvPr/>
        </p:nvSpPr>
        <p:spPr>
          <a:xfrm>
            <a:off x="940777" y="3231382"/>
            <a:ext cx="995789" cy="40883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b="1" dirty="0"/>
              <a:t>Double</a:t>
            </a:r>
            <a:endParaRPr kumimoji="1" lang="ja-JP" altLang="en-US" b="1" dirty="0"/>
          </a:p>
        </p:txBody>
      </p:sp>
      <p:sp>
        <p:nvSpPr>
          <p:cNvPr id="30" name="正方形/長方形 29">
            <a:extLst>
              <a:ext uri="{FF2B5EF4-FFF2-40B4-BE49-F238E27FC236}">
                <a16:creationId xmlns:a16="http://schemas.microsoft.com/office/drawing/2014/main" id="{550269A0-A0E3-4941-9A1A-C1691B1A4815}"/>
              </a:ext>
            </a:extLst>
          </p:cNvPr>
          <p:cNvSpPr/>
          <p:nvPr/>
        </p:nvSpPr>
        <p:spPr>
          <a:xfrm>
            <a:off x="5249891" y="3219538"/>
            <a:ext cx="939894" cy="432518"/>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en-US" altLang="ja-JP" b="1" dirty="0"/>
              <a:t>Single</a:t>
            </a:r>
            <a:endParaRPr kumimoji="1" lang="ja-JP" altLang="en-US" b="1" dirty="0"/>
          </a:p>
        </p:txBody>
      </p:sp>
      <p:pic>
        <p:nvPicPr>
          <p:cNvPr id="31" name="図 30">
            <a:extLst>
              <a:ext uri="{FF2B5EF4-FFF2-40B4-BE49-F238E27FC236}">
                <a16:creationId xmlns:a16="http://schemas.microsoft.com/office/drawing/2014/main" id="{EC5880B4-6273-4E52-BB1A-14855D4EC27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7258" y="4996448"/>
            <a:ext cx="4198955" cy="1761735"/>
          </a:xfrm>
          <a:prstGeom prst="rect">
            <a:avLst/>
          </a:prstGeom>
        </p:spPr>
      </p:pic>
    </p:spTree>
    <p:extLst>
      <p:ext uri="{BB962C8B-B14F-4D97-AF65-F5344CB8AC3E}">
        <p14:creationId xmlns:p14="http://schemas.microsoft.com/office/powerpoint/2010/main" val="28483293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09505" y="1089165"/>
            <a:ext cx="9009198" cy="5632311"/>
          </a:xfrm>
          <a:prstGeom prst="rect">
            <a:avLst/>
          </a:prstGeom>
          <a:noFill/>
        </p:spPr>
        <p:txBody>
          <a:bodyPr wrap="none" rtlCol="0">
            <a:spAutoFit/>
          </a:bodyPr>
          <a:lstStyle/>
          <a:p>
            <a:r>
              <a:rPr lang="ja-JP" altLang="en-US" sz="2400" dirty="0"/>
              <a:t>・</a:t>
            </a:r>
            <a:r>
              <a:rPr lang="en-US" altLang="ja-JP" sz="2400" dirty="0"/>
              <a:t>GPU</a:t>
            </a:r>
            <a:r>
              <a:rPr lang="ja-JP" altLang="en-US" sz="2400" dirty="0"/>
              <a:t>を用いると、ニューロン数が大量となる場合の計算で</a:t>
            </a:r>
            <a:endParaRPr lang="en-US" altLang="ja-JP" sz="2400" dirty="0"/>
          </a:p>
          <a:p>
            <a:r>
              <a:rPr lang="ja-JP" altLang="en-US" sz="2400" dirty="0"/>
              <a:t>　従来の手法に比べて</a:t>
            </a:r>
            <a:r>
              <a:rPr lang="en-US" altLang="ja-JP" sz="2400" dirty="0"/>
              <a:t>5</a:t>
            </a:r>
            <a:r>
              <a:rPr lang="ja-JP" altLang="en-US" sz="2400" dirty="0"/>
              <a:t>倍から</a:t>
            </a:r>
            <a:r>
              <a:rPr lang="en-US" altLang="ja-JP" sz="2400" dirty="0"/>
              <a:t>10</a:t>
            </a:r>
            <a:r>
              <a:rPr lang="ja-JP" altLang="en-US" sz="2400" dirty="0"/>
              <a:t>倍神経シミュレーション計算の</a:t>
            </a:r>
            <a:endParaRPr lang="en-US" altLang="ja-JP" sz="2400" dirty="0"/>
          </a:p>
          <a:p>
            <a:r>
              <a:rPr lang="ja-JP" altLang="en-US" sz="2400" dirty="0"/>
              <a:t>　高速化が可能</a:t>
            </a:r>
            <a:endParaRPr lang="en-US" altLang="ja-JP" sz="2400" dirty="0"/>
          </a:p>
          <a:p>
            <a:endParaRPr lang="en-US" altLang="ja-JP" sz="2400" dirty="0"/>
          </a:p>
          <a:p>
            <a:r>
              <a:rPr lang="ja-JP" altLang="en-US" sz="2400" dirty="0"/>
              <a:t>・ニューロン数が少数のときは</a:t>
            </a:r>
            <a:r>
              <a:rPr lang="en-US" altLang="ja-JP" sz="2400" dirty="0"/>
              <a:t>CPU</a:t>
            </a:r>
            <a:r>
              <a:rPr lang="ja-JP" altLang="en-US" sz="2400" dirty="0" err="1"/>
              <a:t>、</a:t>
            </a:r>
            <a:r>
              <a:rPr lang="ja-JP" altLang="en-US" sz="2400" dirty="0"/>
              <a:t>多数時は</a:t>
            </a:r>
            <a:r>
              <a:rPr lang="en-US" altLang="ja-JP" sz="2400" dirty="0"/>
              <a:t>GPU</a:t>
            </a:r>
            <a:r>
              <a:rPr lang="ja-JP" altLang="en-US" sz="2400" dirty="0"/>
              <a:t>が高速</a:t>
            </a:r>
            <a:endParaRPr lang="en-US" altLang="ja-JP" sz="2400" dirty="0"/>
          </a:p>
          <a:p>
            <a:endParaRPr lang="en-US" altLang="ja-JP" sz="2400" dirty="0"/>
          </a:p>
          <a:p>
            <a:r>
              <a:rPr lang="ja-JP" altLang="en-US" sz="2400" dirty="0"/>
              <a:t>・</a:t>
            </a:r>
            <a:r>
              <a:rPr lang="en-US" altLang="ja-JP" sz="2400" dirty="0"/>
              <a:t>GPU</a:t>
            </a:r>
            <a:r>
              <a:rPr lang="ja-JP" altLang="en-US" sz="2400" dirty="0"/>
              <a:t>計算では、データ転送による時間ロスが実行時間の</a:t>
            </a:r>
            <a:endParaRPr lang="en-US" altLang="ja-JP" sz="2400" dirty="0"/>
          </a:p>
          <a:p>
            <a:r>
              <a:rPr lang="ja-JP" altLang="en-US" sz="2400" dirty="0"/>
              <a:t>　大部分を占めており、この軽減が重要となる</a:t>
            </a:r>
            <a:endParaRPr lang="en-US" altLang="ja-JP" sz="2400" dirty="0"/>
          </a:p>
          <a:p>
            <a:endParaRPr lang="en-US" altLang="ja-JP" sz="2400" dirty="0"/>
          </a:p>
          <a:p>
            <a:r>
              <a:rPr lang="ja-JP" altLang="en-US" sz="2400" dirty="0"/>
              <a:t>・データ転送桁数をカットすることで、計算精度を保ちつつ</a:t>
            </a:r>
            <a:endParaRPr lang="en-US" altLang="ja-JP" sz="2400" dirty="0"/>
          </a:p>
          <a:p>
            <a:r>
              <a:rPr lang="ja-JP" altLang="en-US" sz="2400" dirty="0"/>
              <a:t>　計算時間を高速化することが可能</a:t>
            </a:r>
            <a:endParaRPr lang="en-US" altLang="ja-JP" sz="2400" dirty="0"/>
          </a:p>
          <a:p>
            <a:endParaRPr lang="en-US" altLang="ja-JP" sz="2400" dirty="0"/>
          </a:p>
          <a:p>
            <a:endParaRPr lang="en-US" altLang="ja-JP" sz="2400" dirty="0"/>
          </a:p>
          <a:p>
            <a:r>
              <a:rPr lang="ja-JP" altLang="en-US" sz="2400" dirty="0"/>
              <a:t>・電気魚を対象とした神経シミュレーションに</a:t>
            </a:r>
            <a:r>
              <a:rPr lang="en-US" altLang="ja-JP" sz="2400" dirty="0"/>
              <a:t>GPGPU</a:t>
            </a:r>
            <a:r>
              <a:rPr lang="ja-JP" altLang="en-US" sz="2400" dirty="0"/>
              <a:t>を</a:t>
            </a:r>
            <a:endParaRPr lang="en-US" altLang="ja-JP" sz="2400" dirty="0"/>
          </a:p>
          <a:p>
            <a:r>
              <a:rPr lang="ja-JP" altLang="en-US" sz="2400" dirty="0"/>
              <a:t>　取り入れ、大規模シミュレーションを行う</a:t>
            </a:r>
            <a:endParaRPr lang="en-US" altLang="ja-JP" sz="2400" dirty="0"/>
          </a:p>
        </p:txBody>
      </p:sp>
      <p:sp>
        <p:nvSpPr>
          <p:cNvPr id="2" name="タイトル 1"/>
          <p:cNvSpPr>
            <a:spLocks noGrp="1"/>
          </p:cNvSpPr>
          <p:nvPr>
            <p:ph type="title"/>
          </p:nvPr>
        </p:nvSpPr>
        <p:spPr>
          <a:xfrm>
            <a:off x="615821" y="288160"/>
            <a:ext cx="7886700" cy="712399"/>
          </a:xfrm>
        </p:spPr>
        <p:txBody>
          <a:bodyPr/>
          <a:lstStyle/>
          <a:p>
            <a:r>
              <a:rPr kumimoji="1" lang="ja-JP" altLang="en-US" dirty="0"/>
              <a:t>まとめ</a:t>
            </a:r>
          </a:p>
        </p:txBody>
      </p:sp>
      <p:sp>
        <p:nvSpPr>
          <p:cNvPr id="5" name="スライド番号プレースホルダー 4"/>
          <p:cNvSpPr>
            <a:spLocks noGrp="1"/>
          </p:cNvSpPr>
          <p:nvPr>
            <p:ph type="sldNum" sz="quarter" idx="12"/>
          </p:nvPr>
        </p:nvSpPr>
        <p:spPr/>
        <p:txBody>
          <a:bodyPr/>
          <a:lstStyle/>
          <a:p>
            <a:fld id="{AA31B575-576A-460D-A78B-4DD9300BA0DA}" type="slidenum">
              <a:rPr kumimoji="1" lang="ja-JP" altLang="en-US" sz="1800" smtClean="0"/>
              <a:t>18</a:t>
            </a:fld>
            <a:endParaRPr kumimoji="1" lang="ja-JP" altLang="en-US" sz="1800" dirty="0"/>
          </a:p>
        </p:txBody>
      </p:sp>
      <p:sp>
        <p:nvSpPr>
          <p:cNvPr id="6" name="ホームベース 45"/>
          <p:cNvSpPr/>
          <p:nvPr/>
        </p:nvSpPr>
        <p:spPr>
          <a:xfrm>
            <a:off x="502936" y="5338396"/>
            <a:ext cx="2130792" cy="503305"/>
          </a:xfrm>
          <a:prstGeom prst="homePlat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2400" b="1" dirty="0"/>
              <a:t>今後の展望</a:t>
            </a:r>
          </a:p>
        </p:txBody>
      </p:sp>
    </p:spTree>
    <p:extLst>
      <p:ext uri="{BB962C8B-B14F-4D97-AF65-F5344CB8AC3E}">
        <p14:creationId xmlns:p14="http://schemas.microsoft.com/office/powerpoint/2010/main" val="1094540308"/>
      </p:ext>
    </p:extLst>
  </p:cSld>
  <p:clrMapOvr>
    <a:masterClrMapping/>
  </p:clrMapOvr>
  <mc:AlternateContent xmlns:mc="http://schemas.openxmlformats.org/markup-compatibility/2006" xmlns:p14="http://schemas.microsoft.com/office/powerpoint/2010/main">
    <mc:Choice Requires="p14">
      <p:transition spd="slow" p14:dur="2000" advTm="59791"/>
    </mc:Choice>
    <mc:Fallback xmlns="">
      <p:transition xmlns:p14="http://schemas.microsoft.com/office/powerpoint/2010/main" spd="slow" advTm="59791"/>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正方形/長方形 41"/>
          <p:cNvSpPr/>
          <p:nvPr/>
        </p:nvSpPr>
        <p:spPr>
          <a:xfrm>
            <a:off x="578376" y="5498042"/>
            <a:ext cx="7820650" cy="1180697"/>
          </a:xfrm>
          <a:prstGeom prst="rect">
            <a:avLst/>
          </a:prstGeom>
          <a:noFill/>
          <a:ln w="38100" cmpd="sng">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616843" y="200389"/>
            <a:ext cx="7886700" cy="867208"/>
          </a:xfrm>
        </p:spPr>
        <p:txBody>
          <a:bodyPr>
            <a:normAutofit/>
          </a:bodyPr>
          <a:lstStyle/>
          <a:p>
            <a:r>
              <a:rPr kumimoji="1" lang="ja-JP" altLang="en-US" sz="4000" dirty="0"/>
              <a:t>研究の概要</a:t>
            </a:r>
          </a:p>
        </p:txBody>
      </p:sp>
      <p:sp>
        <p:nvSpPr>
          <p:cNvPr id="3" name="コンテンツ プレースホルダー 2"/>
          <p:cNvSpPr>
            <a:spLocks noGrp="1"/>
          </p:cNvSpPr>
          <p:nvPr>
            <p:ph idx="1"/>
          </p:nvPr>
        </p:nvSpPr>
        <p:spPr>
          <a:xfrm>
            <a:off x="854988" y="1121436"/>
            <a:ext cx="7987268" cy="752216"/>
          </a:xfrm>
        </p:spPr>
        <p:txBody>
          <a:bodyPr>
            <a:noAutofit/>
          </a:bodyPr>
          <a:lstStyle/>
          <a:p>
            <a:pPr marL="0" indent="0">
              <a:buNone/>
            </a:pPr>
            <a:r>
              <a:rPr kumimoji="1" lang="ja-JP" altLang="en-US" sz="3600" dirty="0"/>
              <a:t>ヒトや動物の脳機能が、どのような</a:t>
            </a:r>
            <a:endParaRPr kumimoji="1" lang="en-US" altLang="ja-JP" sz="3600" dirty="0"/>
          </a:p>
          <a:p>
            <a:pPr marL="0" indent="0">
              <a:buNone/>
            </a:pPr>
            <a:r>
              <a:rPr lang="ja-JP" altLang="en-US" sz="3600" dirty="0"/>
              <a:t>神経メカニズムで実現しているかを</a:t>
            </a:r>
            <a:endParaRPr lang="en-US" altLang="ja-JP" sz="3600" dirty="0"/>
          </a:p>
          <a:p>
            <a:pPr marL="0" indent="0">
              <a:buNone/>
            </a:pPr>
            <a:r>
              <a:rPr kumimoji="1" lang="ja-JP" altLang="en-US" sz="3600" dirty="0"/>
              <a:t>シミュレーションで探る</a:t>
            </a:r>
          </a:p>
        </p:txBody>
      </p:sp>
      <p:sp>
        <p:nvSpPr>
          <p:cNvPr id="18" name="角丸四角形吹き出し 17"/>
          <p:cNvSpPr/>
          <p:nvPr/>
        </p:nvSpPr>
        <p:spPr>
          <a:xfrm>
            <a:off x="578375" y="1043712"/>
            <a:ext cx="8151890" cy="2067074"/>
          </a:xfrm>
          <a:prstGeom prst="wedgeRoundRectCallout">
            <a:avLst>
              <a:gd name="adj1" fmla="val 18765"/>
              <a:gd name="adj2" fmla="val 48414"/>
              <a:gd name="adj3" fmla="val 16667"/>
            </a:avLst>
          </a:prstGeom>
          <a:noFill/>
          <a:ln w="57150"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4" name="ホームベース 33"/>
          <p:cNvSpPr/>
          <p:nvPr/>
        </p:nvSpPr>
        <p:spPr>
          <a:xfrm>
            <a:off x="506094" y="5329945"/>
            <a:ext cx="1974024" cy="641319"/>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2400" b="1" dirty="0"/>
              <a:t>本研究では</a:t>
            </a:r>
          </a:p>
        </p:txBody>
      </p:sp>
      <p:sp>
        <p:nvSpPr>
          <p:cNvPr id="43" name="テキスト ボックス 42"/>
          <p:cNvSpPr txBox="1"/>
          <p:nvPr/>
        </p:nvSpPr>
        <p:spPr>
          <a:xfrm>
            <a:off x="2389750" y="5596973"/>
            <a:ext cx="6047802" cy="954107"/>
          </a:xfrm>
          <a:prstGeom prst="rect">
            <a:avLst/>
          </a:prstGeom>
          <a:noFill/>
        </p:spPr>
        <p:txBody>
          <a:bodyPr wrap="square" rtlCol="0">
            <a:spAutoFit/>
          </a:bodyPr>
          <a:lstStyle/>
          <a:p>
            <a:r>
              <a:rPr lang="ja-JP" altLang="en-US" sz="2800" dirty="0"/>
              <a:t>神経シミュレーションに</a:t>
            </a:r>
            <a:r>
              <a:rPr lang="en-US" altLang="ja-JP" sz="2800" dirty="0"/>
              <a:t>GPU</a:t>
            </a:r>
            <a:r>
              <a:rPr lang="ja-JP" altLang="en-US" sz="2800" dirty="0"/>
              <a:t>を活用</a:t>
            </a:r>
            <a:endParaRPr lang="en-US" altLang="ja-JP" sz="2800" dirty="0"/>
          </a:p>
          <a:p>
            <a:r>
              <a:rPr lang="ja-JP" altLang="en-US" sz="2800" dirty="0"/>
              <a:t>計算負荷の分散と高速化を図る</a:t>
            </a:r>
            <a:endParaRPr lang="en-US" altLang="ja-JP" sz="2800" dirty="0"/>
          </a:p>
        </p:txBody>
      </p:sp>
      <p:sp>
        <p:nvSpPr>
          <p:cNvPr id="44" name="スライド番号プレースホルダー 43"/>
          <p:cNvSpPr>
            <a:spLocks noGrp="1"/>
          </p:cNvSpPr>
          <p:nvPr>
            <p:ph type="sldNum" sz="quarter" idx="12"/>
          </p:nvPr>
        </p:nvSpPr>
        <p:spPr/>
        <p:txBody>
          <a:bodyPr/>
          <a:lstStyle/>
          <a:p>
            <a:fld id="{AA31B575-576A-460D-A78B-4DD9300BA0DA}" type="slidenum">
              <a:rPr kumimoji="1" lang="ja-JP" altLang="en-US" sz="1800" smtClean="0"/>
              <a:t>1</a:t>
            </a:fld>
            <a:endParaRPr kumimoji="1" lang="ja-JP" altLang="en-US" sz="1800" dirty="0"/>
          </a:p>
        </p:txBody>
      </p:sp>
      <p:pic>
        <p:nvPicPr>
          <p:cNvPr id="19" name="図 18" descr="body_brain_nou.png">
            <a:extLst>
              <a:ext uri="{FF2B5EF4-FFF2-40B4-BE49-F238E27FC236}">
                <a16:creationId xmlns:a16="http://schemas.microsoft.com/office/drawing/2014/main" id="{418C6990-ED76-4A10-AED6-ED88FB3D57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177" y="3435078"/>
            <a:ext cx="1986597" cy="1837602"/>
          </a:xfrm>
          <a:prstGeom prst="rect">
            <a:avLst/>
          </a:prstGeom>
        </p:spPr>
      </p:pic>
      <p:pic>
        <p:nvPicPr>
          <p:cNvPr id="20" name="Picture 2" descr="「神経細胞」の画像検索結果">
            <a:extLst>
              <a:ext uri="{FF2B5EF4-FFF2-40B4-BE49-F238E27FC236}">
                <a16:creationId xmlns:a16="http://schemas.microsoft.com/office/drawing/2014/main" id="{17A03E55-7C8B-43A8-A93D-B071E57FE88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77870" y="3623667"/>
            <a:ext cx="2535781" cy="1649013"/>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チンパンジー」の画像検索結果">
            <a:extLst>
              <a:ext uri="{FF2B5EF4-FFF2-40B4-BE49-F238E27FC236}">
                <a16:creationId xmlns:a16="http://schemas.microsoft.com/office/drawing/2014/main" id="{B05A8024-5FB2-4AFB-9613-32EB19D326E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13651" y="3320883"/>
            <a:ext cx="2223785" cy="1492175"/>
          </a:xfrm>
          <a:prstGeom prst="rect">
            <a:avLst/>
          </a:prstGeom>
          <a:noFill/>
          <a:extLst>
            <a:ext uri="{909E8E84-426E-40DD-AFC4-6F175D3DCCD1}">
              <a14:hiddenFill xmlns:a14="http://schemas.microsoft.com/office/drawing/2010/main">
                <a:solidFill>
                  <a:srgbClr val="FFFFFF"/>
                </a:solidFill>
              </a14:hiddenFill>
            </a:ext>
          </a:extLst>
        </p:spPr>
      </p:pic>
      <p:pic>
        <p:nvPicPr>
          <p:cNvPr id="4" name="図 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909981" y="4122194"/>
            <a:ext cx="2145094" cy="1347120"/>
          </a:xfrm>
          <a:prstGeom prst="rect">
            <a:avLst/>
          </a:prstGeom>
        </p:spPr>
      </p:pic>
    </p:spTree>
    <p:extLst>
      <p:ext uri="{BB962C8B-B14F-4D97-AF65-F5344CB8AC3E}">
        <p14:creationId xmlns:p14="http://schemas.microsoft.com/office/powerpoint/2010/main" val="1715642322"/>
      </p:ext>
    </p:extLst>
  </p:cSld>
  <p:clrMapOvr>
    <a:masterClrMapping/>
  </p:clrMapOvr>
  <mc:AlternateContent xmlns:mc="http://schemas.openxmlformats.org/markup-compatibility/2006" xmlns:p14="http://schemas.microsoft.com/office/powerpoint/2010/main">
    <mc:Choice Requires="p14">
      <p:transition spd="slow" p14:dur="2000" advTm="25127"/>
    </mc:Choice>
    <mc:Fallback xmlns="">
      <p:transition xmlns:p14="http://schemas.microsoft.com/office/powerpoint/2010/main" spd="slow" advTm="25127"/>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AA31B575-576A-460D-A78B-4DD9300BA0DA}" type="slidenum">
              <a:rPr kumimoji="1" lang="ja-JP" altLang="en-US" smtClean="0"/>
              <a:t>19</a:t>
            </a:fld>
            <a:endParaRPr kumimoji="1" lang="ja-JP" altLang="en-US"/>
          </a:p>
        </p:txBody>
      </p:sp>
    </p:spTree>
    <p:extLst>
      <p:ext uri="{BB962C8B-B14F-4D97-AF65-F5344CB8AC3E}">
        <p14:creationId xmlns:p14="http://schemas.microsoft.com/office/powerpoint/2010/main" val="4603707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2232026"/>
            <a:ext cx="7886700" cy="1325563"/>
          </a:xfrm>
        </p:spPr>
        <p:txBody>
          <a:bodyPr>
            <a:normAutofit/>
          </a:bodyPr>
          <a:lstStyle/>
          <a:p>
            <a:pPr algn="ctr"/>
            <a:r>
              <a:rPr kumimoji="1" lang="ja-JP" altLang="en-US" sz="8800" dirty="0"/>
              <a:t>補足</a:t>
            </a:r>
          </a:p>
        </p:txBody>
      </p:sp>
      <p:sp>
        <p:nvSpPr>
          <p:cNvPr id="4" name="スライド番号プレースホルダー 3"/>
          <p:cNvSpPr>
            <a:spLocks noGrp="1"/>
          </p:cNvSpPr>
          <p:nvPr>
            <p:ph type="sldNum" sz="quarter" idx="12"/>
          </p:nvPr>
        </p:nvSpPr>
        <p:spPr/>
        <p:txBody>
          <a:bodyPr/>
          <a:lstStyle/>
          <a:p>
            <a:fld id="{AA31B575-576A-460D-A78B-4DD9300BA0DA}" type="slidenum">
              <a:rPr kumimoji="1" lang="ja-JP" altLang="en-US" smtClean="0"/>
              <a:t>20</a:t>
            </a:fld>
            <a:endParaRPr kumimoji="1" lang="ja-JP" altLang="en-US"/>
          </a:p>
        </p:txBody>
      </p:sp>
    </p:spTree>
    <p:extLst>
      <p:ext uri="{BB962C8B-B14F-4D97-AF65-F5344CB8AC3E}">
        <p14:creationId xmlns:p14="http://schemas.microsoft.com/office/powerpoint/2010/main" val="41128524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7886700" cy="898409"/>
          </a:xfrm>
        </p:spPr>
        <p:txBody>
          <a:bodyPr/>
          <a:lstStyle/>
          <a:p>
            <a:r>
              <a:rPr lang="ja-JP" altLang="en-US" dirty="0"/>
              <a:t>電気魚について</a:t>
            </a:r>
            <a:endParaRPr kumimoji="1" lang="ja-JP" altLang="en-US" dirty="0"/>
          </a:p>
        </p:txBody>
      </p:sp>
      <p:pic>
        <p:nvPicPr>
          <p:cNvPr id="5" name="コンテンツ プレースホルダー 4"/>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719" t="5830" r="-539" b="10110"/>
          <a:stretch/>
        </p:blipFill>
        <p:spPr>
          <a:xfrm>
            <a:off x="657759" y="1263535"/>
            <a:ext cx="3774641" cy="2349787"/>
          </a:xfrm>
        </p:spPr>
      </p:pic>
      <p:sp>
        <p:nvSpPr>
          <p:cNvPr id="4" name="スライド番号プレースホルダー 3"/>
          <p:cNvSpPr>
            <a:spLocks noGrp="1"/>
          </p:cNvSpPr>
          <p:nvPr>
            <p:ph type="sldNum" sz="quarter" idx="12"/>
          </p:nvPr>
        </p:nvSpPr>
        <p:spPr/>
        <p:txBody>
          <a:bodyPr/>
          <a:lstStyle/>
          <a:p>
            <a:fld id="{AA31B575-576A-460D-A78B-4DD9300BA0DA}" type="slidenum">
              <a:rPr kumimoji="1" lang="ja-JP" altLang="en-US" smtClean="0"/>
              <a:t>21</a:t>
            </a:fld>
            <a:endParaRPr kumimoji="1" lang="ja-JP" altLang="en-US"/>
          </a:p>
        </p:txBody>
      </p:sp>
      <p:grpSp>
        <p:nvGrpSpPr>
          <p:cNvPr id="28" name="グループ化 27"/>
          <p:cNvGrpSpPr/>
          <p:nvPr/>
        </p:nvGrpSpPr>
        <p:grpSpPr>
          <a:xfrm>
            <a:off x="1677181" y="3613322"/>
            <a:ext cx="5190752" cy="2799237"/>
            <a:chOff x="3465968" y="3931723"/>
            <a:chExt cx="5190752" cy="2799237"/>
          </a:xfrm>
        </p:grpSpPr>
        <p:sp>
          <p:nvSpPr>
            <p:cNvPr id="23" name="テキスト ボックス 22"/>
            <p:cNvSpPr txBox="1"/>
            <p:nvPr/>
          </p:nvSpPr>
          <p:spPr>
            <a:xfrm>
              <a:off x="5319656" y="3931723"/>
              <a:ext cx="646331" cy="646331"/>
            </a:xfrm>
            <a:prstGeom prst="rect">
              <a:avLst/>
            </a:prstGeom>
            <a:noFill/>
          </p:spPr>
          <p:txBody>
            <a:bodyPr wrap="none" rtlCol="0">
              <a:spAutoFit/>
            </a:bodyPr>
            <a:lstStyle/>
            <a:p>
              <a:r>
                <a:rPr lang="ja-JP" altLang="en-US" sz="3600" b="1" dirty="0">
                  <a:solidFill>
                    <a:srgbClr val="FF0000"/>
                  </a:solidFill>
                </a:rPr>
                <a:t>②</a:t>
              </a:r>
              <a:endParaRPr kumimoji="1" lang="ja-JP" altLang="en-US" sz="3600" b="1" dirty="0">
                <a:solidFill>
                  <a:srgbClr val="FF0000"/>
                </a:solidFill>
              </a:endParaRPr>
            </a:p>
          </p:txBody>
        </p:sp>
        <p:grpSp>
          <p:nvGrpSpPr>
            <p:cNvPr id="27" name="グループ化 26"/>
            <p:cNvGrpSpPr/>
            <p:nvPr/>
          </p:nvGrpSpPr>
          <p:grpSpPr>
            <a:xfrm>
              <a:off x="3465968" y="4431920"/>
              <a:ext cx="5190752" cy="2299040"/>
              <a:chOff x="3465968" y="4431920"/>
              <a:chExt cx="5190752" cy="2299040"/>
            </a:xfrm>
          </p:grpSpPr>
          <p:pic>
            <p:nvPicPr>
              <p:cNvPr id="7" name="図 6"/>
              <p:cNvPicPr>
                <a:picLocks noChangeAspect="1"/>
              </p:cNvPicPr>
              <p:nvPr/>
            </p:nvPicPr>
            <p:blipFill rotWithShape="1">
              <a:blip r:embed="rId3" cstate="print">
                <a:extLst>
                  <a:ext uri="{28A0092B-C50C-407E-A947-70E740481C1C}">
                    <a14:useLocalDpi xmlns:a14="http://schemas.microsoft.com/office/drawing/2010/main" val="0"/>
                  </a:ext>
                </a:extLst>
              </a:blip>
              <a:srcRect t="11465" r="5639" b="19235"/>
              <a:stretch/>
            </p:blipFill>
            <p:spPr>
              <a:xfrm>
                <a:off x="4395234" y="4455622"/>
                <a:ext cx="4125431" cy="2009700"/>
              </a:xfrm>
              <a:prstGeom prst="rect">
                <a:avLst/>
              </a:prstGeom>
            </p:spPr>
          </p:pic>
          <p:sp>
            <p:nvSpPr>
              <p:cNvPr id="13" name="角丸四角形 12"/>
              <p:cNvSpPr/>
              <p:nvPr/>
            </p:nvSpPr>
            <p:spPr>
              <a:xfrm>
                <a:off x="6021345" y="4460238"/>
                <a:ext cx="1465306" cy="654529"/>
              </a:xfrm>
              <a:prstGeom prst="roundRect">
                <a:avLst/>
              </a:prstGeom>
              <a:ln w="381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b="1" dirty="0">
                    <a:solidFill>
                      <a:srgbClr val="FF0000"/>
                    </a:solidFill>
                  </a:rPr>
                  <a:t>電気感覚</a:t>
                </a:r>
                <a:endParaRPr kumimoji="1" lang="en-US" altLang="ja-JP" b="1" dirty="0">
                  <a:solidFill>
                    <a:srgbClr val="FF0000"/>
                  </a:solidFill>
                </a:endParaRPr>
              </a:p>
              <a:p>
                <a:pPr algn="ctr"/>
                <a:r>
                  <a:rPr kumimoji="1" lang="ja-JP" altLang="en-US" b="1" dirty="0">
                    <a:solidFill>
                      <a:srgbClr val="FF0000"/>
                    </a:solidFill>
                  </a:rPr>
                  <a:t>側頭葉</a:t>
                </a:r>
              </a:p>
            </p:txBody>
          </p:sp>
          <p:sp>
            <p:nvSpPr>
              <p:cNvPr id="14" name="角丸四角形 13"/>
              <p:cNvSpPr/>
              <p:nvPr/>
            </p:nvSpPr>
            <p:spPr>
              <a:xfrm>
                <a:off x="4288993" y="5068375"/>
                <a:ext cx="1465306" cy="654529"/>
              </a:xfrm>
              <a:prstGeom prst="roundRect">
                <a:avLst/>
              </a:prstGeom>
              <a:ln w="38100">
                <a:solidFill>
                  <a:srgbClr val="C0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b="1" dirty="0">
                    <a:solidFill>
                      <a:srgbClr val="C00000"/>
                    </a:solidFill>
                  </a:rPr>
                  <a:t>半円隆起</a:t>
                </a:r>
              </a:p>
            </p:txBody>
          </p:sp>
          <p:sp>
            <p:nvSpPr>
              <p:cNvPr id="10" name="正方形/長方形 9"/>
              <p:cNvSpPr/>
              <p:nvPr/>
            </p:nvSpPr>
            <p:spPr>
              <a:xfrm>
                <a:off x="7116327" y="5600416"/>
                <a:ext cx="1540393" cy="76315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b="1" dirty="0">
                    <a:solidFill>
                      <a:schemeClr val="accent2"/>
                    </a:solidFill>
                  </a:rPr>
                  <a:t>電気受容器</a:t>
                </a:r>
                <a:endParaRPr kumimoji="1" lang="en-US" altLang="ja-JP" b="1" dirty="0">
                  <a:solidFill>
                    <a:schemeClr val="accent2"/>
                  </a:solidFill>
                </a:endParaRPr>
              </a:p>
              <a:p>
                <a:pPr algn="ctr"/>
                <a:r>
                  <a:rPr kumimoji="1" lang="ja-JP" altLang="en-US" b="1" dirty="0">
                    <a:solidFill>
                      <a:schemeClr val="accent2"/>
                    </a:solidFill>
                  </a:rPr>
                  <a:t>からの</a:t>
                </a:r>
                <a:r>
                  <a:rPr lang="ja-JP" altLang="en-US" b="1" dirty="0">
                    <a:solidFill>
                      <a:schemeClr val="accent2"/>
                    </a:solidFill>
                  </a:rPr>
                  <a:t>信号</a:t>
                </a:r>
                <a:endParaRPr kumimoji="1" lang="ja-JP" altLang="en-US" b="1" dirty="0">
                  <a:solidFill>
                    <a:schemeClr val="accent2"/>
                  </a:solidFill>
                </a:endParaRPr>
              </a:p>
            </p:txBody>
          </p:sp>
          <p:sp>
            <p:nvSpPr>
              <p:cNvPr id="17" name="二方向矢印 16"/>
              <p:cNvSpPr/>
              <p:nvPr/>
            </p:nvSpPr>
            <p:spPr>
              <a:xfrm flipH="1" flipV="1">
                <a:off x="4752532" y="4431920"/>
                <a:ext cx="1324653" cy="742159"/>
              </a:xfrm>
              <a:prstGeom prst="lef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角丸四角形 17"/>
              <p:cNvSpPr/>
              <p:nvPr/>
            </p:nvSpPr>
            <p:spPr>
              <a:xfrm>
                <a:off x="4532152" y="5971840"/>
                <a:ext cx="2269374" cy="5317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600" dirty="0"/>
                  <a:t>電気感覚核</a:t>
                </a:r>
                <a:endParaRPr kumimoji="1" lang="en-US" altLang="ja-JP" sz="1600" dirty="0"/>
              </a:p>
              <a:p>
                <a:pPr algn="ctr"/>
                <a:r>
                  <a:rPr lang="ja-JP" altLang="en-US" sz="1600" dirty="0"/>
                  <a:t>ペースメーカー前核</a:t>
                </a:r>
                <a:endParaRPr kumimoji="1" lang="ja-JP" altLang="en-US" sz="1600" dirty="0"/>
              </a:p>
            </p:txBody>
          </p:sp>
          <p:sp>
            <p:nvSpPr>
              <p:cNvPr id="20" name="屈折矢印 19"/>
              <p:cNvSpPr/>
              <p:nvPr/>
            </p:nvSpPr>
            <p:spPr>
              <a:xfrm rot="16200000">
                <a:off x="7578462" y="4749007"/>
                <a:ext cx="850392" cy="73152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屈折矢印 20"/>
              <p:cNvSpPr/>
              <p:nvPr/>
            </p:nvSpPr>
            <p:spPr>
              <a:xfrm rot="10800000" flipH="1">
                <a:off x="5831609" y="5332828"/>
                <a:ext cx="800754" cy="600794"/>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p:cNvSpPr txBox="1"/>
              <p:nvPr/>
            </p:nvSpPr>
            <p:spPr>
              <a:xfrm>
                <a:off x="5823639" y="5471705"/>
                <a:ext cx="646331" cy="646331"/>
              </a:xfrm>
              <a:prstGeom prst="rect">
                <a:avLst/>
              </a:prstGeom>
              <a:noFill/>
            </p:spPr>
            <p:txBody>
              <a:bodyPr wrap="none" rtlCol="0">
                <a:spAutoFit/>
              </a:bodyPr>
              <a:lstStyle/>
              <a:p>
                <a:r>
                  <a:rPr kumimoji="1" lang="ja-JP" altLang="en-US" sz="3600" b="1" dirty="0">
                    <a:solidFill>
                      <a:srgbClr val="FF0000"/>
                    </a:solidFill>
                  </a:rPr>
                  <a:t>④</a:t>
                </a:r>
              </a:p>
            </p:txBody>
          </p:sp>
          <p:sp>
            <p:nvSpPr>
              <p:cNvPr id="25" name="左矢印 24"/>
              <p:cNvSpPr/>
              <p:nvPr/>
            </p:nvSpPr>
            <p:spPr>
              <a:xfrm>
                <a:off x="3730590" y="5991856"/>
                <a:ext cx="664644" cy="33557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p:cNvSpPr txBox="1"/>
              <p:nvPr/>
            </p:nvSpPr>
            <p:spPr>
              <a:xfrm>
                <a:off x="3465968" y="6392406"/>
                <a:ext cx="1210588" cy="338554"/>
              </a:xfrm>
              <a:prstGeom prst="rect">
                <a:avLst/>
              </a:prstGeom>
              <a:noFill/>
            </p:spPr>
            <p:txBody>
              <a:bodyPr wrap="none" rtlCol="0">
                <a:spAutoFit/>
              </a:bodyPr>
              <a:lstStyle/>
              <a:p>
                <a:r>
                  <a:rPr kumimoji="1" lang="ja-JP" altLang="en-US" sz="1600" b="1" dirty="0">
                    <a:solidFill>
                      <a:srgbClr val="FF0000"/>
                    </a:solidFill>
                  </a:rPr>
                  <a:t>発電器官へ</a:t>
                </a:r>
              </a:p>
            </p:txBody>
          </p:sp>
        </p:grpSp>
        <p:sp>
          <p:nvSpPr>
            <p:cNvPr id="22" name="テキスト ボックス 21"/>
            <p:cNvSpPr txBox="1"/>
            <p:nvPr/>
          </p:nvSpPr>
          <p:spPr>
            <a:xfrm>
              <a:off x="7709143" y="4104455"/>
              <a:ext cx="646331" cy="646331"/>
            </a:xfrm>
            <a:prstGeom prst="rect">
              <a:avLst/>
            </a:prstGeom>
            <a:noFill/>
          </p:spPr>
          <p:txBody>
            <a:bodyPr wrap="none" rtlCol="0">
              <a:spAutoFit/>
            </a:bodyPr>
            <a:lstStyle/>
            <a:p>
              <a:r>
                <a:rPr kumimoji="1" lang="ja-JP" altLang="en-US" sz="3600" b="1" dirty="0">
                  <a:solidFill>
                    <a:srgbClr val="FF0000"/>
                  </a:solidFill>
                </a:rPr>
                <a:t>①</a:t>
              </a:r>
            </a:p>
          </p:txBody>
        </p:sp>
      </p:grpSp>
      <p:sp>
        <p:nvSpPr>
          <p:cNvPr id="30" name="テキスト ボックス 29"/>
          <p:cNvSpPr txBox="1"/>
          <p:nvPr/>
        </p:nvSpPr>
        <p:spPr>
          <a:xfrm>
            <a:off x="4455005" y="1602073"/>
            <a:ext cx="4493538" cy="1569660"/>
          </a:xfrm>
          <a:prstGeom prst="rect">
            <a:avLst/>
          </a:prstGeom>
          <a:noFill/>
        </p:spPr>
        <p:txBody>
          <a:bodyPr wrap="none" rtlCol="0">
            <a:spAutoFit/>
          </a:bodyPr>
          <a:lstStyle/>
          <a:p>
            <a:r>
              <a:rPr kumimoji="1" lang="ja-JP" altLang="en-US" sz="2400" dirty="0"/>
              <a:t>尻尾の発電器官より</a:t>
            </a:r>
            <a:endParaRPr kumimoji="1" lang="en-US" altLang="ja-JP" sz="2400" dirty="0"/>
          </a:p>
          <a:p>
            <a:r>
              <a:rPr kumimoji="1" lang="ja-JP" altLang="en-US" sz="2400" dirty="0"/>
              <a:t>交流電場を発生</a:t>
            </a:r>
            <a:endParaRPr kumimoji="1" lang="en-US" altLang="ja-JP" sz="2400" dirty="0"/>
          </a:p>
          <a:p>
            <a:endParaRPr kumimoji="1" lang="en-US" altLang="ja-JP" sz="2400" dirty="0"/>
          </a:p>
          <a:p>
            <a:r>
              <a:rPr lang="ja-JP" altLang="en-US" sz="2400" dirty="0"/>
              <a:t>体表面の電気受容器により受容</a:t>
            </a:r>
            <a:endParaRPr kumimoji="1" lang="ja-JP" altLang="en-US" sz="2400" dirty="0"/>
          </a:p>
        </p:txBody>
      </p:sp>
      <p:sp>
        <p:nvSpPr>
          <p:cNvPr id="34" name="テキスト ボックス 33"/>
          <p:cNvSpPr txBox="1"/>
          <p:nvPr/>
        </p:nvSpPr>
        <p:spPr>
          <a:xfrm>
            <a:off x="1815600" y="4532512"/>
            <a:ext cx="646331" cy="646331"/>
          </a:xfrm>
          <a:prstGeom prst="rect">
            <a:avLst/>
          </a:prstGeom>
          <a:noFill/>
        </p:spPr>
        <p:txBody>
          <a:bodyPr wrap="none" rtlCol="0">
            <a:spAutoFit/>
          </a:bodyPr>
          <a:lstStyle/>
          <a:p>
            <a:r>
              <a:rPr kumimoji="1" lang="ja-JP" altLang="en-US" sz="3600" b="1" dirty="0">
                <a:solidFill>
                  <a:srgbClr val="FF0000"/>
                </a:solidFill>
              </a:rPr>
              <a:t>③</a:t>
            </a:r>
          </a:p>
        </p:txBody>
      </p:sp>
    </p:spTree>
    <p:extLst>
      <p:ext uri="{BB962C8B-B14F-4D97-AF65-F5344CB8AC3E}">
        <p14:creationId xmlns:p14="http://schemas.microsoft.com/office/powerpoint/2010/main" val="34863614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7886700" cy="898409"/>
          </a:xfrm>
        </p:spPr>
        <p:txBody>
          <a:bodyPr/>
          <a:lstStyle/>
          <a:p>
            <a:r>
              <a:rPr lang="ja-JP" altLang="en-US" dirty="0"/>
              <a:t>モデルについて</a:t>
            </a:r>
            <a:endParaRPr kumimoji="1" lang="ja-JP" altLang="en-US" dirty="0"/>
          </a:p>
        </p:txBody>
      </p:sp>
      <p:sp>
        <p:nvSpPr>
          <p:cNvPr id="4" name="スライド番号プレースホルダー 3"/>
          <p:cNvSpPr>
            <a:spLocks noGrp="1"/>
          </p:cNvSpPr>
          <p:nvPr>
            <p:ph type="sldNum" sz="quarter" idx="12"/>
          </p:nvPr>
        </p:nvSpPr>
        <p:spPr/>
        <p:txBody>
          <a:bodyPr/>
          <a:lstStyle/>
          <a:p>
            <a:fld id="{AA31B575-576A-460D-A78B-4DD9300BA0DA}" type="slidenum">
              <a:rPr kumimoji="1" lang="ja-JP" altLang="en-US" smtClean="0"/>
              <a:t>22</a:t>
            </a:fld>
            <a:endParaRPr kumimoji="1" lang="ja-JP" altLang="en-US"/>
          </a:p>
        </p:txBody>
      </p:sp>
      <p:grpSp>
        <p:nvGrpSpPr>
          <p:cNvPr id="30" name="グループ化 29"/>
          <p:cNvGrpSpPr/>
          <p:nvPr/>
        </p:nvGrpSpPr>
        <p:grpSpPr>
          <a:xfrm>
            <a:off x="830388" y="1050534"/>
            <a:ext cx="7684962" cy="4947389"/>
            <a:chOff x="902084" y="1312095"/>
            <a:chExt cx="7684962" cy="4947389"/>
          </a:xfrm>
        </p:grpSpPr>
        <p:grpSp>
          <p:nvGrpSpPr>
            <p:cNvPr id="11" name="グループ化 10"/>
            <p:cNvGrpSpPr/>
            <p:nvPr/>
          </p:nvGrpSpPr>
          <p:grpSpPr>
            <a:xfrm>
              <a:off x="1268761" y="2873391"/>
              <a:ext cx="7318285" cy="3386093"/>
              <a:chOff x="430317" y="793071"/>
              <a:chExt cx="7318285" cy="3386093"/>
            </a:xfrm>
          </p:grpSpPr>
          <p:pic>
            <p:nvPicPr>
              <p:cNvPr id="2050" name="Picture 2" descr="キャプチャ"/>
              <p:cNvPicPr>
                <a:picLocks noChangeAspect="1" noChangeArrowheads="1"/>
              </p:cNvPicPr>
              <p:nvPr/>
            </p:nvPicPr>
            <p:blipFill rotWithShape="1">
              <a:blip r:embed="rId2">
                <a:extLst>
                  <a:ext uri="{28A0092B-C50C-407E-A947-70E740481C1C}">
                    <a14:useLocalDpi xmlns:a14="http://schemas.microsoft.com/office/drawing/2010/main" val="0"/>
                  </a:ext>
                </a:extLst>
              </a:blip>
              <a:srcRect l="7892" r="9239" b="23389"/>
              <a:stretch/>
            </p:blipFill>
            <p:spPr bwMode="auto">
              <a:xfrm>
                <a:off x="1504603" y="793071"/>
                <a:ext cx="4245724" cy="2769914"/>
              </a:xfrm>
              <a:prstGeom prst="rect">
                <a:avLst/>
              </a:prstGeom>
              <a:noFill/>
              <a:extLst>
                <a:ext uri="{909E8E84-426E-40DD-AFC4-6F175D3DCCD1}">
                  <a14:hiddenFill xmlns:a14="http://schemas.microsoft.com/office/drawing/2010/main">
                    <a:solidFill>
                      <a:srgbClr val="FFFFFF"/>
                    </a:solidFill>
                  </a14:hiddenFill>
                </a:ext>
              </a:extLst>
            </p:spPr>
          </p:pic>
          <p:sp>
            <p:nvSpPr>
              <p:cNvPr id="8" name="正方形/長方形 7"/>
              <p:cNvSpPr/>
              <p:nvPr/>
            </p:nvSpPr>
            <p:spPr>
              <a:xfrm>
                <a:off x="430318" y="1162943"/>
                <a:ext cx="1870363" cy="597248"/>
              </a:xfrm>
              <a:prstGeom prst="rect">
                <a:avLst/>
              </a:prstGeom>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b="1" dirty="0">
                    <a:solidFill>
                      <a:srgbClr val="FF0000"/>
                    </a:solidFill>
                  </a:rPr>
                  <a:t>電気感覚側頭葉</a:t>
                </a:r>
                <a:endParaRPr kumimoji="1" lang="en-US" altLang="ja-JP" b="1" dirty="0">
                  <a:solidFill>
                    <a:srgbClr val="FF0000"/>
                  </a:solidFill>
                </a:endParaRPr>
              </a:p>
              <a:p>
                <a:pPr algn="ctr"/>
                <a:r>
                  <a:rPr lang="ja-JP" altLang="en-US" b="1" dirty="0">
                    <a:solidFill>
                      <a:srgbClr val="FF0000"/>
                    </a:solidFill>
                  </a:rPr>
                  <a:t>（</a:t>
                </a:r>
                <a:r>
                  <a:rPr lang="en-US" altLang="ja-JP" b="1" dirty="0">
                    <a:solidFill>
                      <a:srgbClr val="FF0000"/>
                    </a:solidFill>
                  </a:rPr>
                  <a:t>ELL</a:t>
                </a:r>
                <a:r>
                  <a:rPr lang="ja-JP" altLang="en-US" b="1" dirty="0">
                    <a:solidFill>
                      <a:srgbClr val="FF0000"/>
                    </a:solidFill>
                  </a:rPr>
                  <a:t>）</a:t>
                </a:r>
                <a:endParaRPr kumimoji="1" lang="ja-JP" altLang="en-US" b="1" dirty="0">
                  <a:solidFill>
                    <a:srgbClr val="FF0000"/>
                  </a:solidFill>
                </a:endParaRPr>
              </a:p>
            </p:txBody>
          </p:sp>
          <p:sp>
            <p:nvSpPr>
              <p:cNvPr id="27" name="正方形/長方形 26"/>
              <p:cNvSpPr/>
              <p:nvPr/>
            </p:nvSpPr>
            <p:spPr>
              <a:xfrm>
                <a:off x="430317" y="2631885"/>
                <a:ext cx="1870363" cy="449058"/>
              </a:xfrm>
              <a:prstGeom prst="rect">
                <a:avLst/>
              </a:prstGeom>
              <a:solidFill>
                <a:schemeClr val="bg1"/>
              </a:solidFill>
              <a:ln w="38100">
                <a:solidFill>
                  <a:schemeClr val="accent2"/>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b="1" dirty="0">
                    <a:solidFill>
                      <a:schemeClr val="accent2"/>
                    </a:solidFill>
                  </a:rPr>
                  <a:t>電気受容器</a:t>
                </a:r>
                <a:endParaRPr kumimoji="1" lang="en-US" altLang="ja-JP" b="1" dirty="0">
                  <a:solidFill>
                    <a:schemeClr val="accent2"/>
                  </a:solidFill>
                </a:endParaRPr>
              </a:p>
            </p:txBody>
          </p:sp>
          <p:sp>
            <p:nvSpPr>
              <p:cNvPr id="9" name="角丸四角形吹き出し 8"/>
              <p:cNvSpPr/>
              <p:nvPr/>
            </p:nvSpPr>
            <p:spPr>
              <a:xfrm>
                <a:off x="4358567" y="1720999"/>
                <a:ext cx="2580480" cy="914057"/>
              </a:xfrm>
              <a:prstGeom prst="wedgeRoundRectCallout">
                <a:avLst>
                  <a:gd name="adj1" fmla="val -73847"/>
                  <a:gd name="adj2" fmla="val -34237"/>
                  <a:gd name="adj3" fmla="val 16667"/>
                </a:avLst>
              </a:prstGeom>
              <a:ln w="28575"/>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b="1" dirty="0">
                    <a:solidFill>
                      <a:schemeClr val="accent1"/>
                    </a:solidFill>
                  </a:rPr>
                  <a:t>錯体ニューロン</a:t>
                </a:r>
                <a:endParaRPr kumimoji="1" lang="en-US" altLang="ja-JP" b="1" dirty="0">
                  <a:solidFill>
                    <a:schemeClr val="accent1"/>
                  </a:solidFill>
                </a:endParaRPr>
              </a:p>
              <a:p>
                <a:pPr algn="ctr"/>
                <a:r>
                  <a:rPr lang="en-US" altLang="ja-JP" sz="1600" dirty="0"/>
                  <a:t>(</a:t>
                </a:r>
                <a:r>
                  <a:rPr lang="ja-JP" altLang="en-US" sz="1600" dirty="0"/>
                  <a:t>下</a:t>
                </a:r>
                <a:r>
                  <a:rPr lang="en-US" altLang="ja-JP" sz="1600" dirty="0"/>
                  <a:t>)Soma(</a:t>
                </a:r>
                <a:r>
                  <a:rPr lang="ja-JP" altLang="en-US" sz="1600" dirty="0"/>
                  <a:t>上</a:t>
                </a:r>
                <a:r>
                  <a:rPr lang="en-US" altLang="ja-JP" sz="1600" dirty="0"/>
                  <a:t>)Dendrite</a:t>
                </a:r>
                <a:r>
                  <a:rPr lang="ja-JP" altLang="en-US" sz="1600" dirty="0"/>
                  <a:t>の</a:t>
                </a:r>
                <a:endParaRPr lang="en-US" altLang="ja-JP" sz="1600" dirty="0"/>
              </a:p>
              <a:p>
                <a:pPr algn="ctr"/>
                <a:r>
                  <a:rPr lang="ja-JP" altLang="en-US" sz="1600" dirty="0"/>
                  <a:t>二層構造</a:t>
                </a:r>
                <a:endParaRPr kumimoji="1" lang="ja-JP" altLang="en-US" sz="1600" dirty="0"/>
              </a:p>
            </p:txBody>
          </p:sp>
          <p:sp>
            <p:nvSpPr>
              <p:cNvPr id="28" name="角丸四角形吹き出し 27"/>
              <p:cNvSpPr/>
              <p:nvPr/>
            </p:nvSpPr>
            <p:spPr>
              <a:xfrm>
                <a:off x="4541603" y="2812958"/>
                <a:ext cx="3206999" cy="1366206"/>
              </a:xfrm>
              <a:prstGeom prst="wedgeRoundRectCallout">
                <a:avLst>
                  <a:gd name="adj1" fmla="val -92529"/>
                  <a:gd name="adj2" fmla="val -62823"/>
                  <a:gd name="adj3" fmla="val 16667"/>
                </a:avLst>
              </a:prstGeom>
              <a:ln w="28575">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b="1" dirty="0">
                    <a:solidFill>
                      <a:srgbClr val="FF0000"/>
                    </a:solidFill>
                  </a:rPr>
                  <a:t>On-center</a:t>
                </a:r>
                <a:r>
                  <a:rPr kumimoji="1" lang="ja-JP" altLang="en-US" b="1" dirty="0">
                    <a:solidFill>
                      <a:srgbClr val="FF0000"/>
                    </a:solidFill>
                  </a:rPr>
                  <a:t> </a:t>
                </a:r>
                <a:r>
                  <a:rPr kumimoji="1" lang="en-US" altLang="ja-JP" b="1" dirty="0">
                    <a:solidFill>
                      <a:srgbClr val="FF0000"/>
                    </a:solidFill>
                  </a:rPr>
                  <a:t>Off-surround</a:t>
                </a:r>
                <a:endParaRPr lang="en-US" altLang="ja-JP" b="1" dirty="0">
                  <a:solidFill>
                    <a:srgbClr val="FF0000"/>
                  </a:solidFill>
                </a:endParaRPr>
              </a:p>
              <a:p>
                <a:pPr algn="ctr"/>
                <a:r>
                  <a:rPr kumimoji="1" lang="ja-JP" altLang="en-US" dirty="0">
                    <a:solidFill>
                      <a:schemeClr val="tx1"/>
                    </a:solidFill>
                  </a:rPr>
                  <a:t>近い受容器からは興奮入力</a:t>
                </a:r>
                <a:endParaRPr kumimoji="1" lang="en-US" altLang="ja-JP" dirty="0">
                  <a:solidFill>
                    <a:schemeClr val="tx1"/>
                  </a:solidFill>
                </a:endParaRPr>
              </a:p>
              <a:p>
                <a:r>
                  <a:rPr lang="ja-JP" altLang="en-US" dirty="0">
                    <a:solidFill>
                      <a:schemeClr val="tx1"/>
                    </a:solidFill>
                  </a:rPr>
                  <a:t>遠い受容器からは抑制入力を受ける</a:t>
                </a:r>
                <a:endParaRPr kumimoji="1" lang="en-US" altLang="ja-JP" b="1" dirty="0">
                  <a:solidFill>
                    <a:srgbClr val="FF0000"/>
                  </a:solidFill>
                </a:endParaRPr>
              </a:p>
            </p:txBody>
          </p:sp>
        </p:grpSp>
        <p:sp>
          <p:nvSpPr>
            <p:cNvPr id="12" name="屈折矢印 11"/>
            <p:cNvSpPr/>
            <p:nvPr/>
          </p:nvSpPr>
          <p:spPr>
            <a:xfrm>
              <a:off x="5225402" y="2635218"/>
              <a:ext cx="1242130" cy="889462"/>
            </a:xfrm>
            <a:prstGeom prst="bentUpArrow">
              <a:avLst>
                <a:gd name="adj1" fmla="val 11042"/>
                <a:gd name="adj2" fmla="val 15695"/>
                <a:gd name="adj3" fmla="val 2593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p:nvSpPr>
          <p:spPr>
            <a:xfrm>
              <a:off x="5134351" y="1312095"/>
              <a:ext cx="2666363" cy="1294837"/>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accent1"/>
                  </a:solidFill>
                </a:rPr>
                <a:t>半円隆起</a:t>
              </a:r>
              <a:endParaRPr lang="en-US" altLang="ja-JP" b="1" dirty="0">
                <a:solidFill>
                  <a:schemeClr val="accent1"/>
                </a:solidFill>
              </a:endParaRPr>
            </a:p>
            <a:p>
              <a:r>
                <a:rPr lang="ja-JP" altLang="en-US" dirty="0">
                  <a:solidFill>
                    <a:schemeClr val="tx1"/>
                  </a:solidFill>
                </a:rPr>
                <a:t>電気感覚側頭葉</a:t>
              </a:r>
              <a:r>
                <a:rPr lang="en-US" altLang="ja-JP" dirty="0">
                  <a:solidFill>
                    <a:schemeClr val="tx1"/>
                  </a:solidFill>
                </a:rPr>
                <a:t>(ELL)</a:t>
              </a:r>
              <a:r>
                <a:rPr lang="ja-JP" altLang="en-US" dirty="0">
                  <a:solidFill>
                    <a:schemeClr val="tx1"/>
                  </a:solidFill>
                </a:rPr>
                <a:t>の全体の発火様子を取得</a:t>
              </a:r>
              <a:endParaRPr kumimoji="1" lang="en-US" altLang="ja-JP" dirty="0">
                <a:solidFill>
                  <a:schemeClr val="tx1"/>
                </a:solidFill>
              </a:endParaRPr>
            </a:p>
            <a:p>
              <a:r>
                <a:rPr kumimoji="1" lang="ja-JP" altLang="en-US" dirty="0">
                  <a:solidFill>
                    <a:schemeClr val="tx1"/>
                  </a:solidFill>
                </a:rPr>
                <a:t>興奮と抑制により制御</a:t>
              </a:r>
            </a:p>
          </p:txBody>
        </p:sp>
        <p:sp>
          <p:nvSpPr>
            <p:cNvPr id="29" name="屈折矢印 28"/>
            <p:cNvSpPr/>
            <p:nvPr/>
          </p:nvSpPr>
          <p:spPr>
            <a:xfrm rot="10800000">
              <a:off x="4420189" y="2162201"/>
              <a:ext cx="714162" cy="889462"/>
            </a:xfrm>
            <a:prstGeom prst="bentUpArrow">
              <a:avLst>
                <a:gd name="adj1" fmla="val 11042"/>
                <a:gd name="adj2" fmla="val 15695"/>
                <a:gd name="adj3" fmla="val 2593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屈折矢印 15"/>
            <p:cNvSpPr/>
            <p:nvPr/>
          </p:nvSpPr>
          <p:spPr>
            <a:xfrm rot="16200000">
              <a:off x="2597437" y="1930910"/>
              <a:ext cx="988736" cy="1352043"/>
            </a:xfrm>
            <a:prstGeom prst="bentUp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19" name="円/楕円 18"/>
            <p:cNvSpPr/>
            <p:nvPr/>
          </p:nvSpPr>
          <p:spPr>
            <a:xfrm>
              <a:off x="902084" y="2040771"/>
              <a:ext cx="1468174" cy="639906"/>
            </a:xfrm>
            <a:prstGeom prst="ellipse">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b="1" dirty="0">
                  <a:solidFill>
                    <a:schemeClr val="tx1"/>
                  </a:solidFill>
                </a:rPr>
                <a:t>出力</a:t>
              </a:r>
            </a:p>
          </p:txBody>
        </p:sp>
      </p:grpSp>
      <p:sp>
        <p:nvSpPr>
          <p:cNvPr id="32" name="屈折矢印 31"/>
          <p:cNvSpPr/>
          <p:nvPr/>
        </p:nvSpPr>
        <p:spPr>
          <a:xfrm>
            <a:off x="2538633" y="5284205"/>
            <a:ext cx="1326785" cy="945066"/>
          </a:xfrm>
          <a:prstGeom prst="bentUp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33" name="円/楕円 32"/>
          <p:cNvSpPr/>
          <p:nvPr/>
        </p:nvSpPr>
        <p:spPr>
          <a:xfrm>
            <a:off x="936818" y="5784922"/>
            <a:ext cx="1468174" cy="639906"/>
          </a:xfrm>
          <a:prstGeom prst="ellipse">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b="1" dirty="0">
                <a:solidFill>
                  <a:schemeClr val="tx1"/>
                </a:solidFill>
              </a:rPr>
              <a:t>入力</a:t>
            </a:r>
          </a:p>
        </p:txBody>
      </p:sp>
    </p:spTree>
    <p:extLst>
      <p:ext uri="{BB962C8B-B14F-4D97-AF65-F5344CB8AC3E}">
        <p14:creationId xmlns:p14="http://schemas.microsoft.com/office/powerpoint/2010/main" val="40815244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70375" y="223463"/>
            <a:ext cx="7886700" cy="890096"/>
          </a:xfrm>
        </p:spPr>
        <p:txBody>
          <a:bodyPr/>
          <a:lstStyle/>
          <a:p>
            <a:r>
              <a:rPr kumimoji="1" lang="ja-JP" altLang="en-US" dirty="0"/>
              <a:t>実験内容</a:t>
            </a:r>
          </a:p>
        </p:txBody>
      </p:sp>
      <p:sp>
        <p:nvSpPr>
          <p:cNvPr id="4" name="スライド番号プレースホルダー 3"/>
          <p:cNvSpPr>
            <a:spLocks noGrp="1"/>
          </p:cNvSpPr>
          <p:nvPr>
            <p:ph type="sldNum" sz="quarter" idx="12"/>
          </p:nvPr>
        </p:nvSpPr>
        <p:spPr/>
        <p:txBody>
          <a:bodyPr/>
          <a:lstStyle/>
          <a:p>
            <a:fld id="{AA31B575-576A-460D-A78B-4DD9300BA0DA}" type="slidenum">
              <a:rPr kumimoji="1" lang="ja-JP" altLang="en-US" smtClean="0"/>
              <a:t>23</a:t>
            </a:fld>
            <a:endParaRPr kumimoji="1" lang="ja-JP" altLang="en-US" dirty="0"/>
          </a:p>
        </p:txBody>
      </p:sp>
      <p:grpSp>
        <p:nvGrpSpPr>
          <p:cNvPr id="5" name="グループ化 4"/>
          <p:cNvGrpSpPr/>
          <p:nvPr/>
        </p:nvGrpSpPr>
        <p:grpSpPr>
          <a:xfrm>
            <a:off x="216698" y="1875831"/>
            <a:ext cx="7034509" cy="2876946"/>
            <a:chOff x="0" y="0"/>
            <a:chExt cx="7035181" cy="2876946"/>
          </a:xfrm>
        </p:grpSpPr>
        <p:grpSp>
          <p:nvGrpSpPr>
            <p:cNvPr id="6" name="グループ化 5"/>
            <p:cNvGrpSpPr/>
            <p:nvPr/>
          </p:nvGrpSpPr>
          <p:grpSpPr>
            <a:xfrm>
              <a:off x="228731" y="219074"/>
              <a:ext cx="6806450" cy="2657872"/>
              <a:chOff x="-1695234" y="0"/>
              <a:chExt cx="8355232" cy="3677317"/>
            </a:xfrm>
          </p:grpSpPr>
          <p:cxnSp>
            <p:nvCxnSpPr>
              <p:cNvPr id="12" name="直線コネクタ 11"/>
              <p:cNvCxnSpPr/>
              <p:nvPr/>
            </p:nvCxnSpPr>
            <p:spPr>
              <a:xfrm flipH="1" flipV="1">
                <a:off x="549871" y="2162175"/>
                <a:ext cx="1219200" cy="704850"/>
              </a:xfrm>
              <a:prstGeom prst="line">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3" name="直線コネクタ 12"/>
              <p:cNvCxnSpPr/>
              <p:nvPr/>
            </p:nvCxnSpPr>
            <p:spPr>
              <a:xfrm flipV="1">
                <a:off x="2416771" y="2181225"/>
                <a:ext cx="1133475" cy="657225"/>
              </a:xfrm>
              <a:prstGeom prst="line">
                <a:avLst/>
              </a:prstGeom>
              <a:ln>
                <a:tailEnd type="arrow"/>
              </a:ln>
            </p:spPr>
            <p:style>
              <a:lnRef idx="3">
                <a:schemeClr val="accent2"/>
              </a:lnRef>
              <a:fillRef idx="0">
                <a:schemeClr val="accent2"/>
              </a:fillRef>
              <a:effectRef idx="2">
                <a:schemeClr val="accent2"/>
              </a:effectRef>
              <a:fontRef idx="minor">
                <a:schemeClr val="tx1"/>
              </a:fontRef>
            </p:style>
          </p:cxnSp>
          <p:grpSp>
            <p:nvGrpSpPr>
              <p:cNvPr id="14" name="グループ化 13"/>
              <p:cNvGrpSpPr/>
              <p:nvPr/>
            </p:nvGrpSpPr>
            <p:grpSpPr>
              <a:xfrm>
                <a:off x="-1695234" y="0"/>
                <a:ext cx="8355232" cy="3677317"/>
                <a:chOff x="-1695234" y="0"/>
                <a:chExt cx="8355232" cy="3677317"/>
              </a:xfrm>
            </p:grpSpPr>
            <p:sp>
              <p:nvSpPr>
                <p:cNvPr id="15" name="テキスト ボックス 16"/>
                <p:cNvSpPr txBox="1"/>
                <p:nvPr/>
              </p:nvSpPr>
              <p:spPr>
                <a:xfrm>
                  <a:off x="5013149" y="314163"/>
                  <a:ext cx="1646849" cy="557656"/>
                </a:xfrm>
                <a:prstGeom prst="rect">
                  <a:avLst/>
                </a:prstGeom>
                <a:noFill/>
                <a:ln>
                  <a:noFill/>
                </a:ln>
              </p:spPr>
              <p:txBody>
                <a:bodyPr vert="horz" wrap="square" lIns="90000" tIns="45000" rIns="90000" bIns="45000" anchorCtr="0" compatLnSpc="0">
                  <a:noAutofit/>
                </a:bodyPr>
                <a:lstStyle/>
                <a:p>
                  <a:pPr hangingPunct="0">
                    <a:spcAft>
                      <a:spcPts val="0"/>
                    </a:spcAft>
                  </a:pPr>
                  <a:r>
                    <a:rPr lang="en-US" sz="1800" dirty="0">
                      <a:effectLst/>
                      <a:latin typeface="ＭＳ Ｐゴシック" panose="020B0600070205080204" pitchFamily="50" charset="-128"/>
                      <a:ea typeface="ＭＳ Ｐゴシック" panose="020B0600070205080204" pitchFamily="50" charset="-128"/>
                      <a:cs typeface="ＭＳ Ｐゴシック" panose="020B0600070205080204" pitchFamily="50" charset="-128"/>
                    </a:rPr>
                    <a:t>ELL</a:t>
                  </a:r>
                  <a:r>
                    <a:rPr lang="en-US" altLang="ja-JP" sz="1800" dirty="0">
                      <a:effectLst/>
                      <a:latin typeface="ＭＳ Ｐゴシック" panose="020B0600070205080204" pitchFamily="50" charset="-128"/>
                      <a:ea typeface="ＭＳ Ｐゴシック" panose="020B0600070205080204" pitchFamily="50" charset="-128"/>
                      <a:cs typeface="ＭＳ Ｐゴシック" panose="020B0600070205080204" pitchFamily="50" charset="-128"/>
                    </a:rPr>
                    <a:t>(N=64)</a:t>
                  </a:r>
                  <a:endParaRPr lang="ja-JP" sz="1200" dirty="0">
                    <a:effectLst/>
                    <a:latin typeface="ＭＳ Ｐゴシック" panose="020B0600070205080204" pitchFamily="50" charset="-128"/>
                    <a:ea typeface="ＭＳ Ｐゴシック" panose="020B0600070205080204" pitchFamily="50" charset="-128"/>
                    <a:cs typeface="ＭＳ Ｐゴシック" panose="020B0600070205080204" pitchFamily="50" charset="-128"/>
                  </a:endParaRPr>
                </a:p>
              </p:txBody>
            </p:sp>
            <p:grpSp>
              <p:nvGrpSpPr>
                <p:cNvPr id="16" name="グループ化 15"/>
                <p:cNvGrpSpPr/>
                <p:nvPr/>
              </p:nvGrpSpPr>
              <p:grpSpPr>
                <a:xfrm>
                  <a:off x="-1695234" y="0"/>
                  <a:ext cx="8152183" cy="3677317"/>
                  <a:chOff x="-1695234" y="0"/>
                  <a:chExt cx="8152183" cy="3677317"/>
                </a:xfrm>
              </p:grpSpPr>
              <p:grpSp>
                <p:nvGrpSpPr>
                  <p:cNvPr id="17" name="グループ化 16"/>
                  <p:cNvGrpSpPr/>
                  <p:nvPr/>
                </p:nvGrpSpPr>
                <p:grpSpPr>
                  <a:xfrm>
                    <a:off x="-1695234" y="600073"/>
                    <a:ext cx="8152183" cy="3077244"/>
                    <a:chOff x="-1695234" y="600075"/>
                    <a:chExt cx="8152183" cy="3017758"/>
                  </a:xfrm>
                </p:grpSpPr>
                <p:grpSp>
                  <p:nvGrpSpPr>
                    <p:cNvPr id="28" name="グループ化 27"/>
                    <p:cNvGrpSpPr/>
                    <p:nvPr/>
                  </p:nvGrpSpPr>
                  <p:grpSpPr>
                    <a:xfrm>
                      <a:off x="-1695234" y="600075"/>
                      <a:ext cx="8152183" cy="2848347"/>
                      <a:chOff x="-2322852" y="600076"/>
                      <a:chExt cx="11170324" cy="4040672"/>
                    </a:xfrm>
                  </p:grpSpPr>
                  <p:sp>
                    <p:nvSpPr>
                      <p:cNvPr id="31" name="フリーフォーム 30"/>
                      <p:cNvSpPr/>
                      <p:nvPr/>
                    </p:nvSpPr>
                    <p:spPr>
                      <a:xfrm>
                        <a:off x="4647101" y="2068999"/>
                        <a:ext cx="633600" cy="48024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ln/>
                    </p:spPr>
                    <p:style>
                      <a:lnRef idx="0">
                        <a:schemeClr val="accent3"/>
                      </a:lnRef>
                      <a:fillRef idx="3">
                        <a:schemeClr val="accent3"/>
                      </a:fillRef>
                      <a:effectRef idx="3">
                        <a:schemeClr val="accent3"/>
                      </a:effectRef>
                      <a:fontRef idx="minor">
                        <a:schemeClr val="lt1"/>
                      </a:fontRef>
                    </p:style>
                    <p:txBody>
                      <a:bodyPr vert="horz" lIns="36000" tIns="36000" rIns="36000" bIns="36000" anchor="ctr" anchorCtr="1" compatLnSpc="0"/>
                      <a:lstStyle/>
                      <a:p>
                        <a:endParaRPr lang="ja-JP" altLang="en-US"/>
                      </a:p>
                    </p:txBody>
                  </p:sp>
                  <p:sp>
                    <p:nvSpPr>
                      <p:cNvPr id="32" name="フリーフォーム 31"/>
                      <p:cNvSpPr/>
                      <p:nvPr/>
                    </p:nvSpPr>
                    <p:spPr>
                      <a:xfrm>
                        <a:off x="3561251" y="2068999"/>
                        <a:ext cx="634680" cy="480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ln/>
                    </p:spPr>
                    <p:style>
                      <a:lnRef idx="0">
                        <a:schemeClr val="accent3"/>
                      </a:lnRef>
                      <a:fillRef idx="3">
                        <a:schemeClr val="accent3"/>
                      </a:fillRef>
                      <a:effectRef idx="3">
                        <a:schemeClr val="accent3"/>
                      </a:effectRef>
                      <a:fontRef idx="minor">
                        <a:schemeClr val="lt1"/>
                      </a:fontRef>
                    </p:style>
                    <p:txBody>
                      <a:bodyPr vert="horz" lIns="36000" tIns="36000" rIns="36000" bIns="36000" anchor="ctr" anchorCtr="1" compatLnSpc="0"/>
                      <a:lstStyle/>
                      <a:p>
                        <a:endParaRPr lang="ja-JP" altLang="en-US"/>
                      </a:p>
                    </p:txBody>
                  </p:sp>
                  <p:sp>
                    <p:nvSpPr>
                      <p:cNvPr id="33" name="フリーフォーム 32"/>
                      <p:cNvSpPr/>
                      <p:nvPr/>
                    </p:nvSpPr>
                    <p:spPr>
                      <a:xfrm>
                        <a:off x="2484926" y="2068999"/>
                        <a:ext cx="633960" cy="48096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ln/>
                    </p:spPr>
                    <p:style>
                      <a:lnRef idx="0">
                        <a:schemeClr val="accent3"/>
                      </a:lnRef>
                      <a:fillRef idx="3">
                        <a:schemeClr val="accent3"/>
                      </a:fillRef>
                      <a:effectRef idx="3">
                        <a:schemeClr val="accent3"/>
                      </a:effectRef>
                      <a:fontRef idx="minor">
                        <a:schemeClr val="lt1"/>
                      </a:fontRef>
                    </p:style>
                    <p:txBody>
                      <a:bodyPr vert="horz" lIns="36000" tIns="36000" rIns="36000" bIns="36000" anchor="ctr" anchorCtr="1" compatLnSpc="0"/>
                      <a:lstStyle/>
                      <a:p>
                        <a:endParaRPr lang="ja-JP" altLang="en-US"/>
                      </a:p>
                    </p:txBody>
                  </p:sp>
                  <p:sp>
                    <p:nvSpPr>
                      <p:cNvPr id="34" name="フリーフォーム 33"/>
                      <p:cNvSpPr/>
                      <p:nvPr/>
                    </p:nvSpPr>
                    <p:spPr>
                      <a:xfrm>
                        <a:off x="1399076" y="2068999"/>
                        <a:ext cx="634320" cy="47952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ln/>
                    </p:spPr>
                    <p:style>
                      <a:lnRef idx="0">
                        <a:schemeClr val="accent3"/>
                      </a:lnRef>
                      <a:fillRef idx="3">
                        <a:schemeClr val="accent3"/>
                      </a:fillRef>
                      <a:effectRef idx="3">
                        <a:schemeClr val="accent3"/>
                      </a:effectRef>
                      <a:fontRef idx="minor">
                        <a:schemeClr val="lt1"/>
                      </a:fontRef>
                    </p:style>
                    <p:txBody>
                      <a:bodyPr vert="horz" lIns="36000" tIns="36000" rIns="36000" bIns="36000" anchor="ctr" anchorCtr="1" compatLnSpc="0"/>
                      <a:lstStyle/>
                      <a:p>
                        <a:endParaRPr lang="ja-JP" altLang="en-US"/>
                      </a:p>
                    </p:txBody>
                  </p:sp>
                  <p:sp>
                    <p:nvSpPr>
                      <p:cNvPr id="35" name="フリーフォーム 34"/>
                      <p:cNvSpPr/>
                      <p:nvPr/>
                    </p:nvSpPr>
                    <p:spPr>
                      <a:xfrm>
                        <a:off x="322751" y="2068999"/>
                        <a:ext cx="634680" cy="47952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ln/>
                    </p:spPr>
                    <p:style>
                      <a:lnRef idx="0">
                        <a:schemeClr val="accent3"/>
                      </a:lnRef>
                      <a:fillRef idx="3">
                        <a:schemeClr val="accent3"/>
                      </a:fillRef>
                      <a:effectRef idx="3">
                        <a:schemeClr val="accent3"/>
                      </a:effectRef>
                      <a:fontRef idx="minor">
                        <a:schemeClr val="lt1"/>
                      </a:fontRef>
                    </p:style>
                    <p:txBody>
                      <a:bodyPr vert="horz" lIns="36000" tIns="36000" rIns="36000" bIns="36000" anchor="ctr" anchorCtr="1" compatLnSpc="0"/>
                      <a:lstStyle/>
                      <a:p>
                        <a:endParaRPr lang="ja-JP" altLang="en-US"/>
                      </a:p>
                    </p:txBody>
                  </p:sp>
                  <p:cxnSp>
                    <p:nvCxnSpPr>
                      <p:cNvPr id="36" name="直線コネクタ 35"/>
                      <p:cNvCxnSpPr/>
                      <p:nvPr/>
                    </p:nvCxnSpPr>
                    <p:spPr>
                      <a:xfrm flipV="1">
                        <a:off x="1761026" y="1181702"/>
                        <a:ext cx="832668" cy="834662"/>
                      </a:xfrm>
                      <a:prstGeom prst="line">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7" name="直線コネクタ 36"/>
                      <p:cNvCxnSpPr/>
                      <p:nvPr/>
                    </p:nvCxnSpPr>
                    <p:spPr>
                      <a:xfrm flipH="1" flipV="1">
                        <a:off x="3011338" y="1148214"/>
                        <a:ext cx="911863" cy="868150"/>
                      </a:xfrm>
                      <a:prstGeom prst="line">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8" name="直線コネクタ 37"/>
                      <p:cNvCxnSpPr/>
                      <p:nvPr/>
                    </p:nvCxnSpPr>
                    <p:spPr>
                      <a:xfrm flipV="1">
                        <a:off x="2797228" y="1148268"/>
                        <a:ext cx="0" cy="900000"/>
                      </a:xfrm>
                      <a:prstGeom prst="line">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9" name="直線コネクタ 38"/>
                      <p:cNvCxnSpPr/>
                      <p:nvPr/>
                    </p:nvCxnSpPr>
                    <p:spPr>
                      <a:xfrm flipV="1">
                        <a:off x="2846876" y="2735749"/>
                        <a:ext cx="0" cy="975600"/>
                      </a:xfrm>
                      <a:prstGeom prst="line">
                        <a:avLst/>
                      </a:prstGeom>
                      <a:ln>
                        <a:tailEnd type="arrow"/>
                      </a:ln>
                    </p:spPr>
                    <p:style>
                      <a:lnRef idx="3">
                        <a:schemeClr val="accent2"/>
                      </a:lnRef>
                      <a:fillRef idx="0">
                        <a:schemeClr val="accent2"/>
                      </a:fillRef>
                      <a:effectRef idx="2">
                        <a:schemeClr val="accent2"/>
                      </a:effectRef>
                      <a:fontRef idx="minor">
                        <a:schemeClr val="tx1"/>
                      </a:fontRef>
                    </p:style>
                  </p:cxnSp>
                  <p:sp>
                    <p:nvSpPr>
                      <p:cNvPr id="40" name="テキスト ボックス 16"/>
                      <p:cNvSpPr txBox="1"/>
                      <p:nvPr/>
                    </p:nvSpPr>
                    <p:spPr>
                      <a:xfrm>
                        <a:off x="5868398" y="612859"/>
                        <a:ext cx="1357290" cy="775799"/>
                      </a:xfrm>
                      <a:prstGeom prst="rect">
                        <a:avLst/>
                      </a:prstGeom>
                      <a:noFill/>
                      <a:ln>
                        <a:noFill/>
                      </a:ln>
                    </p:spPr>
                    <p:txBody>
                      <a:bodyPr vert="horz" wrap="square" lIns="90000" tIns="45000" rIns="90000" bIns="45000" anchorCtr="0" compatLnSpc="0">
                        <a:noAutofit/>
                      </a:bodyPr>
                      <a:lstStyle/>
                      <a:p>
                        <a:pPr hangingPunct="0">
                          <a:spcAft>
                            <a:spcPts val="0"/>
                          </a:spcAft>
                        </a:pPr>
                        <a:r>
                          <a:rPr lang="en-US" sz="1800">
                            <a:effectLst/>
                            <a:latin typeface="ＭＳ Ｐゴシック" panose="020B0600070205080204" pitchFamily="50" charset="-128"/>
                            <a:ea typeface="ＭＳ Ｐゴシック" panose="020B0600070205080204" pitchFamily="50" charset="-128"/>
                            <a:cs typeface="ＭＳ Ｐゴシック" panose="020B0600070205080204" pitchFamily="50" charset="-128"/>
                          </a:rPr>
                          <a:t>Soma</a:t>
                        </a:r>
                        <a:endParaRPr lang="ja-JP" sz="1200">
                          <a:effectLst/>
                          <a:latin typeface="ＭＳ Ｐゴシック" panose="020B0600070205080204" pitchFamily="50" charset="-128"/>
                          <a:ea typeface="ＭＳ Ｐゴシック" panose="020B0600070205080204" pitchFamily="50" charset="-128"/>
                          <a:cs typeface="ＭＳ Ｐゴシック" panose="020B0600070205080204" pitchFamily="50" charset="-128"/>
                        </a:endParaRPr>
                      </a:p>
                    </p:txBody>
                  </p:sp>
                  <p:sp>
                    <p:nvSpPr>
                      <p:cNvPr id="41" name="テキスト ボックス 17"/>
                      <p:cNvSpPr txBox="1"/>
                      <p:nvPr/>
                    </p:nvSpPr>
                    <p:spPr>
                      <a:xfrm>
                        <a:off x="5542113" y="2021111"/>
                        <a:ext cx="3305359" cy="775800"/>
                      </a:xfrm>
                      <a:prstGeom prst="rect">
                        <a:avLst/>
                      </a:prstGeom>
                      <a:noFill/>
                      <a:ln>
                        <a:noFill/>
                      </a:ln>
                    </p:spPr>
                    <p:txBody>
                      <a:bodyPr vert="horz" wrap="square" lIns="90000" tIns="45000" rIns="90000" bIns="45000" anchorCtr="0" compatLnSpc="0">
                        <a:noAutofit/>
                      </a:bodyPr>
                      <a:lstStyle/>
                      <a:p>
                        <a:pPr hangingPunct="0">
                          <a:spcAft>
                            <a:spcPts val="0"/>
                          </a:spcAft>
                        </a:pPr>
                        <a:r>
                          <a:rPr lang="en-US" sz="1800" dirty="0">
                            <a:effectLst/>
                            <a:latin typeface="ＭＳ Ｐゴシック" panose="020B0600070205080204" pitchFamily="50" charset="-128"/>
                            <a:ea typeface="ＭＳ Ｐゴシック" panose="020B0600070205080204" pitchFamily="50" charset="-128"/>
                            <a:cs typeface="ＭＳ Ｐゴシック" panose="020B0600070205080204" pitchFamily="50" charset="-128"/>
                          </a:rPr>
                          <a:t>Receptor</a:t>
                        </a:r>
                        <a:r>
                          <a:rPr lang="ja-JP" altLang="en-US" sz="1800" dirty="0">
                            <a:effectLst/>
                            <a:latin typeface="ＭＳ Ｐゴシック" panose="020B0600070205080204" pitchFamily="50" charset="-128"/>
                            <a:ea typeface="ＭＳ Ｐゴシック" panose="020B0600070205080204" pitchFamily="50" charset="-128"/>
                            <a:cs typeface="ＭＳ Ｐゴシック" panose="020B0600070205080204" pitchFamily="50" charset="-128"/>
                          </a:rPr>
                          <a:t>（</a:t>
                        </a:r>
                        <a:r>
                          <a:rPr lang="en-US" altLang="ja-JP" sz="1800" dirty="0">
                            <a:effectLst/>
                            <a:latin typeface="ＭＳ Ｐゴシック" panose="020B0600070205080204" pitchFamily="50" charset="-128"/>
                            <a:ea typeface="ＭＳ Ｐゴシック" panose="020B0600070205080204" pitchFamily="50" charset="-128"/>
                            <a:cs typeface="ＭＳ Ｐゴシック" panose="020B0600070205080204" pitchFamily="50" charset="-128"/>
                          </a:rPr>
                          <a:t>N=128</a:t>
                        </a:r>
                        <a:r>
                          <a:rPr lang="ja-JP" altLang="en-US" sz="1800" dirty="0">
                            <a:effectLst/>
                            <a:latin typeface="ＭＳ Ｐゴシック" panose="020B0600070205080204" pitchFamily="50" charset="-128"/>
                            <a:ea typeface="ＭＳ Ｐゴシック" panose="020B0600070205080204" pitchFamily="50" charset="-128"/>
                            <a:cs typeface="ＭＳ Ｐゴシック" panose="020B0600070205080204" pitchFamily="50" charset="-128"/>
                          </a:rPr>
                          <a:t>）</a:t>
                        </a:r>
                        <a:endParaRPr lang="ja-JP" sz="1200" dirty="0">
                          <a:effectLst/>
                          <a:latin typeface="ＭＳ Ｐゴシック" panose="020B0600070205080204" pitchFamily="50" charset="-128"/>
                          <a:ea typeface="ＭＳ Ｐゴシック" panose="020B0600070205080204" pitchFamily="50" charset="-128"/>
                          <a:cs typeface="ＭＳ Ｐゴシック" panose="020B0600070205080204" pitchFamily="50" charset="-128"/>
                        </a:endParaRPr>
                      </a:p>
                    </p:txBody>
                  </p:sp>
                  <p:cxnSp>
                    <p:nvCxnSpPr>
                      <p:cNvPr id="42" name="直線コネクタ 41"/>
                      <p:cNvCxnSpPr/>
                      <p:nvPr/>
                    </p:nvCxnSpPr>
                    <p:spPr>
                      <a:xfrm flipV="1">
                        <a:off x="3154904" y="2735358"/>
                        <a:ext cx="658416" cy="975700"/>
                      </a:xfrm>
                      <a:prstGeom prst="line">
                        <a:avLst/>
                      </a:prstGeom>
                      <a:ln>
                        <a:tailEnd type="arrow"/>
                      </a:ln>
                    </p:spPr>
                    <p:style>
                      <a:lnRef idx="3">
                        <a:schemeClr val="accent2"/>
                      </a:lnRef>
                      <a:fillRef idx="0">
                        <a:schemeClr val="accent2"/>
                      </a:fillRef>
                      <a:effectRef idx="2">
                        <a:schemeClr val="accent2"/>
                      </a:effectRef>
                      <a:fontRef idx="minor">
                        <a:schemeClr val="tx1"/>
                      </a:fontRef>
                    </p:style>
                  </p:cxnSp>
                  <p:cxnSp>
                    <p:nvCxnSpPr>
                      <p:cNvPr id="43" name="直線コネクタ 42"/>
                      <p:cNvCxnSpPr/>
                      <p:nvPr/>
                    </p:nvCxnSpPr>
                    <p:spPr>
                      <a:xfrm flipH="1" flipV="1">
                        <a:off x="1905476" y="2698480"/>
                        <a:ext cx="662115" cy="983302"/>
                      </a:xfrm>
                      <a:prstGeom prst="line">
                        <a:avLst/>
                      </a:prstGeom>
                      <a:ln>
                        <a:tailEnd type="arrow"/>
                      </a:ln>
                    </p:spPr>
                    <p:style>
                      <a:lnRef idx="3">
                        <a:schemeClr val="accent2"/>
                      </a:lnRef>
                      <a:fillRef idx="0">
                        <a:schemeClr val="accent2"/>
                      </a:fillRef>
                      <a:effectRef idx="2">
                        <a:schemeClr val="accent2"/>
                      </a:effectRef>
                      <a:fontRef idx="minor">
                        <a:schemeClr val="tx1"/>
                      </a:fontRef>
                    </p:style>
                  </p:cxnSp>
                  <p:cxnSp>
                    <p:nvCxnSpPr>
                      <p:cNvPr id="44" name="直線コネクタ 43"/>
                      <p:cNvCxnSpPr/>
                      <p:nvPr/>
                    </p:nvCxnSpPr>
                    <p:spPr>
                      <a:xfrm flipH="1" flipV="1">
                        <a:off x="3246263" y="1116398"/>
                        <a:ext cx="1500910" cy="904712"/>
                      </a:xfrm>
                      <a:prstGeom prst="line">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5" name="直線コネクタ 44"/>
                      <p:cNvCxnSpPr/>
                      <p:nvPr/>
                    </p:nvCxnSpPr>
                    <p:spPr>
                      <a:xfrm>
                        <a:off x="-2322852" y="4454360"/>
                        <a:ext cx="1440001" cy="0"/>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46" name="直線コネクタ 45"/>
                      <p:cNvCxnSpPr/>
                      <p:nvPr/>
                    </p:nvCxnSpPr>
                    <p:spPr>
                      <a:xfrm>
                        <a:off x="-2305430" y="3773213"/>
                        <a:ext cx="1439999" cy="0"/>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47" name="直線コネクタ 46"/>
                      <p:cNvCxnSpPr/>
                      <p:nvPr/>
                    </p:nvCxnSpPr>
                    <p:spPr>
                      <a:xfrm flipV="1">
                        <a:off x="792601" y="1116424"/>
                        <a:ext cx="1618373" cy="862451"/>
                      </a:xfrm>
                      <a:prstGeom prst="line">
                        <a:avLst/>
                      </a:prstGeom>
                      <a:ln>
                        <a:tailEnd type="arrow"/>
                      </a:ln>
                    </p:spPr>
                    <p:style>
                      <a:lnRef idx="2">
                        <a:schemeClr val="accent1"/>
                      </a:lnRef>
                      <a:fillRef idx="0">
                        <a:schemeClr val="accent1"/>
                      </a:fillRef>
                      <a:effectRef idx="1">
                        <a:schemeClr val="accent1"/>
                      </a:effectRef>
                      <a:fontRef idx="minor">
                        <a:schemeClr val="tx1"/>
                      </a:fontRef>
                    </p:style>
                  </p:cxnSp>
                  <p:sp>
                    <p:nvSpPr>
                      <p:cNvPr id="48" name="フリーフォーム 47"/>
                      <p:cNvSpPr/>
                      <p:nvPr/>
                    </p:nvSpPr>
                    <p:spPr>
                      <a:xfrm>
                        <a:off x="2162996" y="3811713"/>
                        <a:ext cx="1398253" cy="829035"/>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ln/>
                    </p:spPr>
                    <p:style>
                      <a:lnRef idx="2">
                        <a:schemeClr val="accent2"/>
                      </a:lnRef>
                      <a:fillRef idx="1">
                        <a:schemeClr val="lt1"/>
                      </a:fillRef>
                      <a:effectRef idx="0">
                        <a:schemeClr val="accent2"/>
                      </a:effectRef>
                      <a:fontRef idx="minor">
                        <a:schemeClr val="dk1"/>
                      </a:fontRef>
                    </p:style>
                    <p:txBody>
                      <a:bodyPr vert="horz" lIns="36000" tIns="36000" rIns="36000" bIns="36000" anchor="ctr" anchorCtr="1" compatLnSpc="0"/>
                      <a:lstStyle/>
                      <a:p>
                        <a:pPr algn="ctr">
                          <a:spcAft>
                            <a:spcPts val="0"/>
                          </a:spcAft>
                        </a:pPr>
                        <a:r>
                          <a:rPr lang="ja-JP" sz="1050" kern="100">
                            <a:effectLst/>
                            <a:ea typeface="游明朝" panose="02020400000000000000" pitchFamily="18" charset="-128"/>
                            <a:cs typeface="Times New Roman" panose="02020603050405020304" pitchFamily="18" charset="0"/>
                          </a:rPr>
                          <a:t>入力</a:t>
                        </a:r>
                      </a:p>
                    </p:txBody>
                  </p:sp>
                  <p:sp>
                    <p:nvSpPr>
                      <p:cNvPr id="49" name="フリーフォーム 48"/>
                      <p:cNvSpPr/>
                      <p:nvPr/>
                    </p:nvSpPr>
                    <p:spPr>
                      <a:xfrm>
                        <a:off x="0" y="600076"/>
                        <a:ext cx="1345002" cy="479519"/>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00"/>
                      </a:solidFill>
                      <a:ln/>
                    </p:spPr>
                    <p:style>
                      <a:lnRef idx="0">
                        <a:schemeClr val="accent3"/>
                      </a:lnRef>
                      <a:fillRef idx="3">
                        <a:schemeClr val="accent3"/>
                      </a:fillRef>
                      <a:effectRef idx="3">
                        <a:schemeClr val="accent3"/>
                      </a:effectRef>
                      <a:fontRef idx="minor">
                        <a:schemeClr val="lt1"/>
                      </a:fontRef>
                    </p:style>
                    <p:txBody>
                      <a:bodyPr vert="horz" lIns="36000" tIns="36000" rIns="36000" bIns="36000" anchor="ctr" anchorCtr="1" compatLnSpc="0"/>
                      <a:lstStyle/>
                      <a:p>
                        <a:endParaRPr lang="ja-JP" altLang="en-US"/>
                      </a:p>
                    </p:txBody>
                  </p:sp>
                  <p:sp>
                    <p:nvSpPr>
                      <p:cNvPr id="50" name="フリーフォーム 49"/>
                      <p:cNvSpPr/>
                      <p:nvPr/>
                    </p:nvSpPr>
                    <p:spPr>
                      <a:xfrm>
                        <a:off x="2162981" y="600076"/>
                        <a:ext cx="1343477" cy="480961"/>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00"/>
                      </a:solidFill>
                      <a:ln/>
                    </p:spPr>
                    <p:style>
                      <a:lnRef idx="0">
                        <a:schemeClr val="accent3"/>
                      </a:lnRef>
                      <a:fillRef idx="3">
                        <a:schemeClr val="accent3"/>
                      </a:fillRef>
                      <a:effectRef idx="3">
                        <a:schemeClr val="accent3"/>
                      </a:effectRef>
                      <a:fontRef idx="minor">
                        <a:schemeClr val="lt1"/>
                      </a:fontRef>
                    </p:style>
                    <p:txBody>
                      <a:bodyPr vert="horz" lIns="36000" tIns="36000" rIns="36000" bIns="36000" anchor="ctr" anchorCtr="1" compatLnSpc="0"/>
                      <a:lstStyle/>
                      <a:p>
                        <a:endParaRPr lang="ja-JP" altLang="en-US"/>
                      </a:p>
                    </p:txBody>
                  </p:sp>
                  <p:sp>
                    <p:nvSpPr>
                      <p:cNvPr id="51" name="フリーフォーム 50"/>
                      <p:cNvSpPr/>
                      <p:nvPr/>
                    </p:nvSpPr>
                    <p:spPr>
                      <a:xfrm>
                        <a:off x="4325558" y="600076"/>
                        <a:ext cx="1342714" cy="48024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00"/>
                      </a:solidFill>
                      <a:ln/>
                    </p:spPr>
                    <p:style>
                      <a:lnRef idx="0">
                        <a:schemeClr val="accent3"/>
                      </a:lnRef>
                      <a:fillRef idx="3">
                        <a:schemeClr val="accent3"/>
                      </a:fillRef>
                      <a:effectRef idx="3">
                        <a:schemeClr val="accent3"/>
                      </a:effectRef>
                      <a:fontRef idx="minor">
                        <a:schemeClr val="lt1"/>
                      </a:fontRef>
                    </p:style>
                    <p:txBody>
                      <a:bodyPr vert="horz" lIns="36000" tIns="36000" rIns="36000" bIns="36000" anchor="ctr" anchorCtr="1" compatLnSpc="0"/>
                      <a:lstStyle/>
                      <a:p>
                        <a:endParaRPr lang="ja-JP" altLang="en-US"/>
                      </a:p>
                    </p:txBody>
                  </p:sp>
                </p:grpSp>
                <p:sp>
                  <p:nvSpPr>
                    <p:cNvPr id="29" name="テキスト ボックス 16"/>
                    <p:cNvSpPr txBox="1"/>
                    <p:nvPr/>
                  </p:nvSpPr>
                  <p:spPr>
                    <a:xfrm>
                      <a:off x="-599852" y="2518648"/>
                      <a:ext cx="1499380" cy="546735"/>
                    </a:xfrm>
                    <a:prstGeom prst="rect">
                      <a:avLst/>
                    </a:prstGeom>
                    <a:noFill/>
                    <a:ln>
                      <a:noFill/>
                    </a:ln>
                  </p:spPr>
                  <p:txBody>
                    <a:bodyPr vert="horz" wrap="square" lIns="90000" tIns="45000" rIns="90000" bIns="45000" anchorCtr="0" compatLnSpc="0">
                      <a:noAutofit/>
                    </a:bodyPr>
                    <a:lstStyle/>
                    <a:p>
                      <a:pPr hangingPunct="0">
                        <a:spcAft>
                          <a:spcPts val="0"/>
                        </a:spcAft>
                      </a:pPr>
                      <a:r>
                        <a:rPr lang="ja-JP" sz="1400" dirty="0">
                          <a:effectLst/>
                          <a:latin typeface="ＭＳ Ｐゴシック" panose="020B0600070205080204" pitchFamily="50" charset="-128"/>
                          <a:ea typeface="ＭＳ Ｐゴシック" panose="020B0600070205080204" pitchFamily="50" charset="-128"/>
                          <a:cs typeface="ＭＳ Ｐゴシック" panose="020B0600070205080204" pitchFamily="50" charset="-128"/>
                        </a:rPr>
                        <a:t>興奮性結合</a:t>
                      </a:r>
                      <a:endParaRPr lang="ja-JP" sz="1200" dirty="0">
                        <a:effectLst/>
                        <a:latin typeface="ＭＳ Ｐゴシック" panose="020B0600070205080204" pitchFamily="50" charset="-128"/>
                        <a:ea typeface="ＭＳ Ｐゴシック" panose="020B0600070205080204" pitchFamily="50" charset="-128"/>
                        <a:cs typeface="ＭＳ Ｐゴシック" panose="020B0600070205080204" pitchFamily="50" charset="-128"/>
                      </a:endParaRPr>
                    </a:p>
                  </p:txBody>
                </p:sp>
                <p:sp>
                  <p:nvSpPr>
                    <p:cNvPr id="30" name="テキスト ボックス 16"/>
                    <p:cNvSpPr txBox="1"/>
                    <p:nvPr/>
                  </p:nvSpPr>
                  <p:spPr>
                    <a:xfrm>
                      <a:off x="-600485" y="3071098"/>
                      <a:ext cx="1441552" cy="546735"/>
                    </a:xfrm>
                    <a:prstGeom prst="rect">
                      <a:avLst/>
                    </a:prstGeom>
                    <a:noFill/>
                    <a:ln>
                      <a:noFill/>
                    </a:ln>
                  </p:spPr>
                  <p:txBody>
                    <a:bodyPr vert="horz" wrap="square" lIns="90000" tIns="45000" rIns="90000" bIns="45000" anchorCtr="0" compatLnSpc="0">
                      <a:noAutofit/>
                    </a:bodyPr>
                    <a:lstStyle/>
                    <a:p>
                      <a:pPr hangingPunct="0">
                        <a:spcAft>
                          <a:spcPts val="0"/>
                        </a:spcAft>
                      </a:pPr>
                      <a:r>
                        <a:rPr lang="ja-JP" sz="1400">
                          <a:effectLst/>
                          <a:latin typeface="ＭＳ Ｐゴシック" panose="020B0600070205080204" pitchFamily="50" charset="-128"/>
                          <a:ea typeface="ＭＳ Ｐゴシック" panose="020B0600070205080204" pitchFamily="50" charset="-128"/>
                          <a:cs typeface="ＭＳ Ｐゴシック" panose="020B0600070205080204" pitchFamily="50" charset="-128"/>
                        </a:rPr>
                        <a:t>抑制性結合</a:t>
                      </a:r>
                      <a:endParaRPr lang="ja-JP" sz="1200">
                        <a:effectLst/>
                        <a:latin typeface="ＭＳ Ｐゴシック" panose="020B0600070205080204" pitchFamily="50" charset="-128"/>
                        <a:ea typeface="ＭＳ Ｐゴシック" panose="020B0600070205080204" pitchFamily="50" charset="-128"/>
                        <a:cs typeface="ＭＳ Ｐゴシック" panose="020B0600070205080204" pitchFamily="50" charset="-128"/>
                      </a:endParaRPr>
                    </a:p>
                  </p:txBody>
                </p:sp>
              </p:grpSp>
              <p:sp>
                <p:nvSpPr>
                  <p:cNvPr id="18" name="フリーフォーム 17"/>
                  <p:cNvSpPr/>
                  <p:nvPr/>
                </p:nvSpPr>
                <p:spPr>
                  <a:xfrm>
                    <a:off x="312" y="104775"/>
                    <a:ext cx="981001" cy="34417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ln/>
                </p:spPr>
                <p:style>
                  <a:lnRef idx="0">
                    <a:schemeClr val="accent6"/>
                  </a:lnRef>
                  <a:fillRef idx="3">
                    <a:schemeClr val="accent6"/>
                  </a:fillRef>
                  <a:effectRef idx="3">
                    <a:schemeClr val="accent6"/>
                  </a:effectRef>
                  <a:fontRef idx="minor">
                    <a:schemeClr val="lt1"/>
                  </a:fontRef>
                </p:style>
                <p:txBody>
                  <a:bodyPr vert="horz" lIns="36000" tIns="36000" rIns="36000" bIns="36000" anchor="ctr" anchorCtr="1" compatLnSpc="0"/>
                  <a:lstStyle/>
                  <a:p>
                    <a:endParaRPr lang="ja-JP" altLang="en-US"/>
                  </a:p>
                </p:txBody>
              </p:sp>
              <p:sp>
                <p:nvSpPr>
                  <p:cNvPr id="19" name="フリーフォーム 18"/>
                  <p:cNvSpPr/>
                  <p:nvPr/>
                </p:nvSpPr>
                <p:spPr>
                  <a:xfrm>
                    <a:off x="1582173" y="104775"/>
                    <a:ext cx="979655" cy="34544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ln/>
                </p:spPr>
                <p:style>
                  <a:lnRef idx="0">
                    <a:schemeClr val="accent6"/>
                  </a:lnRef>
                  <a:fillRef idx="3">
                    <a:schemeClr val="accent6"/>
                  </a:fillRef>
                  <a:effectRef idx="3">
                    <a:schemeClr val="accent6"/>
                  </a:effectRef>
                  <a:fontRef idx="minor">
                    <a:schemeClr val="lt1"/>
                  </a:fontRef>
                </p:style>
                <p:txBody>
                  <a:bodyPr vert="horz" lIns="36000" tIns="36000" rIns="36000" bIns="36000" anchor="ctr" anchorCtr="1" compatLnSpc="0"/>
                  <a:lstStyle/>
                  <a:p>
                    <a:endParaRPr lang="ja-JP" altLang="en-US"/>
                  </a:p>
                </p:txBody>
              </p:sp>
              <p:sp>
                <p:nvSpPr>
                  <p:cNvPr id="20" name="フリーフォーム 19"/>
                  <p:cNvSpPr/>
                  <p:nvPr/>
                </p:nvSpPr>
                <p:spPr>
                  <a:xfrm>
                    <a:off x="3163323" y="104775"/>
                    <a:ext cx="979655" cy="344805"/>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ln/>
                </p:spPr>
                <p:style>
                  <a:lnRef idx="0">
                    <a:schemeClr val="accent6"/>
                  </a:lnRef>
                  <a:fillRef idx="3">
                    <a:schemeClr val="accent6"/>
                  </a:fillRef>
                  <a:effectRef idx="3">
                    <a:schemeClr val="accent6"/>
                  </a:effectRef>
                  <a:fontRef idx="minor">
                    <a:schemeClr val="lt1"/>
                  </a:fontRef>
                </p:style>
                <p:txBody>
                  <a:bodyPr vert="horz" lIns="36000" tIns="36000" rIns="36000" bIns="36000" anchor="ctr" anchorCtr="1" compatLnSpc="0"/>
                  <a:lstStyle/>
                  <a:p>
                    <a:endParaRPr lang="ja-JP" altLang="en-US"/>
                  </a:p>
                </p:txBody>
              </p:sp>
              <p:sp>
                <p:nvSpPr>
                  <p:cNvPr id="21" name="テキスト ボックス 35"/>
                  <p:cNvSpPr txBox="1"/>
                  <p:nvPr/>
                </p:nvSpPr>
                <p:spPr>
                  <a:xfrm>
                    <a:off x="4282777" y="0"/>
                    <a:ext cx="1238250" cy="557656"/>
                  </a:xfrm>
                  <a:prstGeom prst="rect">
                    <a:avLst/>
                  </a:prstGeom>
                  <a:noFill/>
                  <a:ln>
                    <a:noFill/>
                  </a:ln>
                </p:spPr>
                <p:txBody>
                  <a:bodyPr vert="horz" wrap="square" lIns="90000" tIns="45000" rIns="90000" bIns="45000" anchorCtr="0" compatLnSpc="0">
                    <a:noAutofit/>
                  </a:bodyPr>
                  <a:lstStyle/>
                  <a:p>
                    <a:pPr hangingPunct="0">
                      <a:spcAft>
                        <a:spcPts val="0"/>
                      </a:spcAft>
                    </a:pPr>
                    <a:r>
                      <a:rPr lang="en-US" sz="1800">
                        <a:effectLst/>
                        <a:latin typeface="ＭＳ Ｐゴシック" panose="020B0600070205080204" pitchFamily="50" charset="-128"/>
                        <a:ea typeface="ＭＳ Ｐゴシック" panose="020B0600070205080204" pitchFamily="50" charset="-128"/>
                        <a:cs typeface="ＭＳ Ｐゴシック" panose="020B0600070205080204" pitchFamily="50" charset="-128"/>
                      </a:rPr>
                      <a:t>Dendrite</a:t>
                    </a:r>
                    <a:endParaRPr lang="ja-JP" sz="1200">
                      <a:effectLst/>
                      <a:latin typeface="ＭＳ Ｐゴシック" panose="020B0600070205080204" pitchFamily="50" charset="-128"/>
                      <a:ea typeface="ＭＳ Ｐゴシック" panose="020B0600070205080204" pitchFamily="50" charset="-128"/>
                      <a:cs typeface="ＭＳ Ｐゴシック" panose="020B0600070205080204" pitchFamily="50" charset="-128"/>
                    </a:endParaRPr>
                  </a:p>
                </p:txBody>
              </p:sp>
              <p:cxnSp>
                <p:nvCxnSpPr>
                  <p:cNvPr id="22" name="直線コネクタ 21"/>
                  <p:cNvCxnSpPr/>
                  <p:nvPr/>
                </p:nvCxnSpPr>
                <p:spPr>
                  <a:xfrm>
                    <a:off x="1883371" y="428625"/>
                    <a:ext cx="0" cy="190500"/>
                  </a:xfrm>
                  <a:prstGeom prst="line">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3" name="直線コネクタ 22"/>
                  <p:cNvCxnSpPr/>
                  <p:nvPr/>
                </p:nvCxnSpPr>
                <p:spPr>
                  <a:xfrm flipV="1">
                    <a:off x="2197696" y="409575"/>
                    <a:ext cx="9525" cy="199689"/>
                  </a:xfrm>
                  <a:prstGeom prst="line">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4" name="直線コネクタ 23"/>
                  <p:cNvCxnSpPr/>
                  <p:nvPr/>
                </p:nvCxnSpPr>
                <p:spPr>
                  <a:xfrm>
                    <a:off x="3474046" y="409575"/>
                    <a:ext cx="0" cy="190500"/>
                  </a:xfrm>
                  <a:prstGeom prst="line">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5" name="直線コネクタ 24"/>
                  <p:cNvCxnSpPr/>
                  <p:nvPr/>
                </p:nvCxnSpPr>
                <p:spPr>
                  <a:xfrm flipV="1">
                    <a:off x="3788371" y="428625"/>
                    <a:ext cx="9525" cy="199390"/>
                  </a:xfrm>
                  <a:prstGeom prst="line">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6" name="直線コネクタ 25"/>
                  <p:cNvCxnSpPr/>
                  <p:nvPr/>
                </p:nvCxnSpPr>
                <p:spPr>
                  <a:xfrm>
                    <a:off x="302221" y="400050"/>
                    <a:ext cx="0" cy="190500"/>
                  </a:xfrm>
                  <a:prstGeom prst="line">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7" name="直線コネクタ 26"/>
                  <p:cNvCxnSpPr/>
                  <p:nvPr/>
                </p:nvCxnSpPr>
                <p:spPr>
                  <a:xfrm flipV="1">
                    <a:off x="616546" y="419100"/>
                    <a:ext cx="9525" cy="199390"/>
                  </a:xfrm>
                  <a:prstGeom prst="line">
                    <a:avLst/>
                  </a:prstGeom>
                  <a:ln>
                    <a:tailEnd type="arrow"/>
                  </a:ln>
                </p:spPr>
                <p:style>
                  <a:lnRef idx="3">
                    <a:schemeClr val="accent2"/>
                  </a:lnRef>
                  <a:fillRef idx="0">
                    <a:schemeClr val="accent2"/>
                  </a:fillRef>
                  <a:effectRef idx="2">
                    <a:schemeClr val="accent2"/>
                  </a:effectRef>
                  <a:fontRef idx="minor">
                    <a:schemeClr val="tx1"/>
                  </a:fontRef>
                </p:style>
              </p:cxnSp>
            </p:grpSp>
          </p:grpSp>
        </p:grpSp>
        <p:cxnSp>
          <p:nvCxnSpPr>
            <p:cNvPr id="7" name="直線コネクタ 6"/>
            <p:cNvCxnSpPr/>
            <p:nvPr/>
          </p:nvCxnSpPr>
          <p:spPr>
            <a:xfrm flipH="1">
              <a:off x="1019175" y="533400"/>
              <a:ext cx="438150" cy="0"/>
            </a:xfrm>
            <a:prstGeom prst="line">
              <a:avLst/>
            </a:prstGeom>
            <a:ln>
              <a:tailEnd type="arrow"/>
            </a:ln>
          </p:spPr>
          <p:style>
            <a:lnRef idx="3">
              <a:schemeClr val="accent2"/>
            </a:lnRef>
            <a:fillRef idx="0">
              <a:schemeClr val="accent2"/>
            </a:fillRef>
            <a:effectRef idx="2">
              <a:schemeClr val="accent2"/>
            </a:effectRef>
            <a:fontRef idx="minor">
              <a:schemeClr val="tx1"/>
            </a:fontRef>
          </p:style>
        </p:cxnSp>
        <p:sp>
          <p:nvSpPr>
            <p:cNvPr id="8" name="フリーフォーム 7"/>
            <p:cNvSpPr/>
            <p:nvPr/>
          </p:nvSpPr>
          <p:spPr>
            <a:xfrm>
              <a:off x="571500" y="190500"/>
              <a:ext cx="409575" cy="930987"/>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ln/>
          </p:spPr>
          <p:style>
            <a:lnRef idx="0">
              <a:schemeClr val="accent1"/>
            </a:lnRef>
            <a:fillRef idx="3">
              <a:schemeClr val="accent1"/>
            </a:fillRef>
            <a:effectRef idx="3">
              <a:schemeClr val="accent1"/>
            </a:effectRef>
            <a:fontRef idx="minor">
              <a:schemeClr val="lt1"/>
            </a:fontRef>
          </p:style>
          <p:txBody>
            <a:bodyPr vert="horz" lIns="36000" tIns="36000" rIns="36000" bIns="36000" anchor="ctr" anchorCtr="1" compatLnSpc="0"/>
            <a:lstStyle/>
            <a:p>
              <a:endParaRPr lang="ja-JP" altLang="en-US"/>
            </a:p>
          </p:txBody>
        </p:sp>
        <p:cxnSp>
          <p:nvCxnSpPr>
            <p:cNvPr id="9" name="直線コネクタ 8"/>
            <p:cNvCxnSpPr/>
            <p:nvPr/>
          </p:nvCxnSpPr>
          <p:spPr>
            <a:xfrm flipV="1">
              <a:off x="1047750" y="771525"/>
              <a:ext cx="419100" cy="14926"/>
            </a:xfrm>
            <a:prstGeom prst="line">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楕円 44"/>
            <p:cNvSpPr/>
            <p:nvPr/>
          </p:nvSpPr>
          <p:spPr>
            <a:xfrm>
              <a:off x="1466850" y="0"/>
              <a:ext cx="3714750" cy="127635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11" name="テキスト ボックス 16"/>
            <p:cNvSpPr txBox="1"/>
            <p:nvPr/>
          </p:nvSpPr>
          <p:spPr>
            <a:xfrm>
              <a:off x="0" y="1190625"/>
              <a:ext cx="1168400" cy="403060"/>
            </a:xfrm>
            <a:prstGeom prst="rect">
              <a:avLst/>
            </a:prstGeom>
            <a:noFill/>
            <a:ln>
              <a:noFill/>
            </a:ln>
          </p:spPr>
          <p:txBody>
            <a:bodyPr vert="horz" wrap="square" lIns="90000" tIns="45000" rIns="90000" bIns="45000" anchorCtr="0" compatLnSpc="0">
              <a:noAutofit/>
            </a:bodyPr>
            <a:lstStyle/>
            <a:p>
              <a:pPr hangingPunct="0">
                <a:spcAft>
                  <a:spcPts val="0"/>
                </a:spcAft>
              </a:pPr>
              <a:r>
                <a:rPr lang="ja-JP" altLang="en-US" sz="1800" dirty="0">
                  <a:effectLst/>
                  <a:latin typeface="ＭＳ Ｐゴシック" panose="020B0600070205080204" pitchFamily="50" charset="-128"/>
                  <a:ea typeface="ＭＳ Ｐゴシック" panose="020B0600070205080204" pitchFamily="50" charset="-128"/>
                  <a:cs typeface="ＭＳ Ｐゴシック" panose="020B0600070205080204" pitchFamily="50" charset="-128"/>
                </a:rPr>
                <a:t>半円隆起</a:t>
              </a:r>
              <a:endParaRPr lang="en-US" sz="1800" dirty="0">
                <a:effectLst/>
                <a:latin typeface="ＭＳ Ｐゴシック" panose="020B0600070205080204" pitchFamily="50" charset="-128"/>
                <a:ea typeface="ＭＳ Ｐゴシック" panose="020B0600070205080204" pitchFamily="50" charset="-128"/>
                <a:cs typeface="ＭＳ Ｐゴシック" panose="020B0600070205080204" pitchFamily="50" charset="-128"/>
              </a:endParaRPr>
            </a:p>
            <a:p>
              <a:pPr hangingPunct="0">
                <a:spcAft>
                  <a:spcPts val="0"/>
                </a:spcAft>
              </a:pPr>
              <a:r>
                <a:rPr lang="en-US" sz="1800" dirty="0">
                  <a:effectLst/>
                  <a:latin typeface="ＭＳ Ｐゴシック" panose="020B0600070205080204" pitchFamily="50" charset="-128"/>
                  <a:ea typeface="ＭＳ Ｐゴシック" panose="020B0600070205080204" pitchFamily="50" charset="-128"/>
                  <a:cs typeface="ＭＳ Ｐゴシック" panose="020B0600070205080204" pitchFamily="50" charset="-128"/>
                </a:rPr>
                <a:t>NP-EGP</a:t>
              </a:r>
              <a:endParaRPr lang="ja-JP" sz="1200" dirty="0">
                <a:effectLst/>
                <a:latin typeface="ＭＳ Ｐゴシック" panose="020B0600070205080204" pitchFamily="50" charset="-128"/>
                <a:ea typeface="ＭＳ Ｐゴシック" panose="020B0600070205080204" pitchFamily="50" charset="-128"/>
                <a:cs typeface="ＭＳ Ｐゴシック" panose="020B0600070205080204" pitchFamily="50" charset="-128"/>
              </a:endParaRPr>
            </a:p>
          </p:txBody>
        </p:sp>
      </p:grpSp>
      <p:grpSp>
        <p:nvGrpSpPr>
          <p:cNvPr id="105" name="グループ化 104"/>
          <p:cNvGrpSpPr/>
          <p:nvPr/>
        </p:nvGrpSpPr>
        <p:grpSpPr>
          <a:xfrm>
            <a:off x="156969" y="4852586"/>
            <a:ext cx="6918890" cy="1462397"/>
            <a:chOff x="1652668" y="4956690"/>
            <a:chExt cx="5763031" cy="1462397"/>
          </a:xfrm>
        </p:grpSpPr>
        <p:pic>
          <p:nvPicPr>
            <p:cNvPr id="102" name="図 10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72668" y="4956690"/>
              <a:ext cx="1920000" cy="1440000"/>
            </a:xfrm>
            <a:prstGeom prst="rect">
              <a:avLst/>
            </a:prstGeom>
          </p:spPr>
        </p:pic>
        <p:pic>
          <p:nvPicPr>
            <p:cNvPr id="103" name="図 10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52668" y="4979087"/>
              <a:ext cx="1920000" cy="1440000"/>
            </a:xfrm>
            <a:prstGeom prst="rect">
              <a:avLst/>
            </a:prstGeom>
          </p:spPr>
        </p:pic>
        <p:pic>
          <p:nvPicPr>
            <p:cNvPr id="104" name="図 10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95699" y="4956690"/>
              <a:ext cx="1920000" cy="1440000"/>
            </a:xfrm>
            <a:prstGeom prst="rect">
              <a:avLst/>
            </a:prstGeom>
          </p:spPr>
        </p:pic>
      </p:grpSp>
      <p:sp>
        <p:nvSpPr>
          <p:cNvPr id="106" name="テキスト ボックス 105"/>
          <p:cNvSpPr txBox="1"/>
          <p:nvPr/>
        </p:nvSpPr>
        <p:spPr>
          <a:xfrm>
            <a:off x="611231" y="1107061"/>
            <a:ext cx="6647974" cy="646331"/>
          </a:xfrm>
          <a:prstGeom prst="rect">
            <a:avLst/>
          </a:prstGeom>
          <a:noFill/>
        </p:spPr>
        <p:txBody>
          <a:bodyPr wrap="none" rtlCol="0">
            <a:spAutoFit/>
          </a:bodyPr>
          <a:lstStyle/>
          <a:p>
            <a:r>
              <a:rPr kumimoji="1" lang="ja-JP" altLang="en-US" dirty="0"/>
              <a:t>作成したモデルに対し、物体の状態が変化することを想定した</a:t>
            </a:r>
            <a:endParaRPr kumimoji="1" lang="en-US" altLang="ja-JP" dirty="0"/>
          </a:p>
          <a:p>
            <a:r>
              <a:rPr lang="ja-JP" altLang="en-US" dirty="0"/>
              <a:t>振幅が変化するガウス入力を</a:t>
            </a:r>
            <a:r>
              <a:rPr lang="en-US" altLang="ja-JP" dirty="0"/>
              <a:t>1000ms</a:t>
            </a:r>
            <a:r>
              <a:rPr lang="ja-JP" altLang="en-US" dirty="0"/>
              <a:t>与える</a:t>
            </a:r>
            <a:endParaRPr kumimoji="1" lang="ja-JP" altLang="en-US" dirty="0"/>
          </a:p>
        </p:txBody>
      </p:sp>
      <p:sp>
        <p:nvSpPr>
          <p:cNvPr id="107" name="テキスト ボックス 106"/>
          <p:cNvSpPr txBox="1"/>
          <p:nvPr/>
        </p:nvSpPr>
        <p:spPr>
          <a:xfrm>
            <a:off x="6129354" y="2659715"/>
            <a:ext cx="3014646" cy="584775"/>
          </a:xfrm>
          <a:prstGeom prst="rect">
            <a:avLst/>
          </a:prstGeom>
          <a:noFill/>
        </p:spPr>
        <p:txBody>
          <a:bodyPr wrap="square" rtlCol="0">
            <a:spAutoFit/>
          </a:bodyPr>
          <a:lstStyle/>
          <a:p>
            <a:r>
              <a:rPr kumimoji="1" lang="en-US" altLang="ja-JP" sz="1600" dirty="0">
                <a:solidFill>
                  <a:schemeClr val="accent1"/>
                </a:solidFill>
              </a:rPr>
              <a:t>ELL</a:t>
            </a:r>
            <a:r>
              <a:rPr kumimoji="1" lang="ja-JP" altLang="en-US" sz="1600" dirty="0">
                <a:solidFill>
                  <a:schemeClr val="accent1"/>
                </a:solidFill>
              </a:rPr>
              <a:t>は錯体ニューロンモデルの</a:t>
            </a:r>
            <a:endParaRPr kumimoji="1" lang="en-US" altLang="ja-JP" sz="1600" dirty="0">
              <a:solidFill>
                <a:schemeClr val="accent1"/>
              </a:solidFill>
            </a:endParaRPr>
          </a:p>
          <a:p>
            <a:r>
              <a:rPr lang="en-US" altLang="ja-JP" sz="1600" dirty="0">
                <a:solidFill>
                  <a:schemeClr val="accent1"/>
                </a:solidFill>
              </a:rPr>
              <a:t>2-compartment model</a:t>
            </a:r>
            <a:r>
              <a:rPr lang="ja-JP" altLang="en-US" sz="1600" dirty="0">
                <a:solidFill>
                  <a:schemeClr val="accent1"/>
                </a:solidFill>
              </a:rPr>
              <a:t>を使用</a:t>
            </a:r>
            <a:endParaRPr kumimoji="1" lang="ja-JP" altLang="en-US" sz="1600" dirty="0">
              <a:solidFill>
                <a:schemeClr val="accent1"/>
              </a:solidFill>
            </a:endParaRPr>
          </a:p>
        </p:txBody>
      </p:sp>
      <p:sp>
        <p:nvSpPr>
          <p:cNvPr id="108" name="テキスト ボックス 107"/>
          <p:cNvSpPr txBox="1"/>
          <p:nvPr/>
        </p:nvSpPr>
        <p:spPr>
          <a:xfrm>
            <a:off x="6103346" y="3686415"/>
            <a:ext cx="3014646" cy="584775"/>
          </a:xfrm>
          <a:prstGeom prst="rect">
            <a:avLst/>
          </a:prstGeom>
          <a:noFill/>
        </p:spPr>
        <p:txBody>
          <a:bodyPr wrap="square" rtlCol="0">
            <a:spAutoFit/>
          </a:bodyPr>
          <a:lstStyle/>
          <a:p>
            <a:r>
              <a:rPr kumimoji="1" lang="ja-JP" altLang="en-US" sz="1600" dirty="0">
                <a:solidFill>
                  <a:schemeClr val="accent1"/>
                </a:solidFill>
              </a:rPr>
              <a:t>受容器は一般的なニューロンモデルの</a:t>
            </a:r>
            <a:r>
              <a:rPr lang="en-US" altLang="ja-JP" sz="1600" dirty="0">
                <a:solidFill>
                  <a:schemeClr val="accent1"/>
                </a:solidFill>
              </a:rPr>
              <a:t>LIF model</a:t>
            </a:r>
            <a:r>
              <a:rPr lang="ja-JP" altLang="en-US" sz="1600" dirty="0">
                <a:solidFill>
                  <a:schemeClr val="accent1"/>
                </a:solidFill>
              </a:rPr>
              <a:t>を使用</a:t>
            </a:r>
            <a:endParaRPr kumimoji="1" lang="ja-JP" altLang="en-US" sz="1600" dirty="0">
              <a:solidFill>
                <a:schemeClr val="accent1"/>
              </a:solidFill>
            </a:endParaRPr>
          </a:p>
        </p:txBody>
      </p:sp>
      <p:sp>
        <p:nvSpPr>
          <p:cNvPr id="110" name="テキスト ボックス 109"/>
          <p:cNvSpPr txBox="1"/>
          <p:nvPr/>
        </p:nvSpPr>
        <p:spPr>
          <a:xfrm>
            <a:off x="979460" y="6437189"/>
            <a:ext cx="628698" cy="369332"/>
          </a:xfrm>
          <a:prstGeom prst="rect">
            <a:avLst/>
          </a:prstGeom>
          <a:noFill/>
        </p:spPr>
        <p:txBody>
          <a:bodyPr wrap="none" rtlCol="0">
            <a:spAutoFit/>
          </a:bodyPr>
          <a:lstStyle/>
          <a:p>
            <a:r>
              <a:rPr lang="en-US" altLang="ja-JP" dirty="0"/>
              <a:t>0</a:t>
            </a:r>
            <a:r>
              <a:rPr kumimoji="1" lang="en-US" altLang="ja-JP" dirty="0"/>
              <a:t>ms</a:t>
            </a:r>
          </a:p>
        </p:txBody>
      </p:sp>
      <p:sp>
        <p:nvSpPr>
          <p:cNvPr id="111" name="テキスト ボックス 110"/>
          <p:cNvSpPr txBox="1"/>
          <p:nvPr/>
        </p:nvSpPr>
        <p:spPr>
          <a:xfrm>
            <a:off x="3181583" y="6438512"/>
            <a:ext cx="885179" cy="369332"/>
          </a:xfrm>
          <a:prstGeom prst="rect">
            <a:avLst/>
          </a:prstGeom>
          <a:noFill/>
        </p:spPr>
        <p:txBody>
          <a:bodyPr wrap="none" rtlCol="0">
            <a:spAutoFit/>
          </a:bodyPr>
          <a:lstStyle/>
          <a:p>
            <a:r>
              <a:rPr lang="en-US" altLang="ja-JP" dirty="0"/>
              <a:t>500</a:t>
            </a:r>
            <a:r>
              <a:rPr kumimoji="1" lang="en-US" altLang="ja-JP" dirty="0"/>
              <a:t>ms</a:t>
            </a:r>
          </a:p>
        </p:txBody>
      </p:sp>
      <p:sp>
        <p:nvSpPr>
          <p:cNvPr id="112" name="テキスト ボックス 111"/>
          <p:cNvSpPr txBox="1"/>
          <p:nvPr/>
        </p:nvSpPr>
        <p:spPr>
          <a:xfrm>
            <a:off x="5567063" y="6427125"/>
            <a:ext cx="1013419" cy="369332"/>
          </a:xfrm>
          <a:prstGeom prst="rect">
            <a:avLst/>
          </a:prstGeom>
          <a:noFill/>
        </p:spPr>
        <p:txBody>
          <a:bodyPr wrap="none" rtlCol="0">
            <a:spAutoFit/>
          </a:bodyPr>
          <a:lstStyle/>
          <a:p>
            <a:r>
              <a:rPr lang="en-US" altLang="ja-JP" dirty="0"/>
              <a:t>1000</a:t>
            </a:r>
            <a:r>
              <a:rPr kumimoji="1" lang="en-US" altLang="ja-JP" dirty="0"/>
              <a:t>ms</a:t>
            </a:r>
          </a:p>
        </p:txBody>
      </p:sp>
      <p:sp>
        <p:nvSpPr>
          <p:cNvPr id="113" name="右矢印 112"/>
          <p:cNvSpPr/>
          <p:nvPr/>
        </p:nvSpPr>
        <p:spPr>
          <a:xfrm>
            <a:off x="2019666" y="6495954"/>
            <a:ext cx="826851" cy="2470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右矢印 113"/>
          <p:cNvSpPr/>
          <p:nvPr/>
        </p:nvSpPr>
        <p:spPr>
          <a:xfrm>
            <a:off x="4487977" y="6493113"/>
            <a:ext cx="826851" cy="2470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31907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02991" y="198366"/>
            <a:ext cx="8160664" cy="829483"/>
          </a:xfrm>
        </p:spPr>
        <p:txBody>
          <a:bodyPr>
            <a:noAutofit/>
          </a:bodyPr>
          <a:lstStyle/>
          <a:p>
            <a:r>
              <a:rPr kumimoji="1" lang="ja-JP" altLang="en-US" dirty="0"/>
              <a:t>神経シミュレーション</a:t>
            </a:r>
          </a:p>
        </p:txBody>
      </p:sp>
      <p:sp>
        <p:nvSpPr>
          <p:cNvPr id="81" name="スライド番号プレースホルダー 80"/>
          <p:cNvSpPr>
            <a:spLocks noGrp="1"/>
          </p:cNvSpPr>
          <p:nvPr>
            <p:ph type="sldNum" sz="quarter" idx="12"/>
          </p:nvPr>
        </p:nvSpPr>
        <p:spPr/>
        <p:txBody>
          <a:bodyPr/>
          <a:lstStyle/>
          <a:p>
            <a:fld id="{AA31B575-576A-460D-A78B-4DD9300BA0DA}" type="slidenum">
              <a:rPr kumimoji="1" lang="ja-JP" altLang="en-US" sz="1800" smtClean="0"/>
              <a:t>2</a:t>
            </a:fld>
            <a:endParaRPr kumimoji="1" lang="ja-JP" altLang="en-US" sz="1800" dirty="0"/>
          </a:p>
        </p:txBody>
      </p:sp>
      <p:pic>
        <p:nvPicPr>
          <p:cNvPr id="5" name="図 4" descr="body_brain_nou.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854" y="1180132"/>
            <a:ext cx="1986597" cy="1837602"/>
          </a:xfrm>
          <a:prstGeom prst="rect">
            <a:avLst/>
          </a:prstGeom>
        </p:spPr>
      </p:pic>
      <p:sp>
        <p:nvSpPr>
          <p:cNvPr id="6" name="角丸四角形吹き出し 5"/>
          <p:cNvSpPr/>
          <p:nvPr/>
        </p:nvSpPr>
        <p:spPr>
          <a:xfrm rot="5400000">
            <a:off x="3984647" y="91244"/>
            <a:ext cx="3822540" cy="5695756"/>
          </a:xfrm>
          <a:prstGeom prst="wedgeRoundRectCallout">
            <a:avLst>
              <a:gd name="adj1" fmla="val -16911"/>
              <a:gd name="adj2" fmla="val 60614"/>
              <a:gd name="adj3" fmla="val 16667"/>
            </a:avLst>
          </a:prstGeom>
          <a:noFill/>
          <a:ln w="38100" cmpd="sng">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3279112" y="1260204"/>
            <a:ext cx="4801314" cy="400110"/>
          </a:xfrm>
          <a:prstGeom prst="rect">
            <a:avLst/>
          </a:prstGeom>
          <a:noFill/>
        </p:spPr>
        <p:txBody>
          <a:bodyPr wrap="none" rtlCol="0">
            <a:spAutoFit/>
          </a:bodyPr>
          <a:lstStyle/>
          <a:p>
            <a:r>
              <a:rPr lang="ja-JP" altLang="en-US" sz="2000" dirty="0"/>
              <a:t>大量の神経細胞　　　　軸索で情報伝達</a:t>
            </a:r>
            <a:endParaRPr lang="en-US" altLang="ja-JP" sz="2000" dirty="0"/>
          </a:p>
        </p:txBody>
      </p:sp>
      <p:sp>
        <p:nvSpPr>
          <p:cNvPr id="12" name="円/楕円 11"/>
          <p:cNvSpPr/>
          <p:nvPr/>
        </p:nvSpPr>
        <p:spPr>
          <a:xfrm>
            <a:off x="4298729" y="3829144"/>
            <a:ext cx="402348" cy="38982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9" name="円/楕円 18"/>
          <p:cNvSpPr/>
          <p:nvPr/>
        </p:nvSpPr>
        <p:spPr>
          <a:xfrm>
            <a:off x="4300246" y="4346215"/>
            <a:ext cx="402348" cy="38982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0" name="右矢印 19"/>
          <p:cNvSpPr/>
          <p:nvPr/>
        </p:nvSpPr>
        <p:spPr>
          <a:xfrm>
            <a:off x="3305431" y="3753744"/>
            <a:ext cx="993298" cy="534931"/>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dirty="0"/>
              <a:t>刺激</a:t>
            </a:r>
          </a:p>
        </p:txBody>
      </p:sp>
      <p:sp>
        <p:nvSpPr>
          <p:cNvPr id="21" name="テキスト ボックス 20"/>
          <p:cNvSpPr txBox="1"/>
          <p:nvPr/>
        </p:nvSpPr>
        <p:spPr>
          <a:xfrm>
            <a:off x="3995171" y="3436832"/>
            <a:ext cx="1005403" cy="338554"/>
          </a:xfrm>
          <a:prstGeom prst="rect">
            <a:avLst/>
          </a:prstGeom>
          <a:noFill/>
        </p:spPr>
        <p:txBody>
          <a:bodyPr wrap="none" rtlCol="0">
            <a:spAutoFit/>
          </a:bodyPr>
          <a:lstStyle/>
          <a:p>
            <a:r>
              <a:rPr lang="ja-JP" altLang="en-US" sz="1600" dirty="0"/>
              <a:t>感覚</a:t>
            </a:r>
            <a:r>
              <a:rPr kumimoji="1" lang="ja-JP" altLang="en-US" sz="1600" dirty="0"/>
              <a:t>細胞</a:t>
            </a:r>
          </a:p>
        </p:txBody>
      </p:sp>
      <p:grpSp>
        <p:nvGrpSpPr>
          <p:cNvPr id="30" name="図形グループ 29"/>
          <p:cNvGrpSpPr/>
          <p:nvPr/>
        </p:nvGrpSpPr>
        <p:grpSpPr>
          <a:xfrm>
            <a:off x="5726819" y="3803993"/>
            <a:ext cx="533357" cy="876503"/>
            <a:chOff x="5577309" y="3370005"/>
            <a:chExt cx="533357" cy="876503"/>
          </a:xfrm>
        </p:grpSpPr>
        <p:sp>
          <p:nvSpPr>
            <p:cNvPr id="22" name="円/楕円 21"/>
            <p:cNvSpPr/>
            <p:nvPr/>
          </p:nvSpPr>
          <p:spPr>
            <a:xfrm>
              <a:off x="5584103" y="3370005"/>
              <a:ext cx="526563" cy="240426"/>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kumimoji="1" lang="ja-JP" altLang="en-US"/>
            </a:p>
          </p:txBody>
        </p:sp>
        <p:sp>
          <p:nvSpPr>
            <p:cNvPr id="24" name="円/楕円 23"/>
            <p:cNvSpPr/>
            <p:nvPr/>
          </p:nvSpPr>
          <p:spPr>
            <a:xfrm>
              <a:off x="5577310" y="3691711"/>
              <a:ext cx="526563" cy="240426"/>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kumimoji="1" lang="ja-JP" altLang="en-US"/>
            </a:p>
          </p:txBody>
        </p:sp>
        <p:sp>
          <p:nvSpPr>
            <p:cNvPr id="25" name="円/楕円 24"/>
            <p:cNvSpPr/>
            <p:nvPr/>
          </p:nvSpPr>
          <p:spPr>
            <a:xfrm>
              <a:off x="5577309" y="4006082"/>
              <a:ext cx="526563" cy="240426"/>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kumimoji="1" lang="ja-JP" altLang="en-US"/>
            </a:p>
          </p:txBody>
        </p:sp>
      </p:grpSp>
      <p:sp>
        <p:nvSpPr>
          <p:cNvPr id="26" name="テキスト ボックス 25"/>
          <p:cNvSpPr txBox="1"/>
          <p:nvPr/>
        </p:nvSpPr>
        <p:spPr>
          <a:xfrm>
            <a:off x="5453674" y="3436832"/>
            <a:ext cx="1005403" cy="338554"/>
          </a:xfrm>
          <a:prstGeom prst="rect">
            <a:avLst/>
          </a:prstGeom>
          <a:noFill/>
        </p:spPr>
        <p:txBody>
          <a:bodyPr wrap="none" rtlCol="0">
            <a:spAutoFit/>
          </a:bodyPr>
          <a:lstStyle/>
          <a:p>
            <a:r>
              <a:rPr kumimoji="1" lang="ja-JP" altLang="en-US" sz="1600" dirty="0"/>
              <a:t>神経細胞</a:t>
            </a:r>
          </a:p>
        </p:txBody>
      </p:sp>
      <p:sp>
        <p:nvSpPr>
          <p:cNvPr id="27" name="テキスト ボックス 26"/>
          <p:cNvSpPr txBox="1"/>
          <p:nvPr/>
        </p:nvSpPr>
        <p:spPr>
          <a:xfrm>
            <a:off x="6857739" y="3439838"/>
            <a:ext cx="1415772" cy="338554"/>
          </a:xfrm>
          <a:prstGeom prst="rect">
            <a:avLst/>
          </a:prstGeom>
          <a:noFill/>
        </p:spPr>
        <p:txBody>
          <a:bodyPr wrap="none" rtlCol="0">
            <a:spAutoFit/>
          </a:bodyPr>
          <a:lstStyle/>
          <a:p>
            <a:r>
              <a:rPr kumimoji="1" lang="ja-JP" altLang="en-US" sz="1600" dirty="0"/>
              <a:t>上位神経細胞</a:t>
            </a:r>
          </a:p>
        </p:txBody>
      </p:sp>
      <p:sp>
        <p:nvSpPr>
          <p:cNvPr id="28" name="円/楕円 27"/>
          <p:cNvSpPr/>
          <p:nvPr/>
        </p:nvSpPr>
        <p:spPr>
          <a:xfrm>
            <a:off x="7407393" y="3832149"/>
            <a:ext cx="402348" cy="38982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29" name="円/楕円 28"/>
          <p:cNvSpPr/>
          <p:nvPr/>
        </p:nvSpPr>
        <p:spPr>
          <a:xfrm>
            <a:off x="7407393" y="4347717"/>
            <a:ext cx="402348" cy="38982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cxnSp>
        <p:nvCxnSpPr>
          <p:cNvPr id="32" name="直線コネクタ 31"/>
          <p:cNvCxnSpPr>
            <a:stCxn id="12" idx="6"/>
            <a:endCxn id="22" idx="2"/>
          </p:cNvCxnSpPr>
          <p:nvPr/>
        </p:nvCxnSpPr>
        <p:spPr>
          <a:xfrm flipV="1">
            <a:off x="4701077" y="3924206"/>
            <a:ext cx="1032536" cy="99848"/>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直線コネクタ 33"/>
          <p:cNvCxnSpPr>
            <a:stCxn id="12" idx="6"/>
          </p:cNvCxnSpPr>
          <p:nvPr/>
        </p:nvCxnSpPr>
        <p:spPr>
          <a:xfrm>
            <a:off x="4701077" y="4024054"/>
            <a:ext cx="1034056" cy="228599"/>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直線コネクタ 36"/>
          <p:cNvCxnSpPr>
            <a:stCxn id="12" idx="6"/>
          </p:cNvCxnSpPr>
          <p:nvPr/>
        </p:nvCxnSpPr>
        <p:spPr>
          <a:xfrm>
            <a:off x="4701077" y="4024054"/>
            <a:ext cx="1034055" cy="542970"/>
          </a:xfrm>
          <a:prstGeom prst="line">
            <a:avLst/>
          </a:prstGeom>
        </p:spPr>
        <p:style>
          <a:lnRef idx="2">
            <a:schemeClr val="accent1"/>
          </a:lnRef>
          <a:fillRef idx="0">
            <a:schemeClr val="accent1"/>
          </a:fillRef>
          <a:effectRef idx="1">
            <a:schemeClr val="accent1"/>
          </a:effectRef>
          <a:fontRef idx="minor">
            <a:schemeClr val="tx1"/>
          </a:fontRef>
        </p:style>
      </p:cxnSp>
      <p:cxnSp>
        <p:nvCxnSpPr>
          <p:cNvPr id="40" name="直線コネクタ 39"/>
          <p:cNvCxnSpPr>
            <a:stCxn id="19" idx="6"/>
            <a:endCxn id="22" idx="2"/>
          </p:cNvCxnSpPr>
          <p:nvPr/>
        </p:nvCxnSpPr>
        <p:spPr>
          <a:xfrm flipV="1">
            <a:off x="4702594" y="3924206"/>
            <a:ext cx="1031019" cy="616919"/>
          </a:xfrm>
          <a:prstGeom prst="line">
            <a:avLst/>
          </a:prstGeom>
        </p:spPr>
        <p:style>
          <a:lnRef idx="2">
            <a:schemeClr val="accent1"/>
          </a:lnRef>
          <a:fillRef idx="0">
            <a:schemeClr val="accent1"/>
          </a:fillRef>
          <a:effectRef idx="1">
            <a:schemeClr val="accent1"/>
          </a:effectRef>
          <a:fontRef idx="minor">
            <a:schemeClr val="tx1"/>
          </a:fontRef>
        </p:style>
      </p:cxnSp>
      <p:cxnSp>
        <p:nvCxnSpPr>
          <p:cNvPr id="43" name="直線コネクタ 42"/>
          <p:cNvCxnSpPr>
            <a:stCxn id="19" idx="6"/>
          </p:cNvCxnSpPr>
          <p:nvPr/>
        </p:nvCxnSpPr>
        <p:spPr>
          <a:xfrm flipV="1">
            <a:off x="4702594" y="4252653"/>
            <a:ext cx="1032539" cy="288472"/>
          </a:xfrm>
          <a:prstGeom prst="line">
            <a:avLst/>
          </a:prstGeom>
        </p:spPr>
        <p:style>
          <a:lnRef idx="2">
            <a:schemeClr val="accent1"/>
          </a:lnRef>
          <a:fillRef idx="0">
            <a:schemeClr val="accent1"/>
          </a:fillRef>
          <a:effectRef idx="1">
            <a:schemeClr val="accent1"/>
          </a:effectRef>
          <a:fontRef idx="minor">
            <a:schemeClr val="tx1"/>
          </a:fontRef>
        </p:style>
      </p:cxnSp>
      <p:cxnSp>
        <p:nvCxnSpPr>
          <p:cNvPr id="46" name="直線コネクタ 45"/>
          <p:cNvCxnSpPr>
            <a:stCxn id="19" idx="6"/>
          </p:cNvCxnSpPr>
          <p:nvPr/>
        </p:nvCxnSpPr>
        <p:spPr>
          <a:xfrm>
            <a:off x="4702594" y="4541125"/>
            <a:ext cx="1032538" cy="25899"/>
          </a:xfrm>
          <a:prstGeom prst="line">
            <a:avLst/>
          </a:prstGeom>
        </p:spPr>
        <p:style>
          <a:lnRef idx="2">
            <a:schemeClr val="accent1"/>
          </a:lnRef>
          <a:fillRef idx="0">
            <a:schemeClr val="accent1"/>
          </a:fillRef>
          <a:effectRef idx="1">
            <a:schemeClr val="accent1"/>
          </a:effectRef>
          <a:fontRef idx="minor">
            <a:schemeClr val="tx1"/>
          </a:fontRef>
        </p:style>
      </p:cxnSp>
      <p:cxnSp>
        <p:nvCxnSpPr>
          <p:cNvPr id="51" name="直線コネクタ 50"/>
          <p:cNvCxnSpPr>
            <a:stCxn id="25" idx="6"/>
            <a:endCxn id="28" idx="2"/>
          </p:cNvCxnSpPr>
          <p:nvPr/>
        </p:nvCxnSpPr>
        <p:spPr>
          <a:xfrm flipV="1">
            <a:off x="6253382" y="4027059"/>
            <a:ext cx="1154011" cy="533224"/>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直線コネクタ 51"/>
          <p:cNvCxnSpPr>
            <a:stCxn id="29" idx="2"/>
            <a:endCxn id="22" idx="6"/>
          </p:cNvCxnSpPr>
          <p:nvPr/>
        </p:nvCxnSpPr>
        <p:spPr>
          <a:xfrm flipH="1" flipV="1">
            <a:off x="6260176" y="3924206"/>
            <a:ext cx="1147217" cy="618421"/>
          </a:xfrm>
          <a:prstGeom prst="line">
            <a:avLst/>
          </a:prstGeom>
        </p:spPr>
        <p:style>
          <a:lnRef idx="2">
            <a:schemeClr val="accent1"/>
          </a:lnRef>
          <a:fillRef idx="0">
            <a:schemeClr val="accent1"/>
          </a:fillRef>
          <a:effectRef idx="1">
            <a:schemeClr val="accent1"/>
          </a:effectRef>
          <a:fontRef idx="minor">
            <a:schemeClr val="tx1"/>
          </a:fontRef>
        </p:style>
      </p:cxnSp>
      <p:cxnSp>
        <p:nvCxnSpPr>
          <p:cNvPr id="53" name="直線コネクタ 52"/>
          <p:cNvCxnSpPr>
            <a:stCxn id="22" idx="6"/>
            <a:endCxn id="28" idx="2"/>
          </p:cNvCxnSpPr>
          <p:nvPr/>
        </p:nvCxnSpPr>
        <p:spPr>
          <a:xfrm>
            <a:off x="6260176" y="3924206"/>
            <a:ext cx="1147217" cy="102853"/>
          </a:xfrm>
          <a:prstGeom prst="line">
            <a:avLst/>
          </a:prstGeom>
        </p:spPr>
        <p:style>
          <a:lnRef idx="2">
            <a:schemeClr val="accent1"/>
          </a:lnRef>
          <a:fillRef idx="0">
            <a:schemeClr val="accent1"/>
          </a:fillRef>
          <a:effectRef idx="1">
            <a:schemeClr val="accent1"/>
          </a:effectRef>
          <a:fontRef idx="minor">
            <a:schemeClr val="tx1"/>
          </a:fontRef>
        </p:style>
      </p:cxnSp>
      <p:cxnSp>
        <p:nvCxnSpPr>
          <p:cNvPr id="54" name="直線コネクタ 53"/>
          <p:cNvCxnSpPr>
            <a:stCxn id="28" idx="2"/>
          </p:cNvCxnSpPr>
          <p:nvPr/>
        </p:nvCxnSpPr>
        <p:spPr>
          <a:xfrm flipH="1">
            <a:off x="6261696" y="4027059"/>
            <a:ext cx="1145697" cy="225594"/>
          </a:xfrm>
          <a:prstGeom prst="line">
            <a:avLst/>
          </a:prstGeom>
        </p:spPr>
        <p:style>
          <a:lnRef idx="2">
            <a:schemeClr val="accent1"/>
          </a:lnRef>
          <a:fillRef idx="0">
            <a:schemeClr val="accent1"/>
          </a:fillRef>
          <a:effectRef idx="1">
            <a:schemeClr val="accent1"/>
          </a:effectRef>
          <a:fontRef idx="minor">
            <a:schemeClr val="tx1"/>
          </a:fontRef>
        </p:style>
      </p:cxnSp>
      <p:cxnSp>
        <p:nvCxnSpPr>
          <p:cNvPr id="55" name="直線コネクタ 54"/>
          <p:cNvCxnSpPr>
            <a:stCxn id="29" idx="2"/>
          </p:cNvCxnSpPr>
          <p:nvPr/>
        </p:nvCxnSpPr>
        <p:spPr>
          <a:xfrm flipH="1" flipV="1">
            <a:off x="6261696" y="4252653"/>
            <a:ext cx="1145697" cy="289974"/>
          </a:xfrm>
          <a:prstGeom prst="line">
            <a:avLst/>
          </a:prstGeom>
        </p:spPr>
        <p:style>
          <a:lnRef idx="2">
            <a:schemeClr val="accent1"/>
          </a:lnRef>
          <a:fillRef idx="0">
            <a:schemeClr val="accent1"/>
          </a:fillRef>
          <a:effectRef idx="1">
            <a:schemeClr val="accent1"/>
          </a:effectRef>
          <a:fontRef idx="minor">
            <a:schemeClr val="tx1"/>
          </a:fontRef>
        </p:style>
      </p:cxnSp>
      <p:cxnSp>
        <p:nvCxnSpPr>
          <p:cNvPr id="56" name="直線コネクタ 55"/>
          <p:cNvCxnSpPr>
            <a:endCxn id="29" idx="2"/>
          </p:cNvCxnSpPr>
          <p:nvPr/>
        </p:nvCxnSpPr>
        <p:spPr>
          <a:xfrm flipV="1">
            <a:off x="6261695" y="4542627"/>
            <a:ext cx="1145698" cy="24397"/>
          </a:xfrm>
          <a:prstGeom prst="line">
            <a:avLst/>
          </a:prstGeom>
        </p:spPr>
        <p:style>
          <a:lnRef idx="2">
            <a:schemeClr val="accent1"/>
          </a:lnRef>
          <a:fillRef idx="0">
            <a:schemeClr val="accent1"/>
          </a:fillRef>
          <a:effectRef idx="1">
            <a:schemeClr val="accent1"/>
          </a:effectRef>
          <a:fontRef idx="minor">
            <a:schemeClr val="tx1"/>
          </a:fontRef>
        </p:style>
      </p:cxnSp>
      <p:sp>
        <p:nvSpPr>
          <p:cNvPr id="38" name="右矢印 19"/>
          <p:cNvSpPr/>
          <p:nvPr/>
        </p:nvSpPr>
        <p:spPr>
          <a:xfrm>
            <a:off x="5299776" y="1316321"/>
            <a:ext cx="759985" cy="29423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dirty="0"/>
          </a:p>
        </p:txBody>
      </p:sp>
      <p:sp>
        <p:nvSpPr>
          <p:cNvPr id="3" name="テキスト ボックス 2"/>
          <p:cNvSpPr txBox="1"/>
          <p:nvPr/>
        </p:nvSpPr>
        <p:spPr>
          <a:xfrm>
            <a:off x="338074" y="2948955"/>
            <a:ext cx="2262158" cy="369332"/>
          </a:xfrm>
          <a:prstGeom prst="rect">
            <a:avLst/>
          </a:prstGeom>
        </p:spPr>
        <p:style>
          <a:lnRef idx="0">
            <a:schemeClr val="accent6"/>
          </a:lnRef>
          <a:fillRef idx="3">
            <a:schemeClr val="accent6"/>
          </a:fillRef>
          <a:effectRef idx="3">
            <a:schemeClr val="accent6"/>
          </a:effectRef>
          <a:fontRef idx="minor">
            <a:schemeClr val="lt1"/>
          </a:fontRef>
        </p:style>
        <p:txBody>
          <a:bodyPr wrap="none" rtlCol="0">
            <a:spAutoFit/>
          </a:bodyPr>
          <a:lstStyle/>
          <a:p>
            <a:r>
              <a:rPr kumimoji="1" lang="ja-JP" altLang="en-US" dirty="0"/>
              <a:t>脳は神経細胞の集団</a:t>
            </a:r>
          </a:p>
        </p:txBody>
      </p:sp>
      <p:sp>
        <p:nvSpPr>
          <p:cNvPr id="57" name="角丸四角形吹き出し 56"/>
          <p:cNvSpPr/>
          <p:nvPr/>
        </p:nvSpPr>
        <p:spPr>
          <a:xfrm>
            <a:off x="941744" y="5224465"/>
            <a:ext cx="7472494" cy="1394750"/>
          </a:xfrm>
          <a:prstGeom prst="wedgeRoundRectCallout">
            <a:avLst>
              <a:gd name="adj1" fmla="val -5563"/>
              <a:gd name="adj2" fmla="val -91185"/>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4057240" y="1752389"/>
            <a:ext cx="3677354" cy="1528925"/>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dirty="0"/>
              <a:t>魚類</a:t>
            </a:r>
            <a:r>
              <a:rPr lang="en-US" altLang="ja-JP" sz="2400" dirty="0"/>
              <a:t>:</a:t>
            </a:r>
            <a:r>
              <a:rPr lang="ja-JP" altLang="en-US" sz="2400" dirty="0"/>
              <a:t>～</a:t>
            </a:r>
            <a:r>
              <a:rPr lang="en-US" altLang="ja-JP" sz="2400" dirty="0"/>
              <a:t>1000</a:t>
            </a:r>
            <a:r>
              <a:rPr lang="ja-JP" altLang="en-US" sz="2400" dirty="0"/>
              <a:t>万個</a:t>
            </a:r>
            <a:endParaRPr lang="en-US" altLang="ja-JP" sz="2400" dirty="0"/>
          </a:p>
          <a:p>
            <a:pPr algn="ctr"/>
            <a:r>
              <a:rPr lang="ja-JP" altLang="en-US" sz="2400" dirty="0"/>
              <a:t>モルモット</a:t>
            </a:r>
            <a:r>
              <a:rPr lang="en-US" altLang="ja-JP" sz="2400" dirty="0"/>
              <a:t>:2.4</a:t>
            </a:r>
            <a:r>
              <a:rPr lang="ja-JP" altLang="en-US" sz="2400" dirty="0"/>
              <a:t>億個</a:t>
            </a:r>
            <a:endParaRPr lang="en-US" altLang="ja-JP" sz="2400" dirty="0"/>
          </a:p>
          <a:p>
            <a:pPr algn="ctr"/>
            <a:r>
              <a:rPr lang="ja-JP" altLang="en-US" sz="2400" dirty="0"/>
              <a:t>ネコ</a:t>
            </a:r>
            <a:r>
              <a:rPr lang="en-US" altLang="ja-JP" sz="2400" dirty="0"/>
              <a:t>:7.6</a:t>
            </a:r>
            <a:r>
              <a:rPr lang="ja-JP" altLang="en-US" sz="2400" dirty="0"/>
              <a:t>億個</a:t>
            </a:r>
            <a:endParaRPr lang="en-US" altLang="ja-JP" sz="2400" dirty="0"/>
          </a:p>
          <a:p>
            <a:pPr algn="ctr"/>
            <a:r>
              <a:rPr lang="ja-JP" altLang="en-US" sz="2400" dirty="0"/>
              <a:t>ヒト</a:t>
            </a:r>
            <a:r>
              <a:rPr kumimoji="1" lang="en-US" altLang="ja-JP" sz="2400" dirty="0"/>
              <a:t>:860</a:t>
            </a:r>
            <a:r>
              <a:rPr kumimoji="1" lang="ja-JP" altLang="en-US" sz="2400" dirty="0"/>
              <a:t>億個</a:t>
            </a:r>
          </a:p>
        </p:txBody>
      </p:sp>
      <p:sp>
        <p:nvSpPr>
          <p:cNvPr id="18" name="四角形: 角を丸くする 17">
            <a:extLst>
              <a:ext uri="{FF2B5EF4-FFF2-40B4-BE49-F238E27FC236}">
                <a16:creationId xmlns:a16="http://schemas.microsoft.com/office/drawing/2014/main" id="{AF6BEA47-3AE6-45B9-A8DD-60609BBCC14A}"/>
              </a:ext>
            </a:extLst>
          </p:cNvPr>
          <p:cNvSpPr/>
          <p:nvPr/>
        </p:nvSpPr>
        <p:spPr>
          <a:xfrm>
            <a:off x="1063868" y="5379225"/>
            <a:ext cx="2993371" cy="10028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b="1" dirty="0"/>
              <a:t>ニューロン</a:t>
            </a:r>
          </a:p>
        </p:txBody>
      </p:sp>
      <p:sp>
        <p:nvSpPr>
          <p:cNvPr id="23" name="テキスト ボックス 22">
            <a:extLst>
              <a:ext uri="{FF2B5EF4-FFF2-40B4-BE49-F238E27FC236}">
                <a16:creationId xmlns:a16="http://schemas.microsoft.com/office/drawing/2014/main" id="{890E7A94-E98B-4A62-BDC6-6E042620DD85}"/>
              </a:ext>
            </a:extLst>
          </p:cNvPr>
          <p:cNvSpPr txBox="1"/>
          <p:nvPr/>
        </p:nvSpPr>
        <p:spPr>
          <a:xfrm>
            <a:off x="4335841" y="5370085"/>
            <a:ext cx="3877985" cy="1077218"/>
          </a:xfrm>
          <a:prstGeom prst="rect">
            <a:avLst/>
          </a:prstGeom>
          <a:noFill/>
        </p:spPr>
        <p:txBody>
          <a:bodyPr wrap="none" rtlCol="0">
            <a:spAutoFit/>
          </a:bodyPr>
          <a:lstStyle/>
          <a:p>
            <a:r>
              <a:rPr kumimoji="1" lang="ja-JP" altLang="en-US" sz="3200" dirty="0"/>
              <a:t>複雑な構造体</a:t>
            </a:r>
            <a:endParaRPr kumimoji="1" lang="en-US" altLang="ja-JP" sz="3200" dirty="0"/>
          </a:p>
          <a:p>
            <a:r>
              <a:rPr lang="ja-JP" altLang="en-US" sz="3200" dirty="0"/>
              <a:t>多くの計算を要する</a:t>
            </a:r>
            <a:endParaRPr kumimoji="1" lang="ja-JP" altLang="en-US" sz="3200" dirty="0"/>
          </a:p>
        </p:txBody>
      </p:sp>
    </p:spTree>
    <p:extLst>
      <p:ext uri="{BB962C8B-B14F-4D97-AF65-F5344CB8AC3E}">
        <p14:creationId xmlns:p14="http://schemas.microsoft.com/office/powerpoint/2010/main" val="1428381064"/>
      </p:ext>
    </p:extLst>
  </p:cSld>
  <p:clrMapOvr>
    <a:masterClrMapping/>
  </p:clrMapOvr>
  <mc:AlternateContent xmlns:mc="http://schemas.openxmlformats.org/markup-compatibility/2006" xmlns:p14="http://schemas.microsoft.com/office/powerpoint/2010/main">
    <mc:Choice Requires="p14">
      <p:transition spd="slow" p14:dur="2000" advTm="35131"/>
    </mc:Choice>
    <mc:Fallback xmlns="">
      <p:transition xmlns:p14="http://schemas.microsoft.com/office/powerpoint/2010/main" spd="slow" advTm="35131"/>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7886700" cy="973223"/>
          </a:xfrm>
        </p:spPr>
        <p:txBody>
          <a:bodyPr/>
          <a:lstStyle/>
          <a:p>
            <a:r>
              <a:rPr kumimoji="1" lang="ja-JP" altLang="en-US" dirty="0"/>
              <a:t>ニューロン</a:t>
            </a:r>
          </a:p>
        </p:txBody>
      </p:sp>
      <p:sp>
        <p:nvSpPr>
          <p:cNvPr id="4" name="スライド番号プレースホルダー 3"/>
          <p:cNvSpPr>
            <a:spLocks noGrp="1"/>
          </p:cNvSpPr>
          <p:nvPr>
            <p:ph type="sldNum" sz="quarter" idx="12"/>
          </p:nvPr>
        </p:nvSpPr>
        <p:spPr/>
        <p:txBody>
          <a:bodyPr/>
          <a:lstStyle/>
          <a:p>
            <a:fld id="{AA31B575-576A-460D-A78B-4DD9300BA0DA}" type="slidenum">
              <a:rPr kumimoji="1" lang="ja-JP" altLang="en-US" smtClean="0"/>
              <a:t>3</a:t>
            </a:fld>
            <a:endParaRPr kumimoji="1" lang="ja-JP" altLang="en-US" dirty="0"/>
          </a:p>
        </p:txBody>
      </p:sp>
      <p:pic>
        <p:nvPicPr>
          <p:cNvPr id="1026" name="Picture 2" descr="「神経細胞」の画像検索結果"/>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9596" y="1258073"/>
            <a:ext cx="3178579" cy="2067023"/>
          </a:xfrm>
          <a:prstGeom prst="rect">
            <a:avLst/>
          </a:prstGeom>
          <a:noFill/>
          <a:extLst>
            <a:ext uri="{909E8E84-426E-40DD-AFC4-6F175D3DCCD1}">
              <a14:hiddenFill xmlns:a14="http://schemas.microsoft.com/office/drawing/2010/main">
                <a:solidFill>
                  <a:srgbClr val="FFFFFF"/>
                </a:solidFill>
              </a14:hiddenFill>
            </a:ext>
          </a:extLst>
        </p:spPr>
      </p:pic>
      <p:sp>
        <p:nvSpPr>
          <p:cNvPr id="6" name="四角形吹き出し 5"/>
          <p:cNvSpPr/>
          <p:nvPr/>
        </p:nvSpPr>
        <p:spPr>
          <a:xfrm>
            <a:off x="4572000" y="1454729"/>
            <a:ext cx="4383174" cy="1753986"/>
          </a:xfrm>
          <a:prstGeom prst="wedgeRectCallout">
            <a:avLst>
              <a:gd name="adj1" fmla="val -105479"/>
              <a:gd name="adj2" fmla="val 5011"/>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7" name="テキスト ボックス 6"/>
          <p:cNvSpPr txBox="1"/>
          <p:nvPr/>
        </p:nvSpPr>
        <p:spPr>
          <a:xfrm>
            <a:off x="4709178" y="1552920"/>
            <a:ext cx="4108817" cy="1477328"/>
          </a:xfrm>
          <a:prstGeom prst="rect">
            <a:avLst/>
          </a:prstGeom>
          <a:noFill/>
        </p:spPr>
        <p:txBody>
          <a:bodyPr wrap="none" rtlCol="0">
            <a:spAutoFit/>
          </a:bodyPr>
          <a:lstStyle/>
          <a:p>
            <a:r>
              <a:rPr kumimoji="1" lang="ja-JP" altLang="en-US" dirty="0"/>
              <a:t>神経細胞の内外には</a:t>
            </a:r>
            <a:r>
              <a:rPr kumimoji="1" lang="en-US" altLang="ja-JP" dirty="0"/>
              <a:t>Na</a:t>
            </a:r>
            <a:r>
              <a:rPr lang="ja-JP" altLang="en-US" dirty="0"/>
              <a:t>、</a:t>
            </a:r>
            <a:r>
              <a:rPr kumimoji="1" lang="en-US" altLang="ja-JP" dirty="0"/>
              <a:t>K</a:t>
            </a:r>
            <a:r>
              <a:rPr lang="ja-JP" altLang="en-US" dirty="0" err="1"/>
              <a:t>や</a:t>
            </a:r>
            <a:r>
              <a:rPr kumimoji="1" lang="en-US" altLang="ja-JP" dirty="0"/>
              <a:t>Cl</a:t>
            </a:r>
            <a:r>
              <a:rPr lang="ja-JP" altLang="en-US" dirty="0"/>
              <a:t>などの</a:t>
            </a:r>
            <a:endParaRPr lang="en-US" altLang="ja-JP" dirty="0"/>
          </a:p>
          <a:p>
            <a:r>
              <a:rPr lang="ja-JP" altLang="en-US" dirty="0"/>
              <a:t>化学物質イオンが充満</a:t>
            </a:r>
            <a:endParaRPr lang="en-US" altLang="ja-JP" dirty="0"/>
          </a:p>
          <a:p>
            <a:endParaRPr kumimoji="1" lang="en-US" altLang="ja-JP" dirty="0"/>
          </a:p>
          <a:p>
            <a:r>
              <a:rPr lang="ja-JP" altLang="en-US" dirty="0"/>
              <a:t>細胞膜上に存在するイオンチャネルで</a:t>
            </a:r>
            <a:endParaRPr lang="en-US" altLang="ja-JP" dirty="0"/>
          </a:p>
          <a:p>
            <a:r>
              <a:rPr kumimoji="1" lang="ja-JP" altLang="en-US" dirty="0"/>
              <a:t>その流入を制御</a:t>
            </a:r>
          </a:p>
        </p:txBody>
      </p:sp>
      <p:pic>
        <p:nvPicPr>
          <p:cNvPr id="1028" name="Picture 4" descr="「細胞　イオンチャネル」の画像検索結果"/>
          <p:cNvPicPr>
            <a:picLocks noChangeAspect="1" noChangeArrowheads="1"/>
          </p:cNvPicPr>
          <p:nvPr/>
        </p:nvPicPr>
        <p:blipFill rotWithShape="1">
          <a:blip r:embed="rId3">
            <a:extLst>
              <a:ext uri="{28A0092B-C50C-407E-A947-70E740481C1C}">
                <a14:useLocalDpi xmlns:a14="http://schemas.microsoft.com/office/drawing/2010/main" val="0"/>
              </a:ext>
            </a:extLst>
          </a:blip>
          <a:srcRect l="49969" t="26525"/>
          <a:stretch/>
        </p:blipFill>
        <p:spPr bwMode="auto">
          <a:xfrm>
            <a:off x="823999" y="3638842"/>
            <a:ext cx="3369772" cy="2717509"/>
          </a:xfrm>
          <a:prstGeom prst="rect">
            <a:avLst/>
          </a:prstGeom>
          <a:noFill/>
          <a:extLst>
            <a:ext uri="{909E8E84-426E-40DD-AFC4-6F175D3DCCD1}">
              <a14:hiddenFill xmlns:a14="http://schemas.microsoft.com/office/drawing/2010/main">
                <a:solidFill>
                  <a:srgbClr val="FFFFFF"/>
                </a:solidFill>
              </a14:hiddenFill>
            </a:ext>
          </a:extLst>
        </p:spPr>
      </p:pic>
      <p:sp>
        <p:nvSpPr>
          <p:cNvPr id="10" name="テキスト ボックス 9"/>
          <p:cNvSpPr txBox="1"/>
          <p:nvPr/>
        </p:nvSpPr>
        <p:spPr>
          <a:xfrm>
            <a:off x="4384692" y="5433021"/>
            <a:ext cx="4570482" cy="923330"/>
          </a:xfrm>
          <a:prstGeom prst="rect">
            <a:avLst/>
          </a:prstGeom>
          <a:noFill/>
        </p:spPr>
        <p:txBody>
          <a:bodyPr wrap="none" rtlCol="0">
            <a:spAutoFit/>
          </a:bodyPr>
          <a:lstStyle/>
          <a:p>
            <a:r>
              <a:rPr kumimoji="1" lang="en-US" altLang="ja-JP" dirty="0"/>
              <a:t>Na</a:t>
            </a:r>
            <a:r>
              <a:rPr kumimoji="1" lang="ja-JP" altLang="en-US" dirty="0"/>
              <a:t>イオン</a:t>
            </a:r>
            <a:r>
              <a:rPr lang="ja-JP" altLang="en-US" dirty="0"/>
              <a:t>、</a:t>
            </a:r>
            <a:r>
              <a:rPr kumimoji="1" lang="en-US" altLang="ja-JP" dirty="0"/>
              <a:t>K</a:t>
            </a:r>
            <a:r>
              <a:rPr kumimoji="1" lang="ja-JP" altLang="en-US" dirty="0"/>
              <a:t>イオンのみを通すチャネル</a:t>
            </a:r>
            <a:endParaRPr kumimoji="1" lang="en-US" altLang="ja-JP" dirty="0"/>
          </a:p>
          <a:p>
            <a:r>
              <a:rPr lang="ja-JP" altLang="en-US" dirty="0"/>
              <a:t>選択性チャネルが異なるタイミングで開閉</a:t>
            </a:r>
            <a:endParaRPr lang="en-US" altLang="ja-JP" dirty="0"/>
          </a:p>
          <a:p>
            <a:r>
              <a:rPr kumimoji="1" lang="ja-JP" altLang="en-US" dirty="0"/>
              <a:t>活動電位</a:t>
            </a:r>
            <a:r>
              <a:rPr kumimoji="1" lang="en-US" altLang="ja-JP" dirty="0"/>
              <a:t>(</a:t>
            </a:r>
            <a:r>
              <a:rPr kumimoji="1" lang="ja-JP" altLang="en-US" dirty="0"/>
              <a:t>発火</a:t>
            </a:r>
            <a:r>
              <a:rPr kumimoji="1" lang="en-US" altLang="ja-JP" dirty="0"/>
              <a:t>)</a:t>
            </a:r>
            <a:r>
              <a:rPr kumimoji="1" lang="ja-JP" altLang="en-US" dirty="0"/>
              <a:t>として軸索に伝播</a:t>
            </a:r>
            <a:endParaRPr kumimoji="1" lang="en-US" altLang="ja-JP" dirty="0"/>
          </a:p>
        </p:txBody>
      </p:sp>
      <p:pic>
        <p:nvPicPr>
          <p:cNvPr id="1032" name="Picture 8" descr="活動電位"/>
          <p:cNvPicPr>
            <a:picLocks noChangeAspect="1" noChangeArrowheads="1"/>
          </p:cNvPicPr>
          <p:nvPr/>
        </p:nvPicPr>
        <p:blipFill rotWithShape="1">
          <a:blip r:embed="rId4">
            <a:extLst>
              <a:ext uri="{28A0092B-C50C-407E-A947-70E740481C1C}">
                <a14:useLocalDpi xmlns:a14="http://schemas.microsoft.com/office/drawing/2010/main" val="0"/>
              </a:ext>
            </a:extLst>
          </a:blip>
          <a:srcRect r="59106"/>
          <a:stretch/>
        </p:blipFill>
        <p:spPr bwMode="auto">
          <a:xfrm>
            <a:off x="5215398" y="3488456"/>
            <a:ext cx="2485103" cy="17923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9209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7886700" cy="973223"/>
          </a:xfrm>
        </p:spPr>
        <p:txBody>
          <a:bodyPr/>
          <a:lstStyle/>
          <a:p>
            <a:r>
              <a:rPr kumimoji="1" lang="ja-JP" altLang="en-US" dirty="0"/>
              <a:t>シナプス</a:t>
            </a:r>
          </a:p>
        </p:txBody>
      </p:sp>
      <p:sp>
        <p:nvSpPr>
          <p:cNvPr id="4" name="スライド番号プレースホルダー 3"/>
          <p:cNvSpPr>
            <a:spLocks noGrp="1"/>
          </p:cNvSpPr>
          <p:nvPr>
            <p:ph type="sldNum" sz="quarter" idx="12"/>
          </p:nvPr>
        </p:nvSpPr>
        <p:spPr/>
        <p:txBody>
          <a:bodyPr/>
          <a:lstStyle/>
          <a:p>
            <a:fld id="{AA31B575-576A-460D-A78B-4DD9300BA0DA}" type="slidenum">
              <a:rPr kumimoji="1" lang="ja-JP" altLang="en-US" smtClean="0"/>
              <a:t>4</a:t>
            </a:fld>
            <a:endParaRPr kumimoji="1" lang="ja-JP" altLang="en-US" dirty="0"/>
          </a:p>
        </p:txBody>
      </p:sp>
      <p:pic>
        <p:nvPicPr>
          <p:cNvPr id="1026" name="Picture 2" descr="「神経細胞」の画像検索結果"/>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3836" y="1454729"/>
            <a:ext cx="3715455" cy="2416152"/>
          </a:xfrm>
          <a:prstGeom prst="rect">
            <a:avLst/>
          </a:prstGeom>
          <a:noFill/>
          <a:extLst>
            <a:ext uri="{909E8E84-426E-40DD-AFC4-6F175D3DCCD1}">
              <a14:hiddenFill xmlns:a14="http://schemas.microsoft.com/office/drawing/2010/main">
                <a:solidFill>
                  <a:srgbClr val="FFFFFF"/>
                </a:solidFill>
              </a14:hiddenFill>
            </a:ext>
          </a:extLst>
        </p:spPr>
      </p:pic>
      <p:sp>
        <p:nvSpPr>
          <p:cNvPr id="6" name="四角形吹き出し 5"/>
          <p:cNvSpPr/>
          <p:nvPr/>
        </p:nvSpPr>
        <p:spPr>
          <a:xfrm>
            <a:off x="423190" y="4330889"/>
            <a:ext cx="4183185" cy="2261103"/>
          </a:xfrm>
          <a:prstGeom prst="wedgeRectCallout">
            <a:avLst>
              <a:gd name="adj1" fmla="val 16693"/>
              <a:gd name="adj2" fmla="val -79045"/>
            </a:avLst>
          </a:prstGeom>
          <a:ln w="38100">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1" name="テキスト ボックス 10"/>
          <p:cNvSpPr txBox="1"/>
          <p:nvPr/>
        </p:nvSpPr>
        <p:spPr>
          <a:xfrm>
            <a:off x="4402673" y="1579395"/>
            <a:ext cx="4801314" cy="1938992"/>
          </a:xfrm>
          <a:prstGeom prst="rect">
            <a:avLst/>
          </a:prstGeom>
          <a:noFill/>
        </p:spPr>
        <p:txBody>
          <a:bodyPr wrap="none" rtlCol="0">
            <a:spAutoFit/>
          </a:bodyPr>
          <a:lstStyle/>
          <a:p>
            <a:r>
              <a:rPr kumimoji="1" lang="ja-JP" altLang="en-US" sz="2000" dirty="0"/>
              <a:t>伝搬した活動電位は</a:t>
            </a:r>
            <a:r>
              <a:rPr lang="ja-JP" altLang="en-US" sz="2000" dirty="0"/>
              <a:t>軸索から次の細胞へ</a:t>
            </a:r>
            <a:endParaRPr lang="en-US" altLang="ja-JP" sz="2000" dirty="0"/>
          </a:p>
          <a:p>
            <a:endParaRPr kumimoji="1" lang="en-US" altLang="ja-JP" sz="2000" dirty="0"/>
          </a:p>
          <a:p>
            <a:r>
              <a:rPr lang="ja-JP" altLang="en-US" sz="2000" dirty="0"/>
              <a:t>細胞の発火を</a:t>
            </a:r>
            <a:endParaRPr lang="en-US" altLang="ja-JP" sz="2000" dirty="0"/>
          </a:p>
          <a:p>
            <a:r>
              <a:rPr lang="ja-JP" altLang="en-US" sz="2000" dirty="0"/>
              <a:t>・</a:t>
            </a:r>
            <a:r>
              <a:rPr lang="ja-JP" altLang="en-US" sz="2000" dirty="0">
                <a:solidFill>
                  <a:srgbClr val="FF0000"/>
                </a:solidFill>
              </a:rPr>
              <a:t>促進</a:t>
            </a:r>
            <a:r>
              <a:rPr lang="ja-JP" altLang="en-US" sz="2000" dirty="0"/>
              <a:t>する興奮性シナプス後電位</a:t>
            </a:r>
            <a:endParaRPr lang="en-US" altLang="ja-JP" sz="2000" dirty="0"/>
          </a:p>
          <a:p>
            <a:r>
              <a:rPr kumimoji="1" lang="ja-JP" altLang="en-US" sz="2000" dirty="0"/>
              <a:t>・</a:t>
            </a:r>
            <a:r>
              <a:rPr kumimoji="1" lang="ja-JP" altLang="en-US" sz="2000" dirty="0">
                <a:solidFill>
                  <a:srgbClr val="FF0000"/>
                </a:solidFill>
              </a:rPr>
              <a:t>抑制</a:t>
            </a:r>
            <a:r>
              <a:rPr kumimoji="1" lang="ja-JP" altLang="en-US" sz="2000" dirty="0"/>
              <a:t>する抑制性シナプス後電位</a:t>
            </a:r>
            <a:endParaRPr kumimoji="1" lang="en-US" altLang="ja-JP" sz="2000" dirty="0"/>
          </a:p>
          <a:p>
            <a:r>
              <a:rPr lang="ja-JP" altLang="en-US" sz="2000" dirty="0"/>
              <a:t>を伝達</a:t>
            </a:r>
            <a:endParaRPr kumimoji="1" lang="en-US" altLang="ja-JP" sz="2000" dirty="0"/>
          </a:p>
        </p:txBody>
      </p:sp>
      <p:sp>
        <p:nvSpPr>
          <p:cNvPr id="5" name="AutoShape 2" descr="「軸索」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grpSp>
        <p:nvGrpSpPr>
          <p:cNvPr id="12" name="グループ化 11"/>
          <p:cNvGrpSpPr/>
          <p:nvPr/>
        </p:nvGrpSpPr>
        <p:grpSpPr>
          <a:xfrm>
            <a:off x="5332331" y="4330890"/>
            <a:ext cx="2947345" cy="1013043"/>
            <a:chOff x="1624655" y="4490427"/>
            <a:chExt cx="2947345" cy="1013043"/>
          </a:xfrm>
        </p:grpSpPr>
        <p:sp>
          <p:nvSpPr>
            <p:cNvPr id="14" name="フリーフォーム 13"/>
            <p:cNvSpPr/>
            <p:nvPr/>
          </p:nvSpPr>
          <p:spPr>
            <a:xfrm>
              <a:off x="4195345" y="5253592"/>
              <a:ext cx="376655" cy="249504"/>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ln/>
          </p:spPr>
          <p:style>
            <a:lnRef idx="0">
              <a:schemeClr val="accent3"/>
            </a:lnRef>
            <a:fillRef idx="3">
              <a:schemeClr val="accent3"/>
            </a:fillRef>
            <a:effectRef idx="3">
              <a:schemeClr val="accent3"/>
            </a:effectRef>
            <a:fontRef idx="minor">
              <a:schemeClr val="lt1"/>
            </a:fontRef>
          </p:style>
          <p:txBody>
            <a:bodyPr vert="horz" lIns="36000" tIns="36000" rIns="36000" bIns="36000" anchor="ctr" anchorCtr="1" compatLnSpc="0"/>
            <a:lstStyle/>
            <a:p>
              <a:endParaRPr lang="ja-JP" altLang="en-US"/>
            </a:p>
          </p:txBody>
        </p:sp>
        <p:sp>
          <p:nvSpPr>
            <p:cNvPr id="15" name="フリーフォーム 14"/>
            <p:cNvSpPr/>
            <p:nvPr/>
          </p:nvSpPr>
          <p:spPr>
            <a:xfrm>
              <a:off x="3549841" y="5253592"/>
              <a:ext cx="377297" cy="249691"/>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ln/>
          </p:spPr>
          <p:style>
            <a:lnRef idx="0">
              <a:schemeClr val="accent3"/>
            </a:lnRef>
            <a:fillRef idx="3">
              <a:schemeClr val="accent3"/>
            </a:fillRef>
            <a:effectRef idx="3">
              <a:schemeClr val="accent3"/>
            </a:effectRef>
            <a:fontRef idx="minor">
              <a:schemeClr val="lt1"/>
            </a:fontRef>
          </p:style>
          <p:txBody>
            <a:bodyPr vert="horz" lIns="36000" tIns="36000" rIns="36000" bIns="36000" anchor="ctr" anchorCtr="1" compatLnSpc="0"/>
            <a:lstStyle/>
            <a:p>
              <a:endParaRPr lang="ja-JP" altLang="en-US"/>
            </a:p>
          </p:txBody>
        </p:sp>
        <p:sp>
          <p:nvSpPr>
            <p:cNvPr id="16" name="フリーフォーム 15"/>
            <p:cNvSpPr/>
            <p:nvPr/>
          </p:nvSpPr>
          <p:spPr>
            <a:xfrm>
              <a:off x="2910000" y="5253592"/>
              <a:ext cx="376869" cy="249878"/>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ln/>
          </p:spPr>
          <p:style>
            <a:lnRef idx="0">
              <a:schemeClr val="accent3"/>
            </a:lnRef>
            <a:fillRef idx="3">
              <a:schemeClr val="accent3"/>
            </a:fillRef>
            <a:effectRef idx="3">
              <a:schemeClr val="accent3"/>
            </a:effectRef>
            <a:fontRef idx="minor">
              <a:schemeClr val="lt1"/>
            </a:fontRef>
          </p:style>
          <p:txBody>
            <a:bodyPr vert="horz" lIns="36000" tIns="36000" rIns="36000" bIns="36000" anchor="ctr" anchorCtr="1" compatLnSpc="0"/>
            <a:lstStyle/>
            <a:p>
              <a:endParaRPr lang="ja-JP" altLang="en-US"/>
            </a:p>
          </p:txBody>
        </p:sp>
        <p:sp>
          <p:nvSpPr>
            <p:cNvPr id="17" name="フリーフォーム 16"/>
            <p:cNvSpPr/>
            <p:nvPr/>
          </p:nvSpPr>
          <p:spPr>
            <a:xfrm>
              <a:off x="2264497" y="5253592"/>
              <a:ext cx="377083" cy="24913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ln/>
          </p:spPr>
          <p:style>
            <a:lnRef idx="0">
              <a:schemeClr val="accent3"/>
            </a:lnRef>
            <a:fillRef idx="3">
              <a:schemeClr val="accent3"/>
            </a:fillRef>
            <a:effectRef idx="3">
              <a:schemeClr val="accent3"/>
            </a:effectRef>
            <a:fontRef idx="minor">
              <a:schemeClr val="lt1"/>
            </a:fontRef>
          </p:style>
          <p:txBody>
            <a:bodyPr vert="horz" lIns="36000" tIns="36000" rIns="36000" bIns="36000" anchor="ctr" anchorCtr="1" compatLnSpc="0"/>
            <a:lstStyle/>
            <a:p>
              <a:endParaRPr lang="ja-JP" altLang="en-US"/>
            </a:p>
          </p:txBody>
        </p:sp>
        <p:sp>
          <p:nvSpPr>
            <p:cNvPr id="18" name="フリーフォーム 17"/>
            <p:cNvSpPr/>
            <p:nvPr/>
          </p:nvSpPr>
          <p:spPr>
            <a:xfrm>
              <a:off x="1624655" y="5253592"/>
              <a:ext cx="377297" cy="24913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ln/>
          </p:spPr>
          <p:style>
            <a:lnRef idx="0">
              <a:schemeClr val="accent3"/>
            </a:lnRef>
            <a:fillRef idx="3">
              <a:schemeClr val="accent3"/>
            </a:fillRef>
            <a:effectRef idx="3">
              <a:schemeClr val="accent3"/>
            </a:effectRef>
            <a:fontRef idx="minor">
              <a:schemeClr val="lt1"/>
            </a:fontRef>
          </p:style>
          <p:txBody>
            <a:bodyPr vert="horz" lIns="36000" tIns="36000" rIns="36000" bIns="36000" anchor="ctr" anchorCtr="1" compatLnSpc="0"/>
            <a:lstStyle/>
            <a:p>
              <a:endParaRPr lang="ja-JP" altLang="en-US"/>
            </a:p>
          </p:txBody>
        </p:sp>
        <p:cxnSp>
          <p:nvCxnSpPr>
            <p:cNvPr id="19" name="直線コネクタ 18"/>
            <p:cNvCxnSpPr/>
            <p:nvPr/>
          </p:nvCxnSpPr>
          <p:spPr>
            <a:xfrm flipH="1" flipV="1">
              <a:off x="3222936" y="4775207"/>
              <a:ext cx="542074" cy="451039"/>
            </a:xfrm>
            <a:prstGeom prst="line">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0" name="直線コネクタ 19"/>
            <p:cNvCxnSpPr/>
            <p:nvPr/>
          </p:nvCxnSpPr>
          <p:spPr>
            <a:xfrm flipV="1">
              <a:off x="3095654" y="4775235"/>
              <a:ext cx="0" cy="467587"/>
            </a:xfrm>
            <a:prstGeom prst="line">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1" name="直線コネクタ 20"/>
            <p:cNvCxnSpPr/>
            <p:nvPr/>
          </p:nvCxnSpPr>
          <p:spPr>
            <a:xfrm flipH="1" flipV="1">
              <a:off x="3362591" y="4758677"/>
              <a:ext cx="892244" cy="470035"/>
            </a:xfrm>
            <a:prstGeom prst="line">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直線コネクタ 21"/>
            <p:cNvCxnSpPr/>
            <p:nvPr/>
          </p:nvCxnSpPr>
          <p:spPr>
            <a:xfrm flipV="1">
              <a:off x="1903966" y="4758691"/>
              <a:ext cx="962072" cy="448078"/>
            </a:xfrm>
            <a:prstGeom prst="line">
              <a:avLst/>
            </a:prstGeom>
            <a:ln>
              <a:tailEnd type="arrow"/>
            </a:ln>
          </p:spPr>
          <p:style>
            <a:lnRef idx="2">
              <a:schemeClr val="accent1"/>
            </a:lnRef>
            <a:fillRef idx="0">
              <a:schemeClr val="accent1"/>
            </a:fillRef>
            <a:effectRef idx="1">
              <a:schemeClr val="accent1"/>
            </a:effectRef>
            <a:fontRef idx="minor">
              <a:schemeClr val="tx1"/>
            </a:fontRef>
          </p:style>
        </p:cxnSp>
        <p:sp>
          <p:nvSpPr>
            <p:cNvPr id="23" name="フリーフォーム 22"/>
            <p:cNvSpPr/>
            <p:nvPr/>
          </p:nvSpPr>
          <p:spPr>
            <a:xfrm>
              <a:off x="2718614" y="4490427"/>
              <a:ext cx="798655" cy="249879"/>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00"/>
            </a:solidFill>
            <a:ln/>
          </p:spPr>
          <p:style>
            <a:lnRef idx="0">
              <a:schemeClr val="accent3"/>
            </a:lnRef>
            <a:fillRef idx="3">
              <a:schemeClr val="accent3"/>
            </a:fillRef>
            <a:effectRef idx="3">
              <a:schemeClr val="accent3"/>
            </a:effectRef>
            <a:fontRef idx="minor">
              <a:schemeClr val="lt1"/>
            </a:fontRef>
          </p:style>
          <p:txBody>
            <a:bodyPr vert="horz" lIns="36000" tIns="36000" rIns="36000" bIns="36000" anchor="ctr" anchorCtr="1" compatLnSpc="0"/>
            <a:lstStyle/>
            <a:p>
              <a:endParaRPr lang="ja-JP" altLang="en-US"/>
            </a:p>
          </p:txBody>
        </p:sp>
        <p:cxnSp>
          <p:nvCxnSpPr>
            <p:cNvPr id="24" name="直線コネクタ 23"/>
            <p:cNvCxnSpPr>
              <a:stCxn id="17" idx="0"/>
            </p:cNvCxnSpPr>
            <p:nvPr/>
          </p:nvCxnSpPr>
          <p:spPr>
            <a:xfrm flipV="1">
              <a:off x="2453039" y="4775207"/>
              <a:ext cx="515334" cy="478385"/>
            </a:xfrm>
            <a:prstGeom prst="line">
              <a:avLst/>
            </a:prstGeom>
            <a:ln>
              <a:tailEnd type="arrow"/>
            </a:ln>
          </p:spPr>
          <p:style>
            <a:lnRef idx="3">
              <a:schemeClr val="accent2"/>
            </a:lnRef>
            <a:fillRef idx="0">
              <a:schemeClr val="accent2"/>
            </a:fillRef>
            <a:effectRef idx="2">
              <a:schemeClr val="accent2"/>
            </a:effectRef>
            <a:fontRef idx="minor">
              <a:schemeClr val="tx1"/>
            </a:fontRef>
          </p:style>
        </p:cxnSp>
      </p:grpSp>
      <p:sp>
        <p:nvSpPr>
          <p:cNvPr id="28" name="テキスト ボックス 27"/>
          <p:cNvSpPr txBox="1"/>
          <p:nvPr/>
        </p:nvSpPr>
        <p:spPr>
          <a:xfrm>
            <a:off x="460375" y="4464877"/>
            <a:ext cx="4108817" cy="2092881"/>
          </a:xfrm>
          <a:prstGeom prst="rect">
            <a:avLst/>
          </a:prstGeom>
          <a:noFill/>
        </p:spPr>
        <p:txBody>
          <a:bodyPr wrap="none" rtlCol="0">
            <a:spAutoFit/>
          </a:bodyPr>
          <a:lstStyle/>
          <a:p>
            <a:r>
              <a:rPr lang="ja-JP" altLang="en-US" sz="2000" b="1" dirty="0"/>
              <a:t>・</a:t>
            </a:r>
            <a:r>
              <a:rPr kumimoji="1" lang="ja-JP" altLang="en-US" sz="2000" b="1" dirty="0"/>
              <a:t>軸索の長さ</a:t>
            </a:r>
            <a:endParaRPr kumimoji="1" lang="en-US" altLang="ja-JP" sz="2000" b="1" dirty="0"/>
          </a:p>
          <a:p>
            <a:r>
              <a:rPr lang="ja-JP" altLang="en-US" sz="2000" b="1" dirty="0"/>
              <a:t>・細胞間距離</a:t>
            </a:r>
            <a:endParaRPr lang="en-US" altLang="ja-JP" sz="2000" b="1" dirty="0"/>
          </a:p>
          <a:p>
            <a:r>
              <a:rPr kumimoji="1" lang="ja-JP" altLang="en-US" dirty="0"/>
              <a:t>などによって信号には時間遅れが発生</a:t>
            </a:r>
            <a:endParaRPr kumimoji="1" lang="en-US" altLang="ja-JP" dirty="0"/>
          </a:p>
          <a:p>
            <a:endParaRPr lang="en-US" altLang="ja-JP" dirty="0"/>
          </a:p>
          <a:p>
            <a:r>
              <a:rPr kumimoji="1" lang="ja-JP" altLang="en-US" dirty="0"/>
              <a:t>シナプスの伝達効率は次第に変化し</a:t>
            </a:r>
            <a:endParaRPr lang="en-US" altLang="ja-JP" dirty="0"/>
          </a:p>
          <a:p>
            <a:r>
              <a:rPr kumimoji="1" lang="ja-JP" altLang="en-US" dirty="0"/>
              <a:t>効率が強化されれば発火しやすくなる</a:t>
            </a:r>
            <a:endParaRPr kumimoji="1" lang="en-US" altLang="ja-JP" dirty="0"/>
          </a:p>
          <a:p>
            <a:r>
              <a:rPr lang="ja-JP" altLang="en-US" dirty="0"/>
              <a:t>（シナプス可塑性）</a:t>
            </a:r>
            <a:endParaRPr kumimoji="1" lang="en-US" altLang="ja-JP" dirty="0"/>
          </a:p>
        </p:txBody>
      </p:sp>
      <p:sp>
        <p:nvSpPr>
          <p:cNvPr id="13" name="テキスト ボックス 12"/>
          <p:cNvSpPr txBox="1"/>
          <p:nvPr/>
        </p:nvSpPr>
        <p:spPr>
          <a:xfrm>
            <a:off x="2697187" y="4885545"/>
            <a:ext cx="1285929" cy="307777"/>
          </a:xfrm>
          <a:prstGeom prst="rect">
            <a:avLst/>
          </a:prstGeom>
          <a:noFill/>
        </p:spPr>
        <p:txBody>
          <a:bodyPr wrap="none" rtlCol="0">
            <a:spAutoFit/>
          </a:bodyPr>
          <a:lstStyle/>
          <a:p>
            <a:r>
              <a:rPr kumimoji="1" lang="en-US" altLang="ja-JP" sz="1400" dirty="0"/>
              <a:t>(</a:t>
            </a:r>
            <a:r>
              <a:rPr kumimoji="1" lang="ja-JP" altLang="en-US" sz="1400" dirty="0"/>
              <a:t>数～数十</a:t>
            </a:r>
            <a:r>
              <a:rPr kumimoji="1" lang="en-US" altLang="ja-JP" sz="1400" dirty="0" err="1"/>
              <a:t>ms</a:t>
            </a:r>
            <a:r>
              <a:rPr kumimoji="1" lang="en-US" altLang="ja-JP" sz="1400" dirty="0"/>
              <a:t>)</a:t>
            </a:r>
            <a:endParaRPr kumimoji="1" lang="ja-JP" altLang="en-US" sz="1400" dirty="0"/>
          </a:p>
        </p:txBody>
      </p:sp>
      <p:sp>
        <p:nvSpPr>
          <p:cNvPr id="30" name="テキスト ボックス 29"/>
          <p:cNvSpPr txBox="1"/>
          <p:nvPr/>
        </p:nvSpPr>
        <p:spPr>
          <a:xfrm>
            <a:off x="4846357" y="5511055"/>
            <a:ext cx="4108817" cy="646331"/>
          </a:xfrm>
          <a:prstGeom prst="rect">
            <a:avLst/>
          </a:prstGeom>
          <a:noFill/>
        </p:spPr>
        <p:txBody>
          <a:bodyPr wrap="none" rtlCol="0">
            <a:spAutoFit/>
          </a:bodyPr>
          <a:lstStyle/>
          <a:p>
            <a:r>
              <a:rPr kumimoji="1" lang="ja-JP" altLang="en-US" dirty="0"/>
              <a:t>複数の細胞から、異なる時間遅れで</a:t>
            </a:r>
            <a:endParaRPr kumimoji="1" lang="en-US" altLang="ja-JP" dirty="0"/>
          </a:p>
          <a:p>
            <a:r>
              <a:rPr lang="ja-JP" altLang="en-US" dirty="0"/>
              <a:t>興奮抑制入り混じった活動電位が伝搬</a:t>
            </a:r>
            <a:endParaRPr kumimoji="1" lang="en-US" altLang="ja-JP" dirty="0"/>
          </a:p>
        </p:txBody>
      </p:sp>
      <p:sp>
        <p:nvSpPr>
          <p:cNvPr id="25" name="角丸四角形 24"/>
          <p:cNvSpPr/>
          <p:nvPr/>
        </p:nvSpPr>
        <p:spPr>
          <a:xfrm>
            <a:off x="4788841" y="4031673"/>
            <a:ext cx="4247094" cy="232467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17596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15821" y="198368"/>
            <a:ext cx="7886700" cy="955232"/>
          </a:xfrm>
        </p:spPr>
        <p:txBody>
          <a:bodyPr>
            <a:normAutofit/>
          </a:bodyPr>
          <a:lstStyle/>
          <a:p>
            <a:r>
              <a:rPr kumimoji="1" lang="ja-JP" altLang="en-US" sz="4000" dirty="0"/>
              <a:t>研究目的</a:t>
            </a:r>
          </a:p>
        </p:txBody>
      </p:sp>
      <p:sp>
        <p:nvSpPr>
          <p:cNvPr id="57" name="テキスト ボックス 56"/>
          <p:cNvSpPr txBox="1"/>
          <p:nvPr/>
        </p:nvSpPr>
        <p:spPr>
          <a:xfrm>
            <a:off x="460375" y="922452"/>
            <a:ext cx="7366119" cy="2185214"/>
          </a:xfrm>
          <a:prstGeom prst="rect">
            <a:avLst/>
          </a:prstGeom>
          <a:noFill/>
        </p:spPr>
        <p:txBody>
          <a:bodyPr wrap="none" rtlCol="0">
            <a:spAutoFit/>
          </a:bodyPr>
          <a:lstStyle/>
          <a:p>
            <a:r>
              <a:rPr kumimoji="1" lang="ja-JP" altLang="en-US" sz="2800" dirty="0"/>
              <a:t>・</a:t>
            </a:r>
            <a:r>
              <a:rPr lang="ja-JP" altLang="en-US" sz="2800" dirty="0"/>
              <a:t>現実に近い複雑な神経シミュレーションは</a:t>
            </a:r>
            <a:endParaRPr lang="en-US" altLang="ja-JP" sz="2800" dirty="0"/>
          </a:p>
          <a:p>
            <a:r>
              <a:rPr lang="ja-JP" altLang="en-US" sz="2800" dirty="0"/>
              <a:t>　非現実的な実行時間を要する</a:t>
            </a:r>
            <a:endParaRPr lang="en-US" altLang="ja-JP" sz="2800" dirty="0"/>
          </a:p>
          <a:p>
            <a:r>
              <a:rPr lang="ja-JP" altLang="en-US" sz="2400" dirty="0"/>
              <a:t>　　　　　　</a:t>
            </a:r>
            <a:r>
              <a:rPr lang="en-US" altLang="ja-JP" dirty="0"/>
              <a:t>(100</a:t>
            </a:r>
            <a:r>
              <a:rPr lang="ja-JP" altLang="en-US" dirty="0"/>
              <a:t>時間～</a:t>
            </a:r>
            <a:r>
              <a:rPr lang="en-US" altLang="ja-JP" dirty="0"/>
              <a:t>)</a:t>
            </a:r>
          </a:p>
          <a:p>
            <a:r>
              <a:rPr lang="ja-JP" altLang="en-US" sz="2800" dirty="0"/>
              <a:t>・生物はこの計算を僅か数コンマ秒で完了</a:t>
            </a:r>
            <a:endParaRPr lang="en-US" altLang="ja-JP" sz="2800" dirty="0"/>
          </a:p>
          <a:p>
            <a:r>
              <a:rPr lang="ja-JP" altLang="en-US" sz="2800" dirty="0"/>
              <a:t>　認識や行動を行う</a:t>
            </a:r>
            <a:endParaRPr lang="en-US" altLang="ja-JP" sz="2800" dirty="0"/>
          </a:p>
        </p:txBody>
      </p:sp>
      <p:sp>
        <p:nvSpPr>
          <p:cNvPr id="65" name="スライド番号プレースホルダー 64"/>
          <p:cNvSpPr>
            <a:spLocks noGrp="1"/>
          </p:cNvSpPr>
          <p:nvPr>
            <p:ph type="sldNum" sz="quarter" idx="12"/>
          </p:nvPr>
        </p:nvSpPr>
        <p:spPr/>
        <p:txBody>
          <a:bodyPr/>
          <a:lstStyle/>
          <a:p>
            <a:fld id="{AA31B575-576A-460D-A78B-4DD9300BA0DA}" type="slidenum">
              <a:rPr kumimoji="1" lang="ja-JP" altLang="en-US" sz="1800" smtClean="0"/>
              <a:t>5</a:t>
            </a:fld>
            <a:endParaRPr kumimoji="1" lang="ja-JP" altLang="en-US" sz="1800" dirty="0"/>
          </a:p>
        </p:txBody>
      </p:sp>
      <p:sp>
        <p:nvSpPr>
          <p:cNvPr id="19" name="テキスト ボックス 18"/>
          <p:cNvSpPr txBox="1"/>
          <p:nvPr/>
        </p:nvSpPr>
        <p:spPr>
          <a:xfrm>
            <a:off x="460375" y="4006891"/>
            <a:ext cx="8728672" cy="1200329"/>
          </a:xfrm>
          <a:prstGeom prst="rect">
            <a:avLst/>
          </a:prstGeom>
          <a:noFill/>
        </p:spPr>
        <p:txBody>
          <a:bodyPr wrap="none" rtlCol="0">
            <a:spAutoFit/>
          </a:bodyPr>
          <a:lstStyle/>
          <a:p>
            <a:r>
              <a:rPr kumimoji="1" lang="en-US" altLang="ja-JP" sz="3600" dirty="0"/>
              <a:t>GPGPU</a:t>
            </a:r>
            <a:r>
              <a:rPr kumimoji="1" lang="ja-JP" altLang="en-US" sz="3600" dirty="0"/>
              <a:t>によって神経シミュレーションを</a:t>
            </a:r>
            <a:endParaRPr kumimoji="1" lang="en-US" altLang="ja-JP" sz="3600" dirty="0"/>
          </a:p>
          <a:p>
            <a:r>
              <a:rPr lang="ja-JP" altLang="en-US" sz="3600" dirty="0"/>
              <a:t>高速化し、生物の計算速度に近づける</a:t>
            </a:r>
            <a:endParaRPr kumimoji="1" lang="ja-JP" altLang="en-US" sz="3600" dirty="0"/>
          </a:p>
        </p:txBody>
      </p:sp>
      <p:sp>
        <p:nvSpPr>
          <p:cNvPr id="3" name="AutoShape 2" descr="「NVIDIA」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pic>
        <p:nvPicPr>
          <p:cNvPr id="4" name="図 3"/>
          <p:cNvPicPr>
            <a:picLocks noChangeAspect="1"/>
          </p:cNvPicPr>
          <p:nvPr/>
        </p:nvPicPr>
        <p:blipFill>
          <a:blip r:embed="rId3"/>
          <a:stretch>
            <a:fillRect/>
          </a:stretch>
        </p:blipFill>
        <p:spPr>
          <a:xfrm>
            <a:off x="5789919" y="5133960"/>
            <a:ext cx="1469412" cy="1469412"/>
          </a:xfrm>
          <a:prstGeom prst="rect">
            <a:avLst/>
          </a:prstGeom>
        </p:spPr>
      </p:pic>
      <p:pic>
        <p:nvPicPr>
          <p:cNvPr id="11" name="図 10"/>
          <p:cNvPicPr>
            <a:picLocks noChangeAspect="1"/>
          </p:cNvPicPr>
          <p:nvPr/>
        </p:nvPicPr>
        <p:blipFill>
          <a:blip r:embed="rId4"/>
          <a:stretch>
            <a:fillRect/>
          </a:stretch>
        </p:blipFill>
        <p:spPr>
          <a:xfrm>
            <a:off x="1709363" y="5133960"/>
            <a:ext cx="2497694" cy="1404953"/>
          </a:xfrm>
          <a:prstGeom prst="rect">
            <a:avLst/>
          </a:prstGeom>
        </p:spPr>
      </p:pic>
      <p:sp>
        <p:nvSpPr>
          <p:cNvPr id="6" name="右矢印 5"/>
          <p:cNvSpPr/>
          <p:nvPr/>
        </p:nvSpPr>
        <p:spPr>
          <a:xfrm rot="5400000">
            <a:off x="4192728" y="3030611"/>
            <a:ext cx="732885" cy="11109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743467114"/>
      </p:ext>
    </p:extLst>
  </p:cSld>
  <p:clrMapOvr>
    <a:masterClrMapping/>
  </p:clrMapOvr>
  <mc:AlternateContent xmlns:mc="http://schemas.openxmlformats.org/markup-compatibility/2006" xmlns:p14="http://schemas.microsoft.com/office/powerpoint/2010/main">
    <mc:Choice Requires="p14">
      <p:transition spd="slow" p14:dur="2000" advTm="21809"/>
    </mc:Choice>
    <mc:Fallback xmlns="">
      <p:transition xmlns:p14="http://schemas.microsoft.com/office/powerpoint/2010/main" spd="slow" advTm="21809"/>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198367"/>
            <a:ext cx="7845817" cy="842058"/>
          </a:xfrm>
        </p:spPr>
        <p:txBody>
          <a:bodyPr>
            <a:normAutofit/>
          </a:bodyPr>
          <a:lstStyle/>
          <a:p>
            <a:r>
              <a:rPr lang="en-US" altLang="ja-JP" dirty="0"/>
              <a:t>GPU</a:t>
            </a:r>
            <a:r>
              <a:rPr lang="ja-JP" altLang="en-US" dirty="0"/>
              <a:t>シミュレーション法</a:t>
            </a:r>
            <a:endParaRPr kumimoji="1" lang="ja-JP" altLang="en-US" dirty="0"/>
          </a:p>
        </p:txBody>
      </p:sp>
      <p:grpSp>
        <p:nvGrpSpPr>
          <p:cNvPr id="7" name="図形グループ 6"/>
          <p:cNvGrpSpPr/>
          <p:nvPr/>
        </p:nvGrpSpPr>
        <p:grpSpPr>
          <a:xfrm>
            <a:off x="6397130" y="3169879"/>
            <a:ext cx="1980849" cy="1271399"/>
            <a:chOff x="1149927" y="3532188"/>
            <a:chExt cx="4019550" cy="2647950"/>
          </a:xfrm>
        </p:grpSpPr>
        <p:sp>
          <p:nvSpPr>
            <p:cNvPr id="8" name="正方形/長方形 7"/>
            <p:cNvSpPr/>
            <p:nvPr/>
          </p:nvSpPr>
          <p:spPr>
            <a:xfrm>
              <a:off x="1149927" y="3532188"/>
              <a:ext cx="4019550" cy="2647950"/>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endParaRPr kumimoji="1" lang="ja-JP" altLang="en-US" dirty="0"/>
            </a:p>
          </p:txBody>
        </p:sp>
        <p:sp>
          <p:nvSpPr>
            <p:cNvPr id="9" name="四角形: 角を丸くする 5"/>
            <p:cNvSpPr/>
            <p:nvPr/>
          </p:nvSpPr>
          <p:spPr>
            <a:xfrm>
              <a:off x="1514475" y="3733007"/>
              <a:ext cx="914400" cy="914400"/>
            </a:xfrm>
            <a:prstGeom prst="roundRect">
              <a:avLst/>
            </a:prstGeom>
            <a:solidFill>
              <a:schemeClr val="accent4">
                <a:lumMod val="60000"/>
                <a:lumOff val="40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endParaRPr kumimoji="1" lang="ja-JP" altLang="en-US"/>
            </a:p>
          </p:txBody>
        </p:sp>
        <p:sp>
          <p:nvSpPr>
            <p:cNvPr id="10" name="四角形: 角を丸くする 6"/>
            <p:cNvSpPr/>
            <p:nvPr/>
          </p:nvSpPr>
          <p:spPr>
            <a:xfrm>
              <a:off x="2733675" y="3733007"/>
              <a:ext cx="914400" cy="914400"/>
            </a:xfrm>
            <a:prstGeom prst="roundRect">
              <a:avLst/>
            </a:prstGeom>
            <a:solidFill>
              <a:schemeClr val="accent4">
                <a:lumMod val="60000"/>
                <a:lumOff val="40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endParaRPr kumimoji="1" lang="ja-JP" altLang="en-US"/>
            </a:p>
          </p:txBody>
        </p:sp>
        <p:sp>
          <p:nvSpPr>
            <p:cNvPr id="11" name="四角形: 角を丸くする 7"/>
            <p:cNvSpPr/>
            <p:nvPr/>
          </p:nvSpPr>
          <p:spPr>
            <a:xfrm>
              <a:off x="3903951" y="3733007"/>
              <a:ext cx="914400" cy="914400"/>
            </a:xfrm>
            <a:prstGeom prst="roundRect">
              <a:avLst/>
            </a:prstGeom>
            <a:solidFill>
              <a:schemeClr val="accent4">
                <a:lumMod val="60000"/>
                <a:lumOff val="40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endParaRPr kumimoji="1" lang="ja-JP" altLang="en-US"/>
            </a:p>
          </p:txBody>
        </p:sp>
        <p:sp>
          <p:nvSpPr>
            <p:cNvPr id="12" name="四角形: 角を丸くする 8"/>
            <p:cNvSpPr/>
            <p:nvPr/>
          </p:nvSpPr>
          <p:spPr>
            <a:xfrm>
              <a:off x="1514475" y="4809334"/>
              <a:ext cx="914400" cy="914400"/>
            </a:xfrm>
            <a:prstGeom prst="roundRect">
              <a:avLst/>
            </a:prstGeom>
            <a:solidFill>
              <a:schemeClr val="accent4">
                <a:lumMod val="60000"/>
                <a:lumOff val="40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endParaRPr kumimoji="1" lang="ja-JP" altLang="en-US"/>
            </a:p>
          </p:txBody>
        </p:sp>
        <p:sp>
          <p:nvSpPr>
            <p:cNvPr id="13" name="四角形: 角を丸くする 9"/>
            <p:cNvSpPr/>
            <p:nvPr/>
          </p:nvSpPr>
          <p:spPr>
            <a:xfrm>
              <a:off x="2728263" y="4809334"/>
              <a:ext cx="914400" cy="914400"/>
            </a:xfrm>
            <a:prstGeom prst="roundRect">
              <a:avLst/>
            </a:prstGeom>
            <a:solidFill>
              <a:schemeClr val="accent4">
                <a:lumMod val="60000"/>
                <a:lumOff val="40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endParaRPr kumimoji="1" lang="ja-JP" altLang="en-US"/>
            </a:p>
          </p:txBody>
        </p:sp>
        <p:sp>
          <p:nvSpPr>
            <p:cNvPr id="14" name="四角形: 角を丸くする 10"/>
            <p:cNvSpPr/>
            <p:nvPr/>
          </p:nvSpPr>
          <p:spPr>
            <a:xfrm>
              <a:off x="3903951" y="4809334"/>
              <a:ext cx="914400" cy="914400"/>
            </a:xfrm>
            <a:prstGeom prst="roundRect">
              <a:avLst/>
            </a:prstGeom>
            <a:solidFill>
              <a:schemeClr val="accent4">
                <a:lumMod val="60000"/>
                <a:lumOff val="40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endParaRPr kumimoji="1" lang="ja-JP" altLang="en-US"/>
            </a:p>
          </p:txBody>
        </p:sp>
      </p:grpSp>
      <p:sp>
        <p:nvSpPr>
          <p:cNvPr id="17" name="ホームベース 16"/>
          <p:cNvSpPr/>
          <p:nvPr/>
        </p:nvSpPr>
        <p:spPr>
          <a:xfrm>
            <a:off x="377202" y="2989465"/>
            <a:ext cx="1546528" cy="556638"/>
          </a:xfrm>
          <a:prstGeom prst="homePlate">
            <a:avLst/>
          </a:prstGeom>
          <a:solidFill>
            <a:schemeClr val="accent1"/>
          </a:solidFill>
          <a:ln>
            <a:solidFill>
              <a:srgbClr val="4472C4"/>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ja-JP" sz="2400" b="1" dirty="0"/>
              <a:t>CPU</a:t>
            </a:r>
            <a:endParaRPr kumimoji="1" lang="ja-JP" altLang="en-US" sz="2400" b="1" dirty="0"/>
          </a:p>
        </p:txBody>
      </p:sp>
      <p:sp>
        <p:nvSpPr>
          <p:cNvPr id="18" name="正方形/長方形 17"/>
          <p:cNvSpPr/>
          <p:nvPr/>
        </p:nvSpPr>
        <p:spPr>
          <a:xfrm>
            <a:off x="377203" y="2975179"/>
            <a:ext cx="8222998" cy="1551761"/>
          </a:xfrm>
          <a:prstGeom prst="rect">
            <a:avLst/>
          </a:prstGeom>
          <a:noFill/>
          <a:ln w="38100" cmpd="sng">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9" name="テキスト ボックス 18"/>
          <p:cNvSpPr txBox="1"/>
          <p:nvPr/>
        </p:nvSpPr>
        <p:spPr>
          <a:xfrm>
            <a:off x="1857908" y="3194328"/>
            <a:ext cx="4498592" cy="1200329"/>
          </a:xfrm>
          <a:prstGeom prst="rect">
            <a:avLst/>
          </a:prstGeom>
          <a:noFill/>
        </p:spPr>
        <p:txBody>
          <a:bodyPr wrap="square" rtlCol="0">
            <a:spAutoFit/>
          </a:bodyPr>
          <a:lstStyle/>
          <a:p>
            <a:r>
              <a:rPr lang="ja-JP" altLang="en-US" sz="3600" dirty="0"/>
              <a:t>高性能で少数</a:t>
            </a:r>
            <a:endParaRPr lang="en-US" altLang="ja-JP" sz="3600" dirty="0"/>
          </a:p>
          <a:p>
            <a:r>
              <a:rPr lang="ja-JP" altLang="en-US" sz="3600" dirty="0"/>
              <a:t>複雑な計算が得意</a:t>
            </a:r>
            <a:endParaRPr kumimoji="1" lang="en-US" altLang="ja-JP" sz="3600" dirty="0"/>
          </a:p>
        </p:txBody>
      </p:sp>
      <p:sp>
        <p:nvSpPr>
          <p:cNvPr id="20" name="ホームベース 19"/>
          <p:cNvSpPr/>
          <p:nvPr/>
        </p:nvSpPr>
        <p:spPr>
          <a:xfrm>
            <a:off x="374371" y="4765624"/>
            <a:ext cx="1225937" cy="483280"/>
          </a:xfrm>
          <a:prstGeom prst="homePlat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sz="2400" b="1" dirty="0"/>
              <a:t>GPU</a:t>
            </a:r>
            <a:endParaRPr kumimoji="1" lang="ja-JP" altLang="en-US" sz="2400" b="1" dirty="0"/>
          </a:p>
        </p:txBody>
      </p:sp>
      <p:sp>
        <p:nvSpPr>
          <p:cNvPr id="21" name="正方形/長方形 20"/>
          <p:cNvSpPr/>
          <p:nvPr/>
        </p:nvSpPr>
        <p:spPr>
          <a:xfrm>
            <a:off x="369565" y="4756573"/>
            <a:ext cx="8222998" cy="1620371"/>
          </a:xfrm>
          <a:prstGeom prst="rect">
            <a:avLst/>
          </a:prstGeom>
          <a:noFill/>
          <a:ln w="38100" cmpd="sng">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2" name="テキスト ボックス 21"/>
          <p:cNvSpPr txBox="1"/>
          <p:nvPr/>
        </p:nvSpPr>
        <p:spPr>
          <a:xfrm>
            <a:off x="954264" y="5002913"/>
            <a:ext cx="5262979" cy="1200329"/>
          </a:xfrm>
          <a:prstGeom prst="rect">
            <a:avLst/>
          </a:prstGeom>
          <a:noFill/>
        </p:spPr>
        <p:txBody>
          <a:bodyPr wrap="none" rtlCol="0">
            <a:spAutoFit/>
          </a:bodyPr>
          <a:lstStyle/>
          <a:p>
            <a:r>
              <a:rPr lang="ja-JP" altLang="en-US" sz="3600" dirty="0"/>
              <a:t>　　低性能で多数</a:t>
            </a:r>
            <a:endParaRPr lang="en-US" altLang="ja-JP" sz="3600" dirty="0"/>
          </a:p>
          <a:p>
            <a:r>
              <a:rPr lang="ja-JP" altLang="en-US" sz="3600" dirty="0"/>
              <a:t>大量の簡単な計算が得意</a:t>
            </a:r>
            <a:endParaRPr lang="en-US" altLang="ja-JP" sz="3600" dirty="0"/>
          </a:p>
        </p:txBody>
      </p:sp>
      <p:grpSp>
        <p:nvGrpSpPr>
          <p:cNvPr id="26" name="図形グループ 25"/>
          <p:cNvGrpSpPr/>
          <p:nvPr/>
        </p:nvGrpSpPr>
        <p:grpSpPr>
          <a:xfrm>
            <a:off x="6407318" y="4941649"/>
            <a:ext cx="1970661" cy="1371472"/>
            <a:chOff x="6740354" y="3400425"/>
            <a:chExt cx="4019550" cy="2754065"/>
          </a:xfrm>
        </p:grpSpPr>
        <p:sp>
          <p:nvSpPr>
            <p:cNvPr id="27" name="正方形/長方形 26"/>
            <p:cNvSpPr/>
            <p:nvPr/>
          </p:nvSpPr>
          <p:spPr>
            <a:xfrm>
              <a:off x="6740354" y="3400425"/>
              <a:ext cx="4019550" cy="2754065"/>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en-US" altLang="ja-JP" dirty="0"/>
            </a:p>
            <a:p>
              <a:pPr algn="ctr"/>
              <a:endParaRPr kumimoji="1" lang="en-US" altLang="ja-JP" dirty="0"/>
            </a:p>
            <a:p>
              <a:pPr algn="ctr"/>
              <a:endParaRPr kumimoji="1" lang="en-US" altLang="ja-JP" dirty="0"/>
            </a:p>
            <a:p>
              <a:pPr algn="ctr"/>
              <a:endParaRPr kumimoji="1" lang="en-US" altLang="ja-JP" dirty="0"/>
            </a:p>
            <a:p>
              <a:pPr algn="ctr"/>
              <a:endParaRPr kumimoji="1" lang="en-US" altLang="ja-JP" dirty="0"/>
            </a:p>
            <a:p>
              <a:pPr algn="ctr"/>
              <a:endParaRPr kumimoji="1" lang="en-US" altLang="ja-JP" dirty="0"/>
            </a:p>
            <a:p>
              <a:pPr algn="ctr"/>
              <a:endParaRPr kumimoji="1" lang="en-US" altLang="ja-JP" dirty="0"/>
            </a:p>
            <a:p>
              <a:pPr algn="ctr"/>
              <a:endParaRPr kumimoji="1" lang="en-US" altLang="ja-JP" dirty="0"/>
            </a:p>
          </p:txBody>
        </p:sp>
        <p:grpSp>
          <p:nvGrpSpPr>
            <p:cNvPr id="28" name="グループ化 133"/>
            <p:cNvGrpSpPr/>
            <p:nvPr/>
          </p:nvGrpSpPr>
          <p:grpSpPr>
            <a:xfrm>
              <a:off x="6998277" y="3532188"/>
              <a:ext cx="3622098" cy="2191546"/>
              <a:chOff x="6541077" y="3532188"/>
              <a:chExt cx="4259214" cy="2647950"/>
            </a:xfrm>
          </p:grpSpPr>
          <p:grpSp>
            <p:nvGrpSpPr>
              <p:cNvPr id="29" name="グループ化 40"/>
              <p:cNvGrpSpPr/>
              <p:nvPr/>
            </p:nvGrpSpPr>
            <p:grpSpPr>
              <a:xfrm>
                <a:off x="6541077" y="3532188"/>
                <a:ext cx="2059998" cy="1277146"/>
                <a:chOff x="6541077" y="3532188"/>
                <a:chExt cx="4019550" cy="2647950"/>
              </a:xfrm>
            </p:grpSpPr>
            <p:sp>
              <p:nvSpPr>
                <p:cNvPr id="120" name="正方形/長方形 119"/>
                <p:cNvSpPr/>
                <p:nvPr/>
              </p:nvSpPr>
              <p:spPr>
                <a:xfrm>
                  <a:off x="6541077" y="3532188"/>
                  <a:ext cx="4019550" cy="2647950"/>
                </a:xfrm>
                <a:prstGeom prst="rect">
                  <a:avLst/>
                </a:prstGeom>
                <a:gradFill>
                  <a:gsLst>
                    <a:gs pos="100000">
                      <a:schemeClr val="accent4">
                        <a:lumMod val="75000"/>
                      </a:schemeClr>
                    </a:gs>
                    <a:gs pos="100000">
                      <a:schemeClr val="accent1">
                        <a:shade val="78000"/>
                        <a:satMod val="120000"/>
                        <a:lumMod val="99000"/>
                      </a:schemeClr>
                    </a:gs>
                  </a:gsLst>
                </a:gradFill>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en-US" altLang="ja-JP" dirty="0"/>
                </a:p>
                <a:p>
                  <a:pPr algn="ctr"/>
                  <a:endParaRPr kumimoji="1" lang="en-US" altLang="ja-JP" dirty="0"/>
                </a:p>
                <a:p>
                  <a:pPr algn="ctr"/>
                  <a:endParaRPr kumimoji="1" lang="en-US" altLang="ja-JP" dirty="0"/>
                </a:p>
                <a:p>
                  <a:pPr algn="ctr"/>
                  <a:endParaRPr kumimoji="1" lang="en-US" altLang="ja-JP" dirty="0"/>
                </a:p>
                <a:p>
                  <a:pPr algn="ctr"/>
                  <a:endParaRPr kumimoji="1" lang="en-US" altLang="ja-JP" dirty="0"/>
                </a:p>
                <a:p>
                  <a:pPr algn="ctr"/>
                  <a:endParaRPr kumimoji="1" lang="en-US" altLang="ja-JP" dirty="0"/>
                </a:p>
                <a:p>
                  <a:pPr algn="ctr"/>
                  <a:endParaRPr kumimoji="1" lang="en-US" altLang="ja-JP" dirty="0"/>
                </a:p>
                <a:p>
                  <a:pPr algn="ctr"/>
                  <a:endParaRPr kumimoji="1" lang="en-US" altLang="ja-JP" dirty="0"/>
                </a:p>
              </p:txBody>
            </p:sp>
            <p:grpSp>
              <p:nvGrpSpPr>
                <p:cNvPr id="121" name="グループ化 18"/>
                <p:cNvGrpSpPr/>
                <p:nvPr/>
              </p:nvGrpSpPr>
              <p:grpSpPr>
                <a:xfrm>
                  <a:off x="6794139" y="3733008"/>
                  <a:ext cx="1435461" cy="914400"/>
                  <a:chOff x="6794139" y="3733007"/>
                  <a:chExt cx="3303876" cy="1990727"/>
                </a:xfrm>
              </p:grpSpPr>
              <p:sp>
                <p:nvSpPr>
                  <p:cNvPr id="143" name="四角形: 角を丸くする 12"/>
                  <p:cNvSpPr/>
                  <p:nvPr/>
                </p:nvSpPr>
                <p:spPr>
                  <a:xfrm>
                    <a:off x="6794139"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44" name="四角形: 角を丸くする 13"/>
                  <p:cNvSpPr/>
                  <p:nvPr/>
                </p:nvSpPr>
                <p:spPr>
                  <a:xfrm>
                    <a:off x="8013339"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45" name="四角形: 角を丸くする 14"/>
                  <p:cNvSpPr/>
                  <p:nvPr/>
                </p:nvSpPr>
                <p:spPr>
                  <a:xfrm>
                    <a:off x="9183615"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46" name="四角形: 角を丸くする 15"/>
                  <p:cNvSpPr/>
                  <p:nvPr/>
                </p:nvSpPr>
                <p:spPr>
                  <a:xfrm>
                    <a:off x="6794139"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47" name="四角形: 角を丸くする 16"/>
                  <p:cNvSpPr/>
                  <p:nvPr/>
                </p:nvSpPr>
                <p:spPr>
                  <a:xfrm>
                    <a:off x="8007927"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48" name="四角形: 角を丸くする 17"/>
                  <p:cNvSpPr/>
                  <p:nvPr/>
                </p:nvSpPr>
                <p:spPr>
                  <a:xfrm>
                    <a:off x="9183615"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grpSp>
            <p:grpSp>
              <p:nvGrpSpPr>
                <p:cNvPr id="122" name="グループ化 19"/>
                <p:cNvGrpSpPr/>
                <p:nvPr/>
              </p:nvGrpSpPr>
              <p:grpSpPr>
                <a:xfrm>
                  <a:off x="8677383" y="3733007"/>
                  <a:ext cx="1435461" cy="914400"/>
                  <a:chOff x="6794139" y="3733007"/>
                  <a:chExt cx="3303876" cy="1990727"/>
                </a:xfrm>
              </p:grpSpPr>
              <p:sp>
                <p:nvSpPr>
                  <p:cNvPr id="137" name="四角形: 角を丸くする 20"/>
                  <p:cNvSpPr/>
                  <p:nvPr/>
                </p:nvSpPr>
                <p:spPr>
                  <a:xfrm>
                    <a:off x="6794139"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38" name="四角形: 角を丸くする 21"/>
                  <p:cNvSpPr/>
                  <p:nvPr/>
                </p:nvSpPr>
                <p:spPr>
                  <a:xfrm>
                    <a:off x="8013339"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39" name="四角形: 角を丸くする 22"/>
                  <p:cNvSpPr/>
                  <p:nvPr/>
                </p:nvSpPr>
                <p:spPr>
                  <a:xfrm>
                    <a:off x="9183615"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40" name="四角形: 角を丸くする 23"/>
                  <p:cNvSpPr/>
                  <p:nvPr/>
                </p:nvSpPr>
                <p:spPr>
                  <a:xfrm>
                    <a:off x="6794139"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41" name="四角形: 角を丸くする 24"/>
                  <p:cNvSpPr/>
                  <p:nvPr/>
                </p:nvSpPr>
                <p:spPr>
                  <a:xfrm>
                    <a:off x="8007927"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42" name="四角形: 角を丸くする 25"/>
                  <p:cNvSpPr/>
                  <p:nvPr/>
                </p:nvSpPr>
                <p:spPr>
                  <a:xfrm>
                    <a:off x="9183615"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grpSp>
            <p:grpSp>
              <p:nvGrpSpPr>
                <p:cNvPr id="123" name="グループ化 26"/>
                <p:cNvGrpSpPr/>
                <p:nvPr/>
              </p:nvGrpSpPr>
              <p:grpSpPr>
                <a:xfrm>
                  <a:off x="6794139" y="4779966"/>
                  <a:ext cx="1435461" cy="914400"/>
                  <a:chOff x="6794139" y="3733007"/>
                  <a:chExt cx="3303876" cy="1990727"/>
                </a:xfrm>
              </p:grpSpPr>
              <p:sp>
                <p:nvSpPr>
                  <p:cNvPr id="131" name="四角形: 角を丸くする 27"/>
                  <p:cNvSpPr/>
                  <p:nvPr/>
                </p:nvSpPr>
                <p:spPr>
                  <a:xfrm>
                    <a:off x="6794139"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32" name="四角形: 角を丸くする 28"/>
                  <p:cNvSpPr/>
                  <p:nvPr/>
                </p:nvSpPr>
                <p:spPr>
                  <a:xfrm>
                    <a:off x="8013339"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33" name="四角形: 角を丸くする 29"/>
                  <p:cNvSpPr/>
                  <p:nvPr/>
                </p:nvSpPr>
                <p:spPr>
                  <a:xfrm>
                    <a:off x="9183615"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34" name="四角形: 角を丸くする 30"/>
                  <p:cNvSpPr/>
                  <p:nvPr/>
                </p:nvSpPr>
                <p:spPr>
                  <a:xfrm>
                    <a:off x="6794139"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35" name="四角形: 角を丸くする 31"/>
                  <p:cNvSpPr/>
                  <p:nvPr/>
                </p:nvSpPr>
                <p:spPr>
                  <a:xfrm>
                    <a:off x="8007927"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36" name="四角形: 角を丸くする 32"/>
                  <p:cNvSpPr/>
                  <p:nvPr/>
                </p:nvSpPr>
                <p:spPr>
                  <a:xfrm>
                    <a:off x="9183615"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grpSp>
            <p:grpSp>
              <p:nvGrpSpPr>
                <p:cNvPr id="124" name="グループ化 33"/>
                <p:cNvGrpSpPr/>
                <p:nvPr/>
              </p:nvGrpSpPr>
              <p:grpSpPr>
                <a:xfrm>
                  <a:off x="8685659" y="4779966"/>
                  <a:ext cx="1435461" cy="914400"/>
                  <a:chOff x="6794139" y="3733007"/>
                  <a:chExt cx="3303876" cy="1990727"/>
                </a:xfrm>
              </p:grpSpPr>
              <p:sp>
                <p:nvSpPr>
                  <p:cNvPr id="125" name="四角形: 角を丸くする 34"/>
                  <p:cNvSpPr/>
                  <p:nvPr/>
                </p:nvSpPr>
                <p:spPr>
                  <a:xfrm>
                    <a:off x="6794139"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26" name="四角形: 角を丸くする 35"/>
                  <p:cNvSpPr/>
                  <p:nvPr/>
                </p:nvSpPr>
                <p:spPr>
                  <a:xfrm>
                    <a:off x="8013339"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27" name="四角形: 角を丸くする 36"/>
                  <p:cNvSpPr/>
                  <p:nvPr/>
                </p:nvSpPr>
                <p:spPr>
                  <a:xfrm>
                    <a:off x="9183615"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28" name="四角形: 角を丸くする 37"/>
                  <p:cNvSpPr/>
                  <p:nvPr/>
                </p:nvSpPr>
                <p:spPr>
                  <a:xfrm>
                    <a:off x="6794139"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29" name="四角形: 角を丸くする 38"/>
                  <p:cNvSpPr/>
                  <p:nvPr/>
                </p:nvSpPr>
                <p:spPr>
                  <a:xfrm>
                    <a:off x="8007927"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30" name="四角形: 角を丸くする 39"/>
                  <p:cNvSpPr/>
                  <p:nvPr/>
                </p:nvSpPr>
                <p:spPr>
                  <a:xfrm>
                    <a:off x="9183615"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grpSp>
          </p:grpSp>
          <p:grpSp>
            <p:nvGrpSpPr>
              <p:cNvPr id="30" name="グループ化 43"/>
              <p:cNvGrpSpPr/>
              <p:nvPr/>
            </p:nvGrpSpPr>
            <p:grpSpPr>
              <a:xfrm>
                <a:off x="8740293" y="3532188"/>
                <a:ext cx="2059998" cy="1277146"/>
                <a:chOff x="6541077" y="3532188"/>
                <a:chExt cx="4019550" cy="2647950"/>
              </a:xfrm>
            </p:grpSpPr>
            <p:sp>
              <p:nvSpPr>
                <p:cNvPr id="91" name="正方形/長方形 90"/>
                <p:cNvSpPr/>
                <p:nvPr/>
              </p:nvSpPr>
              <p:spPr>
                <a:xfrm>
                  <a:off x="6541077" y="3532188"/>
                  <a:ext cx="4019550" cy="2647950"/>
                </a:xfrm>
                <a:prstGeom prst="rect">
                  <a:avLst/>
                </a:prstGeom>
                <a:gradFill>
                  <a:gsLst>
                    <a:gs pos="100000">
                      <a:schemeClr val="accent4">
                        <a:lumMod val="75000"/>
                      </a:schemeClr>
                    </a:gs>
                    <a:gs pos="100000">
                      <a:schemeClr val="accent1">
                        <a:shade val="78000"/>
                        <a:satMod val="120000"/>
                        <a:lumMod val="99000"/>
                      </a:schemeClr>
                    </a:gs>
                  </a:gsLst>
                </a:gradFill>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en-US" altLang="ja-JP" dirty="0"/>
                </a:p>
                <a:p>
                  <a:pPr algn="ctr"/>
                  <a:endParaRPr kumimoji="1" lang="en-US" altLang="ja-JP" dirty="0"/>
                </a:p>
                <a:p>
                  <a:pPr algn="ctr"/>
                  <a:endParaRPr kumimoji="1" lang="en-US" altLang="ja-JP" dirty="0"/>
                </a:p>
                <a:p>
                  <a:pPr algn="ctr"/>
                  <a:endParaRPr kumimoji="1" lang="en-US" altLang="ja-JP" dirty="0"/>
                </a:p>
                <a:p>
                  <a:pPr algn="ctr"/>
                  <a:endParaRPr kumimoji="1" lang="en-US" altLang="ja-JP" dirty="0"/>
                </a:p>
                <a:p>
                  <a:pPr algn="ctr"/>
                  <a:endParaRPr kumimoji="1" lang="en-US" altLang="ja-JP" dirty="0"/>
                </a:p>
                <a:p>
                  <a:pPr algn="ctr"/>
                  <a:endParaRPr kumimoji="1" lang="en-US" altLang="ja-JP" dirty="0"/>
                </a:p>
                <a:p>
                  <a:pPr algn="ctr"/>
                  <a:endParaRPr kumimoji="1" lang="en-US" altLang="ja-JP" dirty="0"/>
                </a:p>
              </p:txBody>
            </p:sp>
            <p:grpSp>
              <p:nvGrpSpPr>
                <p:cNvPr id="92" name="グループ化 45"/>
                <p:cNvGrpSpPr/>
                <p:nvPr/>
              </p:nvGrpSpPr>
              <p:grpSpPr>
                <a:xfrm>
                  <a:off x="6794139" y="3733008"/>
                  <a:ext cx="1435461" cy="914400"/>
                  <a:chOff x="6794139" y="3733007"/>
                  <a:chExt cx="3303876" cy="1990727"/>
                </a:xfrm>
              </p:grpSpPr>
              <p:sp>
                <p:nvSpPr>
                  <p:cNvPr id="114" name="四角形: 角を丸くする 67"/>
                  <p:cNvSpPr/>
                  <p:nvPr/>
                </p:nvSpPr>
                <p:spPr>
                  <a:xfrm>
                    <a:off x="6794139"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15" name="四角形: 角を丸くする 68"/>
                  <p:cNvSpPr/>
                  <p:nvPr/>
                </p:nvSpPr>
                <p:spPr>
                  <a:xfrm>
                    <a:off x="8013339"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16" name="四角形: 角を丸くする 69"/>
                  <p:cNvSpPr/>
                  <p:nvPr/>
                </p:nvSpPr>
                <p:spPr>
                  <a:xfrm>
                    <a:off x="9183615"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17" name="四角形: 角を丸くする 70"/>
                  <p:cNvSpPr/>
                  <p:nvPr/>
                </p:nvSpPr>
                <p:spPr>
                  <a:xfrm>
                    <a:off x="6794139"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18" name="四角形: 角を丸くする 71"/>
                  <p:cNvSpPr/>
                  <p:nvPr/>
                </p:nvSpPr>
                <p:spPr>
                  <a:xfrm>
                    <a:off x="8007927"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19" name="四角形: 角を丸くする 72"/>
                  <p:cNvSpPr/>
                  <p:nvPr/>
                </p:nvSpPr>
                <p:spPr>
                  <a:xfrm>
                    <a:off x="9183615"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grpSp>
            <p:grpSp>
              <p:nvGrpSpPr>
                <p:cNvPr id="93" name="グループ化 46"/>
                <p:cNvGrpSpPr/>
                <p:nvPr/>
              </p:nvGrpSpPr>
              <p:grpSpPr>
                <a:xfrm>
                  <a:off x="8677383" y="3733007"/>
                  <a:ext cx="1435461" cy="914400"/>
                  <a:chOff x="6794139" y="3733007"/>
                  <a:chExt cx="3303876" cy="1990727"/>
                </a:xfrm>
              </p:grpSpPr>
              <p:sp>
                <p:nvSpPr>
                  <p:cNvPr id="108" name="四角形: 角を丸くする 61"/>
                  <p:cNvSpPr/>
                  <p:nvPr/>
                </p:nvSpPr>
                <p:spPr>
                  <a:xfrm>
                    <a:off x="6794139"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09" name="四角形: 角を丸くする 62"/>
                  <p:cNvSpPr/>
                  <p:nvPr/>
                </p:nvSpPr>
                <p:spPr>
                  <a:xfrm>
                    <a:off x="8013339"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10" name="四角形: 角を丸くする 63"/>
                  <p:cNvSpPr/>
                  <p:nvPr/>
                </p:nvSpPr>
                <p:spPr>
                  <a:xfrm>
                    <a:off x="9183615"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11" name="四角形: 角を丸くする 64"/>
                  <p:cNvSpPr/>
                  <p:nvPr/>
                </p:nvSpPr>
                <p:spPr>
                  <a:xfrm>
                    <a:off x="6794139"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12" name="四角形: 角を丸くする 65"/>
                  <p:cNvSpPr/>
                  <p:nvPr/>
                </p:nvSpPr>
                <p:spPr>
                  <a:xfrm>
                    <a:off x="8007927"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13" name="四角形: 角を丸くする 66"/>
                  <p:cNvSpPr/>
                  <p:nvPr/>
                </p:nvSpPr>
                <p:spPr>
                  <a:xfrm>
                    <a:off x="9183615"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grpSp>
            <p:grpSp>
              <p:nvGrpSpPr>
                <p:cNvPr id="94" name="グループ化 47"/>
                <p:cNvGrpSpPr/>
                <p:nvPr/>
              </p:nvGrpSpPr>
              <p:grpSpPr>
                <a:xfrm>
                  <a:off x="6794139" y="4779966"/>
                  <a:ext cx="1435461" cy="914400"/>
                  <a:chOff x="6794139" y="3733007"/>
                  <a:chExt cx="3303876" cy="1990727"/>
                </a:xfrm>
              </p:grpSpPr>
              <p:sp>
                <p:nvSpPr>
                  <p:cNvPr id="102" name="四角形: 角を丸くする 55"/>
                  <p:cNvSpPr/>
                  <p:nvPr/>
                </p:nvSpPr>
                <p:spPr>
                  <a:xfrm>
                    <a:off x="6794139"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03" name="四角形: 角を丸くする 56"/>
                  <p:cNvSpPr/>
                  <p:nvPr/>
                </p:nvSpPr>
                <p:spPr>
                  <a:xfrm>
                    <a:off x="8013339"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04" name="四角形: 角を丸くする 57"/>
                  <p:cNvSpPr/>
                  <p:nvPr/>
                </p:nvSpPr>
                <p:spPr>
                  <a:xfrm>
                    <a:off x="9183615"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05" name="四角形: 角を丸くする 58"/>
                  <p:cNvSpPr/>
                  <p:nvPr/>
                </p:nvSpPr>
                <p:spPr>
                  <a:xfrm>
                    <a:off x="6794139"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06" name="四角形: 角を丸くする 59"/>
                  <p:cNvSpPr/>
                  <p:nvPr/>
                </p:nvSpPr>
                <p:spPr>
                  <a:xfrm>
                    <a:off x="8007927"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07" name="四角形: 角を丸くする 60"/>
                  <p:cNvSpPr/>
                  <p:nvPr/>
                </p:nvSpPr>
                <p:spPr>
                  <a:xfrm>
                    <a:off x="9183615"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grpSp>
            <p:grpSp>
              <p:nvGrpSpPr>
                <p:cNvPr id="95" name="グループ化 48"/>
                <p:cNvGrpSpPr/>
                <p:nvPr/>
              </p:nvGrpSpPr>
              <p:grpSpPr>
                <a:xfrm>
                  <a:off x="8685659" y="4779966"/>
                  <a:ext cx="1435461" cy="914400"/>
                  <a:chOff x="6794139" y="3733007"/>
                  <a:chExt cx="3303876" cy="1990727"/>
                </a:xfrm>
              </p:grpSpPr>
              <p:sp>
                <p:nvSpPr>
                  <p:cNvPr id="96" name="四角形: 角を丸くする 49"/>
                  <p:cNvSpPr/>
                  <p:nvPr/>
                </p:nvSpPr>
                <p:spPr>
                  <a:xfrm>
                    <a:off x="6794139"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97" name="四角形: 角を丸くする 50"/>
                  <p:cNvSpPr/>
                  <p:nvPr/>
                </p:nvSpPr>
                <p:spPr>
                  <a:xfrm>
                    <a:off x="8013339"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98" name="四角形: 角を丸くする 51"/>
                  <p:cNvSpPr/>
                  <p:nvPr/>
                </p:nvSpPr>
                <p:spPr>
                  <a:xfrm>
                    <a:off x="9183615"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99" name="四角形: 角を丸くする 52"/>
                  <p:cNvSpPr/>
                  <p:nvPr/>
                </p:nvSpPr>
                <p:spPr>
                  <a:xfrm>
                    <a:off x="6794139"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00" name="四角形: 角を丸くする 53"/>
                  <p:cNvSpPr/>
                  <p:nvPr/>
                </p:nvSpPr>
                <p:spPr>
                  <a:xfrm>
                    <a:off x="8007927"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01" name="四角形: 角を丸くする 54"/>
                  <p:cNvSpPr/>
                  <p:nvPr/>
                </p:nvSpPr>
                <p:spPr>
                  <a:xfrm>
                    <a:off x="9183615"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grpSp>
          </p:grpSp>
          <p:grpSp>
            <p:nvGrpSpPr>
              <p:cNvPr id="31" name="グループ化 73"/>
              <p:cNvGrpSpPr/>
              <p:nvPr/>
            </p:nvGrpSpPr>
            <p:grpSpPr>
              <a:xfrm>
                <a:off x="6556764" y="4902992"/>
                <a:ext cx="2059998" cy="1277146"/>
                <a:chOff x="6541077" y="3532188"/>
                <a:chExt cx="4019550" cy="2647950"/>
              </a:xfrm>
            </p:grpSpPr>
            <p:sp>
              <p:nvSpPr>
                <p:cNvPr id="62" name="正方形/長方形 61"/>
                <p:cNvSpPr/>
                <p:nvPr/>
              </p:nvSpPr>
              <p:spPr>
                <a:xfrm>
                  <a:off x="6541077" y="3532188"/>
                  <a:ext cx="4019550" cy="2647950"/>
                </a:xfrm>
                <a:prstGeom prst="rect">
                  <a:avLst/>
                </a:prstGeom>
                <a:gradFill>
                  <a:gsLst>
                    <a:gs pos="100000">
                      <a:schemeClr val="accent4">
                        <a:lumMod val="75000"/>
                      </a:schemeClr>
                    </a:gs>
                    <a:gs pos="100000">
                      <a:schemeClr val="accent1">
                        <a:shade val="78000"/>
                        <a:satMod val="120000"/>
                        <a:lumMod val="99000"/>
                      </a:schemeClr>
                    </a:gs>
                  </a:gsLst>
                </a:gradFill>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en-US" altLang="ja-JP" dirty="0"/>
                </a:p>
                <a:p>
                  <a:pPr algn="ctr"/>
                  <a:endParaRPr kumimoji="1" lang="en-US" altLang="ja-JP" dirty="0"/>
                </a:p>
                <a:p>
                  <a:pPr algn="ctr"/>
                  <a:endParaRPr kumimoji="1" lang="en-US" altLang="ja-JP" dirty="0"/>
                </a:p>
                <a:p>
                  <a:pPr algn="ctr"/>
                  <a:endParaRPr kumimoji="1" lang="en-US" altLang="ja-JP" dirty="0"/>
                </a:p>
                <a:p>
                  <a:pPr algn="ctr"/>
                  <a:endParaRPr kumimoji="1" lang="en-US" altLang="ja-JP" dirty="0"/>
                </a:p>
                <a:p>
                  <a:pPr algn="ctr"/>
                  <a:endParaRPr kumimoji="1" lang="en-US" altLang="ja-JP" dirty="0"/>
                </a:p>
                <a:p>
                  <a:pPr algn="ctr"/>
                  <a:endParaRPr kumimoji="1" lang="en-US" altLang="ja-JP" dirty="0"/>
                </a:p>
                <a:p>
                  <a:pPr algn="ctr"/>
                  <a:endParaRPr kumimoji="1" lang="en-US" altLang="ja-JP" dirty="0"/>
                </a:p>
              </p:txBody>
            </p:sp>
            <p:grpSp>
              <p:nvGrpSpPr>
                <p:cNvPr id="63" name="グループ化 75"/>
                <p:cNvGrpSpPr/>
                <p:nvPr/>
              </p:nvGrpSpPr>
              <p:grpSpPr>
                <a:xfrm>
                  <a:off x="6794139" y="3733008"/>
                  <a:ext cx="1435461" cy="914400"/>
                  <a:chOff x="6794139" y="3733007"/>
                  <a:chExt cx="3303876" cy="1990727"/>
                </a:xfrm>
              </p:grpSpPr>
              <p:sp>
                <p:nvSpPr>
                  <p:cNvPr id="85" name="四角形: 角を丸くする 97"/>
                  <p:cNvSpPr/>
                  <p:nvPr/>
                </p:nvSpPr>
                <p:spPr>
                  <a:xfrm>
                    <a:off x="6794139"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86" name="四角形: 角を丸くする 98"/>
                  <p:cNvSpPr/>
                  <p:nvPr/>
                </p:nvSpPr>
                <p:spPr>
                  <a:xfrm>
                    <a:off x="8013339"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87" name="四角形: 角を丸くする 99"/>
                  <p:cNvSpPr/>
                  <p:nvPr/>
                </p:nvSpPr>
                <p:spPr>
                  <a:xfrm>
                    <a:off x="9183615"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88" name="四角形: 角を丸くする 100"/>
                  <p:cNvSpPr/>
                  <p:nvPr/>
                </p:nvSpPr>
                <p:spPr>
                  <a:xfrm>
                    <a:off x="6794139"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89" name="四角形: 角を丸くする 101"/>
                  <p:cNvSpPr/>
                  <p:nvPr/>
                </p:nvSpPr>
                <p:spPr>
                  <a:xfrm>
                    <a:off x="8007927"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90" name="四角形: 角を丸くする 102"/>
                  <p:cNvSpPr/>
                  <p:nvPr/>
                </p:nvSpPr>
                <p:spPr>
                  <a:xfrm>
                    <a:off x="9183615"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grpSp>
            <p:grpSp>
              <p:nvGrpSpPr>
                <p:cNvPr id="64" name="グループ化 76"/>
                <p:cNvGrpSpPr/>
                <p:nvPr/>
              </p:nvGrpSpPr>
              <p:grpSpPr>
                <a:xfrm>
                  <a:off x="8677383" y="3733007"/>
                  <a:ext cx="1435461" cy="914400"/>
                  <a:chOff x="6794139" y="3733007"/>
                  <a:chExt cx="3303876" cy="1990727"/>
                </a:xfrm>
              </p:grpSpPr>
              <p:sp>
                <p:nvSpPr>
                  <p:cNvPr id="79" name="四角形: 角を丸くする 91"/>
                  <p:cNvSpPr/>
                  <p:nvPr/>
                </p:nvSpPr>
                <p:spPr>
                  <a:xfrm>
                    <a:off x="6794139"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80" name="四角形: 角を丸くする 92"/>
                  <p:cNvSpPr/>
                  <p:nvPr/>
                </p:nvSpPr>
                <p:spPr>
                  <a:xfrm>
                    <a:off x="8013339"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81" name="四角形: 角を丸くする 93"/>
                  <p:cNvSpPr/>
                  <p:nvPr/>
                </p:nvSpPr>
                <p:spPr>
                  <a:xfrm>
                    <a:off x="9183615"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82" name="四角形: 角を丸くする 94"/>
                  <p:cNvSpPr/>
                  <p:nvPr/>
                </p:nvSpPr>
                <p:spPr>
                  <a:xfrm>
                    <a:off x="6794139"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83" name="四角形: 角を丸くする 95"/>
                  <p:cNvSpPr/>
                  <p:nvPr/>
                </p:nvSpPr>
                <p:spPr>
                  <a:xfrm>
                    <a:off x="8007927"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84" name="四角形: 角を丸くする 96"/>
                  <p:cNvSpPr/>
                  <p:nvPr/>
                </p:nvSpPr>
                <p:spPr>
                  <a:xfrm>
                    <a:off x="9183615"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grpSp>
            <p:grpSp>
              <p:nvGrpSpPr>
                <p:cNvPr id="65" name="グループ化 77"/>
                <p:cNvGrpSpPr/>
                <p:nvPr/>
              </p:nvGrpSpPr>
              <p:grpSpPr>
                <a:xfrm>
                  <a:off x="6794139" y="4779966"/>
                  <a:ext cx="1435461" cy="914400"/>
                  <a:chOff x="6794139" y="3733007"/>
                  <a:chExt cx="3303876" cy="1990727"/>
                </a:xfrm>
              </p:grpSpPr>
              <p:sp>
                <p:nvSpPr>
                  <p:cNvPr id="73" name="四角形: 角を丸くする 85"/>
                  <p:cNvSpPr/>
                  <p:nvPr/>
                </p:nvSpPr>
                <p:spPr>
                  <a:xfrm>
                    <a:off x="6794139"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74" name="四角形: 角を丸くする 86"/>
                  <p:cNvSpPr/>
                  <p:nvPr/>
                </p:nvSpPr>
                <p:spPr>
                  <a:xfrm>
                    <a:off x="8013339"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75" name="四角形: 角を丸くする 87"/>
                  <p:cNvSpPr/>
                  <p:nvPr/>
                </p:nvSpPr>
                <p:spPr>
                  <a:xfrm>
                    <a:off x="9183615"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76" name="四角形: 角を丸くする 88"/>
                  <p:cNvSpPr/>
                  <p:nvPr/>
                </p:nvSpPr>
                <p:spPr>
                  <a:xfrm>
                    <a:off x="6794139"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77" name="四角形: 角を丸くする 89"/>
                  <p:cNvSpPr/>
                  <p:nvPr/>
                </p:nvSpPr>
                <p:spPr>
                  <a:xfrm>
                    <a:off x="8007927"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78" name="四角形: 角を丸くする 90"/>
                  <p:cNvSpPr/>
                  <p:nvPr/>
                </p:nvSpPr>
                <p:spPr>
                  <a:xfrm>
                    <a:off x="9183615"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grpSp>
            <p:grpSp>
              <p:nvGrpSpPr>
                <p:cNvPr id="66" name="グループ化 78"/>
                <p:cNvGrpSpPr/>
                <p:nvPr/>
              </p:nvGrpSpPr>
              <p:grpSpPr>
                <a:xfrm>
                  <a:off x="8685659" y="4779966"/>
                  <a:ext cx="1435461" cy="914400"/>
                  <a:chOff x="6794139" y="3733007"/>
                  <a:chExt cx="3303876" cy="1990727"/>
                </a:xfrm>
              </p:grpSpPr>
              <p:sp>
                <p:nvSpPr>
                  <p:cNvPr id="67" name="四角形: 角を丸くする 79"/>
                  <p:cNvSpPr/>
                  <p:nvPr/>
                </p:nvSpPr>
                <p:spPr>
                  <a:xfrm>
                    <a:off x="6794139"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68" name="四角形: 角を丸くする 80"/>
                  <p:cNvSpPr/>
                  <p:nvPr/>
                </p:nvSpPr>
                <p:spPr>
                  <a:xfrm>
                    <a:off x="8013339"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69" name="四角形: 角を丸くする 81"/>
                  <p:cNvSpPr/>
                  <p:nvPr/>
                </p:nvSpPr>
                <p:spPr>
                  <a:xfrm>
                    <a:off x="9183615"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70" name="四角形: 角を丸くする 82"/>
                  <p:cNvSpPr/>
                  <p:nvPr/>
                </p:nvSpPr>
                <p:spPr>
                  <a:xfrm>
                    <a:off x="6794139"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71" name="四角形: 角を丸くする 83"/>
                  <p:cNvSpPr/>
                  <p:nvPr/>
                </p:nvSpPr>
                <p:spPr>
                  <a:xfrm>
                    <a:off x="8007927"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72" name="四角形: 角を丸くする 84"/>
                  <p:cNvSpPr/>
                  <p:nvPr/>
                </p:nvSpPr>
                <p:spPr>
                  <a:xfrm>
                    <a:off x="9183615"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grpSp>
          </p:grpSp>
          <p:grpSp>
            <p:nvGrpSpPr>
              <p:cNvPr id="32" name="グループ化 103"/>
              <p:cNvGrpSpPr/>
              <p:nvPr/>
            </p:nvGrpSpPr>
            <p:grpSpPr>
              <a:xfrm>
                <a:off x="8740293" y="4902754"/>
                <a:ext cx="2059998" cy="1277146"/>
                <a:chOff x="6541077" y="3532188"/>
                <a:chExt cx="4019550" cy="2647950"/>
              </a:xfrm>
            </p:grpSpPr>
            <p:sp>
              <p:nvSpPr>
                <p:cNvPr id="33" name="正方形/長方形 32"/>
                <p:cNvSpPr/>
                <p:nvPr/>
              </p:nvSpPr>
              <p:spPr>
                <a:xfrm>
                  <a:off x="6541077" y="3532188"/>
                  <a:ext cx="4019550" cy="2647950"/>
                </a:xfrm>
                <a:prstGeom prst="rect">
                  <a:avLst/>
                </a:prstGeom>
                <a:gradFill>
                  <a:gsLst>
                    <a:gs pos="100000">
                      <a:schemeClr val="accent4">
                        <a:lumMod val="75000"/>
                      </a:schemeClr>
                    </a:gs>
                    <a:gs pos="100000">
                      <a:schemeClr val="accent1">
                        <a:shade val="78000"/>
                        <a:satMod val="120000"/>
                        <a:lumMod val="99000"/>
                      </a:schemeClr>
                    </a:gs>
                  </a:gsLst>
                </a:gradFill>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en-US" altLang="ja-JP" dirty="0"/>
                </a:p>
                <a:p>
                  <a:pPr algn="ctr"/>
                  <a:endParaRPr kumimoji="1" lang="en-US" altLang="ja-JP" dirty="0"/>
                </a:p>
                <a:p>
                  <a:pPr algn="ctr"/>
                  <a:endParaRPr kumimoji="1" lang="en-US" altLang="ja-JP" dirty="0"/>
                </a:p>
                <a:p>
                  <a:pPr algn="ctr"/>
                  <a:endParaRPr kumimoji="1" lang="en-US" altLang="ja-JP" dirty="0"/>
                </a:p>
                <a:p>
                  <a:pPr algn="ctr"/>
                  <a:endParaRPr kumimoji="1" lang="en-US" altLang="ja-JP" dirty="0"/>
                </a:p>
                <a:p>
                  <a:pPr algn="ctr"/>
                  <a:endParaRPr kumimoji="1" lang="en-US" altLang="ja-JP" dirty="0"/>
                </a:p>
                <a:p>
                  <a:pPr algn="ctr"/>
                  <a:endParaRPr kumimoji="1" lang="en-US" altLang="ja-JP" dirty="0"/>
                </a:p>
                <a:p>
                  <a:pPr algn="ctr"/>
                  <a:endParaRPr kumimoji="1" lang="en-US" altLang="ja-JP" dirty="0"/>
                </a:p>
              </p:txBody>
            </p:sp>
            <p:grpSp>
              <p:nvGrpSpPr>
                <p:cNvPr id="34" name="グループ化 105"/>
                <p:cNvGrpSpPr/>
                <p:nvPr/>
              </p:nvGrpSpPr>
              <p:grpSpPr>
                <a:xfrm>
                  <a:off x="6794139" y="3733008"/>
                  <a:ext cx="1435461" cy="914400"/>
                  <a:chOff x="6794139" y="3733007"/>
                  <a:chExt cx="3303876" cy="1990727"/>
                </a:xfrm>
              </p:grpSpPr>
              <p:sp>
                <p:nvSpPr>
                  <p:cNvPr id="56" name="四角形: 角を丸くする 127"/>
                  <p:cNvSpPr/>
                  <p:nvPr/>
                </p:nvSpPr>
                <p:spPr>
                  <a:xfrm>
                    <a:off x="6794139"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57" name="四角形: 角を丸くする 128"/>
                  <p:cNvSpPr/>
                  <p:nvPr/>
                </p:nvSpPr>
                <p:spPr>
                  <a:xfrm>
                    <a:off x="8013339"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58" name="四角形: 角を丸くする 129"/>
                  <p:cNvSpPr/>
                  <p:nvPr/>
                </p:nvSpPr>
                <p:spPr>
                  <a:xfrm>
                    <a:off x="9183615"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59" name="四角形: 角を丸くする 130"/>
                  <p:cNvSpPr/>
                  <p:nvPr/>
                </p:nvSpPr>
                <p:spPr>
                  <a:xfrm>
                    <a:off x="6794139"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60" name="四角形: 角を丸くする 131"/>
                  <p:cNvSpPr/>
                  <p:nvPr/>
                </p:nvSpPr>
                <p:spPr>
                  <a:xfrm>
                    <a:off x="8007927"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61" name="四角形: 角を丸くする 132"/>
                  <p:cNvSpPr/>
                  <p:nvPr/>
                </p:nvSpPr>
                <p:spPr>
                  <a:xfrm>
                    <a:off x="9183615"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grpSp>
            <p:grpSp>
              <p:nvGrpSpPr>
                <p:cNvPr id="35" name="グループ化 106"/>
                <p:cNvGrpSpPr/>
                <p:nvPr/>
              </p:nvGrpSpPr>
              <p:grpSpPr>
                <a:xfrm>
                  <a:off x="8677383" y="3733007"/>
                  <a:ext cx="1435461" cy="914400"/>
                  <a:chOff x="6794139" y="3733007"/>
                  <a:chExt cx="3303876" cy="1990727"/>
                </a:xfrm>
              </p:grpSpPr>
              <p:sp>
                <p:nvSpPr>
                  <p:cNvPr id="50" name="四角形: 角を丸くする 121"/>
                  <p:cNvSpPr/>
                  <p:nvPr/>
                </p:nvSpPr>
                <p:spPr>
                  <a:xfrm>
                    <a:off x="6794139"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51" name="四角形: 角を丸くする 122"/>
                  <p:cNvSpPr/>
                  <p:nvPr/>
                </p:nvSpPr>
                <p:spPr>
                  <a:xfrm>
                    <a:off x="8013339"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52" name="四角形: 角を丸くする 123"/>
                  <p:cNvSpPr/>
                  <p:nvPr/>
                </p:nvSpPr>
                <p:spPr>
                  <a:xfrm>
                    <a:off x="9183615"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53" name="四角形: 角を丸くする 124"/>
                  <p:cNvSpPr/>
                  <p:nvPr/>
                </p:nvSpPr>
                <p:spPr>
                  <a:xfrm>
                    <a:off x="6794139"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54" name="四角形: 角を丸くする 125"/>
                  <p:cNvSpPr/>
                  <p:nvPr/>
                </p:nvSpPr>
                <p:spPr>
                  <a:xfrm>
                    <a:off x="8007927"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55" name="四角形: 角を丸くする 126"/>
                  <p:cNvSpPr/>
                  <p:nvPr/>
                </p:nvSpPr>
                <p:spPr>
                  <a:xfrm>
                    <a:off x="9183615"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grpSp>
            <p:grpSp>
              <p:nvGrpSpPr>
                <p:cNvPr id="36" name="グループ化 107"/>
                <p:cNvGrpSpPr/>
                <p:nvPr/>
              </p:nvGrpSpPr>
              <p:grpSpPr>
                <a:xfrm>
                  <a:off x="6794139" y="4779966"/>
                  <a:ext cx="1435461" cy="914400"/>
                  <a:chOff x="6794139" y="3733007"/>
                  <a:chExt cx="3303876" cy="1990727"/>
                </a:xfrm>
              </p:grpSpPr>
              <p:sp>
                <p:nvSpPr>
                  <p:cNvPr id="44" name="四角形: 角を丸くする 115"/>
                  <p:cNvSpPr/>
                  <p:nvPr/>
                </p:nvSpPr>
                <p:spPr>
                  <a:xfrm>
                    <a:off x="6794139"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45" name="四角形: 角を丸くする 116"/>
                  <p:cNvSpPr/>
                  <p:nvPr/>
                </p:nvSpPr>
                <p:spPr>
                  <a:xfrm>
                    <a:off x="8013339"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46" name="四角形: 角を丸くする 117"/>
                  <p:cNvSpPr/>
                  <p:nvPr/>
                </p:nvSpPr>
                <p:spPr>
                  <a:xfrm>
                    <a:off x="9183615"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47" name="四角形: 角を丸くする 118"/>
                  <p:cNvSpPr/>
                  <p:nvPr/>
                </p:nvSpPr>
                <p:spPr>
                  <a:xfrm>
                    <a:off x="6794139"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48" name="四角形: 角を丸くする 119"/>
                  <p:cNvSpPr/>
                  <p:nvPr/>
                </p:nvSpPr>
                <p:spPr>
                  <a:xfrm>
                    <a:off x="8007927"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49" name="四角形: 角を丸くする 120"/>
                  <p:cNvSpPr/>
                  <p:nvPr/>
                </p:nvSpPr>
                <p:spPr>
                  <a:xfrm>
                    <a:off x="9183615"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grpSp>
            <p:grpSp>
              <p:nvGrpSpPr>
                <p:cNvPr id="37" name="グループ化 108"/>
                <p:cNvGrpSpPr/>
                <p:nvPr/>
              </p:nvGrpSpPr>
              <p:grpSpPr>
                <a:xfrm>
                  <a:off x="8685659" y="4779966"/>
                  <a:ext cx="1435461" cy="914400"/>
                  <a:chOff x="6794139" y="3733007"/>
                  <a:chExt cx="3303876" cy="1990727"/>
                </a:xfrm>
              </p:grpSpPr>
              <p:sp>
                <p:nvSpPr>
                  <p:cNvPr id="38" name="四角形: 角を丸くする 109"/>
                  <p:cNvSpPr/>
                  <p:nvPr/>
                </p:nvSpPr>
                <p:spPr>
                  <a:xfrm>
                    <a:off x="6794139"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39" name="四角形: 角を丸くする 110"/>
                  <p:cNvSpPr/>
                  <p:nvPr/>
                </p:nvSpPr>
                <p:spPr>
                  <a:xfrm>
                    <a:off x="8013339"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40" name="四角形: 角を丸くする 111"/>
                  <p:cNvSpPr/>
                  <p:nvPr/>
                </p:nvSpPr>
                <p:spPr>
                  <a:xfrm>
                    <a:off x="9183615"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41" name="四角形: 角を丸くする 112"/>
                  <p:cNvSpPr/>
                  <p:nvPr/>
                </p:nvSpPr>
                <p:spPr>
                  <a:xfrm>
                    <a:off x="6794139"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42" name="四角形: 角を丸くする 113"/>
                  <p:cNvSpPr/>
                  <p:nvPr/>
                </p:nvSpPr>
                <p:spPr>
                  <a:xfrm>
                    <a:off x="8007927"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43" name="四角形: 角を丸くする 114"/>
                  <p:cNvSpPr/>
                  <p:nvPr/>
                </p:nvSpPr>
                <p:spPr>
                  <a:xfrm>
                    <a:off x="9183615"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grpSp>
          </p:grpSp>
        </p:grpSp>
      </p:grpSp>
      <p:sp>
        <p:nvSpPr>
          <p:cNvPr id="155" name="スライド番号プレースホルダー 154"/>
          <p:cNvSpPr>
            <a:spLocks noGrp="1"/>
          </p:cNvSpPr>
          <p:nvPr>
            <p:ph type="sldNum" sz="quarter" idx="12"/>
          </p:nvPr>
        </p:nvSpPr>
        <p:spPr/>
        <p:txBody>
          <a:bodyPr/>
          <a:lstStyle/>
          <a:p>
            <a:fld id="{AA31B575-576A-460D-A78B-4DD9300BA0DA}" type="slidenum">
              <a:rPr kumimoji="1" lang="ja-JP" altLang="en-US" sz="1800" smtClean="0"/>
              <a:t>6</a:t>
            </a:fld>
            <a:endParaRPr kumimoji="1" lang="ja-JP" altLang="en-US" sz="1800" dirty="0"/>
          </a:p>
        </p:txBody>
      </p:sp>
      <p:sp>
        <p:nvSpPr>
          <p:cNvPr id="3" name="テキスト ボックス 2"/>
          <p:cNvSpPr txBox="1"/>
          <p:nvPr/>
        </p:nvSpPr>
        <p:spPr>
          <a:xfrm>
            <a:off x="1056164" y="1169460"/>
            <a:ext cx="7657866" cy="830997"/>
          </a:xfrm>
          <a:prstGeom prst="rect">
            <a:avLst/>
          </a:prstGeom>
          <a:noFill/>
        </p:spPr>
        <p:txBody>
          <a:bodyPr wrap="none" rtlCol="0">
            <a:spAutoFit/>
          </a:bodyPr>
          <a:lstStyle/>
          <a:p>
            <a:r>
              <a:rPr kumimoji="1" lang="ja-JP" altLang="en-US" sz="2400" dirty="0"/>
              <a:t>グラフィックボード</a:t>
            </a:r>
            <a:r>
              <a:rPr kumimoji="1" lang="en-US" altLang="ja-JP" sz="2400" dirty="0"/>
              <a:t>(GPU)</a:t>
            </a:r>
            <a:r>
              <a:rPr kumimoji="1" lang="ja-JP" altLang="en-US" sz="2400" dirty="0"/>
              <a:t>の高い性能を活用して</a:t>
            </a:r>
            <a:endParaRPr kumimoji="1" lang="en-US" altLang="ja-JP" sz="2400" dirty="0"/>
          </a:p>
          <a:p>
            <a:r>
              <a:rPr lang="ja-JP" altLang="en-US" sz="2400" dirty="0"/>
              <a:t>科学計算などに応用する</a:t>
            </a:r>
            <a:r>
              <a:rPr lang="en-US" altLang="ja-JP" sz="2400" dirty="0"/>
              <a:t>(GPGPU)</a:t>
            </a:r>
            <a:r>
              <a:rPr lang="ja-JP" altLang="en-US" sz="2400" dirty="0"/>
              <a:t>ための総合開発環境</a:t>
            </a:r>
            <a:endParaRPr kumimoji="1" lang="ja-JP" altLang="en-US" sz="2400" dirty="0"/>
          </a:p>
        </p:txBody>
      </p:sp>
      <p:sp>
        <p:nvSpPr>
          <p:cNvPr id="154" name="テキスト ボックス 153"/>
          <p:cNvSpPr txBox="1"/>
          <p:nvPr/>
        </p:nvSpPr>
        <p:spPr>
          <a:xfrm>
            <a:off x="1485178" y="957189"/>
            <a:ext cx="2931912" cy="338554"/>
          </a:xfrm>
          <a:prstGeom prst="rect">
            <a:avLst/>
          </a:prstGeom>
          <a:noFill/>
        </p:spPr>
        <p:txBody>
          <a:bodyPr wrap="none" rtlCol="0">
            <a:spAutoFit/>
          </a:bodyPr>
          <a:lstStyle/>
          <a:p>
            <a:r>
              <a:rPr kumimoji="1" lang="ja-JP" altLang="en-US" sz="1600" dirty="0"/>
              <a:t>（＝</a:t>
            </a:r>
            <a:r>
              <a:rPr lang="ja-JP" altLang="en-US" sz="1600" dirty="0"/>
              <a:t>画像処理用の</a:t>
            </a:r>
            <a:r>
              <a:rPr lang="en-US" altLang="ja-JP" sz="1600" dirty="0"/>
              <a:t>PC</a:t>
            </a:r>
            <a:r>
              <a:rPr lang="ja-JP" altLang="en-US" sz="1600" dirty="0"/>
              <a:t>パーツ</a:t>
            </a:r>
            <a:r>
              <a:rPr kumimoji="1" lang="ja-JP" altLang="en-US" sz="1600" dirty="0"/>
              <a:t>）</a:t>
            </a:r>
          </a:p>
        </p:txBody>
      </p:sp>
      <p:sp>
        <p:nvSpPr>
          <p:cNvPr id="6" name="テキスト ボックス 5">
            <a:extLst>
              <a:ext uri="{FF2B5EF4-FFF2-40B4-BE49-F238E27FC236}">
                <a16:creationId xmlns:a16="http://schemas.microsoft.com/office/drawing/2014/main" id="{A6380746-DEA3-4D11-86D7-198CCB96BBD5}"/>
              </a:ext>
            </a:extLst>
          </p:cNvPr>
          <p:cNvSpPr txBox="1"/>
          <p:nvPr/>
        </p:nvSpPr>
        <p:spPr>
          <a:xfrm>
            <a:off x="1056744" y="2125085"/>
            <a:ext cx="7321235" cy="646331"/>
          </a:xfrm>
          <a:prstGeom prst="rect">
            <a:avLst/>
          </a:prstGeom>
          <a:noFill/>
        </p:spPr>
        <p:txBody>
          <a:bodyPr wrap="none" rtlCol="0">
            <a:spAutoFit/>
          </a:bodyPr>
          <a:lstStyle/>
          <a:p>
            <a:r>
              <a:rPr lang="en-US" altLang="ja-JP" dirty="0"/>
              <a:t>GPU= Graphic processing unit</a:t>
            </a:r>
            <a:br>
              <a:rPr lang="en-US" altLang="ja-JP" dirty="0"/>
            </a:br>
            <a:r>
              <a:rPr lang="en-US" altLang="ja-JP" dirty="0"/>
              <a:t>GPGPU= General-purpose computing on graphics processing units</a:t>
            </a:r>
            <a:endParaRPr kumimoji="1" lang="ja-JP" altLang="en-US" dirty="0"/>
          </a:p>
        </p:txBody>
      </p:sp>
    </p:spTree>
    <p:extLst>
      <p:ext uri="{BB962C8B-B14F-4D97-AF65-F5344CB8AC3E}">
        <p14:creationId xmlns:p14="http://schemas.microsoft.com/office/powerpoint/2010/main" val="395945660"/>
      </p:ext>
    </p:extLst>
  </p:cSld>
  <p:clrMapOvr>
    <a:masterClrMapping/>
  </p:clrMapOvr>
  <mc:AlternateContent xmlns:mc="http://schemas.openxmlformats.org/markup-compatibility/2006" xmlns:p14="http://schemas.microsoft.com/office/powerpoint/2010/main">
    <mc:Choice Requires="p14">
      <p:transition spd="slow" p14:dur="2000" advTm="42886"/>
    </mc:Choice>
    <mc:Fallback xmlns="">
      <p:transition xmlns:p14="http://schemas.microsoft.com/office/powerpoint/2010/main" spd="slow" advTm="42886"/>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9161" y="295037"/>
            <a:ext cx="7886700" cy="699133"/>
          </a:xfrm>
        </p:spPr>
        <p:txBody>
          <a:bodyPr/>
          <a:lstStyle/>
          <a:p>
            <a:r>
              <a:rPr kumimoji="1" lang="ja-JP" altLang="en-US" dirty="0"/>
              <a:t>手法</a:t>
            </a:r>
          </a:p>
        </p:txBody>
      </p:sp>
      <p:sp>
        <p:nvSpPr>
          <p:cNvPr id="48" name="スライド番号プレースホルダー 47"/>
          <p:cNvSpPr>
            <a:spLocks noGrp="1"/>
          </p:cNvSpPr>
          <p:nvPr>
            <p:ph type="sldNum" sz="quarter" idx="12"/>
          </p:nvPr>
        </p:nvSpPr>
        <p:spPr/>
        <p:txBody>
          <a:bodyPr/>
          <a:lstStyle/>
          <a:p>
            <a:fld id="{AA31B575-576A-460D-A78B-4DD9300BA0DA}" type="slidenum">
              <a:rPr kumimoji="1" lang="ja-JP" altLang="en-US" sz="1800" smtClean="0"/>
              <a:t>7</a:t>
            </a:fld>
            <a:endParaRPr kumimoji="1" lang="ja-JP" altLang="en-US" sz="1800" dirty="0"/>
          </a:p>
        </p:txBody>
      </p:sp>
      <p:sp>
        <p:nvSpPr>
          <p:cNvPr id="35" name="正方形/長方形 34"/>
          <p:cNvSpPr/>
          <p:nvPr/>
        </p:nvSpPr>
        <p:spPr>
          <a:xfrm>
            <a:off x="731970" y="1141780"/>
            <a:ext cx="1800984" cy="458637"/>
          </a:xfrm>
          <a:prstGeom prst="rect">
            <a:avLst/>
          </a:prstGeom>
          <a:ln w="381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2000" dirty="0"/>
              <a:t>メインメモリ</a:t>
            </a:r>
          </a:p>
        </p:txBody>
      </p:sp>
      <p:sp>
        <p:nvSpPr>
          <p:cNvPr id="36" name="正方形/長方形 35"/>
          <p:cNvSpPr/>
          <p:nvPr/>
        </p:nvSpPr>
        <p:spPr>
          <a:xfrm>
            <a:off x="617165" y="2666340"/>
            <a:ext cx="2097005" cy="885131"/>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2800" dirty="0"/>
              <a:t>GPU</a:t>
            </a:r>
            <a:r>
              <a:rPr kumimoji="1" lang="ja-JP" altLang="en-US" sz="2800" dirty="0"/>
              <a:t>メモリ</a:t>
            </a:r>
          </a:p>
        </p:txBody>
      </p:sp>
      <p:sp>
        <p:nvSpPr>
          <p:cNvPr id="38" name="下矢印 37"/>
          <p:cNvSpPr/>
          <p:nvPr/>
        </p:nvSpPr>
        <p:spPr>
          <a:xfrm>
            <a:off x="1040936" y="1708163"/>
            <a:ext cx="591526" cy="8534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上矢印 38"/>
          <p:cNvSpPr/>
          <p:nvPr/>
        </p:nvSpPr>
        <p:spPr>
          <a:xfrm>
            <a:off x="1750764" y="1708857"/>
            <a:ext cx="489466" cy="823104"/>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0" name="正方形/長方形 39"/>
          <p:cNvSpPr/>
          <p:nvPr/>
        </p:nvSpPr>
        <p:spPr>
          <a:xfrm>
            <a:off x="2979354" y="2665301"/>
            <a:ext cx="5637108" cy="3621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4400" b="1" dirty="0"/>
              <a:t>GPU</a:t>
            </a:r>
          </a:p>
          <a:p>
            <a:endParaRPr kumimoji="1" lang="en-US" altLang="ja-JP" sz="2000" dirty="0"/>
          </a:p>
          <a:p>
            <a:endParaRPr lang="en-US" altLang="ja-JP" sz="2000" dirty="0"/>
          </a:p>
          <a:p>
            <a:endParaRPr kumimoji="1" lang="en-US" altLang="ja-JP" sz="2000" dirty="0"/>
          </a:p>
          <a:p>
            <a:endParaRPr lang="en-US" altLang="ja-JP" sz="2000" dirty="0"/>
          </a:p>
          <a:p>
            <a:endParaRPr kumimoji="1" lang="en-US" altLang="ja-JP" sz="2000" dirty="0"/>
          </a:p>
          <a:p>
            <a:endParaRPr lang="en-US" altLang="ja-JP" sz="2000" dirty="0"/>
          </a:p>
          <a:p>
            <a:endParaRPr kumimoji="1" lang="en-US" altLang="ja-JP" sz="2000" dirty="0"/>
          </a:p>
          <a:p>
            <a:endParaRPr lang="en-US" altLang="ja-JP" sz="2000" dirty="0"/>
          </a:p>
          <a:p>
            <a:endParaRPr kumimoji="1" lang="en-US" altLang="ja-JP" sz="2000" dirty="0"/>
          </a:p>
        </p:txBody>
      </p:sp>
      <p:sp>
        <p:nvSpPr>
          <p:cNvPr id="41" name="二方向矢印 40"/>
          <p:cNvSpPr/>
          <p:nvPr/>
        </p:nvSpPr>
        <p:spPr>
          <a:xfrm rot="5400000">
            <a:off x="978142" y="3984152"/>
            <a:ext cx="2089280" cy="1459145"/>
          </a:xfrm>
          <a:prstGeom prst="lef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44" name="下矢印吹き出し 43"/>
          <p:cNvSpPr/>
          <p:nvPr/>
        </p:nvSpPr>
        <p:spPr>
          <a:xfrm>
            <a:off x="5808199" y="994170"/>
            <a:ext cx="1299501" cy="1594758"/>
          </a:xfrm>
          <a:prstGeom prst="downArrowCallout">
            <a:avLst>
              <a:gd name="adj1" fmla="val 12500"/>
              <a:gd name="adj2" fmla="val 16667"/>
              <a:gd name="adj3" fmla="val 25000"/>
              <a:gd name="adj4" fmla="val 50958"/>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ja-JP" sz="3600" b="1" dirty="0"/>
              <a:t>CPU</a:t>
            </a:r>
            <a:endParaRPr kumimoji="1" lang="ja-JP" altLang="en-US" sz="3600" b="1" dirty="0"/>
          </a:p>
        </p:txBody>
      </p:sp>
      <p:sp>
        <p:nvSpPr>
          <p:cNvPr id="45" name="角丸四角形吹き出し 44"/>
          <p:cNvSpPr/>
          <p:nvPr/>
        </p:nvSpPr>
        <p:spPr>
          <a:xfrm>
            <a:off x="2979354" y="928877"/>
            <a:ext cx="2766316" cy="881088"/>
          </a:xfrm>
          <a:prstGeom prst="wedgeRoundRectCallout">
            <a:avLst>
              <a:gd name="adj1" fmla="val -106769"/>
              <a:gd name="adj2" fmla="val 68800"/>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t>主記憶装置から</a:t>
            </a:r>
            <a:r>
              <a:rPr kumimoji="1" lang="en-US" altLang="ja-JP" sz="2400" dirty="0"/>
              <a:t>GPU</a:t>
            </a:r>
            <a:r>
              <a:rPr kumimoji="1" lang="ja-JP" altLang="en-US" sz="2400" dirty="0"/>
              <a:t>へデータ転送</a:t>
            </a:r>
          </a:p>
        </p:txBody>
      </p:sp>
      <p:sp>
        <p:nvSpPr>
          <p:cNvPr id="49" name="角丸四角形吹き出し 48"/>
          <p:cNvSpPr/>
          <p:nvPr/>
        </p:nvSpPr>
        <p:spPr>
          <a:xfrm>
            <a:off x="2893394" y="1930808"/>
            <a:ext cx="2073587" cy="585024"/>
          </a:xfrm>
          <a:prstGeom prst="wedgeRoundRectCallout">
            <a:avLst>
              <a:gd name="adj1" fmla="val -77066"/>
              <a:gd name="adj2" fmla="val -1169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t>結果を転送</a:t>
            </a:r>
          </a:p>
        </p:txBody>
      </p:sp>
      <p:sp>
        <p:nvSpPr>
          <p:cNvPr id="50" name="角丸四角形吹き出し 49"/>
          <p:cNvSpPr/>
          <p:nvPr/>
        </p:nvSpPr>
        <p:spPr>
          <a:xfrm>
            <a:off x="7419268" y="1096595"/>
            <a:ext cx="1517041" cy="708324"/>
          </a:xfrm>
          <a:prstGeom prst="wedgeRoundRectCallout">
            <a:avLst>
              <a:gd name="adj1" fmla="val -93394"/>
              <a:gd name="adj2" fmla="val 31591"/>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t>計算制御</a:t>
            </a:r>
          </a:p>
        </p:txBody>
      </p:sp>
      <p:sp>
        <p:nvSpPr>
          <p:cNvPr id="52" name="テキスト ボックス 51"/>
          <p:cNvSpPr txBox="1"/>
          <p:nvPr/>
        </p:nvSpPr>
        <p:spPr>
          <a:xfrm>
            <a:off x="2622433" y="1111797"/>
            <a:ext cx="415498" cy="369332"/>
          </a:xfrm>
          <a:prstGeom prst="rect">
            <a:avLst/>
          </a:prstGeom>
          <a:noFill/>
        </p:spPr>
        <p:txBody>
          <a:bodyPr wrap="none" rtlCol="0">
            <a:spAutoFit/>
          </a:bodyPr>
          <a:lstStyle/>
          <a:p>
            <a:r>
              <a:rPr kumimoji="1" lang="ja-JP" altLang="en-US" b="1" dirty="0">
                <a:solidFill>
                  <a:srgbClr val="FF0000"/>
                </a:solidFill>
              </a:rPr>
              <a:t>①</a:t>
            </a:r>
          </a:p>
        </p:txBody>
      </p:sp>
      <p:sp>
        <p:nvSpPr>
          <p:cNvPr id="53" name="テキスト ボックス 52"/>
          <p:cNvSpPr txBox="1"/>
          <p:nvPr/>
        </p:nvSpPr>
        <p:spPr>
          <a:xfrm>
            <a:off x="7465387" y="757073"/>
            <a:ext cx="415498" cy="369332"/>
          </a:xfrm>
          <a:prstGeom prst="rect">
            <a:avLst/>
          </a:prstGeom>
          <a:noFill/>
        </p:spPr>
        <p:txBody>
          <a:bodyPr wrap="none" rtlCol="0">
            <a:spAutoFit/>
          </a:bodyPr>
          <a:lstStyle/>
          <a:p>
            <a:r>
              <a:rPr kumimoji="1" lang="ja-JP" altLang="en-US" b="1" dirty="0">
                <a:solidFill>
                  <a:srgbClr val="FF0000"/>
                </a:solidFill>
              </a:rPr>
              <a:t>②</a:t>
            </a:r>
          </a:p>
        </p:txBody>
      </p:sp>
      <p:sp>
        <p:nvSpPr>
          <p:cNvPr id="55" name="テキスト ボックス 54"/>
          <p:cNvSpPr txBox="1"/>
          <p:nvPr/>
        </p:nvSpPr>
        <p:spPr>
          <a:xfrm>
            <a:off x="2548597" y="2164079"/>
            <a:ext cx="415498" cy="369332"/>
          </a:xfrm>
          <a:prstGeom prst="rect">
            <a:avLst/>
          </a:prstGeom>
          <a:noFill/>
        </p:spPr>
        <p:txBody>
          <a:bodyPr wrap="none" rtlCol="0">
            <a:spAutoFit/>
          </a:bodyPr>
          <a:lstStyle/>
          <a:p>
            <a:r>
              <a:rPr kumimoji="1" lang="ja-JP" altLang="en-US" dirty="0">
                <a:solidFill>
                  <a:srgbClr val="FF0000"/>
                </a:solidFill>
              </a:rPr>
              <a:t>④</a:t>
            </a:r>
          </a:p>
        </p:txBody>
      </p:sp>
      <p:grpSp>
        <p:nvGrpSpPr>
          <p:cNvPr id="46" name="図形グループ 25">
            <a:extLst>
              <a:ext uri="{FF2B5EF4-FFF2-40B4-BE49-F238E27FC236}">
                <a16:creationId xmlns:a16="http://schemas.microsoft.com/office/drawing/2014/main" id="{739A7B8A-2118-40C9-A9D2-07B554902549}"/>
              </a:ext>
            </a:extLst>
          </p:cNvPr>
          <p:cNvGrpSpPr/>
          <p:nvPr/>
        </p:nvGrpSpPr>
        <p:grpSpPr>
          <a:xfrm>
            <a:off x="4389575" y="2805845"/>
            <a:ext cx="4184048" cy="3331186"/>
            <a:chOff x="6740354" y="3400425"/>
            <a:chExt cx="4019550" cy="2754065"/>
          </a:xfrm>
        </p:grpSpPr>
        <p:sp>
          <p:nvSpPr>
            <p:cNvPr id="47" name="正方形/長方形 46">
              <a:extLst>
                <a:ext uri="{FF2B5EF4-FFF2-40B4-BE49-F238E27FC236}">
                  <a16:creationId xmlns:a16="http://schemas.microsoft.com/office/drawing/2014/main" id="{5264E1F2-FB7A-4AA9-9F5E-58BB9A1E556B}"/>
                </a:ext>
              </a:extLst>
            </p:cNvPr>
            <p:cNvSpPr/>
            <p:nvPr/>
          </p:nvSpPr>
          <p:spPr>
            <a:xfrm>
              <a:off x="6740354" y="3400425"/>
              <a:ext cx="4019550" cy="2754065"/>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en-US" altLang="ja-JP" dirty="0"/>
            </a:p>
            <a:p>
              <a:pPr algn="ctr"/>
              <a:endParaRPr kumimoji="1" lang="en-US" altLang="ja-JP" dirty="0"/>
            </a:p>
            <a:p>
              <a:pPr algn="ctr"/>
              <a:endParaRPr kumimoji="1" lang="en-US" altLang="ja-JP" dirty="0"/>
            </a:p>
            <a:p>
              <a:pPr algn="ctr"/>
              <a:endParaRPr kumimoji="1" lang="en-US" altLang="ja-JP" dirty="0"/>
            </a:p>
            <a:p>
              <a:pPr algn="ctr"/>
              <a:endParaRPr kumimoji="1" lang="en-US" altLang="ja-JP" dirty="0"/>
            </a:p>
            <a:p>
              <a:pPr algn="ctr"/>
              <a:endParaRPr kumimoji="1" lang="en-US" altLang="ja-JP" dirty="0"/>
            </a:p>
            <a:p>
              <a:pPr algn="ctr"/>
              <a:endParaRPr kumimoji="1" lang="en-US" altLang="ja-JP" dirty="0"/>
            </a:p>
            <a:p>
              <a:pPr algn="ctr"/>
              <a:endParaRPr kumimoji="1" lang="en-US" altLang="ja-JP" dirty="0"/>
            </a:p>
          </p:txBody>
        </p:sp>
        <p:grpSp>
          <p:nvGrpSpPr>
            <p:cNvPr id="57" name="グループ化 133">
              <a:extLst>
                <a:ext uri="{FF2B5EF4-FFF2-40B4-BE49-F238E27FC236}">
                  <a16:creationId xmlns:a16="http://schemas.microsoft.com/office/drawing/2014/main" id="{0A97C2F5-EEFE-4781-8E13-7130A658EA4D}"/>
                </a:ext>
              </a:extLst>
            </p:cNvPr>
            <p:cNvGrpSpPr/>
            <p:nvPr/>
          </p:nvGrpSpPr>
          <p:grpSpPr>
            <a:xfrm>
              <a:off x="6998277" y="3532188"/>
              <a:ext cx="3622098" cy="2191546"/>
              <a:chOff x="6541077" y="3532188"/>
              <a:chExt cx="4259214" cy="2647950"/>
            </a:xfrm>
          </p:grpSpPr>
          <p:grpSp>
            <p:nvGrpSpPr>
              <p:cNvPr id="58" name="グループ化 40">
                <a:extLst>
                  <a:ext uri="{FF2B5EF4-FFF2-40B4-BE49-F238E27FC236}">
                    <a16:creationId xmlns:a16="http://schemas.microsoft.com/office/drawing/2014/main" id="{36C74E84-1522-4A08-B817-18AEEC2F1099}"/>
                  </a:ext>
                </a:extLst>
              </p:cNvPr>
              <p:cNvGrpSpPr/>
              <p:nvPr/>
            </p:nvGrpSpPr>
            <p:grpSpPr>
              <a:xfrm>
                <a:off x="6541077" y="3532188"/>
                <a:ext cx="2059998" cy="1277146"/>
                <a:chOff x="6541077" y="3532188"/>
                <a:chExt cx="4019550" cy="2647950"/>
              </a:xfrm>
            </p:grpSpPr>
            <p:sp>
              <p:nvSpPr>
                <p:cNvPr id="149" name="正方形/長方形 148">
                  <a:extLst>
                    <a:ext uri="{FF2B5EF4-FFF2-40B4-BE49-F238E27FC236}">
                      <a16:creationId xmlns:a16="http://schemas.microsoft.com/office/drawing/2014/main" id="{B0ED0FF7-BD89-47D2-8269-DF7CBEA37A1E}"/>
                    </a:ext>
                  </a:extLst>
                </p:cNvPr>
                <p:cNvSpPr/>
                <p:nvPr/>
              </p:nvSpPr>
              <p:spPr>
                <a:xfrm>
                  <a:off x="6541077" y="3532188"/>
                  <a:ext cx="4019550" cy="2647950"/>
                </a:xfrm>
                <a:prstGeom prst="rect">
                  <a:avLst/>
                </a:prstGeom>
                <a:gradFill>
                  <a:gsLst>
                    <a:gs pos="100000">
                      <a:schemeClr val="accent4">
                        <a:lumMod val="75000"/>
                      </a:schemeClr>
                    </a:gs>
                    <a:gs pos="100000">
                      <a:schemeClr val="accent1">
                        <a:shade val="78000"/>
                        <a:satMod val="120000"/>
                        <a:lumMod val="99000"/>
                      </a:schemeClr>
                    </a:gs>
                  </a:gsLst>
                </a:gradFill>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en-US" altLang="ja-JP" dirty="0"/>
                </a:p>
                <a:p>
                  <a:pPr algn="ctr"/>
                  <a:endParaRPr kumimoji="1" lang="en-US" altLang="ja-JP" dirty="0"/>
                </a:p>
                <a:p>
                  <a:pPr algn="ctr"/>
                  <a:endParaRPr kumimoji="1" lang="en-US" altLang="ja-JP" dirty="0"/>
                </a:p>
                <a:p>
                  <a:pPr algn="ctr"/>
                  <a:endParaRPr kumimoji="1" lang="en-US" altLang="ja-JP" dirty="0"/>
                </a:p>
                <a:p>
                  <a:pPr algn="ctr"/>
                  <a:endParaRPr kumimoji="1" lang="en-US" altLang="ja-JP" dirty="0"/>
                </a:p>
                <a:p>
                  <a:pPr algn="ctr"/>
                  <a:endParaRPr kumimoji="1" lang="en-US" altLang="ja-JP" dirty="0"/>
                </a:p>
                <a:p>
                  <a:pPr algn="ctr"/>
                  <a:endParaRPr kumimoji="1" lang="en-US" altLang="ja-JP" dirty="0"/>
                </a:p>
                <a:p>
                  <a:pPr algn="ctr"/>
                  <a:endParaRPr kumimoji="1" lang="en-US" altLang="ja-JP" dirty="0"/>
                </a:p>
              </p:txBody>
            </p:sp>
            <p:grpSp>
              <p:nvGrpSpPr>
                <p:cNvPr id="150" name="グループ化 18">
                  <a:extLst>
                    <a:ext uri="{FF2B5EF4-FFF2-40B4-BE49-F238E27FC236}">
                      <a16:creationId xmlns:a16="http://schemas.microsoft.com/office/drawing/2014/main" id="{03EF7FE7-6215-41C5-88D1-18215F3F6FBA}"/>
                    </a:ext>
                  </a:extLst>
                </p:cNvPr>
                <p:cNvGrpSpPr/>
                <p:nvPr/>
              </p:nvGrpSpPr>
              <p:grpSpPr>
                <a:xfrm>
                  <a:off x="6794139" y="3733008"/>
                  <a:ext cx="1435461" cy="914400"/>
                  <a:chOff x="6794139" y="3733007"/>
                  <a:chExt cx="3303876" cy="1990727"/>
                </a:xfrm>
              </p:grpSpPr>
              <p:sp>
                <p:nvSpPr>
                  <p:cNvPr id="172" name="四角形: 角を丸くする 12">
                    <a:extLst>
                      <a:ext uri="{FF2B5EF4-FFF2-40B4-BE49-F238E27FC236}">
                        <a16:creationId xmlns:a16="http://schemas.microsoft.com/office/drawing/2014/main" id="{399DBDC7-B36B-4186-9C9F-E56D20E6C3C2}"/>
                      </a:ext>
                    </a:extLst>
                  </p:cNvPr>
                  <p:cNvSpPr/>
                  <p:nvPr/>
                </p:nvSpPr>
                <p:spPr>
                  <a:xfrm>
                    <a:off x="6794139"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3" name="四角形: 角を丸くする 13">
                    <a:extLst>
                      <a:ext uri="{FF2B5EF4-FFF2-40B4-BE49-F238E27FC236}">
                        <a16:creationId xmlns:a16="http://schemas.microsoft.com/office/drawing/2014/main" id="{B20D38B4-E23B-485D-99C0-C931D3BBBC85}"/>
                      </a:ext>
                    </a:extLst>
                  </p:cNvPr>
                  <p:cNvSpPr/>
                  <p:nvPr/>
                </p:nvSpPr>
                <p:spPr>
                  <a:xfrm>
                    <a:off x="8013339"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4" name="四角形: 角を丸くする 14">
                    <a:extLst>
                      <a:ext uri="{FF2B5EF4-FFF2-40B4-BE49-F238E27FC236}">
                        <a16:creationId xmlns:a16="http://schemas.microsoft.com/office/drawing/2014/main" id="{AB6E91AC-2F58-4058-BAB6-5BFD8C254759}"/>
                      </a:ext>
                    </a:extLst>
                  </p:cNvPr>
                  <p:cNvSpPr/>
                  <p:nvPr/>
                </p:nvSpPr>
                <p:spPr>
                  <a:xfrm>
                    <a:off x="9183615"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5" name="四角形: 角を丸くする 15">
                    <a:extLst>
                      <a:ext uri="{FF2B5EF4-FFF2-40B4-BE49-F238E27FC236}">
                        <a16:creationId xmlns:a16="http://schemas.microsoft.com/office/drawing/2014/main" id="{D0EB46F1-2601-45B0-A02F-3BE0064E1D10}"/>
                      </a:ext>
                    </a:extLst>
                  </p:cNvPr>
                  <p:cNvSpPr/>
                  <p:nvPr/>
                </p:nvSpPr>
                <p:spPr>
                  <a:xfrm>
                    <a:off x="6794139"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6" name="四角形: 角を丸くする 16">
                    <a:extLst>
                      <a:ext uri="{FF2B5EF4-FFF2-40B4-BE49-F238E27FC236}">
                        <a16:creationId xmlns:a16="http://schemas.microsoft.com/office/drawing/2014/main" id="{5EC5A026-0541-413E-BDF4-1079F8098A07}"/>
                      </a:ext>
                    </a:extLst>
                  </p:cNvPr>
                  <p:cNvSpPr/>
                  <p:nvPr/>
                </p:nvSpPr>
                <p:spPr>
                  <a:xfrm>
                    <a:off x="8007927"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7" name="四角形: 角を丸くする 17">
                    <a:extLst>
                      <a:ext uri="{FF2B5EF4-FFF2-40B4-BE49-F238E27FC236}">
                        <a16:creationId xmlns:a16="http://schemas.microsoft.com/office/drawing/2014/main" id="{E50FEE66-109F-4087-99AA-C4175265EB5E}"/>
                      </a:ext>
                    </a:extLst>
                  </p:cNvPr>
                  <p:cNvSpPr/>
                  <p:nvPr/>
                </p:nvSpPr>
                <p:spPr>
                  <a:xfrm>
                    <a:off x="9183615"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grpSp>
            <p:grpSp>
              <p:nvGrpSpPr>
                <p:cNvPr id="151" name="グループ化 19">
                  <a:extLst>
                    <a:ext uri="{FF2B5EF4-FFF2-40B4-BE49-F238E27FC236}">
                      <a16:creationId xmlns:a16="http://schemas.microsoft.com/office/drawing/2014/main" id="{B61DD2EC-BA96-4C5D-8EF4-F78B0B682173}"/>
                    </a:ext>
                  </a:extLst>
                </p:cNvPr>
                <p:cNvGrpSpPr/>
                <p:nvPr/>
              </p:nvGrpSpPr>
              <p:grpSpPr>
                <a:xfrm>
                  <a:off x="8677383" y="3733007"/>
                  <a:ext cx="1435461" cy="914400"/>
                  <a:chOff x="6794139" y="3733007"/>
                  <a:chExt cx="3303876" cy="1990727"/>
                </a:xfrm>
              </p:grpSpPr>
              <p:sp>
                <p:nvSpPr>
                  <p:cNvPr id="166" name="四角形: 角を丸くする 20">
                    <a:extLst>
                      <a:ext uri="{FF2B5EF4-FFF2-40B4-BE49-F238E27FC236}">
                        <a16:creationId xmlns:a16="http://schemas.microsoft.com/office/drawing/2014/main" id="{D5186240-3CCC-47F0-9BCD-69434DFC6D34}"/>
                      </a:ext>
                    </a:extLst>
                  </p:cNvPr>
                  <p:cNvSpPr/>
                  <p:nvPr/>
                </p:nvSpPr>
                <p:spPr>
                  <a:xfrm>
                    <a:off x="6794139"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7" name="四角形: 角を丸くする 21">
                    <a:extLst>
                      <a:ext uri="{FF2B5EF4-FFF2-40B4-BE49-F238E27FC236}">
                        <a16:creationId xmlns:a16="http://schemas.microsoft.com/office/drawing/2014/main" id="{7FAF6FBE-0124-4252-86D5-8F4D6DFF4307}"/>
                      </a:ext>
                    </a:extLst>
                  </p:cNvPr>
                  <p:cNvSpPr/>
                  <p:nvPr/>
                </p:nvSpPr>
                <p:spPr>
                  <a:xfrm>
                    <a:off x="8013339"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8" name="四角形: 角を丸くする 22">
                    <a:extLst>
                      <a:ext uri="{FF2B5EF4-FFF2-40B4-BE49-F238E27FC236}">
                        <a16:creationId xmlns:a16="http://schemas.microsoft.com/office/drawing/2014/main" id="{BDE0D5EF-29A3-4C97-9119-246DFCAFB71B}"/>
                      </a:ext>
                    </a:extLst>
                  </p:cNvPr>
                  <p:cNvSpPr/>
                  <p:nvPr/>
                </p:nvSpPr>
                <p:spPr>
                  <a:xfrm>
                    <a:off x="9183615"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9" name="四角形: 角を丸くする 23">
                    <a:extLst>
                      <a:ext uri="{FF2B5EF4-FFF2-40B4-BE49-F238E27FC236}">
                        <a16:creationId xmlns:a16="http://schemas.microsoft.com/office/drawing/2014/main" id="{D392717A-967B-4690-82C2-6406D0BE41EE}"/>
                      </a:ext>
                    </a:extLst>
                  </p:cNvPr>
                  <p:cNvSpPr/>
                  <p:nvPr/>
                </p:nvSpPr>
                <p:spPr>
                  <a:xfrm>
                    <a:off x="6794139"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0" name="四角形: 角を丸くする 24">
                    <a:extLst>
                      <a:ext uri="{FF2B5EF4-FFF2-40B4-BE49-F238E27FC236}">
                        <a16:creationId xmlns:a16="http://schemas.microsoft.com/office/drawing/2014/main" id="{73934801-1D91-4E6D-9190-92896F9247EF}"/>
                      </a:ext>
                    </a:extLst>
                  </p:cNvPr>
                  <p:cNvSpPr/>
                  <p:nvPr/>
                </p:nvSpPr>
                <p:spPr>
                  <a:xfrm>
                    <a:off x="8007927"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1" name="四角形: 角を丸くする 25">
                    <a:extLst>
                      <a:ext uri="{FF2B5EF4-FFF2-40B4-BE49-F238E27FC236}">
                        <a16:creationId xmlns:a16="http://schemas.microsoft.com/office/drawing/2014/main" id="{771F1530-4AFE-460C-A17E-E2782E569D45}"/>
                      </a:ext>
                    </a:extLst>
                  </p:cNvPr>
                  <p:cNvSpPr/>
                  <p:nvPr/>
                </p:nvSpPr>
                <p:spPr>
                  <a:xfrm>
                    <a:off x="9183615"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grpSp>
            <p:grpSp>
              <p:nvGrpSpPr>
                <p:cNvPr id="152" name="グループ化 26">
                  <a:extLst>
                    <a:ext uri="{FF2B5EF4-FFF2-40B4-BE49-F238E27FC236}">
                      <a16:creationId xmlns:a16="http://schemas.microsoft.com/office/drawing/2014/main" id="{26B7467E-81E1-44E7-B00F-4F2A4396D9ED}"/>
                    </a:ext>
                  </a:extLst>
                </p:cNvPr>
                <p:cNvGrpSpPr/>
                <p:nvPr/>
              </p:nvGrpSpPr>
              <p:grpSpPr>
                <a:xfrm>
                  <a:off x="6794139" y="4779966"/>
                  <a:ext cx="1435461" cy="914400"/>
                  <a:chOff x="6794139" y="3733007"/>
                  <a:chExt cx="3303876" cy="1990727"/>
                </a:xfrm>
              </p:grpSpPr>
              <p:sp>
                <p:nvSpPr>
                  <p:cNvPr id="160" name="四角形: 角を丸くする 27">
                    <a:extLst>
                      <a:ext uri="{FF2B5EF4-FFF2-40B4-BE49-F238E27FC236}">
                        <a16:creationId xmlns:a16="http://schemas.microsoft.com/office/drawing/2014/main" id="{C54505A6-B291-4501-A4EB-C81DBD4D76FC}"/>
                      </a:ext>
                    </a:extLst>
                  </p:cNvPr>
                  <p:cNvSpPr/>
                  <p:nvPr/>
                </p:nvSpPr>
                <p:spPr>
                  <a:xfrm>
                    <a:off x="6794139"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1" name="四角形: 角を丸くする 28">
                    <a:extLst>
                      <a:ext uri="{FF2B5EF4-FFF2-40B4-BE49-F238E27FC236}">
                        <a16:creationId xmlns:a16="http://schemas.microsoft.com/office/drawing/2014/main" id="{645E1F51-ACCD-483B-BDBB-2A0DD69FC9C6}"/>
                      </a:ext>
                    </a:extLst>
                  </p:cNvPr>
                  <p:cNvSpPr/>
                  <p:nvPr/>
                </p:nvSpPr>
                <p:spPr>
                  <a:xfrm>
                    <a:off x="8013339"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2" name="四角形: 角を丸くする 29">
                    <a:extLst>
                      <a:ext uri="{FF2B5EF4-FFF2-40B4-BE49-F238E27FC236}">
                        <a16:creationId xmlns:a16="http://schemas.microsoft.com/office/drawing/2014/main" id="{81BCFD19-1B81-4492-AB4B-FC2034EDEE32}"/>
                      </a:ext>
                    </a:extLst>
                  </p:cNvPr>
                  <p:cNvSpPr/>
                  <p:nvPr/>
                </p:nvSpPr>
                <p:spPr>
                  <a:xfrm>
                    <a:off x="9183615"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3" name="四角形: 角を丸くする 30">
                    <a:extLst>
                      <a:ext uri="{FF2B5EF4-FFF2-40B4-BE49-F238E27FC236}">
                        <a16:creationId xmlns:a16="http://schemas.microsoft.com/office/drawing/2014/main" id="{EA60FD40-5EAC-4045-9501-2017131D455A}"/>
                      </a:ext>
                    </a:extLst>
                  </p:cNvPr>
                  <p:cNvSpPr/>
                  <p:nvPr/>
                </p:nvSpPr>
                <p:spPr>
                  <a:xfrm>
                    <a:off x="6794139"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4" name="四角形: 角を丸くする 31">
                    <a:extLst>
                      <a:ext uri="{FF2B5EF4-FFF2-40B4-BE49-F238E27FC236}">
                        <a16:creationId xmlns:a16="http://schemas.microsoft.com/office/drawing/2014/main" id="{7D1AB2D8-2354-4453-977A-9D6DB87C7C45}"/>
                      </a:ext>
                    </a:extLst>
                  </p:cNvPr>
                  <p:cNvSpPr/>
                  <p:nvPr/>
                </p:nvSpPr>
                <p:spPr>
                  <a:xfrm>
                    <a:off x="8007927"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5" name="四角形: 角を丸くする 32">
                    <a:extLst>
                      <a:ext uri="{FF2B5EF4-FFF2-40B4-BE49-F238E27FC236}">
                        <a16:creationId xmlns:a16="http://schemas.microsoft.com/office/drawing/2014/main" id="{0C7FE943-A368-4B63-B5D0-95DB5D4BA0E8}"/>
                      </a:ext>
                    </a:extLst>
                  </p:cNvPr>
                  <p:cNvSpPr/>
                  <p:nvPr/>
                </p:nvSpPr>
                <p:spPr>
                  <a:xfrm>
                    <a:off x="9183615"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grpSp>
            <p:grpSp>
              <p:nvGrpSpPr>
                <p:cNvPr id="153" name="グループ化 33">
                  <a:extLst>
                    <a:ext uri="{FF2B5EF4-FFF2-40B4-BE49-F238E27FC236}">
                      <a16:creationId xmlns:a16="http://schemas.microsoft.com/office/drawing/2014/main" id="{4A1AE0A1-A116-486A-9316-D8D437E13F1E}"/>
                    </a:ext>
                  </a:extLst>
                </p:cNvPr>
                <p:cNvGrpSpPr/>
                <p:nvPr/>
              </p:nvGrpSpPr>
              <p:grpSpPr>
                <a:xfrm>
                  <a:off x="8685659" y="4779966"/>
                  <a:ext cx="1435461" cy="914400"/>
                  <a:chOff x="6794139" y="3733007"/>
                  <a:chExt cx="3303876" cy="1990727"/>
                </a:xfrm>
              </p:grpSpPr>
              <p:sp>
                <p:nvSpPr>
                  <p:cNvPr id="154" name="四角形: 角を丸くする 34">
                    <a:extLst>
                      <a:ext uri="{FF2B5EF4-FFF2-40B4-BE49-F238E27FC236}">
                        <a16:creationId xmlns:a16="http://schemas.microsoft.com/office/drawing/2014/main" id="{B04D6CCC-04E0-40C8-AE01-B856EB987674}"/>
                      </a:ext>
                    </a:extLst>
                  </p:cNvPr>
                  <p:cNvSpPr/>
                  <p:nvPr/>
                </p:nvSpPr>
                <p:spPr>
                  <a:xfrm>
                    <a:off x="6794139"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55" name="四角形: 角を丸くする 35">
                    <a:extLst>
                      <a:ext uri="{FF2B5EF4-FFF2-40B4-BE49-F238E27FC236}">
                        <a16:creationId xmlns:a16="http://schemas.microsoft.com/office/drawing/2014/main" id="{6F3F3508-C349-4B49-9C33-E5375A7FB096}"/>
                      </a:ext>
                    </a:extLst>
                  </p:cNvPr>
                  <p:cNvSpPr/>
                  <p:nvPr/>
                </p:nvSpPr>
                <p:spPr>
                  <a:xfrm>
                    <a:off x="8013339"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56" name="四角形: 角を丸くする 36">
                    <a:extLst>
                      <a:ext uri="{FF2B5EF4-FFF2-40B4-BE49-F238E27FC236}">
                        <a16:creationId xmlns:a16="http://schemas.microsoft.com/office/drawing/2014/main" id="{61C8BC3D-907A-456C-A05D-1578B44BBA89}"/>
                      </a:ext>
                    </a:extLst>
                  </p:cNvPr>
                  <p:cNvSpPr/>
                  <p:nvPr/>
                </p:nvSpPr>
                <p:spPr>
                  <a:xfrm>
                    <a:off x="9183615"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57" name="四角形: 角を丸くする 37">
                    <a:extLst>
                      <a:ext uri="{FF2B5EF4-FFF2-40B4-BE49-F238E27FC236}">
                        <a16:creationId xmlns:a16="http://schemas.microsoft.com/office/drawing/2014/main" id="{C5C6A9E5-EDEF-4637-A5D0-5D7DA082666E}"/>
                      </a:ext>
                    </a:extLst>
                  </p:cNvPr>
                  <p:cNvSpPr/>
                  <p:nvPr/>
                </p:nvSpPr>
                <p:spPr>
                  <a:xfrm>
                    <a:off x="6794139"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58" name="四角形: 角を丸くする 38">
                    <a:extLst>
                      <a:ext uri="{FF2B5EF4-FFF2-40B4-BE49-F238E27FC236}">
                        <a16:creationId xmlns:a16="http://schemas.microsoft.com/office/drawing/2014/main" id="{986992C6-3230-4C52-B2AE-2D34553D2645}"/>
                      </a:ext>
                    </a:extLst>
                  </p:cNvPr>
                  <p:cNvSpPr/>
                  <p:nvPr/>
                </p:nvSpPr>
                <p:spPr>
                  <a:xfrm>
                    <a:off x="8007927"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59" name="四角形: 角を丸くする 39">
                    <a:extLst>
                      <a:ext uri="{FF2B5EF4-FFF2-40B4-BE49-F238E27FC236}">
                        <a16:creationId xmlns:a16="http://schemas.microsoft.com/office/drawing/2014/main" id="{CD7B3233-0A38-4690-9EF7-588D0C2E341A}"/>
                      </a:ext>
                    </a:extLst>
                  </p:cNvPr>
                  <p:cNvSpPr/>
                  <p:nvPr/>
                </p:nvSpPr>
                <p:spPr>
                  <a:xfrm>
                    <a:off x="9183615"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grpSp>
          </p:grpSp>
          <p:grpSp>
            <p:nvGrpSpPr>
              <p:cNvPr id="59" name="グループ化 43">
                <a:extLst>
                  <a:ext uri="{FF2B5EF4-FFF2-40B4-BE49-F238E27FC236}">
                    <a16:creationId xmlns:a16="http://schemas.microsoft.com/office/drawing/2014/main" id="{187D3DE8-43F9-40FD-874B-49C820419E11}"/>
                  </a:ext>
                </a:extLst>
              </p:cNvPr>
              <p:cNvGrpSpPr/>
              <p:nvPr/>
            </p:nvGrpSpPr>
            <p:grpSpPr>
              <a:xfrm>
                <a:off x="8740293" y="3532188"/>
                <a:ext cx="2059998" cy="1277146"/>
                <a:chOff x="6541077" y="3532188"/>
                <a:chExt cx="4019550" cy="2647950"/>
              </a:xfrm>
            </p:grpSpPr>
            <p:sp>
              <p:nvSpPr>
                <p:cNvPr id="120" name="正方形/長方形 119">
                  <a:extLst>
                    <a:ext uri="{FF2B5EF4-FFF2-40B4-BE49-F238E27FC236}">
                      <a16:creationId xmlns:a16="http://schemas.microsoft.com/office/drawing/2014/main" id="{640105C3-C5B1-4C37-BEBB-93B924675B7F}"/>
                    </a:ext>
                  </a:extLst>
                </p:cNvPr>
                <p:cNvSpPr/>
                <p:nvPr/>
              </p:nvSpPr>
              <p:spPr>
                <a:xfrm>
                  <a:off x="6541077" y="3532188"/>
                  <a:ext cx="4019550" cy="2647950"/>
                </a:xfrm>
                <a:prstGeom prst="rect">
                  <a:avLst/>
                </a:prstGeom>
                <a:gradFill>
                  <a:gsLst>
                    <a:gs pos="100000">
                      <a:schemeClr val="accent4">
                        <a:lumMod val="75000"/>
                      </a:schemeClr>
                    </a:gs>
                    <a:gs pos="100000">
                      <a:schemeClr val="accent1">
                        <a:shade val="78000"/>
                        <a:satMod val="120000"/>
                        <a:lumMod val="99000"/>
                      </a:schemeClr>
                    </a:gs>
                  </a:gsLst>
                </a:gradFill>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en-US" altLang="ja-JP" dirty="0"/>
                </a:p>
                <a:p>
                  <a:pPr algn="ctr"/>
                  <a:endParaRPr kumimoji="1" lang="en-US" altLang="ja-JP" dirty="0"/>
                </a:p>
                <a:p>
                  <a:pPr algn="ctr"/>
                  <a:endParaRPr kumimoji="1" lang="en-US" altLang="ja-JP" dirty="0"/>
                </a:p>
                <a:p>
                  <a:pPr algn="ctr"/>
                  <a:endParaRPr kumimoji="1" lang="en-US" altLang="ja-JP" dirty="0"/>
                </a:p>
                <a:p>
                  <a:pPr algn="ctr"/>
                  <a:endParaRPr kumimoji="1" lang="en-US" altLang="ja-JP" dirty="0"/>
                </a:p>
                <a:p>
                  <a:pPr algn="ctr"/>
                  <a:endParaRPr kumimoji="1" lang="en-US" altLang="ja-JP" dirty="0"/>
                </a:p>
                <a:p>
                  <a:pPr algn="ctr"/>
                  <a:endParaRPr kumimoji="1" lang="en-US" altLang="ja-JP" dirty="0"/>
                </a:p>
                <a:p>
                  <a:pPr algn="ctr"/>
                  <a:endParaRPr kumimoji="1" lang="en-US" altLang="ja-JP" dirty="0"/>
                </a:p>
              </p:txBody>
            </p:sp>
            <p:grpSp>
              <p:nvGrpSpPr>
                <p:cNvPr id="121" name="グループ化 45">
                  <a:extLst>
                    <a:ext uri="{FF2B5EF4-FFF2-40B4-BE49-F238E27FC236}">
                      <a16:creationId xmlns:a16="http://schemas.microsoft.com/office/drawing/2014/main" id="{BB9EFCD0-F00C-478E-BA9B-D0CB5579E0A9}"/>
                    </a:ext>
                  </a:extLst>
                </p:cNvPr>
                <p:cNvGrpSpPr/>
                <p:nvPr/>
              </p:nvGrpSpPr>
              <p:grpSpPr>
                <a:xfrm>
                  <a:off x="6794139" y="3733008"/>
                  <a:ext cx="1435461" cy="914400"/>
                  <a:chOff x="6794139" y="3733007"/>
                  <a:chExt cx="3303876" cy="1990727"/>
                </a:xfrm>
              </p:grpSpPr>
              <p:sp>
                <p:nvSpPr>
                  <p:cNvPr id="143" name="四角形: 角を丸くする 67">
                    <a:extLst>
                      <a:ext uri="{FF2B5EF4-FFF2-40B4-BE49-F238E27FC236}">
                        <a16:creationId xmlns:a16="http://schemas.microsoft.com/office/drawing/2014/main" id="{05FF9B85-3F02-4EF1-B1B7-88DEA0E84705}"/>
                      </a:ext>
                    </a:extLst>
                  </p:cNvPr>
                  <p:cNvSpPr/>
                  <p:nvPr/>
                </p:nvSpPr>
                <p:spPr>
                  <a:xfrm>
                    <a:off x="6794139"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44" name="四角形: 角を丸くする 68">
                    <a:extLst>
                      <a:ext uri="{FF2B5EF4-FFF2-40B4-BE49-F238E27FC236}">
                        <a16:creationId xmlns:a16="http://schemas.microsoft.com/office/drawing/2014/main" id="{5D03B375-8D0E-4FCF-BBB7-25CC90E6CC68}"/>
                      </a:ext>
                    </a:extLst>
                  </p:cNvPr>
                  <p:cNvSpPr/>
                  <p:nvPr/>
                </p:nvSpPr>
                <p:spPr>
                  <a:xfrm>
                    <a:off x="8013339"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45" name="四角形: 角を丸くする 69">
                    <a:extLst>
                      <a:ext uri="{FF2B5EF4-FFF2-40B4-BE49-F238E27FC236}">
                        <a16:creationId xmlns:a16="http://schemas.microsoft.com/office/drawing/2014/main" id="{4051F69D-242B-44CE-9889-3023FAD4EECC}"/>
                      </a:ext>
                    </a:extLst>
                  </p:cNvPr>
                  <p:cNvSpPr/>
                  <p:nvPr/>
                </p:nvSpPr>
                <p:spPr>
                  <a:xfrm>
                    <a:off x="9183615"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46" name="四角形: 角を丸くする 70">
                    <a:extLst>
                      <a:ext uri="{FF2B5EF4-FFF2-40B4-BE49-F238E27FC236}">
                        <a16:creationId xmlns:a16="http://schemas.microsoft.com/office/drawing/2014/main" id="{0A1206F5-84BC-4B85-9732-12E35CF38DB4}"/>
                      </a:ext>
                    </a:extLst>
                  </p:cNvPr>
                  <p:cNvSpPr/>
                  <p:nvPr/>
                </p:nvSpPr>
                <p:spPr>
                  <a:xfrm>
                    <a:off x="6794139"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47" name="四角形: 角を丸くする 71">
                    <a:extLst>
                      <a:ext uri="{FF2B5EF4-FFF2-40B4-BE49-F238E27FC236}">
                        <a16:creationId xmlns:a16="http://schemas.microsoft.com/office/drawing/2014/main" id="{B30705E6-55AB-46C5-903F-67B39A311723}"/>
                      </a:ext>
                    </a:extLst>
                  </p:cNvPr>
                  <p:cNvSpPr/>
                  <p:nvPr/>
                </p:nvSpPr>
                <p:spPr>
                  <a:xfrm>
                    <a:off x="8007927"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48" name="四角形: 角を丸くする 72">
                    <a:extLst>
                      <a:ext uri="{FF2B5EF4-FFF2-40B4-BE49-F238E27FC236}">
                        <a16:creationId xmlns:a16="http://schemas.microsoft.com/office/drawing/2014/main" id="{16AD8A37-7C28-4C9D-8FC9-1F0AF02E1615}"/>
                      </a:ext>
                    </a:extLst>
                  </p:cNvPr>
                  <p:cNvSpPr/>
                  <p:nvPr/>
                </p:nvSpPr>
                <p:spPr>
                  <a:xfrm>
                    <a:off x="9183615"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grpSp>
            <p:grpSp>
              <p:nvGrpSpPr>
                <p:cNvPr id="122" name="グループ化 46">
                  <a:extLst>
                    <a:ext uri="{FF2B5EF4-FFF2-40B4-BE49-F238E27FC236}">
                      <a16:creationId xmlns:a16="http://schemas.microsoft.com/office/drawing/2014/main" id="{32227B8F-79CE-4E9C-8D8E-D8A85D88F1FE}"/>
                    </a:ext>
                  </a:extLst>
                </p:cNvPr>
                <p:cNvGrpSpPr/>
                <p:nvPr/>
              </p:nvGrpSpPr>
              <p:grpSpPr>
                <a:xfrm>
                  <a:off x="8677383" y="3733007"/>
                  <a:ext cx="1435461" cy="914400"/>
                  <a:chOff x="6794139" y="3733007"/>
                  <a:chExt cx="3303876" cy="1990727"/>
                </a:xfrm>
              </p:grpSpPr>
              <p:sp>
                <p:nvSpPr>
                  <p:cNvPr id="137" name="四角形: 角を丸くする 61">
                    <a:extLst>
                      <a:ext uri="{FF2B5EF4-FFF2-40B4-BE49-F238E27FC236}">
                        <a16:creationId xmlns:a16="http://schemas.microsoft.com/office/drawing/2014/main" id="{11AFE62F-EDA9-405E-9E1C-EF11A0840A26}"/>
                      </a:ext>
                    </a:extLst>
                  </p:cNvPr>
                  <p:cNvSpPr/>
                  <p:nvPr/>
                </p:nvSpPr>
                <p:spPr>
                  <a:xfrm>
                    <a:off x="6794139"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38" name="四角形: 角を丸くする 62">
                    <a:extLst>
                      <a:ext uri="{FF2B5EF4-FFF2-40B4-BE49-F238E27FC236}">
                        <a16:creationId xmlns:a16="http://schemas.microsoft.com/office/drawing/2014/main" id="{94FC91EE-2BB6-4F8B-A5BE-F4BA961315C8}"/>
                      </a:ext>
                    </a:extLst>
                  </p:cNvPr>
                  <p:cNvSpPr/>
                  <p:nvPr/>
                </p:nvSpPr>
                <p:spPr>
                  <a:xfrm>
                    <a:off x="8013339"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39" name="四角形: 角を丸くする 63">
                    <a:extLst>
                      <a:ext uri="{FF2B5EF4-FFF2-40B4-BE49-F238E27FC236}">
                        <a16:creationId xmlns:a16="http://schemas.microsoft.com/office/drawing/2014/main" id="{2C6F19E3-9731-4F30-9723-0AE831975598}"/>
                      </a:ext>
                    </a:extLst>
                  </p:cNvPr>
                  <p:cNvSpPr/>
                  <p:nvPr/>
                </p:nvSpPr>
                <p:spPr>
                  <a:xfrm>
                    <a:off x="9183615"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40" name="四角形: 角を丸くする 64">
                    <a:extLst>
                      <a:ext uri="{FF2B5EF4-FFF2-40B4-BE49-F238E27FC236}">
                        <a16:creationId xmlns:a16="http://schemas.microsoft.com/office/drawing/2014/main" id="{6F784C6B-29A8-4C48-9F5E-825571AF3A32}"/>
                      </a:ext>
                    </a:extLst>
                  </p:cNvPr>
                  <p:cNvSpPr/>
                  <p:nvPr/>
                </p:nvSpPr>
                <p:spPr>
                  <a:xfrm>
                    <a:off x="6794139"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41" name="四角形: 角を丸くする 65">
                    <a:extLst>
                      <a:ext uri="{FF2B5EF4-FFF2-40B4-BE49-F238E27FC236}">
                        <a16:creationId xmlns:a16="http://schemas.microsoft.com/office/drawing/2014/main" id="{2E7D4E76-C10B-4C0E-9393-E3E1F29FB804}"/>
                      </a:ext>
                    </a:extLst>
                  </p:cNvPr>
                  <p:cNvSpPr/>
                  <p:nvPr/>
                </p:nvSpPr>
                <p:spPr>
                  <a:xfrm>
                    <a:off x="8007927"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42" name="四角形: 角を丸くする 66">
                    <a:extLst>
                      <a:ext uri="{FF2B5EF4-FFF2-40B4-BE49-F238E27FC236}">
                        <a16:creationId xmlns:a16="http://schemas.microsoft.com/office/drawing/2014/main" id="{6DBEDC45-5E62-4642-A97D-B3DD0FC11CE7}"/>
                      </a:ext>
                    </a:extLst>
                  </p:cNvPr>
                  <p:cNvSpPr/>
                  <p:nvPr/>
                </p:nvSpPr>
                <p:spPr>
                  <a:xfrm>
                    <a:off x="9183615"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grpSp>
            <p:grpSp>
              <p:nvGrpSpPr>
                <p:cNvPr id="123" name="グループ化 47">
                  <a:extLst>
                    <a:ext uri="{FF2B5EF4-FFF2-40B4-BE49-F238E27FC236}">
                      <a16:creationId xmlns:a16="http://schemas.microsoft.com/office/drawing/2014/main" id="{87D8C4B7-4D3A-48EE-A7DF-D024FB92B3AB}"/>
                    </a:ext>
                  </a:extLst>
                </p:cNvPr>
                <p:cNvGrpSpPr/>
                <p:nvPr/>
              </p:nvGrpSpPr>
              <p:grpSpPr>
                <a:xfrm>
                  <a:off x="6794139" y="4779966"/>
                  <a:ext cx="1435461" cy="914400"/>
                  <a:chOff x="6794139" y="3733007"/>
                  <a:chExt cx="3303876" cy="1990727"/>
                </a:xfrm>
              </p:grpSpPr>
              <p:sp>
                <p:nvSpPr>
                  <p:cNvPr id="131" name="四角形: 角を丸くする 55">
                    <a:extLst>
                      <a:ext uri="{FF2B5EF4-FFF2-40B4-BE49-F238E27FC236}">
                        <a16:creationId xmlns:a16="http://schemas.microsoft.com/office/drawing/2014/main" id="{BCE681A8-01F9-4684-BBE6-4583640F366E}"/>
                      </a:ext>
                    </a:extLst>
                  </p:cNvPr>
                  <p:cNvSpPr/>
                  <p:nvPr/>
                </p:nvSpPr>
                <p:spPr>
                  <a:xfrm>
                    <a:off x="6794139"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32" name="四角形: 角を丸くする 56">
                    <a:extLst>
                      <a:ext uri="{FF2B5EF4-FFF2-40B4-BE49-F238E27FC236}">
                        <a16:creationId xmlns:a16="http://schemas.microsoft.com/office/drawing/2014/main" id="{D28686E4-BDE3-4CF8-A165-7658B6C4898E}"/>
                      </a:ext>
                    </a:extLst>
                  </p:cNvPr>
                  <p:cNvSpPr/>
                  <p:nvPr/>
                </p:nvSpPr>
                <p:spPr>
                  <a:xfrm>
                    <a:off x="8013339"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33" name="四角形: 角を丸くする 57">
                    <a:extLst>
                      <a:ext uri="{FF2B5EF4-FFF2-40B4-BE49-F238E27FC236}">
                        <a16:creationId xmlns:a16="http://schemas.microsoft.com/office/drawing/2014/main" id="{22EDF844-E08B-4D6A-B670-8209AF2210F0}"/>
                      </a:ext>
                    </a:extLst>
                  </p:cNvPr>
                  <p:cNvSpPr/>
                  <p:nvPr/>
                </p:nvSpPr>
                <p:spPr>
                  <a:xfrm>
                    <a:off x="9183615"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34" name="四角形: 角を丸くする 58">
                    <a:extLst>
                      <a:ext uri="{FF2B5EF4-FFF2-40B4-BE49-F238E27FC236}">
                        <a16:creationId xmlns:a16="http://schemas.microsoft.com/office/drawing/2014/main" id="{E2C14F81-DA47-481C-ABE3-37699A61C7B1}"/>
                      </a:ext>
                    </a:extLst>
                  </p:cNvPr>
                  <p:cNvSpPr/>
                  <p:nvPr/>
                </p:nvSpPr>
                <p:spPr>
                  <a:xfrm>
                    <a:off x="6794139"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35" name="四角形: 角を丸くする 59">
                    <a:extLst>
                      <a:ext uri="{FF2B5EF4-FFF2-40B4-BE49-F238E27FC236}">
                        <a16:creationId xmlns:a16="http://schemas.microsoft.com/office/drawing/2014/main" id="{9A4F3478-81FA-4CC1-9F39-9EA42D7364DC}"/>
                      </a:ext>
                    </a:extLst>
                  </p:cNvPr>
                  <p:cNvSpPr/>
                  <p:nvPr/>
                </p:nvSpPr>
                <p:spPr>
                  <a:xfrm>
                    <a:off x="8007927"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36" name="四角形: 角を丸くする 60">
                    <a:extLst>
                      <a:ext uri="{FF2B5EF4-FFF2-40B4-BE49-F238E27FC236}">
                        <a16:creationId xmlns:a16="http://schemas.microsoft.com/office/drawing/2014/main" id="{29291001-EE7D-486B-9413-599D509A51A6}"/>
                      </a:ext>
                    </a:extLst>
                  </p:cNvPr>
                  <p:cNvSpPr/>
                  <p:nvPr/>
                </p:nvSpPr>
                <p:spPr>
                  <a:xfrm>
                    <a:off x="9183615"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grpSp>
            <p:grpSp>
              <p:nvGrpSpPr>
                <p:cNvPr id="124" name="グループ化 48">
                  <a:extLst>
                    <a:ext uri="{FF2B5EF4-FFF2-40B4-BE49-F238E27FC236}">
                      <a16:creationId xmlns:a16="http://schemas.microsoft.com/office/drawing/2014/main" id="{248E9A4F-6EEF-4B10-9C86-3C6050F1914E}"/>
                    </a:ext>
                  </a:extLst>
                </p:cNvPr>
                <p:cNvGrpSpPr/>
                <p:nvPr/>
              </p:nvGrpSpPr>
              <p:grpSpPr>
                <a:xfrm>
                  <a:off x="8685659" y="4779966"/>
                  <a:ext cx="1435461" cy="914400"/>
                  <a:chOff x="6794139" y="3733007"/>
                  <a:chExt cx="3303876" cy="1990727"/>
                </a:xfrm>
              </p:grpSpPr>
              <p:sp>
                <p:nvSpPr>
                  <p:cNvPr id="125" name="四角形: 角を丸くする 49">
                    <a:extLst>
                      <a:ext uri="{FF2B5EF4-FFF2-40B4-BE49-F238E27FC236}">
                        <a16:creationId xmlns:a16="http://schemas.microsoft.com/office/drawing/2014/main" id="{6200F14C-7841-411E-9FCB-1344CD1B1D35}"/>
                      </a:ext>
                    </a:extLst>
                  </p:cNvPr>
                  <p:cNvSpPr/>
                  <p:nvPr/>
                </p:nvSpPr>
                <p:spPr>
                  <a:xfrm>
                    <a:off x="6794139"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26" name="四角形: 角を丸くする 50">
                    <a:extLst>
                      <a:ext uri="{FF2B5EF4-FFF2-40B4-BE49-F238E27FC236}">
                        <a16:creationId xmlns:a16="http://schemas.microsoft.com/office/drawing/2014/main" id="{FD303D3E-F281-4527-B90A-5F96B9A3D002}"/>
                      </a:ext>
                    </a:extLst>
                  </p:cNvPr>
                  <p:cNvSpPr/>
                  <p:nvPr/>
                </p:nvSpPr>
                <p:spPr>
                  <a:xfrm>
                    <a:off x="8013339"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27" name="四角形: 角を丸くする 51">
                    <a:extLst>
                      <a:ext uri="{FF2B5EF4-FFF2-40B4-BE49-F238E27FC236}">
                        <a16:creationId xmlns:a16="http://schemas.microsoft.com/office/drawing/2014/main" id="{93BFDBE3-6F90-495C-9E1B-C9A62CDC843E}"/>
                      </a:ext>
                    </a:extLst>
                  </p:cNvPr>
                  <p:cNvSpPr/>
                  <p:nvPr/>
                </p:nvSpPr>
                <p:spPr>
                  <a:xfrm>
                    <a:off x="9183615"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28" name="四角形: 角を丸くする 52">
                    <a:extLst>
                      <a:ext uri="{FF2B5EF4-FFF2-40B4-BE49-F238E27FC236}">
                        <a16:creationId xmlns:a16="http://schemas.microsoft.com/office/drawing/2014/main" id="{5E9214E0-A18C-481C-A613-86E5C74D26EF}"/>
                      </a:ext>
                    </a:extLst>
                  </p:cNvPr>
                  <p:cNvSpPr/>
                  <p:nvPr/>
                </p:nvSpPr>
                <p:spPr>
                  <a:xfrm>
                    <a:off x="6794139"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29" name="四角形: 角を丸くする 53">
                    <a:extLst>
                      <a:ext uri="{FF2B5EF4-FFF2-40B4-BE49-F238E27FC236}">
                        <a16:creationId xmlns:a16="http://schemas.microsoft.com/office/drawing/2014/main" id="{474D913B-6144-4CEE-AB5A-8A47223D9DAE}"/>
                      </a:ext>
                    </a:extLst>
                  </p:cNvPr>
                  <p:cNvSpPr/>
                  <p:nvPr/>
                </p:nvSpPr>
                <p:spPr>
                  <a:xfrm>
                    <a:off x="8007927"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30" name="四角形: 角を丸くする 54">
                    <a:extLst>
                      <a:ext uri="{FF2B5EF4-FFF2-40B4-BE49-F238E27FC236}">
                        <a16:creationId xmlns:a16="http://schemas.microsoft.com/office/drawing/2014/main" id="{4888C4BE-9C65-4FBB-BE0A-9BE794263A8A}"/>
                      </a:ext>
                    </a:extLst>
                  </p:cNvPr>
                  <p:cNvSpPr/>
                  <p:nvPr/>
                </p:nvSpPr>
                <p:spPr>
                  <a:xfrm>
                    <a:off x="9183615"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grpSp>
          </p:grpSp>
          <p:grpSp>
            <p:nvGrpSpPr>
              <p:cNvPr id="60" name="グループ化 73">
                <a:extLst>
                  <a:ext uri="{FF2B5EF4-FFF2-40B4-BE49-F238E27FC236}">
                    <a16:creationId xmlns:a16="http://schemas.microsoft.com/office/drawing/2014/main" id="{F7A91193-BF1E-44A4-8204-47D7B21D333F}"/>
                  </a:ext>
                </a:extLst>
              </p:cNvPr>
              <p:cNvGrpSpPr/>
              <p:nvPr/>
            </p:nvGrpSpPr>
            <p:grpSpPr>
              <a:xfrm>
                <a:off x="6556764" y="4902992"/>
                <a:ext cx="2059998" cy="1277146"/>
                <a:chOff x="6541077" y="3532188"/>
                <a:chExt cx="4019550" cy="2647950"/>
              </a:xfrm>
            </p:grpSpPr>
            <p:sp>
              <p:nvSpPr>
                <p:cNvPr id="91" name="正方形/長方形 90">
                  <a:extLst>
                    <a:ext uri="{FF2B5EF4-FFF2-40B4-BE49-F238E27FC236}">
                      <a16:creationId xmlns:a16="http://schemas.microsoft.com/office/drawing/2014/main" id="{6E08C1C2-6DBC-47AE-A769-2BDD7C57649F}"/>
                    </a:ext>
                  </a:extLst>
                </p:cNvPr>
                <p:cNvSpPr/>
                <p:nvPr/>
              </p:nvSpPr>
              <p:spPr>
                <a:xfrm>
                  <a:off x="6541077" y="3532188"/>
                  <a:ext cx="4019550" cy="2647950"/>
                </a:xfrm>
                <a:prstGeom prst="rect">
                  <a:avLst/>
                </a:prstGeom>
                <a:gradFill>
                  <a:gsLst>
                    <a:gs pos="100000">
                      <a:schemeClr val="accent4">
                        <a:lumMod val="75000"/>
                      </a:schemeClr>
                    </a:gs>
                    <a:gs pos="100000">
                      <a:schemeClr val="accent1">
                        <a:shade val="78000"/>
                        <a:satMod val="120000"/>
                        <a:lumMod val="99000"/>
                      </a:schemeClr>
                    </a:gs>
                  </a:gsLst>
                </a:gradFill>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en-US" altLang="ja-JP" dirty="0"/>
                </a:p>
                <a:p>
                  <a:pPr algn="ctr"/>
                  <a:endParaRPr kumimoji="1" lang="en-US" altLang="ja-JP" dirty="0"/>
                </a:p>
                <a:p>
                  <a:pPr algn="ctr"/>
                  <a:endParaRPr kumimoji="1" lang="en-US" altLang="ja-JP" dirty="0"/>
                </a:p>
                <a:p>
                  <a:pPr algn="ctr"/>
                  <a:endParaRPr kumimoji="1" lang="en-US" altLang="ja-JP" dirty="0"/>
                </a:p>
                <a:p>
                  <a:pPr algn="ctr"/>
                  <a:endParaRPr kumimoji="1" lang="en-US" altLang="ja-JP" dirty="0"/>
                </a:p>
                <a:p>
                  <a:pPr algn="ctr"/>
                  <a:endParaRPr kumimoji="1" lang="en-US" altLang="ja-JP" dirty="0"/>
                </a:p>
                <a:p>
                  <a:pPr algn="ctr"/>
                  <a:endParaRPr kumimoji="1" lang="en-US" altLang="ja-JP" dirty="0"/>
                </a:p>
                <a:p>
                  <a:pPr algn="ctr"/>
                  <a:endParaRPr kumimoji="1" lang="en-US" altLang="ja-JP" dirty="0"/>
                </a:p>
              </p:txBody>
            </p:sp>
            <p:grpSp>
              <p:nvGrpSpPr>
                <p:cNvPr id="92" name="グループ化 75">
                  <a:extLst>
                    <a:ext uri="{FF2B5EF4-FFF2-40B4-BE49-F238E27FC236}">
                      <a16:creationId xmlns:a16="http://schemas.microsoft.com/office/drawing/2014/main" id="{CD18C6B0-AF1B-48E2-BA83-096A46C9BBB7}"/>
                    </a:ext>
                  </a:extLst>
                </p:cNvPr>
                <p:cNvGrpSpPr/>
                <p:nvPr/>
              </p:nvGrpSpPr>
              <p:grpSpPr>
                <a:xfrm>
                  <a:off x="6794139" y="3733008"/>
                  <a:ext cx="1435461" cy="914400"/>
                  <a:chOff x="6794139" y="3733007"/>
                  <a:chExt cx="3303876" cy="1990727"/>
                </a:xfrm>
              </p:grpSpPr>
              <p:sp>
                <p:nvSpPr>
                  <p:cNvPr id="114" name="四角形: 角を丸くする 97">
                    <a:extLst>
                      <a:ext uri="{FF2B5EF4-FFF2-40B4-BE49-F238E27FC236}">
                        <a16:creationId xmlns:a16="http://schemas.microsoft.com/office/drawing/2014/main" id="{44721FD5-D0CC-4089-B2F9-16D852C0E4E8}"/>
                      </a:ext>
                    </a:extLst>
                  </p:cNvPr>
                  <p:cNvSpPr/>
                  <p:nvPr/>
                </p:nvSpPr>
                <p:spPr>
                  <a:xfrm>
                    <a:off x="6794139"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15" name="四角形: 角を丸くする 98">
                    <a:extLst>
                      <a:ext uri="{FF2B5EF4-FFF2-40B4-BE49-F238E27FC236}">
                        <a16:creationId xmlns:a16="http://schemas.microsoft.com/office/drawing/2014/main" id="{BDB200FA-BE3E-4FC6-9CFD-49805A77163A}"/>
                      </a:ext>
                    </a:extLst>
                  </p:cNvPr>
                  <p:cNvSpPr/>
                  <p:nvPr/>
                </p:nvSpPr>
                <p:spPr>
                  <a:xfrm>
                    <a:off x="8013339"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16" name="四角形: 角を丸くする 99">
                    <a:extLst>
                      <a:ext uri="{FF2B5EF4-FFF2-40B4-BE49-F238E27FC236}">
                        <a16:creationId xmlns:a16="http://schemas.microsoft.com/office/drawing/2014/main" id="{40224F13-C796-4A04-934D-81186C575B3C}"/>
                      </a:ext>
                    </a:extLst>
                  </p:cNvPr>
                  <p:cNvSpPr/>
                  <p:nvPr/>
                </p:nvSpPr>
                <p:spPr>
                  <a:xfrm>
                    <a:off x="9183615"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17" name="四角形: 角を丸くする 100">
                    <a:extLst>
                      <a:ext uri="{FF2B5EF4-FFF2-40B4-BE49-F238E27FC236}">
                        <a16:creationId xmlns:a16="http://schemas.microsoft.com/office/drawing/2014/main" id="{DC0EE1B0-D213-4A71-9676-43E8D8998B76}"/>
                      </a:ext>
                    </a:extLst>
                  </p:cNvPr>
                  <p:cNvSpPr/>
                  <p:nvPr/>
                </p:nvSpPr>
                <p:spPr>
                  <a:xfrm>
                    <a:off x="6794139"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18" name="四角形: 角を丸くする 101">
                    <a:extLst>
                      <a:ext uri="{FF2B5EF4-FFF2-40B4-BE49-F238E27FC236}">
                        <a16:creationId xmlns:a16="http://schemas.microsoft.com/office/drawing/2014/main" id="{54D228E5-FC41-4971-85FA-2F57EF3CEDAC}"/>
                      </a:ext>
                    </a:extLst>
                  </p:cNvPr>
                  <p:cNvSpPr/>
                  <p:nvPr/>
                </p:nvSpPr>
                <p:spPr>
                  <a:xfrm>
                    <a:off x="8007927"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19" name="四角形: 角を丸くする 102">
                    <a:extLst>
                      <a:ext uri="{FF2B5EF4-FFF2-40B4-BE49-F238E27FC236}">
                        <a16:creationId xmlns:a16="http://schemas.microsoft.com/office/drawing/2014/main" id="{C7BE8802-4ECA-4CBB-A247-C30FE4AC2E9B}"/>
                      </a:ext>
                    </a:extLst>
                  </p:cNvPr>
                  <p:cNvSpPr/>
                  <p:nvPr/>
                </p:nvSpPr>
                <p:spPr>
                  <a:xfrm>
                    <a:off x="9183615"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grpSp>
            <p:grpSp>
              <p:nvGrpSpPr>
                <p:cNvPr id="93" name="グループ化 76">
                  <a:extLst>
                    <a:ext uri="{FF2B5EF4-FFF2-40B4-BE49-F238E27FC236}">
                      <a16:creationId xmlns:a16="http://schemas.microsoft.com/office/drawing/2014/main" id="{62FFA540-4504-4D57-9278-508BF917ADBC}"/>
                    </a:ext>
                  </a:extLst>
                </p:cNvPr>
                <p:cNvGrpSpPr/>
                <p:nvPr/>
              </p:nvGrpSpPr>
              <p:grpSpPr>
                <a:xfrm>
                  <a:off x="8677383" y="3733007"/>
                  <a:ext cx="1435461" cy="914400"/>
                  <a:chOff x="6794139" y="3733007"/>
                  <a:chExt cx="3303876" cy="1990727"/>
                </a:xfrm>
              </p:grpSpPr>
              <p:sp>
                <p:nvSpPr>
                  <p:cNvPr id="108" name="四角形: 角を丸くする 91">
                    <a:extLst>
                      <a:ext uri="{FF2B5EF4-FFF2-40B4-BE49-F238E27FC236}">
                        <a16:creationId xmlns:a16="http://schemas.microsoft.com/office/drawing/2014/main" id="{3580DB40-9B73-4069-9055-37ECB016D15A}"/>
                      </a:ext>
                    </a:extLst>
                  </p:cNvPr>
                  <p:cNvSpPr/>
                  <p:nvPr/>
                </p:nvSpPr>
                <p:spPr>
                  <a:xfrm>
                    <a:off x="6794139"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09" name="四角形: 角を丸くする 92">
                    <a:extLst>
                      <a:ext uri="{FF2B5EF4-FFF2-40B4-BE49-F238E27FC236}">
                        <a16:creationId xmlns:a16="http://schemas.microsoft.com/office/drawing/2014/main" id="{5E7FB2E1-A48A-40BE-80F2-A362AFBE640B}"/>
                      </a:ext>
                    </a:extLst>
                  </p:cNvPr>
                  <p:cNvSpPr/>
                  <p:nvPr/>
                </p:nvSpPr>
                <p:spPr>
                  <a:xfrm>
                    <a:off x="8013339"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10" name="四角形: 角を丸くする 93">
                    <a:extLst>
                      <a:ext uri="{FF2B5EF4-FFF2-40B4-BE49-F238E27FC236}">
                        <a16:creationId xmlns:a16="http://schemas.microsoft.com/office/drawing/2014/main" id="{DC643CE4-36F1-490D-94C9-04CD26306BD9}"/>
                      </a:ext>
                    </a:extLst>
                  </p:cNvPr>
                  <p:cNvSpPr/>
                  <p:nvPr/>
                </p:nvSpPr>
                <p:spPr>
                  <a:xfrm>
                    <a:off x="9183615"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11" name="四角形: 角を丸くする 94">
                    <a:extLst>
                      <a:ext uri="{FF2B5EF4-FFF2-40B4-BE49-F238E27FC236}">
                        <a16:creationId xmlns:a16="http://schemas.microsoft.com/office/drawing/2014/main" id="{FEF74BD1-DC1D-4898-B1C4-E27CB43C6AD6}"/>
                      </a:ext>
                    </a:extLst>
                  </p:cNvPr>
                  <p:cNvSpPr/>
                  <p:nvPr/>
                </p:nvSpPr>
                <p:spPr>
                  <a:xfrm>
                    <a:off x="6794139"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12" name="四角形: 角を丸くする 95">
                    <a:extLst>
                      <a:ext uri="{FF2B5EF4-FFF2-40B4-BE49-F238E27FC236}">
                        <a16:creationId xmlns:a16="http://schemas.microsoft.com/office/drawing/2014/main" id="{F0EEEB6D-6FDD-4ABD-8CC1-3671CD34FED9}"/>
                      </a:ext>
                    </a:extLst>
                  </p:cNvPr>
                  <p:cNvSpPr/>
                  <p:nvPr/>
                </p:nvSpPr>
                <p:spPr>
                  <a:xfrm>
                    <a:off x="8007927"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13" name="四角形: 角を丸くする 96">
                    <a:extLst>
                      <a:ext uri="{FF2B5EF4-FFF2-40B4-BE49-F238E27FC236}">
                        <a16:creationId xmlns:a16="http://schemas.microsoft.com/office/drawing/2014/main" id="{6347F678-5223-40D0-ABA7-EC998C9600DA}"/>
                      </a:ext>
                    </a:extLst>
                  </p:cNvPr>
                  <p:cNvSpPr/>
                  <p:nvPr/>
                </p:nvSpPr>
                <p:spPr>
                  <a:xfrm>
                    <a:off x="9183615"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grpSp>
            <p:grpSp>
              <p:nvGrpSpPr>
                <p:cNvPr id="94" name="グループ化 77">
                  <a:extLst>
                    <a:ext uri="{FF2B5EF4-FFF2-40B4-BE49-F238E27FC236}">
                      <a16:creationId xmlns:a16="http://schemas.microsoft.com/office/drawing/2014/main" id="{F9D58852-20AD-4940-B155-5799553FEB32}"/>
                    </a:ext>
                  </a:extLst>
                </p:cNvPr>
                <p:cNvGrpSpPr/>
                <p:nvPr/>
              </p:nvGrpSpPr>
              <p:grpSpPr>
                <a:xfrm>
                  <a:off x="6794139" y="4779966"/>
                  <a:ext cx="1435461" cy="914400"/>
                  <a:chOff x="6794139" y="3733007"/>
                  <a:chExt cx="3303876" cy="1990727"/>
                </a:xfrm>
              </p:grpSpPr>
              <p:sp>
                <p:nvSpPr>
                  <p:cNvPr id="102" name="四角形: 角を丸くする 85">
                    <a:extLst>
                      <a:ext uri="{FF2B5EF4-FFF2-40B4-BE49-F238E27FC236}">
                        <a16:creationId xmlns:a16="http://schemas.microsoft.com/office/drawing/2014/main" id="{5F856A7C-D92E-485F-AAF6-01FD53FD406D}"/>
                      </a:ext>
                    </a:extLst>
                  </p:cNvPr>
                  <p:cNvSpPr/>
                  <p:nvPr/>
                </p:nvSpPr>
                <p:spPr>
                  <a:xfrm>
                    <a:off x="6794139"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03" name="四角形: 角を丸くする 86">
                    <a:extLst>
                      <a:ext uri="{FF2B5EF4-FFF2-40B4-BE49-F238E27FC236}">
                        <a16:creationId xmlns:a16="http://schemas.microsoft.com/office/drawing/2014/main" id="{2D019FA9-7E71-409C-9F62-D3D52FB65D4E}"/>
                      </a:ext>
                    </a:extLst>
                  </p:cNvPr>
                  <p:cNvSpPr/>
                  <p:nvPr/>
                </p:nvSpPr>
                <p:spPr>
                  <a:xfrm>
                    <a:off x="8013339"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04" name="四角形: 角を丸くする 87">
                    <a:extLst>
                      <a:ext uri="{FF2B5EF4-FFF2-40B4-BE49-F238E27FC236}">
                        <a16:creationId xmlns:a16="http://schemas.microsoft.com/office/drawing/2014/main" id="{680DBE05-C9C9-4367-80AC-F19D85569F27}"/>
                      </a:ext>
                    </a:extLst>
                  </p:cNvPr>
                  <p:cNvSpPr/>
                  <p:nvPr/>
                </p:nvSpPr>
                <p:spPr>
                  <a:xfrm>
                    <a:off x="9183615"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05" name="四角形: 角を丸くする 88">
                    <a:extLst>
                      <a:ext uri="{FF2B5EF4-FFF2-40B4-BE49-F238E27FC236}">
                        <a16:creationId xmlns:a16="http://schemas.microsoft.com/office/drawing/2014/main" id="{9DD7721F-08A8-4649-9A77-F439E402AB47}"/>
                      </a:ext>
                    </a:extLst>
                  </p:cNvPr>
                  <p:cNvSpPr/>
                  <p:nvPr/>
                </p:nvSpPr>
                <p:spPr>
                  <a:xfrm>
                    <a:off x="6794139"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06" name="四角形: 角を丸くする 89">
                    <a:extLst>
                      <a:ext uri="{FF2B5EF4-FFF2-40B4-BE49-F238E27FC236}">
                        <a16:creationId xmlns:a16="http://schemas.microsoft.com/office/drawing/2014/main" id="{62CCD07F-4ADC-43A7-ACB0-3B940F4DAAA0}"/>
                      </a:ext>
                    </a:extLst>
                  </p:cNvPr>
                  <p:cNvSpPr/>
                  <p:nvPr/>
                </p:nvSpPr>
                <p:spPr>
                  <a:xfrm>
                    <a:off x="8007927"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07" name="四角形: 角を丸くする 90">
                    <a:extLst>
                      <a:ext uri="{FF2B5EF4-FFF2-40B4-BE49-F238E27FC236}">
                        <a16:creationId xmlns:a16="http://schemas.microsoft.com/office/drawing/2014/main" id="{DFFF7099-412C-41B0-A960-457874B5F04E}"/>
                      </a:ext>
                    </a:extLst>
                  </p:cNvPr>
                  <p:cNvSpPr/>
                  <p:nvPr/>
                </p:nvSpPr>
                <p:spPr>
                  <a:xfrm>
                    <a:off x="9183615"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grpSp>
            <p:grpSp>
              <p:nvGrpSpPr>
                <p:cNvPr id="95" name="グループ化 78">
                  <a:extLst>
                    <a:ext uri="{FF2B5EF4-FFF2-40B4-BE49-F238E27FC236}">
                      <a16:creationId xmlns:a16="http://schemas.microsoft.com/office/drawing/2014/main" id="{BF14FD3B-940A-4B98-A5A4-DCCAD130F6BD}"/>
                    </a:ext>
                  </a:extLst>
                </p:cNvPr>
                <p:cNvGrpSpPr/>
                <p:nvPr/>
              </p:nvGrpSpPr>
              <p:grpSpPr>
                <a:xfrm>
                  <a:off x="8685659" y="4779966"/>
                  <a:ext cx="1435461" cy="914400"/>
                  <a:chOff x="6794139" y="3733007"/>
                  <a:chExt cx="3303876" cy="1990727"/>
                </a:xfrm>
              </p:grpSpPr>
              <p:sp>
                <p:nvSpPr>
                  <p:cNvPr id="96" name="四角形: 角を丸くする 79">
                    <a:extLst>
                      <a:ext uri="{FF2B5EF4-FFF2-40B4-BE49-F238E27FC236}">
                        <a16:creationId xmlns:a16="http://schemas.microsoft.com/office/drawing/2014/main" id="{2E87B9AF-DC09-48F1-9FB7-715A3C9E994E}"/>
                      </a:ext>
                    </a:extLst>
                  </p:cNvPr>
                  <p:cNvSpPr/>
                  <p:nvPr/>
                </p:nvSpPr>
                <p:spPr>
                  <a:xfrm>
                    <a:off x="6794139"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97" name="四角形: 角を丸くする 80">
                    <a:extLst>
                      <a:ext uri="{FF2B5EF4-FFF2-40B4-BE49-F238E27FC236}">
                        <a16:creationId xmlns:a16="http://schemas.microsoft.com/office/drawing/2014/main" id="{C23AF05A-23DA-4B28-ADCE-05C167DE5668}"/>
                      </a:ext>
                    </a:extLst>
                  </p:cNvPr>
                  <p:cNvSpPr/>
                  <p:nvPr/>
                </p:nvSpPr>
                <p:spPr>
                  <a:xfrm>
                    <a:off x="8013339"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98" name="四角形: 角を丸くする 81">
                    <a:extLst>
                      <a:ext uri="{FF2B5EF4-FFF2-40B4-BE49-F238E27FC236}">
                        <a16:creationId xmlns:a16="http://schemas.microsoft.com/office/drawing/2014/main" id="{A3D2AA64-6BF4-433A-87A4-F18FF4A03576}"/>
                      </a:ext>
                    </a:extLst>
                  </p:cNvPr>
                  <p:cNvSpPr/>
                  <p:nvPr/>
                </p:nvSpPr>
                <p:spPr>
                  <a:xfrm>
                    <a:off x="9183615"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99" name="四角形: 角を丸くする 82">
                    <a:extLst>
                      <a:ext uri="{FF2B5EF4-FFF2-40B4-BE49-F238E27FC236}">
                        <a16:creationId xmlns:a16="http://schemas.microsoft.com/office/drawing/2014/main" id="{21AEBEE0-D969-4109-8290-DD2206CAE4BB}"/>
                      </a:ext>
                    </a:extLst>
                  </p:cNvPr>
                  <p:cNvSpPr/>
                  <p:nvPr/>
                </p:nvSpPr>
                <p:spPr>
                  <a:xfrm>
                    <a:off x="6794139"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00" name="四角形: 角を丸くする 83">
                    <a:extLst>
                      <a:ext uri="{FF2B5EF4-FFF2-40B4-BE49-F238E27FC236}">
                        <a16:creationId xmlns:a16="http://schemas.microsoft.com/office/drawing/2014/main" id="{A1813CEE-BB1A-4085-B318-5A2BC725B553}"/>
                      </a:ext>
                    </a:extLst>
                  </p:cNvPr>
                  <p:cNvSpPr/>
                  <p:nvPr/>
                </p:nvSpPr>
                <p:spPr>
                  <a:xfrm>
                    <a:off x="8007927"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01" name="四角形: 角を丸くする 84">
                    <a:extLst>
                      <a:ext uri="{FF2B5EF4-FFF2-40B4-BE49-F238E27FC236}">
                        <a16:creationId xmlns:a16="http://schemas.microsoft.com/office/drawing/2014/main" id="{72568A38-A305-46E3-830B-69D443CF87F7}"/>
                      </a:ext>
                    </a:extLst>
                  </p:cNvPr>
                  <p:cNvSpPr/>
                  <p:nvPr/>
                </p:nvSpPr>
                <p:spPr>
                  <a:xfrm>
                    <a:off x="9183615"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grpSp>
          </p:grpSp>
          <p:grpSp>
            <p:nvGrpSpPr>
              <p:cNvPr id="61" name="グループ化 103">
                <a:extLst>
                  <a:ext uri="{FF2B5EF4-FFF2-40B4-BE49-F238E27FC236}">
                    <a16:creationId xmlns:a16="http://schemas.microsoft.com/office/drawing/2014/main" id="{33D8B2B4-883D-4E68-8CFE-50D80BCC36F8}"/>
                  </a:ext>
                </a:extLst>
              </p:cNvPr>
              <p:cNvGrpSpPr/>
              <p:nvPr/>
            </p:nvGrpSpPr>
            <p:grpSpPr>
              <a:xfrm>
                <a:off x="8740293" y="4902754"/>
                <a:ext cx="2059998" cy="1277146"/>
                <a:chOff x="6541077" y="3532188"/>
                <a:chExt cx="4019550" cy="2647950"/>
              </a:xfrm>
            </p:grpSpPr>
            <p:sp>
              <p:nvSpPr>
                <p:cNvPr id="62" name="正方形/長方形 61">
                  <a:extLst>
                    <a:ext uri="{FF2B5EF4-FFF2-40B4-BE49-F238E27FC236}">
                      <a16:creationId xmlns:a16="http://schemas.microsoft.com/office/drawing/2014/main" id="{F8896A4C-58F8-429A-8394-82D445CFE874}"/>
                    </a:ext>
                  </a:extLst>
                </p:cNvPr>
                <p:cNvSpPr/>
                <p:nvPr/>
              </p:nvSpPr>
              <p:spPr>
                <a:xfrm>
                  <a:off x="6541077" y="3532188"/>
                  <a:ext cx="4019550" cy="2647950"/>
                </a:xfrm>
                <a:prstGeom prst="rect">
                  <a:avLst/>
                </a:prstGeom>
                <a:gradFill>
                  <a:gsLst>
                    <a:gs pos="100000">
                      <a:schemeClr val="accent4">
                        <a:lumMod val="75000"/>
                      </a:schemeClr>
                    </a:gs>
                    <a:gs pos="100000">
                      <a:schemeClr val="accent1">
                        <a:shade val="78000"/>
                        <a:satMod val="120000"/>
                        <a:lumMod val="99000"/>
                      </a:schemeClr>
                    </a:gs>
                  </a:gsLst>
                </a:gradFill>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en-US" altLang="ja-JP" dirty="0"/>
                </a:p>
                <a:p>
                  <a:pPr algn="ctr"/>
                  <a:endParaRPr kumimoji="1" lang="en-US" altLang="ja-JP" dirty="0"/>
                </a:p>
                <a:p>
                  <a:pPr algn="ctr"/>
                  <a:endParaRPr kumimoji="1" lang="en-US" altLang="ja-JP" dirty="0"/>
                </a:p>
                <a:p>
                  <a:pPr algn="ctr"/>
                  <a:endParaRPr kumimoji="1" lang="en-US" altLang="ja-JP" dirty="0"/>
                </a:p>
                <a:p>
                  <a:pPr algn="ctr"/>
                  <a:endParaRPr kumimoji="1" lang="en-US" altLang="ja-JP" dirty="0"/>
                </a:p>
                <a:p>
                  <a:pPr algn="ctr"/>
                  <a:endParaRPr kumimoji="1" lang="en-US" altLang="ja-JP" dirty="0"/>
                </a:p>
                <a:p>
                  <a:pPr algn="ctr"/>
                  <a:endParaRPr kumimoji="1" lang="en-US" altLang="ja-JP" dirty="0"/>
                </a:p>
                <a:p>
                  <a:pPr algn="ctr"/>
                  <a:endParaRPr kumimoji="1" lang="en-US" altLang="ja-JP" dirty="0"/>
                </a:p>
              </p:txBody>
            </p:sp>
            <p:grpSp>
              <p:nvGrpSpPr>
                <p:cNvPr id="63" name="グループ化 105">
                  <a:extLst>
                    <a:ext uri="{FF2B5EF4-FFF2-40B4-BE49-F238E27FC236}">
                      <a16:creationId xmlns:a16="http://schemas.microsoft.com/office/drawing/2014/main" id="{638A9287-FE22-419B-B8A0-428B0BBF3E2F}"/>
                    </a:ext>
                  </a:extLst>
                </p:cNvPr>
                <p:cNvGrpSpPr/>
                <p:nvPr/>
              </p:nvGrpSpPr>
              <p:grpSpPr>
                <a:xfrm>
                  <a:off x="6794139" y="3733008"/>
                  <a:ext cx="1435461" cy="914400"/>
                  <a:chOff x="6794139" y="3733007"/>
                  <a:chExt cx="3303876" cy="1990727"/>
                </a:xfrm>
              </p:grpSpPr>
              <p:sp>
                <p:nvSpPr>
                  <p:cNvPr id="85" name="四角形: 角を丸くする 127">
                    <a:extLst>
                      <a:ext uri="{FF2B5EF4-FFF2-40B4-BE49-F238E27FC236}">
                        <a16:creationId xmlns:a16="http://schemas.microsoft.com/office/drawing/2014/main" id="{0A9D45F7-28C7-4BAF-BE81-D1E436B15ECB}"/>
                      </a:ext>
                    </a:extLst>
                  </p:cNvPr>
                  <p:cNvSpPr/>
                  <p:nvPr/>
                </p:nvSpPr>
                <p:spPr>
                  <a:xfrm>
                    <a:off x="6794139"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86" name="四角形: 角を丸くする 128">
                    <a:extLst>
                      <a:ext uri="{FF2B5EF4-FFF2-40B4-BE49-F238E27FC236}">
                        <a16:creationId xmlns:a16="http://schemas.microsoft.com/office/drawing/2014/main" id="{7164E0D3-75AF-4EAA-AF26-8B6733AC4207}"/>
                      </a:ext>
                    </a:extLst>
                  </p:cNvPr>
                  <p:cNvSpPr/>
                  <p:nvPr/>
                </p:nvSpPr>
                <p:spPr>
                  <a:xfrm>
                    <a:off x="8013339"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87" name="四角形: 角を丸くする 129">
                    <a:extLst>
                      <a:ext uri="{FF2B5EF4-FFF2-40B4-BE49-F238E27FC236}">
                        <a16:creationId xmlns:a16="http://schemas.microsoft.com/office/drawing/2014/main" id="{DE2B770E-A4D9-4528-A5B4-5B018E3C1DC6}"/>
                      </a:ext>
                    </a:extLst>
                  </p:cNvPr>
                  <p:cNvSpPr/>
                  <p:nvPr/>
                </p:nvSpPr>
                <p:spPr>
                  <a:xfrm>
                    <a:off x="9183615"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88" name="四角形: 角を丸くする 130">
                    <a:extLst>
                      <a:ext uri="{FF2B5EF4-FFF2-40B4-BE49-F238E27FC236}">
                        <a16:creationId xmlns:a16="http://schemas.microsoft.com/office/drawing/2014/main" id="{62AB83F5-1E21-4110-85FA-AEE123381060}"/>
                      </a:ext>
                    </a:extLst>
                  </p:cNvPr>
                  <p:cNvSpPr/>
                  <p:nvPr/>
                </p:nvSpPr>
                <p:spPr>
                  <a:xfrm>
                    <a:off x="6794139"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89" name="四角形: 角を丸くする 131">
                    <a:extLst>
                      <a:ext uri="{FF2B5EF4-FFF2-40B4-BE49-F238E27FC236}">
                        <a16:creationId xmlns:a16="http://schemas.microsoft.com/office/drawing/2014/main" id="{CAF69428-7AB5-48AE-B50C-0BA66445C2FF}"/>
                      </a:ext>
                    </a:extLst>
                  </p:cNvPr>
                  <p:cNvSpPr/>
                  <p:nvPr/>
                </p:nvSpPr>
                <p:spPr>
                  <a:xfrm>
                    <a:off x="8007927"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90" name="四角形: 角を丸くする 132">
                    <a:extLst>
                      <a:ext uri="{FF2B5EF4-FFF2-40B4-BE49-F238E27FC236}">
                        <a16:creationId xmlns:a16="http://schemas.microsoft.com/office/drawing/2014/main" id="{2E07518B-F786-4C89-A363-4ABA85DF4BD9}"/>
                      </a:ext>
                    </a:extLst>
                  </p:cNvPr>
                  <p:cNvSpPr/>
                  <p:nvPr/>
                </p:nvSpPr>
                <p:spPr>
                  <a:xfrm>
                    <a:off x="9183615"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grpSp>
            <p:grpSp>
              <p:nvGrpSpPr>
                <p:cNvPr id="64" name="グループ化 106">
                  <a:extLst>
                    <a:ext uri="{FF2B5EF4-FFF2-40B4-BE49-F238E27FC236}">
                      <a16:creationId xmlns:a16="http://schemas.microsoft.com/office/drawing/2014/main" id="{841FEE23-9945-4A41-B63D-583784D1431A}"/>
                    </a:ext>
                  </a:extLst>
                </p:cNvPr>
                <p:cNvGrpSpPr/>
                <p:nvPr/>
              </p:nvGrpSpPr>
              <p:grpSpPr>
                <a:xfrm>
                  <a:off x="8677383" y="3733007"/>
                  <a:ext cx="1435461" cy="914400"/>
                  <a:chOff x="6794139" y="3733007"/>
                  <a:chExt cx="3303876" cy="1990727"/>
                </a:xfrm>
              </p:grpSpPr>
              <p:sp>
                <p:nvSpPr>
                  <p:cNvPr id="79" name="四角形: 角を丸くする 121">
                    <a:extLst>
                      <a:ext uri="{FF2B5EF4-FFF2-40B4-BE49-F238E27FC236}">
                        <a16:creationId xmlns:a16="http://schemas.microsoft.com/office/drawing/2014/main" id="{D7D10B4C-139F-4385-9335-DB018D8341CE}"/>
                      </a:ext>
                    </a:extLst>
                  </p:cNvPr>
                  <p:cNvSpPr/>
                  <p:nvPr/>
                </p:nvSpPr>
                <p:spPr>
                  <a:xfrm>
                    <a:off x="6794139"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80" name="四角形: 角を丸くする 122">
                    <a:extLst>
                      <a:ext uri="{FF2B5EF4-FFF2-40B4-BE49-F238E27FC236}">
                        <a16:creationId xmlns:a16="http://schemas.microsoft.com/office/drawing/2014/main" id="{7E5AD28D-6EF6-46A7-ACDE-197AA5CB4C1F}"/>
                      </a:ext>
                    </a:extLst>
                  </p:cNvPr>
                  <p:cNvSpPr/>
                  <p:nvPr/>
                </p:nvSpPr>
                <p:spPr>
                  <a:xfrm>
                    <a:off x="8013339"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81" name="四角形: 角を丸くする 123">
                    <a:extLst>
                      <a:ext uri="{FF2B5EF4-FFF2-40B4-BE49-F238E27FC236}">
                        <a16:creationId xmlns:a16="http://schemas.microsoft.com/office/drawing/2014/main" id="{05EB35CE-A65C-44C2-A9AB-FEA9DE9F7050}"/>
                      </a:ext>
                    </a:extLst>
                  </p:cNvPr>
                  <p:cNvSpPr/>
                  <p:nvPr/>
                </p:nvSpPr>
                <p:spPr>
                  <a:xfrm>
                    <a:off x="9183615"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82" name="四角形: 角を丸くする 124">
                    <a:extLst>
                      <a:ext uri="{FF2B5EF4-FFF2-40B4-BE49-F238E27FC236}">
                        <a16:creationId xmlns:a16="http://schemas.microsoft.com/office/drawing/2014/main" id="{9BADB00B-4626-48AD-83F0-4E19AAC2BF5E}"/>
                      </a:ext>
                    </a:extLst>
                  </p:cNvPr>
                  <p:cNvSpPr/>
                  <p:nvPr/>
                </p:nvSpPr>
                <p:spPr>
                  <a:xfrm>
                    <a:off x="6794139"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83" name="四角形: 角を丸くする 125">
                    <a:extLst>
                      <a:ext uri="{FF2B5EF4-FFF2-40B4-BE49-F238E27FC236}">
                        <a16:creationId xmlns:a16="http://schemas.microsoft.com/office/drawing/2014/main" id="{9FA72944-3E1E-467E-BE0E-4C374D756350}"/>
                      </a:ext>
                    </a:extLst>
                  </p:cNvPr>
                  <p:cNvSpPr/>
                  <p:nvPr/>
                </p:nvSpPr>
                <p:spPr>
                  <a:xfrm>
                    <a:off x="8007927"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84" name="四角形: 角を丸くする 126">
                    <a:extLst>
                      <a:ext uri="{FF2B5EF4-FFF2-40B4-BE49-F238E27FC236}">
                        <a16:creationId xmlns:a16="http://schemas.microsoft.com/office/drawing/2014/main" id="{6DE17329-1E4A-4B37-BAD6-0F7D60BD5C46}"/>
                      </a:ext>
                    </a:extLst>
                  </p:cNvPr>
                  <p:cNvSpPr/>
                  <p:nvPr/>
                </p:nvSpPr>
                <p:spPr>
                  <a:xfrm>
                    <a:off x="9183615"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grpSp>
            <p:grpSp>
              <p:nvGrpSpPr>
                <p:cNvPr id="65" name="グループ化 107">
                  <a:extLst>
                    <a:ext uri="{FF2B5EF4-FFF2-40B4-BE49-F238E27FC236}">
                      <a16:creationId xmlns:a16="http://schemas.microsoft.com/office/drawing/2014/main" id="{44BF7EB5-42F0-48FB-B15D-E5AF0EE88852}"/>
                    </a:ext>
                  </a:extLst>
                </p:cNvPr>
                <p:cNvGrpSpPr/>
                <p:nvPr/>
              </p:nvGrpSpPr>
              <p:grpSpPr>
                <a:xfrm>
                  <a:off x="6794139" y="4779966"/>
                  <a:ext cx="1435461" cy="914400"/>
                  <a:chOff x="6794139" y="3733007"/>
                  <a:chExt cx="3303876" cy="1990727"/>
                </a:xfrm>
              </p:grpSpPr>
              <p:sp>
                <p:nvSpPr>
                  <p:cNvPr id="73" name="四角形: 角を丸くする 115">
                    <a:extLst>
                      <a:ext uri="{FF2B5EF4-FFF2-40B4-BE49-F238E27FC236}">
                        <a16:creationId xmlns:a16="http://schemas.microsoft.com/office/drawing/2014/main" id="{EE9DB038-B12B-4401-984A-E79C7A156B8F}"/>
                      </a:ext>
                    </a:extLst>
                  </p:cNvPr>
                  <p:cNvSpPr/>
                  <p:nvPr/>
                </p:nvSpPr>
                <p:spPr>
                  <a:xfrm>
                    <a:off x="6794139"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74" name="四角形: 角を丸くする 116">
                    <a:extLst>
                      <a:ext uri="{FF2B5EF4-FFF2-40B4-BE49-F238E27FC236}">
                        <a16:creationId xmlns:a16="http://schemas.microsoft.com/office/drawing/2014/main" id="{81320DE7-3DE1-424F-A082-66B13A00793E}"/>
                      </a:ext>
                    </a:extLst>
                  </p:cNvPr>
                  <p:cNvSpPr/>
                  <p:nvPr/>
                </p:nvSpPr>
                <p:spPr>
                  <a:xfrm>
                    <a:off x="8013339"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75" name="四角形: 角を丸くする 117">
                    <a:extLst>
                      <a:ext uri="{FF2B5EF4-FFF2-40B4-BE49-F238E27FC236}">
                        <a16:creationId xmlns:a16="http://schemas.microsoft.com/office/drawing/2014/main" id="{68DA2762-1BEE-48CD-BF8E-8217CB6B84A2}"/>
                      </a:ext>
                    </a:extLst>
                  </p:cNvPr>
                  <p:cNvSpPr/>
                  <p:nvPr/>
                </p:nvSpPr>
                <p:spPr>
                  <a:xfrm>
                    <a:off x="9183615"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76" name="四角形: 角を丸くする 118">
                    <a:extLst>
                      <a:ext uri="{FF2B5EF4-FFF2-40B4-BE49-F238E27FC236}">
                        <a16:creationId xmlns:a16="http://schemas.microsoft.com/office/drawing/2014/main" id="{E048D6C9-8B4D-4559-A41A-C8DE930F48D2}"/>
                      </a:ext>
                    </a:extLst>
                  </p:cNvPr>
                  <p:cNvSpPr/>
                  <p:nvPr/>
                </p:nvSpPr>
                <p:spPr>
                  <a:xfrm>
                    <a:off x="6794139"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77" name="四角形: 角を丸くする 119">
                    <a:extLst>
                      <a:ext uri="{FF2B5EF4-FFF2-40B4-BE49-F238E27FC236}">
                        <a16:creationId xmlns:a16="http://schemas.microsoft.com/office/drawing/2014/main" id="{A4F9B38B-D0F0-4704-A3F3-8CB0C86EA2D1}"/>
                      </a:ext>
                    </a:extLst>
                  </p:cNvPr>
                  <p:cNvSpPr/>
                  <p:nvPr/>
                </p:nvSpPr>
                <p:spPr>
                  <a:xfrm>
                    <a:off x="8007927"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78" name="四角形: 角を丸くする 120">
                    <a:extLst>
                      <a:ext uri="{FF2B5EF4-FFF2-40B4-BE49-F238E27FC236}">
                        <a16:creationId xmlns:a16="http://schemas.microsoft.com/office/drawing/2014/main" id="{57EA93CE-DD1A-4F14-98ED-88D81A26B9AB}"/>
                      </a:ext>
                    </a:extLst>
                  </p:cNvPr>
                  <p:cNvSpPr/>
                  <p:nvPr/>
                </p:nvSpPr>
                <p:spPr>
                  <a:xfrm>
                    <a:off x="9183615"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grpSp>
            <p:grpSp>
              <p:nvGrpSpPr>
                <p:cNvPr id="66" name="グループ化 108">
                  <a:extLst>
                    <a:ext uri="{FF2B5EF4-FFF2-40B4-BE49-F238E27FC236}">
                      <a16:creationId xmlns:a16="http://schemas.microsoft.com/office/drawing/2014/main" id="{C9863848-9EE9-4396-9A2E-D835A93C50D0}"/>
                    </a:ext>
                  </a:extLst>
                </p:cNvPr>
                <p:cNvGrpSpPr/>
                <p:nvPr/>
              </p:nvGrpSpPr>
              <p:grpSpPr>
                <a:xfrm>
                  <a:off x="8685659" y="4779966"/>
                  <a:ext cx="1435461" cy="914400"/>
                  <a:chOff x="6794139" y="3733007"/>
                  <a:chExt cx="3303876" cy="1990727"/>
                </a:xfrm>
              </p:grpSpPr>
              <p:sp>
                <p:nvSpPr>
                  <p:cNvPr id="67" name="四角形: 角を丸くする 109">
                    <a:extLst>
                      <a:ext uri="{FF2B5EF4-FFF2-40B4-BE49-F238E27FC236}">
                        <a16:creationId xmlns:a16="http://schemas.microsoft.com/office/drawing/2014/main" id="{E3A4399B-BDBD-40E3-B004-8009076A3DC4}"/>
                      </a:ext>
                    </a:extLst>
                  </p:cNvPr>
                  <p:cNvSpPr/>
                  <p:nvPr/>
                </p:nvSpPr>
                <p:spPr>
                  <a:xfrm>
                    <a:off x="6794139"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68" name="四角形: 角を丸くする 110">
                    <a:extLst>
                      <a:ext uri="{FF2B5EF4-FFF2-40B4-BE49-F238E27FC236}">
                        <a16:creationId xmlns:a16="http://schemas.microsoft.com/office/drawing/2014/main" id="{BB3DC859-25FD-4498-B848-F2267A56C361}"/>
                      </a:ext>
                    </a:extLst>
                  </p:cNvPr>
                  <p:cNvSpPr/>
                  <p:nvPr/>
                </p:nvSpPr>
                <p:spPr>
                  <a:xfrm>
                    <a:off x="8013339"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69" name="四角形: 角を丸くする 111">
                    <a:extLst>
                      <a:ext uri="{FF2B5EF4-FFF2-40B4-BE49-F238E27FC236}">
                        <a16:creationId xmlns:a16="http://schemas.microsoft.com/office/drawing/2014/main" id="{1F51A3DC-999A-40FB-A91D-0FD151B96FE4}"/>
                      </a:ext>
                    </a:extLst>
                  </p:cNvPr>
                  <p:cNvSpPr/>
                  <p:nvPr/>
                </p:nvSpPr>
                <p:spPr>
                  <a:xfrm>
                    <a:off x="9183615" y="3733007"/>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70" name="四角形: 角を丸くする 112">
                    <a:extLst>
                      <a:ext uri="{FF2B5EF4-FFF2-40B4-BE49-F238E27FC236}">
                        <a16:creationId xmlns:a16="http://schemas.microsoft.com/office/drawing/2014/main" id="{4D44CFE6-1977-43A1-9A4C-F215B4A376C0}"/>
                      </a:ext>
                    </a:extLst>
                  </p:cNvPr>
                  <p:cNvSpPr/>
                  <p:nvPr/>
                </p:nvSpPr>
                <p:spPr>
                  <a:xfrm>
                    <a:off x="6794139"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71" name="四角形: 角を丸くする 113">
                    <a:extLst>
                      <a:ext uri="{FF2B5EF4-FFF2-40B4-BE49-F238E27FC236}">
                        <a16:creationId xmlns:a16="http://schemas.microsoft.com/office/drawing/2014/main" id="{012034AC-D5B5-4C14-AAE9-C7B46401CF17}"/>
                      </a:ext>
                    </a:extLst>
                  </p:cNvPr>
                  <p:cNvSpPr/>
                  <p:nvPr/>
                </p:nvSpPr>
                <p:spPr>
                  <a:xfrm>
                    <a:off x="8007927"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72" name="四角形: 角を丸くする 114">
                    <a:extLst>
                      <a:ext uri="{FF2B5EF4-FFF2-40B4-BE49-F238E27FC236}">
                        <a16:creationId xmlns:a16="http://schemas.microsoft.com/office/drawing/2014/main" id="{7AACC580-D440-4521-A0FA-80A3312E8F84}"/>
                      </a:ext>
                    </a:extLst>
                  </p:cNvPr>
                  <p:cNvSpPr/>
                  <p:nvPr/>
                </p:nvSpPr>
                <p:spPr>
                  <a:xfrm>
                    <a:off x="9183615" y="4809334"/>
                    <a:ext cx="914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grpSp>
          </p:grpSp>
        </p:grpSp>
      </p:grpSp>
      <p:sp>
        <p:nvSpPr>
          <p:cNvPr id="3" name="テキスト ボックス 2">
            <a:extLst>
              <a:ext uri="{FF2B5EF4-FFF2-40B4-BE49-F238E27FC236}">
                <a16:creationId xmlns:a16="http://schemas.microsoft.com/office/drawing/2014/main" id="{C1C2AF96-5ED5-44FC-84E8-DB8765CC8C31}"/>
              </a:ext>
            </a:extLst>
          </p:cNvPr>
          <p:cNvSpPr txBox="1"/>
          <p:nvPr/>
        </p:nvSpPr>
        <p:spPr>
          <a:xfrm>
            <a:off x="5821352" y="5632191"/>
            <a:ext cx="1486304" cy="461665"/>
          </a:xfrm>
          <a:prstGeom prst="rect">
            <a:avLst/>
          </a:prstGeom>
          <a:noFill/>
        </p:spPr>
        <p:txBody>
          <a:bodyPr wrap="none" rtlCol="0">
            <a:spAutoFit/>
          </a:bodyPr>
          <a:lstStyle/>
          <a:p>
            <a:r>
              <a:rPr kumimoji="1" lang="en-US" altLang="ja-JP" sz="2400" b="1" dirty="0">
                <a:solidFill>
                  <a:schemeClr val="bg1"/>
                </a:solidFill>
              </a:rPr>
              <a:t>GPU</a:t>
            </a:r>
            <a:r>
              <a:rPr kumimoji="1" lang="ja-JP" altLang="en-US" sz="2400" b="1" dirty="0">
                <a:solidFill>
                  <a:schemeClr val="bg1"/>
                </a:solidFill>
              </a:rPr>
              <a:t>コア</a:t>
            </a:r>
          </a:p>
        </p:txBody>
      </p:sp>
      <p:sp>
        <p:nvSpPr>
          <p:cNvPr id="51" name="角丸四角形吹き出し 50"/>
          <p:cNvSpPr/>
          <p:nvPr/>
        </p:nvSpPr>
        <p:spPr>
          <a:xfrm>
            <a:off x="6899880" y="2143886"/>
            <a:ext cx="1914160" cy="552257"/>
          </a:xfrm>
          <a:prstGeom prst="wedgeRoundRectCallout">
            <a:avLst>
              <a:gd name="adj1" fmla="val 1324"/>
              <a:gd name="adj2" fmla="val 208474"/>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400" dirty="0"/>
              <a:t>GPU</a:t>
            </a:r>
            <a:r>
              <a:rPr kumimoji="1" lang="ja-JP" altLang="en-US" sz="2400" dirty="0"/>
              <a:t>計算</a:t>
            </a:r>
          </a:p>
        </p:txBody>
      </p:sp>
      <p:sp>
        <p:nvSpPr>
          <p:cNvPr id="54" name="テキスト ボックス 53"/>
          <p:cNvSpPr txBox="1"/>
          <p:nvPr/>
        </p:nvSpPr>
        <p:spPr>
          <a:xfrm>
            <a:off x="8030473" y="2594962"/>
            <a:ext cx="415498" cy="369332"/>
          </a:xfrm>
          <a:prstGeom prst="rect">
            <a:avLst/>
          </a:prstGeom>
          <a:noFill/>
        </p:spPr>
        <p:txBody>
          <a:bodyPr wrap="none" rtlCol="0">
            <a:spAutoFit/>
          </a:bodyPr>
          <a:lstStyle/>
          <a:p>
            <a:r>
              <a:rPr kumimoji="1" lang="ja-JP" altLang="en-US" b="1" dirty="0">
                <a:solidFill>
                  <a:srgbClr val="FF0000"/>
                </a:solidFill>
              </a:rPr>
              <a:t>③</a:t>
            </a:r>
          </a:p>
        </p:txBody>
      </p:sp>
    </p:spTree>
    <p:extLst>
      <p:ext uri="{BB962C8B-B14F-4D97-AF65-F5344CB8AC3E}">
        <p14:creationId xmlns:p14="http://schemas.microsoft.com/office/powerpoint/2010/main" val="318252814"/>
      </p:ext>
    </p:extLst>
  </p:cSld>
  <p:clrMapOvr>
    <a:masterClrMapping/>
  </p:clrMapOvr>
  <mc:AlternateContent xmlns:mc="http://schemas.openxmlformats.org/markup-compatibility/2006" xmlns:p14="http://schemas.microsoft.com/office/powerpoint/2010/main">
    <mc:Choice Requires="p14">
      <p:transition spd="slow" p14:dur="2000" advTm="37424"/>
    </mc:Choice>
    <mc:Fallback xmlns="">
      <p:transition xmlns:p14="http://schemas.microsoft.com/office/powerpoint/2010/main" spd="slow" advTm="37424"/>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9161" y="295037"/>
            <a:ext cx="7886700" cy="699133"/>
          </a:xfrm>
        </p:spPr>
        <p:txBody>
          <a:bodyPr/>
          <a:lstStyle/>
          <a:p>
            <a:r>
              <a:rPr kumimoji="1" lang="ja-JP" altLang="en-US" dirty="0"/>
              <a:t>手法</a:t>
            </a:r>
          </a:p>
        </p:txBody>
      </p:sp>
      <p:sp>
        <p:nvSpPr>
          <p:cNvPr id="48" name="スライド番号プレースホルダー 47"/>
          <p:cNvSpPr>
            <a:spLocks noGrp="1"/>
          </p:cNvSpPr>
          <p:nvPr>
            <p:ph type="sldNum" sz="quarter" idx="12"/>
          </p:nvPr>
        </p:nvSpPr>
        <p:spPr/>
        <p:txBody>
          <a:bodyPr/>
          <a:lstStyle/>
          <a:p>
            <a:fld id="{AA31B575-576A-460D-A78B-4DD9300BA0DA}" type="slidenum">
              <a:rPr kumimoji="1" lang="ja-JP" altLang="en-US" sz="1800" smtClean="0"/>
              <a:t>8</a:t>
            </a:fld>
            <a:endParaRPr kumimoji="1" lang="ja-JP" altLang="en-US" sz="1800" dirty="0"/>
          </a:p>
        </p:txBody>
      </p:sp>
      <p:grpSp>
        <p:nvGrpSpPr>
          <p:cNvPr id="3" name="グループ化 2">
            <a:extLst>
              <a:ext uri="{FF2B5EF4-FFF2-40B4-BE49-F238E27FC236}">
                <a16:creationId xmlns:a16="http://schemas.microsoft.com/office/drawing/2014/main" id="{1F402FB5-11C8-4DBF-B20D-DBDB2B869376}"/>
              </a:ext>
            </a:extLst>
          </p:cNvPr>
          <p:cNvGrpSpPr/>
          <p:nvPr/>
        </p:nvGrpSpPr>
        <p:grpSpPr>
          <a:xfrm>
            <a:off x="629161" y="2505690"/>
            <a:ext cx="7990811" cy="3212553"/>
            <a:chOff x="629161" y="1406651"/>
            <a:chExt cx="7990811" cy="3212553"/>
          </a:xfrm>
        </p:grpSpPr>
        <p:grpSp>
          <p:nvGrpSpPr>
            <p:cNvPr id="4" name="グループ化 3"/>
            <p:cNvGrpSpPr/>
            <p:nvPr/>
          </p:nvGrpSpPr>
          <p:grpSpPr>
            <a:xfrm>
              <a:off x="629161" y="1682467"/>
              <a:ext cx="7990811" cy="2936737"/>
              <a:chOff x="587850" y="2076414"/>
              <a:chExt cx="7990811" cy="2936737"/>
            </a:xfrm>
          </p:grpSpPr>
          <p:grpSp>
            <p:nvGrpSpPr>
              <p:cNvPr id="7" name="図形グループ 6"/>
              <p:cNvGrpSpPr/>
              <p:nvPr/>
            </p:nvGrpSpPr>
            <p:grpSpPr>
              <a:xfrm>
                <a:off x="3742842" y="2112726"/>
                <a:ext cx="1843178" cy="2238167"/>
                <a:chOff x="2656695" y="1571854"/>
                <a:chExt cx="1630832" cy="2942510"/>
              </a:xfrm>
            </p:grpSpPr>
            <p:sp>
              <p:nvSpPr>
                <p:cNvPr id="16" name="AutoShape 6" descr="人工知能・AIのイラスト"/>
                <p:cNvSpPr>
                  <a:spLocks noChangeAspect="1" noChangeArrowheads="1"/>
                </p:cNvSpPr>
                <p:nvPr/>
              </p:nvSpPr>
              <p:spPr bwMode="auto">
                <a:xfrm>
                  <a:off x="3881616" y="3276600"/>
                  <a:ext cx="138554" cy="304800"/>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7" name="正方形/長方形 16"/>
                <p:cNvSpPr/>
                <p:nvPr/>
              </p:nvSpPr>
              <p:spPr>
                <a:xfrm>
                  <a:off x="2771054" y="1685028"/>
                  <a:ext cx="1425072" cy="17604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8" name="正方形/長方形 17"/>
                <p:cNvSpPr/>
                <p:nvPr/>
              </p:nvSpPr>
              <p:spPr>
                <a:xfrm>
                  <a:off x="2772206" y="2026050"/>
                  <a:ext cx="1425072" cy="17604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2772206" y="2390720"/>
                  <a:ext cx="1425072" cy="17604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20" name="正方形/長方形 19"/>
                <p:cNvSpPr/>
                <p:nvPr/>
              </p:nvSpPr>
              <p:spPr>
                <a:xfrm>
                  <a:off x="2772206" y="2730242"/>
                  <a:ext cx="1425072" cy="17604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21" name="正方形/長方形 20"/>
                <p:cNvSpPr/>
                <p:nvPr/>
              </p:nvSpPr>
              <p:spPr>
                <a:xfrm>
                  <a:off x="2772206" y="3094912"/>
                  <a:ext cx="1425072" cy="17604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22" name="正方形/長方形 21"/>
                <p:cNvSpPr/>
                <p:nvPr/>
              </p:nvSpPr>
              <p:spPr>
                <a:xfrm>
                  <a:off x="2772206" y="3472157"/>
                  <a:ext cx="1425072" cy="17604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23" name="正方形/長方形 22"/>
                <p:cNvSpPr/>
                <p:nvPr/>
              </p:nvSpPr>
              <p:spPr>
                <a:xfrm>
                  <a:off x="2781736" y="3824252"/>
                  <a:ext cx="1425072" cy="17604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4" name="正方形/長方形 23"/>
                <p:cNvSpPr/>
                <p:nvPr/>
              </p:nvSpPr>
              <p:spPr>
                <a:xfrm>
                  <a:off x="2656695" y="1571854"/>
                  <a:ext cx="1630832" cy="294251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5" name="正方形/長方形 24"/>
                <p:cNvSpPr/>
                <p:nvPr/>
              </p:nvSpPr>
              <p:spPr>
                <a:xfrm>
                  <a:off x="2792417" y="4190424"/>
                  <a:ext cx="1425072" cy="17604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sp>
            <p:nvSpPr>
              <p:cNvPr id="8" name="左矢印 7"/>
              <p:cNvSpPr/>
              <p:nvPr/>
            </p:nvSpPr>
            <p:spPr>
              <a:xfrm>
                <a:off x="2854162" y="2203515"/>
                <a:ext cx="695586" cy="349176"/>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9" name="左矢印 8"/>
              <p:cNvSpPr/>
              <p:nvPr/>
            </p:nvSpPr>
            <p:spPr>
              <a:xfrm rot="16200000">
                <a:off x="1428110" y="3603803"/>
                <a:ext cx="951039" cy="543137"/>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587850" y="2076414"/>
                <a:ext cx="2749471" cy="1323439"/>
              </a:xfrm>
              <a:prstGeom prst="rect">
                <a:avLst/>
              </a:prstGeom>
              <a:noFill/>
            </p:spPr>
            <p:txBody>
              <a:bodyPr wrap="none" rtlCol="0">
                <a:spAutoFit/>
              </a:bodyPr>
              <a:lstStyle/>
              <a:p>
                <a:r>
                  <a:rPr lang="ja-JP" altLang="en-US" sz="2000" dirty="0">
                    <a:solidFill>
                      <a:schemeClr val="accent1"/>
                    </a:solidFill>
                  </a:rPr>
                  <a:t>複雑な計算</a:t>
                </a:r>
                <a:endParaRPr kumimoji="1" lang="en-US" altLang="ja-JP" sz="2000" dirty="0">
                  <a:solidFill>
                    <a:schemeClr val="accent1"/>
                  </a:solidFill>
                </a:endParaRPr>
              </a:p>
              <a:p>
                <a:r>
                  <a:rPr kumimoji="1" lang="ja-JP" altLang="en-US" sz="2000" dirty="0"/>
                  <a:t>・時間の変化</a:t>
                </a:r>
                <a:endParaRPr kumimoji="1" lang="en-US" altLang="ja-JP" sz="2000" dirty="0"/>
              </a:p>
              <a:p>
                <a:r>
                  <a:rPr lang="ja-JP" altLang="en-US" sz="2000" dirty="0"/>
                  <a:t>・生体周辺の状態変化</a:t>
                </a:r>
                <a:endParaRPr lang="en-US" altLang="ja-JP" sz="2000" dirty="0"/>
              </a:p>
              <a:p>
                <a:r>
                  <a:rPr lang="ja-JP" altLang="en-US" sz="2000" dirty="0"/>
                  <a:t>・複雑な物理現象</a:t>
                </a:r>
                <a:endParaRPr lang="en-US" altLang="ja-JP" sz="2000" dirty="0"/>
              </a:p>
            </p:txBody>
          </p:sp>
          <p:sp>
            <p:nvSpPr>
              <p:cNvPr id="11" name="テキスト ボックス 10"/>
              <p:cNvSpPr txBox="1"/>
              <p:nvPr/>
            </p:nvSpPr>
            <p:spPr>
              <a:xfrm>
                <a:off x="6085671" y="2078586"/>
                <a:ext cx="2492990" cy="1323439"/>
              </a:xfrm>
              <a:prstGeom prst="rect">
                <a:avLst/>
              </a:prstGeom>
              <a:noFill/>
            </p:spPr>
            <p:txBody>
              <a:bodyPr wrap="none" rtlCol="0">
                <a:spAutoFit/>
              </a:bodyPr>
              <a:lstStyle/>
              <a:p>
                <a:r>
                  <a:rPr lang="ja-JP" altLang="en-US" sz="2000" dirty="0">
                    <a:solidFill>
                      <a:schemeClr val="accent6"/>
                    </a:solidFill>
                  </a:rPr>
                  <a:t>大量の簡単な計算</a:t>
                </a:r>
                <a:endParaRPr kumimoji="1" lang="ja-JP" altLang="en-US" sz="2000" dirty="0">
                  <a:solidFill>
                    <a:schemeClr val="accent6"/>
                  </a:solidFill>
                </a:endParaRPr>
              </a:p>
              <a:p>
                <a:r>
                  <a:rPr kumimoji="1" lang="ja-JP" altLang="en-US" sz="2000" dirty="0"/>
                  <a:t>・各細胞の計算</a:t>
                </a:r>
                <a:endParaRPr kumimoji="1" lang="en-US" altLang="ja-JP" sz="2000" dirty="0"/>
              </a:p>
              <a:p>
                <a:r>
                  <a:rPr lang="ja-JP" altLang="en-US" sz="2000" dirty="0"/>
                  <a:t>・細胞間の相互作用</a:t>
                </a:r>
                <a:endParaRPr lang="en-US" altLang="ja-JP" sz="2000" dirty="0"/>
              </a:p>
              <a:p>
                <a:r>
                  <a:rPr lang="ja-JP" altLang="en-US" sz="2000" dirty="0"/>
                  <a:t>・簡単な物理現象</a:t>
                </a:r>
                <a:endParaRPr lang="en-US" altLang="ja-JP" sz="2000" dirty="0"/>
              </a:p>
            </p:txBody>
          </p:sp>
          <p:sp>
            <p:nvSpPr>
              <p:cNvPr id="12" name="左矢印 11"/>
              <p:cNvSpPr/>
              <p:nvPr/>
            </p:nvSpPr>
            <p:spPr>
              <a:xfrm rot="10800000">
                <a:off x="5726448" y="2804879"/>
                <a:ext cx="421941" cy="326254"/>
              </a:xfrm>
              <a:prstGeom prst="lef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solidFill>
                    <a:srgbClr val="70AD47"/>
                  </a:solidFill>
                </a:endParaRPr>
              </a:p>
            </p:txBody>
          </p:sp>
          <p:sp>
            <p:nvSpPr>
              <p:cNvPr id="13" name="左矢印 12"/>
              <p:cNvSpPr/>
              <p:nvPr/>
            </p:nvSpPr>
            <p:spPr>
              <a:xfrm rot="16200000">
                <a:off x="6624487" y="3670243"/>
                <a:ext cx="1004357" cy="482692"/>
              </a:xfrm>
              <a:prstGeom prst="lef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solidFill>
                    <a:srgbClr val="70AD47"/>
                  </a:solidFill>
                </a:endParaRPr>
              </a:p>
            </p:txBody>
          </p:sp>
          <p:grpSp>
            <p:nvGrpSpPr>
              <p:cNvPr id="37" name="図形グループ 36"/>
              <p:cNvGrpSpPr/>
              <p:nvPr/>
            </p:nvGrpSpPr>
            <p:grpSpPr>
              <a:xfrm>
                <a:off x="816962" y="4471332"/>
                <a:ext cx="7435121" cy="540299"/>
                <a:chOff x="726882" y="1491096"/>
                <a:chExt cx="7362238" cy="941950"/>
              </a:xfrm>
            </p:grpSpPr>
            <p:sp>
              <p:nvSpPr>
                <p:cNvPr id="6" name="テキスト ボックス 5"/>
                <p:cNvSpPr txBox="1"/>
                <p:nvPr/>
              </p:nvSpPr>
              <p:spPr>
                <a:xfrm>
                  <a:off x="5997657" y="1604870"/>
                  <a:ext cx="2037737" cy="690229"/>
                </a:xfrm>
                <a:prstGeom prst="rect">
                  <a:avLst/>
                </a:prstGeom>
                <a:noFill/>
              </p:spPr>
              <p:txBody>
                <a:bodyPr wrap="none" rtlCol="0">
                  <a:spAutoFit/>
                </a:bodyPr>
                <a:lstStyle/>
                <a:p>
                  <a:r>
                    <a:rPr lang="ja-JP" altLang="en-US" sz="2000" b="1" dirty="0"/>
                    <a:t>並列計算の</a:t>
                  </a:r>
                  <a:r>
                    <a:rPr lang="en-US" altLang="ja-JP" sz="2000" b="1" dirty="0"/>
                    <a:t>GPU</a:t>
                  </a:r>
                  <a:endParaRPr kumimoji="1" lang="ja-JP" altLang="en-US" sz="2000" b="1" dirty="0"/>
                </a:p>
              </p:txBody>
            </p:sp>
            <p:sp>
              <p:nvSpPr>
                <p:cNvPr id="30" name="正方形/長方形 29"/>
                <p:cNvSpPr/>
                <p:nvPr/>
              </p:nvSpPr>
              <p:spPr>
                <a:xfrm>
                  <a:off x="726882" y="1491096"/>
                  <a:ext cx="2226486" cy="929122"/>
                </a:xfrm>
                <a:prstGeom prst="rect">
                  <a:avLst/>
                </a:prstGeom>
                <a:noFill/>
                <a:ln w="38100"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dirty="0"/>
                </a:p>
              </p:txBody>
            </p:sp>
            <p:sp>
              <p:nvSpPr>
                <p:cNvPr id="31" name="正方形/長方形 30"/>
                <p:cNvSpPr/>
                <p:nvPr/>
              </p:nvSpPr>
              <p:spPr>
                <a:xfrm>
                  <a:off x="5923041" y="1496406"/>
                  <a:ext cx="2166079" cy="936640"/>
                </a:xfrm>
                <a:prstGeom prst="rect">
                  <a:avLst/>
                </a:prstGeom>
                <a:noFill/>
                <a:ln w="38100" cmpd="sng"/>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sz="2800" dirty="0"/>
                </a:p>
              </p:txBody>
            </p:sp>
            <p:sp>
              <p:nvSpPr>
                <p:cNvPr id="33" name="テキスト ボックス 32"/>
                <p:cNvSpPr txBox="1"/>
                <p:nvPr/>
              </p:nvSpPr>
              <p:spPr>
                <a:xfrm>
                  <a:off x="801888" y="1615952"/>
                  <a:ext cx="2006652" cy="697546"/>
                </a:xfrm>
                <a:prstGeom prst="rect">
                  <a:avLst/>
                </a:prstGeom>
                <a:noFill/>
              </p:spPr>
              <p:txBody>
                <a:bodyPr wrap="none" rtlCol="0">
                  <a:spAutoFit/>
                </a:bodyPr>
                <a:lstStyle/>
                <a:p>
                  <a:r>
                    <a:rPr lang="ja-JP" altLang="en-US" sz="2000" b="1" dirty="0"/>
                    <a:t>高速</a:t>
                  </a:r>
                  <a:r>
                    <a:rPr kumimoji="1" lang="ja-JP" altLang="en-US" sz="2000" b="1" dirty="0"/>
                    <a:t>計算の</a:t>
                  </a:r>
                  <a:r>
                    <a:rPr kumimoji="1" lang="en-US" altLang="ja-JP" sz="2000" b="1" dirty="0"/>
                    <a:t>CPU</a:t>
                  </a:r>
                  <a:endParaRPr kumimoji="1" lang="ja-JP" altLang="en-US" sz="2000" b="1" dirty="0"/>
                </a:p>
              </p:txBody>
            </p:sp>
          </p:grpSp>
          <p:sp>
            <p:nvSpPr>
              <p:cNvPr id="32" name="左右矢印 150"/>
              <p:cNvSpPr/>
              <p:nvPr/>
            </p:nvSpPr>
            <p:spPr>
              <a:xfrm>
                <a:off x="3124046" y="4361603"/>
                <a:ext cx="2869460" cy="651548"/>
              </a:xfrm>
              <a:prstGeom prst="leftRightArrow">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dirty="0"/>
                  <a:t>データ転送</a:t>
                </a:r>
                <a:endParaRPr kumimoji="1" lang="en-US" altLang="ja-JP" dirty="0"/>
              </a:p>
            </p:txBody>
          </p:sp>
        </p:grpSp>
        <p:sp>
          <p:nvSpPr>
            <p:cNvPr id="56" name="テキスト ボックス 55"/>
            <p:cNvSpPr txBox="1"/>
            <p:nvPr/>
          </p:nvSpPr>
          <p:spPr>
            <a:xfrm>
              <a:off x="4089869" y="1406651"/>
              <a:ext cx="1338828" cy="369332"/>
            </a:xfrm>
            <a:prstGeom prst="rect">
              <a:avLst/>
            </a:prstGeom>
            <a:noFill/>
          </p:spPr>
          <p:txBody>
            <a:bodyPr wrap="none" rtlCol="0">
              <a:spAutoFit/>
            </a:bodyPr>
            <a:lstStyle/>
            <a:p>
              <a:r>
                <a:rPr kumimoji="1" lang="ja-JP" altLang="en-US" dirty="0"/>
                <a:t>コード内で</a:t>
              </a:r>
            </a:p>
          </p:txBody>
        </p:sp>
      </p:grpSp>
      <p:sp>
        <p:nvSpPr>
          <p:cNvPr id="14" name="テキスト ボックス 13">
            <a:extLst>
              <a:ext uri="{FF2B5EF4-FFF2-40B4-BE49-F238E27FC236}">
                <a16:creationId xmlns:a16="http://schemas.microsoft.com/office/drawing/2014/main" id="{C60EB6EB-2F29-4593-A67B-E755EFABAFAE}"/>
              </a:ext>
            </a:extLst>
          </p:cNvPr>
          <p:cNvSpPr txBox="1"/>
          <p:nvPr/>
        </p:nvSpPr>
        <p:spPr>
          <a:xfrm>
            <a:off x="1944940" y="1262359"/>
            <a:ext cx="5604419" cy="1077218"/>
          </a:xfrm>
          <a:prstGeom prst="rect">
            <a:avLst/>
          </a:prstGeom>
          <a:noFill/>
          <a:ln w="38100">
            <a:solidFill>
              <a:srgbClr val="FF0000"/>
            </a:solidFill>
          </a:ln>
        </p:spPr>
        <p:txBody>
          <a:bodyPr wrap="none" rtlCol="0">
            <a:spAutoFit/>
          </a:bodyPr>
          <a:lstStyle/>
          <a:p>
            <a:r>
              <a:rPr kumimoji="1" lang="ja-JP" altLang="en-US" sz="3200" dirty="0"/>
              <a:t>計算プロセスの適材適所で</a:t>
            </a:r>
            <a:endParaRPr kumimoji="1" lang="en-US" altLang="ja-JP" sz="3200" dirty="0"/>
          </a:p>
          <a:p>
            <a:r>
              <a:rPr lang="en-US" altLang="ja-JP" sz="3200" dirty="0"/>
              <a:t>CPU</a:t>
            </a:r>
            <a:r>
              <a:rPr lang="ja-JP" altLang="en-US" sz="3200" dirty="0"/>
              <a:t>と</a:t>
            </a:r>
            <a:r>
              <a:rPr lang="en-US" altLang="ja-JP" sz="3200" dirty="0"/>
              <a:t>GPU</a:t>
            </a:r>
            <a:r>
              <a:rPr lang="ja-JP" altLang="en-US" sz="3200" dirty="0"/>
              <a:t>の性能を引き出す</a:t>
            </a:r>
            <a:endParaRPr kumimoji="1" lang="ja-JP" altLang="en-US" sz="3200" dirty="0"/>
          </a:p>
        </p:txBody>
      </p:sp>
    </p:spTree>
    <p:extLst>
      <p:ext uri="{BB962C8B-B14F-4D97-AF65-F5344CB8AC3E}">
        <p14:creationId xmlns:p14="http://schemas.microsoft.com/office/powerpoint/2010/main" val="3538529709"/>
      </p:ext>
    </p:extLst>
  </p:cSld>
  <p:clrMapOvr>
    <a:masterClrMapping/>
  </p:clrMapOvr>
  <mc:AlternateContent xmlns:mc="http://schemas.openxmlformats.org/markup-compatibility/2006" xmlns:p14="http://schemas.microsoft.com/office/powerpoint/2010/main">
    <mc:Choice Requires="p14">
      <p:transition spd="slow" p14:dur="2000" advTm="37424"/>
    </mc:Choice>
    <mc:Fallback xmlns="">
      <p:transition xmlns:p14="http://schemas.microsoft.com/office/powerpoint/2010/main" spd="slow" advTm="37424"/>
    </mc:Fallback>
  </mc:AlternateContent>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スリップストリーム.thmx</Template>
  <TotalTime>13915</TotalTime>
  <Words>1184</Words>
  <Application>Microsoft Office PowerPoint</Application>
  <PresentationFormat>画面に合わせる (4:3)</PresentationFormat>
  <Paragraphs>384</Paragraphs>
  <Slides>24</Slides>
  <Notes>14</Notes>
  <HiddenSlides>0</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24</vt:i4>
      </vt:variant>
    </vt:vector>
  </HeadingPairs>
  <TitlesOfParts>
    <vt:vector size="35" baseType="lpstr">
      <vt:lpstr>等线</vt:lpstr>
      <vt:lpstr>HGP明朝B</vt:lpstr>
      <vt:lpstr>ＭＳ Ｐゴシック</vt:lpstr>
      <vt:lpstr>游ゴシック</vt:lpstr>
      <vt:lpstr>游ゴシック Light</vt:lpstr>
      <vt:lpstr>游明朝</vt:lpstr>
      <vt:lpstr>Arial</vt:lpstr>
      <vt:lpstr>Calibri</vt:lpstr>
      <vt:lpstr>Cambria Math</vt:lpstr>
      <vt:lpstr>Times New Roman</vt:lpstr>
      <vt:lpstr>Office テーマ</vt:lpstr>
      <vt:lpstr>大規模スパイキングネットワークに対する GPUシミュレーション法の 計算速度と精度の評価  </vt:lpstr>
      <vt:lpstr>研究の概要</vt:lpstr>
      <vt:lpstr>神経シミュレーション</vt:lpstr>
      <vt:lpstr>ニューロン</vt:lpstr>
      <vt:lpstr>シナプス</vt:lpstr>
      <vt:lpstr>研究目的</vt:lpstr>
      <vt:lpstr>GPUシミュレーション法</vt:lpstr>
      <vt:lpstr>手法</vt:lpstr>
      <vt:lpstr>手法</vt:lpstr>
      <vt:lpstr>実験方法</vt:lpstr>
      <vt:lpstr>閾値発火型ニューロンモデル</vt:lpstr>
      <vt:lpstr>イオンチャネル型ニューロンモデル</vt:lpstr>
      <vt:lpstr>計算プロセス</vt:lpstr>
      <vt:lpstr>実験結果</vt:lpstr>
      <vt:lpstr>PowerPoint プレゼンテーション</vt:lpstr>
      <vt:lpstr>PowerPoint プレゼンテーション</vt:lpstr>
      <vt:lpstr>PowerPoint プレゼンテーション</vt:lpstr>
      <vt:lpstr>桁数変化による誤差</vt:lpstr>
      <vt:lpstr>まとめ</vt:lpstr>
      <vt:lpstr>PowerPoint プレゼンテーション</vt:lpstr>
      <vt:lpstr>補足</vt:lpstr>
      <vt:lpstr>電気魚について</vt:lpstr>
      <vt:lpstr>モデルについて</vt:lpstr>
      <vt:lpstr>実験内容</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テーマ「大規模スパイキングネットワークに対する GPUシミュレーション法の計算速度と精度の評価」</dc:title>
  <dc:creator>奥野舜</dc:creator>
  <cp:lastModifiedBy>奥野舜</cp:lastModifiedBy>
  <cp:revision>520</cp:revision>
  <cp:lastPrinted>2017-05-03T00:48:23Z</cp:lastPrinted>
  <dcterms:created xsi:type="dcterms:W3CDTF">2017-03-27T08:40:43Z</dcterms:created>
  <dcterms:modified xsi:type="dcterms:W3CDTF">2017-08-24T03:20:40Z</dcterms:modified>
</cp:coreProperties>
</file>