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42803763"/>
  <p:notesSz cx="6805613" cy="9939338"/>
  <p:defaultTextStyle>
    <a:defPPr>
      <a:defRPr lang="ja-JP"/>
    </a:defPPr>
    <a:lvl1pPr marL="0" algn="l" defTabSz="3507730" rtl="0" eaLnBrk="1" latinLnBrk="0" hangingPunct="1">
      <a:defRPr kumimoji="1" sz="6905" kern="1200">
        <a:solidFill>
          <a:schemeClr val="tx1"/>
        </a:solidFill>
        <a:latin typeface="+mn-lt"/>
        <a:ea typeface="+mn-ea"/>
        <a:cs typeface="+mn-cs"/>
      </a:defRPr>
    </a:lvl1pPr>
    <a:lvl2pPr marL="1753865" algn="l" defTabSz="3507730" rtl="0" eaLnBrk="1" latinLnBrk="0" hangingPunct="1">
      <a:defRPr kumimoji="1" sz="6905" kern="1200">
        <a:solidFill>
          <a:schemeClr val="tx1"/>
        </a:solidFill>
        <a:latin typeface="+mn-lt"/>
        <a:ea typeface="+mn-ea"/>
        <a:cs typeface="+mn-cs"/>
      </a:defRPr>
    </a:lvl2pPr>
    <a:lvl3pPr marL="3507730" algn="l" defTabSz="3507730" rtl="0" eaLnBrk="1" latinLnBrk="0" hangingPunct="1">
      <a:defRPr kumimoji="1" sz="6905" kern="1200">
        <a:solidFill>
          <a:schemeClr val="tx1"/>
        </a:solidFill>
        <a:latin typeface="+mn-lt"/>
        <a:ea typeface="+mn-ea"/>
        <a:cs typeface="+mn-cs"/>
      </a:defRPr>
    </a:lvl3pPr>
    <a:lvl4pPr marL="5261595" algn="l" defTabSz="3507730" rtl="0" eaLnBrk="1" latinLnBrk="0" hangingPunct="1">
      <a:defRPr kumimoji="1" sz="6905" kern="1200">
        <a:solidFill>
          <a:schemeClr val="tx1"/>
        </a:solidFill>
        <a:latin typeface="+mn-lt"/>
        <a:ea typeface="+mn-ea"/>
        <a:cs typeface="+mn-cs"/>
      </a:defRPr>
    </a:lvl4pPr>
    <a:lvl5pPr marL="7015460" algn="l" defTabSz="3507730" rtl="0" eaLnBrk="1" latinLnBrk="0" hangingPunct="1">
      <a:defRPr kumimoji="1" sz="6905" kern="1200">
        <a:solidFill>
          <a:schemeClr val="tx1"/>
        </a:solidFill>
        <a:latin typeface="+mn-lt"/>
        <a:ea typeface="+mn-ea"/>
        <a:cs typeface="+mn-cs"/>
      </a:defRPr>
    </a:lvl5pPr>
    <a:lvl6pPr marL="8769325" algn="l" defTabSz="3507730" rtl="0" eaLnBrk="1" latinLnBrk="0" hangingPunct="1">
      <a:defRPr kumimoji="1" sz="6905" kern="1200">
        <a:solidFill>
          <a:schemeClr val="tx1"/>
        </a:solidFill>
        <a:latin typeface="+mn-lt"/>
        <a:ea typeface="+mn-ea"/>
        <a:cs typeface="+mn-cs"/>
      </a:defRPr>
    </a:lvl6pPr>
    <a:lvl7pPr marL="10523190" algn="l" defTabSz="3507730" rtl="0" eaLnBrk="1" latinLnBrk="0" hangingPunct="1">
      <a:defRPr kumimoji="1" sz="6905" kern="1200">
        <a:solidFill>
          <a:schemeClr val="tx1"/>
        </a:solidFill>
        <a:latin typeface="+mn-lt"/>
        <a:ea typeface="+mn-ea"/>
        <a:cs typeface="+mn-cs"/>
      </a:defRPr>
    </a:lvl7pPr>
    <a:lvl8pPr marL="12277054" algn="l" defTabSz="3507730" rtl="0" eaLnBrk="1" latinLnBrk="0" hangingPunct="1">
      <a:defRPr kumimoji="1" sz="6905" kern="1200">
        <a:solidFill>
          <a:schemeClr val="tx1"/>
        </a:solidFill>
        <a:latin typeface="+mn-lt"/>
        <a:ea typeface="+mn-ea"/>
        <a:cs typeface="+mn-cs"/>
      </a:defRPr>
    </a:lvl8pPr>
    <a:lvl9pPr marL="14030919" algn="l" defTabSz="3507730" rtl="0" eaLnBrk="1" latinLnBrk="0" hangingPunct="1">
      <a:defRPr kumimoji="1" sz="690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1">
          <p15:clr>
            <a:srgbClr val="A4A3A4"/>
          </p15:clr>
        </p15:guide>
        <p15:guide id="2" pos="95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6946" autoAdjust="0"/>
    <p:restoredTop sz="96582" autoAdjust="0"/>
  </p:normalViewPr>
  <p:slideViewPr>
    <p:cSldViewPr snapToGrid="0">
      <p:cViewPr>
        <p:scale>
          <a:sx n="66" d="100"/>
          <a:sy n="66" d="100"/>
        </p:scale>
        <p:origin x="-2178" y="-4428"/>
      </p:cViewPr>
      <p:guideLst>
        <p:guide orient="horz" pos="13481"/>
        <p:guide pos="95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ja-JP" altLang="en-US"/>
              <a:t>マスター タイトルの書式設定</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6F808F0A-7CFF-4AC0-9719-F36A2003DF3F}" type="datetimeFigureOut">
              <a:rPr kumimoji="1" lang="ja-JP" altLang="en-US" smtClean="0"/>
              <a:t>2017/11/7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DE7888-EA8E-4F8C-A63D-5D7368D3E3E7}" type="slidenum">
              <a:rPr kumimoji="1" lang="ja-JP" altLang="en-US" smtClean="0"/>
              <a:t>‹#›</a:t>
            </a:fld>
            <a:endParaRPr kumimoji="1" lang="ja-JP" altLang="en-US"/>
          </a:p>
        </p:txBody>
      </p:sp>
    </p:spTree>
    <p:extLst>
      <p:ext uri="{BB962C8B-B14F-4D97-AF65-F5344CB8AC3E}">
        <p14:creationId xmlns:p14="http://schemas.microsoft.com/office/powerpoint/2010/main" val="209027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F808F0A-7CFF-4AC0-9719-F36A2003DF3F}" type="datetimeFigureOut">
              <a:rPr kumimoji="1" lang="ja-JP" altLang="en-US" smtClean="0"/>
              <a:t>2017/11/7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DE7888-EA8E-4F8C-A63D-5D7368D3E3E7}" type="slidenum">
              <a:rPr kumimoji="1" lang="ja-JP" altLang="en-US" smtClean="0"/>
              <a:t>‹#›</a:t>
            </a:fld>
            <a:endParaRPr kumimoji="1" lang="ja-JP" altLang="en-US"/>
          </a:p>
        </p:txBody>
      </p:sp>
    </p:spTree>
    <p:extLst>
      <p:ext uri="{BB962C8B-B14F-4D97-AF65-F5344CB8AC3E}">
        <p14:creationId xmlns:p14="http://schemas.microsoft.com/office/powerpoint/2010/main" val="417303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F808F0A-7CFF-4AC0-9719-F36A2003DF3F}" type="datetimeFigureOut">
              <a:rPr kumimoji="1" lang="ja-JP" altLang="en-US" smtClean="0"/>
              <a:t>2017/11/7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DE7888-EA8E-4F8C-A63D-5D7368D3E3E7}" type="slidenum">
              <a:rPr kumimoji="1" lang="ja-JP" altLang="en-US" smtClean="0"/>
              <a:t>‹#›</a:t>
            </a:fld>
            <a:endParaRPr kumimoji="1" lang="ja-JP" altLang="en-US"/>
          </a:p>
        </p:txBody>
      </p:sp>
    </p:spTree>
    <p:extLst>
      <p:ext uri="{BB962C8B-B14F-4D97-AF65-F5344CB8AC3E}">
        <p14:creationId xmlns:p14="http://schemas.microsoft.com/office/powerpoint/2010/main" val="238971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F808F0A-7CFF-4AC0-9719-F36A2003DF3F}" type="datetimeFigureOut">
              <a:rPr kumimoji="1" lang="ja-JP" altLang="en-US" smtClean="0"/>
              <a:t>2017/11/7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DE7888-EA8E-4F8C-A63D-5D7368D3E3E7}" type="slidenum">
              <a:rPr kumimoji="1" lang="ja-JP" altLang="en-US" smtClean="0"/>
              <a:t>‹#›</a:t>
            </a:fld>
            <a:endParaRPr kumimoji="1" lang="ja-JP" altLang="en-US"/>
          </a:p>
        </p:txBody>
      </p:sp>
    </p:spTree>
    <p:extLst>
      <p:ext uri="{BB962C8B-B14F-4D97-AF65-F5344CB8AC3E}">
        <p14:creationId xmlns:p14="http://schemas.microsoft.com/office/powerpoint/2010/main" val="4104173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F808F0A-7CFF-4AC0-9719-F36A2003DF3F}" type="datetimeFigureOut">
              <a:rPr kumimoji="1" lang="ja-JP" altLang="en-US" smtClean="0"/>
              <a:t>2017/11/7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DE7888-EA8E-4F8C-A63D-5D7368D3E3E7}" type="slidenum">
              <a:rPr kumimoji="1" lang="ja-JP" altLang="en-US" smtClean="0"/>
              <a:t>‹#›</a:t>
            </a:fld>
            <a:endParaRPr kumimoji="1" lang="ja-JP" altLang="en-US"/>
          </a:p>
        </p:txBody>
      </p:sp>
    </p:spTree>
    <p:extLst>
      <p:ext uri="{BB962C8B-B14F-4D97-AF65-F5344CB8AC3E}">
        <p14:creationId xmlns:p14="http://schemas.microsoft.com/office/powerpoint/2010/main" val="3030397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F808F0A-7CFF-4AC0-9719-F36A2003DF3F}" type="datetimeFigureOut">
              <a:rPr kumimoji="1" lang="ja-JP" altLang="en-US" smtClean="0"/>
              <a:t>2017/11/7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ADE7888-EA8E-4F8C-A63D-5D7368D3E3E7}" type="slidenum">
              <a:rPr kumimoji="1" lang="ja-JP" altLang="en-US" smtClean="0"/>
              <a:t>‹#›</a:t>
            </a:fld>
            <a:endParaRPr kumimoji="1" lang="ja-JP" altLang="en-US"/>
          </a:p>
        </p:txBody>
      </p:sp>
    </p:spTree>
    <p:extLst>
      <p:ext uri="{BB962C8B-B14F-4D97-AF65-F5344CB8AC3E}">
        <p14:creationId xmlns:p14="http://schemas.microsoft.com/office/powerpoint/2010/main" val="3697569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4" name="Content Placeholder 3"/>
          <p:cNvSpPr>
            <a:spLocks noGrp="1"/>
          </p:cNvSpPr>
          <p:nvPr>
            <p:ph sz="half" idx="2"/>
          </p:nvPr>
        </p:nvSpPr>
        <p:spPr>
          <a:xfrm>
            <a:off x="2085368" y="15635264"/>
            <a:ext cx="12807832"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6" name="Content Placeholder 5"/>
          <p:cNvSpPr>
            <a:spLocks noGrp="1"/>
          </p:cNvSpPr>
          <p:nvPr>
            <p:ph sz="quarter" idx="4"/>
          </p:nvPr>
        </p:nvSpPr>
        <p:spPr>
          <a:xfrm>
            <a:off x="15326828" y="15635264"/>
            <a:ext cx="12870909"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F808F0A-7CFF-4AC0-9719-F36A2003DF3F}" type="datetimeFigureOut">
              <a:rPr kumimoji="1" lang="ja-JP" altLang="en-US" smtClean="0"/>
              <a:t>2017/11/7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ADE7888-EA8E-4F8C-A63D-5D7368D3E3E7}" type="slidenum">
              <a:rPr kumimoji="1" lang="ja-JP" altLang="en-US" smtClean="0"/>
              <a:t>‹#›</a:t>
            </a:fld>
            <a:endParaRPr kumimoji="1" lang="ja-JP" altLang="en-US"/>
          </a:p>
        </p:txBody>
      </p:sp>
    </p:spTree>
    <p:extLst>
      <p:ext uri="{BB962C8B-B14F-4D97-AF65-F5344CB8AC3E}">
        <p14:creationId xmlns:p14="http://schemas.microsoft.com/office/powerpoint/2010/main" val="2692653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F808F0A-7CFF-4AC0-9719-F36A2003DF3F}" type="datetimeFigureOut">
              <a:rPr kumimoji="1" lang="ja-JP" altLang="en-US" smtClean="0"/>
              <a:t>2017/11/7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ADE7888-EA8E-4F8C-A63D-5D7368D3E3E7}" type="slidenum">
              <a:rPr kumimoji="1" lang="ja-JP" altLang="en-US" smtClean="0"/>
              <a:t>‹#›</a:t>
            </a:fld>
            <a:endParaRPr kumimoji="1" lang="ja-JP" altLang="en-US"/>
          </a:p>
        </p:txBody>
      </p:sp>
    </p:spTree>
    <p:extLst>
      <p:ext uri="{BB962C8B-B14F-4D97-AF65-F5344CB8AC3E}">
        <p14:creationId xmlns:p14="http://schemas.microsoft.com/office/powerpoint/2010/main" val="1359335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808F0A-7CFF-4AC0-9719-F36A2003DF3F}" type="datetimeFigureOut">
              <a:rPr kumimoji="1" lang="ja-JP" altLang="en-US" smtClean="0"/>
              <a:t>2017/11/7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ADE7888-EA8E-4F8C-A63D-5D7368D3E3E7}" type="slidenum">
              <a:rPr kumimoji="1" lang="ja-JP" altLang="en-US" smtClean="0"/>
              <a:t>‹#›</a:t>
            </a:fld>
            <a:endParaRPr kumimoji="1" lang="ja-JP" altLang="en-US"/>
          </a:p>
        </p:txBody>
      </p:sp>
    </p:spTree>
    <p:extLst>
      <p:ext uri="{BB962C8B-B14F-4D97-AF65-F5344CB8AC3E}">
        <p14:creationId xmlns:p14="http://schemas.microsoft.com/office/powerpoint/2010/main" val="2735885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F808F0A-7CFF-4AC0-9719-F36A2003DF3F}" type="datetimeFigureOut">
              <a:rPr kumimoji="1" lang="ja-JP" altLang="en-US" smtClean="0"/>
              <a:t>2017/11/7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ADE7888-EA8E-4F8C-A63D-5D7368D3E3E7}" type="slidenum">
              <a:rPr kumimoji="1" lang="ja-JP" altLang="en-US" smtClean="0"/>
              <a:t>‹#›</a:t>
            </a:fld>
            <a:endParaRPr kumimoji="1" lang="ja-JP" altLang="en-US"/>
          </a:p>
        </p:txBody>
      </p:sp>
    </p:spTree>
    <p:extLst>
      <p:ext uri="{BB962C8B-B14F-4D97-AF65-F5344CB8AC3E}">
        <p14:creationId xmlns:p14="http://schemas.microsoft.com/office/powerpoint/2010/main" val="2776144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ja-JP" altLang="en-US"/>
              <a:t>図を追加</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F808F0A-7CFF-4AC0-9719-F36A2003DF3F}" type="datetimeFigureOut">
              <a:rPr kumimoji="1" lang="ja-JP" altLang="en-US" smtClean="0"/>
              <a:t>2017/11/7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ADE7888-EA8E-4F8C-A63D-5D7368D3E3E7}" type="slidenum">
              <a:rPr kumimoji="1" lang="ja-JP" altLang="en-US" smtClean="0"/>
              <a:t>‹#›</a:t>
            </a:fld>
            <a:endParaRPr kumimoji="1" lang="ja-JP" altLang="en-US"/>
          </a:p>
        </p:txBody>
      </p:sp>
    </p:spTree>
    <p:extLst>
      <p:ext uri="{BB962C8B-B14F-4D97-AF65-F5344CB8AC3E}">
        <p14:creationId xmlns:p14="http://schemas.microsoft.com/office/powerpoint/2010/main" val="237613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6F808F0A-7CFF-4AC0-9719-F36A2003DF3F}" type="datetimeFigureOut">
              <a:rPr kumimoji="1" lang="ja-JP" altLang="en-US" smtClean="0"/>
              <a:t>2017/11/7</a:t>
            </a:fld>
            <a:endParaRPr kumimoji="1" lang="ja-JP" alt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AADE7888-EA8E-4F8C-A63D-5D7368D3E3E7}" type="slidenum">
              <a:rPr kumimoji="1" lang="ja-JP" altLang="en-US" smtClean="0"/>
              <a:t>‹#›</a:t>
            </a:fld>
            <a:endParaRPr kumimoji="1" lang="ja-JP" altLang="en-US"/>
          </a:p>
        </p:txBody>
      </p:sp>
    </p:spTree>
    <p:extLst>
      <p:ext uri="{BB962C8B-B14F-4D97-AF65-F5344CB8AC3E}">
        <p14:creationId xmlns:p14="http://schemas.microsoft.com/office/powerpoint/2010/main" val="35863080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kumimoji="1"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kumimoji="1"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kumimoji="1"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kumimoji="1"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9pPr>
    </p:bodyStyle>
    <p:otherStyle>
      <a:defPPr>
        <a:defRPr lang="en-US"/>
      </a:defPPr>
      <a:lvl1pPr marL="0" algn="l" defTabSz="3027487" rtl="0" eaLnBrk="1" latinLnBrk="0" hangingPunct="1">
        <a:defRPr kumimoji="1" sz="5960" kern="1200">
          <a:solidFill>
            <a:schemeClr val="tx1"/>
          </a:solidFill>
          <a:latin typeface="+mn-lt"/>
          <a:ea typeface="+mn-ea"/>
          <a:cs typeface="+mn-cs"/>
        </a:defRPr>
      </a:lvl1pPr>
      <a:lvl2pPr marL="1513743" algn="l" defTabSz="3027487" rtl="0" eaLnBrk="1" latinLnBrk="0" hangingPunct="1">
        <a:defRPr kumimoji="1" sz="5960" kern="1200">
          <a:solidFill>
            <a:schemeClr val="tx1"/>
          </a:solidFill>
          <a:latin typeface="+mn-lt"/>
          <a:ea typeface="+mn-ea"/>
          <a:cs typeface="+mn-cs"/>
        </a:defRPr>
      </a:lvl2pPr>
      <a:lvl3pPr marL="3027487" algn="l" defTabSz="3027487" rtl="0" eaLnBrk="1" latinLnBrk="0" hangingPunct="1">
        <a:defRPr kumimoji="1" sz="5960" kern="1200">
          <a:solidFill>
            <a:schemeClr val="tx1"/>
          </a:solidFill>
          <a:latin typeface="+mn-lt"/>
          <a:ea typeface="+mn-ea"/>
          <a:cs typeface="+mn-cs"/>
        </a:defRPr>
      </a:lvl3pPr>
      <a:lvl4pPr marL="4541230" algn="l" defTabSz="3027487" rtl="0" eaLnBrk="1" latinLnBrk="0" hangingPunct="1">
        <a:defRPr kumimoji="1" sz="5960" kern="1200">
          <a:solidFill>
            <a:schemeClr val="tx1"/>
          </a:solidFill>
          <a:latin typeface="+mn-lt"/>
          <a:ea typeface="+mn-ea"/>
          <a:cs typeface="+mn-cs"/>
        </a:defRPr>
      </a:lvl4pPr>
      <a:lvl5pPr marL="6054974" algn="l" defTabSz="3027487" rtl="0" eaLnBrk="1" latinLnBrk="0" hangingPunct="1">
        <a:defRPr kumimoji="1" sz="5960" kern="1200">
          <a:solidFill>
            <a:schemeClr val="tx1"/>
          </a:solidFill>
          <a:latin typeface="+mn-lt"/>
          <a:ea typeface="+mn-ea"/>
          <a:cs typeface="+mn-cs"/>
        </a:defRPr>
      </a:lvl5pPr>
      <a:lvl6pPr marL="7568717" algn="l" defTabSz="3027487" rtl="0" eaLnBrk="1" latinLnBrk="0" hangingPunct="1">
        <a:defRPr kumimoji="1" sz="5960" kern="1200">
          <a:solidFill>
            <a:schemeClr val="tx1"/>
          </a:solidFill>
          <a:latin typeface="+mn-lt"/>
          <a:ea typeface="+mn-ea"/>
          <a:cs typeface="+mn-cs"/>
        </a:defRPr>
      </a:lvl6pPr>
      <a:lvl7pPr marL="9082461" algn="l" defTabSz="3027487" rtl="0" eaLnBrk="1" latinLnBrk="0" hangingPunct="1">
        <a:defRPr kumimoji="1" sz="5960" kern="1200">
          <a:solidFill>
            <a:schemeClr val="tx1"/>
          </a:solidFill>
          <a:latin typeface="+mn-lt"/>
          <a:ea typeface="+mn-ea"/>
          <a:cs typeface="+mn-cs"/>
        </a:defRPr>
      </a:lvl7pPr>
      <a:lvl8pPr marL="10596204" algn="l" defTabSz="3027487" rtl="0" eaLnBrk="1" latinLnBrk="0" hangingPunct="1">
        <a:defRPr kumimoji="1" sz="5960" kern="1200">
          <a:solidFill>
            <a:schemeClr val="tx1"/>
          </a:solidFill>
          <a:latin typeface="+mn-lt"/>
          <a:ea typeface="+mn-ea"/>
          <a:cs typeface="+mn-cs"/>
        </a:defRPr>
      </a:lvl8pPr>
      <a:lvl9pPr marL="12109948" algn="l" defTabSz="3027487" rtl="0" eaLnBrk="1" latinLnBrk="0" hangingPunct="1">
        <a:defRPr kumimoji="1"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98888" y="614847"/>
            <a:ext cx="29175701" cy="5304016"/>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ja-JP" altLang="en-US" sz="7200" dirty="0"/>
              <a:t>大規模スパイキングネットワークに対する</a:t>
            </a:r>
            <a:r>
              <a:rPr lang="en-US" altLang="ja-JP" sz="7200" dirty="0"/>
              <a:t>GPU</a:t>
            </a:r>
            <a:r>
              <a:rPr lang="ja-JP" altLang="en-US" sz="7200" dirty="0"/>
              <a:t>シミュレー</a:t>
            </a:r>
            <a:br>
              <a:rPr lang="ja-JP" altLang="en-US" sz="7200" dirty="0"/>
            </a:br>
            <a:r>
              <a:rPr lang="ja-JP" altLang="en-US" sz="7200" dirty="0"/>
              <a:t>ション法の計算速度と精度の評価</a:t>
            </a:r>
            <a:endParaRPr lang="en-US" altLang="ja-JP" sz="7200" dirty="0"/>
          </a:p>
          <a:p>
            <a:pPr algn="ctr"/>
            <a:r>
              <a:rPr lang="en-US" altLang="ja-JP" sz="4800" dirty="0"/>
              <a:t>Evaluation of computing speed and accuracy of a GPU-simulation method</a:t>
            </a:r>
          </a:p>
          <a:p>
            <a:pPr algn="ctr"/>
            <a:r>
              <a:rPr lang="en-US" altLang="ja-JP" sz="4800" dirty="0"/>
              <a:t> for large-scale spiking neural networks</a:t>
            </a:r>
            <a:br>
              <a:rPr lang="en-US" altLang="ja-JP" b="1" dirty="0"/>
            </a:br>
            <a:r>
              <a:rPr kumimoji="1" lang="ja-JP" altLang="en-US" sz="3600" dirty="0"/>
              <a:t>奥野　舜</a:t>
            </a:r>
            <a:r>
              <a:rPr kumimoji="1" lang="en-US" altLang="ja-JP" sz="3600" dirty="0"/>
              <a:t>(Shun </a:t>
            </a:r>
            <a:r>
              <a:rPr kumimoji="1" lang="en-US" altLang="ja-JP" sz="3600" dirty="0" err="1"/>
              <a:t>Okuno</a:t>
            </a:r>
            <a:r>
              <a:rPr kumimoji="1" lang="en-US" altLang="ja-JP" sz="3600" dirty="0"/>
              <a:t>)      </a:t>
            </a:r>
            <a:r>
              <a:rPr lang="ja-JP" altLang="en-US" sz="3600" dirty="0"/>
              <a:t>樫森　与志喜</a:t>
            </a:r>
            <a:r>
              <a:rPr lang="en-US" altLang="ja-JP" sz="3600" dirty="0"/>
              <a:t>(</a:t>
            </a:r>
            <a:r>
              <a:rPr lang="en-US" altLang="ja-JP" sz="3600" dirty="0" err="1"/>
              <a:t>Yoshiki</a:t>
            </a:r>
            <a:r>
              <a:rPr lang="en-US" altLang="ja-JP" sz="3600" dirty="0"/>
              <a:t> </a:t>
            </a:r>
            <a:r>
              <a:rPr lang="en-US" altLang="ja-JP" sz="3600" dirty="0" err="1"/>
              <a:t>Kashimori</a:t>
            </a:r>
            <a:r>
              <a:rPr lang="en-US" altLang="ja-JP" sz="3600" dirty="0"/>
              <a:t>)</a:t>
            </a:r>
            <a:r>
              <a:rPr lang="ja-JP" altLang="en-US" sz="3600" dirty="0"/>
              <a:t>　藤田　一寿</a:t>
            </a:r>
            <a:r>
              <a:rPr lang="en-US" altLang="ja-JP" sz="3600" dirty="0"/>
              <a:t>(Kazuhisa Fujita)</a:t>
            </a:r>
          </a:p>
          <a:p>
            <a:pPr algn="ctr"/>
            <a:r>
              <a:rPr lang="ja-JP" altLang="en-US" sz="3600" dirty="0"/>
              <a:t>電気通信大学大学院　情報理工学研究科</a:t>
            </a:r>
            <a:r>
              <a:rPr lang="en-US" altLang="ja-JP" sz="3600" dirty="0"/>
              <a:t>,</a:t>
            </a:r>
            <a:r>
              <a:rPr lang="ja-JP" altLang="en-US" sz="3600" dirty="0"/>
              <a:t>　</a:t>
            </a:r>
            <a:r>
              <a:rPr lang="zh-TW" altLang="en-US" sz="3600" dirty="0"/>
              <a:t>津山高専</a:t>
            </a:r>
            <a:r>
              <a:rPr lang="ja-JP" altLang="en-US" sz="3600" dirty="0"/>
              <a:t>　</a:t>
            </a:r>
            <a:r>
              <a:rPr lang="zh-TW" altLang="en-US" sz="3600" dirty="0"/>
              <a:t>情報</a:t>
            </a:r>
            <a:r>
              <a:rPr lang="ja-JP" altLang="en-US" sz="3600" dirty="0"/>
              <a:t>工学科</a:t>
            </a:r>
            <a:br>
              <a:rPr lang="en-US" altLang="ja-JP" sz="3600" dirty="0"/>
            </a:br>
            <a:endParaRPr kumimoji="1" lang="ja-JP" altLang="en-US" sz="4000" baseline="30000" dirty="0"/>
          </a:p>
        </p:txBody>
      </p:sp>
      <p:grpSp>
        <p:nvGrpSpPr>
          <p:cNvPr id="7" name="グループ化 6"/>
          <p:cNvGrpSpPr/>
          <p:nvPr/>
        </p:nvGrpSpPr>
        <p:grpSpPr>
          <a:xfrm>
            <a:off x="355006" y="18336332"/>
            <a:ext cx="14272424" cy="3709664"/>
            <a:chOff x="752474" y="18578520"/>
            <a:chExt cx="14303972" cy="3709664"/>
          </a:xfrm>
        </p:grpSpPr>
        <p:sp>
          <p:nvSpPr>
            <p:cNvPr id="57" name="正方形/長方形 56"/>
            <p:cNvSpPr/>
            <p:nvPr/>
          </p:nvSpPr>
          <p:spPr>
            <a:xfrm>
              <a:off x="752474" y="18578520"/>
              <a:ext cx="14303972" cy="3709663"/>
            </a:xfrm>
            <a:prstGeom prst="rect">
              <a:avLst/>
            </a:prstGeom>
            <a:ln w="5715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grpSp>
          <p:nvGrpSpPr>
            <p:cNvPr id="86" name="グループ化 85"/>
            <p:cNvGrpSpPr/>
            <p:nvPr/>
          </p:nvGrpSpPr>
          <p:grpSpPr>
            <a:xfrm>
              <a:off x="845001" y="18611625"/>
              <a:ext cx="13631841" cy="1182174"/>
              <a:chOff x="15570422" y="22333836"/>
              <a:chExt cx="13667978" cy="1827979"/>
            </a:xfrm>
          </p:grpSpPr>
          <p:sp>
            <p:nvSpPr>
              <p:cNvPr id="87" name="テキスト ボックス 86"/>
              <p:cNvSpPr txBox="1"/>
              <p:nvPr/>
            </p:nvSpPr>
            <p:spPr>
              <a:xfrm>
                <a:off x="15570422" y="22333836"/>
                <a:ext cx="13577669" cy="1787044"/>
              </a:xfrm>
              <a:prstGeom prst="rect">
                <a:avLst/>
              </a:prstGeom>
              <a:noFill/>
              <a:ln>
                <a:noFill/>
              </a:ln>
            </p:spPr>
            <p:txBody>
              <a:bodyPr wrap="square" rtlCol="0">
                <a:spAutoFit/>
              </a:bodyPr>
              <a:lstStyle/>
              <a:p>
                <a:r>
                  <a:rPr kumimoji="1" lang="en-US" altLang="ja-JP" sz="6910" b="1" dirty="0"/>
                  <a:t>What are our problems?</a:t>
                </a:r>
                <a:endParaRPr kumimoji="1" lang="ja-JP" altLang="en-US" sz="6910" b="1" dirty="0"/>
              </a:p>
            </p:txBody>
          </p:sp>
          <p:cxnSp>
            <p:nvCxnSpPr>
              <p:cNvPr id="88" name="直線コネクタ 87"/>
              <p:cNvCxnSpPr/>
              <p:nvPr/>
            </p:nvCxnSpPr>
            <p:spPr>
              <a:xfrm flipV="1">
                <a:off x="15660731" y="24128949"/>
                <a:ext cx="13577669" cy="32866"/>
              </a:xfrm>
              <a:prstGeom prst="line">
                <a:avLst/>
              </a:prstGeom>
              <a:ln w="76200">
                <a:solidFill>
                  <a:schemeClr val="accent1"/>
                </a:solidFill>
              </a:ln>
            </p:spPr>
            <p:style>
              <a:lnRef idx="1">
                <a:schemeClr val="accent6"/>
              </a:lnRef>
              <a:fillRef idx="0">
                <a:schemeClr val="accent6"/>
              </a:fillRef>
              <a:effectRef idx="0">
                <a:schemeClr val="accent6"/>
              </a:effectRef>
              <a:fontRef idx="minor">
                <a:schemeClr val="tx1"/>
              </a:fontRef>
            </p:style>
          </p:cxnSp>
        </p:grpSp>
        <p:sp>
          <p:nvSpPr>
            <p:cNvPr id="107" name="テキスト ボックス 106"/>
            <p:cNvSpPr txBox="1"/>
            <p:nvPr/>
          </p:nvSpPr>
          <p:spPr>
            <a:xfrm>
              <a:off x="962220" y="19733639"/>
              <a:ext cx="13993490" cy="2554545"/>
            </a:xfrm>
            <a:prstGeom prst="rect">
              <a:avLst/>
            </a:prstGeom>
            <a:noFill/>
          </p:spPr>
          <p:txBody>
            <a:bodyPr wrap="square" rtlCol="0">
              <a:spAutoFit/>
            </a:bodyPr>
            <a:lstStyle/>
            <a:p>
              <a:pPr>
                <a:lnSpc>
                  <a:spcPts val="4800"/>
                </a:lnSpc>
              </a:pPr>
              <a:r>
                <a:rPr lang="en-US" altLang="ja-JP" sz="2800" dirty="0"/>
                <a:t>1. How is computation time affected by computational architectures and neuron models?</a:t>
              </a:r>
            </a:p>
            <a:p>
              <a:pPr>
                <a:lnSpc>
                  <a:spcPts val="4800"/>
                </a:lnSpc>
              </a:pPr>
              <a:r>
                <a:rPr lang="en-US" altLang="ja-JP" sz="2800" dirty="0"/>
                <a:t>2. To what extent does date-transfer process affect computation time?</a:t>
              </a:r>
              <a:br>
                <a:rPr lang="en-US" altLang="ja-JP" sz="2800" dirty="0"/>
              </a:br>
              <a:r>
                <a:rPr lang="en-US" altLang="ja-JP" sz="2800" dirty="0"/>
                <a:t>3. How much accuracy does computation with  a single and double precision floating points yield in computation time?</a:t>
              </a:r>
              <a:endParaRPr kumimoji="1" lang="ja-JP" altLang="en-US" sz="2800" dirty="0"/>
            </a:p>
          </p:txBody>
        </p:sp>
      </p:grpSp>
      <p:sp>
        <p:nvSpPr>
          <p:cNvPr id="96" name="正方形/長方形 95"/>
          <p:cNvSpPr/>
          <p:nvPr/>
        </p:nvSpPr>
        <p:spPr>
          <a:xfrm>
            <a:off x="14805188" y="5559639"/>
            <a:ext cx="14949032" cy="31549990"/>
          </a:xfrm>
          <a:prstGeom prst="rect">
            <a:avLst/>
          </a:prstGeom>
          <a:ln w="5715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grpSp>
        <p:nvGrpSpPr>
          <p:cNvPr id="98" name="グループ化 97"/>
          <p:cNvGrpSpPr/>
          <p:nvPr/>
        </p:nvGrpSpPr>
        <p:grpSpPr>
          <a:xfrm>
            <a:off x="15384503" y="5310815"/>
            <a:ext cx="13820829" cy="1315660"/>
            <a:chOff x="15570422" y="22333836"/>
            <a:chExt cx="13667978" cy="2034386"/>
          </a:xfrm>
        </p:grpSpPr>
        <p:sp>
          <p:nvSpPr>
            <p:cNvPr id="99" name="テキスト ボックス 98"/>
            <p:cNvSpPr txBox="1"/>
            <p:nvPr/>
          </p:nvSpPr>
          <p:spPr>
            <a:xfrm>
              <a:off x="15570422" y="22333836"/>
              <a:ext cx="13577669" cy="1787044"/>
            </a:xfrm>
            <a:prstGeom prst="rect">
              <a:avLst/>
            </a:prstGeom>
            <a:noFill/>
            <a:ln>
              <a:noFill/>
            </a:ln>
          </p:spPr>
          <p:txBody>
            <a:bodyPr wrap="square" rtlCol="0">
              <a:spAutoFit/>
            </a:bodyPr>
            <a:lstStyle/>
            <a:p>
              <a:r>
                <a:rPr kumimoji="1" lang="ja-JP" altLang="en-US" sz="6910" b="1" dirty="0"/>
                <a:t>　</a:t>
              </a:r>
              <a:r>
                <a:rPr lang="en-US" altLang="ja-JP" sz="6910" b="1" dirty="0"/>
                <a:t>Results</a:t>
              </a:r>
              <a:endParaRPr kumimoji="1" lang="ja-JP" altLang="en-US" sz="6910" b="1" dirty="0"/>
            </a:p>
          </p:txBody>
        </p:sp>
        <p:cxnSp>
          <p:nvCxnSpPr>
            <p:cNvPr id="100" name="直線コネクタ 99"/>
            <p:cNvCxnSpPr/>
            <p:nvPr/>
          </p:nvCxnSpPr>
          <p:spPr>
            <a:xfrm flipV="1">
              <a:off x="15660731" y="24335356"/>
              <a:ext cx="13577669" cy="32866"/>
            </a:xfrm>
            <a:prstGeom prst="line">
              <a:avLst/>
            </a:prstGeom>
            <a:ln w="76200">
              <a:solidFill>
                <a:schemeClr val="accent1"/>
              </a:solidFill>
            </a:ln>
          </p:spPr>
          <p:style>
            <a:lnRef idx="1">
              <a:schemeClr val="accent6"/>
            </a:lnRef>
            <a:fillRef idx="0">
              <a:schemeClr val="accent6"/>
            </a:fillRef>
            <a:effectRef idx="0">
              <a:schemeClr val="accent6"/>
            </a:effectRef>
            <a:fontRef idx="minor">
              <a:schemeClr val="tx1"/>
            </a:fontRef>
          </p:style>
        </p:cxnSp>
      </p:grpSp>
      <p:grpSp>
        <p:nvGrpSpPr>
          <p:cNvPr id="9" name="グループ化 8"/>
          <p:cNvGrpSpPr/>
          <p:nvPr/>
        </p:nvGrpSpPr>
        <p:grpSpPr>
          <a:xfrm>
            <a:off x="14717795" y="37246363"/>
            <a:ext cx="15036425" cy="5246343"/>
            <a:chOff x="349011" y="37910358"/>
            <a:chExt cx="14551503" cy="4528116"/>
          </a:xfrm>
        </p:grpSpPr>
        <p:grpSp>
          <p:nvGrpSpPr>
            <p:cNvPr id="45" name="グループ化 44"/>
            <p:cNvGrpSpPr/>
            <p:nvPr/>
          </p:nvGrpSpPr>
          <p:grpSpPr>
            <a:xfrm>
              <a:off x="414000" y="37910358"/>
              <a:ext cx="14486514" cy="4528116"/>
              <a:chOff x="414000" y="38006610"/>
              <a:chExt cx="14486514" cy="4528116"/>
            </a:xfrm>
          </p:grpSpPr>
          <p:sp>
            <p:nvSpPr>
              <p:cNvPr id="102" name="正方形/長方形 101"/>
              <p:cNvSpPr/>
              <p:nvPr/>
            </p:nvSpPr>
            <p:spPr>
              <a:xfrm>
                <a:off x="414000" y="38025063"/>
                <a:ext cx="14486514" cy="4509663"/>
              </a:xfrm>
              <a:prstGeom prst="rect">
                <a:avLst/>
              </a:prstGeom>
              <a:ln w="5715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grpSp>
            <p:nvGrpSpPr>
              <p:cNvPr id="104" name="グループ化 103"/>
              <p:cNvGrpSpPr/>
              <p:nvPr/>
            </p:nvGrpSpPr>
            <p:grpSpPr>
              <a:xfrm>
                <a:off x="485606" y="38006610"/>
                <a:ext cx="14414908" cy="997485"/>
                <a:chOff x="15570422" y="22025290"/>
                <a:chExt cx="13838995" cy="2044088"/>
              </a:xfrm>
            </p:grpSpPr>
            <p:sp>
              <p:nvSpPr>
                <p:cNvPr id="105" name="テキスト ボックス 104"/>
                <p:cNvSpPr txBox="1"/>
                <p:nvPr/>
              </p:nvSpPr>
              <p:spPr>
                <a:xfrm>
                  <a:off x="15570422" y="22025290"/>
                  <a:ext cx="13577669" cy="2044088"/>
                </a:xfrm>
                <a:prstGeom prst="rect">
                  <a:avLst/>
                </a:prstGeom>
                <a:noFill/>
                <a:ln>
                  <a:noFill/>
                </a:ln>
              </p:spPr>
              <p:txBody>
                <a:bodyPr wrap="square" rtlCol="0">
                  <a:spAutoFit/>
                </a:bodyPr>
                <a:lstStyle/>
                <a:p>
                  <a:r>
                    <a:rPr lang="en-US" altLang="ja-JP" sz="6910" b="1" dirty="0"/>
                    <a:t>Conclusions</a:t>
                  </a:r>
                  <a:endParaRPr kumimoji="1" lang="en-US" altLang="ja-JP" sz="6910" b="1" dirty="0"/>
                </a:p>
              </p:txBody>
            </p:sp>
            <p:cxnSp>
              <p:nvCxnSpPr>
                <p:cNvPr id="106" name="直線コネクタ 105"/>
                <p:cNvCxnSpPr/>
                <p:nvPr/>
              </p:nvCxnSpPr>
              <p:spPr>
                <a:xfrm flipV="1">
                  <a:off x="15831748" y="23732580"/>
                  <a:ext cx="13577669" cy="32866"/>
                </a:xfrm>
                <a:prstGeom prst="line">
                  <a:avLst/>
                </a:prstGeom>
                <a:ln w="76200">
                  <a:solidFill>
                    <a:schemeClr val="accent1"/>
                  </a:solidFill>
                </a:ln>
              </p:spPr>
              <p:style>
                <a:lnRef idx="1">
                  <a:schemeClr val="accent6"/>
                </a:lnRef>
                <a:fillRef idx="0">
                  <a:schemeClr val="accent6"/>
                </a:fillRef>
                <a:effectRef idx="0">
                  <a:schemeClr val="accent6"/>
                </a:effectRef>
                <a:fontRef idx="minor">
                  <a:schemeClr val="tx1"/>
                </a:fontRef>
              </p:style>
            </p:cxnSp>
          </p:grpSp>
        </p:grpSp>
        <p:sp>
          <p:nvSpPr>
            <p:cNvPr id="519" name="テキスト ボックス 518"/>
            <p:cNvSpPr txBox="1"/>
            <p:nvPr/>
          </p:nvSpPr>
          <p:spPr>
            <a:xfrm>
              <a:off x="349011" y="38945979"/>
              <a:ext cx="14284240" cy="707886"/>
            </a:xfrm>
            <a:prstGeom prst="rect">
              <a:avLst/>
            </a:prstGeom>
            <a:noFill/>
            <a:ln>
              <a:noFill/>
            </a:ln>
          </p:spPr>
          <p:txBody>
            <a:bodyPr wrap="square" rtlCol="0">
              <a:spAutoFit/>
            </a:bodyPr>
            <a:lstStyle/>
            <a:p>
              <a:pPr>
                <a:lnSpc>
                  <a:spcPts val="4800"/>
                </a:lnSpc>
              </a:pPr>
              <a:endParaRPr lang="en-US" altLang="ja-JP" sz="2600" dirty="0"/>
            </a:p>
          </p:txBody>
        </p:sp>
      </p:grpSp>
      <p:grpSp>
        <p:nvGrpSpPr>
          <p:cNvPr id="19" name="グループ化 18"/>
          <p:cNvGrpSpPr/>
          <p:nvPr/>
        </p:nvGrpSpPr>
        <p:grpSpPr>
          <a:xfrm>
            <a:off x="253743" y="11028159"/>
            <a:ext cx="14316468" cy="7170193"/>
            <a:chOff x="15169653" y="5784290"/>
            <a:chExt cx="14485725" cy="6757771"/>
          </a:xfrm>
        </p:grpSpPr>
        <p:sp>
          <p:nvSpPr>
            <p:cNvPr id="72" name="正方形/長方形 71"/>
            <p:cNvSpPr/>
            <p:nvPr/>
          </p:nvSpPr>
          <p:spPr>
            <a:xfrm>
              <a:off x="15334282" y="5784290"/>
              <a:ext cx="14277290" cy="6757771"/>
            </a:xfrm>
            <a:prstGeom prst="rect">
              <a:avLst/>
            </a:prstGeom>
            <a:ln w="5715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grpSp>
          <p:nvGrpSpPr>
            <p:cNvPr id="74" name="グループ化 73"/>
            <p:cNvGrpSpPr/>
            <p:nvPr/>
          </p:nvGrpSpPr>
          <p:grpSpPr>
            <a:xfrm>
              <a:off x="15169653" y="5795209"/>
              <a:ext cx="13869130" cy="1089227"/>
              <a:chOff x="15471923" y="22222114"/>
              <a:chExt cx="13793829" cy="1684256"/>
            </a:xfrm>
          </p:grpSpPr>
          <p:sp>
            <p:nvSpPr>
              <p:cNvPr id="75" name="テキスト ボックス 74"/>
              <p:cNvSpPr txBox="1"/>
              <p:nvPr/>
            </p:nvSpPr>
            <p:spPr>
              <a:xfrm>
                <a:off x="15471923" y="22222114"/>
                <a:ext cx="13577669" cy="1684256"/>
              </a:xfrm>
              <a:prstGeom prst="rect">
                <a:avLst/>
              </a:prstGeom>
              <a:noFill/>
              <a:ln>
                <a:noFill/>
              </a:ln>
            </p:spPr>
            <p:txBody>
              <a:bodyPr wrap="square" rtlCol="0">
                <a:spAutoFit/>
              </a:bodyPr>
              <a:lstStyle/>
              <a:p>
                <a:r>
                  <a:rPr kumimoji="1" lang="en-US" altLang="ja-JP" sz="6910" b="1" dirty="0"/>
                  <a:t>  Introduction</a:t>
                </a:r>
                <a:r>
                  <a:rPr kumimoji="1" lang="ja-JP" altLang="en-US" sz="6910" b="1" dirty="0"/>
                  <a:t>　</a:t>
                </a:r>
              </a:p>
            </p:txBody>
          </p:sp>
          <p:cxnSp>
            <p:nvCxnSpPr>
              <p:cNvPr id="76" name="直線コネクタ 75"/>
              <p:cNvCxnSpPr/>
              <p:nvPr/>
            </p:nvCxnSpPr>
            <p:spPr>
              <a:xfrm flipV="1">
                <a:off x="15688083" y="23648876"/>
                <a:ext cx="13577669" cy="32866"/>
              </a:xfrm>
              <a:prstGeom prst="line">
                <a:avLst/>
              </a:prstGeom>
              <a:ln w="57150">
                <a:solidFill>
                  <a:schemeClr val="accent1"/>
                </a:solidFill>
              </a:ln>
            </p:spPr>
            <p:style>
              <a:lnRef idx="2">
                <a:schemeClr val="accent1"/>
              </a:lnRef>
              <a:fillRef idx="1">
                <a:schemeClr val="lt1"/>
              </a:fillRef>
              <a:effectRef idx="0">
                <a:schemeClr val="accent1"/>
              </a:effectRef>
              <a:fontRef idx="minor">
                <a:schemeClr val="dk1"/>
              </a:fontRef>
            </p:style>
          </p:cxnSp>
        </p:grpSp>
        <p:sp>
          <p:nvSpPr>
            <p:cNvPr id="221" name="テキスト ボックス 220"/>
            <p:cNvSpPr txBox="1"/>
            <p:nvPr/>
          </p:nvSpPr>
          <p:spPr>
            <a:xfrm>
              <a:off x="15537262" y="6808849"/>
              <a:ext cx="8695990" cy="4051361"/>
            </a:xfrm>
            <a:prstGeom prst="rect">
              <a:avLst/>
            </a:prstGeom>
            <a:noFill/>
          </p:spPr>
          <p:txBody>
            <a:bodyPr wrap="square" rtlCol="0">
              <a:spAutoFit/>
            </a:bodyPr>
            <a:lstStyle/>
            <a:p>
              <a:pPr>
                <a:lnSpc>
                  <a:spcPts val="4100"/>
                </a:lnSpc>
              </a:pPr>
              <a:r>
                <a:rPr lang="en-US" altLang="ja-JP" sz="2400" b="1" dirty="0"/>
                <a:t>GPGPU</a:t>
              </a:r>
              <a:r>
                <a:rPr lang="ja-JP" altLang="en-US" sz="2400" dirty="0"/>
                <a:t>　</a:t>
              </a:r>
              <a:endParaRPr lang="en-US" altLang="ja-JP" sz="2400" dirty="0"/>
            </a:p>
            <a:p>
              <a:pPr>
                <a:lnSpc>
                  <a:spcPts val="4100"/>
                </a:lnSpc>
              </a:pPr>
              <a:r>
                <a:rPr lang="en-US" altLang="ja-JP" sz="2400" dirty="0"/>
                <a:t>GPGPU</a:t>
              </a:r>
              <a:r>
                <a:rPr lang="ja-JP" altLang="en-US" sz="2400" dirty="0"/>
                <a:t> </a:t>
              </a:r>
              <a:r>
                <a:rPr lang="en-US" altLang="ja-JP" sz="2400" dirty="0"/>
                <a:t>is a computation method in which a high processing power of  graphic processing unit  (GPU) is utilized to perform general purpose computing (GP) . It has a high performance in parallel computing and high operational processing. We used a CUDA developed by </a:t>
              </a:r>
              <a:r>
                <a:rPr lang="en-US" altLang="ja-JP" sz="2400" dirty="0" err="1"/>
                <a:t>Nvidia</a:t>
              </a:r>
              <a:r>
                <a:rPr lang="en-US" altLang="ja-JP" sz="2400" dirty="0"/>
                <a:t> Comp. to perform a GPGPU calculation , which is a platform for parallel computing and achieve a high speed computation  by a computing process shown in Fig. 1.  </a:t>
              </a:r>
            </a:p>
          </p:txBody>
        </p:sp>
        <p:sp>
          <p:nvSpPr>
            <p:cNvPr id="15" name="テキスト ボックス 14"/>
            <p:cNvSpPr txBox="1"/>
            <p:nvPr/>
          </p:nvSpPr>
          <p:spPr>
            <a:xfrm>
              <a:off x="25049317" y="11227297"/>
              <a:ext cx="4606061" cy="435110"/>
            </a:xfrm>
            <a:prstGeom prst="rect">
              <a:avLst/>
            </a:prstGeom>
            <a:noFill/>
          </p:spPr>
          <p:txBody>
            <a:bodyPr wrap="square" rtlCol="0">
              <a:spAutoFit/>
            </a:bodyPr>
            <a:lstStyle/>
            <a:p>
              <a:r>
                <a:rPr kumimoji="1" lang="en-US" altLang="ja-JP" sz="2400" dirty="0"/>
                <a:t>Fig1</a:t>
              </a:r>
              <a:r>
                <a:rPr lang="en-US" altLang="ja-JP" sz="2400" dirty="0"/>
                <a:t>. Flow o</a:t>
              </a:r>
              <a:r>
                <a:rPr lang="ja-JP" altLang="en-US" sz="2400" dirty="0" err="1"/>
                <a:t>ｆ</a:t>
              </a:r>
              <a:r>
                <a:rPr lang="en-US" altLang="ja-JP" sz="2400" dirty="0"/>
                <a:t> CUDA. Processing </a:t>
              </a:r>
              <a:endParaRPr kumimoji="1" lang="ja-JP" altLang="en-US" sz="2400" dirty="0"/>
            </a:p>
          </p:txBody>
        </p:sp>
      </p:grpSp>
      <p:sp>
        <p:nvSpPr>
          <p:cNvPr id="51" name="正方形/長方形 50"/>
          <p:cNvSpPr/>
          <p:nvPr/>
        </p:nvSpPr>
        <p:spPr>
          <a:xfrm>
            <a:off x="354850" y="22045996"/>
            <a:ext cx="14272580" cy="19367401"/>
          </a:xfrm>
          <a:prstGeom prst="rect">
            <a:avLst/>
          </a:prstGeom>
          <a:ln w="5715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dirty="0"/>
          </a:p>
        </p:txBody>
      </p:sp>
      <p:grpSp>
        <p:nvGrpSpPr>
          <p:cNvPr id="53" name="グループ化 52"/>
          <p:cNvGrpSpPr/>
          <p:nvPr/>
        </p:nvGrpSpPr>
        <p:grpSpPr>
          <a:xfrm>
            <a:off x="506527" y="21959521"/>
            <a:ext cx="13488637" cy="1155701"/>
            <a:chOff x="15631125" y="22158662"/>
            <a:chExt cx="13594322" cy="1567752"/>
          </a:xfrm>
        </p:grpSpPr>
        <p:sp>
          <p:nvSpPr>
            <p:cNvPr id="54" name="テキスト ボックス 53"/>
            <p:cNvSpPr txBox="1"/>
            <p:nvPr/>
          </p:nvSpPr>
          <p:spPr>
            <a:xfrm>
              <a:off x="15631125" y="22158662"/>
              <a:ext cx="13577669" cy="1567752"/>
            </a:xfrm>
            <a:prstGeom prst="rect">
              <a:avLst/>
            </a:prstGeom>
            <a:noFill/>
            <a:ln>
              <a:noFill/>
            </a:ln>
          </p:spPr>
          <p:txBody>
            <a:bodyPr wrap="square" rtlCol="0">
              <a:spAutoFit/>
            </a:bodyPr>
            <a:lstStyle/>
            <a:p>
              <a:r>
                <a:rPr kumimoji="1" lang="ja-JP" altLang="en-US" sz="6910" b="1" dirty="0"/>
                <a:t>　</a:t>
              </a:r>
              <a:r>
                <a:rPr lang="en-US" altLang="ja-JP" sz="6910" b="1" dirty="0"/>
                <a:t>Method</a:t>
              </a:r>
              <a:endParaRPr kumimoji="1" lang="ja-JP" altLang="en-US" sz="6910" b="1" dirty="0"/>
            </a:p>
          </p:txBody>
        </p:sp>
        <p:cxnSp>
          <p:nvCxnSpPr>
            <p:cNvPr id="55" name="直線コネクタ 54"/>
            <p:cNvCxnSpPr/>
            <p:nvPr/>
          </p:nvCxnSpPr>
          <p:spPr>
            <a:xfrm flipV="1">
              <a:off x="15647778" y="23657373"/>
              <a:ext cx="13577669" cy="32866"/>
            </a:xfrm>
            <a:prstGeom prst="line">
              <a:avLst/>
            </a:prstGeom>
            <a:ln w="76200">
              <a:solidFill>
                <a:schemeClr val="accent1"/>
              </a:solidFill>
            </a:ln>
          </p:spPr>
          <p:style>
            <a:lnRef idx="1">
              <a:schemeClr val="accent6"/>
            </a:lnRef>
            <a:fillRef idx="0">
              <a:schemeClr val="accent6"/>
            </a:fillRef>
            <a:effectRef idx="0">
              <a:schemeClr val="accent6"/>
            </a:effectRef>
            <a:fontRef idx="minor">
              <a:schemeClr val="tx1"/>
            </a:fontRef>
          </p:style>
        </p:cxnSp>
      </p:grpSp>
      <p:grpSp>
        <p:nvGrpSpPr>
          <p:cNvPr id="21" name="グループ化 20"/>
          <p:cNvGrpSpPr/>
          <p:nvPr/>
        </p:nvGrpSpPr>
        <p:grpSpPr>
          <a:xfrm>
            <a:off x="570244" y="34944331"/>
            <a:ext cx="6633036" cy="1368185"/>
            <a:chOff x="6475322" y="27275717"/>
            <a:chExt cx="7152706" cy="978149"/>
          </a:xfrm>
        </p:grpSpPr>
        <mc:AlternateContent xmlns:mc="http://schemas.openxmlformats.org/markup-compatibility/2006" xmlns:a14="http://schemas.microsoft.com/office/drawing/2010/main">
          <mc:Choice Requires="a14">
            <p:sp>
              <p:nvSpPr>
                <p:cNvPr id="527" name="テキスト ボックス 526"/>
                <p:cNvSpPr txBox="1"/>
                <p:nvPr/>
              </p:nvSpPr>
              <p:spPr>
                <a:xfrm>
                  <a:off x="6475322" y="27741455"/>
                  <a:ext cx="7152706" cy="51241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2400">
                            <a:latin typeface="Cambria Math" panose="02040503050406030204" pitchFamily="18" charset="0"/>
                          </a:rPr>
                          <m:t>τ</m:t>
                        </m:r>
                        <m:f>
                          <m:fPr>
                            <m:ctrlPr>
                              <a:rPr lang="ja-JP" altLang="ja-JP" sz="2400" i="1">
                                <a:latin typeface="Cambria Math" panose="02040503050406030204" pitchFamily="18" charset="0"/>
                              </a:rPr>
                            </m:ctrlPr>
                          </m:fPr>
                          <m:num>
                            <m:r>
                              <m:rPr>
                                <m:sty m:val="p"/>
                              </m:rPr>
                              <a:rPr lang="en-US" altLang="ja-JP" sz="2400">
                                <a:latin typeface="Cambria Math" panose="02040503050406030204" pitchFamily="18" charset="0"/>
                              </a:rPr>
                              <m:t>dV</m:t>
                            </m:r>
                            <m:d>
                              <m:dPr>
                                <m:ctrlPr>
                                  <a:rPr lang="ja-JP" altLang="ja-JP" sz="2400" i="1">
                                    <a:latin typeface="Cambria Math" panose="02040503050406030204" pitchFamily="18" charset="0"/>
                                  </a:rPr>
                                </m:ctrlPr>
                              </m:dPr>
                              <m:e>
                                <m:r>
                                  <m:rPr>
                                    <m:sty m:val="p"/>
                                  </m:rPr>
                                  <a:rPr lang="en-US" altLang="ja-JP" sz="2400">
                                    <a:latin typeface="Cambria Math" panose="02040503050406030204" pitchFamily="18" charset="0"/>
                                  </a:rPr>
                                  <m:t>t</m:t>
                                </m:r>
                              </m:e>
                            </m:d>
                          </m:num>
                          <m:den>
                            <m:r>
                              <a:rPr lang="en-US" altLang="ja-JP" sz="2400" i="1">
                                <a:latin typeface="Cambria Math" panose="02040503050406030204" pitchFamily="18" charset="0"/>
                              </a:rPr>
                              <m:t>𝑑𝑡</m:t>
                            </m:r>
                          </m:den>
                        </m:f>
                        <m:r>
                          <a:rPr lang="en-US" altLang="ja-JP" sz="2400" i="1">
                            <a:latin typeface="Cambria Math" panose="02040503050406030204" pitchFamily="18" charset="0"/>
                          </a:rPr>
                          <m:t>=−</m:t>
                        </m:r>
                        <m:r>
                          <m:rPr>
                            <m:sty m:val="p"/>
                          </m:rPr>
                          <a:rPr lang="en-US" altLang="ja-JP" sz="2400">
                            <a:latin typeface="Cambria Math" panose="02040503050406030204" pitchFamily="18" charset="0"/>
                          </a:rPr>
                          <m:t>V</m:t>
                        </m:r>
                        <m:d>
                          <m:dPr>
                            <m:ctrlPr>
                              <a:rPr lang="ja-JP" altLang="ja-JP" sz="2400" i="1">
                                <a:latin typeface="Cambria Math" panose="02040503050406030204" pitchFamily="18" charset="0"/>
                              </a:rPr>
                            </m:ctrlPr>
                          </m:dPr>
                          <m:e>
                            <m:r>
                              <m:rPr>
                                <m:sty m:val="p"/>
                              </m:rPr>
                              <a:rPr lang="en-US" altLang="ja-JP" sz="2400">
                                <a:latin typeface="Cambria Math" panose="02040503050406030204" pitchFamily="18" charset="0"/>
                              </a:rPr>
                              <m:t>t</m:t>
                            </m:r>
                          </m:e>
                        </m:d>
                        <m:r>
                          <a:rPr lang="en-US" altLang="ja-JP" sz="2400" i="1">
                            <a:latin typeface="Cambria Math" panose="02040503050406030204" pitchFamily="18" charset="0"/>
                          </a:rPr>
                          <m:t>+</m:t>
                        </m:r>
                        <m:r>
                          <a:rPr lang="en-US" altLang="ja-JP" sz="2400" i="1">
                            <a:latin typeface="Cambria Math" panose="02040503050406030204" pitchFamily="18" charset="0"/>
                          </a:rPr>
                          <m:t>𝑅𝐼</m:t>
                        </m:r>
                        <m:d>
                          <m:dPr>
                            <m:ctrlPr>
                              <a:rPr lang="ja-JP" altLang="ja-JP" sz="2400" i="1">
                                <a:latin typeface="Cambria Math" panose="02040503050406030204" pitchFamily="18" charset="0"/>
                              </a:rPr>
                            </m:ctrlPr>
                          </m:dPr>
                          <m:e>
                            <m:r>
                              <a:rPr lang="en-US" altLang="ja-JP" sz="2400" i="1">
                                <a:latin typeface="Cambria Math" panose="02040503050406030204" pitchFamily="18" charset="0"/>
                              </a:rPr>
                              <m:t>𝑡</m:t>
                            </m:r>
                          </m:e>
                        </m:d>
                      </m:oMath>
                    </m:oMathPara>
                  </a14:m>
                  <a:endParaRPr kumimoji="1" lang="ja-JP" altLang="en-US" sz="2400" dirty="0"/>
                </a:p>
              </p:txBody>
            </p:sp>
          </mc:Choice>
          <mc:Fallback xmlns="">
            <p:sp>
              <p:nvSpPr>
                <p:cNvPr id="527" name="テキスト ボックス 526"/>
                <p:cNvSpPr txBox="1">
                  <a:spLocks noRot="1" noChangeAspect="1" noMove="1" noResize="1" noEditPoints="1" noAdjustHandles="1" noChangeArrowheads="1" noChangeShapeType="1" noTextEdit="1"/>
                </p:cNvSpPr>
                <p:nvPr/>
              </p:nvSpPr>
              <p:spPr>
                <a:xfrm>
                  <a:off x="6475322" y="27741455"/>
                  <a:ext cx="7152706" cy="512411"/>
                </a:xfrm>
                <a:prstGeom prst="rect">
                  <a:avLst/>
                </a:prstGeom>
                <a:blipFill rotWithShape="0">
                  <a:blip r:embed="rId2"/>
                  <a:stretch>
                    <a:fillRect/>
                  </a:stretch>
                </a:blipFill>
              </p:spPr>
              <p:txBody>
                <a:bodyPr/>
                <a:lstStyle/>
                <a:p>
                  <a:r>
                    <a:rPr lang="ja-JP" altLang="en-US">
                      <a:noFill/>
                    </a:rPr>
                    <a:t> </a:t>
                  </a:r>
                </a:p>
              </p:txBody>
            </p:sp>
          </mc:Fallback>
        </mc:AlternateContent>
        <p:sp>
          <p:nvSpPr>
            <p:cNvPr id="553" name="テキスト ボックス 552"/>
            <p:cNvSpPr txBox="1"/>
            <p:nvPr/>
          </p:nvSpPr>
          <p:spPr>
            <a:xfrm>
              <a:off x="6511511" y="27275717"/>
              <a:ext cx="5359638" cy="374063"/>
            </a:xfrm>
            <a:prstGeom prst="rect">
              <a:avLst/>
            </a:prstGeom>
            <a:noFill/>
          </p:spPr>
          <p:txBody>
            <a:bodyPr wrap="square" rtlCol="0">
              <a:spAutoFit/>
            </a:bodyPr>
            <a:lstStyle/>
            <a:p>
              <a:r>
                <a:rPr lang="en-US" altLang="ja-JP" sz="2800" dirty="0"/>
                <a:t>Leaky integrated-and-fire model</a:t>
              </a:r>
              <a:endParaRPr kumimoji="1" lang="ja-JP" altLang="en-US" sz="2800" dirty="0"/>
            </a:p>
          </p:txBody>
        </p:sp>
      </p:grpSp>
      <p:sp>
        <p:nvSpPr>
          <p:cNvPr id="677" name="テキスト ボックス 676"/>
          <p:cNvSpPr txBox="1"/>
          <p:nvPr/>
        </p:nvSpPr>
        <p:spPr>
          <a:xfrm>
            <a:off x="644386" y="736746"/>
            <a:ext cx="2338820" cy="923330"/>
          </a:xfrm>
          <a:prstGeom prst="rect">
            <a:avLst/>
          </a:prstGeom>
          <a:noFill/>
        </p:spPr>
        <p:txBody>
          <a:bodyPr wrap="square" rtlCol="0">
            <a:spAutoFit/>
          </a:bodyPr>
          <a:lstStyle/>
          <a:p>
            <a:r>
              <a:rPr lang="en-US" altLang="ja-JP" sz="5400" dirty="0"/>
              <a:t>2P-372</a:t>
            </a:r>
            <a:endParaRPr kumimoji="1" lang="ja-JP" altLang="en-US" sz="5400" dirty="0"/>
          </a:p>
        </p:txBody>
      </p:sp>
      <p:grpSp>
        <p:nvGrpSpPr>
          <p:cNvPr id="678" name="グループ化 677"/>
          <p:cNvGrpSpPr/>
          <p:nvPr/>
        </p:nvGrpSpPr>
        <p:grpSpPr>
          <a:xfrm>
            <a:off x="-98421" y="5548437"/>
            <a:ext cx="14685901" cy="5637989"/>
            <a:chOff x="-58046" y="6549604"/>
            <a:chExt cx="30484418" cy="3291776"/>
          </a:xfrm>
        </p:grpSpPr>
        <p:grpSp>
          <p:nvGrpSpPr>
            <p:cNvPr id="679" name="グループ化 678"/>
            <p:cNvGrpSpPr/>
            <p:nvPr/>
          </p:nvGrpSpPr>
          <p:grpSpPr>
            <a:xfrm>
              <a:off x="882836" y="6549604"/>
              <a:ext cx="29543536" cy="3291776"/>
              <a:chOff x="823074" y="6549602"/>
              <a:chExt cx="13612750" cy="3510156"/>
            </a:xfrm>
          </p:grpSpPr>
          <p:sp>
            <p:nvSpPr>
              <p:cNvPr id="683" name="正方形/長方形 682"/>
              <p:cNvSpPr/>
              <p:nvPr/>
            </p:nvSpPr>
            <p:spPr>
              <a:xfrm>
                <a:off x="863904" y="6549602"/>
                <a:ext cx="13524148" cy="3510156"/>
              </a:xfrm>
              <a:prstGeom prst="rect">
                <a:avLst/>
              </a:prstGeom>
              <a:ln w="5715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684" name="テキスト ボックス 683"/>
              <p:cNvSpPr txBox="1"/>
              <p:nvPr/>
            </p:nvSpPr>
            <p:spPr>
              <a:xfrm>
                <a:off x="823074" y="7307195"/>
                <a:ext cx="13612750" cy="2682184"/>
              </a:xfrm>
              <a:prstGeom prst="rect">
                <a:avLst/>
              </a:prstGeom>
              <a:noFill/>
            </p:spPr>
            <p:txBody>
              <a:bodyPr wrap="square" rtlCol="0">
                <a:spAutoFit/>
              </a:bodyPr>
              <a:lstStyle/>
              <a:p>
                <a:pPr algn="just">
                  <a:lnSpc>
                    <a:spcPts val="3200"/>
                  </a:lnSpc>
                </a:pPr>
                <a:r>
                  <a:rPr lang="ja-JP" altLang="en-US" sz="2800" dirty="0"/>
                  <a:t>　</a:t>
                </a:r>
                <a:r>
                  <a:rPr lang="en-US" altLang="ja-JP" sz="2400" dirty="0">
                    <a:latin typeface="Times New Roman" panose="02020603050405020304" pitchFamily="18" charset="0"/>
                    <a:cs typeface="Times New Roman" panose="02020603050405020304" pitchFamily="18" charset="0"/>
                  </a:rPr>
                  <a:t>To understand the processing mechanisms of sensory information in the brain, it is necessary to simulate a huge size of network that consists of complicated neuronal model imitating the actual neurons. However, such a simulation requires a very long computation time, failing to perform computer simulation with a realistic time scale. In order to solve the problem of computation time, we focus on the reduction of computation time by GPGPU, providing an efficient method for simulation of huge number of neurons. In this paper, we develop a computational architecture of GPGPU, by which computation of neurons is performed in parallel. Using this architecture, we show that the GPGPU method significantly reduces the computation time of neural simulation. We also show that the simulations with single and double float precision give little significant difference in the results, independently of the neuron models used. These results suggest that the GPGPU calculation with single float precision is most efficient method for simulation of a huge size of neural network.</a:t>
                </a:r>
                <a:endParaRPr kumimoji="1" lang="ja-JP" altLang="en-US" sz="2400" dirty="0">
                  <a:latin typeface="Times New Roman" panose="02020603050405020304" pitchFamily="18" charset="0"/>
                  <a:cs typeface="Times New Roman" panose="02020603050405020304" pitchFamily="18" charset="0"/>
                </a:endParaRPr>
              </a:p>
            </p:txBody>
          </p:sp>
        </p:grpSp>
        <p:grpSp>
          <p:nvGrpSpPr>
            <p:cNvPr id="680" name="グループ化 679"/>
            <p:cNvGrpSpPr/>
            <p:nvPr/>
          </p:nvGrpSpPr>
          <p:grpSpPr>
            <a:xfrm>
              <a:off x="-58046" y="6556319"/>
              <a:ext cx="29594317" cy="675077"/>
              <a:chOff x="15105223" y="22186089"/>
              <a:chExt cx="14167094" cy="667068"/>
            </a:xfrm>
          </p:grpSpPr>
          <p:sp>
            <p:nvSpPr>
              <p:cNvPr id="681" name="テキスト ボックス 680"/>
              <p:cNvSpPr txBox="1"/>
              <p:nvPr/>
            </p:nvSpPr>
            <p:spPr>
              <a:xfrm>
                <a:off x="15105223" y="22186089"/>
                <a:ext cx="13577669" cy="634201"/>
              </a:xfrm>
              <a:prstGeom prst="rect">
                <a:avLst/>
              </a:prstGeom>
              <a:noFill/>
              <a:ln>
                <a:noFill/>
              </a:ln>
            </p:spPr>
            <p:txBody>
              <a:bodyPr wrap="square" rtlCol="0">
                <a:spAutoFit/>
              </a:bodyPr>
              <a:lstStyle/>
              <a:p>
                <a:r>
                  <a:rPr kumimoji="1" lang="ja-JP" altLang="en-US" sz="6910" b="1" dirty="0"/>
                  <a:t>　</a:t>
                </a:r>
                <a:r>
                  <a:rPr lang="en-US" altLang="ja-JP" sz="6600" b="1" dirty="0"/>
                  <a:t>Abstract</a:t>
                </a:r>
                <a:endParaRPr kumimoji="1" lang="ja-JP" altLang="en-US" sz="6600" b="1" dirty="0"/>
              </a:p>
            </p:txBody>
          </p:sp>
          <p:cxnSp>
            <p:nvCxnSpPr>
              <p:cNvPr id="682" name="直線コネクタ 681"/>
              <p:cNvCxnSpPr/>
              <p:nvPr/>
            </p:nvCxnSpPr>
            <p:spPr>
              <a:xfrm flipV="1">
                <a:off x="15694648" y="22820290"/>
                <a:ext cx="13577669" cy="32867"/>
              </a:xfrm>
              <a:prstGeom prst="line">
                <a:avLst/>
              </a:prstGeom>
              <a:ln w="76200">
                <a:solidFill>
                  <a:schemeClr val="accent1"/>
                </a:solidFill>
              </a:ln>
            </p:spPr>
            <p:style>
              <a:lnRef idx="1">
                <a:schemeClr val="accent6"/>
              </a:lnRef>
              <a:fillRef idx="0">
                <a:schemeClr val="accent6"/>
              </a:fillRef>
              <a:effectRef idx="0">
                <a:schemeClr val="accent6"/>
              </a:effectRef>
              <a:fontRef idx="minor">
                <a:schemeClr val="tx1"/>
              </a:fontRef>
            </p:style>
          </p:cxnSp>
        </p:grpSp>
      </p:grpSp>
      <p:sp>
        <p:nvSpPr>
          <p:cNvPr id="25" name="正方形/長方形 24"/>
          <p:cNvSpPr/>
          <p:nvPr/>
        </p:nvSpPr>
        <p:spPr>
          <a:xfrm>
            <a:off x="9962720" y="12633104"/>
            <a:ext cx="1578978" cy="548142"/>
          </a:xfrm>
          <a:prstGeom prst="rect">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2800" dirty="0"/>
              <a:t>Memory</a:t>
            </a:r>
            <a:endParaRPr kumimoji="1" lang="ja-JP" altLang="en-US" sz="2800" dirty="0"/>
          </a:p>
        </p:txBody>
      </p:sp>
      <p:sp>
        <p:nvSpPr>
          <p:cNvPr id="28" name="正方形/長方形 27"/>
          <p:cNvSpPr/>
          <p:nvPr/>
        </p:nvSpPr>
        <p:spPr>
          <a:xfrm>
            <a:off x="9962720" y="13976667"/>
            <a:ext cx="1586124" cy="853204"/>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2800" dirty="0"/>
              <a:t>Memory of GPU</a:t>
            </a:r>
            <a:endParaRPr kumimoji="1" lang="ja-JP" altLang="en-US" sz="2800" dirty="0"/>
          </a:p>
        </p:txBody>
      </p:sp>
      <p:sp>
        <p:nvSpPr>
          <p:cNvPr id="929" name="下矢印 928"/>
          <p:cNvSpPr/>
          <p:nvPr/>
        </p:nvSpPr>
        <p:spPr>
          <a:xfrm>
            <a:off x="10198142" y="13291950"/>
            <a:ext cx="299288" cy="6357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0" name="上矢印 929"/>
          <p:cNvSpPr/>
          <p:nvPr/>
        </p:nvSpPr>
        <p:spPr>
          <a:xfrm>
            <a:off x="10984756" y="13269186"/>
            <a:ext cx="247650" cy="613137"/>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931" name="正方形/長方形 930"/>
          <p:cNvSpPr/>
          <p:nvPr/>
        </p:nvSpPr>
        <p:spPr>
          <a:xfrm>
            <a:off x="11733835" y="15341256"/>
            <a:ext cx="2587112" cy="1244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GPU</a:t>
            </a:r>
          </a:p>
          <a:p>
            <a:pPr algn="ctr"/>
            <a:endParaRPr lang="en-US" altLang="ja-JP" sz="2800" dirty="0"/>
          </a:p>
          <a:p>
            <a:pPr algn="ctr"/>
            <a:endParaRPr kumimoji="1" lang="ja-JP" altLang="en-US" sz="2800" dirty="0"/>
          </a:p>
        </p:txBody>
      </p:sp>
      <p:sp>
        <p:nvSpPr>
          <p:cNvPr id="932" name="二方向矢印 931"/>
          <p:cNvSpPr/>
          <p:nvPr/>
        </p:nvSpPr>
        <p:spPr>
          <a:xfrm rot="5400000">
            <a:off x="10498207" y="14672793"/>
            <a:ext cx="860878" cy="1388274"/>
          </a:xfrm>
          <a:prstGeom prst="lef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933" name="角丸四角形 932"/>
          <p:cNvSpPr/>
          <p:nvPr/>
        </p:nvSpPr>
        <p:spPr>
          <a:xfrm>
            <a:off x="11996633" y="15724624"/>
            <a:ext cx="2052471" cy="786129"/>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2800" dirty="0"/>
              <a:t>CUDA Core</a:t>
            </a:r>
            <a:endParaRPr kumimoji="1" lang="ja-JP" altLang="en-US" sz="2800" dirty="0"/>
          </a:p>
        </p:txBody>
      </p:sp>
      <p:sp>
        <p:nvSpPr>
          <p:cNvPr id="934" name="下矢印吹き出し 933"/>
          <p:cNvSpPr/>
          <p:nvPr/>
        </p:nvSpPr>
        <p:spPr>
          <a:xfrm>
            <a:off x="11646980" y="14264553"/>
            <a:ext cx="914400" cy="1089127"/>
          </a:xfrm>
          <a:prstGeom prst="downArrowCallout">
            <a:avLst>
              <a:gd name="adj1" fmla="val 12500"/>
              <a:gd name="adj2" fmla="val 16667"/>
              <a:gd name="adj3" fmla="val 25000"/>
              <a:gd name="adj4" fmla="val 50958"/>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sz="2800" dirty="0"/>
              <a:t>CPU</a:t>
            </a:r>
            <a:endParaRPr kumimoji="1" lang="ja-JP" altLang="en-US" sz="2800" dirty="0"/>
          </a:p>
        </p:txBody>
      </p:sp>
      <p:sp>
        <p:nvSpPr>
          <p:cNvPr id="935" name="角丸四角形吹き出し 934"/>
          <p:cNvSpPr/>
          <p:nvPr/>
        </p:nvSpPr>
        <p:spPr>
          <a:xfrm>
            <a:off x="12023721" y="12724893"/>
            <a:ext cx="2181893" cy="690026"/>
          </a:xfrm>
          <a:prstGeom prst="wedgeRoundRectCallout">
            <a:avLst>
              <a:gd name="adj1" fmla="val -117433"/>
              <a:gd name="adj2" fmla="val 9924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400" dirty="0"/>
              <a:t>1.Copying data  of processing</a:t>
            </a:r>
            <a:endParaRPr kumimoji="1" lang="ja-JP" altLang="en-US" sz="2400" dirty="0"/>
          </a:p>
        </p:txBody>
      </p:sp>
      <p:sp>
        <p:nvSpPr>
          <p:cNvPr id="668" name="角丸四角形吹き出し 667"/>
          <p:cNvSpPr/>
          <p:nvPr/>
        </p:nvSpPr>
        <p:spPr>
          <a:xfrm>
            <a:off x="12241640" y="13509695"/>
            <a:ext cx="1919880" cy="673113"/>
          </a:xfrm>
          <a:prstGeom prst="wedgeRoundRectCallout">
            <a:avLst>
              <a:gd name="adj1" fmla="val -102907"/>
              <a:gd name="adj2" fmla="val -1169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400" dirty="0"/>
              <a:t>4.Copying  result data</a:t>
            </a:r>
            <a:endParaRPr kumimoji="1" lang="ja-JP" altLang="en-US" sz="2400" dirty="0"/>
          </a:p>
        </p:txBody>
      </p:sp>
      <p:sp>
        <p:nvSpPr>
          <p:cNvPr id="724" name="角丸四角形吹き出し 723"/>
          <p:cNvSpPr/>
          <p:nvPr/>
        </p:nvSpPr>
        <p:spPr>
          <a:xfrm>
            <a:off x="12679600" y="14459546"/>
            <a:ext cx="1907880" cy="690026"/>
          </a:xfrm>
          <a:prstGeom prst="wedgeRoundRectCallout">
            <a:avLst>
              <a:gd name="adj1" fmla="val -67816"/>
              <a:gd name="adj2" fmla="val 3574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400" dirty="0"/>
              <a:t>2.Control of processing</a:t>
            </a:r>
            <a:endParaRPr kumimoji="1" lang="ja-JP" altLang="en-US" sz="2400" dirty="0"/>
          </a:p>
        </p:txBody>
      </p:sp>
      <p:sp>
        <p:nvSpPr>
          <p:cNvPr id="725" name="角丸四角形吹き出し 724"/>
          <p:cNvSpPr/>
          <p:nvPr/>
        </p:nvSpPr>
        <p:spPr>
          <a:xfrm>
            <a:off x="9714903" y="15871862"/>
            <a:ext cx="1907880" cy="690026"/>
          </a:xfrm>
          <a:prstGeom prst="wedgeRoundRectCallout">
            <a:avLst>
              <a:gd name="adj1" fmla="val 73971"/>
              <a:gd name="adj2" fmla="val -52599"/>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400" dirty="0"/>
              <a:t>3.Processingon GPU core</a:t>
            </a:r>
            <a:endParaRPr kumimoji="1" lang="ja-JP" altLang="en-US" sz="2400" dirty="0"/>
          </a:p>
        </p:txBody>
      </p:sp>
      <p:grpSp>
        <p:nvGrpSpPr>
          <p:cNvPr id="939" name="グループ化 938"/>
          <p:cNvGrpSpPr/>
          <p:nvPr/>
        </p:nvGrpSpPr>
        <p:grpSpPr>
          <a:xfrm>
            <a:off x="7556570" y="30188122"/>
            <a:ext cx="6594533" cy="2223854"/>
            <a:chOff x="683286" y="25826923"/>
            <a:chExt cx="6594533" cy="2223854"/>
          </a:xfrm>
        </p:grpSpPr>
        <p:grpSp>
          <p:nvGrpSpPr>
            <p:cNvPr id="741" name="グループ化 740"/>
            <p:cNvGrpSpPr/>
            <p:nvPr/>
          </p:nvGrpSpPr>
          <p:grpSpPr>
            <a:xfrm>
              <a:off x="683286" y="25826923"/>
              <a:ext cx="6594533" cy="1424844"/>
              <a:chOff x="6475322" y="27275709"/>
              <a:chExt cx="6922197" cy="917105"/>
            </a:xfrm>
          </p:grpSpPr>
          <mc:AlternateContent xmlns:mc="http://schemas.openxmlformats.org/markup-compatibility/2006" xmlns:a14="http://schemas.microsoft.com/office/drawing/2010/main">
            <mc:Choice Requires="a14">
              <p:sp>
                <p:nvSpPr>
                  <p:cNvPr id="767" name="テキスト ボックス 766"/>
                  <p:cNvSpPr txBox="1"/>
                  <p:nvPr/>
                </p:nvSpPr>
                <p:spPr>
                  <a:xfrm>
                    <a:off x="6475322" y="27741473"/>
                    <a:ext cx="6922197" cy="45134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ja-JP" altLang="ja-JP" sz="2400" i="1">
                                  <a:latin typeface="Cambria Math" panose="02040503050406030204" pitchFamily="18" charset="0"/>
                                </a:rPr>
                              </m:ctrlPr>
                            </m:fPr>
                            <m:num>
                              <m:r>
                                <a:rPr lang="en-US" altLang="ja-JP" sz="2400" i="1">
                                  <a:latin typeface="Cambria Math" panose="02040503050406030204" pitchFamily="18" charset="0"/>
                                </a:rPr>
                                <m:t>𝑑𝑣</m:t>
                              </m:r>
                            </m:num>
                            <m:den>
                              <m:r>
                                <a:rPr lang="en-US" altLang="ja-JP" sz="2400" i="1">
                                  <a:latin typeface="Cambria Math" panose="02040503050406030204" pitchFamily="18" charset="0"/>
                                </a:rPr>
                                <m:t>𝑑𝑡</m:t>
                              </m:r>
                            </m:den>
                          </m:f>
                          <m:r>
                            <a:rPr lang="en-US" altLang="ja-JP" sz="2400">
                              <a:latin typeface="Cambria Math" panose="02040503050406030204" pitchFamily="18" charset="0"/>
                            </a:rPr>
                            <m:t>=0.04</m:t>
                          </m:r>
                          <m:sSup>
                            <m:sSupPr>
                              <m:ctrlPr>
                                <a:rPr lang="ja-JP" altLang="ja-JP" sz="2400" i="1">
                                  <a:latin typeface="Cambria Math" panose="02040503050406030204" pitchFamily="18" charset="0"/>
                                </a:rPr>
                              </m:ctrlPr>
                            </m:sSupPr>
                            <m:e>
                              <m:r>
                                <a:rPr lang="en-US" altLang="ja-JP" sz="2400" i="1">
                                  <a:latin typeface="Cambria Math" panose="02040503050406030204" pitchFamily="18" charset="0"/>
                                </a:rPr>
                                <m:t>𝑣</m:t>
                              </m:r>
                            </m:e>
                            <m:sup>
                              <m:r>
                                <a:rPr lang="en-US" altLang="ja-JP" sz="2400">
                                  <a:latin typeface="Cambria Math" panose="02040503050406030204" pitchFamily="18" charset="0"/>
                                </a:rPr>
                                <m:t>2</m:t>
                              </m:r>
                            </m:sup>
                          </m:sSup>
                          <m:r>
                            <a:rPr lang="en-US" altLang="ja-JP" sz="2400">
                              <a:latin typeface="Cambria Math" panose="02040503050406030204" pitchFamily="18" charset="0"/>
                            </a:rPr>
                            <m:t>+ 5</m:t>
                          </m:r>
                          <m:r>
                            <a:rPr lang="en-US" altLang="ja-JP" sz="2400" i="1">
                              <a:latin typeface="Cambria Math" panose="02040503050406030204" pitchFamily="18" charset="0"/>
                            </a:rPr>
                            <m:t>𝑣</m:t>
                          </m:r>
                          <m:r>
                            <a:rPr lang="en-US" altLang="ja-JP" sz="2400">
                              <a:latin typeface="Cambria Math" panose="02040503050406030204" pitchFamily="18" charset="0"/>
                            </a:rPr>
                            <m:t>+140</m:t>
                          </m:r>
                          <m:r>
                            <a:rPr lang="en-US" altLang="ja-JP" sz="2400" i="1">
                              <a:latin typeface="Cambria Math" panose="02040503050406030204" pitchFamily="18" charset="0"/>
                            </a:rPr>
                            <m:t>−</m:t>
                          </m:r>
                          <m:r>
                            <a:rPr lang="en-US" altLang="ja-JP" sz="2400" i="1">
                              <a:latin typeface="Cambria Math" panose="02040503050406030204" pitchFamily="18" charset="0"/>
                            </a:rPr>
                            <m:t>𝑢</m:t>
                          </m:r>
                          <m:r>
                            <a:rPr lang="en-US" altLang="ja-JP" sz="2400">
                              <a:latin typeface="Cambria Math" panose="02040503050406030204" pitchFamily="18" charset="0"/>
                            </a:rPr>
                            <m:t>+</m:t>
                          </m:r>
                          <m:r>
                            <a:rPr lang="en-US" altLang="ja-JP" sz="2400" i="1">
                              <a:latin typeface="Cambria Math" panose="02040503050406030204" pitchFamily="18" charset="0"/>
                            </a:rPr>
                            <m:t>𝐼</m:t>
                          </m:r>
                          <m:r>
                            <a:rPr lang="en-US" altLang="ja-JP" sz="2400">
                              <a:latin typeface="Cambria Math" panose="02040503050406030204" pitchFamily="18" charset="0"/>
                            </a:rPr>
                            <m:t> ,</m:t>
                          </m:r>
                        </m:oMath>
                      </m:oMathPara>
                    </a14:m>
                    <a:endParaRPr kumimoji="1" lang="ja-JP" altLang="en-US" sz="2400" dirty="0"/>
                  </a:p>
                </p:txBody>
              </p:sp>
            </mc:Choice>
            <mc:Fallback xmlns="">
              <p:sp>
                <p:nvSpPr>
                  <p:cNvPr id="767" name="テキスト ボックス 766"/>
                  <p:cNvSpPr txBox="1">
                    <a:spLocks noRot="1" noChangeAspect="1" noMove="1" noResize="1" noEditPoints="1" noAdjustHandles="1" noChangeArrowheads="1" noChangeShapeType="1" noTextEdit="1"/>
                  </p:cNvSpPr>
                  <p:nvPr/>
                </p:nvSpPr>
                <p:spPr>
                  <a:xfrm>
                    <a:off x="6475322" y="27741473"/>
                    <a:ext cx="6922197" cy="451341"/>
                  </a:xfrm>
                  <a:prstGeom prst="rect">
                    <a:avLst/>
                  </a:prstGeom>
                  <a:blipFill rotWithShape="0">
                    <a:blip r:embed="rId3"/>
                    <a:stretch>
                      <a:fillRect/>
                    </a:stretch>
                  </a:blipFill>
                </p:spPr>
                <p:txBody>
                  <a:bodyPr/>
                  <a:lstStyle/>
                  <a:p>
                    <a:r>
                      <a:rPr lang="ja-JP" altLang="en-US">
                        <a:noFill/>
                      </a:rPr>
                      <a:t> </a:t>
                    </a:r>
                  </a:p>
                </p:txBody>
              </p:sp>
            </mc:Fallback>
          </mc:AlternateContent>
          <p:sp>
            <p:nvSpPr>
              <p:cNvPr id="768" name="テキスト ボックス 767"/>
              <p:cNvSpPr txBox="1"/>
              <p:nvPr/>
            </p:nvSpPr>
            <p:spPr>
              <a:xfrm>
                <a:off x="6511511" y="27275709"/>
                <a:ext cx="5359638" cy="374063"/>
              </a:xfrm>
              <a:prstGeom prst="rect">
                <a:avLst/>
              </a:prstGeom>
              <a:noFill/>
            </p:spPr>
            <p:txBody>
              <a:bodyPr wrap="square" rtlCol="0">
                <a:spAutoFit/>
              </a:bodyPr>
              <a:lstStyle/>
              <a:p>
                <a:r>
                  <a:rPr kumimoji="1" lang="en-US" altLang="ja-JP" sz="2800" dirty="0" err="1"/>
                  <a:t>Izhikevich</a:t>
                </a:r>
                <a:r>
                  <a:rPr kumimoji="1" lang="en-US" altLang="ja-JP" sz="2800" dirty="0"/>
                  <a:t> neuron model</a:t>
                </a:r>
                <a:endParaRPr kumimoji="1" lang="ja-JP" altLang="en-US" sz="2800" dirty="0"/>
              </a:p>
            </p:txBody>
          </p:sp>
        </p:grpSp>
        <mc:AlternateContent xmlns:mc="http://schemas.openxmlformats.org/markup-compatibility/2006" xmlns:a14="http://schemas.microsoft.com/office/drawing/2010/main">
          <mc:Choice Requires="a14">
            <p:sp>
              <p:nvSpPr>
                <p:cNvPr id="769" name="テキスト ボックス 768"/>
                <p:cNvSpPr txBox="1"/>
                <p:nvPr/>
              </p:nvSpPr>
              <p:spPr>
                <a:xfrm>
                  <a:off x="719700" y="27349559"/>
                  <a:ext cx="6558119" cy="70121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ja-JP" altLang="ja-JP" sz="2400" i="1">
                                <a:latin typeface="Cambria Math" panose="02040503050406030204" pitchFamily="18" charset="0"/>
                              </a:rPr>
                            </m:ctrlPr>
                          </m:fPr>
                          <m:num>
                            <m:r>
                              <a:rPr lang="en-US" altLang="ja-JP" sz="2400" i="1">
                                <a:latin typeface="Cambria Math" panose="02040503050406030204" pitchFamily="18" charset="0"/>
                              </a:rPr>
                              <m:t>𝑑𝑢</m:t>
                            </m:r>
                          </m:num>
                          <m:den>
                            <m:r>
                              <a:rPr lang="en-US" altLang="ja-JP" sz="2400" i="1">
                                <a:latin typeface="Cambria Math" panose="02040503050406030204" pitchFamily="18" charset="0"/>
                              </a:rPr>
                              <m:t>𝑑𝑡</m:t>
                            </m:r>
                          </m:den>
                        </m:f>
                        <m:r>
                          <a:rPr lang="en-US" altLang="ja-JP" sz="2400" i="1">
                            <a:latin typeface="Cambria Math" panose="02040503050406030204" pitchFamily="18" charset="0"/>
                          </a:rPr>
                          <m:t>=</m:t>
                        </m:r>
                        <m:r>
                          <a:rPr lang="en-US" altLang="ja-JP" sz="2400" i="1">
                            <a:latin typeface="Cambria Math" panose="02040503050406030204" pitchFamily="18" charset="0"/>
                          </a:rPr>
                          <m:t>𝑎</m:t>
                        </m:r>
                        <m:d>
                          <m:dPr>
                            <m:ctrlPr>
                              <a:rPr lang="ja-JP" altLang="ja-JP" sz="2400" i="1">
                                <a:latin typeface="Cambria Math" panose="02040503050406030204" pitchFamily="18" charset="0"/>
                              </a:rPr>
                            </m:ctrlPr>
                          </m:dPr>
                          <m:e>
                            <m:r>
                              <a:rPr lang="en-US" altLang="ja-JP" sz="2400" i="1">
                                <a:latin typeface="Cambria Math" panose="02040503050406030204" pitchFamily="18" charset="0"/>
                              </a:rPr>
                              <m:t>𝑏𝑣</m:t>
                            </m:r>
                            <m:r>
                              <a:rPr lang="en-US" altLang="ja-JP" sz="2400" i="1">
                                <a:latin typeface="Cambria Math" panose="02040503050406030204" pitchFamily="18" charset="0"/>
                              </a:rPr>
                              <m:t> − </m:t>
                            </m:r>
                            <m:r>
                              <a:rPr lang="en-US" altLang="ja-JP" sz="2400" i="1">
                                <a:latin typeface="Cambria Math" panose="02040503050406030204" pitchFamily="18" charset="0"/>
                              </a:rPr>
                              <m:t>𝑢</m:t>
                            </m:r>
                          </m:e>
                        </m:d>
                        <m:r>
                          <a:rPr lang="en-US" altLang="ja-JP" sz="2400" i="1">
                            <a:latin typeface="Cambria Math" panose="02040503050406030204" pitchFamily="18" charset="0"/>
                          </a:rPr>
                          <m:t> ,</m:t>
                        </m:r>
                        <m:r>
                          <m:rPr>
                            <m:nor/>
                          </m:rPr>
                          <a:rPr lang="en-US" altLang="ja-JP" sz="2400"/>
                          <m:t>	</m:t>
                        </m:r>
                      </m:oMath>
                    </m:oMathPara>
                  </a14:m>
                  <a:endParaRPr kumimoji="1" lang="ja-JP" altLang="en-US" sz="2400" dirty="0"/>
                </a:p>
              </p:txBody>
            </p:sp>
          </mc:Choice>
          <mc:Fallback xmlns="">
            <p:sp>
              <p:nvSpPr>
                <p:cNvPr id="769" name="テキスト ボックス 768"/>
                <p:cNvSpPr txBox="1">
                  <a:spLocks noRot="1" noChangeAspect="1" noMove="1" noResize="1" noEditPoints="1" noAdjustHandles="1" noChangeArrowheads="1" noChangeShapeType="1" noTextEdit="1"/>
                </p:cNvSpPr>
                <p:nvPr/>
              </p:nvSpPr>
              <p:spPr>
                <a:xfrm>
                  <a:off x="719700" y="27349559"/>
                  <a:ext cx="6558119" cy="701218"/>
                </a:xfrm>
                <a:prstGeom prst="rect">
                  <a:avLst/>
                </a:prstGeom>
                <a:blipFill rotWithShape="0">
                  <a:blip r:embed="rId4"/>
                  <a:stretch>
                    <a:fillRect/>
                  </a:stretch>
                </a:blipFill>
              </p:spPr>
              <p:txBody>
                <a:bodyPr/>
                <a:lstStyle/>
                <a:p>
                  <a:r>
                    <a:rPr lang="ja-JP" altLang="en-US">
                      <a:noFill/>
                    </a:rPr>
                    <a:t> </a:t>
                  </a:r>
                </a:p>
              </p:txBody>
            </p:sp>
          </mc:Fallback>
        </mc:AlternateContent>
      </p:grpSp>
      <p:grpSp>
        <p:nvGrpSpPr>
          <p:cNvPr id="940" name="グループ化 939"/>
          <p:cNvGrpSpPr/>
          <p:nvPr/>
        </p:nvGrpSpPr>
        <p:grpSpPr>
          <a:xfrm>
            <a:off x="532961" y="36415036"/>
            <a:ext cx="7080680" cy="4512053"/>
            <a:chOff x="678343" y="28871819"/>
            <a:chExt cx="7080680" cy="4512053"/>
          </a:xfrm>
        </p:grpSpPr>
        <p:grpSp>
          <p:nvGrpSpPr>
            <p:cNvPr id="22" name="グループ化 21"/>
            <p:cNvGrpSpPr/>
            <p:nvPr/>
          </p:nvGrpSpPr>
          <p:grpSpPr>
            <a:xfrm>
              <a:off x="678343" y="28871819"/>
              <a:ext cx="7080680" cy="4512053"/>
              <a:chOff x="3795033" y="31615940"/>
              <a:chExt cx="11684730" cy="3691260"/>
            </a:xfrm>
          </p:grpSpPr>
          <mc:AlternateContent xmlns:mc="http://schemas.openxmlformats.org/markup-compatibility/2006" xmlns:a14="http://schemas.microsoft.com/office/drawing/2010/main">
            <mc:Choice Requires="a14">
              <p:sp>
                <p:nvSpPr>
                  <p:cNvPr id="554" name="テキスト ボックス 553"/>
                  <p:cNvSpPr txBox="1"/>
                  <p:nvPr/>
                </p:nvSpPr>
                <p:spPr>
                  <a:xfrm>
                    <a:off x="3801132" y="32055630"/>
                    <a:ext cx="11678631" cy="90722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𝐶</m:t>
                              </m:r>
                            </m:e>
                            <m:sub>
                              <m:r>
                                <a:rPr lang="en-US" altLang="ja-JP" sz="2400" i="1">
                                  <a:latin typeface="Cambria Math" panose="02040503050406030204" pitchFamily="18" charset="0"/>
                                </a:rPr>
                                <m:t>𝑚</m:t>
                              </m:r>
                            </m:sub>
                          </m:sSub>
                          <m:f>
                            <m:fPr>
                              <m:ctrlPr>
                                <a:rPr lang="ja-JP" altLang="ja-JP" sz="2400" i="1">
                                  <a:latin typeface="Cambria Math" panose="02040503050406030204" pitchFamily="18" charset="0"/>
                                </a:rPr>
                              </m:ctrlPr>
                            </m:fPr>
                            <m:num>
                              <m:r>
                                <a:rPr lang="en-US" altLang="ja-JP" sz="2400" i="1">
                                  <a:latin typeface="Cambria Math" panose="02040503050406030204" pitchFamily="18" charset="0"/>
                                </a:rPr>
                                <m:t>𝑑𝑉</m:t>
                              </m:r>
                            </m:num>
                            <m:den>
                              <m:r>
                                <a:rPr lang="en-US" altLang="ja-JP" sz="2400" i="1">
                                  <a:latin typeface="Cambria Math" panose="02040503050406030204" pitchFamily="18" charset="0"/>
                                </a:rPr>
                                <m:t>𝑑𝑡</m:t>
                              </m:r>
                            </m:den>
                          </m:f>
                          <m:r>
                            <a:rPr lang="en-US" altLang="ja-JP" sz="2400" i="1">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𝑔</m:t>
                              </m:r>
                            </m:e>
                            <m:sub>
                              <m:r>
                                <a:rPr lang="en-US" altLang="ja-JP" sz="2400" i="1">
                                  <a:latin typeface="Cambria Math" panose="02040503050406030204" pitchFamily="18" charset="0"/>
                                </a:rPr>
                                <m:t>𝑁𝑎</m:t>
                              </m:r>
                            </m:sub>
                          </m:sSub>
                          <m:sSup>
                            <m:sSupPr>
                              <m:ctrlPr>
                                <a:rPr lang="ja-JP" altLang="ja-JP" sz="2400" i="1">
                                  <a:latin typeface="Cambria Math" panose="02040503050406030204" pitchFamily="18" charset="0"/>
                                </a:rPr>
                              </m:ctrlPr>
                            </m:sSupPr>
                            <m:e>
                              <m:r>
                                <a:rPr lang="en-US" altLang="ja-JP" sz="2400" i="1">
                                  <a:latin typeface="Cambria Math" panose="02040503050406030204" pitchFamily="18" charset="0"/>
                                </a:rPr>
                                <m:t>𝑚</m:t>
                              </m:r>
                            </m:e>
                            <m:sup>
                              <m:r>
                                <a:rPr lang="en-US" altLang="ja-JP" sz="2400" i="1">
                                  <a:latin typeface="Cambria Math" panose="02040503050406030204" pitchFamily="18" charset="0"/>
                                </a:rPr>
                                <m:t>3</m:t>
                              </m:r>
                            </m:sup>
                          </m:sSup>
                          <m:r>
                            <a:rPr lang="en-US" altLang="ja-JP" sz="2400" i="1">
                              <a:latin typeface="Cambria Math" panose="02040503050406030204" pitchFamily="18" charset="0"/>
                            </a:rPr>
                            <m:t>h</m:t>
                          </m:r>
                          <m:r>
                            <a:rPr lang="en-US" altLang="ja-JP" sz="2400" i="1">
                              <a:latin typeface="Cambria Math" panose="02040503050406030204" pitchFamily="18" charset="0"/>
                            </a:rPr>
                            <m:t>∙</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𝐸</m:t>
                                  </m:r>
                                </m:e>
                                <m:sub>
                                  <m:r>
                                    <a:rPr lang="en-US" altLang="ja-JP" sz="2400" i="1">
                                      <a:latin typeface="Cambria Math" panose="02040503050406030204" pitchFamily="18" charset="0"/>
                                    </a:rPr>
                                    <m:t>𝑁𝑎</m:t>
                                  </m:r>
                                </m:sub>
                              </m:sSub>
                              <m:r>
                                <a:rPr lang="en-US" altLang="ja-JP" sz="2400" i="1">
                                  <a:latin typeface="Cambria Math" panose="02040503050406030204" pitchFamily="18" charset="0"/>
                                </a:rPr>
                                <m:t>−</m:t>
                              </m:r>
                              <m:r>
                                <a:rPr lang="en-US" altLang="ja-JP" sz="2400" i="1">
                                  <a:latin typeface="Cambria Math" panose="02040503050406030204" pitchFamily="18" charset="0"/>
                                </a:rPr>
                                <m:t>𝑉</m:t>
                              </m:r>
                            </m:e>
                          </m:d>
                          <m:r>
                            <a:rPr lang="en-US" altLang="ja-JP" sz="2400" i="1">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𝑔</m:t>
                              </m:r>
                            </m:e>
                            <m:sub>
                              <m:r>
                                <a:rPr lang="en-US" altLang="ja-JP" sz="2400" i="1">
                                  <a:latin typeface="Cambria Math" panose="02040503050406030204" pitchFamily="18" charset="0"/>
                                </a:rPr>
                                <m:t>𝐾</m:t>
                              </m:r>
                            </m:sub>
                          </m:sSub>
                          <m:sSup>
                            <m:sSupPr>
                              <m:ctrlPr>
                                <a:rPr lang="ja-JP" altLang="ja-JP" sz="2400" i="1">
                                  <a:latin typeface="Cambria Math" panose="02040503050406030204" pitchFamily="18" charset="0"/>
                                </a:rPr>
                              </m:ctrlPr>
                            </m:sSupPr>
                            <m:e>
                              <m:r>
                                <a:rPr lang="en-US" altLang="ja-JP" sz="2400" i="1">
                                  <a:latin typeface="Cambria Math" panose="02040503050406030204" pitchFamily="18" charset="0"/>
                                </a:rPr>
                                <m:t>𝑛</m:t>
                              </m:r>
                            </m:e>
                            <m:sup>
                              <m:r>
                                <a:rPr lang="en-US" altLang="ja-JP" sz="2400" i="1">
                                  <a:latin typeface="Cambria Math" panose="02040503050406030204" pitchFamily="18" charset="0"/>
                                </a:rPr>
                                <m:t>4</m:t>
                              </m:r>
                            </m:sup>
                          </m:sSup>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𝐸</m:t>
                                  </m:r>
                                </m:e>
                                <m:sub>
                                  <m:r>
                                    <a:rPr lang="en-US" altLang="ja-JP" sz="2400" i="1">
                                      <a:latin typeface="Cambria Math" panose="02040503050406030204" pitchFamily="18" charset="0"/>
                                    </a:rPr>
                                    <m:t>𝐾</m:t>
                                  </m:r>
                                </m:sub>
                              </m:sSub>
                              <m:r>
                                <a:rPr lang="en-US" altLang="ja-JP" sz="2400" i="1">
                                  <a:latin typeface="Cambria Math" panose="02040503050406030204" pitchFamily="18" charset="0"/>
                                </a:rPr>
                                <m:t>−</m:t>
                              </m:r>
                              <m:r>
                                <a:rPr lang="en-US" altLang="ja-JP" sz="2400" i="1">
                                  <a:latin typeface="Cambria Math" panose="02040503050406030204" pitchFamily="18" charset="0"/>
                                </a:rPr>
                                <m:t>𝑉</m:t>
                              </m:r>
                            </m:e>
                          </m:d>
                        </m:oMath>
                      </m:oMathPara>
                    </a14:m>
                    <a:endParaRPr lang="en-US" altLang="ja-JP"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𝑔</m:t>
                              </m:r>
                            </m:e>
                            <m:sub>
                              <m:r>
                                <a:rPr lang="en-US" altLang="ja-JP" sz="2400" i="1">
                                  <a:latin typeface="Cambria Math" panose="02040503050406030204" pitchFamily="18" charset="0"/>
                                </a:rPr>
                                <m:t>𝐿</m:t>
                              </m:r>
                            </m:sub>
                          </m:sSub>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𝐸</m:t>
                                  </m:r>
                                </m:e>
                                <m:sub>
                                  <m:r>
                                    <a:rPr lang="en-US" altLang="ja-JP" sz="2400" i="1">
                                      <a:latin typeface="Cambria Math" panose="02040503050406030204" pitchFamily="18" charset="0"/>
                                    </a:rPr>
                                    <m:t>𝐿</m:t>
                                  </m:r>
                                </m:sub>
                              </m:sSub>
                              <m:r>
                                <a:rPr lang="en-US" altLang="ja-JP" sz="2400" i="1">
                                  <a:latin typeface="Cambria Math" panose="02040503050406030204" pitchFamily="18" charset="0"/>
                                </a:rPr>
                                <m:t>−</m:t>
                              </m:r>
                              <m:r>
                                <a:rPr lang="en-US" altLang="ja-JP" sz="2400" i="1">
                                  <a:latin typeface="Cambria Math" panose="02040503050406030204" pitchFamily="18" charset="0"/>
                                </a:rPr>
                                <m:t>𝑉</m:t>
                              </m:r>
                            </m:e>
                          </m:d>
                          <m:r>
                            <a:rPr lang="en-US" altLang="ja-JP" sz="2400">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𝑠𝑡𝑖𝑚</m:t>
                              </m:r>
                            </m:sub>
                          </m:sSub>
                          <m:r>
                            <a:rPr lang="en-US" altLang="ja-JP" sz="2400" i="1">
                              <a:latin typeface="Cambria Math" panose="02040503050406030204" pitchFamily="18" charset="0"/>
                            </a:rPr>
                            <m:t> </m:t>
                          </m:r>
                          <m:r>
                            <a:rPr lang="en-US" altLang="ja-JP" sz="2400">
                              <a:latin typeface="Cambria Math" panose="02040503050406030204" pitchFamily="18" charset="0"/>
                            </a:rPr>
                            <m:t>,</m:t>
                          </m:r>
                        </m:oMath>
                      </m:oMathPara>
                    </a14:m>
                    <a:endParaRPr kumimoji="1" lang="ja-JP" altLang="en-US" sz="2400" dirty="0"/>
                  </a:p>
                </p:txBody>
              </p:sp>
            </mc:Choice>
            <mc:Fallback xmlns="">
              <p:sp>
                <p:nvSpPr>
                  <p:cNvPr id="554" name="テキスト ボックス 553"/>
                  <p:cNvSpPr txBox="1">
                    <a:spLocks noRot="1" noChangeAspect="1" noMove="1" noResize="1" noEditPoints="1" noAdjustHandles="1" noChangeArrowheads="1" noChangeShapeType="1" noTextEdit="1"/>
                  </p:cNvSpPr>
                  <p:nvPr/>
                </p:nvSpPr>
                <p:spPr>
                  <a:xfrm>
                    <a:off x="3801132" y="32055630"/>
                    <a:ext cx="11678631" cy="907226"/>
                  </a:xfrm>
                  <a:prstGeom prst="rect">
                    <a:avLst/>
                  </a:prstGeom>
                  <a:blipFill rotWithShape="0">
                    <a:blip r:embed="rId5"/>
                    <a:stretch>
                      <a:fillRect b="-604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6" name="テキスト ボックス 555"/>
                  <p:cNvSpPr txBox="1"/>
                  <p:nvPr/>
                </p:nvSpPr>
                <p:spPr>
                  <a:xfrm>
                    <a:off x="6279093" y="33924819"/>
                    <a:ext cx="6722708" cy="5736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ja-JP" altLang="ja-JP" sz="2400" i="1">
                                  <a:latin typeface="Cambria Math" panose="02040503050406030204" pitchFamily="18" charset="0"/>
                                </a:rPr>
                              </m:ctrlPr>
                            </m:fPr>
                            <m:num>
                              <m:r>
                                <a:rPr lang="en-US" altLang="ja-JP" sz="2400" i="1">
                                  <a:latin typeface="Cambria Math" panose="02040503050406030204" pitchFamily="18" charset="0"/>
                                </a:rPr>
                                <m:t>𝑑h</m:t>
                              </m:r>
                            </m:num>
                            <m:den>
                              <m:r>
                                <a:rPr lang="en-US" altLang="ja-JP" sz="2400" i="1">
                                  <a:latin typeface="Cambria Math" panose="02040503050406030204" pitchFamily="18" charset="0"/>
                                </a:rPr>
                                <m:t>𝑑𝑡</m:t>
                              </m:r>
                            </m:den>
                          </m:f>
                          <m:r>
                            <a:rPr lang="en-US" altLang="ja-JP" sz="2400" i="1">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i="1">
                                  <a:latin typeface="Cambria Math" panose="02040503050406030204" pitchFamily="18" charset="0"/>
                                </a:rPr>
                                <m:t>h</m:t>
                              </m:r>
                            </m:sub>
                          </m:sSub>
                          <m:d>
                            <m:dPr>
                              <m:ctrlPr>
                                <a:rPr lang="ja-JP" altLang="ja-JP" sz="2400" i="1">
                                  <a:latin typeface="Cambria Math" panose="02040503050406030204" pitchFamily="18" charset="0"/>
                                </a:rPr>
                              </m:ctrlPr>
                            </m:dPr>
                            <m:e>
                              <m:r>
                                <a:rPr lang="en-US" altLang="ja-JP" sz="2400" i="1">
                                  <a:latin typeface="Cambria Math" panose="02040503050406030204" pitchFamily="18" charset="0"/>
                                </a:rPr>
                                <m:t>𝑉</m:t>
                              </m:r>
                            </m:e>
                          </m:d>
                          <m:d>
                            <m:dPr>
                              <m:ctrlPr>
                                <a:rPr lang="ja-JP" altLang="ja-JP" sz="2400" i="1">
                                  <a:latin typeface="Cambria Math" panose="02040503050406030204" pitchFamily="18" charset="0"/>
                                </a:rPr>
                              </m:ctrlPr>
                            </m:dPr>
                            <m:e>
                              <m:r>
                                <a:rPr lang="en-US" altLang="ja-JP" sz="2400" i="1">
                                  <a:latin typeface="Cambria Math" panose="02040503050406030204" pitchFamily="18" charset="0"/>
                                </a:rPr>
                                <m:t>1−</m:t>
                              </m:r>
                              <m:r>
                                <a:rPr lang="en-US" altLang="ja-JP" sz="2400" i="1">
                                  <a:latin typeface="Cambria Math" panose="02040503050406030204" pitchFamily="18" charset="0"/>
                                </a:rPr>
                                <m:t>h</m:t>
                              </m:r>
                            </m:e>
                          </m:d>
                          <m:r>
                            <a:rPr lang="en-US" altLang="ja-JP" sz="2400" i="1">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𝑏</m:t>
                              </m:r>
                            </m:e>
                            <m:sub>
                              <m:r>
                                <a:rPr lang="en-US" altLang="ja-JP" sz="2400" i="1">
                                  <a:latin typeface="Cambria Math" panose="02040503050406030204" pitchFamily="18" charset="0"/>
                                </a:rPr>
                                <m:t>𝑚</m:t>
                              </m:r>
                            </m:sub>
                          </m:sSub>
                          <m:d>
                            <m:dPr>
                              <m:ctrlPr>
                                <a:rPr lang="ja-JP" altLang="ja-JP" sz="2400" i="1">
                                  <a:latin typeface="Cambria Math" panose="02040503050406030204" pitchFamily="18" charset="0"/>
                                </a:rPr>
                              </m:ctrlPr>
                            </m:dPr>
                            <m:e>
                              <m:r>
                                <a:rPr lang="en-US" altLang="ja-JP" sz="2400" i="1">
                                  <a:latin typeface="Cambria Math" panose="02040503050406030204" pitchFamily="18" charset="0"/>
                                </a:rPr>
                                <m:t>𝑉</m:t>
                              </m:r>
                            </m:e>
                          </m:d>
                          <m:r>
                            <a:rPr lang="en-US" altLang="ja-JP" sz="2400" i="1">
                              <a:latin typeface="Cambria Math" panose="02040503050406030204" pitchFamily="18" charset="0"/>
                            </a:rPr>
                            <m:t>h</m:t>
                          </m:r>
                          <m:r>
                            <a:rPr lang="en-US" altLang="ja-JP" sz="2400" i="1">
                              <a:latin typeface="Cambria Math" panose="02040503050406030204" pitchFamily="18" charset="0"/>
                            </a:rPr>
                            <m:t> ,</m:t>
                          </m:r>
                          <m:r>
                            <m:rPr>
                              <m:nor/>
                            </m:rPr>
                            <a:rPr lang="en-US" altLang="ja-JP" sz="2400"/>
                            <m:t>	</m:t>
                          </m:r>
                        </m:oMath>
                      </m:oMathPara>
                    </a14:m>
                    <a:endParaRPr kumimoji="1" lang="ja-JP" altLang="en-US" sz="2400" dirty="0"/>
                  </a:p>
                </p:txBody>
              </p:sp>
            </mc:Choice>
            <mc:Fallback xmlns="">
              <p:sp>
                <p:nvSpPr>
                  <p:cNvPr id="556" name="テキスト ボックス 555"/>
                  <p:cNvSpPr txBox="1">
                    <a:spLocks noRot="1" noChangeAspect="1" noMove="1" noResize="1" noEditPoints="1" noAdjustHandles="1" noChangeArrowheads="1" noChangeShapeType="1" noTextEdit="1"/>
                  </p:cNvSpPr>
                  <p:nvPr/>
                </p:nvSpPr>
                <p:spPr>
                  <a:xfrm>
                    <a:off x="6279093" y="33924819"/>
                    <a:ext cx="6722708" cy="573659"/>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7" name="テキスト ボックス 556"/>
                  <p:cNvSpPr txBox="1"/>
                  <p:nvPr/>
                </p:nvSpPr>
                <p:spPr>
                  <a:xfrm>
                    <a:off x="6306870" y="34733541"/>
                    <a:ext cx="6667155" cy="5736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ja-JP" altLang="ja-JP" sz="2400" i="1">
                                  <a:latin typeface="Cambria Math" panose="02040503050406030204" pitchFamily="18" charset="0"/>
                                </a:rPr>
                              </m:ctrlPr>
                            </m:fPr>
                            <m:num>
                              <m:r>
                                <a:rPr lang="en-US" altLang="ja-JP" sz="2400" i="1">
                                  <a:latin typeface="Cambria Math" panose="02040503050406030204" pitchFamily="18" charset="0"/>
                                </a:rPr>
                                <m:t>𝑑𝑛</m:t>
                              </m:r>
                            </m:num>
                            <m:den>
                              <m:r>
                                <a:rPr lang="en-US" altLang="ja-JP" sz="2400" i="1">
                                  <a:latin typeface="Cambria Math" panose="02040503050406030204" pitchFamily="18" charset="0"/>
                                </a:rPr>
                                <m:t>𝑑𝑡</m:t>
                              </m:r>
                            </m:den>
                          </m:f>
                          <m:r>
                            <a:rPr lang="en-US" altLang="ja-JP" sz="2400" i="1">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i="1">
                                  <a:latin typeface="Cambria Math" panose="02040503050406030204" pitchFamily="18" charset="0"/>
                                </a:rPr>
                                <m:t>𝑚</m:t>
                              </m:r>
                            </m:sub>
                          </m:sSub>
                          <m:d>
                            <m:dPr>
                              <m:ctrlPr>
                                <a:rPr lang="ja-JP" altLang="ja-JP" sz="2400" i="1">
                                  <a:latin typeface="Cambria Math" panose="02040503050406030204" pitchFamily="18" charset="0"/>
                                </a:rPr>
                              </m:ctrlPr>
                            </m:dPr>
                            <m:e>
                              <m:r>
                                <a:rPr lang="en-US" altLang="ja-JP" sz="2400" i="1">
                                  <a:latin typeface="Cambria Math" panose="02040503050406030204" pitchFamily="18" charset="0"/>
                                </a:rPr>
                                <m:t>𝑉</m:t>
                              </m:r>
                            </m:e>
                          </m:d>
                          <m:d>
                            <m:dPr>
                              <m:ctrlPr>
                                <a:rPr lang="ja-JP" altLang="ja-JP" sz="2400" i="1">
                                  <a:latin typeface="Cambria Math" panose="02040503050406030204" pitchFamily="18" charset="0"/>
                                </a:rPr>
                              </m:ctrlPr>
                            </m:dPr>
                            <m:e>
                              <m:r>
                                <a:rPr lang="en-US" altLang="ja-JP" sz="2400" i="1">
                                  <a:latin typeface="Cambria Math" panose="02040503050406030204" pitchFamily="18" charset="0"/>
                                </a:rPr>
                                <m:t>1−</m:t>
                              </m:r>
                              <m:r>
                                <a:rPr lang="en-US" altLang="ja-JP" sz="2400" i="1">
                                  <a:latin typeface="Cambria Math" panose="02040503050406030204" pitchFamily="18" charset="0"/>
                                </a:rPr>
                                <m:t>𝑛</m:t>
                              </m:r>
                            </m:e>
                          </m:d>
                          <m:r>
                            <a:rPr lang="en-US" altLang="ja-JP" sz="2400" i="1">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𝑏</m:t>
                              </m:r>
                            </m:e>
                            <m:sub>
                              <m:r>
                                <a:rPr lang="en-US" altLang="ja-JP" sz="2400" i="1">
                                  <a:latin typeface="Cambria Math" panose="02040503050406030204" pitchFamily="18" charset="0"/>
                                </a:rPr>
                                <m:t>𝑛</m:t>
                              </m:r>
                            </m:sub>
                          </m:sSub>
                          <m:d>
                            <m:dPr>
                              <m:ctrlPr>
                                <a:rPr lang="ja-JP" altLang="ja-JP" sz="2400" i="1">
                                  <a:latin typeface="Cambria Math" panose="02040503050406030204" pitchFamily="18" charset="0"/>
                                </a:rPr>
                              </m:ctrlPr>
                            </m:dPr>
                            <m:e>
                              <m:r>
                                <a:rPr lang="en-US" altLang="ja-JP" sz="2400" i="1">
                                  <a:latin typeface="Cambria Math" panose="02040503050406030204" pitchFamily="18" charset="0"/>
                                </a:rPr>
                                <m:t>𝑉</m:t>
                              </m:r>
                            </m:e>
                          </m:d>
                          <m:r>
                            <a:rPr lang="en-US" altLang="ja-JP" sz="2400" i="1">
                              <a:latin typeface="Cambria Math" panose="02040503050406030204" pitchFamily="18" charset="0"/>
                            </a:rPr>
                            <m:t>𝑛</m:t>
                          </m:r>
                          <m:r>
                            <a:rPr lang="en-US" altLang="ja-JP" sz="2400" i="1">
                              <a:latin typeface="Cambria Math" panose="02040503050406030204" pitchFamily="18" charset="0"/>
                            </a:rPr>
                            <m:t> ,</m:t>
                          </m:r>
                        </m:oMath>
                      </m:oMathPara>
                    </a14:m>
                    <a:endParaRPr kumimoji="1" lang="ja-JP" altLang="en-US" sz="2400" dirty="0"/>
                  </a:p>
                </p:txBody>
              </p:sp>
            </mc:Choice>
            <mc:Fallback xmlns="">
              <p:sp>
                <p:nvSpPr>
                  <p:cNvPr id="557" name="テキスト ボックス 556"/>
                  <p:cNvSpPr txBox="1">
                    <a:spLocks noRot="1" noChangeAspect="1" noMove="1" noResize="1" noEditPoints="1" noAdjustHandles="1" noChangeArrowheads="1" noChangeShapeType="1" noTextEdit="1"/>
                  </p:cNvSpPr>
                  <p:nvPr/>
                </p:nvSpPr>
                <p:spPr>
                  <a:xfrm>
                    <a:off x="6306870" y="34733541"/>
                    <a:ext cx="6667155" cy="573659"/>
                  </a:xfrm>
                  <a:prstGeom prst="rect">
                    <a:avLst/>
                  </a:prstGeom>
                  <a:blipFill rotWithShape="0">
                    <a:blip r:embed="rId7"/>
                    <a:stretch>
                      <a:fillRect/>
                    </a:stretch>
                  </a:blipFill>
                </p:spPr>
                <p:txBody>
                  <a:bodyPr/>
                  <a:lstStyle/>
                  <a:p>
                    <a:r>
                      <a:rPr lang="ja-JP" altLang="en-US">
                        <a:noFill/>
                      </a:rPr>
                      <a:t> </a:t>
                    </a:r>
                  </a:p>
                </p:txBody>
              </p:sp>
            </mc:Fallback>
          </mc:AlternateContent>
          <p:sp>
            <p:nvSpPr>
              <p:cNvPr id="559" name="テキスト ボックス 558"/>
              <p:cNvSpPr txBox="1"/>
              <p:nvPr/>
            </p:nvSpPr>
            <p:spPr>
              <a:xfrm>
                <a:off x="3795033" y="31615940"/>
                <a:ext cx="9289632" cy="428040"/>
              </a:xfrm>
              <a:prstGeom prst="rect">
                <a:avLst/>
              </a:prstGeom>
              <a:noFill/>
            </p:spPr>
            <p:txBody>
              <a:bodyPr wrap="square" rtlCol="0">
                <a:spAutoFit/>
              </a:bodyPr>
              <a:lstStyle/>
              <a:p>
                <a:r>
                  <a:rPr kumimoji="1" lang="en-US" altLang="ja-JP" sz="2800" dirty="0"/>
                  <a:t>Hodgkin-Huxley model</a:t>
                </a:r>
                <a:endParaRPr kumimoji="1" lang="ja-JP" altLang="en-US" sz="2800" dirty="0"/>
              </a:p>
            </p:txBody>
          </p:sp>
        </p:grpSp>
        <mc:AlternateContent xmlns:mc="http://schemas.openxmlformats.org/markup-compatibility/2006" xmlns:a14="http://schemas.microsoft.com/office/drawing/2010/main">
          <mc:Choice Requires="a14">
            <p:sp>
              <p:nvSpPr>
                <p:cNvPr id="770" name="テキスト ボックス 769"/>
                <p:cNvSpPr txBox="1"/>
                <p:nvPr/>
              </p:nvSpPr>
              <p:spPr>
                <a:xfrm>
                  <a:off x="2087835" y="30689074"/>
                  <a:ext cx="4397614" cy="7012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ja-JP" altLang="ja-JP" sz="2400" i="1" smtClean="0">
                                <a:latin typeface="Cambria Math" panose="02040503050406030204" pitchFamily="18" charset="0"/>
                              </a:rPr>
                            </m:ctrlPr>
                          </m:fPr>
                          <m:num>
                            <m:r>
                              <a:rPr lang="en-US" altLang="ja-JP" sz="2400" i="1">
                                <a:latin typeface="Cambria Math" panose="02040503050406030204" pitchFamily="18" charset="0"/>
                              </a:rPr>
                              <m:t>𝑑𝑚</m:t>
                            </m:r>
                          </m:num>
                          <m:den>
                            <m:r>
                              <a:rPr lang="en-US" altLang="ja-JP" sz="2400" i="1">
                                <a:latin typeface="Cambria Math" panose="02040503050406030204" pitchFamily="18" charset="0"/>
                              </a:rPr>
                              <m:t>𝑑𝑡</m:t>
                            </m:r>
                          </m:den>
                        </m:f>
                        <m:r>
                          <a:rPr lang="en-US" altLang="ja-JP" sz="2400" i="1">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i="1">
                                <a:latin typeface="Cambria Math" panose="02040503050406030204" pitchFamily="18" charset="0"/>
                              </a:rPr>
                              <m:t>𝑚</m:t>
                            </m:r>
                          </m:sub>
                        </m:sSub>
                        <m:d>
                          <m:dPr>
                            <m:ctrlPr>
                              <a:rPr lang="ja-JP" altLang="ja-JP" sz="2400" i="1">
                                <a:latin typeface="Cambria Math" panose="02040503050406030204" pitchFamily="18" charset="0"/>
                              </a:rPr>
                            </m:ctrlPr>
                          </m:dPr>
                          <m:e>
                            <m:r>
                              <a:rPr lang="en-US" altLang="ja-JP" sz="2400" i="1">
                                <a:latin typeface="Cambria Math" panose="02040503050406030204" pitchFamily="18" charset="0"/>
                              </a:rPr>
                              <m:t>𝑉</m:t>
                            </m:r>
                          </m:e>
                        </m:d>
                        <m:d>
                          <m:dPr>
                            <m:ctrlPr>
                              <a:rPr lang="ja-JP" altLang="ja-JP" sz="2400" i="1">
                                <a:latin typeface="Cambria Math" panose="02040503050406030204" pitchFamily="18" charset="0"/>
                              </a:rPr>
                            </m:ctrlPr>
                          </m:dPr>
                          <m:e>
                            <m:r>
                              <a:rPr lang="en-US" altLang="ja-JP" sz="2400" i="1">
                                <a:latin typeface="Cambria Math" panose="02040503050406030204" pitchFamily="18" charset="0"/>
                              </a:rPr>
                              <m:t>1−</m:t>
                            </m:r>
                            <m:r>
                              <a:rPr lang="en-US" altLang="ja-JP" sz="2400" i="1">
                                <a:latin typeface="Cambria Math" panose="02040503050406030204" pitchFamily="18" charset="0"/>
                              </a:rPr>
                              <m:t>𝑚</m:t>
                            </m:r>
                          </m:e>
                        </m:d>
                        <m:r>
                          <a:rPr lang="en-US" altLang="ja-JP" sz="2400" i="1">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𝑏</m:t>
                            </m:r>
                          </m:e>
                          <m:sub>
                            <m:r>
                              <a:rPr lang="en-US" altLang="ja-JP" sz="2400" i="1">
                                <a:latin typeface="Cambria Math" panose="02040503050406030204" pitchFamily="18" charset="0"/>
                              </a:rPr>
                              <m:t>𝑚</m:t>
                            </m:r>
                          </m:sub>
                        </m:sSub>
                        <m:d>
                          <m:dPr>
                            <m:ctrlPr>
                              <a:rPr lang="ja-JP" altLang="ja-JP" sz="2400" i="1">
                                <a:latin typeface="Cambria Math" panose="02040503050406030204" pitchFamily="18" charset="0"/>
                              </a:rPr>
                            </m:ctrlPr>
                          </m:dPr>
                          <m:e>
                            <m:r>
                              <a:rPr lang="en-US" altLang="ja-JP" sz="2400" i="1">
                                <a:latin typeface="Cambria Math" panose="02040503050406030204" pitchFamily="18" charset="0"/>
                              </a:rPr>
                              <m:t>𝑉</m:t>
                            </m:r>
                          </m:e>
                        </m:d>
                        <m:r>
                          <a:rPr lang="en-US" altLang="ja-JP" sz="2400" i="1">
                            <a:latin typeface="Cambria Math" panose="02040503050406030204" pitchFamily="18" charset="0"/>
                          </a:rPr>
                          <m:t>𝑚</m:t>
                        </m:r>
                        <m:r>
                          <a:rPr lang="en-US" altLang="ja-JP" sz="2400" b="0" i="1" smtClean="0">
                            <a:latin typeface="Cambria Math" panose="02040503050406030204" pitchFamily="18" charset="0"/>
                          </a:rPr>
                          <m:t> </m:t>
                        </m:r>
                        <m:r>
                          <a:rPr lang="en-US" altLang="ja-JP" sz="2400" i="1">
                            <a:latin typeface="Cambria Math" panose="02040503050406030204" pitchFamily="18" charset="0"/>
                          </a:rPr>
                          <m:t>,</m:t>
                        </m:r>
                        <m:r>
                          <m:rPr>
                            <m:nor/>
                          </m:rPr>
                          <a:rPr lang="en-US" altLang="ja-JP" sz="2400"/>
                          <m:t>	</m:t>
                        </m:r>
                      </m:oMath>
                    </m:oMathPara>
                  </a14:m>
                  <a:endParaRPr kumimoji="1" lang="ja-JP" altLang="en-US" sz="2400" dirty="0"/>
                </a:p>
              </p:txBody>
            </p:sp>
          </mc:Choice>
          <mc:Fallback xmlns="">
            <p:sp>
              <p:nvSpPr>
                <p:cNvPr id="770" name="テキスト ボックス 769"/>
                <p:cNvSpPr txBox="1">
                  <a:spLocks noRot="1" noChangeAspect="1" noMove="1" noResize="1" noEditPoints="1" noAdjustHandles="1" noChangeArrowheads="1" noChangeShapeType="1" noTextEdit="1"/>
                </p:cNvSpPr>
                <p:nvPr/>
              </p:nvSpPr>
              <p:spPr>
                <a:xfrm>
                  <a:off x="2087835" y="30689074"/>
                  <a:ext cx="4397614" cy="701218"/>
                </a:xfrm>
                <a:prstGeom prst="rect">
                  <a:avLst/>
                </a:prstGeom>
                <a:blipFill rotWithShape="0">
                  <a:blip r:embed="rId8"/>
                  <a:stretch>
                    <a:fillRect/>
                  </a:stretch>
                </a:blipFill>
              </p:spPr>
              <p:txBody>
                <a:bodyPr/>
                <a:lstStyle/>
                <a:p>
                  <a:r>
                    <a:rPr lang="ja-JP" altLang="en-US">
                      <a:noFill/>
                    </a:rPr>
                    <a:t> </a:t>
                  </a:r>
                </a:p>
              </p:txBody>
            </p:sp>
          </mc:Fallback>
        </mc:AlternateContent>
      </p:grpSp>
      <p:grpSp>
        <p:nvGrpSpPr>
          <p:cNvPr id="20" name="グループ化 19"/>
          <p:cNvGrpSpPr/>
          <p:nvPr/>
        </p:nvGrpSpPr>
        <p:grpSpPr>
          <a:xfrm>
            <a:off x="7347198" y="32852659"/>
            <a:ext cx="7280232" cy="8171191"/>
            <a:chOff x="523051" y="32575971"/>
            <a:chExt cx="7280232" cy="8171191"/>
          </a:xfrm>
        </p:grpSpPr>
        <p:grpSp>
          <p:nvGrpSpPr>
            <p:cNvPr id="945" name="グループ化 944"/>
            <p:cNvGrpSpPr/>
            <p:nvPr/>
          </p:nvGrpSpPr>
          <p:grpSpPr>
            <a:xfrm>
              <a:off x="523051" y="32575971"/>
              <a:ext cx="7280232" cy="5405040"/>
              <a:chOff x="523051" y="33718014"/>
              <a:chExt cx="7280232" cy="5405040"/>
            </a:xfrm>
          </p:grpSpPr>
          <p:grpSp>
            <p:nvGrpSpPr>
              <p:cNvPr id="56" name="グループ化 55"/>
              <p:cNvGrpSpPr/>
              <p:nvPr/>
            </p:nvGrpSpPr>
            <p:grpSpPr>
              <a:xfrm>
                <a:off x="523051" y="33718014"/>
                <a:ext cx="7255742" cy="3339135"/>
                <a:chOff x="423643" y="27403770"/>
                <a:chExt cx="13531362" cy="1891425"/>
              </a:xfrm>
            </p:grpSpPr>
            <mc:AlternateContent xmlns:mc="http://schemas.openxmlformats.org/markup-compatibility/2006" xmlns:a14="http://schemas.microsoft.com/office/drawing/2010/main">
              <mc:Choice Requires="a14">
                <p:sp>
                  <p:nvSpPr>
                    <p:cNvPr id="560" name="テキスト ボックス 559"/>
                    <p:cNvSpPr txBox="1"/>
                    <p:nvPr/>
                  </p:nvSpPr>
                  <p:spPr>
                    <a:xfrm>
                      <a:off x="528668" y="27828158"/>
                      <a:ext cx="13363077" cy="103865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ja-JP" altLang="ja-JP" sz="2400" i="1">
                                    <a:latin typeface="Cambria Math" panose="02040503050406030204" pitchFamily="18" charset="0"/>
                                  </a:rPr>
                                </m:ctrlPr>
                              </m:fPr>
                              <m:num>
                                <m:r>
                                  <a:rPr lang="en-US" altLang="ja-JP" sz="2400" i="1">
                                    <a:latin typeface="Cambria Math" panose="02040503050406030204" pitchFamily="18" charset="0"/>
                                  </a:rPr>
                                  <m:t>𝑑</m:t>
                                </m:r>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𝑠</m:t>
                                    </m:r>
                                  </m:sub>
                                </m:sSub>
                              </m:num>
                              <m:den>
                                <m:r>
                                  <a:rPr lang="en-US" altLang="ja-JP" sz="2400" i="1">
                                    <a:latin typeface="Cambria Math" panose="02040503050406030204" pitchFamily="18" charset="0"/>
                                  </a:rPr>
                                  <m:t>𝑑𝑡</m:t>
                                </m:r>
                              </m:den>
                            </m:f>
                            <m:r>
                              <a:rPr lang="en-US" altLang="ja-JP" sz="2400" i="1">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𝑠</m:t>
                                </m:r>
                              </m:sub>
                            </m:sSub>
                            <m:r>
                              <a:rPr lang="en-US" altLang="ja-JP" sz="2400" i="1">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𝑔</m:t>
                                </m:r>
                              </m:e>
                              <m:sub>
                                <m:r>
                                  <a:rPr lang="en-US" altLang="ja-JP" sz="2400" i="1">
                                    <a:latin typeface="Cambria Math" panose="02040503050406030204" pitchFamily="18" charset="0"/>
                                  </a:rPr>
                                  <m:t>𝑁𝑎</m:t>
                                </m:r>
                                <m:r>
                                  <a:rPr lang="en-US" altLang="ja-JP" sz="2400" i="1">
                                    <a:latin typeface="Cambria Math" panose="02040503050406030204" pitchFamily="18" charset="0"/>
                                  </a:rPr>
                                  <m:t>,</m:t>
                                </m:r>
                                <m:r>
                                  <a:rPr lang="en-US" altLang="ja-JP" sz="2400" i="1">
                                    <a:latin typeface="Cambria Math" panose="02040503050406030204" pitchFamily="18" charset="0"/>
                                  </a:rPr>
                                  <m:t>𝑠</m:t>
                                </m:r>
                              </m:sub>
                            </m:sSub>
                            <m:sSubSup>
                              <m:sSubSupPr>
                                <m:ctrlPr>
                                  <a:rPr lang="ja-JP" altLang="ja-JP" sz="2400" i="1">
                                    <a:latin typeface="Cambria Math" panose="02040503050406030204" pitchFamily="18" charset="0"/>
                                  </a:rPr>
                                </m:ctrlPr>
                              </m:sSubSupPr>
                              <m:e>
                                <m:r>
                                  <a:rPr lang="en-US" altLang="ja-JP" sz="2400" i="1">
                                    <a:latin typeface="Cambria Math" panose="02040503050406030204" pitchFamily="18" charset="0"/>
                                  </a:rPr>
                                  <m:t>∙</m:t>
                                </m:r>
                                <m:r>
                                  <a:rPr lang="en-US" altLang="ja-JP" sz="2400" i="1">
                                    <a:latin typeface="Cambria Math" panose="02040503050406030204" pitchFamily="18" charset="0"/>
                                  </a:rPr>
                                  <m:t>𝑚</m:t>
                                </m:r>
                              </m:e>
                              <m:sub>
                                <m:r>
                                  <a:rPr lang="en-US" altLang="ja-JP" sz="2400" i="1">
                                    <a:latin typeface="Cambria Math" panose="02040503050406030204" pitchFamily="18" charset="0"/>
                                  </a:rPr>
                                  <m:t>∞,</m:t>
                                </m:r>
                                <m:r>
                                  <a:rPr lang="en-US" altLang="ja-JP" sz="2400" i="1">
                                    <a:latin typeface="Cambria Math" panose="02040503050406030204" pitchFamily="18" charset="0"/>
                                  </a:rPr>
                                  <m:t>𝑠</m:t>
                                </m:r>
                              </m:sub>
                              <m:sup>
                                <m:r>
                                  <a:rPr lang="en-US" altLang="ja-JP" sz="2400" i="1">
                                    <a:latin typeface="Cambria Math" panose="02040503050406030204" pitchFamily="18" charset="0"/>
                                  </a:rPr>
                                  <m:t>2</m:t>
                                </m:r>
                              </m:sup>
                            </m:sSubSup>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𝑠</m:t>
                                    </m:r>
                                  </m:sub>
                                </m:sSub>
                              </m:e>
                            </m:d>
                            <m:r>
                              <a:rPr lang="en-US" altLang="ja-JP" sz="2400" i="1">
                                <a:latin typeface="Cambria Math" panose="02040503050406030204" pitchFamily="18" charset="0"/>
                              </a:rPr>
                              <m:t>∙</m:t>
                            </m:r>
                            <m:d>
                              <m:dPr>
                                <m:ctrlPr>
                                  <a:rPr lang="ja-JP" altLang="ja-JP" sz="2400" i="1">
                                    <a:latin typeface="Cambria Math" panose="02040503050406030204" pitchFamily="18" charset="0"/>
                                  </a:rPr>
                                </m:ctrlPr>
                              </m:dPr>
                              <m:e>
                                <m:r>
                                  <a:rPr lang="en-US" altLang="ja-JP" sz="2400" i="1">
                                    <a:latin typeface="Cambria Math" panose="02040503050406030204" pitchFamily="18" charset="0"/>
                                  </a:rPr>
                                  <m:t>1−</m:t>
                                </m:r>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𝑠</m:t>
                                    </m:r>
                                  </m:sub>
                                </m:sSub>
                              </m:e>
                            </m:d>
                            <m:r>
                              <a:rPr lang="en-US" altLang="ja-JP" sz="2400" i="1">
                                <a:latin typeface="Cambria Math" panose="02040503050406030204" pitchFamily="18" charset="0"/>
                              </a:rPr>
                              <m:t>∙</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𝑁𝑎</m:t>
                                    </m:r>
                                  </m:sub>
                                </m:sSub>
                                <m:r>
                                  <a:rPr lang="en-US" altLang="ja-JP" sz="2400" i="1">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𝑠</m:t>
                                    </m:r>
                                  </m:sub>
                                </m:sSub>
                              </m:e>
                            </m:d>
                            <m:r>
                              <m:rPr>
                                <m:nor/>
                              </m:rPr>
                              <a:rPr lang="en-US" altLang="ja-JP" sz="2400"/>
                              <m:t> </m:t>
                            </m:r>
                          </m:oMath>
                        </m:oMathPara>
                      </a14:m>
                      <a:endParaRPr lang="ja-JP" altLang="ja-JP" sz="2400" dirty="0"/>
                    </a:p>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 +</m:t>
                            </m:r>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𝑔</m:t>
                                </m:r>
                              </m:e>
                              <m:sub>
                                <m:r>
                                  <a:rPr lang="en-US" altLang="ja-JP" sz="2400" i="1">
                                    <a:latin typeface="Cambria Math" panose="02040503050406030204" pitchFamily="18" charset="0"/>
                                  </a:rPr>
                                  <m:t>𝐷𝑟</m:t>
                                </m:r>
                                <m:r>
                                  <a:rPr lang="en-US" altLang="ja-JP" sz="2400" i="1">
                                    <a:latin typeface="Cambria Math" panose="02040503050406030204" pitchFamily="18" charset="0"/>
                                  </a:rPr>
                                  <m:t>,</m:t>
                                </m:r>
                                <m:r>
                                  <a:rPr lang="en-US" altLang="ja-JP" sz="2400" i="1">
                                    <a:latin typeface="Cambria Math" panose="02040503050406030204" pitchFamily="18" charset="0"/>
                                  </a:rPr>
                                  <m:t>𝑠</m:t>
                                </m:r>
                              </m:sub>
                            </m:sSub>
                            <m:r>
                              <a:rPr lang="en-US" altLang="ja-JP" sz="2400" i="1">
                                <a:latin typeface="Cambria Math" panose="02040503050406030204" pitchFamily="18" charset="0"/>
                              </a:rPr>
                              <m:t>∙</m:t>
                            </m:r>
                            <m:sSubSup>
                              <m:sSubSupPr>
                                <m:ctrlPr>
                                  <a:rPr lang="ja-JP" altLang="ja-JP" sz="2400" i="1">
                                    <a:latin typeface="Cambria Math" panose="02040503050406030204" pitchFamily="18" charset="0"/>
                                  </a:rPr>
                                </m:ctrlPr>
                              </m:sSubSupPr>
                              <m:e>
                                <m:r>
                                  <a:rPr lang="en-US" altLang="ja-JP" sz="2400" i="1">
                                    <a:latin typeface="Cambria Math" panose="02040503050406030204" pitchFamily="18" charset="0"/>
                                  </a:rPr>
                                  <m:t>𝑛</m:t>
                                </m:r>
                              </m:e>
                              <m:sub>
                                <m:r>
                                  <a:rPr lang="en-US" altLang="ja-JP" sz="2400" i="1">
                                    <a:latin typeface="Cambria Math" panose="02040503050406030204" pitchFamily="18" charset="0"/>
                                  </a:rPr>
                                  <m:t>𝑠</m:t>
                                </m:r>
                              </m:sub>
                              <m:sup>
                                <m:r>
                                  <a:rPr lang="en-US" altLang="ja-JP" sz="2400" i="1">
                                    <a:latin typeface="Cambria Math" panose="02040503050406030204" pitchFamily="18" charset="0"/>
                                  </a:rPr>
                                  <m:t>2</m:t>
                                </m:r>
                              </m:sup>
                            </m:sSubSup>
                            <m:r>
                              <a:rPr lang="en-US" altLang="ja-JP" sz="2400" i="1">
                                <a:latin typeface="Cambria Math" panose="02040503050406030204" pitchFamily="18" charset="0"/>
                              </a:rPr>
                              <m:t>∙</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𝐾</m:t>
                                    </m:r>
                                  </m:sub>
                                </m:sSub>
                                <m:r>
                                  <a:rPr lang="en-US" altLang="ja-JP" sz="2400" i="1">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𝑠</m:t>
                                    </m:r>
                                  </m:sub>
                                </m:sSub>
                              </m:e>
                            </m:d>
                            <m:r>
                              <m:rPr>
                                <m:nor/>
                              </m:rPr>
                              <a:rPr lang="en-US" altLang="ja-JP" sz="2400"/>
                              <m:t>	</m:t>
                            </m:r>
                          </m:oMath>
                        </m:oMathPara>
                      </a14:m>
                      <a:endParaRPr lang="ja-JP" altLang="ja-JP" sz="2400" dirty="0"/>
                    </a:p>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m:t>
                            </m:r>
                            <m:f>
                              <m:fPr>
                                <m:ctrlPr>
                                  <a:rPr lang="ja-JP" altLang="ja-JP" sz="2400" i="1">
                                    <a:latin typeface="Cambria Math" panose="02040503050406030204" pitchFamily="18" charset="0"/>
                                  </a:rPr>
                                </m:ctrlPr>
                              </m:fPr>
                              <m:num>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𝑔</m:t>
                                    </m:r>
                                  </m:e>
                                  <m:sub>
                                    <m:r>
                                      <a:rPr lang="en-US" altLang="ja-JP" sz="2400" i="1">
                                        <a:latin typeface="Cambria Math" panose="02040503050406030204" pitchFamily="18" charset="0"/>
                                      </a:rPr>
                                      <m:t>𝑐</m:t>
                                    </m:r>
                                  </m:sub>
                                </m:sSub>
                              </m:num>
                              <m:den>
                                <m:r>
                                  <a:rPr lang="en-US" altLang="ja-JP" sz="2400" i="1">
                                    <a:latin typeface="Cambria Math" panose="02040503050406030204" pitchFamily="18" charset="0"/>
                                  </a:rPr>
                                  <m:t>𝜅</m:t>
                                </m:r>
                              </m:den>
                            </m:f>
                            <m:r>
                              <a:rPr lang="en-US" altLang="ja-JP" sz="2400" i="1">
                                <a:latin typeface="Cambria Math" panose="02040503050406030204" pitchFamily="18" charset="0"/>
                              </a:rPr>
                              <m:t>∙</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𝑑</m:t>
                                    </m:r>
                                  </m:sub>
                                </m:sSub>
                                <m:r>
                                  <a:rPr lang="en-US" altLang="ja-JP" sz="2400" i="1">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𝑠</m:t>
                                    </m:r>
                                  </m:sub>
                                </m:sSub>
                              </m:e>
                            </m:d>
                            <m:r>
                              <a:rPr lang="en-US" altLang="ja-JP" sz="2400" i="1">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𝑔</m:t>
                                </m:r>
                              </m:e>
                              <m:sub>
                                <m:r>
                                  <a:rPr lang="en-US" altLang="ja-JP" sz="2400" i="1">
                                    <a:latin typeface="Cambria Math" panose="02040503050406030204" pitchFamily="18" charset="0"/>
                                  </a:rPr>
                                  <m:t>𝑙𝑒𝑎𝑘</m:t>
                                </m:r>
                              </m:sub>
                            </m:sSub>
                            <m:r>
                              <a:rPr lang="en-US" altLang="ja-JP" sz="2400" i="1">
                                <a:latin typeface="Cambria Math" panose="02040503050406030204" pitchFamily="18" charset="0"/>
                              </a:rPr>
                              <m:t>∙</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𝑙</m:t>
                                    </m:r>
                                  </m:sub>
                                </m:sSub>
                                <m:r>
                                  <a:rPr lang="en-US" altLang="ja-JP" sz="2400" i="1">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𝑠</m:t>
                                    </m:r>
                                  </m:sub>
                                </m:sSub>
                              </m:e>
                            </m:d>
                            <m:r>
                              <a:rPr lang="en-US" altLang="ja-JP" sz="2400" i="1">
                                <a:latin typeface="Cambria Math" panose="02040503050406030204" pitchFamily="18" charset="0"/>
                              </a:rPr>
                              <m:t> </m:t>
                            </m:r>
                            <m:r>
                              <a:rPr lang="en-US" altLang="ja-JP" sz="2400">
                                <a:latin typeface="Cambria Math" panose="02040503050406030204" pitchFamily="18" charset="0"/>
                              </a:rPr>
                              <m:t>,</m:t>
                            </m:r>
                          </m:oMath>
                        </m:oMathPara>
                      </a14:m>
                      <a:endParaRPr lang="en-US" altLang="ja-JP" sz="2400" dirty="0"/>
                    </a:p>
                  </p:txBody>
                </p:sp>
              </mc:Choice>
              <mc:Fallback xmlns="">
                <p:sp>
                  <p:nvSpPr>
                    <p:cNvPr id="560" name="テキスト ボックス 559"/>
                    <p:cNvSpPr txBox="1">
                      <a:spLocks noRot="1" noChangeAspect="1" noMove="1" noResize="1" noEditPoints="1" noAdjustHandles="1" noChangeArrowheads="1" noChangeShapeType="1" noTextEdit="1"/>
                    </p:cNvSpPr>
                    <p:nvPr/>
                  </p:nvSpPr>
                  <p:spPr>
                    <a:xfrm>
                      <a:off x="528668" y="27828158"/>
                      <a:ext cx="13363077" cy="1038652"/>
                    </a:xfrm>
                    <a:prstGeom prst="rect">
                      <a:avLst/>
                    </a:prstGeom>
                    <a:blipFill rotWithShape="0">
                      <a:blip r:embed="rId9"/>
                      <a:stretch>
                        <a:fillRect/>
                      </a:stretch>
                    </a:blipFill>
                  </p:spPr>
                  <p:txBody>
                    <a:bodyPr/>
                    <a:lstStyle/>
                    <a:p>
                      <a:r>
                        <a:rPr lang="ja-JP" altLang="en-US">
                          <a:noFill/>
                        </a:rPr>
                        <a:t> </a:t>
                      </a:r>
                    </a:p>
                  </p:txBody>
                </p:sp>
              </mc:Fallback>
            </mc:AlternateContent>
            <p:sp>
              <p:nvSpPr>
                <p:cNvPr id="561" name="テキスト ボックス 560"/>
                <p:cNvSpPr txBox="1"/>
                <p:nvPr/>
              </p:nvSpPr>
              <p:spPr>
                <a:xfrm>
                  <a:off x="602069" y="29085990"/>
                  <a:ext cx="13352936" cy="209205"/>
                </a:xfrm>
                <a:prstGeom prst="rect">
                  <a:avLst/>
                </a:prstGeom>
                <a:noFill/>
              </p:spPr>
              <p:txBody>
                <a:bodyPr wrap="square" lIns="0" tIns="0" rIns="0" bIns="0" rtlCol="0">
                  <a:spAutoFit/>
                </a:bodyPr>
                <a:lstStyle/>
                <a:p>
                  <a:endParaRPr lang="ja-JP" altLang="en-US" sz="2400" dirty="0"/>
                </a:p>
              </p:txBody>
            </p:sp>
            <p:sp>
              <p:nvSpPr>
                <p:cNvPr id="562" name="テキスト ボックス 561"/>
                <p:cNvSpPr txBox="1"/>
                <p:nvPr/>
              </p:nvSpPr>
              <p:spPr>
                <a:xfrm>
                  <a:off x="423643" y="27403770"/>
                  <a:ext cx="8768002" cy="296374"/>
                </a:xfrm>
                <a:prstGeom prst="rect">
                  <a:avLst/>
                </a:prstGeom>
                <a:noFill/>
              </p:spPr>
              <p:txBody>
                <a:bodyPr wrap="square" rtlCol="0">
                  <a:spAutoFit/>
                </a:bodyPr>
                <a:lstStyle/>
                <a:p>
                  <a:r>
                    <a:rPr kumimoji="1" lang="en-US" altLang="ja-JP" sz="2800" dirty="0"/>
                    <a:t>2-compartment model</a:t>
                  </a:r>
                  <a:r>
                    <a:rPr kumimoji="1" lang="ja-JP" altLang="en-US" sz="2800" dirty="0"/>
                    <a:t>　</a:t>
                  </a:r>
                  <a:r>
                    <a:rPr kumimoji="1" lang="en-US" altLang="ja-JP" sz="2800" dirty="0"/>
                    <a:t>[1]</a:t>
                  </a:r>
                  <a:endParaRPr kumimoji="1" lang="ja-JP" altLang="en-US" sz="2800" dirty="0"/>
                </a:p>
              </p:txBody>
            </p:sp>
          </p:grpSp>
          <mc:AlternateContent xmlns:mc="http://schemas.openxmlformats.org/markup-compatibility/2006" xmlns:a14="http://schemas.microsoft.com/office/drawing/2010/main">
            <mc:Choice Requires="a14">
              <p:sp>
                <p:nvSpPr>
                  <p:cNvPr id="771" name="テキスト ボックス 770"/>
                  <p:cNvSpPr txBox="1"/>
                  <p:nvPr/>
                </p:nvSpPr>
                <p:spPr>
                  <a:xfrm>
                    <a:off x="2542498" y="36493779"/>
                    <a:ext cx="2876107" cy="8074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ja-JP" altLang="ja-JP" sz="2400" i="1">
                                  <a:latin typeface="Cambria Math" panose="02040503050406030204" pitchFamily="18" charset="0"/>
                                </a:rPr>
                              </m:ctrlPr>
                            </m:fPr>
                            <m:num>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𝑑𝑛</m:t>
                                  </m:r>
                                </m:e>
                                <m:sub>
                                  <m:r>
                                    <a:rPr lang="en-US" altLang="ja-JP" sz="2400" i="1">
                                      <a:latin typeface="Cambria Math" panose="02040503050406030204" pitchFamily="18" charset="0"/>
                                    </a:rPr>
                                    <m:t>𝑠</m:t>
                                  </m:r>
                                </m:sub>
                              </m:sSub>
                            </m:num>
                            <m:den>
                              <m:r>
                                <a:rPr lang="en-US" altLang="ja-JP" sz="2400" i="1">
                                  <a:latin typeface="Cambria Math" panose="02040503050406030204" pitchFamily="18" charset="0"/>
                                </a:rPr>
                                <m:t>𝑑𝑡</m:t>
                              </m:r>
                            </m:den>
                          </m:f>
                          <m:r>
                            <a:rPr lang="en-US" altLang="ja-JP" sz="2400" i="1">
                              <a:latin typeface="Cambria Math" panose="02040503050406030204" pitchFamily="18" charset="0"/>
                            </a:rPr>
                            <m:t>=</m:t>
                          </m:r>
                          <m:f>
                            <m:fPr>
                              <m:ctrlPr>
                                <a:rPr lang="ja-JP" altLang="ja-JP" sz="2400" i="1">
                                  <a:latin typeface="Cambria Math" panose="02040503050406030204" pitchFamily="18" charset="0"/>
                                </a:rPr>
                              </m:ctrlPr>
                            </m:fPr>
                            <m:num>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m:t>
                                  </m:r>
                                  <m:r>
                                    <a:rPr lang="en-US" altLang="ja-JP" sz="2400" i="1">
                                      <a:latin typeface="Cambria Math" panose="02040503050406030204" pitchFamily="18" charset="0"/>
                                    </a:rPr>
                                    <m:t>𝑠</m:t>
                                  </m:r>
                                </m:sub>
                              </m:sSub>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𝑠</m:t>
                                      </m:r>
                                    </m:sub>
                                  </m:sSub>
                                </m:e>
                              </m:d>
                              <m:r>
                                <a:rPr lang="en-US" altLang="ja-JP" sz="2400" i="1">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𝑠</m:t>
                                  </m:r>
                                </m:sub>
                              </m:sSub>
                            </m:num>
                            <m:den>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𝜏</m:t>
                                  </m:r>
                                </m:e>
                                <m:sub>
                                  <m:r>
                                    <a:rPr lang="en-US" altLang="ja-JP" sz="2400" i="1">
                                      <a:latin typeface="Cambria Math" panose="02040503050406030204" pitchFamily="18" charset="0"/>
                                    </a:rPr>
                                    <m:t>𝑛</m:t>
                                  </m:r>
                                  <m:r>
                                    <a:rPr lang="en-US" altLang="ja-JP" sz="2400" i="1">
                                      <a:latin typeface="Cambria Math" panose="02040503050406030204" pitchFamily="18" charset="0"/>
                                    </a:rPr>
                                    <m:t>,</m:t>
                                  </m:r>
                                  <m:r>
                                    <a:rPr lang="en-US" altLang="ja-JP" sz="2400" i="1">
                                      <a:latin typeface="Cambria Math" panose="02040503050406030204" pitchFamily="18" charset="0"/>
                                    </a:rPr>
                                    <m:t>𝑠</m:t>
                                  </m:r>
                                </m:sub>
                              </m:sSub>
                            </m:den>
                          </m:f>
                          <m:r>
                            <a:rPr lang="en-US" altLang="ja-JP" sz="2400" i="1">
                              <a:latin typeface="Cambria Math" panose="02040503050406030204" pitchFamily="18" charset="0"/>
                            </a:rPr>
                            <m:t> </m:t>
                          </m:r>
                          <m:r>
                            <a:rPr lang="en-US" altLang="ja-JP" sz="2400">
                              <a:latin typeface="Cambria Math" panose="02040503050406030204" pitchFamily="18" charset="0"/>
                            </a:rPr>
                            <m:t>,</m:t>
                          </m:r>
                        </m:oMath>
                      </m:oMathPara>
                    </a14:m>
                    <a:endParaRPr kumimoji="1" lang="ja-JP" altLang="en-US" sz="2400" dirty="0"/>
                  </a:p>
                </p:txBody>
              </p:sp>
            </mc:Choice>
            <mc:Fallback xmlns="">
              <p:sp>
                <p:nvSpPr>
                  <p:cNvPr id="771" name="テキスト ボックス 770"/>
                  <p:cNvSpPr txBox="1">
                    <a:spLocks noRot="1" noChangeAspect="1" noMove="1" noResize="1" noEditPoints="1" noAdjustHandles="1" noChangeArrowheads="1" noChangeShapeType="1" noTextEdit="1"/>
                  </p:cNvSpPr>
                  <p:nvPr/>
                </p:nvSpPr>
                <p:spPr>
                  <a:xfrm>
                    <a:off x="2542498" y="36493779"/>
                    <a:ext cx="2876107" cy="807465"/>
                  </a:xfrm>
                  <a:prstGeom prst="rect">
                    <a:avLst/>
                  </a:prstGeom>
                  <a:blipFill rotWithShape="0">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2" name="テキスト ボックス 771"/>
                  <p:cNvSpPr txBox="1"/>
                  <p:nvPr/>
                </p:nvSpPr>
                <p:spPr>
                  <a:xfrm>
                    <a:off x="637778" y="37403609"/>
                    <a:ext cx="7165505" cy="171944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ja-JP" altLang="ja-JP" sz="2400" smtClean="0">
                              <a:latin typeface="Cambria Math" panose="02040503050406030204" pitchFamily="18" charset="0"/>
                            </a:rPr>
                            <m:t>　</m:t>
                          </m:r>
                          <m:f>
                            <m:fPr>
                              <m:ctrlPr>
                                <a:rPr lang="ja-JP" altLang="ja-JP" sz="2400" i="1">
                                  <a:latin typeface="Cambria Math" panose="02040503050406030204" pitchFamily="18" charset="0"/>
                                </a:rPr>
                              </m:ctrlPr>
                            </m:fPr>
                            <m:num>
                              <m:r>
                                <a:rPr lang="en-US" altLang="ja-JP" sz="2400" i="1">
                                  <a:latin typeface="Cambria Math" panose="02040503050406030204" pitchFamily="18" charset="0"/>
                                </a:rPr>
                                <m:t>𝑑</m:t>
                              </m:r>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𝑑</m:t>
                                  </m:r>
                                </m:sub>
                              </m:sSub>
                            </m:num>
                            <m:den>
                              <m:r>
                                <a:rPr lang="en-US" altLang="ja-JP" sz="2400" i="1">
                                  <a:latin typeface="Cambria Math" panose="02040503050406030204" pitchFamily="18" charset="0"/>
                                </a:rPr>
                                <m:t>𝑑𝑡</m:t>
                              </m:r>
                            </m:den>
                          </m:f>
                          <m:r>
                            <a:rPr lang="en-US" altLang="ja-JP" sz="2400" i="1">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𝑔</m:t>
                              </m:r>
                            </m:e>
                            <m:sub>
                              <m:r>
                                <a:rPr lang="en-US" altLang="ja-JP" sz="2400" i="1">
                                  <a:latin typeface="Cambria Math" panose="02040503050406030204" pitchFamily="18" charset="0"/>
                                </a:rPr>
                                <m:t>𝑁𝑎</m:t>
                              </m:r>
                              <m:r>
                                <a:rPr lang="en-US" altLang="ja-JP" sz="2400" i="1">
                                  <a:latin typeface="Cambria Math" panose="02040503050406030204" pitchFamily="18" charset="0"/>
                                </a:rPr>
                                <m:t>,</m:t>
                              </m:r>
                              <m:r>
                                <a:rPr lang="en-US" altLang="ja-JP" sz="2400" i="1">
                                  <a:latin typeface="Cambria Math" panose="02040503050406030204" pitchFamily="18" charset="0"/>
                                </a:rPr>
                                <m:t>𝑑</m:t>
                              </m:r>
                            </m:sub>
                          </m:sSub>
                          <m:sSubSup>
                            <m:sSubSupPr>
                              <m:ctrlPr>
                                <a:rPr lang="ja-JP" altLang="ja-JP" sz="2400" i="1">
                                  <a:latin typeface="Cambria Math" panose="02040503050406030204" pitchFamily="18" charset="0"/>
                                </a:rPr>
                              </m:ctrlPr>
                            </m:sSubSupPr>
                            <m:e>
                              <m:r>
                                <a:rPr lang="en-US" altLang="ja-JP" sz="2400" i="1">
                                  <a:latin typeface="Cambria Math" panose="02040503050406030204" pitchFamily="18" charset="0"/>
                                </a:rPr>
                                <m:t>∙</m:t>
                              </m:r>
                              <m:r>
                                <a:rPr lang="en-US" altLang="ja-JP" sz="2400" i="1">
                                  <a:latin typeface="Cambria Math" panose="02040503050406030204" pitchFamily="18" charset="0"/>
                                </a:rPr>
                                <m:t>𝑚</m:t>
                              </m:r>
                            </m:e>
                            <m:sub>
                              <m:r>
                                <a:rPr lang="en-US" altLang="ja-JP" sz="2400" i="1">
                                  <a:latin typeface="Cambria Math" panose="02040503050406030204" pitchFamily="18" charset="0"/>
                                </a:rPr>
                                <m:t>∞,</m:t>
                              </m:r>
                              <m:r>
                                <a:rPr lang="en-US" altLang="ja-JP" sz="2400" i="1">
                                  <a:latin typeface="Cambria Math" panose="02040503050406030204" pitchFamily="18" charset="0"/>
                                </a:rPr>
                                <m:t>𝑑</m:t>
                              </m:r>
                            </m:sub>
                            <m:sup>
                              <m:r>
                                <a:rPr lang="en-US" altLang="ja-JP" sz="2400" i="1">
                                  <a:latin typeface="Cambria Math" panose="02040503050406030204" pitchFamily="18" charset="0"/>
                                </a:rPr>
                                <m:t>2</m:t>
                              </m:r>
                            </m:sup>
                          </m:sSubSup>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𝑑</m:t>
                                  </m:r>
                                </m:sub>
                              </m:sSub>
                            </m:e>
                          </m:d>
                          <m:r>
                            <a:rPr lang="en-US" altLang="ja-JP" sz="2400" i="1">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h</m:t>
                              </m:r>
                            </m:e>
                            <m:sub>
                              <m:r>
                                <a:rPr lang="en-US" altLang="ja-JP" sz="2400" i="1">
                                  <a:latin typeface="Cambria Math" panose="02040503050406030204" pitchFamily="18" charset="0"/>
                                </a:rPr>
                                <m:t>𝑑</m:t>
                              </m:r>
                            </m:sub>
                          </m:sSub>
                          <m:r>
                            <a:rPr lang="en-US" altLang="ja-JP" sz="2400" i="1">
                              <a:latin typeface="Cambria Math" panose="02040503050406030204" pitchFamily="18" charset="0"/>
                            </a:rPr>
                            <m:t>∙</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𝑁𝑎</m:t>
                                  </m:r>
                                </m:sub>
                              </m:sSub>
                              <m:r>
                                <a:rPr lang="en-US" altLang="ja-JP" sz="2400" i="1">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𝑑</m:t>
                                  </m:r>
                                </m:sub>
                              </m:sSub>
                            </m:e>
                          </m:d>
                        </m:oMath>
                      </m:oMathPara>
                    </a14:m>
                    <a:endParaRPr lang="ja-JP" altLang="ja-JP" sz="2400" dirty="0"/>
                  </a:p>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     +</m:t>
                          </m:r>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𝑔</m:t>
                              </m:r>
                            </m:e>
                            <m:sub>
                              <m:r>
                                <a:rPr lang="en-US" altLang="ja-JP" sz="2400" i="1">
                                  <a:latin typeface="Cambria Math" panose="02040503050406030204" pitchFamily="18" charset="0"/>
                                </a:rPr>
                                <m:t>𝐷𝑟</m:t>
                              </m:r>
                              <m:r>
                                <a:rPr lang="en-US" altLang="ja-JP" sz="2400" i="1">
                                  <a:latin typeface="Cambria Math" panose="02040503050406030204" pitchFamily="18" charset="0"/>
                                </a:rPr>
                                <m:t>,</m:t>
                              </m:r>
                              <m:r>
                                <a:rPr lang="en-US" altLang="ja-JP" sz="2400" i="1">
                                  <a:latin typeface="Cambria Math" panose="02040503050406030204" pitchFamily="18" charset="0"/>
                                </a:rPr>
                                <m:t>𝑑</m:t>
                              </m:r>
                            </m:sub>
                          </m:sSub>
                          <m:r>
                            <a:rPr lang="en-US" altLang="ja-JP" sz="2400" i="1">
                              <a:latin typeface="Cambria Math" panose="02040503050406030204" pitchFamily="18" charset="0"/>
                            </a:rPr>
                            <m:t>∙</m:t>
                          </m:r>
                          <m:sSubSup>
                            <m:sSubSupPr>
                              <m:ctrlPr>
                                <a:rPr lang="ja-JP" altLang="ja-JP" sz="2400" i="1">
                                  <a:latin typeface="Cambria Math" panose="02040503050406030204" pitchFamily="18" charset="0"/>
                                </a:rPr>
                              </m:ctrlPr>
                            </m:sSubSupPr>
                            <m:e>
                              <m:r>
                                <a:rPr lang="en-US" altLang="ja-JP" sz="2400" i="1">
                                  <a:latin typeface="Cambria Math" panose="02040503050406030204" pitchFamily="18" charset="0"/>
                                </a:rPr>
                                <m:t>𝑛</m:t>
                              </m:r>
                            </m:e>
                            <m:sub>
                              <m:r>
                                <a:rPr lang="en-US" altLang="ja-JP" sz="2400" i="1">
                                  <a:latin typeface="Cambria Math" panose="02040503050406030204" pitchFamily="18" charset="0"/>
                                </a:rPr>
                                <m:t>𝑑</m:t>
                              </m:r>
                            </m:sub>
                            <m:sup>
                              <m:r>
                                <a:rPr lang="en-US" altLang="ja-JP" sz="2400" i="1">
                                  <a:latin typeface="Cambria Math" panose="02040503050406030204" pitchFamily="18" charset="0"/>
                                </a:rPr>
                                <m:t>2</m:t>
                              </m:r>
                            </m:sup>
                          </m:sSubSup>
                          <m:r>
                            <a:rPr lang="en-US" altLang="ja-JP" sz="2400" i="1">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i="1">
                                  <a:latin typeface="Cambria Math" panose="02040503050406030204" pitchFamily="18" charset="0"/>
                                </a:rPr>
                                <m:t>𝑑</m:t>
                              </m:r>
                            </m:sub>
                          </m:sSub>
                          <m:r>
                            <a:rPr lang="en-US" altLang="ja-JP" sz="2400" i="1">
                              <a:latin typeface="Cambria Math" panose="02040503050406030204" pitchFamily="18" charset="0"/>
                            </a:rPr>
                            <m:t>∙</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𝐾</m:t>
                                  </m:r>
                                </m:sub>
                              </m:sSub>
                              <m:r>
                                <a:rPr lang="en-US" altLang="ja-JP" sz="2400" i="1">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𝑑</m:t>
                                  </m:r>
                                </m:sub>
                              </m:sSub>
                            </m:e>
                          </m:d>
                        </m:oMath>
                      </m:oMathPara>
                    </a14:m>
                    <a:endParaRPr lang="en-US" altLang="ja-JP" sz="2400" i="1" dirty="0"/>
                  </a:p>
                  <a:p>
                    <a:pPr algn="ctr"/>
                    <a14:m>
                      <m:oMath xmlns:m="http://schemas.openxmlformats.org/officeDocument/2006/math">
                        <m:r>
                          <a:rPr lang="en-US" altLang="ja-JP" sz="2400" b="0" i="1" smtClean="0">
                            <a:latin typeface="Cambria Math" panose="02040503050406030204" pitchFamily="18" charset="0"/>
                          </a:rPr>
                          <m:t>                 </m:t>
                        </m:r>
                        <m:r>
                          <a:rPr lang="en-US" altLang="ja-JP" sz="2400" i="1">
                            <a:latin typeface="Cambria Math" panose="02040503050406030204" pitchFamily="18" charset="0"/>
                          </a:rPr>
                          <m:t>+</m:t>
                        </m:r>
                        <m:f>
                          <m:fPr>
                            <m:ctrlPr>
                              <a:rPr lang="ja-JP" altLang="ja-JP" sz="2400" i="1">
                                <a:latin typeface="Cambria Math" panose="02040503050406030204" pitchFamily="18" charset="0"/>
                              </a:rPr>
                            </m:ctrlPr>
                          </m:fPr>
                          <m:num>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𝑔</m:t>
                                </m:r>
                              </m:e>
                              <m:sub>
                                <m:r>
                                  <a:rPr lang="en-US" altLang="ja-JP" sz="2400" i="1">
                                    <a:latin typeface="Cambria Math" panose="02040503050406030204" pitchFamily="18" charset="0"/>
                                  </a:rPr>
                                  <m:t>𝑐</m:t>
                                </m:r>
                              </m:sub>
                            </m:sSub>
                          </m:num>
                          <m:den>
                            <m:d>
                              <m:dPr>
                                <m:ctrlPr>
                                  <a:rPr lang="ja-JP" altLang="ja-JP" sz="2400" i="1">
                                    <a:latin typeface="Cambria Math" panose="02040503050406030204" pitchFamily="18" charset="0"/>
                                  </a:rPr>
                                </m:ctrlPr>
                              </m:dPr>
                              <m:e>
                                <m:r>
                                  <a:rPr lang="en-US" altLang="ja-JP" sz="2400" i="1">
                                    <a:latin typeface="Cambria Math" panose="02040503050406030204" pitchFamily="18" charset="0"/>
                                  </a:rPr>
                                  <m:t>1−</m:t>
                                </m:r>
                                <m:r>
                                  <a:rPr lang="en-US" altLang="ja-JP" sz="2400" i="1">
                                    <a:latin typeface="Cambria Math" panose="02040503050406030204" pitchFamily="18" charset="0"/>
                                  </a:rPr>
                                  <m:t>𝜅</m:t>
                                </m:r>
                              </m:e>
                            </m:d>
                          </m:den>
                        </m:f>
                        <m:r>
                          <a:rPr lang="en-US" altLang="ja-JP" sz="2400" i="1">
                            <a:latin typeface="Cambria Math" panose="02040503050406030204" pitchFamily="18" charset="0"/>
                          </a:rPr>
                          <m:t>∙</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𝑠</m:t>
                                </m:r>
                              </m:sub>
                            </m:sSub>
                            <m:r>
                              <a:rPr lang="en-US" altLang="ja-JP" sz="2400" i="1">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𝑑</m:t>
                                </m:r>
                              </m:sub>
                            </m:sSub>
                          </m:e>
                        </m:d>
                        <m:r>
                          <a:rPr lang="en-US" altLang="ja-JP" sz="2400" i="1">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𝑔</m:t>
                            </m:r>
                          </m:e>
                          <m:sub>
                            <m:r>
                              <a:rPr lang="en-US" altLang="ja-JP" sz="2400" i="1">
                                <a:latin typeface="Cambria Math" panose="02040503050406030204" pitchFamily="18" charset="0"/>
                              </a:rPr>
                              <m:t>𝑙𝑒𝑎𝑘</m:t>
                            </m:r>
                          </m:sub>
                        </m:sSub>
                        <m:r>
                          <a:rPr lang="en-US" altLang="ja-JP" sz="2400" i="1">
                            <a:latin typeface="Cambria Math" panose="02040503050406030204" pitchFamily="18" charset="0"/>
                          </a:rPr>
                          <m:t>∙</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𝑙</m:t>
                                </m:r>
                              </m:sub>
                            </m:sSub>
                            <m:r>
                              <a:rPr lang="en-US" altLang="ja-JP" sz="2400" i="1">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𝑑</m:t>
                                </m:r>
                              </m:sub>
                            </m:sSub>
                          </m:e>
                        </m:d>
                        <m:r>
                          <a:rPr lang="en-US" altLang="ja-JP" sz="2400" i="1">
                            <a:latin typeface="Cambria Math" panose="02040503050406030204" pitchFamily="18" charset="0"/>
                          </a:rPr>
                          <m:t> </m:t>
                        </m:r>
                        <m:r>
                          <a:rPr lang="en-US" altLang="ja-JP" sz="2400">
                            <a:latin typeface="Cambria Math" panose="02040503050406030204" pitchFamily="18" charset="0"/>
                          </a:rPr>
                          <m:t>,</m:t>
                        </m:r>
                      </m:oMath>
                    </a14:m>
                    <a:r>
                      <a:rPr lang="en-US" altLang="ja-JP" sz="2400" dirty="0"/>
                      <a:t>	</a:t>
                    </a:r>
                  </a:p>
                </p:txBody>
              </p:sp>
            </mc:Choice>
            <mc:Fallback xmlns="">
              <p:sp>
                <p:nvSpPr>
                  <p:cNvPr id="772" name="テキスト ボックス 771"/>
                  <p:cNvSpPr txBox="1">
                    <a:spLocks noRot="1" noChangeAspect="1" noMove="1" noResize="1" noEditPoints="1" noAdjustHandles="1" noChangeArrowheads="1" noChangeShapeType="1" noTextEdit="1"/>
                  </p:cNvSpPr>
                  <p:nvPr/>
                </p:nvSpPr>
                <p:spPr>
                  <a:xfrm>
                    <a:off x="637778" y="37403609"/>
                    <a:ext cx="7165505" cy="1719445"/>
                  </a:xfrm>
                  <a:prstGeom prst="rect">
                    <a:avLst/>
                  </a:prstGeom>
                  <a:blipFill rotWithShape="0">
                    <a:blip r:embed="rId11"/>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773" name="テキスト ボックス 772"/>
                <p:cNvSpPr txBox="1"/>
                <p:nvPr/>
              </p:nvSpPr>
              <p:spPr>
                <a:xfrm>
                  <a:off x="2760705" y="38127231"/>
                  <a:ext cx="3078086" cy="7789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ja-JP" altLang="ja-JP" sz="2400" i="1">
                                <a:latin typeface="Cambria Math" panose="02040503050406030204" pitchFamily="18" charset="0"/>
                              </a:rPr>
                            </m:ctrlPr>
                          </m:fPr>
                          <m:num>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𝑑h</m:t>
                                </m:r>
                              </m:e>
                              <m:sub>
                                <m:r>
                                  <a:rPr lang="en-US" altLang="ja-JP" sz="2400" i="1">
                                    <a:latin typeface="Cambria Math" panose="02040503050406030204" pitchFamily="18" charset="0"/>
                                  </a:rPr>
                                  <m:t>𝑑</m:t>
                                </m:r>
                              </m:sub>
                            </m:sSub>
                          </m:num>
                          <m:den>
                            <m:r>
                              <a:rPr lang="en-US" altLang="ja-JP" sz="2400" i="1">
                                <a:latin typeface="Cambria Math" panose="02040503050406030204" pitchFamily="18" charset="0"/>
                              </a:rPr>
                              <m:t>𝑑𝑡</m:t>
                            </m:r>
                          </m:den>
                        </m:f>
                        <m:r>
                          <a:rPr lang="en-US" altLang="ja-JP" sz="2400" i="1">
                            <a:latin typeface="Cambria Math" panose="02040503050406030204" pitchFamily="18" charset="0"/>
                          </a:rPr>
                          <m:t>=</m:t>
                        </m:r>
                        <m:f>
                          <m:fPr>
                            <m:ctrlPr>
                              <a:rPr lang="ja-JP" altLang="ja-JP" sz="2400" i="1">
                                <a:latin typeface="Cambria Math" panose="02040503050406030204" pitchFamily="18" charset="0"/>
                              </a:rPr>
                            </m:ctrlPr>
                          </m:fPr>
                          <m:num>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h</m:t>
                                </m:r>
                              </m:e>
                              <m:sub>
                                <m:r>
                                  <a:rPr lang="en-US" altLang="ja-JP" sz="2400" i="1">
                                    <a:latin typeface="Cambria Math" panose="02040503050406030204" pitchFamily="18" charset="0"/>
                                  </a:rPr>
                                  <m:t>∞,</m:t>
                                </m:r>
                                <m:r>
                                  <a:rPr lang="en-US" altLang="ja-JP" sz="2400" i="1">
                                    <a:latin typeface="Cambria Math" panose="02040503050406030204" pitchFamily="18" charset="0"/>
                                  </a:rPr>
                                  <m:t>𝑑</m:t>
                                </m:r>
                              </m:sub>
                            </m:sSub>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𝑑</m:t>
                                    </m:r>
                                  </m:sub>
                                </m:sSub>
                              </m:e>
                            </m:d>
                            <m:r>
                              <a:rPr lang="en-US" altLang="ja-JP" sz="2400" i="1">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h</m:t>
                                </m:r>
                              </m:e>
                              <m:sub>
                                <m:r>
                                  <a:rPr lang="en-US" altLang="ja-JP" sz="2400" i="1">
                                    <a:latin typeface="Cambria Math" panose="02040503050406030204" pitchFamily="18" charset="0"/>
                                  </a:rPr>
                                  <m:t>𝑑</m:t>
                                </m:r>
                              </m:sub>
                            </m:sSub>
                          </m:num>
                          <m:den>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𝜏</m:t>
                                </m:r>
                              </m:e>
                              <m:sub>
                                <m:r>
                                  <a:rPr lang="en-US" altLang="ja-JP" sz="2400" i="1">
                                    <a:latin typeface="Cambria Math" panose="02040503050406030204" pitchFamily="18" charset="0"/>
                                  </a:rPr>
                                  <m:t>h</m:t>
                                </m:r>
                                <m:r>
                                  <a:rPr lang="en-US" altLang="ja-JP" sz="2400" i="1">
                                    <a:latin typeface="Cambria Math" panose="02040503050406030204" pitchFamily="18" charset="0"/>
                                  </a:rPr>
                                  <m:t>.</m:t>
                                </m:r>
                                <m:r>
                                  <a:rPr lang="en-US" altLang="ja-JP" sz="2400" i="1">
                                    <a:latin typeface="Cambria Math" panose="02040503050406030204" pitchFamily="18" charset="0"/>
                                  </a:rPr>
                                  <m:t>𝑑</m:t>
                                </m:r>
                              </m:sub>
                            </m:sSub>
                          </m:den>
                        </m:f>
                        <m:r>
                          <a:rPr lang="en-US" altLang="ja-JP" sz="2400" i="1">
                            <a:latin typeface="Cambria Math" panose="02040503050406030204" pitchFamily="18" charset="0"/>
                          </a:rPr>
                          <m:t> </m:t>
                        </m:r>
                        <m:r>
                          <a:rPr lang="en-US" altLang="ja-JP" sz="2400">
                            <a:latin typeface="Cambria Math" panose="02040503050406030204" pitchFamily="18" charset="0"/>
                          </a:rPr>
                          <m:t>,,</m:t>
                        </m:r>
                      </m:oMath>
                    </m:oMathPara>
                  </a14:m>
                  <a:endParaRPr kumimoji="1" lang="ja-JP" altLang="en-US" sz="2400" dirty="0"/>
                </a:p>
              </p:txBody>
            </p:sp>
          </mc:Choice>
          <mc:Fallback xmlns="">
            <p:sp>
              <p:nvSpPr>
                <p:cNvPr id="773" name="テキスト ボックス 772"/>
                <p:cNvSpPr txBox="1">
                  <a:spLocks noRot="1" noChangeAspect="1" noMove="1" noResize="1" noEditPoints="1" noAdjustHandles="1" noChangeArrowheads="1" noChangeShapeType="1" noTextEdit="1"/>
                </p:cNvSpPr>
                <p:nvPr/>
              </p:nvSpPr>
              <p:spPr>
                <a:xfrm>
                  <a:off x="2760705" y="38127231"/>
                  <a:ext cx="3078086" cy="778931"/>
                </a:xfrm>
                <a:prstGeom prst="rect">
                  <a:avLst/>
                </a:prstGeom>
                <a:blipFill rotWithShape="0">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4" name="テキスト ボックス 773"/>
                <p:cNvSpPr txBox="1"/>
                <p:nvPr/>
              </p:nvSpPr>
              <p:spPr>
                <a:xfrm>
                  <a:off x="2782476" y="39032796"/>
                  <a:ext cx="2978701" cy="7789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ja-JP" altLang="ja-JP" sz="2400" i="1">
                                <a:latin typeface="Cambria Math" panose="02040503050406030204" pitchFamily="18" charset="0"/>
                              </a:rPr>
                            </m:ctrlPr>
                          </m:fPr>
                          <m:num>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𝑑𝑛</m:t>
                                </m:r>
                              </m:e>
                              <m:sub>
                                <m:r>
                                  <a:rPr lang="en-US" altLang="ja-JP" sz="2400" i="1">
                                    <a:latin typeface="Cambria Math" panose="02040503050406030204" pitchFamily="18" charset="0"/>
                                  </a:rPr>
                                  <m:t>𝑑</m:t>
                                </m:r>
                              </m:sub>
                            </m:sSub>
                          </m:num>
                          <m:den>
                            <m:r>
                              <a:rPr lang="en-US" altLang="ja-JP" sz="2400" i="1">
                                <a:latin typeface="Cambria Math" panose="02040503050406030204" pitchFamily="18" charset="0"/>
                              </a:rPr>
                              <m:t>𝑑𝑡</m:t>
                            </m:r>
                          </m:den>
                        </m:f>
                        <m:r>
                          <a:rPr lang="en-US" altLang="ja-JP" sz="2400" i="1">
                            <a:latin typeface="Cambria Math" panose="02040503050406030204" pitchFamily="18" charset="0"/>
                          </a:rPr>
                          <m:t>=</m:t>
                        </m:r>
                        <m:f>
                          <m:fPr>
                            <m:ctrlPr>
                              <a:rPr lang="ja-JP" altLang="ja-JP" sz="2400" i="1">
                                <a:latin typeface="Cambria Math" panose="02040503050406030204" pitchFamily="18" charset="0"/>
                              </a:rPr>
                            </m:ctrlPr>
                          </m:fPr>
                          <m:num>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m:t>
                                </m:r>
                                <m:r>
                                  <a:rPr lang="en-US" altLang="ja-JP" sz="2400" i="1">
                                    <a:latin typeface="Cambria Math" panose="02040503050406030204" pitchFamily="18" charset="0"/>
                                  </a:rPr>
                                  <m:t>𝑑</m:t>
                                </m:r>
                              </m:sub>
                            </m:sSub>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𝑑</m:t>
                                    </m:r>
                                  </m:sub>
                                </m:sSub>
                              </m:e>
                            </m:d>
                            <m:r>
                              <a:rPr lang="en-US" altLang="ja-JP" sz="2400" i="1">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𝑑</m:t>
                                </m:r>
                              </m:sub>
                            </m:sSub>
                          </m:num>
                          <m:den>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𝜏</m:t>
                                </m:r>
                              </m:e>
                              <m:sub>
                                <m:r>
                                  <a:rPr lang="en-US" altLang="ja-JP" sz="2400" i="1">
                                    <a:latin typeface="Cambria Math" panose="02040503050406030204" pitchFamily="18" charset="0"/>
                                  </a:rPr>
                                  <m:t>h</m:t>
                                </m:r>
                                <m:r>
                                  <a:rPr lang="en-US" altLang="ja-JP" sz="2400" i="1">
                                    <a:latin typeface="Cambria Math" panose="02040503050406030204" pitchFamily="18" charset="0"/>
                                  </a:rPr>
                                  <m:t>.</m:t>
                                </m:r>
                                <m:r>
                                  <a:rPr lang="en-US" altLang="ja-JP" sz="2400" i="1">
                                    <a:latin typeface="Cambria Math" panose="02040503050406030204" pitchFamily="18" charset="0"/>
                                  </a:rPr>
                                  <m:t>𝑑</m:t>
                                </m:r>
                              </m:sub>
                            </m:sSub>
                          </m:den>
                        </m:f>
                        <m:r>
                          <a:rPr lang="en-US" altLang="ja-JP" sz="2400" i="1">
                            <a:latin typeface="Cambria Math" panose="02040503050406030204" pitchFamily="18" charset="0"/>
                          </a:rPr>
                          <m:t> ,</m:t>
                        </m:r>
                      </m:oMath>
                    </m:oMathPara>
                  </a14:m>
                  <a:endParaRPr kumimoji="1" lang="ja-JP" altLang="en-US" sz="2400" dirty="0"/>
                </a:p>
              </p:txBody>
            </p:sp>
          </mc:Choice>
          <mc:Fallback xmlns="">
            <p:sp>
              <p:nvSpPr>
                <p:cNvPr id="774" name="テキスト ボックス 773"/>
                <p:cNvSpPr txBox="1">
                  <a:spLocks noRot="1" noChangeAspect="1" noMove="1" noResize="1" noEditPoints="1" noAdjustHandles="1" noChangeArrowheads="1" noChangeShapeType="1" noTextEdit="1"/>
                </p:cNvSpPr>
                <p:nvPr/>
              </p:nvSpPr>
              <p:spPr>
                <a:xfrm>
                  <a:off x="2782476" y="39032796"/>
                  <a:ext cx="2978701" cy="778931"/>
                </a:xfrm>
                <a:prstGeom prst="rect">
                  <a:avLst/>
                </a:prstGeom>
                <a:blipFill rotWithShape="0">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5" name="テキスト ボックス 774"/>
                <p:cNvSpPr txBox="1"/>
                <p:nvPr/>
              </p:nvSpPr>
              <p:spPr>
                <a:xfrm>
                  <a:off x="2782476" y="39921230"/>
                  <a:ext cx="3078087" cy="8259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ja-JP" altLang="ja-JP" sz="2400" i="1">
                                <a:latin typeface="Cambria Math" panose="02040503050406030204" pitchFamily="18" charset="0"/>
                              </a:rPr>
                            </m:ctrlPr>
                          </m:fPr>
                          <m:num>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𝑑𝑝</m:t>
                                </m:r>
                              </m:e>
                              <m:sub>
                                <m:r>
                                  <a:rPr lang="en-US" altLang="ja-JP" sz="2400" i="1">
                                    <a:latin typeface="Cambria Math" panose="02040503050406030204" pitchFamily="18" charset="0"/>
                                  </a:rPr>
                                  <m:t>𝑑</m:t>
                                </m:r>
                              </m:sub>
                            </m:sSub>
                          </m:num>
                          <m:den>
                            <m:r>
                              <a:rPr lang="en-US" altLang="ja-JP" sz="2400" i="1">
                                <a:latin typeface="Cambria Math" panose="02040503050406030204" pitchFamily="18" charset="0"/>
                              </a:rPr>
                              <m:t>𝑑𝑡</m:t>
                            </m:r>
                          </m:den>
                        </m:f>
                        <m:r>
                          <a:rPr lang="en-US" altLang="ja-JP" sz="2400" i="1">
                            <a:latin typeface="Cambria Math" panose="02040503050406030204" pitchFamily="18" charset="0"/>
                          </a:rPr>
                          <m:t>=</m:t>
                        </m:r>
                        <m:f>
                          <m:fPr>
                            <m:ctrlPr>
                              <a:rPr lang="ja-JP" altLang="ja-JP" sz="2400" i="1">
                                <a:latin typeface="Cambria Math" panose="02040503050406030204" pitchFamily="18" charset="0"/>
                              </a:rPr>
                            </m:ctrlPr>
                          </m:fPr>
                          <m:num>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i="1">
                                    <a:latin typeface="Cambria Math" panose="02040503050406030204" pitchFamily="18" charset="0"/>
                                  </a:rPr>
                                  <m:t>∞,</m:t>
                                </m:r>
                                <m:r>
                                  <a:rPr lang="en-US" altLang="ja-JP" sz="2400" i="1">
                                    <a:latin typeface="Cambria Math" panose="02040503050406030204" pitchFamily="18" charset="0"/>
                                  </a:rPr>
                                  <m:t>𝑑</m:t>
                                </m:r>
                              </m:sub>
                            </m:sSub>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𝑑</m:t>
                                    </m:r>
                                  </m:sub>
                                </m:sSub>
                              </m:e>
                            </m:d>
                            <m:r>
                              <a:rPr lang="en-US" altLang="ja-JP" sz="2400" i="1">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i="1">
                                    <a:latin typeface="Cambria Math" panose="02040503050406030204" pitchFamily="18" charset="0"/>
                                  </a:rPr>
                                  <m:t>𝑑</m:t>
                                </m:r>
                              </m:sub>
                            </m:sSub>
                          </m:num>
                          <m:den>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𝜏</m:t>
                                </m:r>
                              </m:e>
                              <m:sub>
                                <m:r>
                                  <a:rPr lang="en-US" altLang="ja-JP" sz="2400" i="1">
                                    <a:latin typeface="Cambria Math" panose="02040503050406030204" pitchFamily="18" charset="0"/>
                                  </a:rPr>
                                  <m:t>h</m:t>
                                </m:r>
                                <m:r>
                                  <a:rPr lang="en-US" altLang="ja-JP" sz="2400" i="1">
                                    <a:latin typeface="Cambria Math" panose="02040503050406030204" pitchFamily="18" charset="0"/>
                                  </a:rPr>
                                  <m:t>.</m:t>
                                </m:r>
                                <m:r>
                                  <a:rPr lang="en-US" altLang="ja-JP" sz="2400" i="1">
                                    <a:latin typeface="Cambria Math" panose="02040503050406030204" pitchFamily="18" charset="0"/>
                                  </a:rPr>
                                  <m:t>𝑑</m:t>
                                </m:r>
                              </m:sub>
                            </m:sSub>
                          </m:den>
                        </m:f>
                        <m:r>
                          <a:rPr lang="en-US" altLang="ja-JP" sz="2400" i="1">
                            <a:latin typeface="Cambria Math" panose="02040503050406030204" pitchFamily="18" charset="0"/>
                          </a:rPr>
                          <m:t> ,</m:t>
                        </m:r>
                        <m:r>
                          <a:rPr lang="en-US" altLang="ja-JP" sz="2400">
                            <a:latin typeface="Cambria Math" panose="02040503050406030204" pitchFamily="18" charset="0"/>
                          </a:rPr>
                          <m:t>,</m:t>
                        </m:r>
                      </m:oMath>
                    </m:oMathPara>
                  </a14:m>
                  <a:endParaRPr kumimoji="1" lang="ja-JP" altLang="en-US" sz="2400" dirty="0"/>
                </a:p>
              </p:txBody>
            </p:sp>
          </mc:Choice>
          <mc:Fallback xmlns="">
            <p:sp>
              <p:nvSpPr>
                <p:cNvPr id="775" name="テキスト ボックス 774"/>
                <p:cNvSpPr txBox="1">
                  <a:spLocks noRot="1" noChangeAspect="1" noMove="1" noResize="1" noEditPoints="1" noAdjustHandles="1" noChangeArrowheads="1" noChangeShapeType="1" noTextEdit="1"/>
                </p:cNvSpPr>
                <p:nvPr/>
              </p:nvSpPr>
              <p:spPr>
                <a:xfrm>
                  <a:off x="2782476" y="39921230"/>
                  <a:ext cx="3078087" cy="825932"/>
                </a:xfrm>
                <a:prstGeom prst="rect">
                  <a:avLst/>
                </a:prstGeom>
                <a:blipFill rotWithShape="0">
                  <a:blip r:embed="rId14"/>
                  <a:stretch>
                    <a:fillRect/>
                  </a:stretch>
                </a:blipFill>
              </p:spPr>
              <p:txBody>
                <a:bodyPr/>
                <a:lstStyle/>
                <a:p>
                  <a:r>
                    <a:rPr lang="ja-JP" altLang="en-US">
                      <a:noFill/>
                    </a:rPr>
                    <a:t> </a:t>
                  </a:r>
                </a:p>
              </p:txBody>
            </p:sp>
          </mc:Fallback>
        </mc:AlternateContent>
      </p:grpSp>
      <p:grpSp>
        <p:nvGrpSpPr>
          <p:cNvPr id="14" name="グループ化 13"/>
          <p:cNvGrpSpPr/>
          <p:nvPr/>
        </p:nvGrpSpPr>
        <p:grpSpPr>
          <a:xfrm>
            <a:off x="597169" y="31255217"/>
            <a:ext cx="6137674" cy="3376496"/>
            <a:chOff x="7374791" y="23475341"/>
            <a:chExt cx="6754836" cy="3755093"/>
          </a:xfrm>
        </p:grpSpPr>
        <p:grpSp>
          <p:nvGrpSpPr>
            <p:cNvPr id="60" name="グループ化 59"/>
            <p:cNvGrpSpPr/>
            <p:nvPr/>
          </p:nvGrpSpPr>
          <p:grpSpPr>
            <a:xfrm>
              <a:off x="7374791" y="23475341"/>
              <a:ext cx="6754836" cy="3115679"/>
              <a:chOff x="7508411" y="23933973"/>
              <a:chExt cx="6754836" cy="3115679"/>
            </a:xfrm>
          </p:grpSpPr>
          <p:grpSp>
            <p:nvGrpSpPr>
              <p:cNvPr id="59" name="グループ化 58"/>
              <p:cNvGrpSpPr/>
              <p:nvPr/>
            </p:nvGrpSpPr>
            <p:grpSpPr>
              <a:xfrm>
                <a:off x="7976338" y="23933973"/>
                <a:ext cx="5678224" cy="3115679"/>
                <a:chOff x="8192845" y="24389653"/>
                <a:chExt cx="5678224" cy="3115679"/>
              </a:xfrm>
            </p:grpSpPr>
            <p:grpSp>
              <p:nvGrpSpPr>
                <p:cNvPr id="50" name="グループ化 49"/>
                <p:cNvGrpSpPr/>
                <p:nvPr/>
              </p:nvGrpSpPr>
              <p:grpSpPr>
                <a:xfrm>
                  <a:off x="8192845" y="25368494"/>
                  <a:ext cx="5678224" cy="2136838"/>
                  <a:chOff x="8050767" y="25169992"/>
                  <a:chExt cx="5678224" cy="2136838"/>
                </a:xfrm>
              </p:grpSpPr>
              <p:sp>
                <p:nvSpPr>
                  <p:cNvPr id="776" name="フリーフォーム 775"/>
                  <p:cNvSpPr/>
                  <p:nvPr/>
                </p:nvSpPr>
                <p:spPr>
                  <a:xfrm>
                    <a:off x="12743782" y="25169992"/>
                    <a:ext cx="985209" cy="710294"/>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ln/>
                </p:spPr>
                <p:style>
                  <a:lnRef idx="0">
                    <a:schemeClr val="accent3"/>
                  </a:lnRef>
                  <a:fillRef idx="3">
                    <a:schemeClr val="accent3"/>
                  </a:fillRef>
                  <a:effectRef idx="3">
                    <a:schemeClr val="accent3"/>
                  </a:effectRef>
                  <a:fontRef idx="minor">
                    <a:schemeClr val="lt1"/>
                  </a:fontRef>
                </p:style>
                <p:txBody>
                  <a:bodyPr vert="horz" lIns="36000" tIns="36000" rIns="36000" bIns="36000" anchor="ctr" anchorCtr="1" compatLnSpc="0"/>
                  <a:lstStyle/>
                  <a:p>
                    <a:endParaRPr lang="ja-JP" altLang="en-US"/>
                  </a:p>
                </p:txBody>
              </p:sp>
              <p:sp>
                <p:nvSpPr>
                  <p:cNvPr id="777" name="フリーフォーム 776"/>
                  <p:cNvSpPr/>
                  <p:nvPr/>
                </p:nvSpPr>
                <p:spPr>
                  <a:xfrm>
                    <a:off x="11521326" y="25171659"/>
                    <a:ext cx="986871" cy="712106"/>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ln/>
                </p:spPr>
                <p:style>
                  <a:lnRef idx="0">
                    <a:schemeClr val="accent3"/>
                  </a:lnRef>
                  <a:fillRef idx="3">
                    <a:schemeClr val="accent3"/>
                  </a:fillRef>
                  <a:effectRef idx="3">
                    <a:schemeClr val="accent3"/>
                  </a:effectRef>
                  <a:fontRef idx="minor">
                    <a:schemeClr val="lt1"/>
                  </a:fontRef>
                </p:style>
                <p:txBody>
                  <a:bodyPr vert="horz" lIns="36000" tIns="36000" rIns="36000" bIns="36000" anchor="ctr" anchorCtr="1" compatLnSpc="0"/>
                  <a:lstStyle/>
                  <a:p>
                    <a:endParaRPr lang="ja-JP" altLang="en-US"/>
                  </a:p>
                </p:txBody>
              </p:sp>
              <p:sp>
                <p:nvSpPr>
                  <p:cNvPr id="778" name="フリーフォーム 777"/>
                  <p:cNvSpPr/>
                  <p:nvPr/>
                </p:nvSpPr>
                <p:spPr>
                  <a:xfrm>
                    <a:off x="10369519" y="25170621"/>
                    <a:ext cx="985209" cy="712106"/>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ln/>
                </p:spPr>
                <p:style>
                  <a:lnRef idx="0">
                    <a:schemeClr val="accent3"/>
                  </a:lnRef>
                  <a:fillRef idx="3">
                    <a:schemeClr val="accent3"/>
                  </a:fillRef>
                  <a:effectRef idx="3">
                    <a:schemeClr val="accent3"/>
                  </a:effectRef>
                  <a:fontRef idx="minor">
                    <a:schemeClr val="lt1"/>
                  </a:fontRef>
                </p:style>
                <p:txBody>
                  <a:bodyPr vert="horz" lIns="36000" tIns="36000" rIns="36000" bIns="36000" anchor="ctr" anchorCtr="1" compatLnSpc="0"/>
                  <a:lstStyle/>
                  <a:p>
                    <a:endParaRPr lang="ja-JP" altLang="en-US"/>
                  </a:p>
                </p:txBody>
              </p:sp>
              <p:sp>
                <p:nvSpPr>
                  <p:cNvPr id="779" name="フリーフォーム 778"/>
                  <p:cNvSpPr/>
                  <p:nvPr/>
                </p:nvSpPr>
                <p:spPr>
                  <a:xfrm>
                    <a:off x="9178987" y="25176407"/>
                    <a:ext cx="985209" cy="710294"/>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ln/>
                </p:spPr>
                <p:style>
                  <a:lnRef idx="0">
                    <a:schemeClr val="accent3"/>
                  </a:lnRef>
                  <a:fillRef idx="3">
                    <a:schemeClr val="accent3"/>
                  </a:fillRef>
                  <a:effectRef idx="3">
                    <a:schemeClr val="accent3"/>
                  </a:effectRef>
                  <a:fontRef idx="minor">
                    <a:schemeClr val="lt1"/>
                  </a:fontRef>
                </p:style>
                <p:txBody>
                  <a:bodyPr vert="horz" lIns="36000" tIns="36000" rIns="36000" bIns="36000" anchor="ctr" anchorCtr="1" compatLnSpc="0"/>
                  <a:lstStyle/>
                  <a:p>
                    <a:endParaRPr lang="ja-JP" altLang="en-US"/>
                  </a:p>
                </p:txBody>
              </p:sp>
              <p:sp>
                <p:nvSpPr>
                  <p:cNvPr id="780" name="フリーフォーム 779"/>
                  <p:cNvSpPr/>
                  <p:nvPr/>
                </p:nvSpPr>
                <p:spPr>
                  <a:xfrm>
                    <a:off x="8050767" y="25176407"/>
                    <a:ext cx="986871" cy="710294"/>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ln/>
                </p:spPr>
                <p:style>
                  <a:lnRef idx="0">
                    <a:schemeClr val="accent3"/>
                  </a:lnRef>
                  <a:fillRef idx="3">
                    <a:schemeClr val="accent3"/>
                  </a:fillRef>
                  <a:effectRef idx="3">
                    <a:schemeClr val="accent3"/>
                  </a:effectRef>
                  <a:fontRef idx="minor">
                    <a:schemeClr val="lt1"/>
                  </a:fontRef>
                </p:style>
                <p:txBody>
                  <a:bodyPr vert="horz" lIns="36000" tIns="36000" rIns="36000" bIns="36000" anchor="ctr" anchorCtr="1" compatLnSpc="0"/>
                  <a:lstStyle/>
                  <a:p>
                    <a:endParaRPr lang="ja-JP" altLang="en-US"/>
                  </a:p>
                </p:txBody>
              </p:sp>
              <p:cxnSp>
                <p:nvCxnSpPr>
                  <p:cNvPr id="781" name="直線コネクタ 780"/>
                  <p:cNvCxnSpPr>
                    <a:stCxn id="783" idx="0"/>
                    <a:endCxn id="778" idx="2"/>
                  </p:cNvCxnSpPr>
                  <p:nvPr/>
                </p:nvCxnSpPr>
                <p:spPr>
                  <a:xfrm flipV="1">
                    <a:off x="10862124" y="25882727"/>
                    <a:ext cx="0" cy="766427"/>
                  </a:xfrm>
                  <a:prstGeom prst="line">
                    <a:avLst/>
                  </a:prstGeom>
                  <a:ln>
                    <a:tailEnd type="arrow"/>
                  </a:ln>
                </p:spPr>
                <p:style>
                  <a:lnRef idx="3">
                    <a:schemeClr val="accent2"/>
                  </a:lnRef>
                  <a:fillRef idx="0">
                    <a:schemeClr val="accent2"/>
                  </a:fillRef>
                  <a:effectRef idx="2">
                    <a:schemeClr val="accent2"/>
                  </a:effectRef>
                  <a:fontRef idx="minor">
                    <a:schemeClr val="tx1"/>
                  </a:fontRef>
                </p:style>
              </p:cxnSp>
              <p:cxnSp>
                <p:nvCxnSpPr>
                  <p:cNvPr id="782" name="直線コネクタ 781"/>
                  <p:cNvCxnSpPr>
                    <a:stCxn id="783" idx="0"/>
                    <a:endCxn id="777" idx="2"/>
                  </p:cNvCxnSpPr>
                  <p:nvPr/>
                </p:nvCxnSpPr>
                <p:spPr>
                  <a:xfrm flipV="1">
                    <a:off x="10862124" y="25883765"/>
                    <a:ext cx="1152638" cy="765389"/>
                  </a:xfrm>
                  <a:prstGeom prst="line">
                    <a:avLst/>
                  </a:prstGeom>
                  <a:ln>
                    <a:tailEnd type="arrow"/>
                  </a:ln>
                </p:spPr>
                <p:style>
                  <a:lnRef idx="3">
                    <a:schemeClr val="accent2"/>
                  </a:lnRef>
                  <a:fillRef idx="0">
                    <a:schemeClr val="accent2"/>
                  </a:fillRef>
                  <a:effectRef idx="2">
                    <a:schemeClr val="accent2"/>
                  </a:effectRef>
                  <a:fontRef idx="minor">
                    <a:schemeClr val="tx1"/>
                  </a:fontRef>
                </p:style>
              </p:cxnSp>
              <p:sp>
                <p:nvSpPr>
                  <p:cNvPr id="783" name="フリーフォーム 782"/>
                  <p:cNvSpPr/>
                  <p:nvPr/>
                </p:nvSpPr>
                <p:spPr>
                  <a:xfrm>
                    <a:off x="9774738" y="26649154"/>
                    <a:ext cx="2174771" cy="657676"/>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ln/>
                </p:spPr>
                <p:style>
                  <a:lnRef idx="2">
                    <a:schemeClr val="accent2"/>
                  </a:lnRef>
                  <a:fillRef idx="1">
                    <a:schemeClr val="lt1"/>
                  </a:fillRef>
                  <a:effectRef idx="0">
                    <a:schemeClr val="accent2"/>
                  </a:effectRef>
                  <a:fontRef idx="minor">
                    <a:schemeClr val="dk1"/>
                  </a:fontRef>
                </p:style>
                <p:txBody>
                  <a:bodyPr vert="horz" lIns="36000" tIns="36000" rIns="36000" bIns="36000" anchor="ctr" anchorCtr="1" compatLnSpc="0"/>
                  <a:lstStyle/>
                  <a:p>
                    <a:pPr algn="ctr">
                      <a:spcAft>
                        <a:spcPts val="0"/>
                      </a:spcAft>
                    </a:pPr>
                    <a:r>
                      <a:rPr lang="en-US" altLang="ja-JP" sz="2800" kern="100" dirty="0">
                        <a:effectLst/>
                        <a:ea typeface="游明朝" panose="02020400000000000000" pitchFamily="18" charset="-128"/>
                        <a:cs typeface="Times New Roman" panose="02020603050405020304" pitchFamily="18" charset="0"/>
                      </a:rPr>
                      <a:t>Input</a:t>
                    </a:r>
                    <a:endParaRPr lang="ja-JP" sz="2800" kern="100" dirty="0">
                      <a:effectLst/>
                      <a:ea typeface="游明朝" panose="02020400000000000000" pitchFamily="18" charset="-128"/>
                      <a:cs typeface="Times New Roman" panose="02020603050405020304" pitchFamily="18" charset="0"/>
                    </a:endParaRPr>
                  </a:p>
                </p:txBody>
              </p:sp>
              <p:cxnSp>
                <p:nvCxnSpPr>
                  <p:cNvPr id="794" name="直線コネクタ 793"/>
                  <p:cNvCxnSpPr>
                    <a:stCxn id="783" idx="0"/>
                    <a:endCxn id="776" idx="2"/>
                  </p:cNvCxnSpPr>
                  <p:nvPr/>
                </p:nvCxnSpPr>
                <p:spPr>
                  <a:xfrm flipV="1">
                    <a:off x="10862124" y="25880286"/>
                    <a:ext cx="2374263" cy="768868"/>
                  </a:xfrm>
                  <a:prstGeom prst="line">
                    <a:avLst/>
                  </a:prstGeom>
                  <a:ln>
                    <a:tailEnd type="arrow"/>
                  </a:ln>
                </p:spPr>
                <p:style>
                  <a:lnRef idx="3">
                    <a:schemeClr val="accent2"/>
                  </a:lnRef>
                  <a:fillRef idx="0">
                    <a:schemeClr val="accent2"/>
                  </a:fillRef>
                  <a:effectRef idx="2">
                    <a:schemeClr val="accent2"/>
                  </a:effectRef>
                  <a:fontRef idx="minor">
                    <a:schemeClr val="tx1"/>
                  </a:fontRef>
                </p:style>
              </p:cxnSp>
              <p:cxnSp>
                <p:nvCxnSpPr>
                  <p:cNvPr id="813" name="直線コネクタ 812"/>
                  <p:cNvCxnSpPr>
                    <a:stCxn id="783" idx="0"/>
                    <a:endCxn id="780" idx="2"/>
                  </p:cNvCxnSpPr>
                  <p:nvPr/>
                </p:nvCxnSpPr>
                <p:spPr>
                  <a:xfrm flipH="1" flipV="1">
                    <a:off x="8544203" y="25886701"/>
                    <a:ext cx="2317921" cy="762453"/>
                  </a:xfrm>
                  <a:prstGeom prst="line">
                    <a:avLst/>
                  </a:prstGeom>
                  <a:ln>
                    <a:tailEnd type="arrow"/>
                  </a:ln>
                </p:spPr>
                <p:style>
                  <a:lnRef idx="3">
                    <a:schemeClr val="accent2"/>
                  </a:lnRef>
                  <a:fillRef idx="0">
                    <a:schemeClr val="accent2"/>
                  </a:fillRef>
                  <a:effectRef idx="2">
                    <a:schemeClr val="accent2"/>
                  </a:effectRef>
                  <a:fontRef idx="minor">
                    <a:schemeClr val="tx1"/>
                  </a:fontRef>
                </p:style>
              </p:cxnSp>
              <p:cxnSp>
                <p:nvCxnSpPr>
                  <p:cNvPr id="831" name="直線コネクタ 830"/>
                  <p:cNvCxnSpPr>
                    <a:stCxn id="783" idx="0"/>
                    <a:endCxn id="779" idx="2"/>
                  </p:cNvCxnSpPr>
                  <p:nvPr/>
                </p:nvCxnSpPr>
                <p:spPr>
                  <a:xfrm flipH="1" flipV="1">
                    <a:off x="9671592" y="25886701"/>
                    <a:ext cx="1190532" cy="762453"/>
                  </a:xfrm>
                  <a:prstGeom prst="line">
                    <a:avLst/>
                  </a:prstGeom>
                  <a:ln>
                    <a:tailEnd type="arrow"/>
                  </a:ln>
                </p:spPr>
                <p:style>
                  <a:lnRef idx="3">
                    <a:schemeClr val="accent2"/>
                  </a:lnRef>
                  <a:fillRef idx="0">
                    <a:schemeClr val="accent2"/>
                  </a:fillRef>
                  <a:effectRef idx="2">
                    <a:schemeClr val="accent2"/>
                  </a:effectRef>
                  <a:fontRef idx="minor">
                    <a:schemeClr val="tx1"/>
                  </a:fontRef>
                </p:style>
              </p:cxnSp>
            </p:grpSp>
            <p:sp>
              <p:nvSpPr>
                <p:cNvPr id="52" name="上矢印 51"/>
                <p:cNvSpPr/>
                <p:nvPr/>
              </p:nvSpPr>
              <p:spPr>
                <a:xfrm>
                  <a:off x="8559953" y="24908584"/>
                  <a:ext cx="255587" cy="42821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4" name="上矢印 853"/>
                <p:cNvSpPr/>
                <p:nvPr/>
              </p:nvSpPr>
              <p:spPr>
                <a:xfrm>
                  <a:off x="9685875" y="24908584"/>
                  <a:ext cx="255587" cy="42821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0" name="上矢印 889"/>
                <p:cNvSpPr/>
                <p:nvPr/>
              </p:nvSpPr>
              <p:spPr>
                <a:xfrm>
                  <a:off x="10866922" y="24908584"/>
                  <a:ext cx="255587" cy="42821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3" name="上矢印 902"/>
                <p:cNvSpPr/>
                <p:nvPr/>
              </p:nvSpPr>
              <p:spPr>
                <a:xfrm>
                  <a:off x="12066849" y="24908584"/>
                  <a:ext cx="255587" cy="42821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6" name="上矢印 905"/>
                <p:cNvSpPr/>
                <p:nvPr/>
              </p:nvSpPr>
              <p:spPr>
                <a:xfrm>
                  <a:off x="13247896" y="24908584"/>
                  <a:ext cx="255587" cy="42821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角丸四角形 57"/>
                <p:cNvSpPr/>
                <p:nvPr/>
              </p:nvSpPr>
              <p:spPr>
                <a:xfrm>
                  <a:off x="8283402" y="24389653"/>
                  <a:ext cx="5422625" cy="455337"/>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2400" dirty="0"/>
                    <a:t>Result</a:t>
                  </a:r>
                  <a:endParaRPr kumimoji="1" lang="ja-JP" altLang="en-US" sz="2400" dirty="0"/>
                </a:p>
              </p:txBody>
            </p:sp>
          </p:grpSp>
          <p:sp>
            <p:nvSpPr>
              <p:cNvPr id="907" name="角丸四角形吹き出し 906"/>
              <p:cNvSpPr/>
              <p:nvPr/>
            </p:nvSpPr>
            <p:spPr>
              <a:xfrm>
                <a:off x="12343367" y="26264694"/>
                <a:ext cx="1919880" cy="673113"/>
              </a:xfrm>
              <a:prstGeom prst="wedgeRoundRectCallout">
                <a:avLst>
                  <a:gd name="adj1" fmla="val 6240"/>
                  <a:gd name="adj2" fmla="val -14754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dirty="0"/>
                  <a:t>Neuron model</a:t>
                </a:r>
                <a:endParaRPr kumimoji="1" lang="ja-JP" altLang="en-US" sz="2400" dirty="0"/>
              </a:p>
            </p:txBody>
          </p:sp>
          <p:sp>
            <p:nvSpPr>
              <p:cNvPr id="908" name="角丸四角形吹き出し 907"/>
              <p:cNvSpPr/>
              <p:nvPr/>
            </p:nvSpPr>
            <p:spPr>
              <a:xfrm>
                <a:off x="7508411" y="26211032"/>
                <a:ext cx="1919880" cy="673113"/>
              </a:xfrm>
              <a:prstGeom prst="wedgeRoundRectCallout">
                <a:avLst>
                  <a:gd name="adj1" fmla="val 52875"/>
                  <a:gd name="adj2" fmla="val -26358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dirty="0"/>
                  <a:t>Spikes data</a:t>
                </a:r>
                <a:endParaRPr kumimoji="1" lang="ja-JP" altLang="en-US" sz="2400" dirty="0"/>
              </a:p>
            </p:txBody>
          </p:sp>
        </p:grpSp>
        <p:sp>
          <p:nvSpPr>
            <p:cNvPr id="909" name="テキスト ボックス 908"/>
            <p:cNvSpPr txBox="1"/>
            <p:nvPr/>
          </p:nvSpPr>
          <p:spPr>
            <a:xfrm>
              <a:off x="7842718" y="26785461"/>
              <a:ext cx="4993668" cy="444973"/>
            </a:xfrm>
            <a:prstGeom prst="rect">
              <a:avLst/>
            </a:prstGeom>
            <a:noFill/>
          </p:spPr>
          <p:txBody>
            <a:bodyPr wrap="square" rtlCol="0">
              <a:spAutoFit/>
            </a:bodyPr>
            <a:lstStyle/>
            <a:p>
              <a:r>
                <a:rPr kumimoji="1" lang="en-US" altLang="ja-JP" sz="2000" dirty="0"/>
                <a:t>Fig2</a:t>
              </a:r>
              <a:r>
                <a:rPr lang="en-US" altLang="ja-JP" sz="2000" dirty="0"/>
                <a:t>.  A spiking neural network model </a:t>
              </a:r>
              <a:endParaRPr kumimoji="1" lang="ja-JP" altLang="en-US" sz="2000" dirty="0"/>
            </a:p>
          </p:txBody>
        </p:sp>
      </p:grpSp>
      <p:grpSp>
        <p:nvGrpSpPr>
          <p:cNvPr id="12" name="グループ化 11"/>
          <p:cNvGrpSpPr/>
          <p:nvPr/>
        </p:nvGrpSpPr>
        <p:grpSpPr>
          <a:xfrm>
            <a:off x="724217" y="23368288"/>
            <a:ext cx="6109668" cy="6370534"/>
            <a:chOff x="7625185" y="27757467"/>
            <a:chExt cx="6109668" cy="6370534"/>
          </a:xfrm>
        </p:grpSpPr>
        <p:pic>
          <p:nvPicPr>
            <p:cNvPr id="910" name="図 909" descr="Untitled Diagram (1)"/>
            <p:cNvPicPr/>
            <p:nvPr/>
          </p:nvPicPr>
          <p:blipFill>
            <a:blip r:embed="rId15">
              <a:extLst>
                <a:ext uri="{28A0092B-C50C-407E-A947-70E740481C1C}">
                  <a14:useLocalDpi xmlns:a14="http://schemas.microsoft.com/office/drawing/2010/main" val="0"/>
                </a:ext>
              </a:extLst>
            </a:blip>
            <a:srcRect/>
            <a:stretch>
              <a:fillRect/>
            </a:stretch>
          </p:blipFill>
          <p:spPr bwMode="auto">
            <a:xfrm>
              <a:off x="7695269" y="27757467"/>
              <a:ext cx="5895441" cy="5363314"/>
            </a:xfrm>
            <a:prstGeom prst="rect">
              <a:avLst/>
            </a:prstGeom>
            <a:noFill/>
            <a:ln>
              <a:noFill/>
            </a:ln>
          </p:spPr>
        </p:pic>
        <p:sp>
          <p:nvSpPr>
            <p:cNvPr id="911" name="テキスト ボックス 910"/>
            <p:cNvSpPr txBox="1"/>
            <p:nvPr/>
          </p:nvSpPr>
          <p:spPr>
            <a:xfrm>
              <a:off x="7625185" y="33297004"/>
              <a:ext cx="6109668" cy="830997"/>
            </a:xfrm>
            <a:prstGeom prst="rect">
              <a:avLst/>
            </a:prstGeom>
            <a:noFill/>
          </p:spPr>
          <p:txBody>
            <a:bodyPr wrap="square" rtlCol="0">
              <a:spAutoFit/>
            </a:bodyPr>
            <a:lstStyle/>
            <a:p>
              <a:r>
                <a:rPr kumimoji="1" lang="en-US" altLang="ja-JP" sz="2400" dirty="0"/>
                <a:t>Fig3</a:t>
              </a:r>
              <a:r>
                <a:rPr lang="en-US" altLang="ja-JP" sz="2400" dirty="0"/>
                <a:t>. Flow of CPU. processing.  (A) A single CPU unit. (B) Open MP.</a:t>
              </a:r>
              <a:endParaRPr kumimoji="1" lang="ja-JP" altLang="en-US" sz="2400" dirty="0"/>
            </a:p>
          </p:txBody>
        </p:sp>
      </p:grpSp>
      <p:grpSp>
        <p:nvGrpSpPr>
          <p:cNvPr id="10" name="グループ化 9"/>
          <p:cNvGrpSpPr/>
          <p:nvPr/>
        </p:nvGrpSpPr>
        <p:grpSpPr>
          <a:xfrm>
            <a:off x="7293152" y="23418278"/>
            <a:ext cx="7233765" cy="6179411"/>
            <a:chOff x="7523283" y="34850889"/>
            <a:chExt cx="7233765" cy="6179411"/>
          </a:xfrm>
        </p:grpSpPr>
        <p:sp>
          <p:nvSpPr>
            <p:cNvPr id="952" name="テキスト ボックス 951"/>
            <p:cNvSpPr txBox="1"/>
            <p:nvPr/>
          </p:nvSpPr>
          <p:spPr>
            <a:xfrm>
              <a:off x="7523283" y="40014637"/>
              <a:ext cx="7233765" cy="1015663"/>
            </a:xfrm>
            <a:prstGeom prst="rect">
              <a:avLst/>
            </a:prstGeom>
            <a:noFill/>
          </p:spPr>
          <p:txBody>
            <a:bodyPr wrap="square" rtlCol="0">
              <a:spAutoFit/>
            </a:bodyPr>
            <a:lstStyle/>
            <a:p>
              <a:r>
                <a:rPr kumimoji="1" lang="en-US" altLang="ja-JP" sz="2000" dirty="0"/>
                <a:t>Fig4. </a:t>
              </a:r>
              <a:r>
                <a:rPr lang="en-US" altLang="ja-JP" sz="2000" dirty="0"/>
                <a:t>Flow of CUDA processing . The process is performed by data transfer between memory and graphic board,  which  differs fundamentally from the Open MP. </a:t>
              </a:r>
              <a:endParaRPr kumimoji="1" lang="ja-JP" altLang="en-US" sz="2000" dirty="0"/>
            </a:p>
          </p:txBody>
        </p:sp>
        <p:pic>
          <p:nvPicPr>
            <p:cNvPr id="912" name="図 911" descr="GPU"/>
            <p:cNvPicPr/>
            <p:nvPr/>
          </p:nvPicPr>
          <p:blipFill>
            <a:blip r:embed="rId16">
              <a:extLst>
                <a:ext uri="{28A0092B-C50C-407E-A947-70E740481C1C}">
                  <a14:useLocalDpi xmlns:a14="http://schemas.microsoft.com/office/drawing/2010/main" val="0"/>
                </a:ext>
              </a:extLst>
            </a:blip>
            <a:srcRect/>
            <a:stretch>
              <a:fillRect/>
            </a:stretch>
          </p:blipFill>
          <p:spPr bwMode="auto">
            <a:xfrm>
              <a:off x="8354844" y="34850889"/>
              <a:ext cx="4572272" cy="4809046"/>
            </a:xfrm>
            <a:prstGeom prst="rect">
              <a:avLst/>
            </a:prstGeom>
            <a:noFill/>
            <a:ln>
              <a:noFill/>
            </a:ln>
          </p:spPr>
        </p:pic>
      </p:grpSp>
      <p:sp>
        <p:nvSpPr>
          <p:cNvPr id="913" name="テキスト ボックス 912"/>
          <p:cNvSpPr txBox="1"/>
          <p:nvPr/>
        </p:nvSpPr>
        <p:spPr>
          <a:xfrm>
            <a:off x="15130638" y="6912495"/>
            <a:ext cx="14443951" cy="584775"/>
          </a:xfrm>
          <a:prstGeom prst="rect">
            <a:avLst/>
          </a:prstGeom>
          <a:noFill/>
        </p:spPr>
        <p:txBody>
          <a:bodyPr wrap="square" rtlCol="0">
            <a:spAutoFit/>
          </a:bodyPr>
          <a:lstStyle/>
          <a:p>
            <a:r>
              <a:rPr lang="en-US" altLang="ja-JP" sz="3200" b="1" dirty="0"/>
              <a:t>1. Computation time of four types of SNNs  </a:t>
            </a:r>
            <a:endParaRPr kumimoji="1" lang="ja-JP" altLang="en-US" sz="3200" b="1" dirty="0"/>
          </a:p>
        </p:txBody>
      </p:sp>
      <p:sp>
        <p:nvSpPr>
          <p:cNvPr id="915" name="テキスト ボックス 914"/>
          <p:cNvSpPr txBox="1"/>
          <p:nvPr/>
        </p:nvSpPr>
        <p:spPr>
          <a:xfrm>
            <a:off x="15659333" y="11184900"/>
            <a:ext cx="12265731" cy="461665"/>
          </a:xfrm>
          <a:prstGeom prst="rect">
            <a:avLst/>
          </a:prstGeom>
          <a:noFill/>
        </p:spPr>
        <p:txBody>
          <a:bodyPr wrap="square" rtlCol="0">
            <a:spAutoFit/>
          </a:bodyPr>
          <a:lstStyle/>
          <a:p>
            <a:r>
              <a:rPr kumimoji="1" lang="en-US" altLang="ja-JP" sz="2400" dirty="0"/>
              <a:t>Fig5</a:t>
            </a:r>
            <a:r>
              <a:rPr lang="en-US" altLang="ja-JP" sz="2400" dirty="0"/>
              <a:t>. Computation time of four SNNs for CUDA (A) and Open MP (B) methods.</a:t>
            </a:r>
            <a:endParaRPr lang="ja-JP" altLang="en-US" sz="2400" dirty="0"/>
          </a:p>
        </p:txBody>
      </p:sp>
      <p:pic>
        <p:nvPicPr>
          <p:cNvPr id="61" name="図 6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6003995" y="7604169"/>
            <a:ext cx="5339009" cy="3606448"/>
          </a:xfrm>
          <a:prstGeom prst="rect">
            <a:avLst/>
          </a:prstGeom>
        </p:spPr>
      </p:pic>
      <p:pic>
        <p:nvPicPr>
          <p:cNvPr id="62" name="図 61"/>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2215881" y="7457346"/>
            <a:ext cx="5520555" cy="3729081"/>
          </a:xfrm>
          <a:prstGeom prst="rect">
            <a:avLst/>
          </a:prstGeom>
        </p:spPr>
      </p:pic>
      <p:pic>
        <p:nvPicPr>
          <p:cNvPr id="963" name="図 962"/>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4905702" y="23575672"/>
            <a:ext cx="7117342" cy="4454618"/>
          </a:xfrm>
          <a:prstGeom prst="rect">
            <a:avLst/>
          </a:prstGeom>
        </p:spPr>
      </p:pic>
      <p:pic>
        <p:nvPicPr>
          <p:cNvPr id="964" name="図 963"/>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6181444" y="17716147"/>
            <a:ext cx="5774683" cy="3915461"/>
          </a:xfrm>
          <a:prstGeom prst="rect">
            <a:avLst/>
          </a:prstGeom>
        </p:spPr>
      </p:pic>
      <p:pic>
        <p:nvPicPr>
          <p:cNvPr id="3" name="図 2"/>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2049631" y="28604537"/>
            <a:ext cx="5574497" cy="1898212"/>
          </a:xfrm>
          <a:prstGeom prst="rect">
            <a:avLst/>
          </a:prstGeom>
        </p:spPr>
      </p:pic>
      <p:pic>
        <p:nvPicPr>
          <p:cNvPr id="4" name="図 3"/>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2279339" y="22884819"/>
            <a:ext cx="5165119" cy="1941103"/>
          </a:xfrm>
          <a:prstGeom prst="rect">
            <a:avLst/>
          </a:prstGeom>
        </p:spPr>
      </p:pic>
      <p:pic>
        <p:nvPicPr>
          <p:cNvPr id="117" name="図 11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2262417" y="24596428"/>
            <a:ext cx="5288037" cy="1987297"/>
          </a:xfrm>
          <a:prstGeom prst="rect">
            <a:avLst/>
          </a:prstGeom>
        </p:spPr>
      </p:pic>
      <p:pic>
        <p:nvPicPr>
          <p:cNvPr id="5" name="図 4"/>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2136663" y="26465767"/>
            <a:ext cx="5400436" cy="2265835"/>
          </a:xfrm>
          <a:prstGeom prst="rect">
            <a:avLst/>
          </a:prstGeom>
        </p:spPr>
      </p:pic>
      <p:pic>
        <p:nvPicPr>
          <p:cNvPr id="8" name="図 7">
            <a:extLst>
              <a:ext uri="{FF2B5EF4-FFF2-40B4-BE49-F238E27FC236}">
                <a16:creationId xmlns:a16="http://schemas.microsoft.com/office/drawing/2014/main" id="{7698AD21-25DE-44F2-B6AB-650D141574B2}"/>
              </a:ext>
            </a:extLst>
          </p:cNvPr>
          <p:cNvPicPr>
            <a:picLocks/>
          </p:cNvPicPr>
          <p:nvPr/>
        </p:nvPicPr>
        <p:blipFill>
          <a:blip r:embed="rId24">
            <a:extLst>
              <a:ext uri="{28A0092B-C50C-407E-A947-70E740481C1C}">
                <a14:useLocalDpi xmlns:a14="http://schemas.microsoft.com/office/drawing/2010/main" val="0"/>
              </a:ext>
            </a:extLst>
          </a:blip>
          <a:stretch>
            <a:fillRect/>
          </a:stretch>
        </p:blipFill>
        <p:spPr>
          <a:xfrm>
            <a:off x="15261356" y="31220161"/>
            <a:ext cx="5482040" cy="1830416"/>
          </a:xfrm>
          <a:prstGeom prst="rect">
            <a:avLst/>
          </a:prstGeom>
        </p:spPr>
      </p:pic>
      <p:pic>
        <p:nvPicPr>
          <p:cNvPr id="11" name="図 10">
            <a:extLst>
              <a:ext uri="{FF2B5EF4-FFF2-40B4-BE49-F238E27FC236}">
                <a16:creationId xmlns:a16="http://schemas.microsoft.com/office/drawing/2014/main" id="{346E485F-05F3-4462-BC3A-F31F075CCDE8}"/>
              </a:ext>
            </a:extLst>
          </p:cNvPr>
          <p:cNvPicPr>
            <a:picLocks/>
          </p:cNvPicPr>
          <p:nvPr/>
        </p:nvPicPr>
        <p:blipFill>
          <a:blip r:embed="rId25">
            <a:extLst>
              <a:ext uri="{28A0092B-C50C-407E-A947-70E740481C1C}">
                <a14:useLocalDpi xmlns:a14="http://schemas.microsoft.com/office/drawing/2010/main" val="0"/>
              </a:ext>
            </a:extLst>
          </a:blip>
          <a:stretch>
            <a:fillRect/>
          </a:stretch>
        </p:blipFill>
        <p:spPr>
          <a:xfrm>
            <a:off x="15192485" y="32925958"/>
            <a:ext cx="5619782" cy="1943100"/>
          </a:xfrm>
          <a:prstGeom prst="rect">
            <a:avLst/>
          </a:prstGeom>
        </p:spPr>
      </p:pic>
      <p:pic>
        <p:nvPicPr>
          <p:cNvPr id="13" name="図 12">
            <a:extLst>
              <a:ext uri="{FF2B5EF4-FFF2-40B4-BE49-F238E27FC236}">
                <a16:creationId xmlns:a16="http://schemas.microsoft.com/office/drawing/2014/main" id="{6994F5E8-C8D9-4EEF-9475-0CBC8D9F0CFA}"/>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1975957" y="31558719"/>
            <a:ext cx="5563624" cy="1894510"/>
          </a:xfrm>
          <a:prstGeom prst="rect">
            <a:avLst/>
          </a:prstGeom>
        </p:spPr>
      </p:pic>
      <p:pic>
        <p:nvPicPr>
          <p:cNvPr id="16" name="図 15">
            <a:extLst>
              <a:ext uri="{FF2B5EF4-FFF2-40B4-BE49-F238E27FC236}">
                <a16:creationId xmlns:a16="http://schemas.microsoft.com/office/drawing/2014/main" id="{348258B2-6E21-494F-A443-5BF540187BB3}"/>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22035589" y="33305974"/>
            <a:ext cx="5602583" cy="1907776"/>
          </a:xfrm>
          <a:prstGeom prst="rect">
            <a:avLst/>
          </a:prstGeom>
        </p:spPr>
      </p:pic>
      <p:pic>
        <p:nvPicPr>
          <p:cNvPr id="23" name="図 22">
            <a:extLst>
              <a:ext uri="{FF2B5EF4-FFF2-40B4-BE49-F238E27FC236}">
                <a16:creationId xmlns:a16="http://schemas.microsoft.com/office/drawing/2014/main" id="{6483567A-0119-42AC-AE45-15C3ABB99428}"/>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5130638" y="34642633"/>
            <a:ext cx="5743477" cy="2466996"/>
          </a:xfrm>
          <a:prstGeom prst="rect">
            <a:avLst/>
          </a:prstGeom>
        </p:spPr>
      </p:pic>
      <p:sp>
        <p:nvSpPr>
          <p:cNvPr id="24" name="角丸四角形 23"/>
          <p:cNvSpPr/>
          <p:nvPr/>
        </p:nvSpPr>
        <p:spPr>
          <a:xfrm>
            <a:off x="3874900" y="24825922"/>
            <a:ext cx="2498573" cy="2408854"/>
          </a:xfrm>
          <a:prstGeom prst="roundRect">
            <a:avLst>
              <a:gd name="adj" fmla="val 22313"/>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角丸四角形 139"/>
          <p:cNvSpPr/>
          <p:nvPr/>
        </p:nvSpPr>
        <p:spPr>
          <a:xfrm>
            <a:off x="10497430" y="23529238"/>
            <a:ext cx="2199555" cy="3054487"/>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6401690" y="25811616"/>
            <a:ext cx="333153" cy="10136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6095221" y="24753447"/>
            <a:ext cx="738664" cy="1968488"/>
          </a:xfrm>
          <a:prstGeom prst="rect">
            <a:avLst/>
          </a:prstGeom>
          <a:noFill/>
        </p:spPr>
        <p:txBody>
          <a:bodyPr vert="vert270" wrap="none" rtlCol="0">
            <a:spAutoFit/>
          </a:bodyPr>
          <a:lstStyle/>
          <a:p>
            <a:r>
              <a:rPr lang="en-US" altLang="ja-JP" sz="3600" dirty="0">
                <a:solidFill>
                  <a:srgbClr val="FF0000"/>
                </a:solidFill>
              </a:rPr>
              <a:t>Parallelize</a:t>
            </a:r>
            <a:endParaRPr kumimoji="1" lang="ja-JP" altLang="en-US" sz="3600" dirty="0">
              <a:solidFill>
                <a:srgbClr val="FF0000"/>
              </a:solidFill>
            </a:endParaRPr>
          </a:p>
        </p:txBody>
      </p:sp>
      <p:sp>
        <p:nvSpPr>
          <p:cNvPr id="143" name="テキスト ボックス 142"/>
          <p:cNvSpPr txBox="1"/>
          <p:nvPr/>
        </p:nvSpPr>
        <p:spPr>
          <a:xfrm>
            <a:off x="12956032" y="24091961"/>
            <a:ext cx="738664" cy="1968488"/>
          </a:xfrm>
          <a:prstGeom prst="rect">
            <a:avLst/>
          </a:prstGeom>
          <a:noFill/>
        </p:spPr>
        <p:txBody>
          <a:bodyPr vert="vert270" wrap="none" rtlCol="0">
            <a:spAutoFit/>
          </a:bodyPr>
          <a:lstStyle/>
          <a:p>
            <a:r>
              <a:rPr lang="en-US" altLang="ja-JP" sz="3600" dirty="0">
                <a:solidFill>
                  <a:srgbClr val="FF0000"/>
                </a:solidFill>
              </a:rPr>
              <a:t>Parallelize</a:t>
            </a:r>
            <a:endParaRPr kumimoji="1" lang="ja-JP" altLang="en-US" sz="3600" dirty="0">
              <a:solidFill>
                <a:srgbClr val="FF0000"/>
              </a:solidFill>
            </a:endParaRPr>
          </a:p>
        </p:txBody>
      </p:sp>
      <p:sp>
        <p:nvSpPr>
          <p:cNvPr id="150" name="テキスト ボックス 149"/>
          <p:cNvSpPr txBox="1"/>
          <p:nvPr/>
        </p:nvSpPr>
        <p:spPr>
          <a:xfrm>
            <a:off x="15575900" y="16618682"/>
            <a:ext cx="13413604" cy="830997"/>
          </a:xfrm>
          <a:prstGeom prst="rect">
            <a:avLst/>
          </a:prstGeom>
          <a:noFill/>
        </p:spPr>
        <p:txBody>
          <a:bodyPr wrap="square" rtlCol="0">
            <a:spAutoFit/>
          </a:bodyPr>
          <a:lstStyle/>
          <a:p>
            <a:r>
              <a:rPr kumimoji="1" lang="en-US" altLang="ja-JP" sz="2400" dirty="0"/>
              <a:t>Fig</a:t>
            </a:r>
            <a:r>
              <a:rPr lang="en-US" altLang="ja-JP" sz="2400" dirty="0"/>
              <a:t>.6  Computation time  of a LIF network (A) and a 2-compartment network (B)  for CUDA and Open MP.</a:t>
            </a:r>
            <a:endParaRPr lang="ja-JP" altLang="en-US" sz="2400" dirty="0"/>
          </a:p>
          <a:p>
            <a:endParaRPr kumimoji="1" lang="ja-JP" altLang="en-US" sz="2400" dirty="0"/>
          </a:p>
        </p:txBody>
      </p:sp>
      <p:sp>
        <p:nvSpPr>
          <p:cNvPr id="936" name="テキスト ボックス 935"/>
          <p:cNvSpPr txBox="1"/>
          <p:nvPr/>
        </p:nvSpPr>
        <p:spPr>
          <a:xfrm>
            <a:off x="583212" y="16117688"/>
            <a:ext cx="8662074" cy="1692771"/>
          </a:xfrm>
          <a:prstGeom prst="rect">
            <a:avLst/>
          </a:prstGeom>
          <a:noFill/>
        </p:spPr>
        <p:txBody>
          <a:bodyPr wrap="square" rtlCol="0">
            <a:spAutoFit/>
          </a:bodyPr>
          <a:lstStyle/>
          <a:p>
            <a:pPr algn="ctr"/>
            <a:r>
              <a:rPr kumimoji="1" lang="en-US" altLang="ja-JP" sz="2400" dirty="0"/>
              <a:t>Machine specs</a:t>
            </a:r>
          </a:p>
          <a:p>
            <a:r>
              <a:rPr lang="en-US" altLang="ja-JP" sz="2000" dirty="0"/>
              <a:t>CPU :</a:t>
            </a:r>
            <a:r>
              <a:rPr lang="ja-JP" altLang="en-US" sz="2000" dirty="0"/>
              <a:t> </a:t>
            </a:r>
            <a:r>
              <a:rPr lang="pt-BR" altLang="ja-JP" sz="2000" dirty="0"/>
              <a:t>Intel® Xeon E5-2630 v2, 2.60GHz 12core</a:t>
            </a:r>
          </a:p>
          <a:p>
            <a:r>
              <a:rPr lang="en-US" altLang="ja-JP" sz="2000" dirty="0"/>
              <a:t>GPU : NVIDIA GeForce GTX1080</a:t>
            </a:r>
          </a:p>
          <a:p>
            <a:r>
              <a:rPr lang="en-US" altLang="ja-JP" sz="2000" dirty="0"/>
              <a:t>Operating System : Linux distribution Ubuntu 16.06</a:t>
            </a:r>
          </a:p>
          <a:p>
            <a:r>
              <a:rPr lang="en-US" altLang="ja-JP" sz="2000" dirty="0"/>
              <a:t>Programming language : C++(GCC/G++ 5.4.0) with </a:t>
            </a:r>
            <a:r>
              <a:rPr lang="en-US" altLang="ja-JP" sz="2000" dirty="0" err="1"/>
              <a:t>OpenMP</a:t>
            </a:r>
            <a:r>
              <a:rPr lang="en-US" altLang="ja-JP" sz="2000" dirty="0"/>
              <a:t> and</a:t>
            </a:r>
            <a:r>
              <a:rPr lang="ja-JP" altLang="en-US" sz="2000" dirty="0"/>
              <a:t> </a:t>
            </a:r>
            <a:r>
              <a:rPr lang="en-US" altLang="ja-JP" sz="2000" dirty="0"/>
              <a:t>CUDA toolkit 7.5</a:t>
            </a:r>
            <a:endParaRPr kumimoji="1" lang="ja-JP" altLang="en-US" sz="2800" dirty="0"/>
          </a:p>
        </p:txBody>
      </p:sp>
      <p:sp>
        <p:nvSpPr>
          <p:cNvPr id="6" name="四角形: 角を丸くする 5">
            <a:extLst>
              <a:ext uri="{FF2B5EF4-FFF2-40B4-BE49-F238E27FC236}">
                <a16:creationId xmlns:a16="http://schemas.microsoft.com/office/drawing/2014/main" id="{137FB4B5-B0B4-4D8F-AC26-41A7E44C9B66}"/>
              </a:ext>
            </a:extLst>
          </p:cNvPr>
          <p:cNvSpPr/>
          <p:nvPr/>
        </p:nvSpPr>
        <p:spPr>
          <a:xfrm>
            <a:off x="523051" y="16486831"/>
            <a:ext cx="8560315" cy="1709286"/>
          </a:xfrm>
          <a:prstGeom prst="round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68C029D7-3F8B-47E4-9B62-6D0F5AEE923A}"/>
              </a:ext>
            </a:extLst>
          </p:cNvPr>
          <p:cNvSpPr txBox="1"/>
          <p:nvPr/>
        </p:nvSpPr>
        <p:spPr>
          <a:xfrm>
            <a:off x="19680625" y="10031234"/>
            <a:ext cx="1793304" cy="584775"/>
          </a:xfrm>
          <a:prstGeom prst="rect">
            <a:avLst/>
          </a:prstGeom>
          <a:noFill/>
        </p:spPr>
        <p:txBody>
          <a:bodyPr vert="horz" wrap="square" rtlCol="0">
            <a:spAutoFit/>
          </a:bodyPr>
          <a:lstStyle/>
          <a:p>
            <a:r>
              <a:rPr kumimoji="1" lang="en-US" altLang="ja-JP" sz="3200" dirty="0">
                <a:solidFill>
                  <a:srgbClr val="FF0000"/>
                </a:solidFill>
              </a:rPr>
              <a:t>CUDA</a:t>
            </a:r>
            <a:endParaRPr kumimoji="1" lang="ja-JP" altLang="en-US" sz="3200" dirty="0">
              <a:solidFill>
                <a:srgbClr val="FF0000"/>
              </a:solidFill>
            </a:endParaRPr>
          </a:p>
        </p:txBody>
      </p:sp>
      <p:sp>
        <p:nvSpPr>
          <p:cNvPr id="152" name="テキスト ボックス 151">
            <a:extLst>
              <a:ext uri="{FF2B5EF4-FFF2-40B4-BE49-F238E27FC236}">
                <a16:creationId xmlns:a16="http://schemas.microsoft.com/office/drawing/2014/main" id="{D2E3D2BE-E249-4794-AB75-7282533DB35D}"/>
              </a:ext>
            </a:extLst>
          </p:cNvPr>
          <p:cNvSpPr txBox="1"/>
          <p:nvPr/>
        </p:nvSpPr>
        <p:spPr>
          <a:xfrm>
            <a:off x="25213327" y="10031233"/>
            <a:ext cx="2239614" cy="584775"/>
          </a:xfrm>
          <a:prstGeom prst="rect">
            <a:avLst/>
          </a:prstGeom>
          <a:noFill/>
        </p:spPr>
        <p:txBody>
          <a:bodyPr vert="horz" wrap="square" rtlCol="0">
            <a:spAutoFit/>
          </a:bodyPr>
          <a:lstStyle/>
          <a:p>
            <a:r>
              <a:rPr kumimoji="1" lang="en-US" altLang="ja-JP" sz="3200" dirty="0" err="1">
                <a:solidFill>
                  <a:srgbClr val="FF0000"/>
                </a:solidFill>
              </a:rPr>
              <a:t>OpenMP</a:t>
            </a:r>
            <a:endParaRPr kumimoji="1" lang="ja-JP" altLang="en-US" sz="3200" dirty="0">
              <a:solidFill>
                <a:srgbClr val="FF0000"/>
              </a:solidFill>
            </a:endParaRPr>
          </a:p>
        </p:txBody>
      </p:sp>
      <p:sp>
        <p:nvSpPr>
          <p:cNvPr id="29" name="テキスト ボックス 28"/>
          <p:cNvSpPr txBox="1"/>
          <p:nvPr/>
        </p:nvSpPr>
        <p:spPr>
          <a:xfrm>
            <a:off x="452581" y="30061392"/>
            <a:ext cx="5141576" cy="707886"/>
          </a:xfrm>
          <a:prstGeom prst="rect">
            <a:avLst/>
          </a:prstGeom>
          <a:noFill/>
        </p:spPr>
        <p:txBody>
          <a:bodyPr wrap="square" rtlCol="0">
            <a:spAutoFit/>
          </a:bodyPr>
          <a:lstStyle/>
          <a:p>
            <a:r>
              <a:rPr kumimoji="1" lang="en-US" altLang="ja-JP" sz="4000" b="1" dirty="0"/>
              <a:t>Neuron model used</a:t>
            </a:r>
            <a:endParaRPr kumimoji="1" lang="ja-JP" altLang="en-US" sz="4000" b="1" dirty="0"/>
          </a:p>
        </p:txBody>
      </p:sp>
      <p:sp>
        <p:nvSpPr>
          <p:cNvPr id="157" name="テキスト ボックス 156"/>
          <p:cNvSpPr txBox="1"/>
          <p:nvPr/>
        </p:nvSpPr>
        <p:spPr>
          <a:xfrm>
            <a:off x="15040441" y="11648092"/>
            <a:ext cx="14443951" cy="584775"/>
          </a:xfrm>
          <a:prstGeom prst="rect">
            <a:avLst/>
          </a:prstGeom>
          <a:noFill/>
        </p:spPr>
        <p:txBody>
          <a:bodyPr wrap="square" rtlCol="0">
            <a:spAutoFit/>
          </a:bodyPr>
          <a:lstStyle/>
          <a:p>
            <a:r>
              <a:rPr lang="en-US" altLang="ja-JP" sz="3200" b="1" dirty="0"/>
              <a:t>2. Comparison of computation time for two different methods   </a:t>
            </a:r>
            <a:endParaRPr kumimoji="1" lang="ja-JP" altLang="en-US" sz="3200" b="1" dirty="0"/>
          </a:p>
        </p:txBody>
      </p:sp>
      <p:sp>
        <p:nvSpPr>
          <p:cNvPr id="158" name="テキスト ボックス 157"/>
          <p:cNvSpPr txBox="1"/>
          <p:nvPr/>
        </p:nvSpPr>
        <p:spPr>
          <a:xfrm>
            <a:off x="15220872" y="17131372"/>
            <a:ext cx="14443951" cy="584775"/>
          </a:xfrm>
          <a:prstGeom prst="rect">
            <a:avLst/>
          </a:prstGeom>
          <a:noFill/>
        </p:spPr>
        <p:txBody>
          <a:bodyPr wrap="square" rtlCol="0">
            <a:spAutoFit/>
          </a:bodyPr>
          <a:lstStyle/>
          <a:p>
            <a:r>
              <a:rPr lang="en-US" altLang="ja-JP" sz="3200" b="1" dirty="0"/>
              <a:t>3. Effect of data-transfer process on computation time  </a:t>
            </a:r>
            <a:endParaRPr kumimoji="1" lang="ja-JP" altLang="en-US" sz="3200" b="1" dirty="0"/>
          </a:p>
        </p:txBody>
      </p:sp>
      <p:sp>
        <p:nvSpPr>
          <p:cNvPr id="159" name="テキスト ボックス 158"/>
          <p:cNvSpPr txBox="1"/>
          <p:nvPr/>
        </p:nvSpPr>
        <p:spPr>
          <a:xfrm>
            <a:off x="21956127" y="19744316"/>
            <a:ext cx="6906859" cy="1200329"/>
          </a:xfrm>
          <a:prstGeom prst="rect">
            <a:avLst/>
          </a:prstGeom>
          <a:noFill/>
        </p:spPr>
        <p:txBody>
          <a:bodyPr wrap="square" rtlCol="0">
            <a:spAutoFit/>
          </a:bodyPr>
          <a:lstStyle/>
          <a:p>
            <a:r>
              <a:rPr kumimoji="1" lang="en-US" altLang="ja-JP" sz="2400" dirty="0"/>
              <a:t>Fig</a:t>
            </a:r>
            <a:r>
              <a:rPr lang="en-US" altLang="ja-JP" sz="2400" dirty="0"/>
              <a:t>.7  Computation time  of a LIF network and a 2-compartment network  in the presence and absence of data-transfer process.  </a:t>
            </a:r>
          </a:p>
        </p:txBody>
      </p:sp>
      <p:sp>
        <p:nvSpPr>
          <p:cNvPr id="160" name="テキスト ボックス 159"/>
          <p:cNvSpPr txBox="1"/>
          <p:nvPr/>
        </p:nvSpPr>
        <p:spPr>
          <a:xfrm>
            <a:off x="15040441" y="21710091"/>
            <a:ext cx="14320303" cy="1077218"/>
          </a:xfrm>
          <a:prstGeom prst="rect">
            <a:avLst/>
          </a:prstGeom>
          <a:noFill/>
        </p:spPr>
        <p:txBody>
          <a:bodyPr wrap="square" rtlCol="0">
            <a:spAutoFit/>
          </a:bodyPr>
          <a:lstStyle/>
          <a:p>
            <a:r>
              <a:rPr lang="en-US" altLang="ja-JP" sz="3200" b="1" dirty="0"/>
              <a:t>4. Comparison of computation accuracy for a single and double precision floating points </a:t>
            </a:r>
            <a:endParaRPr kumimoji="1" lang="ja-JP" altLang="en-US" sz="3200" b="1" dirty="0"/>
          </a:p>
        </p:txBody>
      </p:sp>
      <p:sp>
        <p:nvSpPr>
          <p:cNvPr id="161" name="テキスト ボックス 160"/>
          <p:cNvSpPr txBox="1"/>
          <p:nvPr/>
        </p:nvSpPr>
        <p:spPr>
          <a:xfrm>
            <a:off x="15039810" y="22736874"/>
            <a:ext cx="6378692" cy="954107"/>
          </a:xfrm>
          <a:prstGeom prst="rect">
            <a:avLst/>
          </a:prstGeom>
          <a:noFill/>
        </p:spPr>
        <p:txBody>
          <a:bodyPr wrap="square" rtlCol="0">
            <a:spAutoFit/>
          </a:bodyPr>
          <a:lstStyle/>
          <a:p>
            <a:r>
              <a:rPr lang="en-US" altLang="ja-JP" sz="2800" b="1" dirty="0"/>
              <a:t>(A)  Computation time of two  neuron models in both floating types </a:t>
            </a:r>
            <a:endParaRPr kumimoji="1" lang="ja-JP" altLang="en-US" sz="2800" b="1" dirty="0"/>
          </a:p>
        </p:txBody>
      </p:sp>
      <p:sp>
        <p:nvSpPr>
          <p:cNvPr id="162" name="テキスト ボックス 161"/>
          <p:cNvSpPr txBox="1"/>
          <p:nvPr/>
        </p:nvSpPr>
        <p:spPr>
          <a:xfrm>
            <a:off x="15057875" y="30477272"/>
            <a:ext cx="5482040" cy="584775"/>
          </a:xfrm>
          <a:prstGeom prst="rect">
            <a:avLst/>
          </a:prstGeom>
          <a:noFill/>
        </p:spPr>
        <p:txBody>
          <a:bodyPr wrap="square" rtlCol="0">
            <a:spAutoFit/>
          </a:bodyPr>
          <a:lstStyle/>
          <a:p>
            <a:r>
              <a:rPr lang="en-US" altLang="ja-JP" sz="3200" b="1" dirty="0"/>
              <a:t>(D)  2-compartment model  </a:t>
            </a:r>
            <a:endParaRPr kumimoji="1" lang="ja-JP" altLang="en-US" sz="3200" b="1" dirty="0"/>
          </a:p>
        </p:txBody>
      </p:sp>
      <p:sp>
        <p:nvSpPr>
          <p:cNvPr id="937" name="テキスト ボックス 936"/>
          <p:cNvSpPr txBox="1"/>
          <p:nvPr/>
        </p:nvSpPr>
        <p:spPr>
          <a:xfrm>
            <a:off x="27309027" y="23117705"/>
            <a:ext cx="2517055" cy="954107"/>
          </a:xfrm>
          <a:prstGeom prst="rect">
            <a:avLst/>
          </a:prstGeom>
          <a:noFill/>
        </p:spPr>
        <p:txBody>
          <a:bodyPr wrap="square" rtlCol="0">
            <a:spAutoFit/>
          </a:bodyPr>
          <a:lstStyle/>
          <a:p>
            <a:r>
              <a:rPr kumimoji="1" lang="en-US" altLang="ja-JP" sz="2800" dirty="0"/>
              <a:t>Spike pattern(single)</a:t>
            </a:r>
            <a:endParaRPr kumimoji="1" lang="ja-JP" altLang="en-US" sz="2800" dirty="0"/>
          </a:p>
        </p:txBody>
      </p:sp>
      <p:sp>
        <p:nvSpPr>
          <p:cNvPr id="163" name="テキスト ボックス 162"/>
          <p:cNvSpPr txBox="1"/>
          <p:nvPr/>
        </p:nvSpPr>
        <p:spPr>
          <a:xfrm>
            <a:off x="27514087" y="24923386"/>
            <a:ext cx="2275628" cy="954107"/>
          </a:xfrm>
          <a:prstGeom prst="rect">
            <a:avLst/>
          </a:prstGeom>
          <a:noFill/>
        </p:spPr>
        <p:txBody>
          <a:bodyPr wrap="square" rtlCol="0">
            <a:spAutoFit/>
          </a:bodyPr>
          <a:lstStyle/>
          <a:p>
            <a:r>
              <a:rPr lang="en-US" altLang="ja-JP" sz="2800" dirty="0"/>
              <a:t>Spike pattern (Double) </a:t>
            </a:r>
            <a:endParaRPr kumimoji="1" lang="ja-JP" altLang="en-US" sz="2800" dirty="0"/>
          </a:p>
        </p:txBody>
      </p:sp>
      <p:sp>
        <p:nvSpPr>
          <p:cNvPr id="164" name="テキスト ボックス 163"/>
          <p:cNvSpPr txBox="1"/>
          <p:nvPr/>
        </p:nvSpPr>
        <p:spPr>
          <a:xfrm>
            <a:off x="27452941" y="27031111"/>
            <a:ext cx="1907803" cy="584775"/>
          </a:xfrm>
          <a:prstGeom prst="rect">
            <a:avLst/>
          </a:prstGeom>
          <a:noFill/>
        </p:spPr>
        <p:txBody>
          <a:bodyPr wrap="square" rtlCol="0">
            <a:spAutoFit/>
          </a:bodyPr>
          <a:lstStyle/>
          <a:p>
            <a:r>
              <a:rPr lang="en-US" altLang="ja-JP" sz="3200" dirty="0"/>
              <a:t>Difference </a:t>
            </a:r>
            <a:endParaRPr kumimoji="1" lang="ja-JP" altLang="en-US" sz="3200" dirty="0"/>
          </a:p>
        </p:txBody>
      </p:sp>
      <p:sp>
        <p:nvSpPr>
          <p:cNvPr id="165" name="テキスト ボックス 164"/>
          <p:cNvSpPr txBox="1"/>
          <p:nvPr/>
        </p:nvSpPr>
        <p:spPr>
          <a:xfrm>
            <a:off x="27550454" y="28676397"/>
            <a:ext cx="2468396" cy="1384995"/>
          </a:xfrm>
          <a:prstGeom prst="rect">
            <a:avLst/>
          </a:prstGeom>
          <a:noFill/>
        </p:spPr>
        <p:txBody>
          <a:bodyPr wrap="square" rtlCol="0">
            <a:spAutoFit/>
          </a:bodyPr>
          <a:lstStyle/>
          <a:p>
            <a:r>
              <a:rPr lang="en-US" altLang="ja-JP" sz="2800" dirty="0" err="1"/>
              <a:t>Interspike</a:t>
            </a:r>
            <a:endParaRPr lang="en-US" altLang="ja-JP" sz="2800" dirty="0"/>
          </a:p>
          <a:p>
            <a:r>
              <a:rPr lang="en-US" altLang="ja-JP" sz="2800" dirty="0"/>
              <a:t>Interval(ISI) </a:t>
            </a:r>
          </a:p>
          <a:p>
            <a:r>
              <a:rPr kumimoji="1" lang="en-US" altLang="ja-JP" sz="2800" dirty="0"/>
              <a:t>Single, double</a:t>
            </a:r>
            <a:endParaRPr kumimoji="1" lang="ja-JP" altLang="en-US" sz="2800" dirty="0"/>
          </a:p>
        </p:txBody>
      </p:sp>
      <p:sp>
        <p:nvSpPr>
          <p:cNvPr id="166" name="テキスト ボックス 165"/>
          <p:cNvSpPr txBox="1"/>
          <p:nvPr/>
        </p:nvSpPr>
        <p:spPr>
          <a:xfrm>
            <a:off x="20567871" y="31338092"/>
            <a:ext cx="1563559" cy="1446550"/>
          </a:xfrm>
          <a:prstGeom prst="rect">
            <a:avLst/>
          </a:prstGeom>
          <a:noFill/>
        </p:spPr>
        <p:txBody>
          <a:bodyPr wrap="square" rtlCol="0">
            <a:spAutoFit/>
          </a:bodyPr>
          <a:lstStyle/>
          <a:p>
            <a:r>
              <a:rPr kumimoji="1" lang="en-US" altLang="ja-JP" sz="2800" dirty="0"/>
              <a:t>Spike pattern (single</a:t>
            </a:r>
            <a:r>
              <a:rPr kumimoji="1" lang="en-US" altLang="ja-JP" sz="3200" dirty="0"/>
              <a:t>)</a:t>
            </a:r>
            <a:endParaRPr kumimoji="1" lang="ja-JP" altLang="en-US" sz="3200" dirty="0"/>
          </a:p>
        </p:txBody>
      </p:sp>
      <p:sp>
        <p:nvSpPr>
          <p:cNvPr id="167" name="テキスト ボックス 166"/>
          <p:cNvSpPr txBox="1"/>
          <p:nvPr/>
        </p:nvSpPr>
        <p:spPr>
          <a:xfrm>
            <a:off x="20637033" y="33044144"/>
            <a:ext cx="1563559" cy="1384995"/>
          </a:xfrm>
          <a:prstGeom prst="rect">
            <a:avLst/>
          </a:prstGeom>
          <a:noFill/>
        </p:spPr>
        <p:txBody>
          <a:bodyPr wrap="square" rtlCol="0">
            <a:spAutoFit/>
          </a:bodyPr>
          <a:lstStyle/>
          <a:p>
            <a:r>
              <a:rPr lang="en-US" altLang="ja-JP" sz="2800" dirty="0"/>
              <a:t>Spike pattern (Double) </a:t>
            </a:r>
            <a:endParaRPr kumimoji="1" lang="ja-JP" altLang="en-US" sz="2800" dirty="0"/>
          </a:p>
        </p:txBody>
      </p:sp>
      <p:sp>
        <p:nvSpPr>
          <p:cNvPr id="168" name="テキスト ボックス 167"/>
          <p:cNvSpPr txBox="1"/>
          <p:nvPr/>
        </p:nvSpPr>
        <p:spPr>
          <a:xfrm>
            <a:off x="20812267" y="35530074"/>
            <a:ext cx="1907803" cy="584775"/>
          </a:xfrm>
          <a:prstGeom prst="rect">
            <a:avLst/>
          </a:prstGeom>
          <a:noFill/>
        </p:spPr>
        <p:txBody>
          <a:bodyPr wrap="square" rtlCol="0">
            <a:spAutoFit/>
          </a:bodyPr>
          <a:lstStyle/>
          <a:p>
            <a:r>
              <a:rPr lang="en-US" altLang="ja-JP" sz="3200" dirty="0"/>
              <a:t>Difference </a:t>
            </a:r>
            <a:endParaRPr kumimoji="1" lang="ja-JP" altLang="en-US" sz="3200" dirty="0"/>
          </a:p>
        </p:txBody>
      </p:sp>
      <p:sp>
        <p:nvSpPr>
          <p:cNvPr id="169" name="テキスト ボックス 168"/>
          <p:cNvSpPr txBox="1"/>
          <p:nvPr/>
        </p:nvSpPr>
        <p:spPr>
          <a:xfrm>
            <a:off x="27345250" y="32059863"/>
            <a:ext cx="1973965" cy="523220"/>
          </a:xfrm>
          <a:prstGeom prst="rect">
            <a:avLst/>
          </a:prstGeom>
          <a:noFill/>
        </p:spPr>
        <p:txBody>
          <a:bodyPr wrap="square" rtlCol="0">
            <a:spAutoFit/>
          </a:bodyPr>
          <a:lstStyle/>
          <a:p>
            <a:r>
              <a:rPr lang="en-US" altLang="ja-JP" sz="2800" dirty="0"/>
              <a:t>ISI(single)</a:t>
            </a:r>
          </a:p>
        </p:txBody>
      </p:sp>
      <p:sp>
        <p:nvSpPr>
          <p:cNvPr id="170" name="テキスト ボックス 169"/>
          <p:cNvSpPr txBox="1"/>
          <p:nvPr/>
        </p:nvSpPr>
        <p:spPr>
          <a:xfrm>
            <a:off x="27444458" y="33736642"/>
            <a:ext cx="1973965" cy="523220"/>
          </a:xfrm>
          <a:prstGeom prst="rect">
            <a:avLst/>
          </a:prstGeom>
          <a:noFill/>
        </p:spPr>
        <p:txBody>
          <a:bodyPr wrap="square" rtlCol="0">
            <a:spAutoFit/>
          </a:bodyPr>
          <a:lstStyle/>
          <a:p>
            <a:r>
              <a:rPr lang="en-US" altLang="ja-JP" sz="2800" dirty="0"/>
              <a:t>ISI(double)</a:t>
            </a:r>
          </a:p>
        </p:txBody>
      </p:sp>
      <p:sp>
        <p:nvSpPr>
          <p:cNvPr id="171" name="テキスト ボックス 170"/>
          <p:cNvSpPr txBox="1"/>
          <p:nvPr/>
        </p:nvSpPr>
        <p:spPr>
          <a:xfrm>
            <a:off x="21446034" y="22344456"/>
            <a:ext cx="5482040" cy="584775"/>
          </a:xfrm>
          <a:prstGeom prst="rect">
            <a:avLst/>
          </a:prstGeom>
          <a:noFill/>
        </p:spPr>
        <p:txBody>
          <a:bodyPr wrap="square" rtlCol="0">
            <a:spAutoFit/>
          </a:bodyPr>
          <a:lstStyle/>
          <a:p>
            <a:r>
              <a:rPr lang="en-US" altLang="ja-JP" sz="3200" b="1" dirty="0"/>
              <a:t>(C)  Hodgkin-Huxley model </a:t>
            </a:r>
            <a:endParaRPr kumimoji="1" lang="ja-JP" altLang="en-US" sz="3200" b="1" dirty="0"/>
          </a:p>
        </p:txBody>
      </p:sp>
      <p:sp>
        <p:nvSpPr>
          <p:cNvPr id="938" name="正方形/長方形 937"/>
          <p:cNvSpPr/>
          <p:nvPr/>
        </p:nvSpPr>
        <p:spPr>
          <a:xfrm>
            <a:off x="14916446" y="38397492"/>
            <a:ext cx="15135225" cy="4031873"/>
          </a:xfrm>
          <a:prstGeom prst="rect">
            <a:avLst/>
          </a:prstGeom>
        </p:spPr>
        <p:txBody>
          <a:bodyPr>
            <a:spAutoFit/>
          </a:bodyPr>
          <a:lstStyle/>
          <a:p>
            <a:pPr marL="742950" indent="-742950">
              <a:lnSpc>
                <a:spcPts val="3800"/>
              </a:lnSpc>
              <a:buAutoNum type="arabicPeriod"/>
            </a:pPr>
            <a:r>
              <a:rPr lang="en-US" altLang="ja-JP" sz="3200" dirty="0"/>
              <a:t>GPU computation has the best performance for simulation of large-scale networks, whereas Open MP shows the best performance for simulation of smaller size of networks. </a:t>
            </a:r>
          </a:p>
          <a:p>
            <a:pPr marL="742950" indent="-742950">
              <a:lnSpc>
                <a:spcPts val="3800"/>
              </a:lnSpc>
              <a:buAutoNum type="arabicPeriod"/>
            </a:pPr>
            <a:r>
              <a:rPr lang="en-US" altLang="ja-JP" sz="3200" dirty="0"/>
              <a:t>2. Data transfer process can be a key process for accelerating GPU computation. </a:t>
            </a:r>
          </a:p>
          <a:p>
            <a:pPr marL="742950" indent="-742950">
              <a:lnSpc>
                <a:spcPts val="3800"/>
              </a:lnSpc>
              <a:buAutoNum type="arabicPeriod"/>
            </a:pPr>
            <a:r>
              <a:rPr lang="en-US" altLang="ja-JP" sz="3200" dirty="0"/>
              <a:t>Computational performance with single precision provides accuracy enough to study the dynamical property of a large-scale spiking neural network. In summary, GPU architecture with single precision would offer a powerful architecture for simulation of a large scale spiking network. </a:t>
            </a:r>
            <a:endParaRPr lang="ja-JP" altLang="en-US" sz="3200" dirty="0"/>
          </a:p>
        </p:txBody>
      </p:sp>
      <p:sp>
        <p:nvSpPr>
          <p:cNvPr id="17" name="正方形/長方形 16"/>
          <p:cNvSpPr/>
          <p:nvPr/>
        </p:nvSpPr>
        <p:spPr>
          <a:xfrm>
            <a:off x="432669" y="41872442"/>
            <a:ext cx="13728851" cy="707886"/>
          </a:xfrm>
          <a:prstGeom prst="rect">
            <a:avLst/>
          </a:prstGeom>
        </p:spPr>
        <p:txBody>
          <a:bodyPr wrap="square">
            <a:spAutoFit/>
          </a:bodyPr>
          <a:lstStyle/>
          <a:p>
            <a:r>
              <a:rPr lang="en-US" altLang="ja-JP" sz="2000" dirty="0"/>
              <a:t>[1] Doiron, B. et al.:  </a:t>
            </a:r>
            <a:r>
              <a:rPr lang="en-US" altLang="ja-JP" sz="2000" dirty="0" err="1"/>
              <a:t>Ghostbursting</a:t>
            </a:r>
            <a:r>
              <a:rPr lang="en-US" altLang="ja-JP" sz="2000" dirty="0"/>
              <a:t>: A novel burst mechanism. J </a:t>
            </a:r>
            <a:r>
              <a:rPr lang="en-US" altLang="ja-JP" sz="2000" dirty="0" err="1"/>
              <a:t>Comput</a:t>
            </a:r>
            <a:r>
              <a:rPr lang="en-US" altLang="ja-JP" sz="2000" dirty="0"/>
              <a:t> </a:t>
            </a:r>
            <a:r>
              <a:rPr lang="en-US" altLang="ja-JP" sz="2000" dirty="0" err="1"/>
              <a:t>Neurosci</a:t>
            </a:r>
            <a:r>
              <a:rPr lang="en-US" altLang="ja-JP" sz="2000" dirty="0"/>
              <a:t>. 12, 5-25 (2002)</a:t>
            </a:r>
          </a:p>
          <a:p>
            <a:r>
              <a:rPr lang="en-US" altLang="ja-JP" sz="2000" dirty="0"/>
              <a:t>[2] </a:t>
            </a:r>
            <a:r>
              <a:rPr lang="en-US" altLang="ja-JP" sz="2000" dirty="0" err="1"/>
              <a:t>Okuno</a:t>
            </a:r>
            <a:r>
              <a:rPr lang="en-US" altLang="ja-JP" sz="2000" dirty="0"/>
              <a:t> et al. GPGPU-accelerated simulation and accuracy evaluation for various neuron models. IEICE Tech Report  ***  (2016)</a:t>
            </a:r>
            <a:endParaRPr lang="ja-JP" altLang="en-US" sz="2000" dirty="0"/>
          </a:p>
        </p:txBody>
      </p:sp>
      <p:sp>
        <p:nvSpPr>
          <p:cNvPr id="18" name="テキスト ボックス 17"/>
          <p:cNvSpPr txBox="1"/>
          <p:nvPr/>
        </p:nvSpPr>
        <p:spPr>
          <a:xfrm>
            <a:off x="182500" y="41414163"/>
            <a:ext cx="1872577" cy="523220"/>
          </a:xfrm>
          <a:prstGeom prst="rect">
            <a:avLst/>
          </a:prstGeom>
          <a:noFill/>
        </p:spPr>
        <p:txBody>
          <a:bodyPr wrap="square" rtlCol="0">
            <a:spAutoFit/>
          </a:bodyPr>
          <a:lstStyle/>
          <a:p>
            <a:r>
              <a:rPr kumimoji="1" lang="en-US" altLang="ja-JP" sz="2800" b="1" dirty="0"/>
              <a:t>References</a:t>
            </a:r>
            <a:endParaRPr kumimoji="1" lang="ja-JP" altLang="en-US" sz="2800" b="1" dirty="0"/>
          </a:p>
        </p:txBody>
      </p:sp>
      <p:pic>
        <p:nvPicPr>
          <p:cNvPr id="942" name="図 941">
            <a:extLst>
              <a:ext uri="{FF2B5EF4-FFF2-40B4-BE49-F238E27FC236}">
                <a16:creationId xmlns:a16="http://schemas.microsoft.com/office/drawing/2014/main" id="{5A2E46A7-9EEC-4A4B-B379-E0CBCC1A467E}"/>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15306519" y="28624159"/>
            <a:ext cx="6036485" cy="1917905"/>
          </a:xfrm>
          <a:prstGeom prst="rect">
            <a:avLst/>
          </a:prstGeom>
        </p:spPr>
      </p:pic>
      <p:pic>
        <p:nvPicPr>
          <p:cNvPr id="943" name="図 942">
            <a:extLst>
              <a:ext uri="{FF2B5EF4-FFF2-40B4-BE49-F238E27FC236}">
                <a16:creationId xmlns:a16="http://schemas.microsoft.com/office/drawing/2014/main" id="{B2E14BA6-0AE3-4990-8262-155EB831011F}"/>
              </a:ext>
            </a:extLst>
          </p:cNvPr>
          <p:cNvPicPr>
            <a:picLocks noChangeAspect="1"/>
          </p:cNvPicPr>
          <p:nvPr/>
        </p:nvPicPr>
        <p:blipFill>
          <a:blip r:embed="rId30"/>
          <a:stretch>
            <a:fillRect/>
          </a:stretch>
        </p:blipFill>
        <p:spPr>
          <a:xfrm>
            <a:off x="16003995" y="12392108"/>
            <a:ext cx="5469934" cy="3907936"/>
          </a:xfrm>
          <a:prstGeom prst="rect">
            <a:avLst/>
          </a:prstGeom>
        </p:spPr>
      </p:pic>
      <p:sp>
        <p:nvSpPr>
          <p:cNvPr id="172" name="テキスト ボックス 171">
            <a:extLst>
              <a:ext uri="{FF2B5EF4-FFF2-40B4-BE49-F238E27FC236}">
                <a16:creationId xmlns:a16="http://schemas.microsoft.com/office/drawing/2014/main" id="{4F2091E2-B417-424F-85DA-99DFEBF0EE87}"/>
              </a:ext>
            </a:extLst>
          </p:cNvPr>
          <p:cNvSpPr txBox="1"/>
          <p:nvPr/>
        </p:nvSpPr>
        <p:spPr>
          <a:xfrm>
            <a:off x="15039810" y="27968726"/>
            <a:ext cx="5482040" cy="584775"/>
          </a:xfrm>
          <a:prstGeom prst="rect">
            <a:avLst/>
          </a:prstGeom>
          <a:noFill/>
        </p:spPr>
        <p:txBody>
          <a:bodyPr wrap="square" rtlCol="0">
            <a:spAutoFit/>
          </a:bodyPr>
          <a:lstStyle/>
          <a:p>
            <a:r>
              <a:rPr lang="en-US" altLang="ja-JP" sz="3200" b="1" dirty="0"/>
              <a:t>(B)  LIF model </a:t>
            </a:r>
            <a:endParaRPr kumimoji="1" lang="ja-JP" altLang="en-US" sz="3200" b="1" dirty="0"/>
          </a:p>
        </p:txBody>
      </p:sp>
      <p:sp>
        <p:nvSpPr>
          <p:cNvPr id="155" name="テキスト ボックス 154">
            <a:extLst>
              <a:ext uri="{FF2B5EF4-FFF2-40B4-BE49-F238E27FC236}">
                <a16:creationId xmlns:a16="http://schemas.microsoft.com/office/drawing/2014/main" id="{68C029D7-3F8B-47E4-9B62-6D0F5AEE923A}"/>
              </a:ext>
            </a:extLst>
          </p:cNvPr>
          <p:cNvSpPr txBox="1"/>
          <p:nvPr/>
        </p:nvSpPr>
        <p:spPr>
          <a:xfrm>
            <a:off x="19537518" y="15074541"/>
            <a:ext cx="1991938" cy="584775"/>
          </a:xfrm>
          <a:prstGeom prst="rect">
            <a:avLst/>
          </a:prstGeom>
          <a:noFill/>
        </p:spPr>
        <p:txBody>
          <a:bodyPr vert="horz" wrap="square" rtlCol="0">
            <a:spAutoFit/>
          </a:bodyPr>
          <a:lstStyle/>
          <a:p>
            <a:r>
              <a:rPr lang="en-US" altLang="ja-JP" sz="3200" dirty="0">
                <a:solidFill>
                  <a:srgbClr val="FF0000"/>
                </a:solidFill>
              </a:rPr>
              <a:t>LIF model</a:t>
            </a:r>
            <a:endParaRPr kumimoji="1" lang="ja-JP" altLang="en-US" sz="3200" dirty="0">
              <a:solidFill>
                <a:srgbClr val="FF0000"/>
              </a:solidFill>
            </a:endParaRPr>
          </a:p>
        </p:txBody>
      </p:sp>
      <p:pic>
        <p:nvPicPr>
          <p:cNvPr id="944" name="図 943">
            <a:extLst>
              <a:ext uri="{FF2B5EF4-FFF2-40B4-BE49-F238E27FC236}">
                <a16:creationId xmlns:a16="http://schemas.microsoft.com/office/drawing/2014/main" id="{FBB3A41F-3CC2-4B93-AD7C-62636B0A6F0F}"/>
              </a:ext>
            </a:extLst>
          </p:cNvPr>
          <p:cNvPicPr>
            <a:picLocks noChangeAspect="1"/>
          </p:cNvPicPr>
          <p:nvPr/>
        </p:nvPicPr>
        <p:blipFill>
          <a:blip r:embed="rId31"/>
          <a:stretch>
            <a:fillRect/>
          </a:stretch>
        </p:blipFill>
        <p:spPr>
          <a:xfrm>
            <a:off x="22168643" y="12370598"/>
            <a:ext cx="5567794" cy="3925431"/>
          </a:xfrm>
          <a:prstGeom prst="rect">
            <a:avLst/>
          </a:prstGeom>
        </p:spPr>
      </p:pic>
      <p:sp>
        <p:nvSpPr>
          <p:cNvPr id="156" name="テキスト ボックス 155">
            <a:extLst>
              <a:ext uri="{FF2B5EF4-FFF2-40B4-BE49-F238E27FC236}">
                <a16:creationId xmlns:a16="http://schemas.microsoft.com/office/drawing/2014/main" id="{68C029D7-3F8B-47E4-9B62-6D0F5AEE923A}"/>
              </a:ext>
            </a:extLst>
          </p:cNvPr>
          <p:cNvSpPr txBox="1"/>
          <p:nvPr/>
        </p:nvSpPr>
        <p:spPr>
          <a:xfrm>
            <a:off x="25814761" y="14962575"/>
            <a:ext cx="2889316" cy="584775"/>
          </a:xfrm>
          <a:prstGeom prst="rect">
            <a:avLst/>
          </a:prstGeom>
          <a:noFill/>
        </p:spPr>
        <p:txBody>
          <a:bodyPr vert="horz" wrap="square" rtlCol="0">
            <a:spAutoFit/>
          </a:bodyPr>
          <a:lstStyle/>
          <a:p>
            <a:r>
              <a:rPr lang="en-US" altLang="ja-JP" sz="3200" dirty="0">
                <a:solidFill>
                  <a:srgbClr val="FF0000"/>
                </a:solidFill>
              </a:rPr>
              <a:t>2-comp-model</a:t>
            </a:r>
            <a:endParaRPr kumimoji="1" lang="ja-JP" altLang="en-US" sz="3200" dirty="0">
              <a:solidFill>
                <a:srgbClr val="FF0000"/>
              </a:solidFill>
            </a:endParaRPr>
          </a:p>
        </p:txBody>
      </p:sp>
    </p:spTree>
    <p:extLst>
      <p:ext uri="{BB962C8B-B14F-4D97-AF65-F5344CB8AC3E}">
        <p14:creationId xmlns:p14="http://schemas.microsoft.com/office/powerpoint/2010/main" val="1776579295"/>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10752</TotalTime>
  <Words>624</Words>
  <Application>Microsoft Office PowerPoint</Application>
  <PresentationFormat>ユーザー設定</PresentationFormat>
  <Paragraphs>95</Paragraphs>
  <Slides>1</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vt:i4>
      </vt:variant>
    </vt:vector>
  </HeadingPairs>
  <TitlesOfParts>
    <vt:vector size="10" baseType="lpstr">
      <vt:lpstr>ＭＳ Ｐゴシック</vt:lpstr>
      <vt:lpstr>新細明體</vt:lpstr>
      <vt:lpstr>游明朝</vt:lpstr>
      <vt:lpstr>Arial</vt:lpstr>
      <vt:lpstr>Calibri</vt:lpstr>
      <vt:lpstr>Calibri Light</vt:lpstr>
      <vt:lpstr>Cambria Math</vt:lpstr>
      <vt:lpstr>Times New Roman</vt:lpstr>
      <vt:lpstr>Office テーマ</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Yuki A</dc:creator>
  <cp:lastModifiedBy>奥野舜</cp:lastModifiedBy>
  <cp:revision>201</cp:revision>
  <cp:lastPrinted>2017-07-12T03:53:35Z</cp:lastPrinted>
  <dcterms:created xsi:type="dcterms:W3CDTF">2015-08-24T03:47:08Z</dcterms:created>
  <dcterms:modified xsi:type="dcterms:W3CDTF">2017-11-07T11:12:48Z</dcterms:modified>
</cp:coreProperties>
</file>