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61" r:id="rId2"/>
    <p:sldMasterId id="2147483773" r:id="rId3"/>
  </p:sldMasterIdLst>
  <p:notesMasterIdLst>
    <p:notesMasterId r:id="rId44"/>
  </p:notesMasterIdLst>
  <p:handoutMasterIdLst>
    <p:handoutMasterId r:id="rId45"/>
  </p:handoutMasterIdLst>
  <p:sldIdLst>
    <p:sldId id="256" r:id="rId4"/>
    <p:sldId id="262" r:id="rId5"/>
    <p:sldId id="263" r:id="rId6"/>
    <p:sldId id="258" r:id="rId7"/>
    <p:sldId id="259" r:id="rId8"/>
    <p:sldId id="264" r:id="rId9"/>
    <p:sldId id="296" r:id="rId10"/>
    <p:sldId id="261" r:id="rId11"/>
    <p:sldId id="266" r:id="rId12"/>
    <p:sldId id="265" r:id="rId13"/>
    <p:sldId id="267" r:id="rId14"/>
    <p:sldId id="268" r:id="rId15"/>
    <p:sldId id="269" r:id="rId16"/>
    <p:sldId id="270" r:id="rId17"/>
    <p:sldId id="271" r:id="rId18"/>
    <p:sldId id="272" r:id="rId19"/>
    <p:sldId id="274" r:id="rId20"/>
    <p:sldId id="283" r:id="rId21"/>
    <p:sldId id="273" r:id="rId22"/>
    <p:sldId id="275" r:id="rId23"/>
    <p:sldId id="276" r:id="rId24"/>
    <p:sldId id="277" r:id="rId25"/>
    <p:sldId id="298" r:id="rId26"/>
    <p:sldId id="290" r:id="rId27"/>
    <p:sldId id="278" r:id="rId28"/>
    <p:sldId id="280" r:id="rId29"/>
    <p:sldId id="279" r:id="rId30"/>
    <p:sldId id="288" r:id="rId31"/>
    <p:sldId id="281" r:id="rId32"/>
    <p:sldId id="284" r:id="rId33"/>
    <p:sldId id="285" r:id="rId34"/>
    <p:sldId id="286" r:id="rId35"/>
    <p:sldId id="287" r:id="rId36"/>
    <p:sldId id="294" r:id="rId37"/>
    <p:sldId id="289" r:id="rId38"/>
    <p:sldId id="292" r:id="rId39"/>
    <p:sldId id="291" r:id="rId40"/>
    <p:sldId id="293" r:id="rId41"/>
    <p:sldId id="297" r:id="rId42"/>
    <p:sldId id="282" r:id="rId43"/>
  </p:sldIdLst>
  <p:sldSz cx="12192000" cy="6858000"/>
  <p:notesSz cx="9939338" cy="680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野舜" initials="奥野舜" lastIdx="2" clrIdx="0">
    <p:extLst>
      <p:ext uri="{19B8F6BF-5375-455C-9EA6-DF929625EA0E}">
        <p15:presenceInfo xmlns:p15="http://schemas.microsoft.com/office/powerpoint/2012/main" userId="cfe0e6c0cd1d4e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64" autoAdjust="0"/>
  </p:normalViewPr>
  <p:slideViewPr>
    <p:cSldViewPr snapToGrid="0">
      <p:cViewPr varScale="1">
        <p:scale>
          <a:sx n="118" d="100"/>
          <a:sy n="118" d="100"/>
        </p:scale>
        <p:origin x="114"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7046" cy="3414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0"/>
            <a:ext cx="4307046" cy="341463"/>
          </a:xfrm>
          <a:prstGeom prst="rect">
            <a:avLst/>
          </a:prstGeom>
        </p:spPr>
        <p:txBody>
          <a:bodyPr vert="horz" lIns="91440" tIns="45720" rIns="91440" bIns="45720" rtlCol="0"/>
          <a:lstStyle>
            <a:lvl1pPr algn="r">
              <a:defRPr sz="1200"/>
            </a:lvl1pPr>
          </a:lstStyle>
          <a:p>
            <a:fld id="{D257F121-40DE-4804-AD45-072DF72BB324}" type="datetimeFigureOut">
              <a:rPr kumimoji="1" lang="ja-JP" altLang="en-US" smtClean="0"/>
              <a:t>2016/11/11</a:t>
            </a:fld>
            <a:endParaRPr kumimoji="1" lang="ja-JP" altLang="en-US"/>
          </a:p>
        </p:txBody>
      </p:sp>
      <p:sp>
        <p:nvSpPr>
          <p:cNvPr id="4" name="フッター プレースホルダー 3"/>
          <p:cNvSpPr>
            <a:spLocks noGrp="1"/>
          </p:cNvSpPr>
          <p:nvPr>
            <p:ph type="ftr" sz="quarter" idx="2"/>
          </p:nvPr>
        </p:nvSpPr>
        <p:spPr>
          <a:xfrm>
            <a:off x="0" y="6464151"/>
            <a:ext cx="4307046" cy="34146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4151"/>
            <a:ext cx="4307046" cy="341462"/>
          </a:xfrm>
          <a:prstGeom prst="rect">
            <a:avLst/>
          </a:prstGeom>
        </p:spPr>
        <p:txBody>
          <a:bodyPr vert="horz" lIns="91440" tIns="45720" rIns="91440" bIns="45720" rtlCol="0" anchor="b"/>
          <a:lstStyle>
            <a:lvl1pPr algn="r">
              <a:defRPr sz="1200"/>
            </a:lvl1pPr>
          </a:lstStyle>
          <a:p>
            <a:fld id="{08BACCDD-D8BC-40A9-A7D5-A6CA386D9BED}" type="slidenum">
              <a:rPr kumimoji="1" lang="ja-JP" altLang="en-US" smtClean="0"/>
              <a:t>‹#›</a:t>
            </a:fld>
            <a:endParaRPr kumimoji="1" lang="ja-JP" altLang="en-US"/>
          </a:p>
        </p:txBody>
      </p:sp>
    </p:spTree>
    <p:extLst>
      <p:ext uri="{BB962C8B-B14F-4D97-AF65-F5344CB8AC3E}">
        <p14:creationId xmlns:p14="http://schemas.microsoft.com/office/powerpoint/2010/main" val="1219255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7046" cy="3414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0"/>
            <a:ext cx="4307046" cy="341463"/>
          </a:xfrm>
          <a:prstGeom prst="rect">
            <a:avLst/>
          </a:prstGeom>
        </p:spPr>
        <p:txBody>
          <a:bodyPr vert="horz" lIns="91440" tIns="45720" rIns="91440" bIns="45720" rtlCol="0"/>
          <a:lstStyle>
            <a:lvl1pPr algn="r">
              <a:defRPr sz="1200"/>
            </a:lvl1pPr>
          </a:lstStyle>
          <a:p>
            <a:fld id="{A3845316-DA90-42CA-9DA8-D9A8F642C70C}" type="datetimeFigureOut">
              <a:rPr kumimoji="1" lang="ja-JP" altLang="en-US" smtClean="0"/>
              <a:t>2016/11/11</a:t>
            </a:fld>
            <a:endParaRPr kumimoji="1" lang="ja-JP" altLang="en-US"/>
          </a:p>
        </p:txBody>
      </p:sp>
      <p:sp>
        <p:nvSpPr>
          <p:cNvPr id="4" name="スライド イメージ プレースホルダー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201"/>
            <a:ext cx="7951470" cy="26797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4151"/>
            <a:ext cx="4307046" cy="34146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4151"/>
            <a:ext cx="4307046" cy="341462"/>
          </a:xfrm>
          <a:prstGeom prst="rect">
            <a:avLst/>
          </a:prstGeom>
        </p:spPr>
        <p:txBody>
          <a:bodyPr vert="horz" lIns="91440" tIns="45720" rIns="91440" bIns="45720" rtlCol="0" anchor="b"/>
          <a:lstStyle>
            <a:lvl1pPr algn="r">
              <a:defRPr sz="1200"/>
            </a:lvl1pPr>
          </a:lstStyle>
          <a:p>
            <a:fld id="{D81F54EF-3AAD-49E7-A228-8F181B16982E}" type="slidenum">
              <a:rPr kumimoji="1" lang="ja-JP" altLang="en-US" smtClean="0"/>
              <a:t>‹#›</a:t>
            </a:fld>
            <a:endParaRPr kumimoji="1" lang="ja-JP" altLang="en-US"/>
          </a:p>
        </p:txBody>
      </p:sp>
    </p:spTree>
    <p:extLst>
      <p:ext uri="{BB962C8B-B14F-4D97-AF65-F5344CB8AC3E}">
        <p14:creationId xmlns:p14="http://schemas.microsoft.com/office/powerpoint/2010/main" val="24300163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16</a:t>
            </a:fld>
            <a:endParaRPr kumimoji="1" lang="ja-JP" altLang="en-US"/>
          </a:p>
        </p:txBody>
      </p:sp>
    </p:spTree>
    <p:extLst>
      <p:ext uri="{BB962C8B-B14F-4D97-AF65-F5344CB8AC3E}">
        <p14:creationId xmlns:p14="http://schemas.microsoft.com/office/powerpoint/2010/main" val="428545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並列化しない場合では、非常に長い計算時間を要する。</a:t>
            </a:r>
            <a:endParaRPr kumimoji="1" lang="en-US" altLang="ja-JP" dirty="0"/>
          </a:p>
          <a:p>
            <a:endParaRPr lang="en-US" altLang="ja-JP" dirty="0"/>
          </a:p>
          <a:p>
            <a:r>
              <a:rPr kumimoji="1" lang="ja-JP" altLang="en-US" dirty="0"/>
              <a:t>パラメータや入力の調節が必要な場合、試行１回に大量の時間を要する。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19</a:t>
            </a:fld>
            <a:endParaRPr kumimoji="1" lang="ja-JP" altLang="en-US"/>
          </a:p>
        </p:txBody>
      </p:sp>
    </p:spTree>
    <p:extLst>
      <p:ext uri="{BB962C8B-B14F-4D97-AF65-F5344CB8AC3E}">
        <p14:creationId xmlns:p14="http://schemas.microsoft.com/office/powerpoint/2010/main" val="196690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CPU</a:t>
            </a:r>
            <a:r>
              <a:rPr kumimoji="1" lang="ja-JP" altLang="en-US" dirty="0"/>
              <a:t>を用いて並列化すると、非並列の場合と比較して約</a:t>
            </a:r>
            <a:r>
              <a:rPr kumimoji="1" lang="en-US" altLang="ja-JP" dirty="0"/>
              <a:t>10</a:t>
            </a:r>
            <a:r>
              <a:rPr kumimoji="1" lang="ja-JP" altLang="en-US" dirty="0"/>
              <a:t>倍の高速化が可能。</a:t>
            </a:r>
            <a:endParaRPr kumimoji="1" lang="en-US" altLang="ja-JP" dirty="0"/>
          </a:p>
          <a:p>
            <a:endParaRPr lang="en-US" altLang="ja-JP" dirty="0"/>
          </a:p>
          <a:p>
            <a:r>
              <a:rPr kumimoji="1" lang="ja-JP" altLang="en-US" dirty="0"/>
              <a:t>非並列のプログラムに対し、コマンドを数行書き加えるだけで導入可能。</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20</a:t>
            </a:fld>
            <a:endParaRPr kumimoji="1" lang="ja-JP" altLang="en-US"/>
          </a:p>
        </p:txBody>
      </p:sp>
    </p:spTree>
    <p:extLst>
      <p:ext uri="{BB962C8B-B14F-4D97-AF65-F5344CB8AC3E}">
        <p14:creationId xmlns:p14="http://schemas.microsoft.com/office/powerpoint/2010/main" val="403823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CUDA</a:t>
            </a:r>
            <a:r>
              <a:rPr lang="ja-JP" altLang="en-US" dirty="0"/>
              <a:t>で並列化を施す場合、非並列時と比較し約</a:t>
            </a:r>
            <a:r>
              <a:rPr lang="en-US" altLang="ja-JP" dirty="0"/>
              <a:t>100</a:t>
            </a:r>
            <a:r>
              <a:rPr lang="ja-JP" altLang="en-US" dirty="0"/>
              <a:t>倍高速化される。</a:t>
            </a:r>
            <a:endParaRPr lang="en-US" altLang="ja-JP" dirty="0"/>
          </a:p>
          <a:p>
            <a:endParaRPr kumimoji="1" lang="en-US" altLang="ja-JP" dirty="0"/>
          </a:p>
          <a:p>
            <a:r>
              <a:rPr lang="ja-JP" altLang="en-US" dirty="0"/>
              <a:t>比較的安価な</a:t>
            </a:r>
            <a:r>
              <a:rPr lang="en-US" altLang="ja-JP" dirty="0" err="1"/>
              <a:t>Geforce</a:t>
            </a:r>
            <a:r>
              <a:rPr lang="en-US" altLang="ja-JP" dirty="0"/>
              <a:t> GTX 750Ti</a:t>
            </a:r>
            <a:r>
              <a:rPr lang="ja-JP" altLang="en-US" dirty="0"/>
              <a:t>の場合でも大きく効果があり、コストパフォーマンスに優れる。</a:t>
            </a:r>
            <a:endParaRPr lang="en-US" altLang="ja-JP" dirty="0"/>
          </a:p>
          <a:p>
            <a:endParaRPr lang="en-US" altLang="ja-JP" dirty="0"/>
          </a:p>
          <a:p>
            <a:r>
              <a:rPr lang="ja-JP" altLang="en-US" dirty="0"/>
              <a:t>ニューロン数が少数の場合では、</a:t>
            </a:r>
            <a:r>
              <a:rPr lang="en-US" altLang="ja-JP" dirty="0"/>
              <a:t>CPU</a:t>
            </a:r>
            <a:r>
              <a:rPr lang="ja-JP" altLang="en-US" dirty="0"/>
              <a:t>並列化のほうが高速となる。</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21</a:t>
            </a:fld>
            <a:endParaRPr kumimoji="1" lang="ja-JP" altLang="en-US"/>
          </a:p>
        </p:txBody>
      </p:sp>
    </p:spTree>
    <p:extLst>
      <p:ext uri="{BB962C8B-B14F-4D97-AF65-F5344CB8AC3E}">
        <p14:creationId xmlns:p14="http://schemas.microsoft.com/office/powerpoint/2010/main" val="4035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CPU</a:t>
            </a:r>
            <a:r>
              <a:rPr kumimoji="1" lang="ja-JP" altLang="en-US" dirty="0"/>
              <a:t>と</a:t>
            </a:r>
            <a:r>
              <a:rPr kumimoji="1" lang="en-US" altLang="ja-JP" dirty="0"/>
              <a:t>GPU</a:t>
            </a:r>
            <a:r>
              <a:rPr kumimoji="1" lang="ja-JP" altLang="en-US" dirty="0"/>
              <a:t>間の</a:t>
            </a:r>
            <a:r>
              <a:rPr lang="ja-JP" altLang="en-US" dirty="0"/>
              <a:t>データ転送を排除した場合、ニューロンが少数の領域でも</a:t>
            </a:r>
            <a:r>
              <a:rPr lang="en-US" altLang="ja-JP" dirty="0"/>
              <a:t>GPU</a:t>
            </a:r>
            <a:r>
              <a:rPr lang="ja-JP" altLang="en-US" dirty="0"/>
              <a:t>の方が高速となる。</a:t>
            </a:r>
            <a:endParaRPr lang="en-US" altLang="ja-JP" dirty="0"/>
          </a:p>
          <a:p>
            <a:endParaRPr kumimoji="1" lang="en-US" altLang="ja-JP" dirty="0"/>
          </a:p>
          <a:p>
            <a:r>
              <a:rPr lang="en-US" altLang="ja-JP" dirty="0"/>
              <a:t>CPU</a:t>
            </a:r>
            <a:r>
              <a:rPr lang="ja-JP" altLang="en-US" dirty="0"/>
              <a:t>と</a:t>
            </a:r>
            <a:r>
              <a:rPr lang="en-US" altLang="ja-JP" dirty="0"/>
              <a:t>GPU</a:t>
            </a:r>
            <a:r>
              <a:rPr lang="ja-JP" altLang="en-US" dirty="0"/>
              <a:t>のデータ転送量が計算時間のボトルネックとなっている</a:t>
            </a:r>
            <a:r>
              <a:rPr lang="en-US" altLang="ja-JP" baseline="30000" dirty="0"/>
              <a:t>[8]</a:t>
            </a:r>
          </a:p>
          <a:p>
            <a:endParaRPr lang="en-US" altLang="ja-JP" baseline="30000" dirty="0"/>
          </a:p>
          <a:p>
            <a:r>
              <a:rPr lang="ja-JP" altLang="en-US" dirty="0"/>
              <a:t>単精度浮動小数点数を用いることでデータ転送量の低減が可能。</a:t>
            </a:r>
            <a:endParaRPr lang="en-US" altLang="ja-JP" baseline="300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22</a:t>
            </a:fld>
            <a:endParaRPr kumimoji="1" lang="ja-JP" altLang="en-US"/>
          </a:p>
        </p:txBody>
      </p:sp>
    </p:spTree>
    <p:extLst>
      <p:ext uri="{BB962C8B-B14F-4D97-AF65-F5344CB8AC3E}">
        <p14:creationId xmlns:p14="http://schemas.microsoft.com/office/powerpoint/2010/main" val="422424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ニューロンの挙動を以下の指標にて比較する。</a:t>
                </a:r>
                <a:endParaRPr lang="en-US" altLang="ja-JP" dirty="0"/>
              </a:p>
              <a:p>
                <a:endParaRPr lang="en-US" altLang="ja-JP" dirty="0"/>
              </a:p>
              <a:p>
                <a:r>
                  <a:rPr lang="ja-JP" altLang="en-US" dirty="0"/>
                  <a:t>時系列データ：倍精度</a:t>
                </a:r>
                <a:r>
                  <a:rPr lang="en-US" altLang="ja-JP" dirty="0"/>
                  <a:t>Double</a:t>
                </a:r>
                <a:r>
                  <a:rPr lang="ja-JP" altLang="en-US" dirty="0"/>
                  <a:t>と単精度</a:t>
                </a:r>
                <a:r>
                  <a:rPr lang="en-US" altLang="ja-JP" dirty="0"/>
                  <a:t>Single</a:t>
                </a:r>
                <a:r>
                  <a:rPr lang="ja-JP" altLang="en-US" dirty="0"/>
                  <a:t>での、</a:t>
                </a:r>
                <a:r>
                  <a:rPr lang="en-US" altLang="ja-JP" dirty="0" err="1"/>
                  <a:t>Δt</a:t>
                </a:r>
                <a:r>
                  <a:rPr lang="ja-JP" altLang="en-US" dirty="0"/>
                  <a:t>ごとの膜電位</a:t>
                </a:r>
                <a:r>
                  <a:rPr lang="ja-JP" altLang="ja-JP" dirty="0"/>
                  <a:t>差</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𝐷</m:t>
                      </m:r>
                      <m:d>
                        <m:dPr>
                          <m:ctrlPr>
                            <a:rPr lang="ja-JP"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𝐷𝑜𝑢𝑏𝑙𝑒</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𝐹𝑙𝑜𝑎𝑡</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m:oMathPara>
                </a14:m>
                <a:endParaRPr lang="ja-JP" altLang="ja-JP" dirty="0"/>
              </a:p>
              <a:p>
                <a:endParaRPr lang="ja-JP" altLang="ja-JP" dirty="0"/>
              </a:p>
              <a:p>
                <a:r>
                  <a:rPr lang="en-US" altLang="ja-JP" dirty="0"/>
                  <a:t>ISI:</a:t>
                </a:r>
                <a:r>
                  <a:rPr lang="ja-JP" altLang="en-US" dirty="0"/>
                  <a:t>スパイク間隔の分布</a:t>
                </a:r>
                <a:endParaRPr lang="en-US" altLang="ja-JP" dirty="0"/>
              </a:p>
              <a:p>
                <a:endParaRPr lang="en-US" altLang="ja-JP" dirty="0"/>
              </a:p>
              <a:p>
                <a:r>
                  <a:rPr kumimoji="1" lang="en-US" altLang="ja-JP" dirty="0"/>
                  <a:t>PSTH:</a:t>
                </a:r>
                <a:r>
                  <a:rPr kumimoji="1" lang="ja-JP" altLang="en-US" dirty="0"/>
                  <a:t>刺激を与えた時刻におけるスパイク頻度の時間変化</a:t>
                </a:r>
                <a:endParaRPr kumimoji="1" lang="en-US" altLang="ja-JP" dirty="0"/>
              </a:p>
              <a:p>
                <a:endParaRPr lang="en-US" altLang="ja-JP" dirty="0"/>
              </a:p>
              <a:p>
                <a:r>
                  <a:rPr kumimoji="1" lang="en-US" altLang="ja-JP" dirty="0"/>
                  <a:t>Power</a:t>
                </a:r>
                <a:r>
                  <a:rPr kumimoji="1" lang="ja-JP" altLang="en-US" dirty="0"/>
                  <a:t> </a:t>
                </a:r>
                <a:r>
                  <a:rPr kumimoji="1" lang="en-US" altLang="ja-JP" dirty="0" err="1"/>
                  <a:t>spector</a:t>
                </a:r>
                <a:r>
                  <a:rPr kumimoji="1" lang="en-US" altLang="ja-JP" dirty="0"/>
                  <a:t>:</a:t>
                </a:r>
                <a:r>
                  <a:rPr lang="ja-JP" altLang="en-US" dirty="0"/>
                  <a:t> 周期的な膜電位変化に対し、その信号が周波数ごとに含んでいるエネルギーをグラフとしたもの</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ja-JP" altLang="en-US" dirty="0"/>
                  <a:t>ニューロンの挙動を以下の指標にて比較する。</a:t>
                </a:r>
                <a:endParaRPr lang="en-US" altLang="ja-JP" dirty="0"/>
              </a:p>
              <a:p>
                <a:endParaRPr lang="en-US" altLang="ja-JP" dirty="0"/>
              </a:p>
              <a:p>
                <a:r>
                  <a:rPr lang="ja-JP" altLang="en-US" dirty="0"/>
                  <a:t>時系列データ：倍精度</a:t>
                </a:r>
                <a:r>
                  <a:rPr lang="en-US" altLang="ja-JP" dirty="0"/>
                  <a:t>Double</a:t>
                </a:r>
                <a:r>
                  <a:rPr lang="ja-JP" altLang="en-US" dirty="0"/>
                  <a:t>と単精度</a:t>
                </a:r>
                <a:r>
                  <a:rPr lang="en-US" altLang="ja-JP" dirty="0"/>
                  <a:t>Single</a:t>
                </a:r>
                <a:r>
                  <a:rPr lang="ja-JP" altLang="en-US" dirty="0"/>
                  <a:t>での、</a:t>
                </a:r>
                <a:r>
                  <a:rPr lang="en-US" altLang="ja-JP" dirty="0" err="1"/>
                  <a:t>Δt</a:t>
                </a:r>
                <a:r>
                  <a:rPr lang="ja-JP" altLang="en-US" dirty="0"/>
                  <a:t>ごとの膜電位</a:t>
                </a:r>
                <a:r>
                  <a:rPr lang="ja-JP" altLang="ja-JP" dirty="0"/>
                  <a:t>差</a:t>
                </a:r>
                <a:endParaRPr lang="en-US" altLang="ja-JP" dirty="0"/>
              </a:p>
              <a:p>
                <a:pPr marL="0" indent="0">
                  <a:buNone/>
                </a:pPr>
                <a:r>
                  <a:rPr lang="en-US" altLang="ja-JP" i="0">
                    <a:latin typeface="Cambria Math" panose="02040503050406030204" pitchFamily="18" charset="0"/>
                  </a:rPr>
                  <a:t>𝐷</a:t>
                </a:r>
                <a:r>
                  <a:rPr lang="ja-JP" altLang="ja-JP" i="0">
                    <a:latin typeface="Cambria Math" panose="02040503050406030204" pitchFamily="18" charset="0"/>
                  </a:rPr>
                  <a:t>(</a:t>
                </a:r>
                <a:r>
                  <a:rPr lang="en-US" altLang="ja-JP" i="0">
                    <a:latin typeface="Cambria Math" panose="02040503050406030204" pitchFamily="18" charset="0"/>
                  </a:rPr>
                  <a:t>𝑡)=|𝑓</a:t>
                </a:r>
                <a:r>
                  <a:rPr lang="ja-JP" altLang="ja-JP" i="0">
                    <a:latin typeface="Cambria Math" panose="02040503050406030204" pitchFamily="18" charset="0"/>
                  </a:rPr>
                  <a:t>_</a:t>
                </a:r>
                <a:r>
                  <a:rPr lang="en-US" altLang="ja-JP" i="0">
                    <a:latin typeface="Cambria Math" panose="02040503050406030204" pitchFamily="18" charset="0"/>
                  </a:rPr>
                  <a:t>𝐷𝑜𝑢𝑏𝑙𝑒</a:t>
                </a:r>
                <a:r>
                  <a:rPr lang="ja-JP" altLang="ja-JP" i="0">
                    <a:latin typeface="Cambria Math" panose="02040503050406030204" pitchFamily="18" charset="0"/>
                  </a:rPr>
                  <a:t> (</a:t>
                </a:r>
                <a:r>
                  <a:rPr lang="en-US" altLang="ja-JP" i="0">
                    <a:latin typeface="Cambria Math" panose="02040503050406030204" pitchFamily="18" charset="0"/>
                  </a:rPr>
                  <a:t>𝑡)−𝑓</a:t>
                </a:r>
                <a:r>
                  <a:rPr lang="ja-JP" altLang="ja-JP" i="0">
                    <a:latin typeface="Cambria Math" panose="02040503050406030204" pitchFamily="18" charset="0"/>
                  </a:rPr>
                  <a:t>_</a:t>
                </a:r>
                <a:r>
                  <a:rPr lang="en-US" altLang="ja-JP" i="0">
                    <a:latin typeface="Cambria Math" panose="02040503050406030204" pitchFamily="18" charset="0"/>
                  </a:rPr>
                  <a:t>𝐹𝑙𝑜𝑎𝑡 (𝑡)|</a:t>
                </a:r>
                <a:endParaRPr lang="ja-JP" altLang="ja-JP" dirty="0"/>
              </a:p>
              <a:p>
                <a:endParaRPr lang="ja-JP" altLang="ja-JP" dirty="0"/>
              </a:p>
              <a:p>
                <a:r>
                  <a:rPr lang="en-US" altLang="ja-JP" dirty="0"/>
                  <a:t>ISI:</a:t>
                </a:r>
                <a:r>
                  <a:rPr lang="ja-JP" altLang="en-US" dirty="0"/>
                  <a:t>スパイク間隔の分布</a:t>
                </a:r>
                <a:endParaRPr lang="en-US" altLang="ja-JP" dirty="0"/>
              </a:p>
              <a:p>
                <a:endParaRPr lang="en-US" altLang="ja-JP" dirty="0"/>
              </a:p>
              <a:p>
                <a:r>
                  <a:rPr kumimoji="1" lang="en-US" altLang="ja-JP" dirty="0"/>
                  <a:t>PSTH:</a:t>
                </a:r>
                <a:r>
                  <a:rPr kumimoji="1" lang="ja-JP" altLang="en-US" dirty="0"/>
                  <a:t>刺激を与えた時刻におけるスパイク頻度の時間変化</a:t>
                </a:r>
                <a:endParaRPr kumimoji="1" lang="en-US" altLang="ja-JP" dirty="0"/>
              </a:p>
              <a:p>
                <a:endParaRPr lang="en-US" altLang="ja-JP" dirty="0"/>
              </a:p>
              <a:p>
                <a:r>
                  <a:rPr kumimoji="1" lang="en-US" altLang="ja-JP" dirty="0"/>
                  <a:t>Power</a:t>
                </a:r>
                <a:r>
                  <a:rPr kumimoji="1" lang="ja-JP" altLang="en-US" dirty="0"/>
                  <a:t> </a:t>
                </a:r>
                <a:r>
                  <a:rPr kumimoji="1" lang="en-US" altLang="ja-JP" dirty="0" err="1"/>
                  <a:t>spector</a:t>
                </a:r>
                <a:r>
                  <a:rPr kumimoji="1" lang="en-US" altLang="ja-JP" dirty="0"/>
                  <a:t>:</a:t>
                </a:r>
                <a:r>
                  <a:rPr lang="ja-JP" altLang="en-US" dirty="0"/>
                  <a:t> 周期的な膜電位変化に対し、その信号が周波数ごとに含んでいるエネルギーをグラフとしたもの</a:t>
                </a:r>
                <a:endParaRPr kumimoji="1" lang="en-US" altLang="ja-JP" dirty="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D81F54EF-3AAD-49E7-A228-8F181B16982E}" type="slidenum">
              <a:rPr kumimoji="1" lang="ja-JP" altLang="en-US" smtClean="0"/>
              <a:t>29</a:t>
            </a:fld>
            <a:endParaRPr kumimoji="1" lang="ja-JP" altLang="en-US"/>
          </a:p>
        </p:txBody>
      </p:sp>
    </p:spTree>
    <p:extLst>
      <p:ext uri="{BB962C8B-B14F-4D97-AF65-F5344CB8AC3E}">
        <p14:creationId xmlns:p14="http://schemas.microsoft.com/office/powerpoint/2010/main" val="329506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69198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93417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173442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87690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806156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4012121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122166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944916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275567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720756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66535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241176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4229814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907402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27257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904287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758189"/>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45127" y="1285876"/>
            <a:ext cx="10515600" cy="48942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509355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4265410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40797081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70583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043688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52341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660649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71564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853984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4794992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16462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70170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51688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92333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2580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20536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29512E-6DC6-4BB2-A9B8-EEBF498E1660}" type="datetimeFigureOut">
              <a:rPr kumimoji="1" lang="ja-JP" altLang="en-US" smtClean="0"/>
              <a:t>2016/11/11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64958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accent1">
                <a:lumMod val="0"/>
                <a:lumOff val="100000"/>
              </a:schemeClr>
            </a:gs>
            <a:gs pos="100000">
              <a:schemeClr val="accent1">
                <a:lumMod val="45000"/>
                <a:lumOff val="5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6086349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accent1">
                <a:lumMod val="0"/>
                <a:lumOff val="100000"/>
              </a:schemeClr>
            </a:gs>
            <a:gs pos="100000">
              <a:schemeClr val="accent1">
                <a:lumMod val="45000"/>
                <a:lumOff val="5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316889319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accent1">
                <a:lumMod val="0"/>
                <a:lumOff val="100000"/>
              </a:schemeClr>
            </a:gs>
            <a:gs pos="100000">
              <a:schemeClr val="accent1">
                <a:lumMod val="45000"/>
                <a:lumOff val="5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29512E-6DC6-4BB2-A9B8-EEBF498E1660}" type="datetimeFigureOut">
              <a:rPr kumimoji="1" lang="ja-JP" altLang="en-US" smtClean="0"/>
              <a:t>2016/11/11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B2ACB5A-8EE4-4D35-95D0-507DA318F276}" type="slidenum">
              <a:rPr kumimoji="1" lang="ja-JP" altLang="en-US" smtClean="0"/>
              <a:t>‹#›</a:t>
            </a:fld>
            <a:endParaRPr kumimoji="1" lang="ja-JP" altLang="en-US"/>
          </a:p>
        </p:txBody>
      </p:sp>
    </p:spTree>
    <p:extLst>
      <p:ext uri="{BB962C8B-B14F-4D97-AF65-F5344CB8AC3E}">
        <p14:creationId xmlns:p14="http://schemas.microsoft.com/office/powerpoint/2010/main" val="183694210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0625" y="1124530"/>
            <a:ext cx="9648825" cy="2387600"/>
          </a:xfrm>
        </p:spPr>
        <p:txBody>
          <a:bodyPr>
            <a:noAutofit/>
          </a:bodyPr>
          <a:lstStyle/>
          <a:p>
            <a:r>
              <a:rPr lang="en-US" altLang="ja-JP" sz="4400" dirty="0">
                <a:latin typeface="Meiryo UI" panose="020B0604030504040204" pitchFamily="50" charset="-128"/>
                <a:ea typeface="Meiryo UI" panose="020B0604030504040204" pitchFamily="50" charset="-128"/>
              </a:rPr>
              <a:t>GPGPU </a:t>
            </a:r>
            <a:r>
              <a:rPr lang="ja-JP" altLang="en-US" sz="4400" dirty="0">
                <a:latin typeface="Meiryo UI" panose="020B0604030504040204" pitchFamily="50" charset="-128"/>
                <a:ea typeface="Meiryo UI" panose="020B0604030504040204" pitchFamily="50" charset="-128"/>
              </a:rPr>
              <a:t>による様々なニューロンモデルのシミュレーションの高速化と計算精度の評価</a:t>
            </a:r>
            <a:endParaRPr kumimoji="1" lang="ja-JP" altLang="en-US" sz="44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524000" y="3971924"/>
            <a:ext cx="9144000" cy="1685926"/>
          </a:xfrm>
        </p:spPr>
        <p:txBody>
          <a:bodyPr>
            <a:normAutofit/>
          </a:bodyPr>
          <a:lstStyle/>
          <a:p>
            <a:r>
              <a:rPr lang="ja-JP" altLang="ja-JP" dirty="0"/>
              <a:t>奥野 舜</a:t>
            </a:r>
            <a:r>
              <a:rPr lang="ja-JP" altLang="ja-JP" baseline="30000" dirty="0"/>
              <a:t>†</a:t>
            </a:r>
            <a:r>
              <a:rPr lang="en-US" altLang="ja-JP" dirty="0"/>
              <a:t>   </a:t>
            </a:r>
            <a:r>
              <a:rPr lang="ja-JP" altLang="ja-JP" dirty="0"/>
              <a:t>藤田 一寿</a:t>
            </a:r>
            <a:r>
              <a:rPr lang="ja-JP" altLang="ja-JP" baseline="30000" dirty="0"/>
              <a:t>†‡</a:t>
            </a:r>
            <a:r>
              <a:rPr lang="en-US" altLang="ja-JP" dirty="0"/>
              <a:t>   </a:t>
            </a:r>
            <a:r>
              <a:rPr lang="ja-JP" altLang="ja-JP" dirty="0"/>
              <a:t>樫森 与志喜</a:t>
            </a:r>
            <a:r>
              <a:rPr lang="ja-JP" altLang="ja-JP" baseline="30000" dirty="0"/>
              <a:t>†</a:t>
            </a:r>
            <a:endParaRPr lang="ja-JP" altLang="ja-JP" dirty="0"/>
          </a:p>
          <a:p>
            <a:r>
              <a:rPr lang="ja-JP" altLang="ja-JP" dirty="0"/>
              <a:t>†電気通信大学情報理工学研究科基盤理工学専攻</a:t>
            </a:r>
            <a:br>
              <a:rPr lang="en-US" altLang="ja-JP" dirty="0"/>
            </a:br>
            <a:r>
              <a:rPr lang="ja-JP" altLang="ja-JP" dirty="0"/>
              <a:t>‡津山工業高専専門学校情報工学科</a:t>
            </a:r>
          </a:p>
          <a:p>
            <a:endParaRPr kumimoji="1" lang="ja-JP" altLang="en-US" dirty="0"/>
          </a:p>
        </p:txBody>
      </p:sp>
    </p:spTree>
    <p:extLst>
      <p:ext uri="{BB962C8B-B14F-4D97-AF65-F5344CB8AC3E}">
        <p14:creationId xmlns:p14="http://schemas.microsoft.com/office/powerpoint/2010/main" val="6584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実験環境</a:t>
            </a:r>
          </a:p>
        </p:txBody>
      </p:sp>
      <p:sp>
        <p:nvSpPr>
          <p:cNvPr id="3" name="コンテンツ プレースホルダー 2"/>
          <p:cNvSpPr>
            <a:spLocks noGrp="1"/>
          </p:cNvSpPr>
          <p:nvPr>
            <p:ph idx="1"/>
          </p:nvPr>
        </p:nvSpPr>
        <p:spPr/>
        <p:txBody>
          <a:bodyPr>
            <a:normAutofit/>
          </a:bodyPr>
          <a:lstStyle/>
          <a:p>
            <a:r>
              <a:rPr lang="pt-BR" altLang="ja-JP" sz="2400" dirty="0"/>
              <a:t>CPU: Intel® Xeon E5-2630 v2, 2.60GHz</a:t>
            </a:r>
          </a:p>
          <a:p>
            <a:r>
              <a:rPr lang="en-US" altLang="ja-JP" sz="2400" dirty="0"/>
              <a:t>CPU </a:t>
            </a:r>
            <a:r>
              <a:rPr lang="ja-JP" altLang="en-US" sz="2400" dirty="0"/>
              <a:t>メモリ</a:t>
            </a:r>
            <a:r>
              <a:rPr lang="en-US" altLang="ja-JP" sz="2400" dirty="0"/>
              <a:t>: DDR3 16GB</a:t>
            </a:r>
          </a:p>
          <a:p>
            <a:r>
              <a:rPr lang="en-US" altLang="ja-JP" sz="2400" dirty="0"/>
              <a:t>GPU: NVIDIA GeForce GTX750Ti</a:t>
            </a:r>
          </a:p>
          <a:p>
            <a:r>
              <a:rPr lang="en-US" altLang="ja-JP" sz="2400" dirty="0"/>
              <a:t>CUDA </a:t>
            </a:r>
            <a:r>
              <a:rPr lang="ja-JP" altLang="en-US" sz="2400" dirty="0"/>
              <a:t>コア数</a:t>
            </a:r>
            <a:r>
              <a:rPr lang="en-US" altLang="ja-JP" sz="2400" dirty="0"/>
              <a:t>: 640 </a:t>
            </a:r>
            <a:r>
              <a:rPr lang="ja-JP" altLang="en-US" sz="2400" dirty="0"/>
              <a:t>個</a:t>
            </a:r>
          </a:p>
          <a:p>
            <a:r>
              <a:rPr lang="ja-JP" altLang="en-US" sz="2400" dirty="0"/>
              <a:t>プロセッサ周波数</a:t>
            </a:r>
            <a:r>
              <a:rPr lang="en-US" altLang="ja-JP" sz="2400" dirty="0"/>
              <a:t>: 1020MHz</a:t>
            </a:r>
          </a:p>
          <a:p>
            <a:r>
              <a:rPr lang="en-US" altLang="ja-JP" sz="2400" dirty="0"/>
              <a:t>GPU </a:t>
            </a:r>
            <a:r>
              <a:rPr lang="ja-JP" altLang="en-US" sz="2400" dirty="0"/>
              <a:t>メモリ</a:t>
            </a:r>
            <a:r>
              <a:rPr lang="en-US" altLang="ja-JP" sz="2400" dirty="0"/>
              <a:t>: GDDR5 2GB</a:t>
            </a:r>
          </a:p>
          <a:p>
            <a:r>
              <a:rPr lang="en-US" altLang="ja-JP" sz="2400" dirty="0"/>
              <a:t>GPU </a:t>
            </a:r>
            <a:r>
              <a:rPr lang="ja-JP" altLang="en-US" sz="2400" dirty="0"/>
              <a:t>メモリ帯域</a:t>
            </a:r>
            <a:r>
              <a:rPr lang="en-US" altLang="ja-JP" sz="2400" dirty="0"/>
              <a:t>: 86.4GB/sec</a:t>
            </a:r>
          </a:p>
          <a:p>
            <a:endParaRPr kumimoji="1" lang="en-US" altLang="ja-JP" sz="2400" dirty="0"/>
          </a:p>
          <a:p>
            <a:r>
              <a:rPr lang="ja-JP" altLang="en-US" sz="2400" dirty="0"/>
              <a:t>開発環境：</a:t>
            </a:r>
            <a:r>
              <a:rPr lang="en-US" altLang="ja-JP" sz="2400" dirty="0"/>
              <a:t>Linux</a:t>
            </a:r>
            <a:r>
              <a:rPr lang="ja-JP" altLang="en-US" sz="2400" dirty="0"/>
              <a:t>ディストーション </a:t>
            </a:r>
            <a:r>
              <a:rPr lang="en-US" altLang="ja-JP" sz="2400" dirty="0"/>
              <a:t>Ubuntu16.04</a:t>
            </a:r>
            <a:endParaRPr kumimoji="1" lang="en-US" altLang="ja-JP" sz="2400" dirty="0"/>
          </a:p>
          <a:p>
            <a:r>
              <a:rPr lang="ja-JP" altLang="en-US" sz="2400" dirty="0"/>
              <a:t>開発言語：</a:t>
            </a:r>
            <a:r>
              <a:rPr lang="en-US" altLang="ja-JP" sz="2400" dirty="0"/>
              <a:t>C++(CPU:GCC/G++ 5.4.0, </a:t>
            </a:r>
            <a:r>
              <a:rPr lang="en-US" altLang="ja-JP" sz="2400" dirty="0" err="1"/>
              <a:t>OpenMP</a:t>
            </a:r>
            <a:r>
              <a:rPr lang="en-US" altLang="ja-JP" sz="2400" dirty="0"/>
              <a:t>)</a:t>
            </a:r>
            <a:r>
              <a:rPr lang="ja-JP" altLang="en-US" sz="2400" dirty="0"/>
              <a:t>　</a:t>
            </a:r>
            <a:r>
              <a:rPr lang="en-US" altLang="ja-JP" sz="2400" dirty="0"/>
              <a:t>CUDA(GPU:CUDA toolkit 7.5)</a:t>
            </a:r>
            <a:endParaRPr kumimoji="1" lang="ja-JP" altLang="en-US" sz="2400" dirty="0"/>
          </a:p>
        </p:txBody>
      </p:sp>
    </p:spTree>
    <p:extLst>
      <p:ext uri="{BB962C8B-B14F-4D97-AF65-F5344CB8AC3E}">
        <p14:creationId xmlns:p14="http://schemas.microsoft.com/office/powerpoint/2010/main" val="94393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lnSpcReduction="10000"/>
              </a:bodyPr>
              <a:lstStyle/>
              <a:p>
                <a:r>
                  <a:rPr kumimoji="1" lang="ja-JP" altLang="en-US" dirty="0"/>
                  <a:t>異なる４つのニューロンモデルで</a:t>
                </a:r>
                <a:r>
                  <a:rPr lang="en-US" altLang="ja-JP" dirty="0"/>
                  <a:t>CPU/GPU</a:t>
                </a:r>
                <a:r>
                  <a:rPr lang="ja-JP" altLang="en-US" dirty="0"/>
                  <a:t>の計算時間の差異および</a:t>
                </a:r>
                <a:endParaRPr lang="en-US" altLang="ja-JP" dirty="0"/>
              </a:p>
              <a:p>
                <a:pPr marL="0" indent="0">
                  <a:buNone/>
                </a:pPr>
                <a:r>
                  <a:rPr lang="ja-JP" altLang="en-US" dirty="0"/>
                  <a:t>　単精度</a:t>
                </a:r>
                <a:r>
                  <a:rPr lang="en-US" altLang="ja-JP" dirty="0"/>
                  <a:t>/</a:t>
                </a:r>
                <a:r>
                  <a:rPr lang="ja-JP" altLang="en-US" dirty="0"/>
                  <a:t>倍精度での計算時間の差異を計測</a:t>
                </a:r>
                <a:endParaRPr lang="en-US" altLang="ja-JP" dirty="0"/>
              </a:p>
              <a:p>
                <a:pPr lvl="1"/>
                <a:r>
                  <a:rPr lang="en-US" altLang="ja-JP" dirty="0"/>
                  <a:t>Leaky</a:t>
                </a:r>
                <a:r>
                  <a:rPr lang="ja-JP" altLang="en-US" dirty="0"/>
                  <a:t> </a:t>
                </a:r>
                <a:r>
                  <a:rPr lang="en-US" altLang="ja-JP" dirty="0"/>
                  <a:t>integrated-and-fire model</a:t>
                </a:r>
              </a:p>
              <a:p>
                <a:pPr lvl="1"/>
                <a:r>
                  <a:rPr lang="en-US" altLang="ja-JP" dirty="0" err="1"/>
                  <a:t>Izhikevich</a:t>
                </a:r>
                <a:r>
                  <a:rPr lang="en-US" altLang="ja-JP" dirty="0"/>
                  <a:t> neuron model</a:t>
                </a:r>
              </a:p>
              <a:p>
                <a:pPr lvl="1"/>
                <a:r>
                  <a:rPr lang="en-US" altLang="ja-JP" dirty="0" err="1"/>
                  <a:t>Hogkin</a:t>
                </a:r>
                <a:r>
                  <a:rPr lang="en-US" altLang="ja-JP" dirty="0"/>
                  <a:t>-Huxley neuron model</a:t>
                </a:r>
              </a:p>
              <a:p>
                <a:pPr lvl="1"/>
                <a:r>
                  <a:rPr lang="en-US" altLang="ja-JP" dirty="0"/>
                  <a:t>2-compartment neuron</a:t>
                </a:r>
                <a:r>
                  <a:rPr lang="ja-JP" altLang="en-US" dirty="0"/>
                  <a:t> </a:t>
                </a:r>
                <a:r>
                  <a:rPr lang="en-US" altLang="ja-JP" dirty="0"/>
                  <a:t>model</a:t>
                </a:r>
              </a:p>
              <a:p>
                <a:endParaRPr kumimoji="1" lang="en-US" altLang="ja-JP" dirty="0"/>
              </a:p>
              <a:p>
                <a:r>
                  <a:rPr lang="ja-JP" altLang="en-US" dirty="0"/>
                  <a:t>各ニューロンに与える入力</a:t>
                </a:r>
                <a:r>
                  <a:rPr lang="en-US" altLang="ja-JP" dirty="0"/>
                  <a:t>(</a:t>
                </a:r>
                <a:r>
                  <a:rPr lang="ja-JP" altLang="en-US" dirty="0"/>
                  <a:t>全モデル共通</a:t>
                </a:r>
                <a:r>
                  <a:rPr lang="en-US" altLang="ja-JP" dirty="0"/>
                  <a:t>)</a:t>
                </a:r>
              </a:p>
              <a:p>
                <a:pPr marL="0" indent="0" algn="ctr">
                  <a:buNone/>
                </a:pPr>
                <a14:m>
                  <m:oMath xmlns:m="http://schemas.openxmlformats.org/officeDocument/2006/math">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𝐼</m:t>
                        </m:r>
                      </m:e>
                      <m:sub>
                        <m:r>
                          <a:rPr lang="en-US" altLang="ja-JP" i="1">
                            <a:latin typeface="Cambria Math" panose="02040503050406030204" pitchFamily="18" charset="0"/>
                          </a:rPr>
                          <m:t>𝑖</m:t>
                        </m:r>
                      </m:sub>
                      <m:sup/>
                    </m:sSubSup>
                    <m:r>
                      <a:rPr lang="en-US" altLang="ja-JP" i="1">
                        <a:latin typeface="Cambria Math" panose="02040503050406030204" pitchFamily="18" charset="0"/>
                      </a:rPr>
                      <m:t>=</m:t>
                    </m:r>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𝐼</m:t>
                        </m:r>
                      </m:e>
                      <m:sub>
                        <m:r>
                          <a:rPr lang="en-US" altLang="ja-JP" i="1">
                            <a:latin typeface="Cambria Math" panose="02040503050406030204" pitchFamily="18" charset="0"/>
                          </a:rPr>
                          <m:t>0</m:t>
                        </m:r>
                      </m:sub>
                      <m:sup/>
                    </m:sSubSup>
                    <m:r>
                      <m:rPr>
                        <m:sty m:val="p"/>
                      </m:rPr>
                      <a:rPr lang="en-US" altLang="ja-JP">
                        <a:latin typeface="Cambria Math" panose="02040503050406030204" pitchFamily="18" charset="0"/>
                      </a:rPr>
                      <m:t>sin</m:t>
                    </m:r>
                    <m:d>
                      <m:dPr>
                        <m:ctrlPr>
                          <a:rPr lang="ja-JP" altLang="ja-JP" i="1">
                            <a:latin typeface="Cambria Math" panose="02040503050406030204" pitchFamily="18" charset="0"/>
                          </a:rPr>
                        </m:ctrlPr>
                      </m:dPr>
                      <m:e>
                        <m:r>
                          <a:rPr lang="en-US" altLang="ja-JP" i="1">
                            <a:latin typeface="Cambria Math" panose="02040503050406030204" pitchFamily="18" charset="0"/>
                          </a:rPr>
                          <m:t>2</m:t>
                        </m:r>
                        <m:r>
                          <m:rPr>
                            <m:sty m:val="p"/>
                          </m:rPr>
                          <a:rPr lang="en-US" altLang="ja-JP" i="1">
                            <a:latin typeface="Cambria Math" panose="02040503050406030204" pitchFamily="18" charset="0"/>
                          </a:rPr>
                          <m:t>π</m:t>
                        </m:r>
                        <m:r>
                          <a:rPr lang="en-US" altLang="ja-JP" i="1">
                            <a:latin typeface="Cambria Math" panose="02040503050406030204" pitchFamily="18" charset="0"/>
                          </a:rPr>
                          <m:t>𝑓𝑡</m:t>
                        </m:r>
                      </m:e>
                    </m:d>
                    <m:r>
                      <a:rPr lang="en-US" altLang="ja-JP">
                        <a:latin typeface="Cambria Math" panose="02040503050406030204" pitchFamily="18" charset="0"/>
                      </a:rPr>
                      <m:t>∙</m:t>
                    </m:r>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f>
                          <m:fPr>
                            <m:ctrlPr>
                              <a:rPr lang="ja-JP" altLang="ja-JP" i="1">
                                <a:latin typeface="Cambria Math" panose="02040503050406030204" pitchFamily="18" charset="0"/>
                              </a:rPr>
                            </m:ctrlPr>
                          </m:fPr>
                          <m:num>
                            <m:sSup>
                              <m:sSupPr>
                                <m:ctrlPr>
                                  <a:rPr lang="ja-JP" altLang="ja-JP" i="1">
                                    <a:latin typeface="Cambria Math" panose="02040503050406030204" pitchFamily="18" charset="0"/>
                                  </a:rPr>
                                </m:ctrlPr>
                              </m:sSupPr>
                              <m:e>
                                <m:d>
                                  <m:dPr>
                                    <m:ctrlPr>
                                      <a:rPr lang="ja-JP"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0</m:t>
                                        </m:r>
                                      </m:sub>
                                    </m:sSub>
                                  </m:e>
                                </m:d>
                              </m:e>
                              <m:sup>
                                <m:r>
                                  <a:rPr lang="en-US" altLang="ja-JP" i="1">
                                    <a:latin typeface="Cambria Math" panose="02040503050406030204" pitchFamily="18" charset="0"/>
                                  </a:rPr>
                                  <m:t>2</m:t>
                                </m:r>
                              </m:sup>
                            </m:sSup>
                          </m:num>
                          <m:den>
                            <m:r>
                              <a:rPr lang="en-US" altLang="ja-JP" i="1">
                                <a:latin typeface="Cambria Math" panose="02040503050406030204" pitchFamily="18" charset="0"/>
                              </a:rPr>
                              <m:t>2</m:t>
                            </m:r>
                            <m:sSup>
                              <m:sSupPr>
                                <m:ctrlPr>
                                  <a:rPr lang="en-US" altLang="ja-JP" i="1">
                                    <a:latin typeface="Cambria Math" panose="02040503050406030204" pitchFamily="18" charset="0"/>
                                  </a:rPr>
                                </m:ctrlPr>
                              </m:sSupPr>
                              <m:e>
                                <m:r>
                                  <a:rPr lang="en-US" altLang="ja-JP" i="1">
                                    <a:latin typeface="Cambria Math" panose="02040503050406030204" pitchFamily="18" charset="0"/>
                                  </a:rPr>
                                  <m:t>𝜎</m:t>
                                </m:r>
                              </m:e>
                              <m:sup>
                                <m:r>
                                  <a:rPr lang="en-US" altLang="ja-JP" i="1">
                                    <a:latin typeface="Cambria Math" panose="02040503050406030204" pitchFamily="18" charset="0"/>
                                  </a:rPr>
                                  <m:t>2</m:t>
                                </m:r>
                              </m:sup>
                            </m:sSup>
                          </m:den>
                        </m:f>
                      </m:sup>
                    </m:sSup>
                    <m:r>
                      <a:rPr lang="en-US" altLang="ja-JP" i="1">
                        <a:latin typeface="Cambria Math" panose="02040503050406030204" pitchFamily="18" charset="0"/>
                      </a:rPr>
                      <m:t>,</m:t>
                    </m:r>
                  </m:oMath>
                </a14:m>
                <a:r>
                  <a:rPr lang="en-US" altLang="ja-JP" dirty="0"/>
                  <a:t> 	</a:t>
                </a:r>
              </a:p>
              <a:p>
                <a:endParaRPr lang="en-US" altLang="ja-JP" dirty="0"/>
              </a:p>
              <a:p>
                <a:r>
                  <a:rPr lang="ja-JP" altLang="en-US" dirty="0"/>
                  <a:t>計算は</a:t>
                </a:r>
                <a:r>
                  <a:rPr lang="en-US" altLang="ja-JP" dirty="0"/>
                  <a:t>1000ms</a:t>
                </a:r>
                <a:r>
                  <a:rPr lang="ja-JP" altLang="en-US" dirty="0"/>
                  <a:t>まで、時間刻み幅</a:t>
                </a:r>
                <a:r>
                  <a:rPr lang="en-US" altLang="ja-JP" dirty="0"/>
                  <a:t>0.025ms</a:t>
                </a:r>
                <a:r>
                  <a:rPr lang="ja-JP" altLang="en-US" dirty="0"/>
                  <a:t>で行った。</a:t>
                </a:r>
              </a:p>
              <a:p>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28" t="-3611" r="-174" b="-3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185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Leaky</a:t>
            </a:r>
            <a:r>
              <a:rPr lang="ja-JP" altLang="en-US" dirty="0"/>
              <a:t> </a:t>
            </a:r>
            <a:r>
              <a:rPr lang="en-US" altLang="ja-JP" dirty="0"/>
              <a:t>integrated-and-fire model</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lang="ja-JP" altLang="en-US" dirty="0"/>
                  <a:t>１つの微分方程式で表される、</a:t>
                </a:r>
                <a:r>
                  <a:rPr lang="ja-JP" altLang="en-US" dirty="0">
                    <a:solidFill>
                      <a:srgbClr val="FF0000"/>
                    </a:solidFill>
                  </a:rPr>
                  <a:t>最も単純</a:t>
                </a:r>
                <a:r>
                  <a:rPr lang="ja-JP" altLang="en-US" dirty="0"/>
                  <a:t>な系</a:t>
                </a:r>
                <a:endParaRPr lang="en-US" altLang="ja-JP" dirty="0"/>
              </a:p>
              <a:p>
                <a:r>
                  <a:rPr lang="ja-JP" altLang="en-US" dirty="0"/>
                  <a:t>膜電位がある閾値</a:t>
                </a:r>
                <a:r>
                  <a:rPr lang="en-US" altLang="ja-JP" dirty="0"/>
                  <a:t>θ</a:t>
                </a:r>
                <a:r>
                  <a:rPr lang="ja-JP" altLang="en-US" dirty="0"/>
                  <a:t>を超えたら発火と判定する、閾値発火型モデル</a:t>
                </a:r>
                <a:endParaRPr lang="en-US" altLang="ja-JP" dirty="0"/>
              </a:p>
              <a:p>
                <a:endParaRPr lang="en-US" altLang="ja-JP" dirty="0"/>
              </a:p>
              <a:p>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rPr>
                        <m:t>τ</m:t>
                      </m:r>
                      <m:f>
                        <m:fPr>
                          <m:ctrlPr>
                            <a:rPr lang="ja-JP" altLang="ja-JP" i="1">
                              <a:latin typeface="Cambria Math" panose="02040503050406030204" pitchFamily="18" charset="0"/>
                            </a:rPr>
                          </m:ctrlPr>
                        </m:fPr>
                        <m:num>
                          <m:r>
                            <m:rPr>
                              <m:sty m:val="p"/>
                            </m:rPr>
                            <a:rPr lang="en-US" altLang="ja-JP">
                              <a:latin typeface="Cambria Math" panose="02040503050406030204" pitchFamily="18" charset="0"/>
                            </a:rPr>
                            <m:t>dV</m:t>
                          </m:r>
                          <m:d>
                            <m:dPr>
                              <m:ctrlPr>
                                <a:rPr lang="ja-JP" altLang="ja-JP" i="1">
                                  <a:latin typeface="Cambria Math" panose="02040503050406030204" pitchFamily="18" charset="0"/>
                                </a:rPr>
                              </m:ctrlPr>
                            </m:dPr>
                            <m:e>
                              <m:r>
                                <m:rPr>
                                  <m:sty m:val="p"/>
                                </m:rPr>
                                <a:rPr lang="en-US" altLang="ja-JP">
                                  <a:latin typeface="Cambria Math" panose="02040503050406030204" pitchFamily="18" charset="0"/>
                                </a:rPr>
                                <m:t>t</m:t>
                              </m:r>
                            </m:e>
                          </m:d>
                        </m:num>
                        <m:den>
                          <m:r>
                            <a:rPr lang="en-US" altLang="ja-JP" i="1">
                              <a:latin typeface="Cambria Math" panose="02040503050406030204" pitchFamily="18" charset="0"/>
                            </a:rPr>
                            <m:t>𝑑𝑡</m:t>
                          </m:r>
                        </m:den>
                      </m:f>
                      <m:r>
                        <a:rPr lang="en-US" altLang="ja-JP" i="1">
                          <a:latin typeface="Cambria Math" panose="02040503050406030204" pitchFamily="18" charset="0"/>
                        </a:rPr>
                        <m:t>=−</m:t>
                      </m:r>
                      <m:r>
                        <m:rPr>
                          <m:sty m:val="p"/>
                        </m:rPr>
                        <a:rPr lang="en-US" altLang="ja-JP">
                          <a:latin typeface="Cambria Math" panose="02040503050406030204" pitchFamily="18" charset="0"/>
                        </a:rPr>
                        <m:t>V</m:t>
                      </m:r>
                      <m:d>
                        <m:dPr>
                          <m:ctrlPr>
                            <a:rPr lang="ja-JP" altLang="ja-JP" i="1">
                              <a:latin typeface="Cambria Math" panose="02040503050406030204" pitchFamily="18" charset="0"/>
                            </a:rPr>
                          </m:ctrlPr>
                        </m:dPr>
                        <m:e>
                          <m:r>
                            <m:rPr>
                              <m:sty m:val="p"/>
                            </m:rPr>
                            <a:rPr lang="en-US" altLang="ja-JP">
                              <a:latin typeface="Cambria Math" panose="02040503050406030204" pitchFamily="18" charset="0"/>
                            </a:rPr>
                            <m:t>t</m:t>
                          </m:r>
                        </m:e>
                      </m:d>
                      <m:r>
                        <a:rPr lang="en-US" altLang="ja-JP" i="1">
                          <a:latin typeface="Cambria Math" panose="02040503050406030204" pitchFamily="18" charset="0"/>
                        </a:rPr>
                        <m:t>+</m:t>
                      </m:r>
                      <m:r>
                        <a:rPr lang="en-US" altLang="ja-JP" i="1">
                          <a:latin typeface="Cambria Math" panose="02040503050406030204" pitchFamily="18" charset="0"/>
                        </a:rPr>
                        <m:t>𝑅𝐼</m:t>
                      </m:r>
                      <m:d>
                        <m:dPr>
                          <m:ctrlPr>
                            <a:rPr lang="ja-JP" altLang="ja-JP" i="1">
                              <a:latin typeface="Cambria Math" panose="02040503050406030204" pitchFamily="18" charset="0"/>
                            </a:rPr>
                          </m:ctrlPr>
                        </m:dPr>
                        <m:e>
                          <m:r>
                            <a:rPr lang="en-US" altLang="ja-JP" i="1">
                              <a:latin typeface="Cambria Math" panose="02040503050406030204" pitchFamily="18" charset="0"/>
                            </a:rPr>
                            <m:t>𝑡</m:t>
                          </m:r>
                        </m:e>
                      </m:d>
                      <m:r>
                        <a:rPr lang="en-US" altLang="ja-JP" b="0" i="1" smtClean="0">
                          <a:latin typeface="Cambria Math" panose="02040503050406030204" pitchFamily="18" charset="0"/>
                        </a:rPr>
                        <m:t> , </m:t>
                      </m:r>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i="1" dirty="0">
                          <a:latin typeface="Cambria Math" panose="02040503050406030204" pitchFamily="18" charset="0"/>
                        </a:rPr>
                        <m:t>発火時</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𝑉</m:t>
                      </m:r>
                      <m:r>
                        <a:rPr lang="en-US" altLang="ja-JP" b="0" i="1" smtClean="0">
                          <a:latin typeface="Cambria Math" panose="02040503050406030204" pitchFamily="18" charset="0"/>
                        </a:rPr>
                        <m:t>&gt;</m:t>
                      </m:r>
                      <m:r>
                        <m:rPr>
                          <m:sty m:val="p"/>
                        </m:rPr>
                        <a:rPr lang="en-US" altLang="ja-JP" i="1">
                          <a:latin typeface="Cambria Math" panose="02040503050406030204" pitchFamily="18" charset="0"/>
                        </a:rPr>
                        <m:t>θ</m:t>
                      </m:r>
                      <m:r>
                        <a:rPr lang="en-US" altLang="ja-JP" b="0"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r>
                        <a:rPr lang="en-US" altLang="ja-JP" b="0" i="1" smtClean="0">
                          <a:latin typeface="Cambria Math" panose="02040503050406030204" pitchFamily="18" charset="0"/>
                        </a:rPr>
                        <m:t> </m:t>
                      </m:r>
                      <m:r>
                        <a:rPr lang="en-US" altLang="ja-JP" b="0" i="1" smtClean="0">
                          <a:latin typeface="Cambria Math" panose="02040503050406030204" pitchFamily="18" charset="0"/>
                        </a:rPr>
                        <m:t>𝑉</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=0</m:t>
                      </m:r>
                    </m:oMath>
                  </m:oMathPara>
                </a14:m>
                <a:endParaRPr kumimoji="1"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28" t="-27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042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a:t>Izhikevich</a:t>
            </a:r>
            <a:r>
              <a:rPr lang="en-US" altLang="ja-JP" dirty="0"/>
              <a:t> neuron model</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en-US" altLang="ja-JP" dirty="0"/>
                  <a:t>LIF</a:t>
                </a:r>
                <a:r>
                  <a:rPr lang="ja-JP" altLang="en-US" dirty="0"/>
                  <a:t>モデルと比較し、より実際の神経細胞と近い挙動を示す。</a:t>
                </a:r>
                <a:endParaRPr lang="en-US" altLang="ja-JP" dirty="0"/>
              </a:p>
              <a:p>
                <a:r>
                  <a:rPr lang="en-US" altLang="ja-JP" dirty="0"/>
                  <a:t>2</a:t>
                </a:r>
                <a:r>
                  <a:rPr lang="ja-JP" altLang="en-US" dirty="0"/>
                  <a:t>元連立</a:t>
                </a:r>
                <a:r>
                  <a:rPr kumimoji="1" lang="ja-JP" altLang="en-US" dirty="0"/>
                  <a:t>微分方程式で表される閾値発火型モデル。</a:t>
                </a:r>
                <a:endParaRPr kumimoji="1" lang="en-US" altLang="ja-JP" dirty="0"/>
              </a:p>
              <a:p>
                <a:endParaRPr kumimoji="1" lang="en-US" altLang="ja-JP" dirty="0"/>
              </a:p>
              <a:p>
                <a:pPr marL="0" indent="0">
                  <a:buNone/>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𝑑𝑣</m:t>
                          </m:r>
                        </m:num>
                        <m:den>
                          <m:r>
                            <a:rPr lang="en-US" altLang="ja-JP" i="1">
                              <a:latin typeface="Cambria Math" panose="02040503050406030204" pitchFamily="18" charset="0"/>
                            </a:rPr>
                            <m:t>𝑑𝑡</m:t>
                          </m:r>
                        </m:den>
                      </m:f>
                      <m:r>
                        <a:rPr lang="en-US" altLang="ja-JP">
                          <a:latin typeface="Cambria Math" panose="02040503050406030204" pitchFamily="18" charset="0"/>
                        </a:rPr>
                        <m:t>=0.04</m:t>
                      </m:r>
                      <m:sSup>
                        <m:sSupPr>
                          <m:ctrlPr>
                            <a:rPr lang="ja-JP" altLang="ja-JP" i="1">
                              <a:latin typeface="Cambria Math" panose="02040503050406030204" pitchFamily="18" charset="0"/>
                            </a:rPr>
                          </m:ctrlPr>
                        </m:sSupPr>
                        <m:e>
                          <m:r>
                            <a:rPr lang="en-US" altLang="ja-JP" i="1">
                              <a:latin typeface="Cambria Math" panose="02040503050406030204" pitchFamily="18" charset="0"/>
                            </a:rPr>
                            <m:t>𝑣</m:t>
                          </m:r>
                        </m:e>
                        <m:sup>
                          <m:r>
                            <a:rPr lang="en-US" altLang="ja-JP">
                              <a:latin typeface="Cambria Math" panose="02040503050406030204" pitchFamily="18" charset="0"/>
                            </a:rPr>
                            <m:t>2</m:t>
                          </m:r>
                        </m:sup>
                      </m:sSup>
                      <m:r>
                        <a:rPr lang="en-US" altLang="ja-JP">
                          <a:latin typeface="Cambria Math" panose="02040503050406030204" pitchFamily="18" charset="0"/>
                        </a:rPr>
                        <m:t>+ 5</m:t>
                      </m:r>
                      <m:r>
                        <a:rPr lang="en-US" altLang="ja-JP" i="1">
                          <a:latin typeface="Cambria Math" panose="02040503050406030204" pitchFamily="18" charset="0"/>
                        </a:rPr>
                        <m:t>𝑣</m:t>
                      </m:r>
                      <m:r>
                        <a:rPr lang="en-US" altLang="ja-JP">
                          <a:latin typeface="Cambria Math" panose="02040503050406030204" pitchFamily="18" charset="0"/>
                        </a:rPr>
                        <m:t>+140</m:t>
                      </m:r>
                      <m:r>
                        <a:rPr lang="en-US" altLang="ja-JP" i="1">
                          <a:latin typeface="Cambria Math" panose="02040503050406030204" pitchFamily="18" charset="0"/>
                        </a:rPr>
                        <m:t>−</m:t>
                      </m:r>
                      <m:r>
                        <a:rPr lang="en-US" altLang="ja-JP" i="1">
                          <a:latin typeface="Cambria Math" panose="02040503050406030204" pitchFamily="18" charset="0"/>
                        </a:rPr>
                        <m:t>𝑢</m:t>
                      </m:r>
                      <m:r>
                        <a:rPr lang="en-US" altLang="ja-JP">
                          <a:latin typeface="Cambria Math" panose="02040503050406030204" pitchFamily="18" charset="0"/>
                        </a:rPr>
                        <m:t>+</m:t>
                      </m:r>
                      <m:r>
                        <a:rPr lang="en-US" altLang="ja-JP" i="1">
                          <a:latin typeface="Cambria Math" panose="02040503050406030204" pitchFamily="18" charset="0"/>
                        </a:rPr>
                        <m:t>𝐼</m:t>
                      </m:r>
                      <m:r>
                        <a:rPr lang="en-US" altLang="ja-JP">
                          <a:latin typeface="Cambria Math" panose="02040503050406030204" pitchFamily="18" charset="0"/>
                        </a:rPr>
                        <m:t> ,</m:t>
                      </m:r>
                    </m:oMath>
                  </m:oMathPara>
                </a14:m>
                <a:endParaRPr lang="en-US" altLang="ja-JP" dirty="0"/>
              </a:p>
              <a:p>
                <a:pPr marL="0" indent="0" algn="ctr">
                  <a:buNone/>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𝑑𝑢</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i="1">
                          <a:latin typeface="Cambria Math" panose="02040503050406030204" pitchFamily="18" charset="0"/>
                        </a:rPr>
                        <m:t>𝑎</m:t>
                      </m:r>
                      <m:d>
                        <m:dPr>
                          <m:ctrlPr>
                            <a:rPr lang="ja-JP" altLang="ja-JP" i="1">
                              <a:latin typeface="Cambria Math" panose="02040503050406030204" pitchFamily="18" charset="0"/>
                            </a:rPr>
                          </m:ctrlPr>
                        </m:dPr>
                        <m:e>
                          <m:r>
                            <a:rPr lang="en-US" altLang="ja-JP" i="1">
                              <a:latin typeface="Cambria Math" panose="02040503050406030204" pitchFamily="18" charset="0"/>
                            </a:rPr>
                            <m:t>𝑏𝑣</m:t>
                          </m:r>
                          <m:r>
                            <a:rPr lang="en-US" altLang="ja-JP" i="1">
                              <a:latin typeface="Cambria Math" panose="02040503050406030204" pitchFamily="18" charset="0"/>
                            </a:rPr>
                            <m:t> − </m:t>
                          </m:r>
                          <m:r>
                            <a:rPr lang="en-US" altLang="ja-JP" i="1">
                              <a:latin typeface="Cambria Math" panose="02040503050406030204" pitchFamily="18" charset="0"/>
                            </a:rPr>
                            <m:t>𝑢</m:t>
                          </m:r>
                        </m:e>
                      </m:d>
                      <m:r>
                        <a:rPr lang="en-US" altLang="ja-JP" i="1">
                          <a:latin typeface="Cambria Math" panose="02040503050406030204" pitchFamily="18" charset="0"/>
                        </a:rPr>
                        <m:t> ,</m:t>
                      </m:r>
                    </m:oMath>
                  </m:oMathPara>
                </a14:m>
                <a:endParaRPr lang="en-US" altLang="ja-JP" dirty="0"/>
              </a:p>
              <a:p>
                <a:pPr marL="0" indent="0" algn="ctr">
                  <a:buNone/>
                </a:pPr>
                <a14:m>
                  <m:oMath xmlns:m="http://schemas.openxmlformats.org/officeDocument/2006/math">
                    <m:r>
                      <a:rPr lang="ja-JP" altLang="en-US" i="1">
                        <a:latin typeface="Cambria Math" panose="02040503050406030204" pitchFamily="18" charset="0"/>
                      </a:rPr>
                      <m:t>発火時</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&gt;</m:t>
                    </m:r>
                    <m:r>
                      <m:rPr>
                        <m:sty m:val="p"/>
                      </m:rPr>
                      <a:rPr lang="en-US" altLang="ja-JP" i="1">
                        <a:latin typeface="Cambria Math" panose="02040503050406030204" pitchFamily="18" charset="0"/>
                      </a:rPr>
                      <m:t>θ</m:t>
                    </m:r>
                    <m:r>
                      <a:rPr lang="en-US" altLang="ja-JP" b="0"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r>
                      <a:rPr lang="en-US" altLang="ja-JP" b="0" i="1" smtClean="0">
                        <a:latin typeface="Cambria Math" panose="02040503050406030204" pitchFamily="18" charset="0"/>
                      </a:rPr>
                      <m:t> </m:t>
                    </m:r>
                    <m:r>
                      <a:rPr lang="en-US" altLang="ja-JP" b="0" i="1" smtClean="0">
                        <a:latin typeface="Cambria Math" panose="02040503050406030204" pitchFamily="18" charset="0"/>
                      </a:rPr>
                      <m:t>𝑣</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𝑐</m:t>
                    </m:r>
                    <m:r>
                      <a:rPr lang="en-US" altLang="ja-JP" b="0" i="1" smtClean="0">
                        <a:latin typeface="Cambria Math" panose="02040503050406030204" pitchFamily="18" charset="0"/>
                      </a:rPr>
                      <m:t> , </m:t>
                    </m:r>
                    <m:r>
                      <a:rPr lang="en-US" altLang="ja-JP" b="0" i="1" smtClean="0">
                        <a:latin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oMath>
                </a14:m>
                <a:r>
                  <a:rPr lang="en-US" altLang="ja-JP" dirty="0"/>
                  <a:t>	</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28" t="-27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70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Hodgkin-Huxley model</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000" dirty="0"/>
              <a:t>実際の神経細胞の活動電位を生成するメカニズムを、可能な限り再現した、イオンチャネル型モデル。</a:t>
            </a:r>
            <a:endParaRPr kumimoji="1" lang="en-US" altLang="ja-JP" sz="3000" dirty="0"/>
          </a:p>
          <a:p>
            <a:r>
              <a:rPr lang="ja-JP" altLang="en-US" sz="3000" dirty="0"/>
              <a:t>前二つと比較すると大幅に複雑である。</a:t>
            </a:r>
            <a:endParaRPr lang="en-US" altLang="ja-JP" sz="3000" dirty="0"/>
          </a:p>
          <a:p>
            <a:pPr marL="0" indent="0">
              <a:buNone/>
            </a:pPr>
            <a:r>
              <a:rPr lang="en-US" altLang="ja-JP" sz="1900" i="1" dirty="0"/>
              <a:t>	</a:t>
            </a:r>
            <a:endParaRPr kumimoji="1" lang="ja-JP" altLang="en-US" sz="19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1245177" y="3476625"/>
                <a:ext cx="4857750" cy="317702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𝑚</m:t>
                          </m:r>
                        </m:sub>
                      </m:sSub>
                      <m:f>
                        <m:fPr>
                          <m:ctrlPr>
                            <a:rPr lang="ja-JP" altLang="ja-JP" i="1">
                              <a:latin typeface="Cambria Math" panose="02040503050406030204" pitchFamily="18" charset="0"/>
                            </a:rPr>
                          </m:ctrlPr>
                        </m:fPr>
                        <m:num>
                          <m:r>
                            <a:rPr lang="en-US" altLang="ja-JP" i="1">
                              <a:latin typeface="Cambria Math" panose="02040503050406030204" pitchFamily="18" charset="0"/>
                            </a:rPr>
                            <m:t>𝑑𝑉</m:t>
                          </m:r>
                        </m:num>
                        <m:den>
                          <m:r>
                            <a:rPr lang="en-US" altLang="ja-JP" i="1">
                              <a:latin typeface="Cambria Math" panose="02040503050406030204" pitchFamily="18" charset="0"/>
                            </a:rPr>
                            <m:t>𝑑𝑡</m:t>
                          </m:r>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𝑁𝑎</m:t>
                          </m:r>
                        </m:sub>
                      </m:sSub>
                      <m:sSup>
                        <m:sSupPr>
                          <m:ctrlPr>
                            <a:rPr lang="ja-JP"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3</m:t>
                          </m:r>
                        </m:sup>
                      </m:sSup>
                      <m:r>
                        <a:rPr lang="en-US" altLang="ja-JP" i="1">
                          <a:latin typeface="Cambria Math" panose="02040503050406030204" pitchFamily="18" charset="0"/>
                        </a:rPr>
                        <m:t>h</m:t>
                      </m:r>
                      <m:r>
                        <a:rPr lang="en-US" altLang="ja-JP" i="1">
                          <a:latin typeface="Cambria Math" panose="02040503050406030204" pitchFamily="18" charset="0"/>
                        </a:rPr>
                        <m:t>∙</m:t>
                      </m:r>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𝑁𝑎</m:t>
                              </m:r>
                            </m:sub>
                          </m:sSub>
                          <m:r>
                            <a:rPr lang="en-US" altLang="ja-JP" i="1">
                              <a:latin typeface="Cambria Math" panose="02040503050406030204" pitchFamily="18" charset="0"/>
                            </a:rPr>
                            <m:t>−</m:t>
                          </m:r>
                          <m:r>
                            <a:rPr lang="en-US" altLang="ja-JP" i="1">
                              <a:latin typeface="Cambria Math" panose="02040503050406030204" pitchFamily="18" charset="0"/>
                            </a:rPr>
                            <m:t>𝑉</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𝐾</m:t>
                          </m:r>
                        </m:sub>
                      </m:sSub>
                      <m:sSup>
                        <m:sSupPr>
                          <m:ctrlPr>
                            <a:rPr lang="ja-JP" altLang="ja-JP" i="1">
                              <a:latin typeface="Cambria Math" panose="02040503050406030204" pitchFamily="18" charset="0"/>
                            </a:rPr>
                          </m:ctrlPr>
                        </m:sSupPr>
                        <m:e>
                          <m:r>
                            <a:rPr lang="en-US" altLang="ja-JP" i="1">
                              <a:latin typeface="Cambria Math" panose="02040503050406030204" pitchFamily="18" charset="0"/>
                            </a:rPr>
                            <m:t>𝑛</m:t>
                          </m:r>
                        </m:e>
                        <m:sup>
                          <m:r>
                            <a:rPr lang="en-US" altLang="ja-JP" i="1">
                              <a:latin typeface="Cambria Math" panose="02040503050406030204" pitchFamily="18" charset="0"/>
                            </a:rPr>
                            <m:t>4</m:t>
                          </m:r>
                        </m:sup>
                      </m:sSup>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𝐾</m:t>
                              </m:r>
                            </m:sub>
                          </m:sSub>
                          <m:r>
                            <a:rPr lang="en-US" altLang="ja-JP" i="1">
                              <a:latin typeface="Cambria Math" panose="02040503050406030204" pitchFamily="18" charset="0"/>
                            </a:rPr>
                            <m:t>−</m:t>
                          </m:r>
                          <m:r>
                            <a:rPr lang="en-US" altLang="ja-JP" i="1">
                              <a:latin typeface="Cambria Math" panose="02040503050406030204" pitchFamily="18" charset="0"/>
                            </a:rPr>
                            <m:t>𝑉</m:t>
                          </m:r>
                        </m:e>
                      </m:d>
                    </m:oMath>
                  </m:oMathPara>
                </a14:m>
                <a:endParaRPr lang="en-US" altLang="ja-JP" i="1" dirty="0"/>
              </a:p>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𝐿</m:t>
                          </m:r>
                        </m:sub>
                      </m:sSub>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𝑉</m:t>
                          </m:r>
                        </m:e>
                      </m:d>
                      <m:r>
                        <a:rPr lang="en-US" altLang="ja-JP">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𝑠𝑡𝑖𝑚</m:t>
                          </m:r>
                        </m:sub>
                      </m:sSub>
                      <m:r>
                        <a:rPr lang="en-US" altLang="ja-JP" i="1">
                          <a:latin typeface="Cambria Math" panose="02040503050406030204" pitchFamily="18" charset="0"/>
                        </a:rPr>
                        <m:t> </m:t>
                      </m:r>
                      <m:r>
                        <a:rPr lang="en-US" altLang="ja-JP">
                          <a:latin typeface="Cambria Math" panose="02040503050406030204" pitchFamily="18" charset="0"/>
                        </a:rPr>
                        <m:t>,</m:t>
                      </m:r>
                    </m:oMath>
                  </m:oMathPara>
                </a14:m>
                <a:endParaRPr lang="en-US" altLang="ja-JP" i="1" dirty="0"/>
              </a:p>
              <a:p>
                <a:pPr algn="ct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𝑑𝑚</m:t>
                          </m:r>
                        </m:num>
                        <m:den>
                          <m:r>
                            <a:rPr lang="en-US" altLang="ja-JP" i="1">
                              <a:latin typeface="Cambria Math" panose="02040503050406030204" pitchFamily="18" charset="0"/>
                            </a:rPr>
                            <m:t>𝑑𝑡</m:t>
                          </m:r>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𝑚</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d>
                        <m:dPr>
                          <m:ctrlPr>
                            <a:rPr lang="ja-JP"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𝑚</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𝑚</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r>
                        <a:rPr lang="en-US" altLang="ja-JP" i="1">
                          <a:latin typeface="Cambria Math" panose="02040503050406030204" pitchFamily="18" charset="0"/>
                        </a:rPr>
                        <m:t>𝑚</m:t>
                      </m:r>
                      <m:r>
                        <a:rPr lang="en-US" altLang="ja-JP" i="1">
                          <a:latin typeface="Cambria Math" panose="02040503050406030204" pitchFamily="18" charset="0"/>
                        </a:rPr>
                        <m:t> ,</m:t>
                      </m:r>
                    </m:oMath>
                  </m:oMathPara>
                </a14:m>
                <a:endParaRPr lang="en-US" altLang="ja-JP" i="1" dirty="0"/>
              </a:p>
              <a:p>
                <a:pPr algn="ctr"/>
                <a:endParaRPr lang="en-US" altLang="ja-JP" i="1" dirty="0"/>
              </a:p>
              <a:p>
                <a:pPr algn="ct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𝑑h</m:t>
                          </m:r>
                        </m:num>
                        <m:den>
                          <m:r>
                            <a:rPr lang="en-US" altLang="ja-JP" i="1">
                              <a:latin typeface="Cambria Math" panose="02040503050406030204" pitchFamily="18" charset="0"/>
                            </a:rPr>
                            <m:t>𝑑𝑡</m:t>
                          </m:r>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h</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d>
                        <m:dPr>
                          <m:ctrlPr>
                            <a:rPr lang="ja-JP"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h</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𝑚</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r>
                        <a:rPr lang="en-US" altLang="ja-JP" i="1">
                          <a:latin typeface="Cambria Math" panose="02040503050406030204" pitchFamily="18" charset="0"/>
                        </a:rPr>
                        <m:t>h</m:t>
                      </m:r>
                      <m:r>
                        <a:rPr lang="en-US" altLang="ja-JP" i="1">
                          <a:latin typeface="Cambria Math" panose="02040503050406030204" pitchFamily="18" charset="0"/>
                        </a:rPr>
                        <m:t> ,</m:t>
                      </m:r>
                    </m:oMath>
                  </m:oMathPara>
                </a14:m>
                <a:endParaRPr lang="en-US" altLang="ja-JP" i="1" dirty="0"/>
              </a:p>
              <a:p>
                <a:pPr algn="ctr"/>
                <a:endParaRPr lang="en-US" altLang="ja-JP" i="1" dirty="0"/>
              </a:p>
              <a:p>
                <a:pPr algn="ctr"/>
                <a:r>
                  <a:rPr lang="ja-JP" altLang="en-US" dirty="0"/>
                  <a:t>　</a:t>
                </a:r>
                <a14:m>
                  <m:oMath xmlns:m="http://schemas.openxmlformats.org/officeDocument/2006/math">
                    <m:r>
                      <a:rPr lang="ja-JP" altLang="en-US" i="1">
                        <a:latin typeface="Cambria Math" panose="02040503050406030204" pitchFamily="18" charset="0"/>
                      </a:rPr>
                      <m:t>　</m:t>
                    </m:r>
                    <m:f>
                      <m:fPr>
                        <m:ctrlPr>
                          <a:rPr lang="ja-JP" altLang="ja-JP" i="1">
                            <a:latin typeface="Cambria Math" panose="02040503050406030204" pitchFamily="18" charset="0"/>
                          </a:rPr>
                        </m:ctrlPr>
                      </m:fPr>
                      <m:num>
                        <m:r>
                          <a:rPr lang="en-US" altLang="ja-JP" i="1">
                            <a:latin typeface="Cambria Math" panose="02040503050406030204" pitchFamily="18" charset="0"/>
                          </a:rPr>
                          <m:t>𝑑𝑛</m:t>
                        </m:r>
                      </m:num>
                      <m:den>
                        <m:r>
                          <a:rPr lang="en-US" altLang="ja-JP" i="1">
                            <a:latin typeface="Cambria Math" panose="02040503050406030204" pitchFamily="18" charset="0"/>
                          </a:rPr>
                          <m:t>𝑑𝑡</m:t>
                        </m:r>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𝑚</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d>
                      <m:dPr>
                        <m:ctrlPr>
                          <a:rPr lang="ja-JP" altLang="ja-JP" i="1">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𝑛</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𝑛</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𝑉</m:t>
                        </m:r>
                      </m:e>
                    </m:d>
                    <m:r>
                      <a:rPr lang="en-US" altLang="ja-JP" i="1">
                        <a:latin typeface="Cambria Math" panose="02040503050406030204" pitchFamily="18" charset="0"/>
                      </a:rPr>
                      <m:t>𝑛</m:t>
                    </m:r>
                    <m:r>
                      <a:rPr lang="en-US" altLang="ja-JP" i="1">
                        <a:latin typeface="Cambria Math" panose="02040503050406030204" pitchFamily="18" charset="0"/>
                      </a:rPr>
                      <m:t> ,</m:t>
                    </m:r>
                  </m:oMath>
                </a14:m>
                <a:r>
                  <a:rPr lang="en-US" altLang="ja-JP" dirty="0"/>
                  <a:t>	</a:t>
                </a:r>
              </a:p>
              <a:p>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245177" y="3476625"/>
                <a:ext cx="4857750" cy="317702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6102927" y="3609975"/>
                <a:ext cx="5448300" cy="26639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ja-JP" altLang="ja-JP" sz="1600" i="1" smtClean="0">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𝑚</m:t>
                          </m:r>
                        </m:sub>
                      </m:sSub>
                      <m:r>
                        <a:rPr lang="en-US" altLang="ja-JP" sz="1600" i="1">
                          <a:latin typeface="Cambria Math" panose="02040503050406030204" pitchFamily="18" charset="0"/>
                        </a:rPr>
                        <m:t>=</m:t>
                      </m:r>
                      <m:f>
                        <m:fPr>
                          <m:ctrlPr>
                            <a:rPr lang="ja-JP" altLang="ja-JP" sz="1600" i="1">
                              <a:latin typeface="Cambria Math" panose="02040503050406030204" pitchFamily="18" charset="0"/>
                            </a:rPr>
                          </m:ctrlPr>
                        </m:fPr>
                        <m:num>
                          <m:r>
                            <a:rPr lang="en-US" altLang="ja-JP" sz="1600" i="1">
                              <a:latin typeface="Cambria Math" panose="02040503050406030204" pitchFamily="18" charset="0"/>
                            </a:rPr>
                            <m:t>0.1(</m:t>
                          </m:r>
                          <m:r>
                            <a:rPr lang="en-US" altLang="ja-JP" sz="1600" i="1">
                              <a:latin typeface="Cambria Math" panose="02040503050406030204" pitchFamily="18" charset="0"/>
                            </a:rPr>
                            <m:t>𝑉</m:t>
                          </m:r>
                          <m:r>
                            <a:rPr lang="en-US" altLang="ja-JP" sz="1600" i="1">
                              <a:latin typeface="Cambria Math" panose="02040503050406030204" pitchFamily="18" charset="0"/>
                            </a:rPr>
                            <m:t>+40)</m:t>
                          </m:r>
                        </m:num>
                        <m:den>
                          <m:r>
                            <a:rPr lang="en-US" altLang="ja-JP" sz="1600" i="1">
                              <a:latin typeface="Cambria Math" panose="02040503050406030204" pitchFamily="18" charset="0"/>
                            </a:rPr>
                            <m:t>1−</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+40)</m:t>
                                  </m:r>
                                </m:num>
                                <m:den>
                                  <m:r>
                                    <a:rPr lang="en-US" altLang="ja-JP" sz="1600" i="1">
                                      <a:latin typeface="Cambria Math" panose="02040503050406030204" pitchFamily="18" charset="0"/>
                                    </a:rPr>
                                    <m:t>10</m:t>
                                  </m:r>
                                </m:den>
                              </m:f>
                            </m:sup>
                          </m:sSup>
                        </m:den>
                      </m:f>
                      <m:r>
                        <a:rPr lang="en-US" altLang="ja-JP" sz="1600" i="1">
                          <a:latin typeface="Cambria Math" panose="02040503050406030204" pitchFamily="18" charset="0"/>
                        </a:rPr>
                        <m:t> ,</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𝑚</m:t>
                          </m:r>
                        </m:sub>
                      </m:sSub>
                      <m:r>
                        <a:rPr lang="en-US" altLang="ja-JP" sz="1600" i="1">
                          <a:latin typeface="Cambria Math" panose="02040503050406030204" pitchFamily="18" charset="0"/>
                        </a:rPr>
                        <m:t>=4</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+65)</m:t>
                              </m:r>
                            </m:num>
                            <m:den>
                              <m:r>
                                <a:rPr lang="en-US" altLang="ja-JP" sz="1600" i="1">
                                  <a:latin typeface="Cambria Math" panose="02040503050406030204" pitchFamily="18" charset="0"/>
                                </a:rPr>
                                <m:t>18</m:t>
                              </m:r>
                            </m:den>
                          </m:f>
                        </m:sup>
                      </m:sSup>
                      <m:r>
                        <m:rPr>
                          <m:nor/>
                        </m:rPr>
                        <a:rPr lang="en-US" altLang="ja-JP" sz="1600"/>
                        <m:t>	</m:t>
                      </m:r>
                    </m:oMath>
                  </m:oMathPara>
                </a14:m>
                <a:endParaRPr kumimoji="1" lang="en-US" altLang="ja-JP" sz="1600" b="1" dirty="0"/>
              </a:p>
              <a:p>
                <a:endParaRPr kumimoji="1" lang="en-US" altLang="ja-JP" sz="1600" b="1" dirty="0"/>
              </a:p>
              <a:p>
                <a:pPr/>
                <a14:m>
                  <m:oMathPara xmlns:m="http://schemas.openxmlformats.org/officeDocument/2006/math">
                    <m:oMathParaPr>
                      <m:jc m:val="centerGroup"/>
                    </m:oMathParaPr>
                    <m:oMath xmlns:m="http://schemas.openxmlformats.org/officeDocument/2006/math">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h</m:t>
                          </m:r>
                        </m:sub>
                      </m:sSub>
                      <m:r>
                        <a:rPr lang="en-US" altLang="ja-JP" sz="1600" i="1">
                          <a:latin typeface="Cambria Math" panose="02040503050406030204" pitchFamily="18" charset="0"/>
                        </a:rPr>
                        <m:t>=0.07</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+65)</m:t>
                              </m:r>
                            </m:num>
                            <m:den>
                              <m:r>
                                <a:rPr lang="en-US" altLang="ja-JP" sz="1600" i="1">
                                  <a:latin typeface="Cambria Math" panose="02040503050406030204" pitchFamily="18" charset="0"/>
                                </a:rPr>
                                <m:t>20</m:t>
                              </m:r>
                            </m:den>
                          </m:f>
                        </m:sup>
                      </m:sSup>
                      <m:r>
                        <a:rPr lang="en-US" altLang="ja-JP" sz="1600" i="1">
                          <a:latin typeface="Cambria Math" panose="02040503050406030204" pitchFamily="18" charset="0"/>
                        </a:rPr>
                        <m:t> , </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h</m:t>
                          </m:r>
                        </m:sub>
                      </m:sSub>
                      <m:r>
                        <a:rPr lang="en-US" altLang="ja-JP" sz="1600" i="1">
                          <a:latin typeface="Cambria Math" panose="02040503050406030204" pitchFamily="18" charset="0"/>
                        </a:rPr>
                        <m:t>=</m:t>
                      </m:r>
                      <m:f>
                        <m:fPr>
                          <m:ctrlPr>
                            <a:rPr lang="ja-JP" altLang="ja-JP" sz="1600" i="1">
                              <a:latin typeface="Cambria Math" panose="02040503050406030204" pitchFamily="18" charset="0"/>
                            </a:rPr>
                          </m:ctrlPr>
                        </m:fPr>
                        <m:num>
                          <m:r>
                            <a:rPr lang="en-US" altLang="ja-JP" sz="1600" i="1">
                              <a:latin typeface="Cambria Math" panose="02040503050406030204" pitchFamily="18" charset="0"/>
                            </a:rPr>
                            <m:t>1</m:t>
                          </m:r>
                        </m:num>
                        <m:den>
                          <m:r>
                            <a:rPr lang="en-US" altLang="ja-JP" sz="1600" i="1">
                              <a:latin typeface="Cambria Math" panose="02040503050406030204" pitchFamily="18" charset="0"/>
                            </a:rPr>
                            <m:t>1−</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+35)</m:t>
                                  </m:r>
                                </m:num>
                                <m:den>
                                  <m:r>
                                    <a:rPr lang="en-US" altLang="ja-JP" sz="1600" i="1">
                                      <a:latin typeface="Cambria Math" panose="02040503050406030204" pitchFamily="18" charset="0"/>
                                    </a:rPr>
                                    <m:t>10</m:t>
                                  </m:r>
                                </m:den>
                              </m:f>
                            </m:sup>
                          </m:sSup>
                        </m:den>
                      </m:f>
                    </m:oMath>
                  </m:oMathPara>
                </a14:m>
                <a:endParaRPr lang="en-US" altLang="ja-JP" sz="1600" dirty="0"/>
              </a:p>
              <a:p>
                <a:endParaRPr kumimoji="1" lang="en-US" altLang="ja-JP" sz="1600" b="1" dirty="0"/>
              </a:p>
              <a:p>
                <a:pPr/>
                <a14:m>
                  <m:oMathPara xmlns:m="http://schemas.openxmlformats.org/officeDocument/2006/math">
                    <m:oMathParaPr>
                      <m:jc m:val="centerGroup"/>
                    </m:oMathParaPr>
                    <m:oMath xmlns:m="http://schemas.openxmlformats.org/officeDocument/2006/math">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𝑛</m:t>
                          </m:r>
                        </m:sub>
                      </m:sSub>
                      <m:r>
                        <a:rPr lang="en-US" altLang="ja-JP" sz="1600" i="1">
                          <a:latin typeface="Cambria Math" panose="02040503050406030204" pitchFamily="18" charset="0"/>
                        </a:rPr>
                        <m:t>=</m:t>
                      </m:r>
                      <m:f>
                        <m:fPr>
                          <m:ctrlPr>
                            <a:rPr lang="ja-JP" altLang="ja-JP" sz="1600" i="1">
                              <a:latin typeface="Cambria Math" panose="02040503050406030204" pitchFamily="18" charset="0"/>
                            </a:rPr>
                          </m:ctrlPr>
                        </m:fPr>
                        <m:num>
                          <m:r>
                            <a:rPr lang="en-US" altLang="ja-JP" sz="1600" i="1">
                              <a:latin typeface="Cambria Math" panose="02040503050406030204" pitchFamily="18" charset="0"/>
                            </a:rPr>
                            <m:t>0.1(</m:t>
                          </m:r>
                          <m:r>
                            <a:rPr lang="en-US" altLang="ja-JP" sz="1600" i="1">
                              <a:latin typeface="Cambria Math" panose="02040503050406030204" pitchFamily="18" charset="0"/>
                            </a:rPr>
                            <m:t>𝑉</m:t>
                          </m:r>
                          <m:r>
                            <a:rPr lang="en-US" altLang="ja-JP" sz="1600" i="1">
                              <a:latin typeface="Cambria Math" panose="02040503050406030204" pitchFamily="18" charset="0"/>
                            </a:rPr>
                            <m:t>+55)</m:t>
                          </m:r>
                        </m:num>
                        <m:den>
                          <m:r>
                            <a:rPr lang="en-US" altLang="ja-JP" sz="1600" i="1">
                              <a:latin typeface="Cambria Math" panose="02040503050406030204" pitchFamily="18" charset="0"/>
                            </a:rPr>
                            <m:t>1−</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+55)</m:t>
                                  </m:r>
                                </m:num>
                                <m:den>
                                  <m:r>
                                    <a:rPr lang="en-US" altLang="ja-JP" sz="1600" i="1">
                                      <a:latin typeface="Cambria Math" panose="02040503050406030204" pitchFamily="18" charset="0"/>
                                    </a:rPr>
                                    <m:t>10</m:t>
                                  </m:r>
                                </m:den>
                              </m:f>
                            </m:sup>
                          </m:sSup>
                        </m:den>
                      </m:f>
                      <m:r>
                        <a:rPr lang="en-US" altLang="ja-JP" sz="1600" i="1">
                          <a:latin typeface="Cambria Math" panose="02040503050406030204" pitchFamily="18" charset="0"/>
                        </a:rPr>
                        <m:t> ,</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𝑛</m:t>
                          </m:r>
                        </m:sub>
                      </m:sSub>
                      <m:r>
                        <a:rPr lang="en-US" altLang="ja-JP" sz="1600" i="1">
                          <a:latin typeface="Cambria Math" panose="02040503050406030204" pitchFamily="18" charset="0"/>
                        </a:rPr>
                        <m:t>=0.125</m:t>
                      </m:r>
                      <m:sSup>
                        <m:sSupPr>
                          <m:ctrlPr>
                            <a:rPr lang="ja-JP" altLang="ja-JP" sz="1600" i="1">
                              <a:latin typeface="Cambria Math" panose="02040503050406030204" pitchFamily="18" charset="0"/>
                            </a:rPr>
                          </m:ctrlPr>
                        </m:sSupPr>
                        <m:e>
                          <m:r>
                            <a:rPr lang="en-US" altLang="ja-JP" sz="1600" i="1">
                              <a:latin typeface="Cambria Math" panose="02040503050406030204" pitchFamily="18" charset="0"/>
                            </a:rPr>
                            <m:t>𝑒</m:t>
                          </m:r>
                        </m:e>
                        <m:sup>
                          <m:f>
                            <m:fPr>
                              <m:ctrlPr>
                                <a:rPr lang="ja-JP"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𝑉</m:t>
                              </m:r>
                              <m:r>
                                <a:rPr lang="en-US" altLang="ja-JP" sz="1600" i="1">
                                  <a:latin typeface="Cambria Math" panose="02040503050406030204" pitchFamily="18" charset="0"/>
                                </a:rPr>
                                <m:t>+65)</m:t>
                              </m:r>
                            </m:num>
                            <m:den>
                              <m:r>
                                <a:rPr lang="en-US" altLang="ja-JP" sz="1600" i="1">
                                  <a:latin typeface="Cambria Math" panose="02040503050406030204" pitchFamily="18" charset="0"/>
                                </a:rPr>
                                <m:t>80</m:t>
                              </m:r>
                            </m:den>
                          </m:f>
                        </m:sup>
                      </m:sSup>
                    </m:oMath>
                  </m:oMathPara>
                </a14:m>
                <a:endParaRPr kumimoji="1" lang="en-US" altLang="ja-JP" b="1" dirty="0"/>
              </a:p>
              <a:p>
                <a:endParaRPr kumimoji="1" lang="en-US" altLang="ja-JP" b="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102927" y="3609975"/>
                <a:ext cx="5448300" cy="266393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311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2-compartment model</a:t>
            </a:r>
            <a:endParaRPr kumimoji="1" lang="ja-JP" altLang="en-US" dirty="0"/>
          </a:p>
        </p:txBody>
      </p:sp>
      <p:sp>
        <p:nvSpPr>
          <p:cNvPr id="3" name="コンテンツ プレースホルダー 2"/>
          <p:cNvSpPr>
            <a:spLocks noGrp="1"/>
          </p:cNvSpPr>
          <p:nvPr>
            <p:ph idx="1"/>
          </p:nvPr>
        </p:nvSpPr>
        <p:spPr>
          <a:xfrm>
            <a:off x="845127" y="1285876"/>
            <a:ext cx="10515600" cy="1838324"/>
          </a:xfrm>
        </p:spPr>
        <p:txBody>
          <a:bodyPr>
            <a:normAutofit/>
          </a:bodyPr>
          <a:lstStyle/>
          <a:p>
            <a:r>
              <a:rPr lang="en-US" altLang="ja-JP" dirty="0"/>
              <a:t>Hodgkin Huxley</a:t>
            </a:r>
            <a:r>
              <a:rPr lang="ja-JP" altLang="en-US" dirty="0"/>
              <a:t>モデルを基にし、弱電気魚の神経細胞の再現を試みたイオンチャネル型モデル。</a:t>
            </a:r>
            <a:endParaRPr lang="en-US" altLang="ja-JP" dirty="0"/>
          </a:p>
          <a:p>
            <a:r>
              <a:rPr kumimoji="1" lang="ja-JP" altLang="en-US" dirty="0"/>
              <a:t>今回取り扱う系では</a:t>
            </a:r>
            <a:r>
              <a:rPr lang="ja-JP" altLang="en-US" dirty="0">
                <a:solidFill>
                  <a:srgbClr val="FF0000"/>
                </a:solidFill>
              </a:rPr>
              <a:t>最も複雑</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845127" y="3124200"/>
                <a:ext cx="5679498" cy="3631059"/>
              </a:xfrm>
              <a:prstGeom prst="rect">
                <a:avLst/>
              </a:prstGeom>
              <a:noFill/>
            </p:spPr>
            <p:txBody>
              <a:bodyPr wrap="square" rtlCol="0">
                <a:spAutoFit/>
              </a:bodyPr>
              <a:lstStyle/>
              <a:p>
                <a:pPr algn="ctr"/>
                <a14:m>
                  <m:oMath xmlns:m="http://schemas.openxmlformats.org/officeDocument/2006/math">
                    <m:f>
                      <m:fPr>
                        <m:ctrlPr>
                          <a:rPr lang="ja-JP" altLang="ja-JP" sz="1400" i="1" smtClean="0">
                            <a:latin typeface="Cambria Math" panose="02040503050406030204" pitchFamily="18" charset="0"/>
                          </a:rPr>
                        </m:ctrlPr>
                      </m:fPr>
                      <m:num>
                        <m:r>
                          <a:rPr lang="en-US" altLang="ja-JP" sz="1400" i="1">
                            <a:latin typeface="Cambria Math" panose="02040503050406030204" pitchFamily="18" charset="0"/>
                          </a:rPr>
                          <m:t>𝑑</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num>
                      <m:den>
                        <m:r>
                          <a:rPr lang="en-US" altLang="ja-JP" sz="1400" i="1">
                            <a:latin typeface="Cambria Math" panose="02040503050406030204" pitchFamily="18" charset="0"/>
                          </a:rPr>
                          <m:t>𝑑𝑡</m:t>
                        </m:r>
                      </m:den>
                    </m:f>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𝐼</m:t>
                        </m:r>
                      </m:e>
                      <m:sub>
                        <m:r>
                          <a:rPr lang="en-US" altLang="ja-JP" sz="1400" i="1">
                            <a:latin typeface="Cambria Math" panose="02040503050406030204" pitchFamily="18" charset="0"/>
                          </a:rPr>
                          <m:t>𝑠</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𝑁𝑎</m:t>
                        </m:r>
                        <m:r>
                          <a:rPr lang="en-US" altLang="ja-JP" sz="1400" i="1">
                            <a:latin typeface="Cambria Math" panose="02040503050406030204" pitchFamily="18" charset="0"/>
                          </a:rPr>
                          <m:t>,</m:t>
                        </m:r>
                        <m:r>
                          <a:rPr lang="en-US" altLang="ja-JP" sz="1400" i="1">
                            <a:latin typeface="Cambria Math" panose="02040503050406030204" pitchFamily="18" charset="0"/>
                          </a:rPr>
                          <m:t>𝑠</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m:t>
                        </m:r>
                        <m:r>
                          <a:rPr lang="en-US" altLang="ja-JP" sz="1400" i="1">
                            <a:latin typeface="Cambria Math" panose="02040503050406030204" pitchFamily="18" charset="0"/>
                          </a:rPr>
                          <m:t>𝑚</m:t>
                        </m:r>
                      </m:e>
                      <m:sub>
                        <m:r>
                          <a:rPr lang="en-US" altLang="ja-JP" sz="1400" i="1">
                            <a:latin typeface="Cambria Math" panose="02040503050406030204" pitchFamily="18" charset="0"/>
                          </a:rPr>
                          <m:t>∞,</m:t>
                        </m:r>
                        <m:r>
                          <a:rPr lang="en-US" altLang="ja-JP" sz="1400" i="1">
                            <a:latin typeface="Cambria Math" panose="02040503050406030204" pitchFamily="18" charset="0"/>
                          </a:rPr>
                          <m:t>𝑠</m:t>
                        </m:r>
                      </m:sub>
                      <m:sup>
                        <m:r>
                          <a:rPr lang="en-US" altLang="ja-JP" sz="1400" i="1">
                            <a:latin typeface="Cambria Math" panose="02040503050406030204" pitchFamily="18" charset="0"/>
                          </a:rPr>
                          <m:t>2</m:t>
                        </m:r>
                      </m:sup>
                    </m:sSubSup>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1−</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𝑁𝑎</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oMath>
                </a14:m>
                <a:r>
                  <a:rPr lang="en-US" altLang="ja-JP" sz="1400" dirty="0"/>
                  <a:t> </a:t>
                </a:r>
                <a:endParaRPr lang="ja-JP" altLang="ja-JP" sz="1400" dirty="0"/>
              </a:p>
              <a:p>
                <a:pPr algn="ctr"/>
                <a14:m>
                  <m:oMath xmlns:m="http://schemas.openxmlformats.org/officeDocument/2006/math">
                    <m:r>
                      <a:rPr lang="en-US" altLang="ja-JP" sz="1400" i="1">
                        <a:latin typeface="Cambria Math" panose="02040503050406030204" pitchFamily="18" charset="0"/>
                      </a:rPr>
                      <m:t> +</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𝐷𝑟</m:t>
                        </m:r>
                        <m:r>
                          <a:rPr lang="en-US" altLang="ja-JP" sz="1400" i="1">
                            <a:latin typeface="Cambria Math" panose="02040503050406030204" pitchFamily="18" charset="0"/>
                          </a:rPr>
                          <m:t>,</m:t>
                        </m:r>
                        <m:r>
                          <a:rPr lang="en-US" altLang="ja-JP" sz="1400" i="1">
                            <a:latin typeface="Cambria Math" panose="02040503050406030204" pitchFamily="18" charset="0"/>
                          </a:rPr>
                          <m:t>𝑠</m:t>
                        </m:r>
                      </m:sub>
                    </m:sSub>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𝑛</m:t>
                        </m:r>
                      </m:e>
                      <m:sub>
                        <m:r>
                          <a:rPr lang="en-US" altLang="ja-JP" sz="1400" i="1">
                            <a:latin typeface="Cambria Math" panose="02040503050406030204" pitchFamily="18" charset="0"/>
                          </a:rPr>
                          <m:t>𝑠</m:t>
                        </m:r>
                      </m:sub>
                      <m:sup>
                        <m:r>
                          <a:rPr lang="en-US" altLang="ja-JP" sz="1400" i="1">
                            <a:latin typeface="Cambria Math" panose="02040503050406030204" pitchFamily="18" charset="0"/>
                          </a:rPr>
                          <m:t>2</m:t>
                        </m:r>
                      </m:sup>
                    </m:sSubSup>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𝐾</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oMath>
                </a14:m>
                <a:r>
                  <a:rPr lang="en-US" altLang="ja-JP" sz="1400" dirty="0"/>
                  <a:t>	</a:t>
                </a:r>
                <a:endParaRPr lang="ja-JP" altLang="ja-JP" sz="1400" dirty="0"/>
              </a:p>
              <a:p>
                <a:pPr algn="ctr"/>
                <a14:m>
                  <m:oMathPara xmlns:m="http://schemas.openxmlformats.org/officeDocument/2006/math">
                    <m:oMathParaPr>
                      <m:jc m:val="centerGroup"/>
                    </m:oMathParaPr>
                    <m:oMath xmlns:m="http://schemas.openxmlformats.org/officeDocument/2006/math">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𝑐</m:t>
                              </m:r>
                            </m:sub>
                          </m:sSub>
                        </m:num>
                        <m:den>
                          <m:r>
                            <a:rPr lang="en-US" altLang="ja-JP" sz="1400" i="1">
                              <a:latin typeface="Cambria Math" panose="02040503050406030204" pitchFamily="18" charset="0"/>
                            </a:rPr>
                            <m:t>𝜅</m:t>
                          </m:r>
                        </m:den>
                      </m:f>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𝑙𝑒𝑎𝑘</m:t>
                          </m:r>
                        </m:sub>
                      </m:sSub>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𝑙</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 </m:t>
                      </m:r>
                      <m:r>
                        <a:rPr lang="en-US" altLang="ja-JP" sz="1400">
                          <a:latin typeface="Cambria Math" panose="02040503050406030204" pitchFamily="18" charset="0"/>
                        </a:rPr>
                        <m:t>,</m:t>
                      </m:r>
                    </m:oMath>
                  </m:oMathPara>
                </a14:m>
                <a:endParaRPr kumimoji="1" lang="en-US" altLang="ja-JP" sz="1400" dirty="0"/>
              </a:p>
              <a:p>
                <a:pPr algn="ctr"/>
                <a:endParaRPr kumimoji="1" lang="en-US" altLang="ja-JP" sz="1400" dirty="0"/>
              </a:p>
              <a:p>
                <a:pPr algn="ctr"/>
                <a14:m>
                  <m:oMathPara xmlns:m="http://schemas.openxmlformats.org/officeDocument/2006/math">
                    <m:oMathParaPr>
                      <m:jc m:val="centerGroup"/>
                    </m:oMathParaPr>
                    <m:oMath xmlns:m="http://schemas.openxmlformats.org/officeDocument/2006/math">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𝑑𝑛</m:t>
                              </m:r>
                            </m:e>
                            <m:sub>
                              <m:r>
                                <a:rPr lang="en-US" altLang="ja-JP" sz="1400" i="1">
                                  <a:latin typeface="Cambria Math" panose="02040503050406030204" pitchFamily="18" charset="0"/>
                                </a:rPr>
                                <m:t>𝑠</m:t>
                              </m:r>
                            </m:sub>
                          </m:sSub>
                        </m:num>
                        <m:den>
                          <m:r>
                            <a:rPr lang="en-US" altLang="ja-JP" sz="1400" i="1">
                              <a:latin typeface="Cambria Math" panose="02040503050406030204" pitchFamily="18" charset="0"/>
                            </a:rPr>
                            <m:t>𝑑𝑡</m:t>
                          </m:r>
                        </m:den>
                      </m:f>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m:t>
                              </m:r>
                              <m:r>
                                <a:rPr lang="en-US" altLang="ja-JP" sz="1400" i="1">
                                  <a:latin typeface="Cambria Math" panose="02040503050406030204" pitchFamily="18" charset="0"/>
                                </a:rPr>
                                <m:t>𝑠</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𝑠</m:t>
                              </m:r>
                            </m:sub>
                          </m:sSub>
                        </m:num>
                        <m:den>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𝜏</m:t>
                              </m:r>
                            </m:e>
                            <m:sub>
                              <m:r>
                                <a:rPr lang="en-US" altLang="ja-JP" sz="1400" i="1">
                                  <a:latin typeface="Cambria Math" panose="02040503050406030204" pitchFamily="18" charset="0"/>
                                </a:rPr>
                                <m:t>𝑛</m:t>
                              </m:r>
                              <m:r>
                                <a:rPr lang="en-US" altLang="ja-JP" sz="1400" i="1">
                                  <a:latin typeface="Cambria Math" panose="02040503050406030204" pitchFamily="18" charset="0"/>
                                </a:rPr>
                                <m:t>,</m:t>
                              </m:r>
                              <m:r>
                                <a:rPr lang="en-US" altLang="ja-JP" sz="1400" i="1">
                                  <a:latin typeface="Cambria Math" panose="02040503050406030204" pitchFamily="18" charset="0"/>
                                </a:rPr>
                                <m:t>𝑠</m:t>
                              </m:r>
                            </m:sub>
                          </m:sSub>
                        </m:den>
                      </m:f>
                      <m:r>
                        <a:rPr lang="en-US" altLang="ja-JP" sz="1400" i="1">
                          <a:latin typeface="Cambria Math" panose="02040503050406030204" pitchFamily="18" charset="0"/>
                        </a:rPr>
                        <m:t> </m:t>
                      </m:r>
                      <m:r>
                        <a:rPr lang="en-US" altLang="ja-JP" sz="1400">
                          <a:latin typeface="Cambria Math" panose="02040503050406030204" pitchFamily="18" charset="0"/>
                        </a:rPr>
                        <m:t>,</m:t>
                      </m:r>
                    </m:oMath>
                  </m:oMathPara>
                </a14:m>
                <a:endParaRPr kumimoji="1" lang="en-US" altLang="ja-JP" sz="1400" dirty="0"/>
              </a:p>
              <a:p>
                <a:pPr algn="ctr"/>
                <a:endParaRPr kumimoji="1" lang="en-US" altLang="ja-JP" sz="1400" dirty="0"/>
              </a:p>
              <a:p>
                <a:pPr algn="ctr"/>
                <a14:m>
                  <m:oMathPara xmlns:m="http://schemas.openxmlformats.org/officeDocument/2006/math">
                    <m:oMathParaPr>
                      <m:jc m:val="centerGroup"/>
                    </m:oMathParaPr>
                    <m:oMath xmlns:m="http://schemas.openxmlformats.org/officeDocument/2006/math">
                      <m:r>
                        <a:rPr lang="ja-JP" altLang="ja-JP" sz="1400">
                          <a:latin typeface="Cambria Math" panose="02040503050406030204" pitchFamily="18" charset="0"/>
                        </a:rPr>
                        <m:t>　</m:t>
                      </m:r>
                      <m:f>
                        <m:fPr>
                          <m:ctrlPr>
                            <a:rPr lang="ja-JP" altLang="ja-JP" sz="1400" i="1">
                              <a:latin typeface="Cambria Math" panose="02040503050406030204" pitchFamily="18" charset="0"/>
                            </a:rPr>
                          </m:ctrlPr>
                        </m:fPr>
                        <m:num>
                          <m:r>
                            <a:rPr lang="en-US" altLang="ja-JP" sz="1400" i="1">
                              <a:latin typeface="Cambria Math" panose="02040503050406030204" pitchFamily="18" charset="0"/>
                            </a:rPr>
                            <m:t>𝑑</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num>
                        <m:den>
                          <m:r>
                            <a:rPr lang="en-US" altLang="ja-JP" sz="1400" i="1">
                              <a:latin typeface="Cambria Math" panose="02040503050406030204" pitchFamily="18" charset="0"/>
                            </a:rPr>
                            <m:t>𝑑𝑡</m:t>
                          </m:r>
                        </m:den>
                      </m:f>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𝑁𝑎</m:t>
                          </m:r>
                          <m:r>
                            <a:rPr lang="en-US" altLang="ja-JP" sz="1400" i="1">
                              <a:latin typeface="Cambria Math" panose="02040503050406030204" pitchFamily="18" charset="0"/>
                            </a:rPr>
                            <m:t>,</m:t>
                          </m:r>
                          <m:r>
                            <a:rPr lang="en-US" altLang="ja-JP" sz="1400" i="1">
                              <a:latin typeface="Cambria Math" panose="02040503050406030204" pitchFamily="18" charset="0"/>
                            </a:rPr>
                            <m:t>𝑑</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m:t>
                          </m:r>
                          <m:r>
                            <a:rPr lang="en-US" altLang="ja-JP" sz="1400" i="1">
                              <a:latin typeface="Cambria Math" panose="02040503050406030204" pitchFamily="18" charset="0"/>
                            </a:rPr>
                            <m:t>𝑚</m:t>
                          </m:r>
                        </m:e>
                        <m:sub>
                          <m:r>
                            <a:rPr lang="en-US" altLang="ja-JP" sz="1400" i="1">
                              <a:latin typeface="Cambria Math" panose="02040503050406030204" pitchFamily="18" charset="0"/>
                            </a:rPr>
                            <m:t>∞,</m:t>
                          </m:r>
                          <m:r>
                            <a:rPr lang="en-US" altLang="ja-JP" sz="1400" i="1">
                              <a:latin typeface="Cambria Math" panose="02040503050406030204" pitchFamily="18" charset="0"/>
                            </a:rPr>
                            <m:t>𝑑</m:t>
                          </m:r>
                        </m:sub>
                        <m:sup>
                          <m:r>
                            <a:rPr lang="en-US" altLang="ja-JP" sz="1400" i="1">
                              <a:latin typeface="Cambria Math" panose="02040503050406030204" pitchFamily="18" charset="0"/>
                            </a:rPr>
                            <m:t>2</m:t>
                          </m:r>
                        </m:sup>
                      </m:sSubSup>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h</m:t>
                          </m:r>
                        </m:e>
                        <m:sub>
                          <m:r>
                            <a:rPr lang="en-US" altLang="ja-JP" sz="1400" i="1">
                              <a:latin typeface="Cambria Math" panose="02040503050406030204" pitchFamily="18" charset="0"/>
                            </a:rPr>
                            <m:t>𝑑</m:t>
                          </m:r>
                        </m:sub>
                      </m:sSub>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𝑁𝑎</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oMath>
                  </m:oMathPara>
                </a14:m>
                <a:endParaRPr lang="ja-JP" altLang="ja-JP" sz="1400" dirty="0"/>
              </a:p>
              <a:p>
                <a:pPr algn="ctr"/>
                <a14:m>
                  <m:oMathPara xmlns:m="http://schemas.openxmlformats.org/officeDocument/2006/math">
                    <m:oMathParaPr>
                      <m:jc m:val="centerGroup"/>
                    </m:oMathParaPr>
                    <m:oMath xmlns:m="http://schemas.openxmlformats.org/officeDocument/2006/math">
                      <m:r>
                        <a:rPr lang="en-US" altLang="ja-JP" sz="1400" i="1">
                          <a:latin typeface="Cambria Math" panose="02040503050406030204" pitchFamily="18" charset="0"/>
                        </a:rPr>
                        <m:t>     +</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𝐷𝑟</m:t>
                          </m:r>
                          <m:r>
                            <a:rPr lang="en-US" altLang="ja-JP" sz="1400" i="1">
                              <a:latin typeface="Cambria Math" panose="02040503050406030204" pitchFamily="18" charset="0"/>
                            </a:rPr>
                            <m:t>,</m:t>
                          </m:r>
                          <m:r>
                            <a:rPr lang="en-US" altLang="ja-JP" sz="1400" i="1">
                              <a:latin typeface="Cambria Math" panose="02040503050406030204" pitchFamily="18" charset="0"/>
                            </a:rPr>
                            <m:t>𝑑</m:t>
                          </m:r>
                        </m:sub>
                      </m:sSub>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𝑛</m:t>
                          </m:r>
                        </m:e>
                        <m:sub>
                          <m:r>
                            <a:rPr lang="en-US" altLang="ja-JP" sz="1400" i="1">
                              <a:latin typeface="Cambria Math" panose="02040503050406030204" pitchFamily="18" charset="0"/>
                            </a:rPr>
                            <m:t>𝑑</m:t>
                          </m:r>
                        </m:sub>
                        <m:sup>
                          <m:r>
                            <a:rPr lang="en-US" altLang="ja-JP" sz="1400" i="1">
                              <a:latin typeface="Cambria Math" panose="02040503050406030204" pitchFamily="18" charset="0"/>
                            </a:rPr>
                            <m:t>2</m:t>
                          </m:r>
                        </m:sup>
                      </m:sSub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𝑝</m:t>
                          </m:r>
                        </m:e>
                        <m:sub>
                          <m:r>
                            <a:rPr lang="en-US" altLang="ja-JP" sz="1400" i="1">
                              <a:latin typeface="Cambria Math" panose="02040503050406030204" pitchFamily="18" charset="0"/>
                            </a:rPr>
                            <m:t>𝑑</m:t>
                          </m:r>
                        </m:sub>
                      </m:sSub>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𝐾</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oMath>
                  </m:oMathPara>
                </a14:m>
                <a:endParaRPr lang="ja-JP" altLang="ja-JP" sz="1400" dirty="0"/>
              </a:p>
              <a:p>
                <a:pPr algn="ctr"/>
                <a14:m>
                  <m:oMathPara xmlns:m="http://schemas.openxmlformats.org/officeDocument/2006/math">
                    <m:oMathParaPr>
                      <m:jc m:val="centerGroup"/>
                    </m:oMathParaPr>
                    <m:oMath xmlns:m="http://schemas.openxmlformats.org/officeDocument/2006/math">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𝑐</m:t>
                              </m:r>
                            </m:sub>
                          </m:sSub>
                        </m:num>
                        <m:den>
                          <m:d>
                            <m:dPr>
                              <m:ctrlPr>
                                <a:rPr lang="ja-JP" altLang="ja-JP" sz="1400" i="1">
                                  <a:latin typeface="Cambria Math" panose="02040503050406030204" pitchFamily="18" charset="0"/>
                                </a:rPr>
                              </m:ctrlPr>
                            </m:dPr>
                            <m:e>
                              <m:r>
                                <a:rPr lang="en-US" altLang="ja-JP" sz="1400" i="1">
                                  <a:latin typeface="Cambria Math" panose="02040503050406030204" pitchFamily="18" charset="0"/>
                                </a:rPr>
                                <m:t>1−</m:t>
                              </m:r>
                              <m:r>
                                <a:rPr lang="en-US" altLang="ja-JP" sz="1400" i="1">
                                  <a:latin typeface="Cambria Math" panose="02040503050406030204" pitchFamily="18" charset="0"/>
                                </a:rPr>
                                <m:t>𝜅</m:t>
                              </m:r>
                            </m:e>
                          </m:d>
                        </m:den>
                      </m:f>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𝑔</m:t>
                          </m:r>
                        </m:e>
                        <m:sub>
                          <m:r>
                            <a:rPr lang="en-US" altLang="ja-JP" sz="1400" i="1">
                              <a:latin typeface="Cambria Math" panose="02040503050406030204" pitchFamily="18" charset="0"/>
                            </a:rPr>
                            <m:t>𝑙𝑒𝑎𝑘</m:t>
                          </m:r>
                        </m:sub>
                      </m:sSub>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𝑙</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 </m:t>
                      </m:r>
                      <m:r>
                        <a:rPr lang="en-US" altLang="ja-JP" sz="1400">
                          <a:latin typeface="Cambria Math" panose="02040503050406030204" pitchFamily="18" charset="0"/>
                        </a:rPr>
                        <m:t>,</m:t>
                      </m:r>
                    </m:oMath>
                  </m:oMathPara>
                </a14:m>
                <a:endParaRPr kumimoji="1" lang="en-US" altLang="ja-JP" sz="1400" dirty="0"/>
              </a:p>
              <a:p>
                <a:pPr algn="ctr"/>
                <a:endParaRPr kumimoji="1" lang="en-US" altLang="ja-JP" sz="1400" dirty="0"/>
              </a:p>
              <a:p>
                <a:pPr algn="ctr"/>
                <a14:m>
                  <m:oMath xmlns:m="http://schemas.openxmlformats.org/officeDocument/2006/math">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𝑑h</m:t>
                            </m:r>
                          </m:e>
                          <m:sub>
                            <m:r>
                              <a:rPr lang="en-US" altLang="ja-JP" i="1">
                                <a:latin typeface="Cambria Math" panose="02040503050406030204" pitchFamily="18" charset="0"/>
                              </a:rPr>
                              <m:t>𝑑</m:t>
                            </m:r>
                          </m:sub>
                        </m:sSub>
                      </m:num>
                      <m:den>
                        <m:r>
                          <a:rPr lang="en-US" altLang="ja-JP" i="1">
                            <a:latin typeface="Cambria Math" panose="02040503050406030204" pitchFamily="18" charset="0"/>
                          </a:rPr>
                          <m:t>𝑑𝑡</m:t>
                        </m:r>
                      </m:den>
                    </m:f>
                    <m:r>
                      <a:rPr lang="en-US" altLang="ja-JP" i="1">
                        <a:latin typeface="Cambria Math" panose="02040503050406030204" pitchFamily="18" charset="0"/>
                      </a:rPr>
                      <m:t>=</m:t>
                    </m:r>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m:t>
                            </m:r>
                            <m:r>
                              <a:rPr lang="en-US" altLang="ja-JP" i="1">
                                <a:latin typeface="Cambria Math" panose="02040503050406030204" pitchFamily="18" charset="0"/>
                              </a:rPr>
                              <m:t>𝑑</m:t>
                            </m:r>
                          </m:sub>
                        </m:sSub>
                        <m:d>
                          <m:dPr>
                            <m:ctrlPr>
                              <a:rPr lang="ja-JP" altLang="ja-JP" i="1">
                                <a:latin typeface="Cambria Math" panose="02040503050406030204" pitchFamily="18" charset="0"/>
                              </a:rPr>
                            </m:ctrlPr>
                          </m:dPr>
                          <m:e>
                            <m:sSub>
                              <m:sSubPr>
                                <m:ctrlPr>
                                  <a:rPr lang="ja-JP"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𝑑</m:t>
                                </m:r>
                              </m:sub>
                            </m:sSub>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𝑑</m:t>
                            </m:r>
                          </m:sub>
                        </m:sSub>
                      </m:num>
                      <m:den>
                        <m:sSub>
                          <m:sSubPr>
                            <m:ctrlPr>
                              <a:rPr lang="ja-JP" altLang="ja-JP" i="1">
                                <a:latin typeface="Cambria Math" panose="02040503050406030204" pitchFamily="18" charset="0"/>
                              </a:rPr>
                            </m:ctrlPr>
                          </m:sSubPr>
                          <m:e>
                            <m:r>
                              <a:rPr lang="en-US" altLang="ja-JP" i="1">
                                <a:latin typeface="Cambria Math" panose="02040503050406030204" pitchFamily="18" charset="0"/>
                              </a:rPr>
                              <m:t>𝜏</m:t>
                            </m:r>
                          </m:e>
                          <m:sub>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𝑑</m:t>
                            </m:r>
                          </m:sub>
                        </m:sSub>
                      </m:den>
                    </m:f>
                    <m:r>
                      <a:rPr lang="en-US" altLang="ja-JP" i="1">
                        <a:latin typeface="Cambria Math" panose="02040503050406030204" pitchFamily="18" charset="0"/>
                      </a:rPr>
                      <m:t> </m:t>
                    </m:r>
                    <m:r>
                      <a:rPr lang="en-US" altLang="ja-JP">
                        <a:latin typeface="Cambria Math" panose="02040503050406030204" pitchFamily="18" charset="0"/>
                      </a:rPr>
                      <m:t>,</m:t>
                    </m:r>
                  </m:oMath>
                </a14:m>
                <a:r>
                  <a:rPr lang="en-US" altLang="ja-JP" dirty="0"/>
                  <a:t>	</a:t>
                </a:r>
                <a:endParaRPr kumimoji="1" lang="ja-JP" altLang="en-US" sz="14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45127" y="3124200"/>
                <a:ext cx="5679498" cy="363105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6102927" y="2943915"/>
                <a:ext cx="3762375" cy="3914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𝑑𝑛</m:t>
                              </m:r>
                            </m:e>
                            <m:sub>
                              <m:r>
                                <a:rPr lang="en-US" altLang="ja-JP" sz="1400" i="1">
                                  <a:latin typeface="Cambria Math" panose="02040503050406030204" pitchFamily="18" charset="0"/>
                                </a:rPr>
                                <m:t>𝑑</m:t>
                              </m:r>
                            </m:sub>
                          </m:sSub>
                        </m:num>
                        <m:den>
                          <m:r>
                            <a:rPr lang="en-US" altLang="ja-JP" sz="1400" i="1">
                              <a:latin typeface="Cambria Math" panose="02040503050406030204" pitchFamily="18" charset="0"/>
                            </a:rPr>
                            <m:t>𝑑𝑡</m:t>
                          </m:r>
                        </m:den>
                      </m:f>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m:t>
                              </m:r>
                              <m:r>
                                <a:rPr lang="en-US" altLang="ja-JP" sz="1400" i="1">
                                  <a:latin typeface="Cambria Math" panose="02040503050406030204" pitchFamily="18" charset="0"/>
                                </a:rPr>
                                <m:t>𝑑</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𝑑</m:t>
                              </m:r>
                            </m:sub>
                          </m:sSub>
                        </m:num>
                        <m:den>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𝜏</m:t>
                              </m:r>
                            </m:e>
                            <m:sub>
                              <m:r>
                                <a:rPr lang="en-US" altLang="ja-JP" sz="1400" i="1">
                                  <a:latin typeface="Cambria Math" panose="02040503050406030204" pitchFamily="18" charset="0"/>
                                </a:rPr>
                                <m:t>h</m:t>
                              </m:r>
                              <m:r>
                                <a:rPr lang="en-US" altLang="ja-JP" sz="1400" i="1">
                                  <a:latin typeface="Cambria Math" panose="02040503050406030204" pitchFamily="18" charset="0"/>
                                </a:rPr>
                                <m:t>.</m:t>
                              </m:r>
                              <m:r>
                                <a:rPr lang="en-US" altLang="ja-JP" sz="1400" i="1">
                                  <a:latin typeface="Cambria Math" panose="02040503050406030204" pitchFamily="18" charset="0"/>
                                </a:rPr>
                                <m:t>𝑑</m:t>
                              </m:r>
                            </m:sub>
                          </m:sSub>
                        </m:den>
                      </m:f>
                      <m:r>
                        <a:rPr lang="en-US" altLang="ja-JP" sz="1400" i="1">
                          <a:latin typeface="Cambria Math" panose="02040503050406030204" pitchFamily="18" charset="0"/>
                        </a:rPr>
                        <m:t> ,</m:t>
                      </m:r>
                    </m:oMath>
                  </m:oMathPara>
                </a14:m>
                <a:endParaRPr kumimoji="1" lang="en-US" altLang="ja-JP" sz="1400" dirty="0"/>
              </a:p>
              <a:p>
                <a:endParaRPr kumimoji="1" lang="en-US" altLang="ja-JP" sz="1400" dirty="0"/>
              </a:p>
              <a:p>
                <a:pPr/>
                <a14:m>
                  <m:oMathPara xmlns:m="http://schemas.openxmlformats.org/officeDocument/2006/math">
                    <m:oMathParaPr>
                      <m:jc m:val="centerGroup"/>
                    </m:oMathParaPr>
                    <m:oMath xmlns:m="http://schemas.openxmlformats.org/officeDocument/2006/math">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𝑑𝑛</m:t>
                              </m:r>
                            </m:e>
                            <m:sub>
                              <m:r>
                                <a:rPr lang="en-US" altLang="ja-JP" sz="1400" i="1">
                                  <a:latin typeface="Cambria Math" panose="02040503050406030204" pitchFamily="18" charset="0"/>
                                </a:rPr>
                                <m:t>𝑑</m:t>
                              </m:r>
                            </m:sub>
                          </m:sSub>
                        </m:num>
                        <m:den>
                          <m:r>
                            <a:rPr lang="en-US" altLang="ja-JP" sz="1400" i="1">
                              <a:latin typeface="Cambria Math" panose="02040503050406030204" pitchFamily="18" charset="0"/>
                            </a:rPr>
                            <m:t>𝑑𝑡</m:t>
                          </m:r>
                        </m:den>
                      </m:f>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m:t>
                              </m:r>
                              <m:r>
                                <a:rPr lang="en-US" altLang="ja-JP" sz="1400" i="1">
                                  <a:latin typeface="Cambria Math" panose="02040503050406030204" pitchFamily="18" charset="0"/>
                                </a:rPr>
                                <m:t>𝑑</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𝑑</m:t>
                              </m:r>
                            </m:sub>
                          </m:sSub>
                        </m:num>
                        <m:den>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𝜏</m:t>
                              </m:r>
                            </m:e>
                            <m:sub>
                              <m:r>
                                <a:rPr lang="en-US" altLang="ja-JP" sz="1400" i="1">
                                  <a:latin typeface="Cambria Math" panose="02040503050406030204" pitchFamily="18" charset="0"/>
                                </a:rPr>
                                <m:t>h</m:t>
                              </m:r>
                              <m:r>
                                <a:rPr lang="en-US" altLang="ja-JP" sz="1400" i="1">
                                  <a:latin typeface="Cambria Math" panose="02040503050406030204" pitchFamily="18" charset="0"/>
                                </a:rPr>
                                <m:t>.</m:t>
                              </m:r>
                              <m:r>
                                <a:rPr lang="en-US" altLang="ja-JP" sz="1400" i="1">
                                  <a:latin typeface="Cambria Math" panose="02040503050406030204" pitchFamily="18" charset="0"/>
                                </a:rPr>
                                <m:t>𝑑</m:t>
                              </m:r>
                            </m:sub>
                          </m:sSub>
                        </m:den>
                      </m:f>
                      <m:r>
                        <a:rPr lang="en-US" altLang="ja-JP" sz="1400" i="1">
                          <a:latin typeface="Cambria Math" panose="02040503050406030204" pitchFamily="18" charset="0"/>
                        </a:rPr>
                        <m:t> ,</m:t>
                      </m:r>
                    </m:oMath>
                  </m:oMathPara>
                </a14:m>
                <a:endParaRPr kumimoji="1" lang="en-US" altLang="ja-JP" sz="1400" dirty="0"/>
              </a:p>
              <a:p>
                <a:endParaRPr kumimoji="1" lang="en-US" altLang="ja-JP" sz="1400" dirty="0"/>
              </a:p>
              <a:p>
                <a:pPr/>
                <a14:m>
                  <m:oMathPara xmlns:m="http://schemas.openxmlformats.org/officeDocument/2006/math">
                    <m:oMathParaPr>
                      <m:jc m:val="centerGroup"/>
                    </m:oMathParaPr>
                    <m:oMath xmlns:m="http://schemas.openxmlformats.org/officeDocument/2006/math">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m:t>
                          </m:r>
                          <m:r>
                            <a:rPr lang="en-US" altLang="ja-JP" sz="1400" i="1">
                              <a:latin typeface="Cambria Math" panose="02040503050406030204" pitchFamily="18" charset="0"/>
                            </a:rPr>
                            <m:t>𝑠</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1+</m:t>
                          </m:r>
                          <m:sSup>
                            <m:sSupPr>
                              <m:ctrlPr>
                                <a:rPr lang="ja-JP" altLang="ja-JP" sz="1400" i="1">
                                  <a:latin typeface="Cambria Math" panose="02040503050406030204" pitchFamily="18" charset="0"/>
                                </a:rPr>
                              </m:ctrlPr>
                            </m:sSupPr>
                            <m:e>
                              <m:r>
                                <a:rPr lang="en-US" altLang="ja-JP" sz="1400" i="1">
                                  <a:latin typeface="Cambria Math" panose="02040503050406030204" pitchFamily="18" charset="0"/>
                                </a:rPr>
                                <m:t>𝑒</m:t>
                              </m:r>
                            </m:e>
                            <m: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1/2</m:t>
                                  </m:r>
                                </m:sub>
                              </m:sSub>
                              <m:r>
                                <a:rPr lang="en-US" altLang="ja-JP" sz="1400" i="1">
                                  <a:latin typeface="Cambria Math" panose="02040503050406030204" pitchFamily="18" charset="0"/>
                                </a:rPr>
                                <m:t>)/</m:t>
                              </m:r>
                              <m:r>
                                <a:rPr lang="en-US" altLang="ja-JP" sz="1400" i="1">
                                  <a:latin typeface="Cambria Math" panose="02040503050406030204" pitchFamily="18" charset="0"/>
                                </a:rPr>
                                <m:t>𝑘</m:t>
                              </m:r>
                            </m:sup>
                          </m:sSup>
                        </m:den>
                      </m:f>
                      <m:r>
                        <a:rPr lang="en-US" altLang="ja-JP" sz="1400" i="1">
                          <a:latin typeface="Cambria Math" panose="02040503050406030204" pitchFamily="18" charset="0"/>
                        </a:rPr>
                        <m:t> </m:t>
                      </m:r>
                      <m:r>
                        <a:rPr lang="en-US" altLang="ja-JP" sz="1400">
                          <a:latin typeface="Cambria Math" panose="02040503050406030204" pitchFamily="18" charset="0"/>
                        </a:rPr>
                        <m:t>,</m:t>
                      </m:r>
                    </m:oMath>
                  </m:oMathPara>
                </a14:m>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m:t>
                          </m:r>
                          <m:r>
                            <a:rPr lang="en-US" altLang="ja-JP" sz="1400" i="1">
                              <a:latin typeface="Cambria Math" panose="02040503050406030204" pitchFamily="18" charset="0"/>
                            </a:rPr>
                            <m:t>𝑑</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1+</m:t>
                          </m:r>
                          <m:sSup>
                            <m:sSupPr>
                              <m:ctrlPr>
                                <a:rPr lang="ja-JP" altLang="ja-JP" sz="1400" i="1">
                                  <a:latin typeface="Cambria Math" panose="02040503050406030204" pitchFamily="18" charset="0"/>
                                </a:rPr>
                              </m:ctrlPr>
                            </m:sSupPr>
                            <m:e>
                              <m:r>
                                <a:rPr lang="en-US" altLang="ja-JP" sz="1400" i="1">
                                  <a:latin typeface="Cambria Math" panose="02040503050406030204" pitchFamily="18" charset="0"/>
                                </a:rPr>
                                <m:t>𝑒</m:t>
                              </m:r>
                            </m:e>
                            <m: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1/2</m:t>
                                  </m:r>
                                </m:sub>
                              </m:sSub>
                              <m:r>
                                <a:rPr lang="en-US" altLang="ja-JP" sz="1400" i="1">
                                  <a:latin typeface="Cambria Math" panose="02040503050406030204" pitchFamily="18" charset="0"/>
                                </a:rPr>
                                <m:t>)/</m:t>
                              </m:r>
                              <m:r>
                                <a:rPr lang="en-US" altLang="ja-JP" sz="1400" i="1">
                                  <a:latin typeface="Cambria Math" panose="02040503050406030204" pitchFamily="18" charset="0"/>
                                </a:rPr>
                                <m:t>𝑘</m:t>
                              </m:r>
                            </m:sup>
                          </m:sSup>
                        </m:den>
                      </m:f>
                    </m:oMath>
                  </m:oMathPara>
                </a14:m>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𝑛</m:t>
                          </m:r>
                        </m:e>
                        <m:sub>
                          <m:r>
                            <a:rPr lang="en-US" altLang="ja-JP" sz="1400" i="1">
                              <a:latin typeface="Cambria Math" panose="02040503050406030204" pitchFamily="18" charset="0"/>
                            </a:rPr>
                            <m:t>∞,</m:t>
                          </m:r>
                          <m:r>
                            <a:rPr lang="en-US" altLang="ja-JP" sz="1400" i="1">
                              <a:latin typeface="Cambria Math" panose="02040503050406030204" pitchFamily="18" charset="0"/>
                            </a:rPr>
                            <m:t>𝑠</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e>
                      </m:d>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1+</m:t>
                          </m:r>
                          <m:sSup>
                            <m:sSupPr>
                              <m:ctrlPr>
                                <a:rPr lang="ja-JP" altLang="ja-JP" sz="1400" i="1">
                                  <a:latin typeface="Cambria Math" panose="02040503050406030204" pitchFamily="18" charset="0"/>
                                </a:rPr>
                              </m:ctrlPr>
                            </m:sSupPr>
                            <m:e>
                              <m:r>
                                <a:rPr lang="en-US" altLang="ja-JP" sz="1400" i="1">
                                  <a:latin typeface="Cambria Math" panose="02040503050406030204" pitchFamily="18" charset="0"/>
                                </a:rPr>
                                <m:t>𝑒</m:t>
                              </m:r>
                            </m:e>
                            <m: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𝑠</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1/2</m:t>
                                  </m:r>
                                </m:sub>
                              </m:sSub>
                              <m:r>
                                <a:rPr lang="en-US" altLang="ja-JP" sz="1400" i="1">
                                  <a:latin typeface="Cambria Math" panose="02040503050406030204" pitchFamily="18" charset="0"/>
                                </a:rPr>
                                <m:t>)/</m:t>
                              </m:r>
                              <m:r>
                                <a:rPr lang="en-US" altLang="ja-JP" sz="1400" i="1">
                                  <a:latin typeface="Cambria Math" panose="02040503050406030204" pitchFamily="18" charset="0"/>
                                </a:rPr>
                                <m:t>𝑘</m:t>
                              </m:r>
                            </m:sup>
                          </m:sSup>
                        </m:den>
                      </m:f>
                      <m:r>
                        <a:rPr lang="en-US" altLang="ja-JP" sz="1400">
                          <a:latin typeface="Cambria Math" panose="02040503050406030204" pitchFamily="18" charset="0"/>
                        </a:rPr>
                        <m:t> ,</m:t>
                      </m:r>
                    </m:oMath>
                  </m:oMathPara>
                </a14:m>
                <a:endParaRPr kumimoji="1" lang="en-US" altLang="ja-JP" sz="1400" dirty="0"/>
              </a:p>
              <a:p>
                <a:endParaRPr kumimoji="1" lang="en-US" altLang="ja-JP" sz="1400" dirty="0"/>
              </a:p>
              <a:p>
                <a:pPr/>
                <a14:m>
                  <m:oMathPara xmlns:m="http://schemas.openxmlformats.org/officeDocument/2006/math">
                    <m:oMathParaPr>
                      <m:jc m:val="centerGroup"/>
                    </m:oMathParaPr>
                    <m:oMath xmlns:m="http://schemas.openxmlformats.org/officeDocument/2006/math">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𝑝</m:t>
                          </m:r>
                        </m:e>
                        <m:sub>
                          <m:r>
                            <a:rPr lang="en-US" altLang="ja-JP" sz="1400" i="1">
                              <a:latin typeface="Cambria Math" panose="02040503050406030204" pitchFamily="18" charset="0"/>
                            </a:rPr>
                            <m:t>∞,</m:t>
                          </m:r>
                          <m:r>
                            <a:rPr lang="en-US" altLang="ja-JP" sz="1400" i="1">
                              <a:latin typeface="Cambria Math" panose="02040503050406030204" pitchFamily="18" charset="0"/>
                            </a:rPr>
                            <m:t>𝑑</m:t>
                          </m:r>
                        </m:sub>
                      </m:sSub>
                      <m:d>
                        <m:dPr>
                          <m:ctrlPr>
                            <a:rPr lang="ja-JP" altLang="ja-JP" sz="1400" i="1">
                              <a:latin typeface="Cambria Math" panose="02040503050406030204" pitchFamily="18" charset="0"/>
                            </a:rPr>
                          </m:ctrlPr>
                        </m:dPr>
                        <m:e>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e>
                      </m:d>
                      <m:r>
                        <a:rPr lang="en-US" altLang="ja-JP" sz="1400" i="1">
                          <a:latin typeface="Cambria Math" panose="02040503050406030204" pitchFamily="18" charset="0"/>
                        </a:rPr>
                        <m:t>=</m:t>
                      </m:r>
                      <m:f>
                        <m:fPr>
                          <m:ctrlPr>
                            <a:rPr lang="ja-JP"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1+</m:t>
                          </m:r>
                          <m:sSup>
                            <m:sSupPr>
                              <m:ctrlPr>
                                <a:rPr lang="ja-JP" altLang="ja-JP" sz="1400" i="1">
                                  <a:latin typeface="Cambria Math" panose="02040503050406030204" pitchFamily="18" charset="0"/>
                                </a:rPr>
                              </m:ctrlPr>
                            </m:sSupPr>
                            <m:e>
                              <m:r>
                                <a:rPr lang="en-US" altLang="ja-JP" sz="1400" i="1">
                                  <a:latin typeface="Cambria Math" panose="02040503050406030204" pitchFamily="18" charset="0"/>
                                </a:rPr>
                                <m:t>𝑒</m:t>
                              </m:r>
                            </m:e>
                            <m: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𝑑</m:t>
                                  </m:r>
                                </m:sub>
                              </m:sSub>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𝑉</m:t>
                                  </m:r>
                                </m:e>
                                <m:sub>
                                  <m:r>
                                    <a:rPr lang="en-US" altLang="ja-JP" sz="1400" i="1">
                                      <a:latin typeface="Cambria Math" panose="02040503050406030204" pitchFamily="18" charset="0"/>
                                    </a:rPr>
                                    <m:t>1/2</m:t>
                                  </m:r>
                                </m:sub>
                              </m:sSub>
                              <m:r>
                                <a:rPr lang="en-US" altLang="ja-JP" sz="1400" i="1">
                                  <a:latin typeface="Cambria Math" panose="02040503050406030204" pitchFamily="18" charset="0"/>
                                </a:rPr>
                                <m:t>)/</m:t>
                              </m:r>
                              <m:r>
                                <a:rPr lang="en-US" altLang="ja-JP" sz="1400" i="1">
                                  <a:latin typeface="Cambria Math" panose="02040503050406030204" pitchFamily="18" charset="0"/>
                                </a:rPr>
                                <m:t>𝑘</m:t>
                              </m:r>
                            </m:sup>
                          </m:sSup>
                        </m:den>
                      </m:f>
                      <m:r>
                        <a:rPr lang="en-US" altLang="ja-JP" sz="1400">
                          <a:latin typeface="Cambria Math" panose="02040503050406030204" pitchFamily="18" charset="0"/>
                        </a:rPr>
                        <m:t> ,</m:t>
                      </m:r>
                    </m:oMath>
                  </m:oMathPara>
                </a14:m>
                <a:endParaRPr kumimoji="1" lang="ja-JP" altLang="en-US" sz="14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102927" y="2943915"/>
                <a:ext cx="3762375" cy="391408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40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処理フロー</a:t>
            </a:r>
          </a:p>
        </p:txBody>
      </p:sp>
      <p:pic>
        <p:nvPicPr>
          <p:cNvPr id="4" name="図 3" descr="Untitled Diagram (1)"/>
          <p:cNvPicPr/>
          <p:nvPr/>
        </p:nvPicPr>
        <p:blipFill>
          <a:blip r:embed="rId3">
            <a:extLst>
              <a:ext uri="{28A0092B-C50C-407E-A947-70E740481C1C}">
                <a14:useLocalDpi xmlns:a14="http://schemas.microsoft.com/office/drawing/2010/main" val="0"/>
              </a:ext>
            </a:extLst>
          </a:blip>
          <a:srcRect/>
          <a:stretch>
            <a:fillRect/>
          </a:stretch>
        </p:blipFill>
        <p:spPr bwMode="auto">
          <a:xfrm>
            <a:off x="1456566" y="1359462"/>
            <a:ext cx="4487035" cy="4650813"/>
          </a:xfrm>
          <a:prstGeom prst="rect">
            <a:avLst/>
          </a:prstGeom>
          <a:noFill/>
          <a:ln>
            <a:noFill/>
          </a:ln>
        </p:spPr>
      </p:pic>
      <p:pic>
        <p:nvPicPr>
          <p:cNvPr id="5" name="図 4" descr="GPU"/>
          <p:cNvPicPr/>
          <p:nvPr/>
        </p:nvPicPr>
        <p:blipFill>
          <a:blip r:embed="rId4">
            <a:extLst>
              <a:ext uri="{28A0092B-C50C-407E-A947-70E740481C1C}">
                <a14:useLocalDpi xmlns:a14="http://schemas.microsoft.com/office/drawing/2010/main" val="0"/>
              </a:ext>
            </a:extLst>
          </a:blip>
          <a:srcRect/>
          <a:stretch>
            <a:fillRect/>
          </a:stretch>
        </p:blipFill>
        <p:spPr bwMode="auto">
          <a:xfrm>
            <a:off x="6953567" y="1359462"/>
            <a:ext cx="3865483" cy="4650813"/>
          </a:xfrm>
          <a:prstGeom prst="rect">
            <a:avLst/>
          </a:prstGeom>
          <a:noFill/>
          <a:ln>
            <a:noFill/>
          </a:ln>
        </p:spPr>
      </p:pic>
      <p:sp>
        <p:nvSpPr>
          <p:cNvPr id="6" name="テキスト ボックス 5"/>
          <p:cNvSpPr txBox="1"/>
          <p:nvPr/>
        </p:nvSpPr>
        <p:spPr>
          <a:xfrm>
            <a:off x="2543611" y="5982611"/>
            <a:ext cx="2679123" cy="369332"/>
          </a:xfrm>
          <a:prstGeom prst="rect">
            <a:avLst/>
          </a:prstGeom>
          <a:noFill/>
        </p:spPr>
        <p:txBody>
          <a:bodyPr wrap="square" rtlCol="0">
            <a:spAutoFit/>
          </a:bodyPr>
          <a:lstStyle/>
          <a:p>
            <a:r>
              <a:rPr kumimoji="1" lang="en-US" altLang="ja-JP" dirty="0"/>
              <a:t>CPU</a:t>
            </a:r>
            <a:r>
              <a:rPr kumimoji="1" lang="ja-JP" altLang="en-US" dirty="0"/>
              <a:t>計算プロセス</a:t>
            </a:r>
          </a:p>
        </p:txBody>
      </p:sp>
      <p:sp>
        <p:nvSpPr>
          <p:cNvPr id="7" name="テキスト ボックス 6"/>
          <p:cNvSpPr txBox="1"/>
          <p:nvPr/>
        </p:nvSpPr>
        <p:spPr>
          <a:xfrm>
            <a:off x="7850217" y="5982611"/>
            <a:ext cx="2679123" cy="369332"/>
          </a:xfrm>
          <a:prstGeom prst="rect">
            <a:avLst/>
          </a:prstGeom>
          <a:noFill/>
        </p:spPr>
        <p:txBody>
          <a:bodyPr wrap="square" rtlCol="0">
            <a:spAutoFit/>
          </a:bodyPr>
          <a:lstStyle/>
          <a:p>
            <a:r>
              <a:rPr kumimoji="1" lang="en-US" altLang="ja-JP" dirty="0"/>
              <a:t>CUDA</a:t>
            </a:r>
            <a:r>
              <a:rPr kumimoji="1" lang="ja-JP" altLang="en-US" dirty="0"/>
              <a:t>計算プロセス</a:t>
            </a:r>
          </a:p>
        </p:txBody>
      </p:sp>
    </p:spTree>
    <p:extLst>
      <p:ext uri="{BB962C8B-B14F-4D97-AF65-F5344CB8AC3E}">
        <p14:creationId xmlns:p14="http://schemas.microsoft.com/office/powerpoint/2010/main" val="303598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t>研究背景、目的</a:t>
            </a:r>
            <a:endParaRPr kumimoji="1" lang="en-US" altLang="ja-JP" sz="3600" dirty="0"/>
          </a:p>
          <a:p>
            <a:pPr marL="514350" indent="-514350">
              <a:buFont typeface="+mj-lt"/>
              <a:buAutoNum type="arabicPeriod"/>
            </a:pPr>
            <a:r>
              <a:rPr lang="ja-JP" altLang="en-US" sz="3600" dirty="0"/>
              <a:t>実験方法</a:t>
            </a:r>
            <a:endParaRPr kumimoji="1" lang="en-US" altLang="ja-JP" sz="3600" dirty="0"/>
          </a:p>
          <a:p>
            <a:pPr marL="514350" indent="-514350">
              <a:buFont typeface="+mj-lt"/>
              <a:buAutoNum type="arabicPeriod"/>
            </a:pPr>
            <a:r>
              <a:rPr lang="en-US" altLang="ja-JP" sz="3600" dirty="0">
                <a:solidFill>
                  <a:srgbClr val="FF0000"/>
                </a:solidFill>
              </a:rPr>
              <a:t>CPU</a:t>
            </a:r>
            <a:r>
              <a:rPr lang="ja-JP" altLang="en-US" sz="3600" dirty="0">
                <a:solidFill>
                  <a:srgbClr val="FF0000"/>
                </a:solidFill>
              </a:rPr>
              <a:t>による並列化、</a:t>
            </a:r>
            <a:r>
              <a:rPr lang="en-US" altLang="ja-JP" sz="3600" dirty="0">
                <a:solidFill>
                  <a:srgbClr val="FF0000"/>
                </a:solidFill>
              </a:rPr>
              <a:t>GPGPU</a:t>
            </a:r>
            <a:r>
              <a:rPr lang="ja-JP" altLang="en-US" sz="3600" dirty="0">
                <a:solidFill>
                  <a:srgbClr val="FF0000"/>
                </a:solidFill>
              </a:rPr>
              <a:t>による並列化の差</a:t>
            </a:r>
            <a:endParaRPr lang="en-US" altLang="ja-JP" sz="3600" dirty="0">
              <a:solidFill>
                <a:srgbClr val="FF0000"/>
              </a:solidFill>
            </a:endParaRPr>
          </a:p>
          <a:p>
            <a:pPr marL="514350" indent="-514350">
              <a:buFont typeface="+mj-lt"/>
              <a:buAutoNum type="arabicPeriod"/>
            </a:pPr>
            <a:r>
              <a:rPr kumimoji="1" lang="ja-JP" altLang="en-US" sz="3600" dirty="0"/>
              <a:t>単精度において発生する</a:t>
            </a:r>
            <a:r>
              <a:rPr lang="ja-JP" altLang="en-US" sz="3600" dirty="0"/>
              <a:t>誤差</a:t>
            </a:r>
            <a:endParaRPr lang="en-US" altLang="ja-JP" sz="3600" dirty="0"/>
          </a:p>
          <a:p>
            <a:pPr marL="514350" indent="-514350">
              <a:buFont typeface="+mj-lt"/>
              <a:buAutoNum type="arabicPeriod"/>
            </a:pPr>
            <a:r>
              <a:rPr lang="ja-JP" altLang="en-US" sz="3600" dirty="0"/>
              <a:t>まとめ</a:t>
            </a:r>
            <a:endParaRPr lang="en-US" altLang="ja-JP" sz="3600" dirty="0"/>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17350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LIF</a:t>
            </a:r>
            <a:r>
              <a:rPr lang="ja-JP" altLang="en-US" dirty="0"/>
              <a:t>モデルにおける</a:t>
            </a:r>
            <a:r>
              <a:rPr kumimoji="1" lang="ja-JP" altLang="en-US" dirty="0"/>
              <a:t>差</a:t>
            </a:r>
          </a:p>
        </p:txBody>
      </p:sp>
      <p:sp>
        <p:nvSpPr>
          <p:cNvPr id="3" name="コンテンツ プレースホルダー 2"/>
          <p:cNvSpPr>
            <a:spLocks noGrp="1"/>
          </p:cNvSpPr>
          <p:nvPr>
            <p:ph idx="1"/>
          </p:nvPr>
        </p:nvSpPr>
        <p:spPr>
          <a:xfrm>
            <a:off x="6805401" y="1123949"/>
            <a:ext cx="4903773" cy="4135874"/>
          </a:xfrm>
        </p:spPr>
        <p:txBody>
          <a:bodyPr/>
          <a:lstStyle/>
          <a:p>
            <a:r>
              <a:rPr kumimoji="1" lang="ja-JP" altLang="en-US" dirty="0">
                <a:solidFill>
                  <a:schemeClr val="accent1">
                    <a:lumMod val="75000"/>
                  </a:schemeClr>
                </a:solidFill>
              </a:rPr>
              <a:t>並列化しない場合</a:t>
            </a:r>
            <a:endParaRPr kumimoji="1" lang="en-US" altLang="ja-JP" dirty="0">
              <a:solidFill>
                <a:schemeClr val="accent1">
                  <a:lumMod val="75000"/>
                </a:schemeClr>
              </a:solidFill>
            </a:endParaRPr>
          </a:p>
          <a:p>
            <a:r>
              <a:rPr lang="en-US" altLang="ja-JP" dirty="0" err="1">
                <a:solidFill>
                  <a:schemeClr val="accent2">
                    <a:lumMod val="75000"/>
                  </a:schemeClr>
                </a:solidFill>
              </a:rPr>
              <a:t>OpenMP</a:t>
            </a:r>
            <a:r>
              <a:rPr lang="ja-JP" altLang="en-US" dirty="0">
                <a:solidFill>
                  <a:schemeClr val="accent2">
                    <a:lumMod val="75000"/>
                  </a:schemeClr>
                </a:solidFill>
              </a:rPr>
              <a:t>で</a:t>
            </a:r>
            <a:r>
              <a:rPr lang="en-US" altLang="ja-JP" dirty="0">
                <a:solidFill>
                  <a:schemeClr val="accent2">
                    <a:lumMod val="75000"/>
                  </a:schemeClr>
                </a:solidFill>
              </a:rPr>
              <a:t>CPU</a:t>
            </a:r>
            <a:r>
              <a:rPr lang="ja-JP" altLang="en-US" dirty="0">
                <a:solidFill>
                  <a:schemeClr val="accent2">
                    <a:lumMod val="75000"/>
                  </a:schemeClr>
                </a:solidFill>
              </a:rPr>
              <a:t>並列化</a:t>
            </a:r>
            <a:endParaRPr lang="en-US" altLang="ja-JP" dirty="0">
              <a:solidFill>
                <a:schemeClr val="accent2">
                  <a:lumMod val="75000"/>
                </a:schemeClr>
              </a:solidFill>
            </a:endParaRPr>
          </a:p>
          <a:p>
            <a:r>
              <a:rPr kumimoji="1" lang="en-US" altLang="ja-JP" dirty="0">
                <a:solidFill>
                  <a:schemeClr val="bg1">
                    <a:lumMod val="50000"/>
                  </a:schemeClr>
                </a:solidFill>
              </a:rPr>
              <a:t>CUDA</a:t>
            </a:r>
            <a:r>
              <a:rPr kumimoji="1" lang="ja-JP" altLang="en-US" dirty="0">
                <a:solidFill>
                  <a:schemeClr val="bg1">
                    <a:lumMod val="50000"/>
                  </a:schemeClr>
                </a:solidFill>
              </a:rPr>
              <a:t>で</a:t>
            </a:r>
            <a:r>
              <a:rPr kumimoji="1" lang="en-US" altLang="ja-JP" dirty="0">
                <a:solidFill>
                  <a:schemeClr val="bg1">
                    <a:lumMod val="50000"/>
                  </a:schemeClr>
                </a:solidFill>
              </a:rPr>
              <a:t>GPGPU</a:t>
            </a:r>
            <a:r>
              <a:rPr kumimoji="1" lang="ja-JP" altLang="en-US" dirty="0">
                <a:solidFill>
                  <a:schemeClr val="bg1">
                    <a:lumMod val="50000"/>
                  </a:schemeClr>
                </a:solidFill>
              </a:rPr>
              <a:t>並列化</a:t>
            </a:r>
            <a:endParaRPr kumimoji="1" lang="en-US" altLang="ja-JP" dirty="0">
              <a:solidFill>
                <a:schemeClr val="bg1">
                  <a:lumMod val="50000"/>
                </a:schemeClr>
              </a:solidFill>
            </a:endParaRPr>
          </a:p>
          <a:p>
            <a:r>
              <a:rPr kumimoji="1" lang="en-US" altLang="ja-JP" dirty="0">
                <a:solidFill>
                  <a:schemeClr val="accent6">
                    <a:lumMod val="75000"/>
                  </a:schemeClr>
                </a:solidFill>
              </a:rPr>
              <a:t>CUDA</a:t>
            </a:r>
            <a:r>
              <a:rPr kumimoji="1" lang="ja-JP" altLang="en-US" dirty="0">
                <a:solidFill>
                  <a:schemeClr val="accent6">
                    <a:lumMod val="75000"/>
                  </a:schemeClr>
                </a:solidFill>
              </a:rPr>
              <a:t>でデータ転送なし</a:t>
            </a:r>
            <a:endParaRPr kumimoji="1" lang="en-US" altLang="ja-JP" dirty="0">
              <a:solidFill>
                <a:schemeClr val="accent6">
                  <a:lumMod val="75000"/>
                </a:schemeClr>
              </a:solidFill>
            </a:endParaRPr>
          </a:p>
          <a:p>
            <a:endParaRPr lang="en-US" altLang="ja-JP" dirty="0"/>
          </a:p>
          <a:p>
            <a:r>
              <a:rPr kumimoji="1" lang="ja-JP" altLang="en-US" dirty="0"/>
              <a:t>の４つの環境で実行時間計測</a:t>
            </a:r>
            <a:endParaRPr kumimoji="1" lang="en-US" altLang="ja-JP" dirty="0"/>
          </a:p>
        </p:txBody>
      </p:sp>
      <p:pic>
        <p:nvPicPr>
          <p:cNvPr id="5" name="図 4"/>
          <p:cNvPicPr>
            <a:picLocks noChangeAspect="1"/>
          </p:cNvPicPr>
          <p:nvPr/>
        </p:nvPicPr>
        <p:blipFill>
          <a:blip r:embed="rId2"/>
          <a:stretch>
            <a:fillRect/>
          </a:stretch>
        </p:blipFill>
        <p:spPr>
          <a:xfrm>
            <a:off x="845126" y="1123949"/>
            <a:ext cx="6040631" cy="4686132"/>
          </a:xfrm>
          <a:prstGeom prst="rect">
            <a:avLst/>
          </a:prstGeom>
        </p:spPr>
      </p:pic>
      <p:sp>
        <p:nvSpPr>
          <p:cNvPr id="6" name="テキスト ボックス 5"/>
          <p:cNvSpPr txBox="1"/>
          <p:nvPr/>
        </p:nvSpPr>
        <p:spPr>
          <a:xfrm>
            <a:off x="2176758" y="5931379"/>
            <a:ext cx="4128470" cy="369332"/>
          </a:xfrm>
          <a:prstGeom prst="rect">
            <a:avLst/>
          </a:prstGeom>
          <a:noFill/>
        </p:spPr>
        <p:txBody>
          <a:bodyPr wrap="square" rtlCol="0">
            <a:spAutoFit/>
          </a:bodyPr>
          <a:lstStyle/>
          <a:p>
            <a:r>
              <a:rPr kumimoji="1" lang="en-US" altLang="ja-JP" dirty="0"/>
              <a:t>LIF</a:t>
            </a:r>
            <a:r>
              <a:rPr kumimoji="1" lang="ja-JP" altLang="en-US" dirty="0"/>
              <a:t>における各環境での実行時間比較</a:t>
            </a:r>
          </a:p>
        </p:txBody>
      </p:sp>
    </p:spTree>
    <p:extLst>
      <p:ext uri="{BB962C8B-B14F-4D97-AF65-F5344CB8AC3E}">
        <p14:creationId xmlns:p14="http://schemas.microsoft.com/office/powerpoint/2010/main" val="198711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並列化しない場合</a:t>
            </a:r>
          </a:p>
        </p:txBody>
      </p:sp>
      <p:pic>
        <p:nvPicPr>
          <p:cNvPr id="4" name="図 3"/>
          <p:cNvPicPr/>
          <p:nvPr/>
        </p:nvPicPr>
        <p:blipFill>
          <a:blip r:embed="rId3">
            <a:extLst>
              <a:ext uri="{28A0092B-C50C-407E-A947-70E740481C1C}">
                <a14:useLocalDpi xmlns:a14="http://schemas.microsoft.com/office/drawing/2010/main" val="0"/>
              </a:ext>
            </a:extLst>
          </a:blip>
          <a:srcRect/>
          <a:stretch>
            <a:fillRect/>
          </a:stretch>
        </p:blipFill>
        <p:spPr bwMode="auto">
          <a:xfrm>
            <a:off x="845127" y="1134954"/>
            <a:ext cx="6120000" cy="5040000"/>
          </a:xfrm>
          <a:prstGeom prst="rect">
            <a:avLst/>
          </a:prstGeom>
          <a:noFill/>
          <a:ln>
            <a:noFill/>
          </a:ln>
        </p:spPr>
      </p:pic>
      <p:sp>
        <p:nvSpPr>
          <p:cNvPr id="7" name="テキスト ボックス 6"/>
          <p:cNvSpPr txBox="1"/>
          <p:nvPr/>
        </p:nvSpPr>
        <p:spPr>
          <a:xfrm>
            <a:off x="2274122" y="6263152"/>
            <a:ext cx="3925910" cy="369332"/>
          </a:xfrm>
          <a:prstGeom prst="rect">
            <a:avLst/>
          </a:prstGeom>
          <a:noFill/>
        </p:spPr>
        <p:txBody>
          <a:bodyPr wrap="square" rtlCol="0">
            <a:spAutoFit/>
          </a:bodyPr>
          <a:lstStyle/>
          <a:p>
            <a:r>
              <a:rPr kumimoji="1" lang="ja-JP" altLang="en-US" dirty="0"/>
              <a:t>非並列時の実行時間比較</a:t>
            </a:r>
          </a:p>
        </p:txBody>
      </p:sp>
      <p:pic>
        <p:nvPicPr>
          <p:cNvPr id="9" name="図 8"/>
          <p:cNvPicPr>
            <a:picLocks noChangeAspect="1"/>
          </p:cNvPicPr>
          <p:nvPr/>
        </p:nvPicPr>
        <p:blipFill>
          <a:blip r:embed="rId4"/>
          <a:stretch>
            <a:fillRect/>
          </a:stretch>
        </p:blipFill>
        <p:spPr>
          <a:xfrm>
            <a:off x="7040727" y="1134954"/>
            <a:ext cx="4320000" cy="3240000"/>
          </a:xfrm>
          <a:prstGeom prst="rect">
            <a:avLst/>
          </a:prstGeom>
        </p:spPr>
      </p:pic>
      <p:sp>
        <p:nvSpPr>
          <p:cNvPr id="10" name="テキスト ボックス 9"/>
          <p:cNvSpPr txBox="1"/>
          <p:nvPr/>
        </p:nvSpPr>
        <p:spPr>
          <a:xfrm>
            <a:off x="7452260" y="4384486"/>
            <a:ext cx="4128470" cy="369332"/>
          </a:xfrm>
          <a:prstGeom prst="rect">
            <a:avLst/>
          </a:prstGeom>
          <a:noFill/>
        </p:spPr>
        <p:txBody>
          <a:bodyPr wrap="square" rtlCol="0">
            <a:spAutoFit/>
          </a:bodyPr>
          <a:lstStyle/>
          <a:p>
            <a:r>
              <a:rPr kumimoji="1" lang="en-US" altLang="ja-JP" dirty="0"/>
              <a:t>LIF</a:t>
            </a:r>
            <a:r>
              <a:rPr kumimoji="1" lang="ja-JP" altLang="en-US" dirty="0"/>
              <a:t>における各環境での実行時間比較</a:t>
            </a:r>
          </a:p>
        </p:txBody>
      </p:sp>
      <p:sp>
        <p:nvSpPr>
          <p:cNvPr id="16" name="楕円 15"/>
          <p:cNvSpPr/>
          <p:nvPr/>
        </p:nvSpPr>
        <p:spPr>
          <a:xfrm rot="19870422">
            <a:off x="7596181" y="2054342"/>
            <a:ext cx="3248353" cy="349464"/>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17" name="直線矢印コネクタ 16"/>
          <p:cNvCxnSpPr/>
          <p:nvPr/>
        </p:nvCxnSpPr>
        <p:spPr>
          <a:xfrm>
            <a:off x="9966906" y="1292887"/>
            <a:ext cx="0" cy="499336"/>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70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t>研究背景、目的</a:t>
            </a:r>
            <a:endParaRPr kumimoji="1" lang="en-US" altLang="ja-JP" sz="3600" dirty="0"/>
          </a:p>
          <a:p>
            <a:pPr marL="514350" indent="-514350">
              <a:buFont typeface="+mj-lt"/>
              <a:buAutoNum type="arabicPeriod"/>
            </a:pPr>
            <a:r>
              <a:rPr lang="ja-JP" altLang="en-US" sz="3600" dirty="0"/>
              <a:t>実験方法</a:t>
            </a:r>
            <a:endParaRPr kumimoji="1" lang="en-US" altLang="ja-JP" sz="3600" dirty="0"/>
          </a:p>
          <a:p>
            <a:pPr marL="514350" indent="-514350">
              <a:buFont typeface="+mj-lt"/>
              <a:buAutoNum type="arabicPeriod"/>
            </a:pPr>
            <a:r>
              <a:rPr lang="en-US" altLang="ja-JP" sz="3600" dirty="0"/>
              <a:t>CPU</a:t>
            </a:r>
            <a:r>
              <a:rPr lang="ja-JP" altLang="en-US" sz="3600" dirty="0"/>
              <a:t>による並列化、</a:t>
            </a:r>
            <a:r>
              <a:rPr lang="en-US" altLang="ja-JP" sz="3600" dirty="0"/>
              <a:t>GPGPU</a:t>
            </a:r>
            <a:r>
              <a:rPr lang="ja-JP" altLang="en-US" sz="3600" dirty="0"/>
              <a:t>による並列化の差</a:t>
            </a:r>
            <a:endParaRPr lang="en-US" altLang="ja-JP" sz="3600" dirty="0"/>
          </a:p>
          <a:p>
            <a:pPr marL="514350" indent="-514350">
              <a:buFont typeface="+mj-lt"/>
              <a:buAutoNum type="arabicPeriod"/>
            </a:pPr>
            <a:r>
              <a:rPr kumimoji="1" lang="ja-JP" altLang="en-US" sz="3600" dirty="0"/>
              <a:t>単精度において発生する</a:t>
            </a:r>
            <a:r>
              <a:rPr lang="ja-JP" altLang="en-US" sz="3600" dirty="0"/>
              <a:t>誤差</a:t>
            </a:r>
            <a:endParaRPr lang="en-US" altLang="ja-JP" sz="3600" dirty="0"/>
          </a:p>
          <a:p>
            <a:pPr marL="514350" indent="-514350">
              <a:buFont typeface="+mj-lt"/>
              <a:buAutoNum type="arabicPeriod"/>
            </a:pPr>
            <a:r>
              <a:rPr lang="ja-JP" altLang="en-US" sz="3600" dirty="0"/>
              <a:t>まとめ</a:t>
            </a:r>
            <a:endParaRPr lang="en-US" altLang="ja-JP" sz="3600" dirty="0"/>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16395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r>
              <a:rPr kumimoji="1" lang="ja-JP" altLang="en-US" dirty="0"/>
              <a:t>を並列化する場合</a:t>
            </a:r>
          </a:p>
        </p:txBody>
      </p:sp>
      <p:pic>
        <p:nvPicPr>
          <p:cNvPr id="5" name="グラフ 1"/>
          <p:cNvPicPr/>
          <p:nvPr/>
        </p:nvPicPr>
        <p:blipFill>
          <a:blip r:embed="rId3">
            <a:extLst>
              <a:ext uri="{28A0092B-C50C-407E-A947-70E740481C1C}">
                <a14:useLocalDpi xmlns:a14="http://schemas.microsoft.com/office/drawing/2010/main" val="0"/>
              </a:ext>
            </a:extLst>
          </a:blip>
          <a:srcRect r="-58" b="-60"/>
          <a:stretch>
            <a:fillRect/>
          </a:stretch>
        </p:blipFill>
        <p:spPr bwMode="auto">
          <a:xfrm>
            <a:off x="845127" y="1140138"/>
            <a:ext cx="6120000" cy="5040000"/>
          </a:xfrm>
          <a:prstGeom prst="rect">
            <a:avLst/>
          </a:prstGeom>
          <a:noFill/>
          <a:ln>
            <a:noFill/>
          </a:ln>
        </p:spPr>
      </p:pic>
      <p:sp>
        <p:nvSpPr>
          <p:cNvPr id="6" name="テキスト ボックス 5"/>
          <p:cNvSpPr txBox="1"/>
          <p:nvPr/>
        </p:nvSpPr>
        <p:spPr>
          <a:xfrm>
            <a:off x="2522515" y="6180138"/>
            <a:ext cx="3925910" cy="369332"/>
          </a:xfrm>
          <a:prstGeom prst="rect">
            <a:avLst/>
          </a:prstGeom>
          <a:noFill/>
        </p:spPr>
        <p:txBody>
          <a:bodyPr wrap="square" rtlCol="0">
            <a:spAutoFit/>
          </a:bodyPr>
          <a:lstStyle/>
          <a:p>
            <a:r>
              <a:rPr kumimoji="1" lang="en-US" altLang="ja-JP" dirty="0" err="1"/>
              <a:t>OpenMP</a:t>
            </a:r>
            <a:r>
              <a:rPr kumimoji="1" lang="ja-JP" altLang="en-US" dirty="0"/>
              <a:t>による実行時間比較</a:t>
            </a:r>
          </a:p>
        </p:txBody>
      </p:sp>
      <p:sp>
        <p:nvSpPr>
          <p:cNvPr id="8" name="テキスト ボックス 7"/>
          <p:cNvSpPr txBox="1"/>
          <p:nvPr/>
        </p:nvSpPr>
        <p:spPr>
          <a:xfrm>
            <a:off x="7548719" y="4396327"/>
            <a:ext cx="4128470" cy="369332"/>
          </a:xfrm>
          <a:prstGeom prst="rect">
            <a:avLst/>
          </a:prstGeom>
          <a:noFill/>
        </p:spPr>
        <p:txBody>
          <a:bodyPr wrap="square" rtlCol="0">
            <a:spAutoFit/>
          </a:bodyPr>
          <a:lstStyle/>
          <a:p>
            <a:r>
              <a:rPr kumimoji="1" lang="en-US" altLang="ja-JP" dirty="0"/>
              <a:t>LIF</a:t>
            </a:r>
            <a:r>
              <a:rPr kumimoji="1" lang="ja-JP" altLang="en-US" dirty="0"/>
              <a:t>における各環境での実行時間比較</a:t>
            </a:r>
          </a:p>
        </p:txBody>
      </p:sp>
      <p:grpSp>
        <p:nvGrpSpPr>
          <p:cNvPr id="11" name="グループ化 10"/>
          <p:cNvGrpSpPr/>
          <p:nvPr/>
        </p:nvGrpSpPr>
        <p:grpSpPr>
          <a:xfrm>
            <a:off x="7040727" y="1140138"/>
            <a:ext cx="4320000" cy="3240000"/>
            <a:chOff x="7366816" y="1020654"/>
            <a:chExt cx="3993911" cy="3098351"/>
          </a:xfrm>
        </p:grpSpPr>
        <p:pic>
          <p:nvPicPr>
            <p:cNvPr id="7" name="図 6"/>
            <p:cNvPicPr>
              <a:picLocks noChangeAspect="1"/>
            </p:cNvPicPr>
            <p:nvPr/>
          </p:nvPicPr>
          <p:blipFill>
            <a:blip r:embed="rId4"/>
            <a:stretch>
              <a:fillRect/>
            </a:stretch>
          </p:blipFill>
          <p:spPr>
            <a:xfrm>
              <a:off x="7366816" y="1020654"/>
              <a:ext cx="3993911" cy="3098351"/>
            </a:xfrm>
            <a:prstGeom prst="rect">
              <a:avLst/>
            </a:prstGeom>
          </p:spPr>
        </p:pic>
        <p:sp>
          <p:nvSpPr>
            <p:cNvPr id="9" name="楕円 8"/>
            <p:cNvSpPr/>
            <p:nvPr/>
          </p:nvSpPr>
          <p:spPr>
            <a:xfrm rot="19870422">
              <a:off x="7813882" y="2391620"/>
              <a:ext cx="3248353" cy="349464"/>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10" name="直線矢印コネクタ 9"/>
            <p:cNvCxnSpPr/>
            <p:nvPr/>
          </p:nvCxnSpPr>
          <p:spPr>
            <a:xfrm>
              <a:off x="9822432" y="1866900"/>
              <a:ext cx="0" cy="499336"/>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952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CUDA</a:t>
            </a:r>
            <a:r>
              <a:rPr kumimoji="1" lang="ja-JP" altLang="en-US" dirty="0"/>
              <a:t>で並列化する場合</a:t>
            </a:r>
          </a:p>
        </p:txBody>
      </p:sp>
      <p:pic>
        <p:nvPicPr>
          <p:cNvPr id="4" name="グラフ 1"/>
          <p:cNvPicPr/>
          <p:nvPr/>
        </p:nvPicPr>
        <p:blipFill>
          <a:blip r:embed="rId3">
            <a:extLst>
              <a:ext uri="{28A0092B-C50C-407E-A947-70E740481C1C}">
                <a14:useLocalDpi xmlns:a14="http://schemas.microsoft.com/office/drawing/2010/main" val="0"/>
              </a:ext>
            </a:extLst>
          </a:blip>
          <a:srcRect r="-61" b="-53"/>
          <a:stretch>
            <a:fillRect/>
          </a:stretch>
        </p:blipFill>
        <p:spPr bwMode="auto">
          <a:xfrm>
            <a:off x="845127" y="1123949"/>
            <a:ext cx="6120000" cy="5040000"/>
          </a:xfrm>
          <a:prstGeom prst="rect">
            <a:avLst/>
          </a:prstGeom>
          <a:noFill/>
          <a:ln>
            <a:noFill/>
          </a:ln>
        </p:spPr>
      </p:pic>
      <p:sp>
        <p:nvSpPr>
          <p:cNvPr id="5" name="テキスト ボックス 4"/>
          <p:cNvSpPr txBox="1"/>
          <p:nvPr/>
        </p:nvSpPr>
        <p:spPr>
          <a:xfrm>
            <a:off x="2760640" y="6163949"/>
            <a:ext cx="3925910" cy="369332"/>
          </a:xfrm>
          <a:prstGeom prst="rect">
            <a:avLst/>
          </a:prstGeom>
          <a:noFill/>
        </p:spPr>
        <p:txBody>
          <a:bodyPr wrap="square" rtlCol="0">
            <a:spAutoFit/>
          </a:bodyPr>
          <a:lstStyle/>
          <a:p>
            <a:r>
              <a:rPr kumimoji="1" lang="en-US" altLang="ja-JP" dirty="0"/>
              <a:t>CUDA</a:t>
            </a:r>
            <a:r>
              <a:rPr kumimoji="1" lang="ja-JP" altLang="en-US" dirty="0"/>
              <a:t>による実行時間比較</a:t>
            </a:r>
          </a:p>
        </p:txBody>
      </p:sp>
      <p:sp>
        <p:nvSpPr>
          <p:cNvPr id="17" name="テキスト ボックス 16"/>
          <p:cNvSpPr txBox="1"/>
          <p:nvPr/>
        </p:nvSpPr>
        <p:spPr>
          <a:xfrm>
            <a:off x="7548719" y="4444718"/>
            <a:ext cx="4128470" cy="369332"/>
          </a:xfrm>
          <a:prstGeom prst="rect">
            <a:avLst/>
          </a:prstGeom>
          <a:noFill/>
        </p:spPr>
        <p:txBody>
          <a:bodyPr wrap="square" rtlCol="0">
            <a:spAutoFit/>
          </a:bodyPr>
          <a:lstStyle/>
          <a:p>
            <a:r>
              <a:rPr kumimoji="1" lang="en-US" altLang="ja-JP" dirty="0"/>
              <a:t>LIF</a:t>
            </a:r>
            <a:r>
              <a:rPr kumimoji="1" lang="ja-JP" altLang="en-US" dirty="0"/>
              <a:t>における各環境での実行時間比較</a:t>
            </a:r>
          </a:p>
        </p:txBody>
      </p:sp>
      <p:grpSp>
        <p:nvGrpSpPr>
          <p:cNvPr id="18" name="グループ化 17"/>
          <p:cNvGrpSpPr/>
          <p:nvPr/>
        </p:nvGrpSpPr>
        <p:grpSpPr>
          <a:xfrm>
            <a:off x="7040727" y="1188529"/>
            <a:ext cx="4320000" cy="3240000"/>
            <a:chOff x="7366816" y="1020654"/>
            <a:chExt cx="3993911" cy="3098351"/>
          </a:xfrm>
        </p:grpSpPr>
        <p:pic>
          <p:nvPicPr>
            <p:cNvPr id="19" name="図 18"/>
            <p:cNvPicPr>
              <a:picLocks noChangeAspect="1"/>
            </p:cNvPicPr>
            <p:nvPr/>
          </p:nvPicPr>
          <p:blipFill>
            <a:blip r:embed="rId4"/>
            <a:stretch>
              <a:fillRect/>
            </a:stretch>
          </p:blipFill>
          <p:spPr>
            <a:xfrm>
              <a:off x="7366816" y="1020654"/>
              <a:ext cx="3993911" cy="3098351"/>
            </a:xfrm>
            <a:prstGeom prst="rect">
              <a:avLst/>
            </a:prstGeom>
          </p:spPr>
        </p:pic>
        <p:sp>
          <p:nvSpPr>
            <p:cNvPr id="20" name="楕円 19"/>
            <p:cNvSpPr/>
            <p:nvPr/>
          </p:nvSpPr>
          <p:spPr>
            <a:xfrm rot="20459648">
              <a:off x="8000031" y="2360541"/>
              <a:ext cx="3009158" cy="48363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21" name="直線矢印コネクタ 20"/>
            <p:cNvCxnSpPr/>
            <p:nvPr/>
          </p:nvCxnSpPr>
          <p:spPr>
            <a:xfrm flipV="1">
              <a:off x="8281022" y="2990844"/>
              <a:ext cx="0" cy="243928"/>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直線矢印コネクタ 23"/>
          <p:cNvCxnSpPr/>
          <p:nvPr/>
        </p:nvCxnSpPr>
        <p:spPr>
          <a:xfrm flipH="1">
            <a:off x="10211187" y="2295525"/>
            <a:ext cx="9138" cy="24218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4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データ転送の有無による計算時間の差</a:t>
            </a:r>
          </a:p>
        </p:txBody>
      </p:sp>
      <p:pic>
        <p:nvPicPr>
          <p:cNvPr id="4" name="グラフ 1"/>
          <p:cNvPicPr/>
          <p:nvPr/>
        </p:nvPicPr>
        <p:blipFill>
          <a:blip r:embed="rId3">
            <a:extLst>
              <a:ext uri="{28A0092B-C50C-407E-A947-70E740481C1C}">
                <a14:useLocalDpi xmlns:a14="http://schemas.microsoft.com/office/drawing/2010/main" val="0"/>
              </a:ext>
            </a:extLst>
          </a:blip>
          <a:srcRect r="-58" b="-60"/>
          <a:stretch>
            <a:fillRect/>
          </a:stretch>
        </p:blipFill>
        <p:spPr bwMode="auto">
          <a:xfrm>
            <a:off x="845127" y="1123949"/>
            <a:ext cx="6120000" cy="5400000"/>
          </a:xfrm>
          <a:prstGeom prst="rect">
            <a:avLst/>
          </a:prstGeom>
          <a:noFill/>
          <a:ln>
            <a:noFill/>
          </a:ln>
        </p:spPr>
      </p:pic>
      <p:sp>
        <p:nvSpPr>
          <p:cNvPr id="5" name="テキスト ボックス 4"/>
          <p:cNvSpPr txBox="1"/>
          <p:nvPr/>
        </p:nvSpPr>
        <p:spPr>
          <a:xfrm>
            <a:off x="2295525" y="6339283"/>
            <a:ext cx="4295775" cy="369332"/>
          </a:xfrm>
          <a:prstGeom prst="rect">
            <a:avLst/>
          </a:prstGeom>
          <a:noFill/>
        </p:spPr>
        <p:txBody>
          <a:bodyPr wrap="square" rtlCol="0">
            <a:spAutoFit/>
          </a:bodyPr>
          <a:lstStyle/>
          <a:p>
            <a:r>
              <a:rPr kumimoji="1" lang="ja-JP" altLang="en-US" dirty="0"/>
              <a:t>データ転送による実行時間の影響</a:t>
            </a:r>
          </a:p>
        </p:txBody>
      </p:sp>
      <p:sp>
        <p:nvSpPr>
          <p:cNvPr id="11" name="テキスト ボックス 10"/>
          <p:cNvSpPr txBox="1"/>
          <p:nvPr/>
        </p:nvSpPr>
        <p:spPr>
          <a:xfrm>
            <a:off x="7548719" y="4444718"/>
            <a:ext cx="4128470" cy="369332"/>
          </a:xfrm>
          <a:prstGeom prst="rect">
            <a:avLst/>
          </a:prstGeom>
          <a:noFill/>
        </p:spPr>
        <p:txBody>
          <a:bodyPr wrap="square" rtlCol="0">
            <a:spAutoFit/>
          </a:bodyPr>
          <a:lstStyle/>
          <a:p>
            <a:r>
              <a:rPr kumimoji="1" lang="en-US" altLang="ja-JP" dirty="0"/>
              <a:t>LIF</a:t>
            </a:r>
            <a:r>
              <a:rPr kumimoji="1" lang="ja-JP" altLang="en-US" dirty="0"/>
              <a:t>における各環境での実行時間比較</a:t>
            </a:r>
          </a:p>
        </p:txBody>
      </p:sp>
      <p:grpSp>
        <p:nvGrpSpPr>
          <p:cNvPr id="12" name="グループ化 11"/>
          <p:cNvGrpSpPr/>
          <p:nvPr/>
        </p:nvGrpSpPr>
        <p:grpSpPr>
          <a:xfrm>
            <a:off x="7040727" y="1188529"/>
            <a:ext cx="4320000" cy="3240000"/>
            <a:chOff x="7366816" y="1020654"/>
            <a:chExt cx="3993911" cy="3098351"/>
          </a:xfrm>
        </p:grpSpPr>
        <p:pic>
          <p:nvPicPr>
            <p:cNvPr id="13" name="図 12"/>
            <p:cNvPicPr>
              <a:picLocks noChangeAspect="1"/>
            </p:cNvPicPr>
            <p:nvPr/>
          </p:nvPicPr>
          <p:blipFill>
            <a:blip r:embed="rId4"/>
            <a:stretch>
              <a:fillRect/>
            </a:stretch>
          </p:blipFill>
          <p:spPr>
            <a:xfrm>
              <a:off x="7366816" y="1020654"/>
              <a:ext cx="3993911" cy="3098351"/>
            </a:xfrm>
            <a:prstGeom prst="rect">
              <a:avLst/>
            </a:prstGeom>
          </p:spPr>
        </p:pic>
        <p:sp>
          <p:nvSpPr>
            <p:cNvPr id="14" name="楕円 13"/>
            <p:cNvSpPr/>
            <p:nvPr/>
          </p:nvSpPr>
          <p:spPr>
            <a:xfrm rot="20459648">
              <a:off x="7968258" y="2437467"/>
              <a:ext cx="3100471" cy="669659"/>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15" name="直線矢印コネクタ 14"/>
            <p:cNvCxnSpPr/>
            <p:nvPr/>
          </p:nvCxnSpPr>
          <p:spPr>
            <a:xfrm flipH="1">
              <a:off x="9883718" y="2533411"/>
              <a:ext cx="8806" cy="26542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6627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ニューロン数が</a:t>
            </a:r>
            <a:r>
              <a:rPr kumimoji="1" lang="en-US" altLang="ja-JP" dirty="0"/>
              <a:t>2</a:t>
            </a:r>
            <a:r>
              <a:rPr kumimoji="1" lang="ja-JP" altLang="en-US" dirty="0"/>
              <a:t>＾</a:t>
            </a:r>
            <a:r>
              <a:rPr kumimoji="1" lang="en-US" altLang="ja-JP" dirty="0"/>
              <a:t>18</a:t>
            </a:r>
            <a:r>
              <a:rPr kumimoji="1" lang="ja-JP" altLang="en-US" dirty="0"/>
              <a:t>の場合</a:t>
            </a:r>
          </a:p>
        </p:txBody>
      </p:sp>
      <p:sp>
        <p:nvSpPr>
          <p:cNvPr id="10" name="テキスト ボックス 9"/>
          <p:cNvSpPr txBox="1"/>
          <p:nvPr/>
        </p:nvSpPr>
        <p:spPr>
          <a:xfrm>
            <a:off x="845126" y="5136302"/>
            <a:ext cx="10270548" cy="95410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ニューロンモデルが複雑である方が</a:t>
            </a:r>
            <a:r>
              <a:rPr kumimoji="1" lang="en-US" altLang="ja-JP" sz="2800" dirty="0"/>
              <a:t>CUDA</a:t>
            </a:r>
            <a:r>
              <a:rPr kumimoji="1" lang="ja-JP" altLang="en-US" sz="2800" dirty="0"/>
              <a:t>による高速化の効果が大きい。</a:t>
            </a:r>
          </a:p>
        </p:txBody>
      </p:sp>
      <mc:AlternateContent xmlns:mc="http://schemas.openxmlformats.org/markup-compatibility/2006">
        <mc:Choice xmlns:a14="http://schemas.microsoft.com/office/drawing/2010/main" Requires="a14">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1670913819"/>
                  </p:ext>
                </p:extLst>
              </p:nvPr>
            </p:nvGraphicFramePr>
            <p:xfrm>
              <a:off x="845126" y="1123949"/>
              <a:ext cx="10184823" cy="3875487"/>
            </p:xfrm>
            <a:graphic>
              <a:graphicData uri="http://schemas.openxmlformats.org/drawingml/2006/table">
                <a:tbl>
                  <a:tblPr>
                    <a:tableStyleId>{5C22544A-7EE6-4342-B048-85BDC9FD1C3A}</a:tableStyleId>
                  </a:tblPr>
                  <a:tblGrid>
                    <a:gridCol w="1651593">
                      <a:extLst>
                        <a:ext uri="{9D8B030D-6E8A-4147-A177-3AD203B41FA5}">
                          <a16:colId xmlns:a16="http://schemas.microsoft.com/office/drawing/2014/main" val="3218539660"/>
                        </a:ext>
                      </a:extLst>
                    </a:gridCol>
                    <a:gridCol w="1743348">
                      <a:extLst>
                        <a:ext uri="{9D8B030D-6E8A-4147-A177-3AD203B41FA5}">
                          <a16:colId xmlns:a16="http://schemas.microsoft.com/office/drawing/2014/main" val="3822351052"/>
                        </a:ext>
                      </a:extLst>
                    </a:gridCol>
                    <a:gridCol w="1743348">
                      <a:extLst>
                        <a:ext uri="{9D8B030D-6E8A-4147-A177-3AD203B41FA5}">
                          <a16:colId xmlns:a16="http://schemas.microsoft.com/office/drawing/2014/main" val="2096557501"/>
                        </a:ext>
                      </a:extLst>
                    </a:gridCol>
                    <a:gridCol w="1743348">
                      <a:extLst>
                        <a:ext uri="{9D8B030D-6E8A-4147-A177-3AD203B41FA5}">
                          <a16:colId xmlns:a16="http://schemas.microsoft.com/office/drawing/2014/main" val="2255287843"/>
                        </a:ext>
                      </a:extLst>
                    </a:gridCol>
                    <a:gridCol w="1651593">
                      <a:extLst>
                        <a:ext uri="{9D8B030D-6E8A-4147-A177-3AD203B41FA5}">
                          <a16:colId xmlns:a16="http://schemas.microsoft.com/office/drawing/2014/main" val="97382959"/>
                        </a:ext>
                      </a:extLst>
                    </a:gridCol>
                    <a:gridCol w="1651593">
                      <a:extLst>
                        <a:ext uri="{9D8B030D-6E8A-4147-A177-3AD203B41FA5}">
                          <a16:colId xmlns:a16="http://schemas.microsoft.com/office/drawing/2014/main" val="2965849882"/>
                        </a:ext>
                      </a:extLst>
                    </a:gridCol>
                  </a:tblGrid>
                  <a:tr h="763189">
                    <a:tc>
                      <a:txBody>
                        <a:bodyPr/>
                        <a:lstStyle/>
                        <a:p>
                          <a:pPr algn="l" fontAlgn="ctr"/>
                          <a:r>
                            <a:rPr lang="ja-JP" altLang="en-US" sz="2000" dirty="0"/>
                            <a:t>モデル</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rgbClr val="FF0000"/>
                              </a:solidFill>
                            </a:rPr>
                            <a:t>並列化なし</a:t>
                          </a:r>
                          <a:r>
                            <a:rPr lang="en-US" altLang="ja-JP" sz="2000" dirty="0">
                              <a:solidFill>
                                <a:srgbClr val="FF0000"/>
                              </a:solidFill>
                            </a:rPr>
                            <a:t>(</a:t>
                          </a:r>
                          <a:r>
                            <a:rPr lang="en-US" sz="2000" dirty="0">
                              <a:solidFill>
                                <a:srgbClr val="FF0000"/>
                              </a:solidFill>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2000"/>
                            <a:t>OpenMP(s)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2000" dirty="0"/>
                            <a:t>CUDA(s)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chemeClr val="accent1">
                                  <a:lumMod val="75000"/>
                                </a:schemeClr>
                              </a:solidFill>
                            </a:rPr>
                            <a:t>データ転送なし</a:t>
                          </a:r>
                          <a:r>
                            <a:rPr lang="en-US" altLang="ja-JP" sz="2000" dirty="0">
                              <a:solidFill>
                                <a:schemeClr val="accent1">
                                  <a:lumMod val="75000"/>
                                </a:schemeClr>
                              </a:solidFill>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rgbClr val="7030A0"/>
                              </a:solidFill>
                            </a:rPr>
                            <a:t>高速化倍率</a:t>
                          </a:r>
                          <a:endParaRPr lang="en-US" altLang="ja-JP" sz="2000" dirty="0">
                            <a:solidFill>
                              <a:srgbClr val="7030A0"/>
                            </a:solidFill>
                          </a:endParaRPr>
                        </a:p>
                        <a:p>
                          <a:pPr algn="l" fontAlgn="ctr"/>
                          <a:r>
                            <a:rPr lang="en-US" altLang="ja-JP" sz="2000" dirty="0"/>
                            <a:t>(</a:t>
                          </a:r>
                          <a:r>
                            <a:rPr lang="ja-JP" altLang="en-US" sz="2000" dirty="0">
                              <a:solidFill>
                                <a:srgbClr val="FF0000"/>
                              </a:solidFill>
                            </a:rPr>
                            <a:t>データ転送なし</a:t>
                          </a:r>
                          <a:r>
                            <a:rPr lang="en-US" altLang="ja-JP" sz="2000" dirty="0"/>
                            <a:t>/</a:t>
                          </a:r>
                          <a:r>
                            <a:rPr lang="ja-JP" altLang="en-US" sz="2000" dirty="0">
                              <a:solidFill>
                                <a:srgbClr val="0070C0"/>
                              </a:solidFill>
                            </a:rPr>
                            <a:t>並列化なし</a:t>
                          </a:r>
                          <a:r>
                            <a:rPr lang="en-US" altLang="ja-JP" sz="2000" dirty="0"/>
                            <a:t>)</a:t>
                          </a:r>
                          <a:endParaRPr lang="ja-JP" altLang="en-US" sz="200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7620802"/>
                      </a:ext>
                    </a:extLst>
                  </a:tr>
                  <a:tr h="527065">
                    <a:tc>
                      <a:txBody>
                        <a:bodyPr/>
                        <a:lstStyle/>
                        <a:p>
                          <a:pPr algn="l" fontAlgn="ctr"/>
                          <a:r>
                            <a:rPr lang="en-US" sz="2000" dirty="0"/>
                            <a:t>LIF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0" u="none" strike="noStrike" smtClean="0">
                                  <a:solidFill>
                                    <a:srgbClr val="FF0000"/>
                                  </a:solidFill>
                                  <a:effectLst/>
                                  <a:latin typeface="Cambria Math" panose="02040503050406030204" pitchFamily="18" charset="0"/>
                                  <a:ea typeface="游ゴシック" panose="020B0400000000000000" pitchFamily="50" charset="-128"/>
                                </a:rPr>
                                <m:t>3.19</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3</m:t>
                                  </m:r>
                                </m:sup>
                              </m:sSup>
                            </m:oMath>
                          </a14:m>
                          <a:r>
                            <a:rPr lang="en-US" altLang="ja-JP" sz="1800" b="0" i="0" u="none" strike="noStrike" dirty="0">
                              <a:solidFill>
                                <a:srgbClr val="FF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3.02</m:t>
                              </m:r>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9.51×</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5.07</m:t>
                              </m:r>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m:t>
                                  </m:r>
                                </m:sup>
                              </m:sSup>
                            </m:oMath>
                          </a14:m>
                          <a:r>
                            <a:rPr lang="en-US" altLang="ja-JP" sz="1800" b="0" i="0" u="none" strike="noStrike" dirty="0">
                              <a:solidFill>
                                <a:schemeClr val="accent1">
                                  <a:lumMod val="75000"/>
                                </a:schemeClr>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63.0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2851835"/>
                      </a:ext>
                    </a:extLst>
                  </a:tr>
                  <a:tr h="527065">
                    <a:tc>
                      <a:txBody>
                        <a:bodyPr/>
                        <a:lstStyle/>
                        <a:p>
                          <a:pPr algn="l" fontAlgn="ctr"/>
                          <a:r>
                            <a:rPr lang="en-US" sz="2000" dirty="0" err="1"/>
                            <a:t>Izhikevich</a:t>
                          </a:r>
                          <a:endParaRPr lang="en-US" sz="200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0" u="none" strike="noStrike" smtClean="0">
                                  <a:solidFill>
                                    <a:srgbClr val="FF0000"/>
                                  </a:solidFill>
                                  <a:effectLst/>
                                  <a:latin typeface="Cambria Math" panose="02040503050406030204" pitchFamily="18" charset="0"/>
                                  <a:ea typeface="游ゴシック" panose="020B0400000000000000" pitchFamily="50" charset="-128"/>
                                </a:rPr>
                                <m:t>3.</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84</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3</m:t>
                                  </m:r>
                                </m:sup>
                              </m:sSup>
                            </m:oMath>
                          </a14:m>
                          <a:r>
                            <a:rPr lang="en-US" altLang="ja-JP" sz="1800" b="0" i="0" u="none" strike="noStrike" dirty="0">
                              <a:solidFill>
                                <a:srgbClr val="FF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3.22×</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88.6×</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54.5</m:t>
                              </m:r>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m:t>
                                  </m:r>
                                </m:sup>
                              </m:sSup>
                            </m:oMath>
                          </a14:m>
                          <a:r>
                            <a:rPr lang="en-US" altLang="ja-JP" sz="1800" b="0" i="0" u="none" strike="noStrike" dirty="0">
                              <a:solidFill>
                                <a:schemeClr val="accent1">
                                  <a:lumMod val="75000"/>
                                </a:schemeClr>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70.6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7192397"/>
                      </a:ext>
                    </a:extLst>
                  </a:tr>
                  <a:tr h="763189">
                    <a:tc>
                      <a:txBody>
                        <a:bodyPr/>
                        <a:lstStyle/>
                        <a:p>
                          <a:pPr algn="l" fontAlgn="ctr"/>
                          <a:r>
                            <a:rPr lang="en-US" sz="2000" dirty="0"/>
                            <a:t>Hodgkin-Huxley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0" u="none" strike="noStrike" smtClean="0">
                                  <a:solidFill>
                                    <a:srgbClr val="FF0000"/>
                                  </a:solidFill>
                                  <a:effectLst/>
                                  <a:latin typeface="Cambria Math" panose="02040503050406030204" pitchFamily="18" charset="0"/>
                                  <a:ea typeface="游ゴシック" panose="020B0400000000000000" pitchFamily="50" charset="-128"/>
                                </a:rPr>
                                <m:t>3.</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35</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4</m:t>
                                  </m:r>
                                </m:sup>
                              </m:sSup>
                            </m:oMath>
                          </a14:m>
                          <a:r>
                            <a:rPr lang="en-US" altLang="ja-JP" sz="1800" b="0" i="0" u="none" strike="noStrike" dirty="0">
                              <a:solidFill>
                                <a:srgbClr val="FF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2.80×</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3</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5.83×</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3.53</m:t>
                              </m:r>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chemeClr val="accent1">
                                  <a:lumMod val="75000"/>
                                </a:schemeClr>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94.9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8806764"/>
                      </a:ext>
                    </a:extLst>
                  </a:tr>
                  <a:tr h="1134243">
                    <a:tc>
                      <a:txBody>
                        <a:bodyPr/>
                        <a:lstStyle/>
                        <a:p>
                          <a:pPr algn="l" fontAlgn="ctr"/>
                          <a:r>
                            <a:rPr lang="en-US" sz="2000" dirty="0"/>
                            <a:t>2-compartment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0" u="none" strike="noStrike" smtClean="0">
                                  <a:solidFill>
                                    <a:srgbClr val="FF0000"/>
                                  </a:solidFill>
                                  <a:effectLst/>
                                  <a:latin typeface="Cambria Math" panose="02040503050406030204" pitchFamily="18" charset="0"/>
                                  <a:ea typeface="游ゴシック" panose="020B0400000000000000" pitchFamily="50" charset="-128"/>
                                </a:rPr>
                                <m:t>3.</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83</m:t>
                              </m:r>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rgbClr val="FF0000"/>
                                      </a:solidFill>
                                      <a:effectLst/>
                                      <a:latin typeface="Cambria Math" panose="02040503050406030204" pitchFamily="18" charset="0"/>
                                      <a:ea typeface="游ゴシック" panose="020B0400000000000000" pitchFamily="50" charset="-128"/>
                                    </a:rPr>
                                    <m:t>4</m:t>
                                  </m:r>
                                </m:sup>
                              </m:sSup>
                            </m:oMath>
                          </a14:m>
                          <a:r>
                            <a:rPr lang="en-US" altLang="ja-JP" sz="1800" b="0" i="0" u="none" strike="noStrike" dirty="0">
                              <a:solidFill>
                                <a:srgbClr val="FF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3.20×</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3</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7.52×</m:t>
                              </m:r>
                              <m:sSup>
                                <m:sSupPr>
                                  <m:ctrlP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tx1"/>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14:m>
                            <m:oMath xmlns:m="http://schemas.openxmlformats.org/officeDocument/2006/math">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4.18</m:t>
                              </m:r>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m:t>
                              </m:r>
                              <m:sSup>
                                <m:sSupPr>
                                  <m:ctrlP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ctrlPr>
                                </m:sSupPr>
                                <m:e>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10</m:t>
                                  </m:r>
                                </m:e>
                                <m:sup>
                                  <m:r>
                                    <a:rPr lang="en-US" altLang="ja-JP" sz="1800" b="0" i="1" u="none" strike="noStrike" smtClean="0">
                                      <a:solidFill>
                                        <a:schemeClr val="accent1">
                                          <a:lumMod val="75000"/>
                                        </a:schemeClr>
                                      </a:solidFill>
                                      <a:effectLst/>
                                      <a:latin typeface="Cambria Math" panose="02040503050406030204" pitchFamily="18" charset="0"/>
                                      <a:ea typeface="游ゴシック" panose="020B0400000000000000" pitchFamily="50" charset="-128"/>
                                    </a:rPr>
                                    <m:t>2</m:t>
                                  </m:r>
                                </m:sup>
                              </m:sSup>
                            </m:oMath>
                          </a14:m>
                          <a:r>
                            <a:rPr lang="en-US" altLang="ja-JP" sz="1800" b="0" i="0" u="none" strike="noStrike" dirty="0">
                              <a:solidFill>
                                <a:schemeClr val="accent1">
                                  <a:lumMod val="75000"/>
                                </a:schemeClr>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91.6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515812"/>
                      </a:ext>
                    </a:extLst>
                  </a:tr>
                </a:tbl>
              </a:graphicData>
            </a:graphic>
          </p:graphicFrame>
        </mc:Choice>
        <mc:Fallback>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1670913819"/>
                  </p:ext>
                </p:extLst>
              </p:nvPr>
            </p:nvGraphicFramePr>
            <p:xfrm>
              <a:off x="845126" y="1123949"/>
              <a:ext cx="10184823" cy="3875487"/>
            </p:xfrm>
            <a:graphic>
              <a:graphicData uri="http://schemas.openxmlformats.org/drawingml/2006/table">
                <a:tbl>
                  <a:tblPr>
                    <a:tableStyleId>{5C22544A-7EE6-4342-B048-85BDC9FD1C3A}</a:tableStyleId>
                  </a:tblPr>
                  <a:tblGrid>
                    <a:gridCol w="1651593">
                      <a:extLst>
                        <a:ext uri="{9D8B030D-6E8A-4147-A177-3AD203B41FA5}">
                          <a16:colId xmlns:a16="http://schemas.microsoft.com/office/drawing/2014/main" val="3218539660"/>
                        </a:ext>
                      </a:extLst>
                    </a:gridCol>
                    <a:gridCol w="1743348">
                      <a:extLst>
                        <a:ext uri="{9D8B030D-6E8A-4147-A177-3AD203B41FA5}">
                          <a16:colId xmlns:a16="http://schemas.microsoft.com/office/drawing/2014/main" val="3822351052"/>
                        </a:ext>
                      </a:extLst>
                    </a:gridCol>
                    <a:gridCol w="1743348">
                      <a:extLst>
                        <a:ext uri="{9D8B030D-6E8A-4147-A177-3AD203B41FA5}">
                          <a16:colId xmlns:a16="http://schemas.microsoft.com/office/drawing/2014/main" val="2096557501"/>
                        </a:ext>
                      </a:extLst>
                    </a:gridCol>
                    <a:gridCol w="1743348">
                      <a:extLst>
                        <a:ext uri="{9D8B030D-6E8A-4147-A177-3AD203B41FA5}">
                          <a16:colId xmlns:a16="http://schemas.microsoft.com/office/drawing/2014/main" val="2255287843"/>
                        </a:ext>
                      </a:extLst>
                    </a:gridCol>
                    <a:gridCol w="1651593">
                      <a:extLst>
                        <a:ext uri="{9D8B030D-6E8A-4147-A177-3AD203B41FA5}">
                          <a16:colId xmlns:a16="http://schemas.microsoft.com/office/drawing/2014/main" val="97382959"/>
                        </a:ext>
                      </a:extLst>
                    </a:gridCol>
                    <a:gridCol w="1651593">
                      <a:extLst>
                        <a:ext uri="{9D8B030D-6E8A-4147-A177-3AD203B41FA5}">
                          <a16:colId xmlns:a16="http://schemas.microsoft.com/office/drawing/2014/main" val="2965849882"/>
                        </a:ext>
                      </a:extLst>
                    </a:gridCol>
                  </a:tblGrid>
                  <a:tr h="923925">
                    <a:tc>
                      <a:txBody>
                        <a:bodyPr/>
                        <a:lstStyle/>
                        <a:p>
                          <a:pPr algn="l" fontAlgn="ctr"/>
                          <a:r>
                            <a:rPr lang="ja-JP" altLang="en-US" sz="2000" dirty="0"/>
                            <a:t>モデル</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rgbClr val="FF0000"/>
                              </a:solidFill>
                            </a:rPr>
                            <a:t>並列化なし</a:t>
                          </a:r>
                          <a:r>
                            <a:rPr lang="en-US" altLang="ja-JP" sz="2000" dirty="0">
                              <a:solidFill>
                                <a:srgbClr val="FF0000"/>
                              </a:solidFill>
                            </a:rPr>
                            <a:t>(</a:t>
                          </a:r>
                          <a:r>
                            <a:rPr lang="en-US" sz="2000" dirty="0">
                              <a:solidFill>
                                <a:srgbClr val="FF0000"/>
                              </a:solidFill>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2000"/>
                            <a:t>OpenMP(s)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2000" dirty="0"/>
                            <a:t>CUDA(s)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chemeClr val="accent1">
                                  <a:lumMod val="75000"/>
                                </a:schemeClr>
                              </a:solidFill>
                            </a:rPr>
                            <a:t>データ転送なし</a:t>
                          </a:r>
                          <a:r>
                            <a:rPr lang="en-US" altLang="ja-JP" sz="2000" dirty="0">
                              <a:solidFill>
                                <a:schemeClr val="accent1">
                                  <a:lumMod val="75000"/>
                                </a:schemeClr>
                              </a:solidFill>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2000" dirty="0">
                              <a:solidFill>
                                <a:srgbClr val="7030A0"/>
                              </a:solidFill>
                            </a:rPr>
                            <a:t>高速化倍率</a:t>
                          </a:r>
                          <a:endParaRPr lang="en-US" altLang="ja-JP" sz="2000" dirty="0">
                            <a:solidFill>
                              <a:srgbClr val="7030A0"/>
                            </a:solidFill>
                          </a:endParaRPr>
                        </a:p>
                        <a:p>
                          <a:pPr algn="l" fontAlgn="ctr"/>
                          <a:r>
                            <a:rPr lang="en-US" altLang="ja-JP" sz="2000" dirty="0"/>
                            <a:t>(</a:t>
                          </a:r>
                          <a:r>
                            <a:rPr lang="ja-JP" altLang="en-US" sz="2000" dirty="0">
                              <a:solidFill>
                                <a:srgbClr val="FF0000"/>
                              </a:solidFill>
                            </a:rPr>
                            <a:t>データ転送なし</a:t>
                          </a:r>
                          <a:r>
                            <a:rPr lang="en-US" altLang="ja-JP" sz="2000" dirty="0"/>
                            <a:t>/</a:t>
                          </a:r>
                          <a:r>
                            <a:rPr lang="ja-JP" altLang="en-US" sz="2000" dirty="0">
                              <a:solidFill>
                                <a:srgbClr val="0070C0"/>
                              </a:solidFill>
                            </a:rPr>
                            <a:t>並列化なし</a:t>
                          </a:r>
                          <a:r>
                            <a:rPr lang="en-US" altLang="ja-JP" sz="2000" dirty="0"/>
                            <a:t>)</a:t>
                          </a:r>
                          <a:endParaRPr lang="ja-JP" altLang="en-US" sz="200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7620802"/>
                      </a:ext>
                    </a:extLst>
                  </a:tr>
                  <a:tr h="527065">
                    <a:tc>
                      <a:txBody>
                        <a:bodyPr/>
                        <a:lstStyle/>
                        <a:p>
                          <a:pPr algn="l" fontAlgn="ctr"/>
                          <a:r>
                            <a:rPr lang="en-US" sz="2000" dirty="0"/>
                            <a:t>LIF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5105" t="-189535" r="-390559" b="-466279"/>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4425" t="-189535" r="-289199" b="-466279"/>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5455" t="-189535" r="-190210" b="-466279"/>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17343" t="-189535" r="-100738" b="-466279"/>
                          </a:stretch>
                        </a:blipFill>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63.0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2851835"/>
                      </a:ext>
                    </a:extLst>
                  </a:tr>
                  <a:tr h="527065">
                    <a:tc>
                      <a:txBody>
                        <a:bodyPr/>
                        <a:lstStyle/>
                        <a:p>
                          <a:pPr algn="l" fontAlgn="ctr"/>
                          <a:r>
                            <a:rPr lang="en-US" sz="2000" dirty="0" err="1"/>
                            <a:t>Izhikevich</a:t>
                          </a:r>
                          <a:endParaRPr lang="en-US" sz="2000"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5105" t="-286207" r="-390559" b="-360920"/>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4425" t="-286207" r="-289199" b="-360920"/>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5455" t="-286207" r="-190210" b="-360920"/>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17343" t="-286207" r="-100738" b="-360920"/>
                          </a:stretch>
                        </a:blipFill>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70.6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7192397"/>
                      </a:ext>
                    </a:extLst>
                  </a:tr>
                  <a:tr h="763189">
                    <a:tc>
                      <a:txBody>
                        <a:bodyPr/>
                        <a:lstStyle/>
                        <a:p>
                          <a:pPr algn="l" fontAlgn="ctr"/>
                          <a:r>
                            <a:rPr lang="en-US" sz="2000" dirty="0"/>
                            <a:t>Hodgkin-Huxley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5105" t="-266667" r="-390559" b="-149206"/>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4425" t="-266667" r="-289199" b="-149206"/>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5455" t="-266667" r="-190210" b="-149206"/>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17343" t="-266667" r="-100738" b="-149206"/>
                          </a:stretch>
                        </a:blipFill>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94.9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8806764"/>
                      </a:ext>
                    </a:extLst>
                  </a:tr>
                  <a:tr h="1134243">
                    <a:tc>
                      <a:txBody>
                        <a:bodyPr/>
                        <a:lstStyle/>
                        <a:p>
                          <a:pPr algn="l" fontAlgn="ctr"/>
                          <a:r>
                            <a:rPr lang="en-US" sz="2000" dirty="0"/>
                            <a:t>2-compartment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5105" t="-248387" r="-390559" b="-1075"/>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4425" t="-248387" r="-289199" b="-1075"/>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5455" t="-248387" r="-190210" b="-1075"/>
                          </a:stretch>
                        </a:blipFill>
                      </a:tcPr>
                    </a:tc>
                    <a:tc>
                      <a:txBody>
                        <a:bodyPr/>
                        <a:lstStyle/>
                        <a:p>
                          <a:endParaRPr lang="ja-JP"/>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17343" t="-248387" r="-100738" b="-1075"/>
                          </a:stretch>
                        </a:blipFill>
                      </a:tcPr>
                    </a:tc>
                    <a:tc>
                      <a:txBody>
                        <a:bodyPr/>
                        <a:lstStyle/>
                        <a:p>
                          <a:pPr algn="r" fontAlgn="ctr"/>
                          <a:r>
                            <a:rPr lang="en-US" altLang="ja-JP" sz="1800" b="0" i="0" u="none" strike="noStrike" dirty="0">
                              <a:solidFill>
                                <a:srgbClr val="7030A0"/>
                              </a:solidFill>
                              <a:effectLst/>
                              <a:latin typeface="游ゴシック" panose="020B0400000000000000" pitchFamily="50" charset="-128"/>
                              <a:ea typeface="游ゴシック" panose="020B0400000000000000" pitchFamily="50" charset="-128"/>
                            </a:rPr>
                            <a:t>91.6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515812"/>
                      </a:ext>
                    </a:extLst>
                  </a:tr>
                </a:tbl>
              </a:graphicData>
            </a:graphic>
          </p:graphicFrame>
        </mc:Fallback>
      </mc:AlternateContent>
    </p:spTree>
    <p:extLst>
      <p:ext uri="{BB962C8B-B14F-4D97-AF65-F5344CB8AC3E}">
        <p14:creationId xmlns:p14="http://schemas.microsoft.com/office/powerpoint/2010/main" val="1876886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pPr fontAlgn="auto">
              <a:spcAft>
                <a:spcPts val="0"/>
              </a:spcAft>
              <a:defRPr/>
            </a:pPr>
            <a:r>
              <a:rPr lang="ja-JP" altLang="en-US" dirty="0"/>
              <a:t>大量のニューロンの膜電位を計算させる場合、</a:t>
            </a:r>
            <a:endParaRPr lang="en-US" altLang="ja-JP" dirty="0"/>
          </a:p>
          <a:p>
            <a:pPr fontAlgn="auto">
              <a:spcAft>
                <a:spcPts val="0"/>
              </a:spcAft>
              <a:defRPr/>
            </a:pPr>
            <a:endParaRPr lang="en-US" altLang="ja-JP" dirty="0"/>
          </a:p>
          <a:p>
            <a:pPr fontAlgn="auto">
              <a:spcAft>
                <a:spcPts val="0"/>
              </a:spcAft>
              <a:defRPr/>
            </a:pPr>
            <a:r>
              <a:rPr lang="ja-JP" altLang="en-US" dirty="0"/>
              <a:t>非並列</a:t>
            </a:r>
            <a:r>
              <a:rPr lang="en-US" altLang="ja-JP" dirty="0"/>
              <a:t>→</a:t>
            </a:r>
            <a:r>
              <a:rPr lang="ja-JP" altLang="en-US" dirty="0"/>
              <a:t>　</a:t>
            </a:r>
            <a:r>
              <a:rPr lang="en-US" altLang="ja-JP" dirty="0" err="1"/>
              <a:t>OpenMP</a:t>
            </a:r>
            <a:r>
              <a:rPr lang="ja-JP" altLang="en-US" dirty="0"/>
              <a:t>　約１０倍</a:t>
            </a:r>
            <a:endParaRPr lang="en-US" altLang="ja-JP" dirty="0"/>
          </a:p>
          <a:p>
            <a:pPr fontAlgn="auto">
              <a:spcAft>
                <a:spcPts val="0"/>
              </a:spcAft>
              <a:defRPr/>
            </a:pPr>
            <a:r>
              <a:rPr lang="ja-JP" altLang="en-US" dirty="0"/>
              <a:t>非並列</a:t>
            </a:r>
            <a:r>
              <a:rPr lang="en-US" altLang="ja-JP" dirty="0"/>
              <a:t>→</a:t>
            </a:r>
            <a:r>
              <a:rPr lang="ja-JP" altLang="en-US" dirty="0"/>
              <a:t>　</a:t>
            </a:r>
            <a:r>
              <a:rPr lang="en-US" altLang="ja-JP" dirty="0"/>
              <a:t>CUDA</a:t>
            </a:r>
            <a:r>
              <a:rPr lang="ja-JP" altLang="en-US" dirty="0"/>
              <a:t>　</a:t>
            </a:r>
            <a:r>
              <a:rPr lang="ja-JP" altLang="ja-JP" dirty="0"/>
              <a:t>　</a:t>
            </a:r>
            <a:r>
              <a:rPr lang="ja-JP" altLang="en-US" dirty="0"/>
              <a:t>約３０</a:t>
            </a:r>
            <a:r>
              <a:rPr lang="en-US" altLang="ja-JP" dirty="0"/>
              <a:t>〜</a:t>
            </a:r>
            <a:r>
              <a:rPr lang="ja-JP" altLang="en-US" dirty="0"/>
              <a:t>４０倍</a:t>
            </a:r>
            <a:endParaRPr lang="en-US" altLang="ja-JP" dirty="0"/>
          </a:p>
          <a:p>
            <a:pPr fontAlgn="auto">
              <a:spcAft>
                <a:spcPts val="0"/>
              </a:spcAft>
              <a:defRPr/>
            </a:pPr>
            <a:r>
              <a:rPr lang="ja-JP" altLang="en-US" dirty="0"/>
              <a:t>非並列</a:t>
            </a:r>
            <a:r>
              <a:rPr lang="en-US" altLang="ja-JP" dirty="0"/>
              <a:t>→</a:t>
            </a:r>
            <a:r>
              <a:rPr lang="ja-JP" altLang="en-US" dirty="0"/>
              <a:t>　</a:t>
            </a:r>
            <a:r>
              <a:rPr lang="en-US" altLang="ja-JP" dirty="0"/>
              <a:t>CUDA(</a:t>
            </a:r>
            <a:r>
              <a:rPr lang="ja-JP" altLang="en-US" dirty="0"/>
              <a:t>データ転送なし</a:t>
            </a:r>
            <a:r>
              <a:rPr lang="en-US" altLang="ja-JP" dirty="0"/>
              <a:t>)</a:t>
            </a:r>
            <a:r>
              <a:rPr lang="ja-JP" altLang="en-US" dirty="0"/>
              <a:t>　約７０</a:t>
            </a:r>
            <a:r>
              <a:rPr lang="en-US" altLang="ja-JP" dirty="0"/>
              <a:t>〜</a:t>
            </a:r>
            <a:r>
              <a:rPr lang="ja-JP" altLang="en-US" dirty="0"/>
              <a:t>９０倍</a:t>
            </a:r>
            <a:endParaRPr lang="en-US" altLang="ja-JP" dirty="0"/>
          </a:p>
          <a:p>
            <a:pPr marL="0" indent="0">
              <a:buNone/>
              <a:defRPr/>
            </a:pPr>
            <a:endParaRPr lang="en-US" altLang="ja-JP" dirty="0"/>
          </a:p>
          <a:p>
            <a:pPr fontAlgn="auto">
              <a:spcAft>
                <a:spcPts val="0"/>
              </a:spcAft>
              <a:defRPr/>
            </a:pPr>
            <a:r>
              <a:rPr lang="ja-JP" altLang="en-US" dirty="0"/>
              <a:t>実行時間を決定する要因はデータ転送時間＋並列処理能力</a:t>
            </a:r>
            <a:endParaRPr lang="en-US" altLang="ja-JP" dirty="0"/>
          </a:p>
          <a:p>
            <a:pPr fontAlgn="auto">
              <a:spcAft>
                <a:spcPts val="0"/>
              </a:spcAft>
              <a:defRPr/>
            </a:pPr>
            <a:r>
              <a:rPr lang="ja-JP" altLang="en-US" dirty="0"/>
              <a:t>ニューロンが少数のとき、データ転送時間によるロスが主な要因</a:t>
            </a:r>
            <a:endParaRPr lang="en-US" altLang="ja-JP" dirty="0"/>
          </a:p>
          <a:p>
            <a:pPr fontAlgn="auto">
              <a:spcAft>
                <a:spcPts val="0"/>
              </a:spcAft>
              <a:defRPr/>
            </a:pPr>
            <a:r>
              <a:rPr lang="ja-JP" altLang="en-US" dirty="0"/>
              <a:t>ニューロンが多数のとき、並列処理能力が主な要因</a:t>
            </a:r>
            <a:endParaRPr lang="en-US" altLang="ja-JP" dirty="0"/>
          </a:p>
        </p:txBody>
      </p:sp>
    </p:spTree>
    <p:extLst>
      <p:ext uri="{BB962C8B-B14F-4D97-AF65-F5344CB8AC3E}">
        <p14:creationId xmlns:p14="http://schemas.microsoft.com/office/powerpoint/2010/main" val="41002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t>研究背景、目的</a:t>
            </a:r>
            <a:endParaRPr kumimoji="1" lang="en-US" altLang="ja-JP" sz="3600" dirty="0"/>
          </a:p>
          <a:p>
            <a:pPr marL="514350" indent="-514350">
              <a:buFont typeface="+mj-lt"/>
              <a:buAutoNum type="arabicPeriod"/>
            </a:pPr>
            <a:r>
              <a:rPr lang="ja-JP" altLang="en-US" sz="3600" dirty="0"/>
              <a:t>実験方法</a:t>
            </a:r>
            <a:endParaRPr kumimoji="1" lang="en-US" altLang="ja-JP" sz="3600" dirty="0"/>
          </a:p>
          <a:p>
            <a:pPr marL="514350" indent="-514350">
              <a:buFont typeface="+mj-lt"/>
              <a:buAutoNum type="arabicPeriod"/>
            </a:pPr>
            <a:r>
              <a:rPr lang="en-US" altLang="ja-JP" sz="3600" dirty="0"/>
              <a:t>CPU</a:t>
            </a:r>
            <a:r>
              <a:rPr lang="ja-JP" altLang="en-US" sz="3600" dirty="0"/>
              <a:t>による並列化、</a:t>
            </a:r>
            <a:r>
              <a:rPr lang="en-US" altLang="ja-JP" sz="3600" dirty="0"/>
              <a:t>GPGPU</a:t>
            </a:r>
            <a:r>
              <a:rPr lang="ja-JP" altLang="en-US" sz="3600" dirty="0"/>
              <a:t>による並列化の差</a:t>
            </a:r>
            <a:endParaRPr lang="en-US" altLang="ja-JP" sz="3600" dirty="0"/>
          </a:p>
          <a:p>
            <a:pPr marL="514350" indent="-514350">
              <a:buFont typeface="+mj-lt"/>
              <a:buAutoNum type="arabicPeriod"/>
            </a:pPr>
            <a:r>
              <a:rPr kumimoji="1" lang="ja-JP" altLang="en-US" sz="3600" dirty="0">
                <a:solidFill>
                  <a:srgbClr val="FF0000"/>
                </a:solidFill>
              </a:rPr>
              <a:t>単精度において発生する</a:t>
            </a:r>
            <a:r>
              <a:rPr lang="ja-JP" altLang="en-US" sz="3600" dirty="0">
                <a:solidFill>
                  <a:srgbClr val="FF0000"/>
                </a:solidFill>
              </a:rPr>
              <a:t>誤差</a:t>
            </a:r>
            <a:endParaRPr lang="en-US" altLang="ja-JP" sz="3600" dirty="0">
              <a:solidFill>
                <a:srgbClr val="FF0000"/>
              </a:solidFill>
            </a:endParaRPr>
          </a:p>
          <a:p>
            <a:pPr marL="514350" indent="-514350">
              <a:buFont typeface="+mj-lt"/>
              <a:buAutoNum type="arabicPeriod"/>
            </a:pPr>
            <a:r>
              <a:rPr lang="ja-JP" altLang="en-US" sz="3600" dirty="0"/>
              <a:t>まとめ</a:t>
            </a:r>
            <a:endParaRPr lang="en-US" altLang="ja-JP" sz="3600" dirty="0"/>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10312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単精度の場合の実行時間差</a:t>
            </a:r>
          </a:p>
        </p:txBody>
      </p:sp>
      <p:sp>
        <p:nvSpPr>
          <p:cNvPr id="3" name="コンテンツ プレースホルダー 2"/>
          <p:cNvSpPr>
            <a:spLocks noGrp="1"/>
          </p:cNvSpPr>
          <p:nvPr>
            <p:ph idx="1"/>
          </p:nvPr>
        </p:nvSpPr>
        <p:spPr>
          <a:xfrm>
            <a:off x="845127" y="1285876"/>
            <a:ext cx="4395600" cy="4894262"/>
          </a:xfrm>
        </p:spPr>
        <p:txBody>
          <a:bodyPr/>
          <a:lstStyle/>
          <a:p>
            <a:r>
              <a:rPr kumimoji="1" lang="ja-JP" altLang="en-US" dirty="0"/>
              <a:t>倍精度に対して桁数が少ないため計算負荷やデータ転送量が低減される。</a:t>
            </a:r>
            <a:endParaRPr kumimoji="1" lang="en-US" altLang="ja-JP" dirty="0"/>
          </a:p>
          <a:p>
            <a:endParaRPr lang="en-US" altLang="ja-JP" dirty="0"/>
          </a:p>
          <a:p>
            <a:r>
              <a:rPr lang="ja-JP" altLang="en-US" dirty="0"/>
              <a:t>単精度を用いることで、</a:t>
            </a:r>
            <a:r>
              <a:rPr lang="en-US" altLang="ja-JP" dirty="0"/>
              <a:t>CUDA</a:t>
            </a:r>
            <a:r>
              <a:rPr lang="ja-JP" altLang="en-US" dirty="0"/>
              <a:t>手法からさらなる高速化が可能</a:t>
            </a:r>
            <a:endParaRPr kumimoji="1" lang="ja-JP" altLang="en-US" dirty="0"/>
          </a:p>
        </p:txBody>
      </p:sp>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5240727" y="1123949"/>
            <a:ext cx="6120000" cy="5400000"/>
          </a:xfrm>
          <a:prstGeom prst="rect">
            <a:avLst/>
          </a:prstGeom>
          <a:noFill/>
          <a:ln>
            <a:noFill/>
          </a:ln>
        </p:spPr>
      </p:pic>
      <p:sp>
        <p:nvSpPr>
          <p:cNvPr id="5" name="テキスト ボックス 4"/>
          <p:cNvSpPr txBox="1"/>
          <p:nvPr/>
        </p:nvSpPr>
        <p:spPr>
          <a:xfrm>
            <a:off x="7124700" y="6339283"/>
            <a:ext cx="3705225" cy="369332"/>
          </a:xfrm>
          <a:prstGeom prst="rect">
            <a:avLst/>
          </a:prstGeom>
          <a:noFill/>
        </p:spPr>
        <p:txBody>
          <a:bodyPr wrap="square" rtlCol="0">
            <a:spAutoFit/>
          </a:bodyPr>
          <a:lstStyle/>
          <a:p>
            <a:r>
              <a:rPr kumimoji="1" lang="ja-JP" altLang="en-US" dirty="0"/>
              <a:t>単精度、倍精度の実行時間比較</a:t>
            </a:r>
          </a:p>
        </p:txBody>
      </p:sp>
    </p:spTree>
    <p:extLst>
      <p:ext uri="{BB962C8B-B14F-4D97-AF65-F5344CB8AC3E}">
        <p14:creationId xmlns:p14="http://schemas.microsoft.com/office/powerpoint/2010/main" val="178665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計算精度比較</a:t>
            </a:r>
          </a:p>
        </p:txBody>
      </p:sp>
      <p:sp>
        <p:nvSpPr>
          <p:cNvPr id="3" name="コンテンツ プレースホルダー 2"/>
          <p:cNvSpPr>
            <a:spLocks noGrp="1"/>
          </p:cNvSpPr>
          <p:nvPr>
            <p:ph idx="1"/>
          </p:nvPr>
        </p:nvSpPr>
        <p:spPr>
          <a:xfrm>
            <a:off x="845127" y="1285876"/>
            <a:ext cx="10270548" cy="4894262"/>
          </a:xfrm>
        </p:spPr>
        <p:txBody>
          <a:bodyPr/>
          <a:lstStyle/>
          <a:p>
            <a:r>
              <a:rPr kumimoji="1" lang="ja-JP" altLang="en-US" dirty="0"/>
              <a:t>単精度</a:t>
            </a:r>
            <a:r>
              <a:rPr kumimoji="1" lang="en-US" altLang="ja-JP" dirty="0"/>
              <a:t>Float</a:t>
            </a:r>
            <a:r>
              <a:rPr kumimoji="1" lang="ja-JP" altLang="en-US" dirty="0"/>
              <a:t>と倍精度</a:t>
            </a:r>
            <a:r>
              <a:rPr kumimoji="1" lang="en-US" altLang="ja-JP" dirty="0"/>
              <a:t>Double</a:t>
            </a:r>
            <a:r>
              <a:rPr kumimoji="1" lang="ja-JP" altLang="en-US" dirty="0"/>
              <a:t>では格納する数値が異なる。</a:t>
            </a:r>
            <a:endParaRPr kumimoji="1" lang="en-US" altLang="ja-JP" dirty="0"/>
          </a:p>
          <a:p>
            <a:endParaRPr kumimoji="1" lang="en-US" altLang="ja-JP" dirty="0"/>
          </a:p>
          <a:p>
            <a:r>
              <a:rPr kumimoji="1" lang="ja-JP" altLang="en-US" dirty="0">
                <a:solidFill>
                  <a:schemeClr val="accent1">
                    <a:lumMod val="50000"/>
                  </a:schemeClr>
                </a:solidFill>
              </a:rPr>
              <a:t>倍精度は小数点以下</a:t>
            </a:r>
            <a:r>
              <a:rPr kumimoji="1" lang="en-US" altLang="ja-JP" dirty="0">
                <a:solidFill>
                  <a:schemeClr val="accent1">
                    <a:lumMod val="50000"/>
                  </a:schemeClr>
                </a:solidFill>
              </a:rPr>
              <a:t>15</a:t>
            </a:r>
            <a:r>
              <a:rPr kumimoji="1" lang="ja-JP" altLang="en-US" dirty="0">
                <a:solidFill>
                  <a:schemeClr val="accent1">
                    <a:lumMod val="50000"/>
                  </a:schemeClr>
                </a:solidFill>
              </a:rPr>
              <a:t>桁</a:t>
            </a:r>
            <a:endParaRPr kumimoji="1" lang="en-US" altLang="ja-JP" dirty="0">
              <a:solidFill>
                <a:schemeClr val="accent1">
                  <a:lumMod val="50000"/>
                </a:schemeClr>
              </a:solidFill>
            </a:endParaRPr>
          </a:p>
          <a:p>
            <a:r>
              <a:rPr kumimoji="1" lang="ja-JP" altLang="en-US" dirty="0">
                <a:solidFill>
                  <a:schemeClr val="accent1">
                    <a:lumMod val="50000"/>
                  </a:schemeClr>
                </a:solidFill>
              </a:rPr>
              <a:t>単精度は小数点以下</a:t>
            </a:r>
            <a:r>
              <a:rPr kumimoji="1" lang="en-US" altLang="ja-JP" dirty="0">
                <a:solidFill>
                  <a:schemeClr val="accent1">
                    <a:lumMod val="50000"/>
                  </a:schemeClr>
                </a:solidFill>
              </a:rPr>
              <a:t>7</a:t>
            </a:r>
            <a:r>
              <a:rPr kumimoji="1" lang="ja-JP" altLang="en-US" dirty="0">
                <a:solidFill>
                  <a:schemeClr val="accent1">
                    <a:lumMod val="50000"/>
                  </a:schemeClr>
                </a:solidFill>
              </a:rPr>
              <a:t>桁</a:t>
            </a:r>
            <a:endParaRPr kumimoji="1" lang="en-US" altLang="ja-JP" dirty="0">
              <a:solidFill>
                <a:schemeClr val="accent1">
                  <a:lumMod val="50000"/>
                </a:schemeClr>
              </a:solidFill>
            </a:endParaRPr>
          </a:p>
          <a:p>
            <a:endParaRPr lang="en-US" altLang="ja-JP" dirty="0"/>
          </a:p>
          <a:p>
            <a:r>
              <a:rPr kumimoji="1" lang="ja-JP" altLang="en-US" dirty="0"/>
              <a:t>単精度を用いる＝小数点以下</a:t>
            </a:r>
            <a:r>
              <a:rPr kumimoji="1" lang="en-US" altLang="ja-JP" dirty="0"/>
              <a:t>8</a:t>
            </a:r>
            <a:r>
              <a:rPr kumimoji="1" lang="ja-JP" altLang="en-US" dirty="0"/>
              <a:t>桁分の精度を犠牲としている。</a:t>
            </a:r>
            <a:endParaRPr kumimoji="1" lang="en-US" altLang="ja-JP" dirty="0"/>
          </a:p>
          <a:p>
            <a:endParaRPr lang="en-US" altLang="ja-JP" dirty="0"/>
          </a:p>
          <a:p>
            <a:r>
              <a:rPr kumimoji="1" lang="ja-JP" altLang="en-US" dirty="0"/>
              <a:t>小数点以下</a:t>
            </a:r>
            <a:r>
              <a:rPr kumimoji="1" lang="en-US" altLang="ja-JP" dirty="0"/>
              <a:t>8</a:t>
            </a:r>
            <a:r>
              <a:rPr lang="ja-JP" altLang="en-US" dirty="0"/>
              <a:t>桁分の精度差が、実際のニューロンモデル計算においてどの程度の誤差となるのかを解析した。</a:t>
            </a:r>
            <a:endParaRPr kumimoji="1" lang="ja-JP" altLang="en-US" dirty="0"/>
          </a:p>
        </p:txBody>
      </p:sp>
    </p:spTree>
    <p:extLst>
      <p:ext uri="{BB962C8B-B14F-4D97-AF65-F5344CB8AC3E}">
        <p14:creationId xmlns:p14="http://schemas.microsoft.com/office/powerpoint/2010/main" val="62208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精度比較の条件</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各ニューロンに対して</a:t>
                </a:r>
                <a:endParaRPr lang="en-US" altLang="ja-JP" dirty="0"/>
              </a:p>
              <a:p>
                <a:endParaRPr lang="en-US" altLang="ja-JP" dirty="0"/>
              </a:p>
              <a:p>
                <a:r>
                  <a:rPr lang="ja-JP" altLang="en-US" dirty="0"/>
                  <a:t>定常入力を与えた場合</a:t>
                </a:r>
                <a:endParaRPr lang="en-US" altLang="ja-JP" dirty="0"/>
              </a:p>
              <a:p>
                <a:r>
                  <a:rPr kumimoji="1" lang="ja-JP" altLang="en-US" dirty="0"/>
                  <a:t>正弦波入力</a:t>
                </a:r>
                <a14:m>
                  <m:oMath xmlns:m="http://schemas.openxmlformats.org/officeDocument/2006/math">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𝐼</m:t>
                        </m:r>
                      </m:e>
                      <m:sub>
                        <m:r>
                          <a:rPr lang="en-US" altLang="ja-JP" i="1">
                            <a:latin typeface="Cambria Math" panose="02040503050406030204" pitchFamily="18" charset="0"/>
                          </a:rPr>
                          <m:t>𝑖</m:t>
                        </m:r>
                      </m:sub>
                      <m:sup/>
                    </m:sSubSup>
                    <m:r>
                      <a:rPr lang="en-US" altLang="ja-JP" i="1">
                        <a:latin typeface="Cambria Math" panose="02040503050406030204" pitchFamily="18" charset="0"/>
                      </a:rPr>
                      <m:t>=</m:t>
                    </m:r>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𝐼</m:t>
                        </m:r>
                      </m:e>
                      <m:sub>
                        <m:r>
                          <a:rPr lang="en-US" altLang="ja-JP" i="1">
                            <a:latin typeface="Cambria Math" panose="02040503050406030204" pitchFamily="18" charset="0"/>
                          </a:rPr>
                          <m:t>0</m:t>
                        </m:r>
                      </m:sub>
                      <m:sup/>
                    </m:sSubSup>
                    <m:r>
                      <m:rPr>
                        <m:sty m:val="p"/>
                      </m:rPr>
                      <a:rPr lang="en-US" altLang="ja-JP">
                        <a:latin typeface="Cambria Math" panose="02040503050406030204" pitchFamily="18" charset="0"/>
                      </a:rPr>
                      <m:t>sin</m:t>
                    </m:r>
                    <m:d>
                      <m:dPr>
                        <m:ctrlPr>
                          <a:rPr lang="ja-JP" altLang="ja-JP" i="1">
                            <a:latin typeface="Cambria Math" panose="02040503050406030204" pitchFamily="18" charset="0"/>
                          </a:rPr>
                        </m:ctrlPr>
                      </m:dPr>
                      <m:e>
                        <m:r>
                          <a:rPr lang="en-US" altLang="ja-JP" i="1">
                            <a:latin typeface="Cambria Math" panose="02040503050406030204" pitchFamily="18" charset="0"/>
                          </a:rPr>
                          <m:t>2</m:t>
                        </m:r>
                        <m:r>
                          <a:rPr lang="en-US" altLang="ja-JP" i="1">
                            <a:latin typeface="Cambria Math" panose="02040503050406030204" pitchFamily="18" charset="0"/>
                          </a:rPr>
                          <m:t>𝜋</m:t>
                        </m:r>
                        <m:r>
                          <a:rPr lang="en-US" altLang="ja-JP" i="1">
                            <a:latin typeface="Cambria Math" panose="02040503050406030204" pitchFamily="18" charset="0"/>
                          </a:rPr>
                          <m:t>𝑓𝑡</m:t>
                        </m:r>
                      </m:e>
                    </m:d>
                  </m:oMath>
                </a14:m>
                <a:r>
                  <a:rPr kumimoji="1" lang="ja-JP" altLang="en-US" dirty="0"/>
                  <a:t>を与えた場合</a:t>
                </a:r>
                <a:endParaRPr kumimoji="1" lang="en-US" altLang="ja-JP" dirty="0"/>
              </a:p>
              <a:p>
                <a:endParaRPr lang="en-US" altLang="ja-JP" dirty="0"/>
              </a:p>
              <a:p>
                <a:pPr marL="0" indent="0">
                  <a:buNone/>
                </a:pPr>
                <a:r>
                  <a:rPr kumimoji="1" lang="ja-JP" altLang="en-US" dirty="0"/>
                  <a:t>のニューロン特性を比較</a:t>
                </a:r>
                <a:endParaRPr kumimoji="1" lang="en-US" altLang="ja-JP" dirty="0"/>
              </a:p>
              <a:p>
                <a:endParaRPr lang="en-US" altLang="ja-JP" dirty="0"/>
              </a:p>
              <a:p>
                <a:r>
                  <a:rPr kumimoji="1" lang="ja-JP" altLang="en-US" dirty="0"/>
                  <a:t>最も単純な</a:t>
                </a:r>
                <a:r>
                  <a:rPr kumimoji="1" lang="en-US" altLang="ja-JP" dirty="0"/>
                  <a:t>LIF</a:t>
                </a:r>
                <a:r>
                  <a:rPr kumimoji="1" lang="ja-JP" altLang="en-US" dirty="0"/>
                  <a:t>と最も複雑である</a:t>
                </a:r>
                <a:r>
                  <a:rPr kumimoji="1" lang="en-US" altLang="ja-JP" dirty="0"/>
                  <a:t>2 compartment model</a:t>
                </a:r>
                <a:r>
                  <a:rPr kumimoji="1" lang="ja-JP" altLang="en-US" dirty="0"/>
                  <a:t>で対照比較</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217" t="-27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473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単精度</a:t>
            </a:r>
            <a:r>
              <a:rPr kumimoji="1" lang="en-US" altLang="ja-JP" dirty="0"/>
              <a:t>/</a:t>
            </a:r>
            <a:r>
              <a:rPr kumimoji="1" lang="ja-JP" altLang="en-US" dirty="0"/>
              <a:t>倍精度のニューロン特性比較</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時系列データ：</a:t>
                </a:r>
                <a:r>
                  <a:rPr lang="en-US" altLang="ja-JP" dirty="0" err="1"/>
                  <a:t>Δt</a:t>
                </a:r>
                <a:r>
                  <a:rPr lang="ja-JP" altLang="en-US" dirty="0"/>
                  <a:t>ごとの膜電位</a:t>
                </a:r>
                <a:r>
                  <a:rPr lang="ja-JP" altLang="ja-JP" dirty="0"/>
                  <a:t>差</a:t>
                </a:r>
                <a:r>
                  <a:rPr lang="ja-JP" altLang="en-US" dirty="0"/>
                  <a:t>比較</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𝐷</m:t>
                      </m:r>
                      <m:d>
                        <m:dPr>
                          <m:ctrlPr>
                            <a:rPr lang="ja-JP"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𝐷𝑜𝑢𝑏𝑙𝑒</m:t>
                          </m:r>
                        </m:sub>
                      </m:sSub>
                      <m:d>
                        <m:dPr>
                          <m:ctrlPr>
                            <a:rPr lang="ja-JP"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𝐹𝑙𝑜𝑎𝑡</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m:oMathPara>
                </a14:m>
                <a:endParaRPr lang="ja-JP" altLang="ja-JP" dirty="0"/>
              </a:p>
              <a:p>
                <a:endParaRPr lang="ja-JP" altLang="ja-JP" dirty="0"/>
              </a:p>
              <a:p>
                <a:r>
                  <a:rPr lang="en-US" altLang="ja-JP" dirty="0"/>
                  <a:t>ISI:</a:t>
                </a:r>
                <a:r>
                  <a:rPr lang="ja-JP" altLang="en-US" dirty="0"/>
                  <a:t>スパイク間隔の分布比較</a:t>
                </a:r>
                <a:endParaRPr lang="en-US" altLang="ja-JP" dirty="0"/>
              </a:p>
              <a:p>
                <a:endParaRPr lang="en-US" altLang="ja-JP" dirty="0"/>
              </a:p>
              <a:p>
                <a:r>
                  <a:rPr kumimoji="1" lang="en-US" altLang="ja-JP" dirty="0"/>
                  <a:t>PSTH:</a:t>
                </a:r>
                <a:r>
                  <a:rPr kumimoji="1" lang="ja-JP" altLang="en-US" dirty="0"/>
                  <a:t>刺激を与えた時刻におけるスパイク頻度の時間変化比較</a:t>
                </a:r>
                <a:endParaRPr kumimoji="1" lang="en-US" altLang="ja-JP" dirty="0"/>
              </a:p>
              <a:p>
                <a:endParaRPr lang="en-US" altLang="ja-JP" dirty="0"/>
              </a:p>
              <a:p>
                <a:r>
                  <a:rPr kumimoji="1" lang="en-US" altLang="ja-JP" dirty="0"/>
                  <a:t>Power</a:t>
                </a:r>
                <a:r>
                  <a:rPr kumimoji="1" lang="ja-JP" altLang="en-US" dirty="0"/>
                  <a:t> </a:t>
                </a:r>
                <a:r>
                  <a:rPr kumimoji="1" lang="en-US" altLang="ja-JP" dirty="0" err="1"/>
                  <a:t>spector</a:t>
                </a:r>
                <a:r>
                  <a:rPr kumimoji="1" lang="ja-JP" altLang="en-US" dirty="0"/>
                  <a:t> 密度</a:t>
                </a:r>
                <a:r>
                  <a:rPr kumimoji="1" lang="en-US" altLang="ja-JP" dirty="0"/>
                  <a:t>:</a:t>
                </a:r>
                <a:r>
                  <a:rPr lang="ja-JP" altLang="en-US" dirty="0"/>
                  <a:t> 周期的な膜電位変化の周波数成分の比較</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928" t="-27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432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solidFill>
                  <a:srgbClr val="FF0000"/>
                </a:solidFill>
              </a:rPr>
              <a:t>研究背景、目的</a:t>
            </a:r>
            <a:endParaRPr kumimoji="1" lang="en-US" altLang="ja-JP" sz="3600" dirty="0">
              <a:solidFill>
                <a:srgbClr val="FF0000"/>
              </a:solidFill>
            </a:endParaRPr>
          </a:p>
          <a:p>
            <a:pPr marL="514350" indent="-514350">
              <a:buFont typeface="+mj-lt"/>
              <a:buAutoNum type="arabicPeriod"/>
            </a:pPr>
            <a:r>
              <a:rPr lang="ja-JP" altLang="en-US" sz="3600" dirty="0"/>
              <a:t>実験方法</a:t>
            </a:r>
            <a:endParaRPr kumimoji="1" lang="en-US" altLang="ja-JP" sz="3600" dirty="0"/>
          </a:p>
          <a:p>
            <a:pPr marL="514350" indent="-514350">
              <a:buFont typeface="+mj-lt"/>
              <a:buAutoNum type="arabicPeriod"/>
            </a:pPr>
            <a:r>
              <a:rPr lang="en-US" altLang="ja-JP" sz="3600" dirty="0"/>
              <a:t>CPU</a:t>
            </a:r>
            <a:r>
              <a:rPr lang="ja-JP" altLang="en-US" sz="3600" dirty="0"/>
              <a:t>による並列化、</a:t>
            </a:r>
            <a:r>
              <a:rPr lang="en-US" altLang="ja-JP" sz="3600" dirty="0"/>
              <a:t>GPGPU</a:t>
            </a:r>
            <a:r>
              <a:rPr lang="ja-JP" altLang="en-US" sz="3600" dirty="0"/>
              <a:t>による並列化の差</a:t>
            </a:r>
            <a:endParaRPr lang="en-US" altLang="ja-JP" sz="3600" dirty="0"/>
          </a:p>
          <a:p>
            <a:pPr marL="514350" indent="-514350">
              <a:buFont typeface="+mj-lt"/>
              <a:buAutoNum type="arabicPeriod"/>
            </a:pPr>
            <a:r>
              <a:rPr kumimoji="1" lang="ja-JP" altLang="en-US" sz="3600" dirty="0"/>
              <a:t>単精度において発生する</a:t>
            </a:r>
            <a:r>
              <a:rPr lang="ja-JP" altLang="en-US" sz="3600" dirty="0"/>
              <a:t>誤差</a:t>
            </a:r>
            <a:endParaRPr lang="en-US" altLang="ja-JP" sz="3600" dirty="0"/>
          </a:p>
          <a:p>
            <a:pPr marL="514350" indent="-514350">
              <a:buFont typeface="+mj-lt"/>
              <a:buAutoNum type="arabicPeriod"/>
            </a:pPr>
            <a:r>
              <a:rPr lang="ja-JP" altLang="en-US" sz="3600" dirty="0"/>
              <a:t>まとめ</a:t>
            </a:r>
            <a:endParaRPr lang="en-US" altLang="ja-JP" sz="3600" dirty="0"/>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98327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LIF</a:t>
            </a:r>
            <a:r>
              <a:rPr kumimoji="1" lang="ja-JP" altLang="en-US" dirty="0"/>
              <a:t>の場合</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27" y="1352042"/>
            <a:ext cx="6095238" cy="4571429"/>
          </a:xfrm>
        </p:spPr>
      </p:pic>
      <p:sp>
        <p:nvSpPr>
          <p:cNvPr id="5" name="テキスト ボックス 4"/>
          <p:cNvSpPr txBox="1"/>
          <p:nvPr/>
        </p:nvSpPr>
        <p:spPr>
          <a:xfrm>
            <a:off x="3343275" y="6151564"/>
            <a:ext cx="1724025" cy="369332"/>
          </a:xfrm>
          <a:prstGeom prst="rect">
            <a:avLst/>
          </a:prstGeom>
          <a:noFill/>
        </p:spPr>
        <p:txBody>
          <a:bodyPr wrap="square" rtlCol="0">
            <a:spAutoFit/>
          </a:bodyPr>
          <a:lstStyle/>
          <a:p>
            <a:r>
              <a:rPr kumimoji="1" lang="ja-JP" altLang="en-US" dirty="0"/>
              <a:t>時系列データ</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537" y="1352042"/>
            <a:ext cx="4076190" cy="1466667"/>
          </a:xfrm>
          <a:prstGeom prst="rect">
            <a:avLst/>
          </a:prstGeom>
        </p:spPr>
      </p:pic>
      <p:sp>
        <p:nvSpPr>
          <p:cNvPr id="8" name="テキスト ボックス 7"/>
          <p:cNvSpPr txBox="1"/>
          <p:nvPr/>
        </p:nvSpPr>
        <p:spPr>
          <a:xfrm>
            <a:off x="9096375" y="4741562"/>
            <a:ext cx="1724025" cy="369332"/>
          </a:xfrm>
          <a:prstGeom prst="rect">
            <a:avLst/>
          </a:prstGeom>
          <a:noFill/>
        </p:spPr>
        <p:txBody>
          <a:bodyPr wrap="square" rtlCol="0">
            <a:spAutoFit/>
          </a:bodyPr>
          <a:lstStyle/>
          <a:p>
            <a:r>
              <a:rPr kumimoji="1" lang="en-US" altLang="ja-JP" dirty="0"/>
              <a:t>ISI</a:t>
            </a:r>
            <a:r>
              <a:rPr kumimoji="1" lang="ja-JP" altLang="en-US" dirty="0"/>
              <a:t>データ</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537" y="2998044"/>
            <a:ext cx="4076190" cy="1466667"/>
          </a:xfrm>
          <a:prstGeom prst="rect">
            <a:avLst/>
          </a:prstGeom>
        </p:spPr>
      </p:pic>
      <p:sp>
        <p:nvSpPr>
          <p:cNvPr id="9" name="テキスト ボックス 8"/>
          <p:cNvSpPr txBox="1"/>
          <p:nvPr/>
        </p:nvSpPr>
        <p:spPr>
          <a:xfrm>
            <a:off x="10106025" y="1531377"/>
            <a:ext cx="1724025" cy="369332"/>
          </a:xfrm>
          <a:prstGeom prst="rect">
            <a:avLst/>
          </a:prstGeom>
          <a:noFill/>
        </p:spPr>
        <p:txBody>
          <a:bodyPr wrap="square" rtlCol="0">
            <a:spAutoFit/>
          </a:bodyPr>
          <a:lstStyle/>
          <a:p>
            <a:r>
              <a:rPr kumimoji="1" lang="ja-JP" altLang="en-US" dirty="0"/>
              <a:t>倍精度</a:t>
            </a:r>
          </a:p>
        </p:txBody>
      </p:sp>
      <p:sp>
        <p:nvSpPr>
          <p:cNvPr id="10" name="テキスト ボックス 9"/>
          <p:cNvSpPr txBox="1"/>
          <p:nvPr/>
        </p:nvSpPr>
        <p:spPr>
          <a:xfrm>
            <a:off x="10106025" y="3220206"/>
            <a:ext cx="1724025" cy="369332"/>
          </a:xfrm>
          <a:prstGeom prst="rect">
            <a:avLst/>
          </a:prstGeom>
          <a:noFill/>
        </p:spPr>
        <p:txBody>
          <a:bodyPr wrap="square" rtlCol="0">
            <a:spAutoFit/>
          </a:bodyPr>
          <a:lstStyle/>
          <a:p>
            <a:r>
              <a:rPr kumimoji="1" lang="ja-JP" altLang="en-US" dirty="0"/>
              <a:t>単精度</a:t>
            </a:r>
          </a:p>
        </p:txBody>
      </p:sp>
      <p:sp>
        <p:nvSpPr>
          <p:cNvPr id="13" name="テキスト ボックス 12"/>
          <p:cNvSpPr txBox="1"/>
          <p:nvPr/>
        </p:nvSpPr>
        <p:spPr>
          <a:xfrm>
            <a:off x="708197" y="2428875"/>
            <a:ext cx="461665" cy="2196495"/>
          </a:xfrm>
          <a:prstGeom prst="rect">
            <a:avLst/>
          </a:prstGeom>
          <a:solidFill>
            <a:schemeClr val="bg1"/>
          </a:solidFill>
        </p:spPr>
        <p:txBody>
          <a:bodyPr vert="eaVert" wrap="square" rtlCol="0">
            <a:spAutoFit/>
          </a:bodyPr>
          <a:lstStyle/>
          <a:p>
            <a:r>
              <a:rPr kumimoji="1" lang="ja-JP" altLang="en-US" dirty="0"/>
              <a:t>　　　誤差</a:t>
            </a:r>
            <a:r>
              <a:rPr kumimoji="1" lang="en-US" altLang="ja-JP" dirty="0"/>
              <a:t>(mV)</a:t>
            </a:r>
            <a:endParaRPr kumimoji="1" lang="ja-JP" altLang="en-US" dirty="0"/>
          </a:p>
        </p:txBody>
      </p:sp>
      <p:sp>
        <p:nvSpPr>
          <p:cNvPr id="14" name="テキスト ボックス 13"/>
          <p:cNvSpPr txBox="1"/>
          <p:nvPr/>
        </p:nvSpPr>
        <p:spPr>
          <a:xfrm>
            <a:off x="7123207" y="1610923"/>
            <a:ext cx="461665" cy="784830"/>
          </a:xfrm>
          <a:prstGeom prst="rect">
            <a:avLst/>
          </a:prstGeom>
          <a:solidFill>
            <a:schemeClr val="bg1"/>
          </a:solidFill>
        </p:spPr>
        <p:txBody>
          <a:bodyPr vert="eaVert" wrap="none" rtlCol="0">
            <a:spAutoFit/>
          </a:bodyPr>
          <a:lstStyle/>
          <a:p>
            <a:r>
              <a:rPr kumimoji="1" lang="ja-JP" altLang="en-US" dirty="0"/>
              <a:t>発火数</a:t>
            </a:r>
          </a:p>
        </p:txBody>
      </p:sp>
      <p:sp>
        <p:nvSpPr>
          <p:cNvPr id="15" name="テキスト ボックス 14"/>
          <p:cNvSpPr txBox="1"/>
          <p:nvPr/>
        </p:nvSpPr>
        <p:spPr>
          <a:xfrm>
            <a:off x="7123206" y="3245341"/>
            <a:ext cx="461665" cy="784830"/>
          </a:xfrm>
          <a:prstGeom prst="rect">
            <a:avLst/>
          </a:prstGeom>
          <a:solidFill>
            <a:schemeClr val="bg1"/>
          </a:solidFill>
        </p:spPr>
        <p:txBody>
          <a:bodyPr vert="eaVert" wrap="none" rtlCol="0">
            <a:spAutoFit/>
          </a:bodyPr>
          <a:lstStyle/>
          <a:p>
            <a:r>
              <a:rPr kumimoji="1" lang="ja-JP" altLang="en-US" dirty="0"/>
              <a:t>発火数</a:t>
            </a:r>
          </a:p>
        </p:txBody>
      </p:sp>
      <p:sp>
        <p:nvSpPr>
          <p:cNvPr id="16" name="テキスト ボックス 15"/>
          <p:cNvSpPr txBox="1"/>
          <p:nvPr/>
        </p:nvSpPr>
        <p:spPr>
          <a:xfrm>
            <a:off x="3674532" y="5738805"/>
            <a:ext cx="1061509" cy="369332"/>
          </a:xfrm>
          <a:prstGeom prst="rect">
            <a:avLst/>
          </a:prstGeom>
          <a:solidFill>
            <a:schemeClr val="bg1"/>
          </a:solidFill>
        </p:spPr>
        <p:txBody>
          <a:bodyPr wrap="none" rtlCol="0">
            <a:spAutoFit/>
          </a:bodyPr>
          <a:lstStyle/>
          <a:p>
            <a:r>
              <a:rPr kumimoji="1" lang="ja-JP" altLang="en-US" dirty="0"/>
              <a:t>時間</a:t>
            </a:r>
            <a:r>
              <a:rPr kumimoji="1" lang="en-US" altLang="ja-JP" dirty="0"/>
              <a:t>(</a:t>
            </a:r>
            <a:r>
              <a:rPr kumimoji="1" lang="en-US" altLang="ja-JP" dirty="0" err="1"/>
              <a:t>ms</a:t>
            </a:r>
            <a:r>
              <a:rPr kumimoji="1" lang="en-US" altLang="ja-JP" dirty="0"/>
              <a:t>)</a:t>
            </a:r>
            <a:endParaRPr kumimoji="1" lang="ja-JP" altLang="en-US" dirty="0"/>
          </a:p>
        </p:txBody>
      </p:sp>
      <p:sp>
        <p:nvSpPr>
          <p:cNvPr id="17" name="テキスト ボックス 16"/>
          <p:cNvSpPr txBox="1"/>
          <p:nvPr/>
        </p:nvSpPr>
        <p:spPr>
          <a:xfrm>
            <a:off x="8791877" y="4280045"/>
            <a:ext cx="1895173" cy="369332"/>
          </a:xfrm>
          <a:prstGeom prst="rect">
            <a:avLst/>
          </a:prstGeom>
          <a:solidFill>
            <a:schemeClr val="bg1"/>
          </a:solidFill>
        </p:spPr>
        <p:txBody>
          <a:bodyPr wrap="square" rtlCol="0">
            <a:spAutoFit/>
          </a:bodyPr>
          <a:lstStyle/>
          <a:p>
            <a:r>
              <a:rPr kumimoji="1" lang="ja-JP" altLang="en-US" dirty="0"/>
              <a:t>発火間隔</a:t>
            </a:r>
            <a:r>
              <a:rPr kumimoji="1" lang="en-US" altLang="ja-JP" dirty="0"/>
              <a:t>(</a:t>
            </a:r>
            <a:r>
              <a:rPr kumimoji="1" lang="en-US" altLang="ja-JP" dirty="0" err="1"/>
              <a:t>ms</a:t>
            </a:r>
            <a:r>
              <a:rPr kumimoji="1" lang="en-US" altLang="ja-JP" dirty="0"/>
              <a:t>)</a:t>
            </a:r>
            <a:endParaRPr kumimoji="1" lang="ja-JP" altLang="en-US" dirty="0"/>
          </a:p>
        </p:txBody>
      </p:sp>
    </p:spTree>
    <p:extLst>
      <p:ext uri="{BB962C8B-B14F-4D97-AF65-F5344CB8AC3E}">
        <p14:creationId xmlns:p14="http://schemas.microsoft.com/office/powerpoint/2010/main" val="2724239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27" y="365760"/>
            <a:ext cx="3841369" cy="2881027"/>
          </a:xfrm>
        </p:spPr>
      </p:pic>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3246787"/>
            <a:ext cx="3815588" cy="2861691"/>
          </a:xfrm>
          <a:prstGeom prst="rect">
            <a:avLst/>
          </a:prstGeom>
        </p:spPr>
      </p:pic>
      <p:sp>
        <p:nvSpPr>
          <p:cNvPr id="7" name="テキスト ボックス 6"/>
          <p:cNvSpPr txBox="1"/>
          <p:nvPr/>
        </p:nvSpPr>
        <p:spPr>
          <a:xfrm>
            <a:off x="2257425" y="6352170"/>
            <a:ext cx="1724025" cy="369332"/>
          </a:xfrm>
          <a:prstGeom prst="rect">
            <a:avLst/>
          </a:prstGeom>
          <a:noFill/>
        </p:spPr>
        <p:txBody>
          <a:bodyPr wrap="square" rtlCol="0">
            <a:spAutoFit/>
          </a:bodyPr>
          <a:lstStyle/>
          <a:p>
            <a:r>
              <a:rPr kumimoji="1" lang="en-US" altLang="ja-JP" dirty="0"/>
              <a:t>PSTH</a:t>
            </a:r>
            <a:r>
              <a:rPr kumimoji="1" lang="ja-JP" altLang="en-US" dirty="0"/>
              <a:t>データ</a:t>
            </a:r>
          </a:p>
        </p:txBody>
      </p:sp>
      <p:sp>
        <p:nvSpPr>
          <p:cNvPr id="8" name="テキスト ボックス 7"/>
          <p:cNvSpPr txBox="1"/>
          <p:nvPr/>
        </p:nvSpPr>
        <p:spPr>
          <a:xfrm>
            <a:off x="3619500" y="531252"/>
            <a:ext cx="1724025" cy="369332"/>
          </a:xfrm>
          <a:prstGeom prst="rect">
            <a:avLst/>
          </a:prstGeom>
          <a:noFill/>
        </p:spPr>
        <p:txBody>
          <a:bodyPr wrap="square" rtlCol="0">
            <a:spAutoFit/>
          </a:bodyPr>
          <a:lstStyle/>
          <a:p>
            <a:r>
              <a:rPr kumimoji="1" lang="ja-JP" altLang="en-US" dirty="0"/>
              <a:t>倍精度</a:t>
            </a: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952" y="365760"/>
            <a:ext cx="3841369" cy="2881027"/>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952" y="3227451"/>
            <a:ext cx="3841369" cy="2881027"/>
          </a:xfrm>
          <a:prstGeom prst="rect">
            <a:avLst/>
          </a:prstGeom>
        </p:spPr>
      </p:pic>
      <p:sp>
        <p:nvSpPr>
          <p:cNvPr id="9" name="テキスト ボックス 8"/>
          <p:cNvSpPr txBox="1"/>
          <p:nvPr/>
        </p:nvSpPr>
        <p:spPr>
          <a:xfrm>
            <a:off x="3619500" y="3441711"/>
            <a:ext cx="1724025" cy="369332"/>
          </a:xfrm>
          <a:prstGeom prst="rect">
            <a:avLst/>
          </a:prstGeom>
          <a:noFill/>
        </p:spPr>
        <p:txBody>
          <a:bodyPr wrap="square" rtlCol="0">
            <a:spAutoFit/>
          </a:bodyPr>
          <a:lstStyle/>
          <a:p>
            <a:r>
              <a:rPr kumimoji="1" lang="ja-JP" altLang="en-US" dirty="0"/>
              <a:t>単精度</a:t>
            </a:r>
          </a:p>
        </p:txBody>
      </p:sp>
      <p:sp>
        <p:nvSpPr>
          <p:cNvPr id="12" name="テキスト ボックス 11"/>
          <p:cNvSpPr txBox="1"/>
          <p:nvPr/>
        </p:nvSpPr>
        <p:spPr>
          <a:xfrm>
            <a:off x="7191375" y="6326281"/>
            <a:ext cx="2369849" cy="369332"/>
          </a:xfrm>
          <a:prstGeom prst="rect">
            <a:avLst/>
          </a:prstGeom>
          <a:noFill/>
        </p:spPr>
        <p:txBody>
          <a:bodyPr wrap="square" rtlCol="0">
            <a:spAutoFit/>
          </a:bodyPr>
          <a:lstStyle/>
          <a:p>
            <a:r>
              <a:rPr kumimoji="1" lang="en-US" altLang="ja-JP" dirty="0"/>
              <a:t>Power</a:t>
            </a:r>
            <a:r>
              <a:rPr kumimoji="1" lang="ja-JP" altLang="en-US" dirty="0"/>
              <a:t> </a:t>
            </a:r>
            <a:r>
              <a:rPr kumimoji="1" lang="en-US" altLang="ja-JP" dirty="0" err="1"/>
              <a:t>spector</a:t>
            </a:r>
            <a:r>
              <a:rPr kumimoji="1" lang="ja-JP" altLang="en-US" dirty="0"/>
              <a:t>データ</a:t>
            </a:r>
          </a:p>
        </p:txBody>
      </p:sp>
      <p:sp>
        <p:nvSpPr>
          <p:cNvPr id="13" name="テキスト ボックス 12"/>
          <p:cNvSpPr txBox="1"/>
          <p:nvPr/>
        </p:nvSpPr>
        <p:spPr>
          <a:xfrm>
            <a:off x="8875424" y="531252"/>
            <a:ext cx="1724025" cy="369332"/>
          </a:xfrm>
          <a:prstGeom prst="rect">
            <a:avLst/>
          </a:prstGeom>
          <a:noFill/>
        </p:spPr>
        <p:txBody>
          <a:bodyPr wrap="square" rtlCol="0">
            <a:spAutoFit/>
          </a:bodyPr>
          <a:lstStyle/>
          <a:p>
            <a:r>
              <a:rPr kumimoji="1" lang="ja-JP" altLang="en-US" dirty="0"/>
              <a:t>倍精度</a:t>
            </a:r>
          </a:p>
        </p:txBody>
      </p:sp>
      <p:sp>
        <p:nvSpPr>
          <p:cNvPr id="14" name="テキスト ボックス 13"/>
          <p:cNvSpPr txBox="1"/>
          <p:nvPr/>
        </p:nvSpPr>
        <p:spPr>
          <a:xfrm>
            <a:off x="8875424" y="3441711"/>
            <a:ext cx="1724025" cy="369332"/>
          </a:xfrm>
          <a:prstGeom prst="rect">
            <a:avLst/>
          </a:prstGeom>
          <a:noFill/>
        </p:spPr>
        <p:txBody>
          <a:bodyPr wrap="square" rtlCol="0">
            <a:spAutoFit/>
          </a:bodyPr>
          <a:lstStyle/>
          <a:p>
            <a:r>
              <a:rPr kumimoji="1" lang="ja-JP" altLang="en-US" dirty="0"/>
              <a:t>単精度</a:t>
            </a:r>
          </a:p>
        </p:txBody>
      </p:sp>
      <p:sp>
        <p:nvSpPr>
          <p:cNvPr id="17" name="テキスト ボックス 16"/>
          <p:cNvSpPr txBox="1"/>
          <p:nvPr/>
        </p:nvSpPr>
        <p:spPr>
          <a:xfrm>
            <a:off x="522413" y="744353"/>
            <a:ext cx="466474" cy="2196495"/>
          </a:xfrm>
          <a:prstGeom prst="rect">
            <a:avLst/>
          </a:prstGeom>
          <a:solidFill>
            <a:schemeClr val="bg1"/>
          </a:solidFill>
        </p:spPr>
        <p:txBody>
          <a:bodyPr vert="eaVert" wrap="square" rtlCol="0">
            <a:spAutoFit/>
          </a:bodyPr>
          <a:lstStyle/>
          <a:p>
            <a:r>
              <a:rPr kumimoji="1" lang="ja-JP" altLang="en-US" dirty="0"/>
              <a:t>発火率</a:t>
            </a:r>
            <a:r>
              <a:rPr kumimoji="1" lang="en-US" altLang="ja-JP" dirty="0"/>
              <a:t>(spike/10ms)</a:t>
            </a:r>
            <a:endParaRPr kumimoji="1" lang="ja-JP" altLang="en-US" dirty="0"/>
          </a:p>
        </p:txBody>
      </p:sp>
      <p:sp>
        <p:nvSpPr>
          <p:cNvPr id="18" name="テキスト ボックス 17"/>
          <p:cNvSpPr txBox="1"/>
          <p:nvPr/>
        </p:nvSpPr>
        <p:spPr>
          <a:xfrm>
            <a:off x="522413" y="3654812"/>
            <a:ext cx="466474" cy="2196495"/>
          </a:xfrm>
          <a:prstGeom prst="rect">
            <a:avLst/>
          </a:prstGeom>
          <a:solidFill>
            <a:schemeClr val="bg1"/>
          </a:solidFill>
        </p:spPr>
        <p:txBody>
          <a:bodyPr vert="eaVert" wrap="square" rtlCol="0">
            <a:spAutoFit/>
          </a:bodyPr>
          <a:lstStyle/>
          <a:p>
            <a:r>
              <a:rPr kumimoji="1" lang="ja-JP" altLang="en-US" dirty="0"/>
              <a:t>発火率</a:t>
            </a:r>
            <a:r>
              <a:rPr kumimoji="1" lang="en-US" altLang="ja-JP" dirty="0"/>
              <a:t>(spike/10ms)</a:t>
            </a:r>
            <a:endParaRPr kumimoji="1" lang="ja-JP" altLang="en-US" dirty="0"/>
          </a:p>
        </p:txBody>
      </p:sp>
      <p:sp>
        <p:nvSpPr>
          <p:cNvPr id="19" name="テキスト ボックス 18"/>
          <p:cNvSpPr txBox="1"/>
          <p:nvPr/>
        </p:nvSpPr>
        <p:spPr>
          <a:xfrm>
            <a:off x="2257425" y="6032714"/>
            <a:ext cx="1061509" cy="369332"/>
          </a:xfrm>
          <a:prstGeom prst="rect">
            <a:avLst/>
          </a:prstGeom>
          <a:solidFill>
            <a:schemeClr val="bg1"/>
          </a:solidFill>
        </p:spPr>
        <p:txBody>
          <a:bodyPr wrap="none" rtlCol="0">
            <a:spAutoFit/>
          </a:bodyPr>
          <a:lstStyle/>
          <a:p>
            <a:r>
              <a:rPr kumimoji="1" lang="ja-JP" altLang="en-US" dirty="0"/>
              <a:t>時間</a:t>
            </a:r>
            <a:r>
              <a:rPr kumimoji="1" lang="en-US" altLang="ja-JP" dirty="0"/>
              <a:t>(</a:t>
            </a:r>
            <a:r>
              <a:rPr kumimoji="1" lang="en-US" altLang="ja-JP" dirty="0" err="1"/>
              <a:t>ms</a:t>
            </a:r>
            <a:r>
              <a:rPr kumimoji="1" lang="en-US" altLang="ja-JP" dirty="0"/>
              <a:t>)</a:t>
            </a:r>
            <a:endParaRPr kumimoji="1" lang="ja-JP" altLang="en-US" dirty="0"/>
          </a:p>
        </p:txBody>
      </p:sp>
      <p:sp>
        <p:nvSpPr>
          <p:cNvPr id="20" name="テキスト ボックス 19"/>
          <p:cNvSpPr txBox="1"/>
          <p:nvPr/>
        </p:nvSpPr>
        <p:spPr>
          <a:xfrm>
            <a:off x="7486651" y="6032714"/>
            <a:ext cx="1491162" cy="369332"/>
          </a:xfrm>
          <a:prstGeom prst="rect">
            <a:avLst/>
          </a:prstGeom>
          <a:solidFill>
            <a:schemeClr val="bg1"/>
          </a:solidFill>
        </p:spPr>
        <p:txBody>
          <a:bodyPr wrap="square" rtlCol="0">
            <a:spAutoFit/>
          </a:bodyPr>
          <a:lstStyle/>
          <a:p>
            <a:r>
              <a:rPr kumimoji="1" lang="ja-JP" altLang="en-US" dirty="0"/>
              <a:t>周波数</a:t>
            </a:r>
            <a:r>
              <a:rPr kumimoji="1" lang="en-US" altLang="ja-JP" dirty="0"/>
              <a:t>(Hz)</a:t>
            </a:r>
            <a:endParaRPr kumimoji="1" lang="ja-JP" altLang="en-US" dirty="0"/>
          </a:p>
        </p:txBody>
      </p:sp>
      <p:sp>
        <p:nvSpPr>
          <p:cNvPr id="21" name="テキスト ボックス 20"/>
          <p:cNvSpPr txBox="1"/>
          <p:nvPr/>
        </p:nvSpPr>
        <p:spPr>
          <a:xfrm>
            <a:off x="5700822" y="3654812"/>
            <a:ext cx="461665" cy="2196495"/>
          </a:xfrm>
          <a:prstGeom prst="rect">
            <a:avLst/>
          </a:prstGeom>
          <a:solidFill>
            <a:schemeClr val="bg1"/>
          </a:solidFill>
        </p:spPr>
        <p:txBody>
          <a:bodyPr vert="eaVert" wrap="square" rtlCol="0">
            <a:spAutoFit/>
          </a:bodyPr>
          <a:lstStyle/>
          <a:p>
            <a:r>
              <a:rPr kumimoji="1" lang="ja-JP" altLang="en-US" dirty="0"/>
              <a:t>パワースペクトル</a:t>
            </a:r>
          </a:p>
        </p:txBody>
      </p:sp>
      <p:sp>
        <p:nvSpPr>
          <p:cNvPr id="22" name="テキスト ボックス 21"/>
          <p:cNvSpPr txBox="1"/>
          <p:nvPr/>
        </p:nvSpPr>
        <p:spPr>
          <a:xfrm>
            <a:off x="5707911" y="773785"/>
            <a:ext cx="461665" cy="2196495"/>
          </a:xfrm>
          <a:prstGeom prst="rect">
            <a:avLst/>
          </a:prstGeom>
          <a:solidFill>
            <a:schemeClr val="bg1"/>
          </a:solidFill>
        </p:spPr>
        <p:txBody>
          <a:bodyPr vert="eaVert" wrap="square" rtlCol="0">
            <a:spAutoFit/>
          </a:bodyPr>
          <a:lstStyle/>
          <a:p>
            <a:r>
              <a:rPr kumimoji="1" lang="ja-JP" altLang="en-US" dirty="0"/>
              <a:t>パワースペクトル</a:t>
            </a:r>
          </a:p>
        </p:txBody>
      </p:sp>
    </p:spTree>
    <p:extLst>
      <p:ext uri="{BB962C8B-B14F-4D97-AF65-F5344CB8AC3E}">
        <p14:creationId xmlns:p14="http://schemas.microsoft.com/office/powerpoint/2010/main" val="1644658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 </a:t>
            </a:r>
            <a:r>
              <a:rPr kumimoji="1" lang="en-US" altLang="ja-JP" dirty="0"/>
              <a:t>compartment model</a:t>
            </a:r>
            <a:r>
              <a:rPr kumimoji="1" lang="ja-JP" altLang="en-US" dirty="0"/>
              <a:t>の場合</a:t>
            </a:r>
          </a:p>
        </p:txBody>
      </p:sp>
      <p:sp>
        <p:nvSpPr>
          <p:cNvPr id="5" name="テキスト ボックス 4"/>
          <p:cNvSpPr txBox="1"/>
          <p:nvPr/>
        </p:nvSpPr>
        <p:spPr>
          <a:xfrm>
            <a:off x="3305175" y="5942014"/>
            <a:ext cx="1724025" cy="369332"/>
          </a:xfrm>
          <a:prstGeom prst="rect">
            <a:avLst/>
          </a:prstGeom>
          <a:noFill/>
        </p:spPr>
        <p:txBody>
          <a:bodyPr wrap="square" rtlCol="0">
            <a:spAutoFit/>
          </a:bodyPr>
          <a:lstStyle/>
          <a:p>
            <a:r>
              <a:rPr kumimoji="1" lang="ja-JP" altLang="en-US" dirty="0"/>
              <a:t>時系列データ</a:t>
            </a:r>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537" y="1123949"/>
            <a:ext cx="4076190" cy="1466667"/>
          </a:xfrm>
          <a:prstGeom prst="rect">
            <a:avLst/>
          </a:prstGeom>
        </p:spPr>
      </p:pic>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212" y="2963031"/>
            <a:ext cx="4076190" cy="1466667"/>
          </a:xfrm>
          <a:prstGeom prst="rect">
            <a:avLst/>
          </a:prstGeom>
        </p:spPr>
      </p:pic>
      <p:sp>
        <p:nvSpPr>
          <p:cNvPr id="8" name="テキスト ボックス 7"/>
          <p:cNvSpPr txBox="1"/>
          <p:nvPr/>
        </p:nvSpPr>
        <p:spPr>
          <a:xfrm>
            <a:off x="9105900" y="4651860"/>
            <a:ext cx="1724025" cy="369332"/>
          </a:xfrm>
          <a:prstGeom prst="rect">
            <a:avLst/>
          </a:prstGeom>
          <a:noFill/>
        </p:spPr>
        <p:txBody>
          <a:bodyPr wrap="square" rtlCol="0">
            <a:spAutoFit/>
          </a:bodyPr>
          <a:lstStyle/>
          <a:p>
            <a:r>
              <a:rPr kumimoji="1" lang="en-US" altLang="ja-JP" dirty="0"/>
              <a:t>ISI</a:t>
            </a:r>
            <a:r>
              <a:rPr kumimoji="1" lang="ja-JP" altLang="en-US" dirty="0"/>
              <a:t>データ</a:t>
            </a:r>
          </a:p>
        </p:txBody>
      </p:sp>
      <p:sp>
        <p:nvSpPr>
          <p:cNvPr id="9" name="テキスト ボックス 8"/>
          <p:cNvSpPr txBox="1"/>
          <p:nvPr/>
        </p:nvSpPr>
        <p:spPr>
          <a:xfrm>
            <a:off x="10144125" y="1274202"/>
            <a:ext cx="1724025" cy="369332"/>
          </a:xfrm>
          <a:prstGeom prst="rect">
            <a:avLst/>
          </a:prstGeom>
          <a:noFill/>
        </p:spPr>
        <p:txBody>
          <a:bodyPr wrap="square" rtlCol="0">
            <a:spAutoFit/>
          </a:bodyPr>
          <a:lstStyle/>
          <a:p>
            <a:r>
              <a:rPr kumimoji="1" lang="ja-JP" altLang="en-US" dirty="0"/>
              <a:t>倍精度</a:t>
            </a:r>
          </a:p>
        </p:txBody>
      </p:sp>
      <p:sp>
        <p:nvSpPr>
          <p:cNvPr id="10" name="テキスト ボックス 9"/>
          <p:cNvSpPr txBox="1"/>
          <p:nvPr/>
        </p:nvSpPr>
        <p:spPr>
          <a:xfrm>
            <a:off x="10200127" y="3147178"/>
            <a:ext cx="1724025" cy="369332"/>
          </a:xfrm>
          <a:prstGeom prst="rect">
            <a:avLst/>
          </a:prstGeom>
          <a:noFill/>
        </p:spPr>
        <p:txBody>
          <a:bodyPr wrap="square" rtlCol="0">
            <a:spAutoFit/>
          </a:bodyPr>
          <a:lstStyle/>
          <a:p>
            <a:r>
              <a:rPr kumimoji="1" lang="ja-JP" altLang="en-US" dirty="0"/>
              <a:t>単精度</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27" y="1123949"/>
            <a:ext cx="6095238" cy="4571429"/>
          </a:xfrm>
          <a:prstGeom prst="rect">
            <a:avLst/>
          </a:prstGeom>
        </p:spPr>
      </p:pic>
      <p:sp>
        <p:nvSpPr>
          <p:cNvPr id="14" name="テキスト ボックス 13"/>
          <p:cNvSpPr txBox="1"/>
          <p:nvPr/>
        </p:nvSpPr>
        <p:spPr>
          <a:xfrm>
            <a:off x="689147" y="2233605"/>
            <a:ext cx="461665" cy="2196495"/>
          </a:xfrm>
          <a:prstGeom prst="rect">
            <a:avLst/>
          </a:prstGeom>
          <a:solidFill>
            <a:schemeClr val="bg1"/>
          </a:solidFill>
        </p:spPr>
        <p:txBody>
          <a:bodyPr vert="eaVert" wrap="square" rtlCol="0">
            <a:spAutoFit/>
          </a:bodyPr>
          <a:lstStyle/>
          <a:p>
            <a:r>
              <a:rPr kumimoji="1" lang="ja-JP" altLang="en-US" dirty="0"/>
              <a:t>　　　誤差</a:t>
            </a:r>
            <a:r>
              <a:rPr kumimoji="1" lang="en-US" altLang="ja-JP" dirty="0"/>
              <a:t>(mV)</a:t>
            </a:r>
            <a:endParaRPr kumimoji="1" lang="ja-JP" altLang="en-US" dirty="0"/>
          </a:p>
        </p:txBody>
      </p:sp>
      <p:sp>
        <p:nvSpPr>
          <p:cNvPr id="15" name="テキスト ボックス 14"/>
          <p:cNvSpPr txBox="1"/>
          <p:nvPr/>
        </p:nvSpPr>
        <p:spPr>
          <a:xfrm>
            <a:off x="7104157" y="1415653"/>
            <a:ext cx="461665" cy="784830"/>
          </a:xfrm>
          <a:prstGeom prst="rect">
            <a:avLst/>
          </a:prstGeom>
          <a:solidFill>
            <a:schemeClr val="bg1"/>
          </a:solidFill>
        </p:spPr>
        <p:txBody>
          <a:bodyPr vert="eaVert" wrap="none" rtlCol="0">
            <a:spAutoFit/>
          </a:bodyPr>
          <a:lstStyle/>
          <a:p>
            <a:r>
              <a:rPr kumimoji="1" lang="ja-JP" altLang="en-US" dirty="0"/>
              <a:t>発火数</a:t>
            </a:r>
          </a:p>
        </p:txBody>
      </p:sp>
      <p:sp>
        <p:nvSpPr>
          <p:cNvPr id="16" name="テキスト ボックス 15"/>
          <p:cNvSpPr txBox="1"/>
          <p:nvPr/>
        </p:nvSpPr>
        <p:spPr>
          <a:xfrm>
            <a:off x="7113902" y="3147178"/>
            <a:ext cx="461665" cy="784830"/>
          </a:xfrm>
          <a:prstGeom prst="rect">
            <a:avLst/>
          </a:prstGeom>
          <a:solidFill>
            <a:schemeClr val="bg1"/>
          </a:solidFill>
        </p:spPr>
        <p:txBody>
          <a:bodyPr vert="eaVert" wrap="none" rtlCol="0">
            <a:spAutoFit/>
          </a:bodyPr>
          <a:lstStyle/>
          <a:p>
            <a:r>
              <a:rPr kumimoji="1" lang="ja-JP" altLang="en-US" dirty="0"/>
              <a:t>発火数</a:t>
            </a:r>
          </a:p>
        </p:txBody>
      </p:sp>
      <p:sp>
        <p:nvSpPr>
          <p:cNvPr id="17" name="テキスト ボックス 16"/>
          <p:cNvSpPr txBox="1"/>
          <p:nvPr/>
        </p:nvSpPr>
        <p:spPr>
          <a:xfrm>
            <a:off x="3655482" y="5543535"/>
            <a:ext cx="1061509" cy="369332"/>
          </a:xfrm>
          <a:prstGeom prst="rect">
            <a:avLst/>
          </a:prstGeom>
          <a:solidFill>
            <a:schemeClr val="bg1"/>
          </a:solidFill>
        </p:spPr>
        <p:txBody>
          <a:bodyPr wrap="none" rtlCol="0">
            <a:spAutoFit/>
          </a:bodyPr>
          <a:lstStyle/>
          <a:p>
            <a:r>
              <a:rPr kumimoji="1" lang="ja-JP" altLang="en-US" dirty="0"/>
              <a:t>時間</a:t>
            </a:r>
            <a:r>
              <a:rPr kumimoji="1" lang="en-US" altLang="ja-JP" dirty="0"/>
              <a:t>(</a:t>
            </a:r>
            <a:r>
              <a:rPr kumimoji="1" lang="en-US" altLang="ja-JP" dirty="0" err="1"/>
              <a:t>ms</a:t>
            </a:r>
            <a:r>
              <a:rPr kumimoji="1" lang="en-US" altLang="ja-JP" dirty="0"/>
              <a:t>)</a:t>
            </a:r>
            <a:endParaRPr kumimoji="1" lang="ja-JP" altLang="en-US" dirty="0"/>
          </a:p>
        </p:txBody>
      </p:sp>
      <p:sp>
        <p:nvSpPr>
          <p:cNvPr id="18" name="テキスト ボックス 17"/>
          <p:cNvSpPr txBox="1"/>
          <p:nvPr/>
        </p:nvSpPr>
        <p:spPr>
          <a:xfrm>
            <a:off x="8934752" y="4282528"/>
            <a:ext cx="1895173" cy="369332"/>
          </a:xfrm>
          <a:prstGeom prst="rect">
            <a:avLst/>
          </a:prstGeom>
          <a:solidFill>
            <a:schemeClr val="bg1"/>
          </a:solidFill>
        </p:spPr>
        <p:txBody>
          <a:bodyPr wrap="square" rtlCol="0">
            <a:spAutoFit/>
          </a:bodyPr>
          <a:lstStyle/>
          <a:p>
            <a:r>
              <a:rPr kumimoji="1" lang="ja-JP" altLang="en-US" dirty="0"/>
              <a:t>発火間隔</a:t>
            </a:r>
            <a:r>
              <a:rPr kumimoji="1" lang="en-US" altLang="ja-JP" dirty="0"/>
              <a:t>(</a:t>
            </a:r>
            <a:r>
              <a:rPr kumimoji="1" lang="en-US" altLang="ja-JP" dirty="0" err="1"/>
              <a:t>ms</a:t>
            </a:r>
            <a:r>
              <a:rPr kumimoji="1" lang="en-US" altLang="ja-JP" dirty="0"/>
              <a:t>)</a:t>
            </a:r>
            <a:endParaRPr kumimoji="1" lang="ja-JP" altLang="en-US" dirty="0"/>
          </a:p>
        </p:txBody>
      </p:sp>
      <p:sp>
        <p:nvSpPr>
          <p:cNvPr id="19" name="テキスト ボックス 18"/>
          <p:cNvSpPr txBox="1"/>
          <p:nvPr/>
        </p:nvSpPr>
        <p:spPr>
          <a:xfrm>
            <a:off x="8771679" y="2482618"/>
            <a:ext cx="1895173" cy="369332"/>
          </a:xfrm>
          <a:prstGeom prst="rect">
            <a:avLst/>
          </a:prstGeom>
          <a:solidFill>
            <a:schemeClr val="bg1"/>
          </a:solidFill>
        </p:spPr>
        <p:txBody>
          <a:bodyPr wrap="square" rtlCol="0">
            <a:spAutoFit/>
          </a:bodyPr>
          <a:lstStyle/>
          <a:p>
            <a:r>
              <a:rPr kumimoji="1" lang="ja-JP" altLang="en-US" dirty="0"/>
              <a:t>発火間隔</a:t>
            </a:r>
            <a:r>
              <a:rPr kumimoji="1" lang="en-US" altLang="ja-JP" dirty="0"/>
              <a:t>(</a:t>
            </a:r>
            <a:r>
              <a:rPr kumimoji="1" lang="en-US" altLang="ja-JP" dirty="0" err="1"/>
              <a:t>ms</a:t>
            </a:r>
            <a:r>
              <a:rPr kumimoji="1" lang="en-US" altLang="ja-JP" dirty="0"/>
              <a:t>)</a:t>
            </a:r>
            <a:endParaRPr kumimoji="1" lang="ja-JP" altLang="en-US" dirty="0"/>
          </a:p>
        </p:txBody>
      </p:sp>
    </p:spTree>
    <p:extLst>
      <p:ext uri="{BB962C8B-B14F-4D97-AF65-F5344CB8AC3E}">
        <p14:creationId xmlns:p14="http://schemas.microsoft.com/office/powerpoint/2010/main" val="3800149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365632"/>
            <a:ext cx="3777843" cy="2833383"/>
          </a:xfrm>
          <a:prstGeom prst="rect">
            <a:avLst/>
          </a:prstGeom>
        </p:spPr>
      </p:pic>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3266364"/>
            <a:ext cx="3777843" cy="2833383"/>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05" y="365632"/>
            <a:ext cx="3920001" cy="2940001"/>
          </a:xfrm>
          <a:prstGeom prst="rect">
            <a:avLst/>
          </a:prstGeom>
        </p:spPr>
      </p:pic>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05" y="3305633"/>
            <a:ext cx="3920001" cy="2940001"/>
          </a:xfrm>
          <a:prstGeom prst="rect">
            <a:avLst/>
          </a:prstGeom>
        </p:spPr>
      </p:pic>
      <p:sp>
        <p:nvSpPr>
          <p:cNvPr id="6" name="テキスト ボックス 5"/>
          <p:cNvSpPr txBox="1"/>
          <p:nvPr/>
        </p:nvSpPr>
        <p:spPr>
          <a:xfrm>
            <a:off x="2228850" y="6438704"/>
            <a:ext cx="1724025" cy="369332"/>
          </a:xfrm>
          <a:prstGeom prst="rect">
            <a:avLst/>
          </a:prstGeom>
          <a:noFill/>
        </p:spPr>
        <p:txBody>
          <a:bodyPr wrap="square" rtlCol="0">
            <a:spAutoFit/>
          </a:bodyPr>
          <a:lstStyle/>
          <a:p>
            <a:r>
              <a:rPr kumimoji="1" lang="en-US" altLang="ja-JP" dirty="0"/>
              <a:t>PSTH</a:t>
            </a:r>
            <a:r>
              <a:rPr kumimoji="1" lang="ja-JP" altLang="en-US" dirty="0"/>
              <a:t>データ</a:t>
            </a:r>
          </a:p>
        </p:txBody>
      </p:sp>
      <p:sp>
        <p:nvSpPr>
          <p:cNvPr id="7" name="テキスト ボックス 6"/>
          <p:cNvSpPr txBox="1"/>
          <p:nvPr/>
        </p:nvSpPr>
        <p:spPr>
          <a:xfrm>
            <a:off x="3638550" y="560188"/>
            <a:ext cx="1724025" cy="369332"/>
          </a:xfrm>
          <a:prstGeom prst="rect">
            <a:avLst/>
          </a:prstGeom>
          <a:noFill/>
        </p:spPr>
        <p:txBody>
          <a:bodyPr wrap="square" rtlCol="0">
            <a:spAutoFit/>
          </a:bodyPr>
          <a:lstStyle/>
          <a:p>
            <a:r>
              <a:rPr kumimoji="1" lang="ja-JP" altLang="en-US" dirty="0"/>
              <a:t>倍精度</a:t>
            </a:r>
          </a:p>
        </p:txBody>
      </p:sp>
      <p:sp>
        <p:nvSpPr>
          <p:cNvPr id="8" name="テキスト ボックス 7"/>
          <p:cNvSpPr txBox="1"/>
          <p:nvPr/>
        </p:nvSpPr>
        <p:spPr>
          <a:xfrm>
            <a:off x="3638550" y="3537972"/>
            <a:ext cx="1724025" cy="369332"/>
          </a:xfrm>
          <a:prstGeom prst="rect">
            <a:avLst/>
          </a:prstGeom>
          <a:noFill/>
        </p:spPr>
        <p:txBody>
          <a:bodyPr wrap="square" rtlCol="0">
            <a:spAutoFit/>
          </a:bodyPr>
          <a:lstStyle/>
          <a:p>
            <a:r>
              <a:rPr kumimoji="1" lang="ja-JP" altLang="en-US" dirty="0"/>
              <a:t>単精度</a:t>
            </a:r>
          </a:p>
        </p:txBody>
      </p:sp>
      <p:grpSp>
        <p:nvGrpSpPr>
          <p:cNvPr id="16" name="グループ化 15"/>
          <p:cNvGrpSpPr/>
          <p:nvPr/>
        </p:nvGrpSpPr>
        <p:grpSpPr>
          <a:xfrm>
            <a:off x="7313686" y="559687"/>
            <a:ext cx="3433690" cy="6219792"/>
            <a:chOff x="7743825" y="559687"/>
            <a:chExt cx="3433690" cy="6219792"/>
          </a:xfrm>
        </p:grpSpPr>
        <p:sp>
          <p:nvSpPr>
            <p:cNvPr id="11" name="テキスト ボックス 10"/>
            <p:cNvSpPr txBox="1"/>
            <p:nvPr/>
          </p:nvSpPr>
          <p:spPr>
            <a:xfrm>
              <a:off x="9453490" y="559687"/>
              <a:ext cx="1724025" cy="369332"/>
            </a:xfrm>
            <a:prstGeom prst="rect">
              <a:avLst/>
            </a:prstGeom>
            <a:noFill/>
          </p:spPr>
          <p:txBody>
            <a:bodyPr wrap="square" rtlCol="0">
              <a:spAutoFit/>
            </a:bodyPr>
            <a:lstStyle/>
            <a:p>
              <a:r>
                <a:rPr kumimoji="1" lang="ja-JP" altLang="en-US" dirty="0"/>
                <a:t>倍精度</a:t>
              </a:r>
            </a:p>
          </p:txBody>
        </p:sp>
        <p:sp>
          <p:nvSpPr>
            <p:cNvPr id="12" name="テキスト ボックス 11"/>
            <p:cNvSpPr txBox="1"/>
            <p:nvPr/>
          </p:nvSpPr>
          <p:spPr>
            <a:xfrm>
              <a:off x="9453490" y="3470146"/>
              <a:ext cx="1724025" cy="369332"/>
            </a:xfrm>
            <a:prstGeom prst="rect">
              <a:avLst/>
            </a:prstGeom>
            <a:noFill/>
          </p:spPr>
          <p:txBody>
            <a:bodyPr wrap="square" rtlCol="0">
              <a:spAutoFit/>
            </a:bodyPr>
            <a:lstStyle/>
            <a:p>
              <a:r>
                <a:rPr kumimoji="1" lang="ja-JP" altLang="en-US" dirty="0"/>
                <a:t>単精度</a:t>
              </a:r>
            </a:p>
          </p:txBody>
        </p:sp>
        <p:sp>
          <p:nvSpPr>
            <p:cNvPr id="15" name="テキスト ボックス 14"/>
            <p:cNvSpPr txBox="1"/>
            <p:nvPr/>
          </p:nvSpPr>
          <p:spPr>
            <a:xfrm>
              <a:off x="7743825" y="6410147"/>
              <a:ext cx="2369849" cy="369332"/>
            </a:xfrm>
            <a:prstGeom prst="rect">
              <a:avLst/>
            </a:prstGeom>
            <a:noFill/>
          </p:spPr>
          <p:txBody>
            <a:bodyPr wrap="square" rtlCol="0">
              <a:spAutoFit/>
            </a:bodyPr>
            <a:lstStyle/>
            <a:p>
              <a:r>
                <a:rPr kumimoji="1" lang="en-US" altLang="ja-JP" dirty="0"/>
                <a:t>Power</a:t>
              </a:r>
              <a:r>
                <a:rPr kumimoji="1" lang="ja-JP" altLang="en-US" dirty="0"/>
                <a:t> </a:t>
              </a:r>
              <a:r>
                <a:rPr kumimoji="1" lang="en-US" altLang="ja-JP" dirty="0" err="1"/>
                <a:t>spector</a:t>
              </a:r>
              <a:r>
                <a:rPr kumimoji="1" lang="ja-JP" altLang="en-US" dirty="0"/>
                <a:t>データ</a:t>
              </a:r>
            </a:p>
          </p:txBody>
        </p:sp>
      </p:grpSp>
      <p:sp>
        <p:nvSpPr>
          <p:cNvPr id="22" name="テキスト ボックス 21"/>
          <p:cNvSpPr txBox="1"/>
          <p:nvPr/>
        </p:nvSpPr>
        <p:spPr>
          <a:xfrm>
            <a:off x="522413" y="744353"/>
            <a:ext cx="466474" cy="2196495"/>
          </a:xfrm>
          <a:prstGeom prst="rect">
            <a:avLst/>
          </a:prstGeom>
          <a:solidFill>
            <a:schemeClr val="bg1"/>
          </a:solidFill>
        </p:spPr>
        <p:txBody>
          <a:bodyPr vert="eaVert" wrap="square" rtlCol="0">
            <a:spAutoFit/>
          </a:bodyPr>
          <a:lstStyle/>
          <a:p>
            <a:r>
              <a:rPr kumimoji="1" lang="ja-JP" altLang="en-US" dirty="0"/>
              <a:t>発火率</a:t>
            </a:r>
            <a:r>
              <a:rPr kumimoji="1" lang="en-US" altLang="ja-JP" dirty="0"/>
              <a:t>(spike/10ms)</a:t>
            </a:r>
            <a:endParaRPr kumimoji="1" lang="ja-JP" altLang="en-US" dirty="0"/>
          </a:p>
        </p:txBody>
      </p:sp>
      <p:sp>
        <p:nvSpPr>
          <p:cNvPr id="23" name="テキスト ボックス 22"/>
          <p:cNvSpPr txBox="1"/>
          <p:nvPr/>
        </p:nvSpPr>
        <p:spPr>
          <a:xfrm>
            <a:off x="522413" y="3654812"/>
            <a:ext cx="466474" cy="2196495"/>
          </a:xfrm>
          <a:prstGeom prst="rect">
            <a:avLst/>
          </a:prstGeom>
          <a:solidFill>
            <a:schemeClr val="bg1"/>
          </a:solidFill>
        </p:spPr>
        <p:txBody>
          <a:bodyPr vert="eaVert" wrap="square" rtlCol="0">
            <a:spAutoFit/>
          </a:bodyPr>
          <a:lstStyle/>
          <a:p>
            <a:r>
              <a:rPr kumimoji="1" lang="ja-JP" altLang="en-US" dirty="0"/>
              <a:t>発火率</a:t>
            </a:r>
            <a:r>
              <a:rPr kumimoji="1" lang="en-US" altLang="ja-JP" dirty="0"/>
              <a:t>(spike/10ms)</a:t>
            </a:r>
            <a:endParaRPr kumimoji="1" lang="ja-JP" altLang="en-US" dirty="0"/>
          </a:p>
        </p:txBody>
      </p:sp>
      <p:sp>
        <p:nvSpPr>
          <p:cNvPr id="25" name="テキスト ボックス 24"/>
          <p:cNvSpPr txBox="1"/>
          <p:nvPr/>
        </p:nvSpPr>
        <p:spPr>
          <a:xfrm>
            <a:off x="2321982" y="5982430"/>
            <a:ext cx="1061509" cy="369332"/>
          </a:xfrm>
          <a:prstGeom prst="rect">
            <a:avLst/>
          </a:prstGeom>
          <a:solidFill>
            <a:schemeClr val="bg1"/>
          </a:solidFill>
        </p:spPr>
        <p:txBody>
          <a:bodyPr wrap="none" rtlCol="0">
            <a:spAutoFit/>
          </a:bodyPr>
          <a:lstStyle/>
          <a:p>
            <a:r>
              <a:rPr kumimoji="1" lang="ja-JP" altLang="en-US" dirty="0"/>
              <a:t>時間</a:t>
            </a:r>
            <a:r>
              <a:rPr kumimoji="1" lang="en-US" altLang="ja-JP" dirty="0"/>
              <a:t>(</a:t>
            </a:r>
            <a:r>
              <a:rPr kumimoji="1" lang="en-US" altLang="ja-JP" dirty="0" err="1"/>
              <a:t>ms</a:t>
            </a:r>
            <a:r>
              <a:rPr kumimoji="1" lang="en-US" altLang="ja-JP" dirty="0"/>
              <a:t>)</a:t>
            </a:r>
            <a:endParaRPr kumimoji="1" lang="ja-JP" altLang="en-US" dirty="0"/>
          </a:p>
        </p:txBody>
      </p:sp>
      <p:sp>
        <p:nvSpPr>
          <p:cNvPr id="26" name="テキスト ボックス 25"/>
          <p:cNvSpPr txBox="1"/>
          <p:nvPr/>
        </p:nvSpPr>
        <p:spPr>
          <a:xfrm>
            <a:off x="7705726" y="6143225"/>
            <a:ext cx="1491162" cy="369332"/>
          </a:xfrm>
          <a:prstGeom prst="rect">
            <a:avLst/>
          </a:prstGeom>
          <a:solidFill>
            <a:schemeClr val="bg1"/>
          </a:solidFill>
        </p:spPr>
        <p:txBody>
          <a:bodyPr wrap="square" rtlCol="0">
            <a:spAutoFit/>
          </a:bodyPr>
          <a:lstStyle/>
          <a:p>
            <a:r>
              <a:rPr kumimoji="1" lang="ja-JP" altLang="en-US" dirty="0"/>
              <a:t>周波数</a:t>
            </a:r>
            <a:r>
              <a:rPr kumimoji="1" lang="en-US" altLang="ja-JP" dirty="0"/>
              <a:t>(Hz)</a:t>
            </a:r>
            <a:endParaRPr kumimoji="1" lang="ja-JP" altLang="en-US" dirty="0"/>
          </a:p>
        </p:txBody>
      </p:sp>
      <p:sp>
        <p:nvSpPr>
          <p:cNvPr id="27" name="テキスト ボックス 26"/>
          <p:cNvSpPr txBox="1"/>
          <p:nvPr/>
        </p:nvSpPr>
        <p:spPr>
          <a:xfrm>
            <a:off x="5998472" y="3722638"/>
            <a:ext cx="461665" cy="2196495"/>
          </a:xfrm>
          <a:prstGeom prst="rect">
            <a:avLst/>
          </a:prstGeom>
          <a:solidFill>
            <a:schemeClr val="bg1"/>
          </a:solidFill>
        </p:spPr>
        <p:txBody>
          <a:bodyPr vert="eaVert" wrap="square" rtlCol="0">
            <a:spAutoFit/>
          </a:bodyPr>
          <a:lstStyle/>
          <a:p>
            <a:r>
              <a:rPr kumimoji="1" lang="ja-JP" altLang="en-US" dirty="0"/>
              <a:t>パワースペクトル</a:t>
            </a:r>
          </a:p>
        </p:txBody>
      </p:sp>
      <p:sp>
        <p:nvSpPr>
          <p:cNvPr id="28" name="テキスト ボックス 27"/>
          <p:cNvSpPr txBox="1"/>
          <p:nvPr/>
        </p:nvSpPr>
        <p:spPr>
          <a:xfrm>
            <a:off x="5993661" y="782637"/>
            <a:ext cx="461665" cy="2196495"/>
          </a:xfrm>
          <a:prstGeom prst="rect">
            <a:avLst/>
          </a:prstGeom>
          <a:solidFill>
            <a:schemeClr val="bg1"/>
          </a:solidFill>
        </p:spPr>
        <p:txBody>
          <a:bodyPr vert="eaVert" wrap="square" rtlCol="0">
            <a:spAutoFit/>
          </a:bodyPr>
          <a:lstStyle/>
          <a:p>
            <a:r>
              <a:rPr kumimoji="1" lang="ja-JP" altLang="en-US" dirty="0"/>
              <a:t>パワースペクトル</a:t>
            </a:r>
          </a:p>
        </p:txBody>
      </p:sp>
    </p:spTree>
    <p:extLst>
      <p:ext uri="{BB962C8B-B14F-4D97-AF65-F5344CB8AC3E}">
        <p14:creationId xmlns:p14="http://schemas.microsoft.com/office/powerpoint/2010/main" val="3915270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Izhikevich</a:t>
            </a:r>
            <a:r>
              <a:rPr lang="en-US" altLang="ja-JP" dirty="0"/>
              <a:t> , Hodgkin Huxley</a:t>
            </a:r>
            <a:r>
              <a:rPr lang="ja-JP" altLang="en-US" dirty="0"/>
              <a:t>の場合</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9265" y="1809750"/>
            <a:ext cx="5421461" cy="4066096"/>
          </a:xfrm>
        </p:spPr>
      </p:pic>
      <p:sp>
        <p:nvSpPr>
          <p:cNvPr id="5" name="テキスト ボックス 4"/>
          <p:cNvSpPr txBox="1"/>
          <p:nvPr/>
        </p:nvSpPr>
        <p:spPr>
          <a:xfrm>
            <a:off x="7455477" y="5865242"/>
            <a:ext cx="3905249" cy="369332"/>
          </a:xfrm>
          <a:prstGeom prst="rect">
            <a:avLst/>
          </a:prstGeom>
          <a:noFill/>
        </p:spPr>
        <p:txBody>
          <a:bodyPr wrap="square" rtlCol="0">
            <a:spAutoFit/>
          </a:bodyPr>
          <a:lstStyle/>
          <a:p>
            <a:r>
              <a:rPr kumimoji="1" lang="en-US" altLang="ja-JP" dirty="0"/>
              <a:t>Hodgkin Huxley </a:t>
            </a:r>
            <a:r>
              <a:rPr kumimoji="1" lang="ja-JP" altLang="en-US" dirty="0"/>
              <a:t>時系列データ</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2" y="1809750"/>
            <a:ext cx="5407323" cy="4055492"/>
          </a:xfrm>
          <a:prstGeom prst="rect">
            <a:avLst/>
          </a:prstGeom>
        </p:spPr>
      </p:pic>
      <p:sp>
        <p:nvSpPr>
          <p:cNvPr id="7" name="テキスト ボックス 6"/>
          <p:cNvSpPr txBox="1"/>
          <p:nvPr/>
        </p:nvSpPr>
        <p:spPr>
          <a:xfrm>
            <a:off x="2197678" y="5875846"/>
            <a:ext cx="3905249" cy="369332"/>
          </a:xfrm>
          <a:prstGeom prst="rect">
            <a:avLst/>
          </a:prstGeom>
          <a:noFill/>
        </p:spPr>
        <p:txBody>
          <a:bodyPr wrap="square" rtlCol="0">
            <a:spAutoFit/>
          </a:bodyPr>
          <a:lstStyle/>
          <a:p>
            <a:r>
              <a:rPr kumimoji="1" lang="en-US" altLang="ja-JP" dirty="0" err="1"/>
              <a:t>Izhikevich</a:t>
            </a:r>
            <a:r>
              <a:rPr kumimoji="1" lang="en-US" altLang="ja-JP" dirty="0"/>
              <a:t> </a:t>
            </a:r>
            <a:r>
              <a:rPr kumimoji="1" lang="ja-JP" altLang="en-US" dirty="0"/>
              <a:t>時系列データ</a:t>
            </a:r>
          </a:p>
        </p:txBody>
      </p:sp>
    </p:spTree>
    <p:extLst>
      <p:ext uri="{BB962C8B-B14F-4D97-AF65-F5344CB8AC3E}">
        <p14:creationId xmlns:p14="http://schemas.microsoft.com/office/powerpoint/2010/main" val="373911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発生する誤差</a:t>
            </a:r>
          </a:p>
        </p:txBody>
      </p:sp>
      <p:sp>
        <p:nvSpPr>
          <p:cNvPr id="3" name="コンテンツ プレースホルダー 2"/>
          <p:cNvSpPr>
            <a:spLocks noGrp="1"/>
          </p:cNvSpPr>
          <p:nvPr>
            <p:ph idx="1"/>
          </p:nvPr>
        </p:nvSpPr>
        <p:spPr/>
        <p:txBody>
          <a:bodyPr/>
          <a:lstStyle/>
          <a:p>
            <a:r>
              <a:rPr kumimoji="1" lang="ja-JP" altLang="en-US" dirty="0"/>
              <a:t>定常入力、正弦波入力に対するニューロンの応答特性は、複雑さの異なる</a:t>
            </a:r>
            <a:r>
              <a:rPr kumimoji="1" lang="en-US" altLang="ja-JP" dirty="0"/>
              <a:t>4</a:t>
            </a:r>
            <a:r>
              <a:rPr kumimoji="1" lang="ja-JP" altLang="en-US" dirty="0"/>
              <a:t>種のニューロン全てでほぼ一致</a:t>
            </a:r>
            <a:endParaRPr kumimoji="1" lang="en-US" altLang="ja-JP" dirty="0"/>
          </a:p>
          <a:p>
            <a:endParaRPr lang="en-US" altLang="ja-JP" dirty="0"/>
          </a:p>
          <a:p>
            <a:r>
              <a:rPr lang="ja-JP" altLang="en-US" dirty="0"/>
              <a:t>時系列データ上の誤差の大きさは、複雑さに比例して大きい</a:t>
            </a:r>
            <a:endParaRPr lang="en-US" altLang="ja-JP" dirty="0"/>
          </a:p>
          <a:p>
            <a:r>
              <a:rPr lang="en-US" altLang="ja-JP" dirty="0">
                <a:solidFill>
                  <a:srgbClr val="FF0000"/>
                </a:solidFill>
              </a:rPr>
              <a:t>2 compartment &gt; Hodgkin Huxley &gt; </a:t>
            </a:r>
            <a:r>
              <a:rPr lang="en-US" altLang="ja-JP" dirty="0" err="1">
                <a:solidFill>
                  <a:srgbClr val="FF0000"/>
                </a:solidFill>
              </a:rPr>
              <a:t>Izhikevich</a:t>
            </a:r>
            <a:r>
              <a:rPr lang="en-US" altLang="ja-JP" dirty="0">
                <a:solidFill>
                  <a:srgbClr val="FF0000"/>
                </a:solidFill>
              </a:rPr>
              <a:t> &gt; LIF</a:t>
            </a:r>
          </a:p>
          <a:p>
            <a:pPr marL="0" indent="0">
              <a:buNone/>
            </a:pPr>
            <a:r>
              <a:rPr kumimoji="1" lang="ja-JP" altLang="en-US" dirty="0"/>
              <a:t>　　</a:t>
            </a:r>
            <a:r>
              <a:rPr lang="ja-JP" altLang="en-US" dirty="0"/>
              <a:t>しかし、</a:t>
            </a:r>
            <a:r>
              <a:rPr kumimoji="1" lang="ja-JP" altLang="en-US" dirty="0"/>
              <a:t>ニューロンの応答特性にはほとんど影響しない範囲</a:t>
            </a:r>
            <a:endParaRPr kumimoji="1" lang="en-US" altLang="ja-JP" dirty="0"/>
          </a:p>
          <a:p>
            <a:pPr marL="0" indent="0">
              <a:buNone/>
            </a:pPr>
            <a:endParaRPr lang="en-US" altLang="ja-JP" dirty="0"/>
          </a:p>
        </p:txBody>
      </p:sp>
    </p:spTree>
    <p:extLst>
      <p:ext uri="{BB962C8B-B14F-4D97-AF65-F5344CB8AC3E}">
        <p14:creationId xmlns:p14="http://schemas.microsoft.com/office/powerpoint/2010/main" val="1364457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単精度と倍精度</a:t>
            </a:r>
          </a:p>
        </p:txBody>
      </p:sp>
      <p:sp>
        <p:nvSpPr>
          <p:cNvPr id="3" name="コンテンツ プレースホルダー 2"/>
          <p:cNvSpPr>
            <a:spLocks noGrp="1"/>
          </p:cNvSpPr>
          <p:nvPr>
            <p:ph idx="1"/>
          </p:nvPr>
        </p:nvSpPr>
        <p:spPr/>
        <p:txBody>
          <a:bodyPr/>
          <a:lstStyle/>
          <a:p>
            <a:r>
              <a:rPr lang="en-US" altLang="ja-JP" dirty="0"/>
              <a:t>CUDA</a:t>
            </a:r>
            <a:r>
              <a:rPr lang="ja-JP" altLang="en-US" dirty="0"/>
              <a:t>計算では、そのプロセス上単精度浮動小数点数を用いた方が格段に高速であった。</a:t>
            </a:r>
            <a:endParaRPr lang="en-US" altLang="ja-JP" dirty="0"/>
          </a:p>
          <a:p>
            <a:pPr marL="0" indent="0">
              <a:buNone/>
            </a:pPr>
            <a:endParaRPr lang="en-US" altLang="ja-JP" dirty="0"/>
          </a:p>
          <a:p>
            <a:r>
              <a:rPr lang="ja-JP" altLang="en-US" dirty="0"/>
              <a:t>周期的応答が発生する系では、単精度と倍精度でニューロン特性にほとんど差は発生しない。</a:t>
            </a:r>
            <a:endParaRPr lang="en-US" altLang="ja-JP" dirty="0"/>
          </a:p>
          <a:p>
            <a:endParaRPr kumimoji="1" lang="en-US" altLang="ja-JP" dirty="0"/>
          </a:p>
        </p:txBody>
      </p:sp>
    </p:spTree>
    <p:extLst>
      <p:ext uri="{BB962C8B-B14F-4D97-AF65-F5344CB8AC3E}">
        <p14:creationId xmlns:p14="http://schemas.microsoft.com/office/powerpoint/2010/main" val="3712488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t>研究背景、目的</a:t>
            </a:r>
            <a:endParaRPr kumimoji="1" lang="en-US" altLang="ja-JP" sz="3600" dirty="0"/>
          </a:p>
          <a:p>
            <a:pPr marL="514350" indent="-514350">
              <a:buFont typeface="+mj-lt"/>
              <a:buAutoNum type="arabicPeriod"/>
            </a:pPr>
            <a:r>
              <a:rPr lang="ja-JP" altLang="en-US" sz="3600" dirty="0"/>
              <a:t>実験方法</a:t>
            </a:r>
            <a:endParaRPr kumimoji="1" lang="en-US" altLang="ja-JP" sz="3600" dirty="0"/>
          </a:p>
          <a:p>
            <a:pPr marL="514350" indent="-514350">
              <a:buFont typeface="+mj-lt"/>
              <a:buAutoNum type="arabicPeriod"/>
            </a:pPr>
            <a:r>
              <a:rPr lang="en-US" altLang="ja-JP" sz="3600" dirty="0"/>
              <a:t>CPU</a:t>
            </a:r>
            <a:r>
              <a:rPr lang="ja-JP" altLang="en-US" sz="3600" dirty="0"/>
              <a:t>による並列化、</a:t>
            </a:r>
            <a:r>
              <a:rPr lang="en-US" altLang="ja-JP" sz="3600" dirty="0"/>
              <a:t>GPGPU</a:t>
            </a:r>
            <a:r>
              <a:rPr lang="ja-JP" altLang="en-US" sz="3600" dirty="0"/>
              <a:t>による並列化の差</a:t>
            </a:r>
            <a:endParaRPr lang="en-US" altLang="ja-JP" sz="3600" dirty="0"/>
          </a:p>
          <a:p>
            <a:pPr marL="514350" indent="-514350">
              <a:buFont typeface="+mj-lt"/>
              <a:buAutoNum type="arabicPeriod"/>
            </a:pPr>
            <a:r>
              <a:rPr kumimoji="1" lang="ja-JP" altLang="en-US" sz="3600" dirty="0"/>
              <a:t>単精度において発生する</a:t>
            </a:r>
            <a:r>
              <a:rPr lang="ja-JP" altLang="en-US" sz="3600" dirty="0"/>
              <a:t>誤差</a:t>
            </a:r>
            <a:endParaRPr lang="en-US" altLang="ja-JP" sz="3600" dirty="0"/>
          </a:p>
          <a:p>
            <a:pPr marL="514350" indent="-514350">
              <a:buFont typeface="+mj-lt"/>
              <a:buAutoNum type="arabicPeriod"/>
            </a:pPr>
            <a:r>
              <a:rPr lang="ja-JP" altLang="en-US" sz="3600" dirty="0">
                <a:solidFill>
                  <a:srgbClr val="FF0000"/>
                </a:solidFill>
              </a:rPr>
              <a:t>まとめ</a:t>
            </a:r>
            <a:endParaRPr lang="en-US" altLang="ja-JP" sz="3600" dirty="0">
              <a:solidFill>
                <a:srgbClr val="FF0000"/>
              </a:solidFill>
            </a:endParaRPr>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30382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結論</a:t>
            </a:r>
          </a:p>
        </p:txBody>
      </p:sp>
      <p:sp>
        <p:nvSpPr>
          <p:cNvPr id="3" name="コンテンツ プレースホルダー 2"/>
          <p:cNvSpPr>
            <a:spLocks noGrp="1"/>
          </p:cNvSpPr>
          <p:nvPr>
            <p:ph idx="1"/>
          </p:nvPr>
        </p:nvSpPr>
        <p:spPr/>
        <p:txBody>
          <a:bodyPr/>
          <a:lstStyle/>
          <a:p>
            <a:r>
              <a:rPr lang="ja-JP" altLang="en-US" dirty="0"/>
              <a:t>非並列で計算を行う場合と比べ、</a:t>
            </a:r>
            <a:r>
              <a:rPr lang="en-US" altLang="ja-JP" dirty="0" err="1"/>
              <a:t>OpenMP</a:t>
            </a:r>
            <a:r>
              <a:rPr lang="ja-JP" altLang="en-US" dirty="0"/>
              <a:t>で約</a:t>
            </a:r>
            <a:r>
              <a:rPr lang="en-US" altLang="ja-JP" dirty="0"/>
              <a:t>10</a:t>
            </a:r>
            <a:r>
              <a:rPr lang="ja-JP" altLang="en-US" dirty="0"/>
              <a:t>倍、</a:t>
            </a:r>
            <a:r>
              <a:rPr lang="en-US" altLang="ja-JP" dirty="0"/>
              <a:t>CUDA</a:t>
            </a:r>
            <a:r>
              <a:rPr lang="ja-JP" altLang="en-US" dirty="0"/>
              <a:t>を用いると更に数倍、計算時間が高速化される。</a:t>
            </a:r>
            <a:endParaRPr lang="en-US" altLang="ja-JP" dirty="0"/>
          </a:p>
          <a:p>
            <a:endParaRPr lang="en-US" altLang="ja-JP" dirty="0"/>
          </a:p>
          <a:p>
            <a:r>
              <a:rPr kumimoji="1" lang="ja-JP" altLang="en-US" dirty="0"/>
              <a:t>大規模なニューラルネットワークのシミュレーションにおいて</a:t>
            </a:r>
            <a:r>
              <a:rPr kumimoji="1" lang="en-US" altLang="ja-JP" dirty="0"/>
              <a:t>CUDA</a:t>
            </a:r>
            <a:r>
              <a:rPr kumimoji="1" lang="ja-JP" altLang="en-US" dirty="0"/>
              <a:t>を用いる場合、計算</a:t>
            </a:r>
            <a:r>
              <a:rPr lang="ja-JP" altLang="en-US" dirty="0"/>
              <a:t>に単精度浮動小数点数型を</a:t>
            </a:r>
            <a:r>
              <a:rPr kumimoji="1" lang="ja-JP" altLang="en-US" dirty="0"/>
              <a:t>用いることで</a:t>
            </a:r>
            <a:r>
              <a:rPr lang="ja-JP" altLang="en-US" dirty="0"/>
              <a:t>さらなる</a:t>
            </a:r>
            <a:r>
              <a:rPr kumimoji="1" lang="ja-JP" altLang="en-US" dirty="0"/>
              <a:t>高速化が可能となる。</a:t>
            </a:r>
            <a:endParaRPr kumimoji="1" lang="en-US" altLang="ja-JP" dirty="0"/>
          </a:p>
          <a:p>
            <a:endParaRPr lang="en-US" altLang="ja-JP" dirty="0"/>
          </a:p>
          <a:p>
            <a:r>
              <a:rPr kumimoji="1" lang="ja-JP" altLang="en-US" dirty="0"/>
              <a:t>単精度計算と倍精度計算では、使用するニューロンモデルに依存</a:t>
            </a:r>
            <a:r>
              <a:rPr kumimoji="1" lang="ja-JP" altLang="en-US"/>
              <a:t>せず、</a:t>
            </a:r>
            <a:r>
              <a:rPr lang="ja-JP" altLang="en-US"/>
              <a:t>有意な</a:t>
            </a:r>
            <a:r>
              <a:rPr lang="ja-JP" altLang="en-US"/>
              <a:t>誤差を生じなかった</a:t>
            </a:r>
            <a:r>
              <a:rPr lang="ja-JP" altLang="en-US"/>
              <a:t>。</a:t>
            </a:r>
            <a:endParaRPr kumimoji="1" lang="en-US" altLang="ja-JP" dirty="0"/>
          </a:p>
        </p:txBody>
      </p:sp>
    </p:spTree>
    <p:extLst>
      <p:ext uri="{BB962C8B-B14F-4D97-AF65-F5344CB8AC3E}">
        <p14:creationId xmlns:p14="http://schemas.microsoft.com/office/powerpoint/2010/main" val="3095883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3017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678113"/>
          </a:xfrm>
        </p:spPr>
        <p:txBody>
          <a:bodyPr>
            <a:normAutofit fontScale="90000"/>
          </a:bodyPr>
          <a:lstStyle/>
          <a:p>
            <a:r>
              <a:rPr kumimoji="1" lang="ja-JP" altLang="en-US" dirty="0"/>
              <a:t>研究の背景</a:t>
            </a:r>
          </a:p>
        </p:txBody>
      </p:sp>
      <p:sp>
        <p:nvSpPr>
          <p:cNvPr id="3" name="コンテンツ プレースホルダー 2"/>
          <p:cNvSpPr>
            <a:spLocks noGrp="1"/>
          </p:cNvSpPr>
          <p:nvPr>
            <p:ph idx="1"/>
          </p:nvPr>
        </p:nvSpPr>
        <p:spPr>
          <a:xfrm>
            <a:off x="845127" y="1254266"/>
            <a:ext cx="10515600" cy="4925872"/>
          </a:xfrm>
        </p:spPr>
        <p:txBody>
          <a:bodyPr/>
          <a:lstStyle/>
          <a:p>
            <a:r>
              <a:rPr lang="ja-JP" altLang="en-US" dirty="0"/>
              <a:t>ニューラルネットワークを用いて生物の神経機構を探ろうとしたとき、</a:t>
            </a:r>
            <a:endParaRPr lang="en-US" altLang="ja-JP" dirty="0"/>
          </a:p>
          <a:p>
            <a:pPr marL="0" indent="0">
              <a:buNone/>
            </a:pPr>
            <a:r>
              <a:rPr lang="ja-JP" altLang="en-US" dirty="0"/>
              <a:t>　より実際の細胞に近いニューロンモデルを用いたほうがよい。</a:t>
            </a:r>
            <a:endParaRPr lang="en-US" altLang="ja-JP" dirty="0"/>
          </a:p>
          <a:p>
            <a:endParaRPr lang="en-US" altLang="ja-JP" dirty="0"/>
          </a:p>
          <a:p>
            <a:r>
              <a:rPr lang="ja-JP" altLang="en-US" dirty="0"/>
              <a:t>しかし複雑なニューロンモデルを用いた場合、計算の負荷が大きく</a:t>
            </a:r>
            <a:endParaRPr lang="en-US" altLang="ja-JP" dirty="0"/>
          </a:p>
          <a:p>
            <a:pPr marL="0" indent="0">
              <a:buNone/>
            </a:pPr>
            <a:r>
              <a:rPr lang="ja-JP" altLang="en-US" dirty="0"/>
              <a:t>　計算の規模によっては現実的でない実行時間を要する。</a:t>
            </a:r>
            <a:endParaRPr lang="en-US" altLang="ja-JP" dirty="0"/>
          </a:p>
          <a:p>
            <a:pPr marL="0" indent="0">
              <a:buNone/>
            </a:pPr>
            <a:endParaRPr kumimoji="1" lang="en-US" altLang="ja-JP" dirty="0"/>
          </a:p>
          <a:p>
            <a:r>
              <a:rPr lang="ja-JP" altLang="en-US" dirty="0"/>
              <a:t>これを高速化することで、実際の神経細胞に近いニューロンモデルで様々なシミュレーションが可能となる。</a:t>
            </a:r>
            <a:endParaRPr kumimoji="1" lang="ja-JP" altLang="en-US" dirty="0"/>
          </a:p>
        </p:txBody>
      </p:sp>
    </p:spTree>
    <p:extLst>
      <p:ext uri="{BB962C8B-B14F-4D97-AF65-F5344CB8AC3E}">
        <p14:creationId xmlns:p14="http://schemas.microsoft.com/office/powerpoint/2010/main" val="677380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a:t>[1]</a:t>
            </a:r>
            <a:r>
              <a:rPr lang="en-US" altLang="ja-JP" dirty="0" err="1"/>
              <a:t>V.K.Pallipuram</a:t>
            </a:r>
            <a:r>
              <a:rPr lang="en-US" altLang="ja-JP" dirty="0"/>
              <a:t>, </a:t>
            </a:r>
            <a:r>
              <a:rPr lang="en-US" altLang="ja-JP" dirty="0" err="1"/>
              <a:t>M.Bhuiyan</a:t>
            </a:r>
            <a:r>
              <a:rPr lang="en-US" altLang="ja-JP" dirty="0"/>
              <a:t>, </a:t>
            </a:r>
            <a:r>
              <a:rPr lang="en-US" altLang="ja-JP" dirty="0" err="1"/>
              <a:t>M.C.Smith</a:t>
            </a:r>
            <a:r>
              <a:rPr lang="en-US" altLang="ja-JP" dirty="0"/>
              <a:t>, A comparative study of GPU programming models and architectures using neural networks, J </a:t>
            </a:r>
            <a:r>
              <a:rPr lang="en-US" altLang="ja-JP" dirty="0" err="1"/>
              <a:t>Supercomput</a:t>
            </a:r>
            <a:r>
              <a:rPr lang="en-US" altLang="ja-JP" dirty="0"/>
              <a:t> 61:673–718</a:t>
            </a:r>
            <a:r>
              <a:rPr lang="ja-JP" altLang="en-US" dirty="0"/>
              <a:t>　</a:t>
            </a:r>
            <a:r>
              <a:rPr lang="en-US" altLang="ja-JP" dirty="0"/>
              <a:t>(2012)</a:t>
            </a:r>
          </a:p>
          <a:p>
            <a:pPr marL="0" indent="0">
              <a:buNone/>
            </a:pPr>
            <a:r>
              <a:rPr lang="en-US" altLang="ja-JP" dirty="0"/>
              <a:t>[2]</a:t>
            </a:r>
            <a:r>
              <a:rPr lang="en-US" altLang="ja-JP" dirty="0" err="1"/>
              <a:t>K.Fujita</a:t>
            </a:r>
            <a:r>
              <a:rPr lang="en-US" altLang="ja-JP" dirty="0"/>
              <a:t>, </a:t>
            </a:r>
            <a:r>
              <a:rPr lang="en-US" altLang="ja-JP" dirty="0" err="1"/>
              <a:t>Y.Kashimori</a:t>
            </a:r>
            <a:r>
              <a:rPr lang="en-US" altLang="ja-JP" dirty="0"/>
              <a:t>, Population coding of </a:t>
            </a:r>
            <a:r>
              <a:rPr lang="en-US" altLang="ja-JP" dirty="0" err="1"/>
              <a:t>electrosensory</a:t>
            </a:r>
            <a:r>
              <a:rPr lang="en-US" altLang="ja-JP" dirty="0"/>
              <a:t> stimulus in receptor network, Neurocomputing 69 1206-1210 (2006)</a:t>
            </a:r>
          </a:p>
          <a:p>
            <a:pPr marL="0" indent="0">
              <a:buNone/>
            </a:pPr>
            <a:r>
              <a:rPr lang="en-US" altLang="ja-JP" dirty="0"/>
              <a:t>[3]</a:t>
            </a:r>
            <a:r>
              <a:rPr lang="ja-JP" altLang="en-US" dirty="0"/>
              <a:t>川崎雅司</a:t>
            </a:r>
            <a:r>
              <a:rPr lang="en-US" altLang="ja-JP" dirty="0"/>
              <a:t>, “</a:t>
            </a:r>
            <a:r>
              <a:rPr lang="ja-JP" altLang="en-US" dirty="0"/>
              <a:t>電気魚のニューロエソロジー　</a:t>
            </a:r>
            <a:r>
              <a:rPr lang="en-US" altLang="ja-JP" dirty="0"/>
              <a:t>―</a:t>
            </a:r>
            <a:r>
              <a:rPr lang="ja-JP" altLang="en-US" dirty="0"/>
              <a:t>混信回避行動の神経機構</a:t>
            </a:r>
            <a:r>
              <a:rPr lang="en-US" altLang="ja-JP" dirty="0"/>
              <a:t>―, “ </a:t>
            </a:r>
            <a:r>
              <a:rPr lang="ja-JP" altLang="en-US" dirty="0"/>
              <a:t>科学</a:t>
            </a:r>
            <a:r>
              <a:rPr lang="en-US" altLang="ja-JP" dirty="0"/>
              <a:t>, </a:t>
            </a:r>
            <a:r>
              <a:rPr lang="ja-JP" altLang="en-US" dirty="0"/>
              <a:t>岩波書店</a:t>
            </a:r>
            <a:r>
              <a:rPr lang="en-US" altLang="ja-JP" dirty="0"/>
              <a:t>, Vol59, No7 437-445, July (1989) </a:t>
            </a:r>
          </a:p>
          <a:p>
            <a:pPr marL="0" indent="0">
              <a:buNone/>
            </a:pPr>
            <a:r>
              <a:rPr lang="en-US" altLang="ja-JP" dirty="0"/>
              <a:t>[4]Eugene M. </a:t>
            </a:r>
            <a:r>
              <a:rPr lang="en-US" altLang="ja-JP" dirty="0" err="1"/>
              <a:t>Izhikevich</a:t>
            </a:r>
            <a:r>
              <a:rPr lang="en-US" altLang="ja-JP" dirty="0"/>
              <a:t>, Simple Model of Spiking Neurons, IEEE TRANSACTIONS ON NEURAL NETWORKS, VOL. 14, NO. 6 (2003)</a:t>
            </a:r>
          </a:p>
          <a:p>
            <a:pPr marL="0" indent="0">
              <a:buNone/>
            </a:pPr>
            <a:r>
              <a:rPr lang="en-US" altLang="ja-JP" dirty="0"/>
              <a:t>[5]A.L. Hodgkin and A.F. Huxley. A quantitative description of membrane current and its application to conduction and excitation in nerve. J </a:t>
            </a:r>
            <a:r>
              <a:rPr lang="en-US" altLang="ja-JP" dirty="0" err="1"/>
              <a:t>physiol</a:t>
            </a:r>
            <a:r>
              <a:rPr lang="en-US" altLang="ja-JP" dirty="0"/>
              <a:t>, Vol. 117, No. 4, pp 500-44 (1952)</a:t>
            </a:r>
          </a:p>
          <a:p>
            <a:pPr marL="0" indent="0">
              <a:buNone/>
            </a:pPr>
            <a:r>
              <a:rPr lang="en-US" altLang="ja-JP" dirty="0"/>
              <a:t>[6]</a:t>
            </a:r>
            <a:r>
              <a:rPr lang="en-US" altLang="ja-JP" dirty="0" err="1"/>
              <a:t>K.Wada</a:t>
            </a:r>
            <a:r>
              <a:rPr lang="en-US" altLang="ja-JP" dirty="0"/>
              <a:t> and </a:t>
            </a:r>
            <a:r>
              <a:rPr lang="en-US" altLang="ja-JP" dirty="0" err="1"/>
              <a:t>Y.Sakaguchi</a:t>
            </a:r>
            <a:r>
              <a:rPr lang="en-US" altLang="ja-JP" dirty="0"/>
              <a:t>, Repetitive firing of a model motoneuron: Inhibitory effect of a Ca-activated potassium conductance on the slope of the frequency-current relationship, Neuroscience Research Vol. 57(2), pp 259-267 (2007) </a:t>
            </a:r>
          </a:p>
          <a:p>
            <a:pPr marL="0" indent="0">
              <a:buNone/>
            </a:pPr>
            <a:r>
              <a:rPr lang="en-US" altLang="ja-JP" dirty="0"/>
              <a:t>[7]</a:t>
            </a:r>
            <a:r>
              <a:rPr lang="en-US" altLang="ja-JP" dirty="0" err="1"/>
              <a:t>B.Doiron</a:t>
            </a:r>
            <a:r>
              <a:rPr lang="en-US" altLang="ja-JP" dirty="0"/>
              <a:t>, at el., </a:t>
            </a:r>
            <a:r>
              <a:rPr lang="en-US" altLang="ja-JP" dirty="0" err="1"/>
              <a:t>Ghostbursting</a:t>
            </a:r>
            <a:r>
              <a:rPr lang="en-US" altLang="ja-JP" dirty="0"/>
              <a:t>: A Novel Burst Mechanism, Journal of Computational Neuroscience 12, 5-25 (2002)</a:t>
            </a:r>
          </a:p>
          <a:p>
            <a:pPr marL="0" indent="0">
              <a:buNone/>
            </a:pPr>
            <a:r>
              <a:rPr lang="en-US" altLang="ja-JP" dirty="0"/>
              <a:t>[8]</a:t>
            </a:r>
            <a:r>
              <a:rPr lang="ja-JP" altLang="en-US" dirty="0"/>
              <a:t>藤田 一寿</a:t>
            </a:r>
            <a:r>
              <a:rPr lang="en-US" altLang="ja-JP" dirty="0"/>
              <a:t>, </a:t>
            </a:r>
            <a:r>
              <a:rPr lang="ja-JP" altLang="en-US" dirty="0"/>
              <a:t>阿部祐貴</a:t>
            </a:r>
            <a:r>
              <a:rPr lang="en-US" altLang="ja-JP" dirty="0"/>
              <a:t>, </a:t>
            </a:r>
            <a:r>
              <a:rPr lang="ja-JP" altLang="en-US" dirty="0"/>
              <a:t>小野寺洸哉</a:t>
            </a:r>
            <a:r>
              <a:rPr lang="en-US" altLang="ja-JP" dirty="0"/>
              <a:t>, </a:t>
            </a:r>
            <a:r>
              <a:rPr lang="ja-JP" altLang="en-US" dirty="0"/>
              <a:t>樫森与志樹</a:t>
            </a:r>
            <a:r>
              <a:rPr lang="en-US" altLang="ja-JP" dirty="0"/>
              <a:t>, GPGPU</a:t>
            </a:r>
            <a:r>
              <a:rPr lang="ja-JP" altLang="en-US" dirty="0"/>
              <a:t>による刺激から神経活動までを再現するシミュレーションの高速化</a:t>
            </a:r>
            <a:r>
              <a:rPr lang="en-US" altLang="ja-JP" dirty="0"/>
              <a:t>, </a:t>
            </a:r>
            <a:r>
              <a:rPr lang="ja-JP" altLang="en-US" dirty="0"/>
              <a:t>社団法人電子情報通信学会、信学技報、</a:t>
            </a:r>
            <a:r>
              <a:rPr lang="en-US" altLang="ja-JP" dirty="0"/>
              <a:t>1-6 (2015)</a:t>
            </a:r>
          </a:p>
          <a:p>
            <a:endParaRPr kumimoji="1" lang="ja-JP" altLang="en-US" dirty="0"/>
          </a:p>
        </p:txBody>
      </p:sp>
    </p:spTree>
    <p:extLst>
      <p:ext uri="{BB962C8B-B14F-4D97-AF65-F5344CB8AC3E}">
        <p14:creationId xmlns:p14="http://schemas.microsoft.com/office/powerpoint/2010/main" val="125509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127" y="365760"/>
            <a:ext cx="10515600" cy="678113"/>
          </a:xfrm>
        </p:spPr>
        <p:txBody>
          <a:bodyPr>
            <a:normAutofit fontScale="90000"/>
          </a:bodyPr>
          <a:lstStyle/>
          <a:p>
            <a:r>
              <a:rPr kumimoji="1" lang="ja-JP" altLang="en-US" dirty="0"/>
              <a:t>研究の概要</a:t>
            </a:r>
          </a:p>
        </p:txBody>
      </p:sp>
      <p:sp>
        <p:nvSpPr>
          <p:cNvPr id="3" name="コンテンツ プレースホルダー 2"/>
          <p:cNvSpPr>
            <a:spLocks noGrp="1"/>
          </p:cNvSpPr>
          <p:nvPr>
            <p:ph idx="1"/>
          </p:nvPr>
        </p:nvSpPr>
        <p:spPr>
          <a:xfrm>
            <a:off x="845127" y="1254266"/>
            <a:ext cx="10515600" cy="4925872"/>
          </a:xfrm>
        </p:spPr>
        <p:txBody>
          <a:bodyPr/>
          <a:lstStyle/>
          <a:p>
            <a:r>
              <a:rPr kumimoji="1" lang="ja-JP" altLang="en-US" dirty="0"/>
              <a:t>計算機の</a:t>
            </a:r>
            <a:r>
              <a:rPr kumimoji="1" lang="en-US" altLang="ja-JP" dirty="0"/>
              <a:t>GPU</a:t>
            </a:r>
            <a:r>
              <a:rPr lang="ja-JP" altLang="en-US" dirty="0"/>
              <a:t>を用いて、</a:t>
            </a:r>
            <a:r>
              <a:rPr kumimoji="1" lang="en-US" altLang="ja-JP" dirty="0"/>
              <a:t>GPGPU</a:t>
            </a:r>
            <a:r>
              <a:rPr kumimoji="1" lang="ja-JP" altLang="en-US" dirty="0"/>
              <a:t>を利用することでニューロンモデルの計算を高速化可能</a:t>
            </a:r>
            <a:endParaRPr kumimoji="1" lang="en-US" altLang="ja-JP" dirty="0"/>
          </a:p>
          <a:p>
            <a:r>
              <a:rPr kumimoji="1" lang="ja-JP" altLang="en-US" dirty="0"/>
              <a:t>今回は</a:t>
            </a:r>
            <a:r>
              <a:rPr lang="en-US" altLang="ja-JP" dirty="0"/>
              <a:t>NVIDIA</a:t>
            </a:r>
            <a:r>
              <a:rPr kumimoji="1" lang="ja-JP" altLang="en-US" dirty="0"/>
              <a:t>社の</a:t>
            </a:r>
            <a:r>
              <a:rPr kumimoji="1" lang="en-US" altLang="ja-JP" dirty="0"/>
              <a:t>GPGPU</a:t>
            </a:r>
            <a:r>
              <a:rPr kumimoji="1" lang="ja-JP" altLang="en-US" dirty="0"/>
              <a:t>開発環境である</a:t>
            </a:r>
            <a:r>
              <a:rPr kumimoji="1" lang="en-US" altLang="ja-JP" dirty="0">
                <a:solidFill>
                  <a:srgbClr val="FF0000"/>
                </a:solidFill>
              </a:rPr>
              <a:t>CUDA</a:t>
            </a:r>
            <a:r>
              <a:rPr kumimoji="1" lang="ja-JP" altLang="en-US" dirty="0"/>
              <a:t>を利用</a:t>
            </a:r>
            <a:endParaRPr kumimoji="1" lang="en-US" altLang="ja-JP" dirty="0"/>
          </a:p>
          <a:p>
            <a:endParaRPr lang="en-US" altLang="ja-JP" dirty="0"/>
          </a:p>
          <a:p>
            <a:r>
              <a:rPr kumimoji="1" lang="en-US" altLang="ja-JP" dirty="0"/>
              <a:t>CPU</a:t>
            </a:r>
            <a:r>
              <a:rPr kumimoji="1" lang="ja-JP" altLang="en-US" dirty="0"/>
              <a:t>上の計算では、倍精度と単精度の計算時間は微差</a:t>
            </a:r>
            <a:endParaRPr kumimoji="1" lang="en-US" altLang="ja-JP" dirty="0"/>
          </a:p>
          <a:p>
            <a:r>
              <a:rPr lang="en-US" altLang="ja-JP" dirty="0"/>
              <a:t>GPGPU</a:t>
            </a:r>
            <a:r>
              <a:rPr lang="ja-JP" altLang="en-US" dirty="0"/>
              <a:t>においては高速化に非常に大きく寄与する</a:t>
            </a:r>
            <a:r>
              <a:rPr kumimoji="1" lang="ja-JP" altLang="en-US" dirty="0"/>
              <a:t>。</a:t>
            </a:r>
            <a:endParaRPr lang="en-US" altLang="ja-JP" dirty="0"/>
          </a:p>
          <a:p>
            <a:pPr marL="0" indent="0">
              <a:buNone/>
            </a:pPr>
            <a:endParaRPr kumimoji="1" lang="en-US" altLang="ja-JP" dirty="0"/>
          </a:p>
          <a:p>
            <a:r>
              <a:rPr lang="ja-JP" altLang="en-US" dirty="0"/>
              <a:t>ニューロンモデルの計算において、倍精度と単精度が</a:t>
            </a:r>
            <a:endParaRPr lang="en-US" altLang="ja-JP" dirty="0"/>
          </a:p>
          <a:p>
            <a:pPr marL="0" indent="0">
              <a:buNone/>
            </a:pPr>
            <a:r>
              <a:rPr lang="ja-JP" altLang="en-US" dirty="0"/>
              <a:t>　どのように結果に影響するかを解析する。</a:t>
            </a:r>
            <a:endParaRPr kumimoji="1" lang="ja-JP" altLang="en-US" dirty="0"/>
          </a:p>
        </p:txBody>
      </p:sp>
    </p:spTree>
    <p:extLst>
      <p:ext uri="{BB962C8B-B14F-4D97-AF65-F5344CB8AC3E}">
        <p14:creationId xmlns:p14="http://schemas.microsoft.com/office/powerpoint/2010/main" val="203645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p:cNvSpPr/>
          <p:nvPr/>
        </p:nvSpPr>
        <p:spPr>
          <a:xfrm>
            <a:off x="6740354" y="3400425"/>
            <a:ext cx="4019550" cy="27540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dirty="0"/>
              <a:t>GPU(</a:t>
            </a:r>
            <a:r>
              <a:rPr kumimoji="1" lang="ja-JP" altLang="en-US" dirty="0"/>
              <a:t>数千コア</a:t>
            </a:r>
            <a:r>
              <a:rPr kumimoji="1" lang="en-US" altLang="ja-JP" dirty="0"/>
              <a:t>)</a:t>
            </a:r>
            <a:endParaRPr kumimoji="1" lang="ja-JP" altLang="en-US" dirty="0"/>
          </a:p>
        </p:txBody>
      </p:sp>
      <p:sp>
        <p:nvSpPr>
          <p:cNvPr id="2" name="タイトル 1"/>
          <p:cNvSpPr>
            <a:spLocks noGrp="1"/>
          </p:cNvSpPr>
          <p:nvPr>
            <p:ph type="title"/>
          </p:nvPr>
        </p:nvSpPr>
        <p:spPr/>
        <p:txBody>
          <a:bodyPr/>
          <a:lstStyle/>
          <a:p>
            <a:r>
              <a:rPr kumimoji="1" lang="en-US" altLang="ja-JP" dirty="0">
                <a:latin typeface="+mj-ea"/>
              </a:rPr>
              <a:t>GPU</a:t>
            </a:r>
            <a:r>
              <a:rPr kumimoji="1" lang="ja-JP" altLang="en-US" dirty="0">
                <a:latin typeface="+mj-ea"/>
              </a:rPr>
              <a:t>と</a:t>
            </a:r>
            <a:r>
              <a:rPr kumimoji="1" lang="en-US" altLang="ja-JP" dirty="0">
                <a:latin typeface="+mj-ea"/>
              </a:rPr>
              <a:t>CPU</a:t>
            </a:r>
            <a:r>
              <a:rPr kumimoji="1" lang="ja-JP" altLang="en-US" dirty="0">
                <a:latin typeface="+mj-ea"/>
              </a:rPr>
              <a:t>の違い</a:t>
            </a:r>
          </a:p>
        </p:txBody>
      </p:sp>
      <p:sp>
        <p:nvSpPr>
          <p:cNvPr id="3" name="コンテンツ プレースホルダー 2"/>
          <p:cNvSpPr>
            <a:spLocks noGrp="1"/>
          </p:cNvSpPr>
          <p:nvPr>
            <p:ph idx="1"/>
          </p:nvPr>
        </p:nvSpPr>
        <p:spPr/>
        <p:txBody>
          <a:bodyPr/>
          <a:lstStyle/>
          <a:p>
            <a:r>
              <a:rPr lang="en-US" altLang="ja-JP" dirty="0"/>
              <a:t>CPU</a:t>
            </a:r>
            <a:r>
              <a:rPr lang="ja-JP" altLang="en-US" dirty="0"/>
              <a:t>→　</a:t>
            </a:r>
            <a:r>
              <a:rPr lang="ja-JP" altLang="en-US" dirty="0">
                <a:solidFill>
                  <a:srgbClr val="FF0000"/>
                </a:solidFill>
              </a:rPr>
              <a:t>高機能</a:t>
            </a:r>
            <a:r>
              <a:rPr lang="ja-JP" altLang="en-US" dirty="0"/>
              <a:t>な</a:t>
            </a:r>
            <a:r>
              <a:rPr lang="ja-JP" altLang="en-US" dirty="0">
                <a:solidFill>
                  <a:srgbClr val="FF0000"/>
                </a:solidFill>
              </a:rPr>
              <a:t>少数</a:t>
            </a:r>
            <a:r>
              <a:rPr lang="ja-JP" altLang="en-US" dirty="0"/>
              <a:t>のコアを持つ</a:t>
            </a:r>
            <a:endParaRPr lang="en-US" altLang="ja-JP" dirty="0"/>
          </a:p>
          <a:p>
            <a:r>
              <a:rPr lang="ja-JP" altLang="en-US" dirty="0"/>
              <a:t>並列化しない場合、１つのコアのみを用いて計算する。</a:t>
            </a:r>
            <a:endParaRPr lang="en-US" altLang="ja-JP" dirty="0"/>
          </a:p>
          <a:p>
            <a:endParaRPr lang="en-US" altLang="ja-JP" dirty="0"/>
          </a:p>
          <a:p>
            <a:r>
              <a:rPr lang="en-US" altLang="ja-JP" dirty="0"/>
              <a:t>GPU</a:t>
            </a:r>
            <a:r>
              <a:rPr lang="ja-JP" altLang="en-US" dirty="0"/>
              <a:t>→　</a:t>
            </a:r>
            <a:r>
              <a:rPr lang="ja-JP" altLang="en-US" dirty="0">
                <a:solidFill>
                  <a:srgbClr val="FF0000"/>
                </a:solidFill>
              </a:rPr>
              <a:t>低機能</a:t>
            </a:r>
            <a:r>
              <a:rPr lang="ja-JP" altLang="en-US" dirty="0"/>
              <a:t>な</a:t>
            </a:r>
            <a:r>
              <a:rPr lang="ja-JP" altLang="en-US" dirty="0">
                <a:solidFill>
                  <a:srgbClr val="FF0000"/>
                </a:solidFill>
              </a:rPr>
              <a:t>大量</a:t>
            </a:r>
            <a:r>
              <a:rPr lang="ja-JP" altLang="en-US" dirty="0"/>
              <a:t>のコアを持つ。</a:t>
            </a:r>
            <a:endParaRPr lang="en-US" altLang="ja-JP" dirty="0"/>
          </a:p>
        </p:txBody>
      </p:sp>
      <p:sp>
        <p:nvSpPr>
          <p:cNvPr id="4" name="正方形/長方形 3"/>
          <p:cNvSpPr/>
          <p:nvPr/>
        </p:nvSpPr>
        <p:spPr>
          <a:xfrm>
            <a:off x="1149927" y="3532188"/>
            <a:ext cx="4019550" cy="264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dirty="0"/>
              <a:t>CPU(</a:t>
            </a:r>
            <a:r>
              <a:rPr kumimoji="1" lang="ja-JP" altLang="en-US" dirty="0"/>
              <a:t>数コア</a:t>
            </a:r>
            <a:r>
              <a:rPr kumimoji="1" lang="en-US" altLang="ja-JP" dirty="0"/>
              <a:t>)</a:t>
            </a:r>
            <a:endParaRPr kumimoji="1" lang="ja-JP" altLang="en-US" dirty="0"/>
          </a:p>
        </p:txBody>
      </p:sp>
      <p:sp>
        <p:nvSpPr>
          <p:cNvPr id="5" name="四角形: 角を丸くする 4"/>
          <p:cNvSpPr/>
          <p:nvPr/>
        </p:nvSpPr>
        <p:spPr>
          <a:xfrm>
            <a:off x="1514475" y="3733007"/>
            <a:ext cx="914400" cy="914400"/>
          </a:xfrm>
          <a:prstGeom prst="roundRect">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6" name="四角形: 角を丸くする 5"/>
          <p:cNvSpPr/>
          <p:nvPr/>
        </p:nvSpPr>
        <p:spPr>
          <a:xfrm>
            <a:off x="2733675" y="3733007"/>
            <a:ext cx="914400" cy="914400"/>
          </a:xfrm>
          <a:prstGeom prst="roundRect">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7" name="四角形: 角を丸くする 6"/>
          <p:cNvSpPr/>
          <p:nvPr/>
        </p:nvSpPr>
        <p:spPr>
          <a:xfrm>
            <a:off x="3903951" y="3733007"/>
            <a:ext cx="914400" cy="914400"/>
          </a:xfrm>
          <a:prstGeom prst="roundRect">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8" name="四角形: 角を丸くする 7"/>
          <p:cNvSpPr/>
          <p:nvPr/>
        </p:nvSpPr>
        <p:spPr>
          <a:xfrm>
            <a:off x="1514475" y="4809334"/>
            <a:ext cx="914400" cy="914400"/>
          </a:xfrm>
          <a:prstGeom prst="roundRect">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9" name="四角形: 角を丸くする 8"/>
          <p:cNvSpPr/>
          <p:nvPr/>
        </p:nvSpPr>
        <p:spPr>
          <a:xfrm>
            <a:off x="2728263" y="4809334"/>
            <a:ext cx="914400" cy="914400"/>
          </a:xfrm>
          <a:prstGeom prst="roundRect">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0" name="四角形: 角を丸くする 9"/>
          <p:cNvSpPr/>
          <p:nvPr/>
        </p:nvSpPr>
        <p:spPr>
          <a:xfrm>
            <a:off x="3903951" y="4809334"/>
            <a:ext cx="914400" cy="914400"/>
          </a:xfrm>
          <a:prstGeom prst="roundRect">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134" name="グループ化 133"/>
          <p:cNvGrpSpPr/>
          <p:nvPr/>
        </p:nvGrpSpPr>
        <p:grpSpPr>
          <a:xfrm>
            <a:off x="6998277" y="3532188"/>
            <a:ext cx="3622098" cy="2191546"/>
            <a:chOff x="6541077" y="3532188"/>
            <a:chExt cx="4259214" cy="2647950"/>
          </a:xfrm>
        </p:grpSpPr>
        <p:grpSp>
          <p:nvGrpSpPr>
            <p:cNvPr id="41" name="グループ化 40"/>
            <p:cNvGrpSpPr/>
            <p:nvPr/>
          </p:nvGrpSpPr>
          <p:grpSpPr>
            <a:xfrm>
              <a:off x="6541077" y="3532188"/>
              <a:ext cx="2059998" cy="1277146"/>
              <a:chOff x="6541077" y="3532188"/>
              <a:chExt cx="4019550" cy="2647950"/>
            </a:xfrm>
          </p:grpSpPr>
          <p:sp>
            <p:nvSpPr>
              <p:cNvPr id="11" name="正方形/長方形 10"/>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9" name="グループ化 18"/>
              <p:cNvGrpSpPr/>
              <p:nvPr/>
            </p:nvGrpSpPr>
            <p:grpSpPr>
              <a:xfrm>
                <a:off x="6794139" y="3733008"/>
                <a:ext cx="1435461" cy="914400"/>
                <a:chOff x="6794139" y="3733007"/>
                <a:chExt cx="3303876" cy="1990727"/>
              </a:xfrm>
            </p:grpSpPr>
            <p:sp>
              <p:nvSpPr>
                <p:cNvPr id="13" name="四角形: 角を丸くする 12"/>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 name="四角形: 角を丸くする 13"/>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 name="四角形: 角を丸くする 14"/>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 name="四角形: 角を丸くする 15"/>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 name="四角形: 角を丸くする 16"/>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 name="四角形: 角を丸くする 17"/>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8677383" y="3733007"/>
                <a:ext cx="1435461" cy="914400"/>
                <a:chOff x="6794139" y="3733007"/>
                <a:chExt cx="3303876" cy="1990727"/>
              </a:xfrm>
            </p:grpSpPr>
            <p:sp>
              <p:nvSpPr>
                <p:cNvPr id="21" name="四角形: 角を丸くする 20"/>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2" name="四角形: 角を丸くする 21"/>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四角形: 角を丸くする 22"/>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四角形: 角を丸くする 23"/>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四角形: 角を丸くする 24"/>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四角形: 角を丸くする 25"/>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27" name="グループ化 26"/>
              <p:cNvGrpSpPr/>
              <p:nvPr/>
            </p:nvGrpSpPr>
            <p:grpSpPr>
              <a:xfrm>
                <a:off x="6794139" y="4779966"/>
                <a:ext cx="1435461" cy="914400"/>
                <a:chOff x="6794139" y="3733007"/>
                <a:chExt cx="3303876" cy="1990727"/>
              </a:xfrm>
            </p:grpSpPr>
            <p:sp>
              <p:nvSpPr>
                <p:cNvPr id="28" name="四角形: 角を丸くする 2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四角形: 角を丸くする 2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四角形: 角を丸くする 2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四角形: 角を丸くする 3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四角形: 角を丸くする 3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3" name="四角形: 角を丸くする 3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34" name="グループ化 33"/>
              <p:cNvGrpSpPr/>
              <p:nvPr/>
            </p:nvGrpSpPr>
            <p:grpSpPr>
              <a:xfrm>
                <a:off x="8685659" y="4779966"/>
                <a:ext cx="1435461" cy="914400"/>
                <a:chOff x="6794139" y="3733007"/>
                <a:chExt cx="3303876" cy="1990727"/>
              </a:xfrm>
            </p:grpSpPr>
            <p:sp>
              <p:nvSpPr>
                <p:cNvPr id="35" name="四角形: 角を丸くする 34"/>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6" name="四角形: 角を丸くする 35"/>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7" name="四角形: 角を丸くする 36"/>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8" name="四角形: 角を丸くする 37"/>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9" name="四角形: 角を丸くする 38"/>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0" name="四角形: 角を丸くする 39"/>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44" name="グループ化 43"/>
            <p:cNvGrpSpPr/>
            <p:nvPr/>
          </p:nvGrpSpPr>
          <p:grpSpPr>
            <a:xfrm>
              <a:off x="8740293" y="3532188"/>
              <a:ext cx="2059998" cy="1277146"/>
              <a:chOff x="6541077" y="3532188"/>
              <a:chExt cx="4019550" cy="2647950"/>
            </a:xfrm>
          </p:grpSpPr>
          <p:sp>
            <p:nvSpPr>
              <p:cNvPr id="45" name="正方形/長方形 44"/>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46" name="グループ化 45"/>
              <p:cNvGrpSpPr/>
              <p:nvPr/>
            </p:nvGrpSpPr>
            <p:grpSpPr>
              <a:xfrm>
                <a:off x="6794139" y="3733008"/>
                <a:ext cx="1435461" cy="914400"/>
                <a:chOff x="6794139" y="3733007"/>
                <a:chExt cx="3303876" cy="1990727"/>
              </a:xfrm>
            </p:grpSpPr>
            <p:sp>
              <p:nvSpPr>
                <p:cNvPr id="68" name="四角形: 角を丸くする 6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9" name="四角形: 角を丸くする 6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0" name="四角形: 角を丸くする 6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1" name="四角形: 角を丸くする 7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四角形: 角を丸くする 7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3" name="四角形: 角を丸くする 7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47" name="グループ化 46"/>
              <p:cNvGrpSpPr/>
              <p:nvPr/>
            </p:nvGrpSpPr>
            <p:grpSpPr>
              <a:xfrm>
                <a:off x="8677383" y="3733007"/>
                <a:ext cx="1435461" cy="914400"/>
                <a:chOff x="6794139" y="3733007"/>
                <a:chExt cx="3303876" cy="1990727"/>
              </a:xfrm>
            </p:grpSpPr>
            <p:sp>
              <p:nvSpPr>
                <p:cNvPr id="62" name="四角形: 角を丸くする 6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3" name="四角形: 角を丸くする 6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4" name="四角形: 角を丸くする 6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5" name="四角形: 角を丸くする 6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6" name="四角形: 角を丸くする 6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7" name="四角形: 角を丸くする 6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a:off x="6794139" y="4779966"/>
                <a:ext cx="1435461" cy="914400"/>
                <a:chOff x="6794139" y="3733007"/>
                <a:chExt cx="3303876" cy="1990727"/>
              </a:xfrm>
            </p:grpSpPr>
            <p:sp>
              <p:nvSpPr>
                <p:cNvPr id="56" name="四角形: 角を丸くする 5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7" name="四角形: 角を丸くする 5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8" name="四角形: 角を丸くする 5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9" name="四角形: 角を丸くする 5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0" name="四角形: 角を丸くする 5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1" name="四角形: 角を丸くする 6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8685659" y="4779966"/>
                <a:ext cx="1435461" cy="914400"/>
                <a:chOff x="6794139" y="3733007"/>
                <a:chExt cx="3303876" cy="1990727"/>
              </a:xfrm>
            </p:grpSpPr>
            <p:sp>
              <p:nvSpPr>
                <p:cNvPr id="50" name="四角形: 角を丸くする 4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四角形: 角を丸くする 5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四角形: 角を丸くする 5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四角形: 角を丸くする 5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四角形: 角を丸くする 5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5" name="四角形: 角を丸くする 5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74" name="グループ化 73"/>
            <p:cNvGrpSpPr/>
            <p:nvPr/>
          </p:nvGrpSpPr>
          <p:grpSpPr>
            <a:xfrm>
              <a:off x="6556764" y="4902992"/>
              <a:ext cx="2059998" cy="1277146"/>
              <a:chOff x="6541077" y="3532188"/>
              <a:chExt cx="4019550" cy="2647950"/>
            </a:xfrm>
          </p:grpSpPr>
          <p:sp>
            <p:nvSpPr>
              <p:cNvPr id="75" name="正方形/長方形 74"/>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76" name="グループ化 75"/>
              <p:cNvGrpSpPr/>
              <p:nvPr/>
            </p:nvGrpSpPr>
            <p:grpSpPr>
              <a:xfrm>
                <a:off x="6794139" y="3733008"/>
                <a:ext cx="1435461" cy="914400"/>
                <a:chOff x="6794139" y="3733007"/>
                <a:chExt cx="3303876" cy="1990727"/>
              </a:xfrm>
            </p:grpSpPr>
            <p:sp>
              <p:nvSpPr>
                <p:cNvPr id="98" name="四角形: 角を丸くする 9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四角形: 角を丸くする 9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0" name="四角形: 角を丸くする 9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1" name="四角形: 角を丸くする 10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2" name="四角形: 角を丸くする 10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3" name="四角形: 角を丸くする 10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7" name="グループ化 76"/>
              <p:cNvGrpSpPr/>
              <p:nvPr/>
            </p:nvGrpSpPr>
            <p:grpSpPr>
              <a:xfrm>
                <a:off x="8677383" y="3733007"/>
                <a:ext cx="1435461" cy="914400"/>
                <a:chOff x="6794139" y="3733007"/>
                <a:chExt cx="3303876" cy="1990727"/>
              </a:xfrm>
            </p:grpSpPr>
            <p:sp>
              <p:nvSpPr>
                <p:cNvPr id="92" name="四角形: 角を丸くする 9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四角形: 角を丸くする 9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4" name="四角形: 角を丸くする 9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5" name="四角形: 角を丸くする 9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6" name="四角形: 角を丸くする 9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四角形: 角を丸くする 9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a:off x="6794139" y="4779966"/>
                <a:ext cx="1435461" cy="914400"/>
                <a:chOff x="6794139" y="3733007"/>
                <a:chExt cx="3303876" cy="1990727"/>
              </a:xfrm>
            </p:grpSpPr>
            <p:sp>
              <p:nvSpPr>
                <p:cNvPr id="86" name="四角形: 角を丸くする 8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7" name="四角形: 角を丸くする 8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四角形: 角を丸くする 8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9" name="四角形: 角を丸くする 8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四角形: 角を丸くする 8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1" name="四角形: 角を丸くする 9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9" name="グループ化 78"/>
              <p:cNvGrpSpPr/>
              <p:nvPr/>
            </p:nvGrpSpPr>
            <p:grpSpPr>
              <a:xfrm>
                <a:off x="8685659" y="4779966"/>
                <a:ext cx="1435461" cy="914400"/>
                <a:chOff x="6794139" y="3733007"/>
                <a:chExt cx="3303876" cy="1990727"/>
              </a:xfrm>
            </p:grpSpPr>
            <p:sp>
              <p:nvSpPr>
                <p:cNvPr id="80" name="四角形: 角を丸くする 7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四角形: 角を丸くする 8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四角形: 角を丸くする 8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四角形: 角を丸くする 8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四角形: 角を丸くする 8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5" name="四角形: 角を丸くする 8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104" name="グループ化 103"/>
            <p:cNvGrpSpPr/>
            <p:nvPr/>
          </p:nvGrpSpPr>
          <p:grpSpPr>
            <a:xfrm>
              <a:off x="8740293" y="4902754"/>
              <a:ext cx="2059998" cy="1277146"/>
              <a:chOff x="6541077" y="3532188"/>
              <a:chExt cx="4019550" cy="2647950"/>
            </a:xfrm>
          </p:grpSpPr>
          <p:sp>
            <p:nvSpPr>
              <p:cNvPr id="105" name="正方形/長方形 104"/>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06" name="グループ化 105"/>
              <p:cNvGrpSpPr/>
              <p:nvPr/>
            </p:nvGrpSpPr>
            <p:grpSpPr>
              <a:xfrm>
                <a:off x="6794139" y="3733008"/>
                <a:ext cx="1435461" cy="914400"/>
                <a:chOff x="6794139" y="3733007"/>
                <a:chExt cx="3303876" cy="1990727"/>
              </a:xfrm>
            </p:grpSpPr>
            <p:sp>
              <p:nvSpPr>
                <p:cNvPr id="128" name="四角形: 角を丸くする 12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9" name="四角形: 角を丸くする 12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0" name="四角形: 角を丸くする 12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1" name="四角形: 角を丸くする 13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2" name="四角形: 角を丸くする 13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3" name="四角形: 角を丸くする 13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8677383" y="3733007"/>
                <a:ext cx="1435461" cy="914400"/>
                <a:chOff x="6794139" y="3733007"/>
                <a:chExt cx="3303876" cy="1990727"/>
              </a:xfrm>
            </p:grpSpPr>
            <p:sp>
              <p:nvSpPr>
                <p:cNvPr id="122" name="四角形: 角を丸くする 12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3" name="四角形: 角を丸くする 12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4" name="四角形: 角を丸くする 12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5" name="四角形: 角を丸くする 12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6" name="四角形: 角を丸くする 12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7" name="四角形: 角を丸くする 12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6794139" y="4779966"/>
                <a:ext cx="1435461" cy="914400"/>
                <a:chOff x="6794139" y="3733007"/>
                <a:chExt cx="3303876" cy="1990727"/>
              </a:xfrm>
            </p:grpSpPr>
            <p:sp>
              <p:nvSpPr>
                <p:cNvPr id="116" name="四角形: 角を丸くする 11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7" name="四角形: 角を丸くする 11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8" name="四角形: 角を丸くする 11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9" name="四角形: 角を丸くする 11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0" name="四角形: 角を丸くする 11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1" name="四角形: 角を丸くする 12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8685659" y="4779966"/>
                <a:ext cx="1435461" cy="914400"/>
                <a:chOff x="6794139" y="3733007"/>
                <a:chExt cx="3303876" cy="1990727"/>
              </a:xfrm>
            </p:grpSpPr>
            <p:sp>
              <p:nvSpPr>
                <p:cNvPr id="110" name="四角形: 角を丸くする 10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1" name="四角形: 角を丸くする 11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2" name="四角形: 角を丸くする 11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3" name="四角形: 角を丸くする 11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4" name="四角形: 角を丸くする 11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5" name="四角形: 角を丸くする 11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187010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並列化の手法</a:t>
            </a:r>
          </a:p>
        </p:txBody>
      </p:sp>
      <p:sp>
        <p:nvSpPr>
          <p:cNvPr id="3" name="コンテンツ プレースホルダー 2"/>
          <p:cNvSpPr>
            <a:spLocks noGrp="1"/>
          </p:cNvSpPr>
          <p:nvPr>
            <p:ph idx="1"/>
          </p:nvPr>
        </p:nvSpPr>
        <p:spPr/>
        <p:txBody>
          <a:bodyPr/>
          <a:lstStyle/>
          <a:p>
            <a:r>
              <a:rPr lang="en-US" altLang="ja-JP" dirty="0" err="1"/>
              <a:t>OpenMP</a:t>
            </a:r>
            <a:r>
              <a:rPr lang="ja-JP" altLang="en-US" dirty="0"/>
              <a:t>　→</a:t>
            </a:r>
            <a:r>
              <a:rPr lang="en-US" altLang="ja-JP" dirty="0"/>
              <a:t>CPU</a:t>
            </a:r>
            <a:r>
              <a:rPr lang="ja-JP" altLang="en-US" dirty="0"/>
              <a:t>コアを並列化させる。</a:t>
            </a:r>
            <a:endParaRPr lang="en-US" altLang="ja-JP" dirty="0"/>
          </a:p>
          <a:p>
            <a:pPr marL="0" indent="0">
              <a:buNone/>
            </a:pPr>
            <a:r>
              <a:rPr lang="en-US" altLang="ja-JP" dirty="0"/>
              <a:t>		</a:t>
            </a:r>
            <a:r>
              <a:rPr lang="ja-JP" altLang="en-US" dirty="0"/>
              <a:t>　様々なプログラム言語で非常に容易に導入可能。</a:t>
            </a:r>
            <a:endParaRPr lang="en-US" altLang="ja-JP" dirty="0"/>
          </a:p>
          <a:p>
            <a:r>
              <a:rPr lang="en-US" altLang="ja-JP" dirty="0"/>
              <a:t>CUDA</a:t>
            </a:r>
            <a:r>
              <a:rPr lang="ja-JP" altLang="en-US" dirty="0"/>
              <a:t>　→　</a:t>
            </a:r>
            <a:r>
              <a:rPr lang="en-US" altLang="ja-JP" dirty="0"/>
              <a:t>GPU</a:t>
            </a:r>
            <a:r>
              <a:rPr lang="ja-JP" altLang="en-US" dirty="0"/>
              <a:t>コアを階層的に並列化させる。</a:t>
            </a:r>
            <a:endParaRPr lang="en-US" altLang="ja-JP" dirty="0"/>
          </a:p>
          <a:p>
            <a:pPr marL="0" indent="0">
              <a:buNone/>
            </a:pPr>
            <a:r>
              <a:rPr kumimoji="1" lang="en-US" altLang="ja-JP" dirty="0"/>
              <a:t>		</a:t>
            </a:r>
            <a:r>
              <a:rPr kumimoji="1" lang="ja-JP" altLang="en-US" dirty="0"/>
              <a:t>　</a:t>
            </a:r>
            <a:r>
              <a:rPr kumimoji="1" lang="en-US" altLang="ja-JP" dirty="0"/>
              <a:t>CUDA</a:t>
            </a:r>
            <a:r>
              <a:rPr kumimoji="1" lang="ja-JP" altLang="en-US" dirty="0"/>
              <a:t>専用のコーディングをする必要がある。</a:t>
            </a:r>
          </a:p>
        </p:txBody>
      </p:sp>
      <p:sp>
        <p:nvSpPr>
          <p:cNvPr id="4" name="正方形/長方形 3"/>
          <p:cNvSpPr/>
          <p:nvPr/>
        </p:nvSpPr>
        <p:spPr>
          <a:xfrm>
            <a:off x="6740354" y="3400425"/>
            <a:ext cx="4019550" cy="27540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dirty="0"/>
              <a:t>GPU(</a:t>
            </a:r>
            <a:r>
              <a:rPr kumimoji="1" lang="ja-JP" altLang="en-US" dirty="0"/>
              <a:t>数千コア</a:t>
            </a:r>
            <a:r>
              <a:rPr kumimoji="1" lang="en-US" altLang="ja-JP" dirty="0"/>
              <a:t>)</a:t>
            </a:r>
            <a:endParaRPr kumimoji="1" lang="ja-JP" altLang="en-US" dirty="0"/>
          </a:p>
        </p:txBody>
      </p:sp>
      <p:sp>
        <p:nvSpPr>
          <p:cNvPr id="5" name="正方形/長方形 4"/>
          <p:cNvSpPr/>
          <p:nvPr/>
        </p:nvSpPr>
        <p:spPr>
          <a:xfrm>
            <a:off x="1149927" y="3532188"/>
            <a:ext cx="4019550" cy="264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dirty="0"/>
              <a:t>CPU(</a:t>
            </a:r>
            <a:r>
              <a:rPr kumimoji="1" lang="ja-JP" altLang="en-US" dirty="0"/>
              <a:t>数コア</a:t>
            </a:r>
            <a:r>
              <a:rPr kumimoji="1" lang="en-US" altLang="ja-JP" dirty="0"/>
              <a:t>)</a:t>
            </a:r>
            <a:endParaRPr kumimoji="1" lang="ja-JP" altLang="en-US" dirty="0"/>
          </a:p>
        </p:txBody>
      </p:sp>
      <p:sp>
        <p:nvSpPr>
          <p:cNvPr id="6" name="四角形: 角を丸くする 5"/>
          <p:cNvSpPr/>
          <p:nvPr/>
        </p:nvSpPr>
        <p:spPr>
          <a:xfrm>
            <a:off x="1514475"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7" name="四角形: 角を丸くする 6"/>
          <p:cNvSpPr/>
          <p:nvPr/>
        </p:nvSpPr>
        <p:spPr>
          <a:xfrm>
            <a:off x="2733675"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8" name="四角形: 角を丸くする 7"/>
          <p:cNvSpPr/>
          <p:nvPr/>
        </p:nvSpPr>
        <p:spPr>
          <a:xfrm>
            <a:off x="3903951"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9" name="四角形: 角を丸くする 8"/>
          <p:cNvSpPr/>
          <p:nvPr/>
        </p:nvSpPr>
        <p:spPr>
          <a:xfrm>
            <a:off x="1514475"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0" name="四角形: 角を丸くする 9"/>
          <p:cNvSpPr/>
          <p:nvPr/>
        </p:nvSpPr>
        <p:spPr>
          <a:xfrm>
            <a:off x="2728263"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1" name="四角形: 角を丸くする 10"/>
          <p:cNvSpPr/>
          <p:nvPr/>
        </p:nvSpPr>
        <p:spPr>
          <a:xfrm>
            <a:off x="3903951"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998277" y="3532188"/>
            <a:ext cx="3622098" cy="2191546"/>
            <a:chOff x="6541077" y="3532188"/>
            <a:chExt cx="4259214" cy="2647950"/>
          </a:xfrm>
        </p:grpSpPr>
        <p:grpSp>
          <p:nvGrpSpPr>
            <p:cNvPr id="13" name="グループ化 12"/>
            <p:cNvGrpSpPr/>
            <p:nvPr/>
          </p:nvGrpSpPr>
          <p:grpSpPr>
            <a:xfrm>
              <a:off x="6541077" y="3532188"/>
              <a:ext cx="2059998" cy="1277146"/>
              <a:chOff x="6541077" y="3532188"/>
              <a:chExt cx="4019550" cy="2647950"/>
            </a:xfrm>
          </p:grpSpPr>
          <p:sp>
            <p:nvSpPr>
              <p:cNvPr id="104" name="正方形/長方形 103"/>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05" name="グループ化 104"/>
              <p:cNvGrpSpPr/>
              <p:nvPr/>
            </p:nvGrpSpPr>
            <p:grpSpPr>
              <a:xfrm>
                <a:off x="6794139" y="3733008"/>
                <a:ext cx="1435461" cy="914400"/>
                <a:chOff x="6794139" y="3733007"/>
                <a:chExt cx="3303876" cy="1990727"/>
              </a:xfrm>
            </p:grpSpPr>
            <p:sp>
              <p:nvSpPr>
                <p:cNvPr id="127" name="四角形: 角を丸くする 126"/>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8" name="四角形: 角を丸くする 127"/>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9" name="四角形: 角を丸くする 128"/>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0" name="四角形: 角を丸くする 129"/>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1" name="四角形: 角を丸くする 130"/>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2" name="四角形: 角を丸くする 131"/>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6" name="グループ化 105"/>
              <p:cNvGrpSpPr/>
              <p:nvPr/>
            </p:nvGrpSpPr>
            <p:grpSpPr>
              <a:xfrm>
                <a:off x="8677383" y="3733007"/>
                <a:ext cx="1435461" cy="914400"/>
                <a:chOff x="6794139" y="3733007"/>
                <a:chExt cx="3303876" cy="1990727"/>
              </a:xfrm>
            </p:grpSpPr>
            <p:sp>
              <p:nvSpPr>
                <p:cNvPr id="121" name="四角形: 角を丸くする 120"/>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2" name="四角形: 角を丸くする 121"/>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3" name="四角形: 角を丸くする 122"/>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4" name="四角形: 角を丸くする 123"/>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5" name="四角形: 角を丸くする 124"/>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6" name="四角形: 角を丸くする 125"/>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6794139" y="4779966"/>
                <a:ext cx="1435461" cy="914400"/>
                <a:chOff x="6794139" y="3733007"/>
                <a:chExt cx="3303876" cy="1990727"/>
              </a:xfrm>
            </p:grpSpPr>
            <p:sp>
              <p:nvSpPr>
                <p:cNvPr id="115" name="四角形: 角を丸くする 114"/>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6" name="四角形: 角を丸くする 115"/>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7" name="四角形: 角を丸くする 116"/>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8" name="四角形: 角を丸くする 117"/>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9" name="四角形: 角を丸くする 118"/>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0" name="四角形: 角を丸くする 119"/>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8685659" y="4779966"/>
                <a:ext cx="1435461" cy="914400"/>
                <a:chOff x="6794139" y="3733007"/>
                <a:chExt cx="3303876" cy="1990727"/>
              </a:xfrm>
            </p:grpSpPr>
            <p:sp>
              <p:nvSpPr>
                <p:cNvPr id="109" name="四角形: 角を丸くする 108"/>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0" name="四角形: 角を丸くする 109"/>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1" name="四角形: 角を丸くする 110"/>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2" name="四角形: 角を丸くする 111"/>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3" name="四角形: 角を丸くする 112"/>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4" name="四角形: 角を丸くする 113"/>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14" name="グループ化 13"/>
            <p:cNvGrpSpPr/>
            <p:nvPr/>
          </p:nvGrpSpPr>
          <p:grpSpPr>
            <a:xfrm>
              <a:off x="8740293" y="3532188"/>
              <a:ext cx="2059998" cy="1277146"/>
              <a:chOff x="6541077" y="3532188"/>
              <a:chExt cx="4019550" cy="2647950"/>
            </a:xfrm>
          </p:grpSpPr>
          <p:sp>
            <p:nvSpPr>
              <p:cNvPr id="75" name="正方形/長方形 74"/>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76" name="グループ化 75"/>
              <p:cNvGrpSpPr/>
              <p:nvPr/>
            </p:nvGrpSpPr>
            <p:grpSpPr>
              <a:xfrm>
                <a:off x="6794139" y="3733008"/>
                <a:ext cx="1435461" cy="914400"/>
                <a:chOff x="6794139" y="3733007"/>
                <a:chExt cx="3303876" cy="1990727"/>
              </a:xfrm>
            </p:grpSpPr>
            <p:sp>
              <p:nvSpPr>
                <p:cNvPr id="98" name="四角形: 角を丸くする 9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四角形: 角を丸くする 9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0" name="四角形: 角を丸くする 9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1" name="四角形: 角を丸くする 10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2" name="四角形: 角を丸くする 10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3" name="四角形: 角を丸くする 10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7" name="グループ化 76"/>
              <p:cNvGrpSpPr/>
              <p:nvPr/>
            </p:nvGrpSpPr>
            <p:grpSpPr>
              <a:xfrm>
                <a:off x="8677383" y="3733007"/>
                <a:ext cx="1435461" cy="914400"/>
                <a:chOff x="6794139" y="3733007"/>
                <a:chExt cx="3303876" cy="1990727"/>
              </a:xfrm>
            </p:grpSpPr>
            <p:sp>
              <p:nvSpPr>
                <p:cNvPr id="92" name="四角形: 角を丸くする 9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四角形: 角を丸くする 9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4" name="四角形: 角を丸くする 9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5" name="四角形: 角を丸くする 9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6" name="四角形: 角を丸くする 9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四角形: 角を丸くする 9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a:off x="6794139" y="4779966"/>
                <a:ext cx="1435461" cy="914400"/>
                <a:chOff x="6794139" y="3733007"/>
                <a:chExt cx="3303876" cy="1990727"/>
              </a:xfrm>
            </p:grpSpPr>
            <p:sp>
              <p:nvSpPr>
                <p:cNvPr id="86" name="四角形: 角を丸くする 8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7" name="四角形: 角を丸くする 8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四角形: 角を丸くする 8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9" name="四角形: 角を丸くする 8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四角形: 角を丸くする 8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1" name="四角形: 角を丸くする 9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79" name="グループ化 78"/>
              <p:cNvGrpSpPr/>
              <p:nvPr/>
            </p:nvGrpSpPr>
            <p:grpSpPr>
              <a:xfrm>
                <a:off x="8685659" y="4779966"/>
                <a:ext cx="1435461" cy="914400"/>
                <a:chOff x="6794139" y="3733007"/>
                <a:chExt cx="3303876" cy="1990727"/>
              </a:xfrm>
            </p:grpSpPr>
            <p:sp>
              <p:nvSpPr>
                <p:cNvPr id="80" name="四角形: 角を丸くする 7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四角形: 角を丸くする 8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四角形: 角を丸くする 8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四角形: 角を丸くする 8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四角形: 角を丸くする 8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5" name="四角形: 角を丸くする 8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15" name="グループ化 14"/>
            <p:cNvGrpSpPr/>
            <p:nvPr/>
          </p:nvGrpSpPr>
          <p:grpSpPr>
            <a:xfrm>
              <a:off x="6556764" y="4902992"/>
              <a:ext cx="2059998" cy="1277146"/>
              <a:chOff x="6541077" y="3532188"/>
              <a:chExt cx="4019550" cy="2647950"/>
            </a:xfrm>
          </p:grpSpPr>
          <p:sp>
            <p:nvSpPr>
              <p:cNvPr id="46" name="正方形/長方形 45"/>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47" name="グループ化 46"/>
              <p:cNvGrpSpPr/>
              <p:nvPr/>
            </p:nvGrpSpPr>
            <p:grpSpPr>
              <a:xfrm>
                <a:off x="6794139" y="3733008"/>
                <a:ext cx="1435461" cy="914400"/>
                <a:chOff x="6794139" y="3733007"/>
                <a:chExt cx="3303876" cy="1990727"/>
              </a:xfrm>
            </p:grpSpPr>
            <p:sp>
              <p:nvSpPr>
                <p:cNvPr id="69" name="四角形: 角を丸くする 68"/>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0" name="四角形: 角を丸くする 69"/>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1" name="四角形: 角を丸くする 70"/>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四角形: 角を丸くする 71"/>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3" name="四角形: 角を丸くする 72"/>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4" name="四角形: 角を丸くする 73"/>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a:off x="8677383" y="3733007"/>
                <a:ext cx="1435461" cy="914400"/>
                <a:chOff x="6794139" y="3733007"/>
                <a:chExt cx="3303876" cy="1990727"/>
              </a:xfrm>
            </p:grpSpPr>
            <p:sp>
              <p:nvSpPr>
                <p:cNvPr id="63" name="四角形: 角を丸くする 62"/>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4" name="四角形: 角を丸くする 63"/>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5" name="四角形: 角を丸くする 64"/>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6" name="四角形: 角を丸くする 65"/>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7" name="四角形: 角を丸くする 66"/>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8" name="四角形: 角を丸くする 67"/>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6794139" y="4779966"/>
                <a:ext cx="1435461" cy="914400"/>
                <a:chOff x="6794139" y="3733007"/>
                <a:chExt cx="3303876" cy="1990727"/>
              </a:xfrm>
            </p:grpSpPr>
            <p:sp>
              <p:nvSpPr>
                <p:cNvPr id="57" name="四角形: 角を丸くする 56"/>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8" name="四角形: 角を丸くする 57"/>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9" name="四角形: 角を丸くする 58"/>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0" name="四角形: 角を丸くする 59"/>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1" name="四角形: 角を丸くする 60"/>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2" name="四角形: 角を丸くする 61"/>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8685659" y="4779966"/>
                <a:ext cx="1435461" cy="914400"/>
                <a:chOff x="6794139" y="3733007"/>
                <a:chExt cx="3303876" cy="1990727"/>
              </a:xfrm>
            </p:grpSpPr>
            <p:sp>
              <p:nvSpPr>
                <p:cNvPr id="51" name="四角形: 角を丸くする 50"/>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四角形: 角を丸くする 51"/>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四角形: 角を丸くする 52"/>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四角形: 角を丸くする 53"/>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5" name="四角形: 角を丸くする 54"/>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6" name="四角形: 角を丸くする 55"/>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16" name="グループ化 15"/>
            <p:cNvGrpSpPr/>
            <p:nvPr/>
          </p:nvGrpSpPr>
          <p:grpSpPr>
            <a:xfrm>
              <a:off x="8740293" y="4902754"/>
              <a:ext cx="2059998" cy="1277146"/>
              <a:chOff x="6541077" y="3532188"/>
              <a:chExt cx="4019550" cy="2647950"/>
            </a:xfrm>
          </p:grpSpPr>
          <p:sp>
            <p:nvSpPr>
              <p:cNvPr id="17" name="正方形/長方形 16"/>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8" name="グループ化 17"/>
              <p:cNvGrpSpPr/>
              <p:nvPr/>
            </p:nvGrpSpPr>
            <p:grpSpPr>
              <a:xfrm>
                <a:off x="6794139" y="3733008"/>
                <a:ext cx="1435461" cy="914400"/>
                <a:chOff x="6794139" y="3733007"/>
                <a:chExt cx="3303876" cy="1990727"/>
              </a:xfrm>
            </p:grpSpPr>
            <p:sp>
              <p:nvSpPr>
                <p:cNvPr id="40" name="四角形: 角を丸くする 3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1" name="四角形: 角を丸くする 4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2" name="四角形: 角を丸くする 4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3" name="四角形: 角を丸くする 4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4" name="四角形: 角を丸くする 4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5" name="四角形: 角を丸くする 4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8677383" y="3733007"/>
                <a:ext cx="1435461" cy="914400"/>
                <a:chOff x="6794139" y="3733007"/>
                <a:chExt cx="3303876" cy="1990727"/>
              </a:xfrm>
            </p:grpSpPr>
            <p:sp>
              <p:nvSpPr>
                <p:cNvPr id="34" name="四角形: 角を丸くする 33"/>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5" name="四角形: 角を丸くする 34"/>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6" name="四角形: 角を丸くする 35"/>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7" name="四角形: 角を丸くする 36"/>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8" name="四角形: 角を丸くする 37"/>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9" name="四角形: 角を丸くする 38"/>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6794139" y="4779966"/>
                <a:ext cx="1435461" cy="914400"/>
                <a:chOff x="6794139" y="3733007"/>
                <a:chExt cx="3303876" cy="1990727"/>
              </a:xfrm>
            </p:grpSpPr>
            <p:sp>
              <p:nvSpPr>
                <p:cNvPr id="28" name="四角形: 角を丸くする 2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四角形: 角を丸くする 2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四角形: 角を丸くする 2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四角形: 角を丸くする 3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四角形: 角を丸くする 3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3" name="四角形: 角を丸くする 3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8685659" y="4779966"/>
                <a:ext cx="1435461" cy="914400"/>
                <a:chOff x="6794139" y="3733007"/>
                <a:chExt cx="3303876" cy="1990727"/>
              </a:xfrm>
            </p:grpSpPr>
            <p:sp>
              <p:nvSpPr>
                <p:cNvPr id="22" name="四角形: 角を丸くする 2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四角形: 角を丸くする 2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四角形: 角を丸くする 2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四角形: 角を丸くする 2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四角形: 角を丸くする 2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四角形: 角を丸くする 2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281103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研究のアプローチ</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複雑さの異なる</a:t>
            </a:r>
            <a:r>
              <a:rPr lang="ja-JP" altLang="en-US" dirty="0"/>
              <a:t>４</a:t>
            </a:r>
            <a:r>
              <a:rPr kumimoji="1" lang="ja-JP" altLang="en-US" dirty="0"/>
              <a:t>つのニューロンモデルモデルを選び、刺激に対する応答の計算を行った。</a:t>
            </a:r>
            <a:endParaRPr kumimoji="1" lang="en-US" altLang="ja-JP" dirty="0"/>
          </a:p>
          <a:p>
            <a:pPr marL="0" indent="0">
              <a:buNone/>
            </a:pPr>
            <a:endParaRPr kumimoji="1" lang="en-US" altLang="ja-JP" dirty="0"/>
          </a:p>
          <a:p>
            <a:r>
              <a:rPr kumimoji="1" lang="ja-JP" altLang="en-US" dirty="0">
                <a:solidFill>
                  <a:srgbClr val="0070C0"/>
                </a:solidFill>
              </a:rPr>
              <a:t>並列化を施さない場合</a:t>
            </a:r>
            <a:endParaRPr kumimoji="1" lang="en-US" altLang="ja-JP" dirty="0">
              <a:solidFill>
                <a:srgbClr val="0070C0"/>
              </a:solidFill>
            </a:endParaRPr>
          </a:p>
          <a:p>
            <a:r>
              <a:rPr kumimoji="1" lang="en-US" altLang="ja-JP" dirty="0" err="1">
                <a:solidFill>
                  <a:srgbClr val="0070C0"/>
                </a:solidFill>
              </a:rPr>
              <a:t>OpenMP</a:t>
            </a:r>
            <a:r>
              <a:rPr kumimoji="1" lang="ja-JP" altLang="en-US" dirty="0">
                <a:solidFill>
                  <a:srgbClr val="0070C0"/>
                </a:solidFill>
              </a:rPr>
              <a:t>による</a:t>
            </a:r>
            <a:r>
              <a:rPr kumimoji="1" lang="en-US" altLang="ja-JP" dirty="0">
                <a:solidFill>
                  <a:srgbClr val="0070C0"/>
                </a:solidFill>
              </a:rPr>
              <a:t>CPU</a:t>
            </a:r>
            <a:r>
              <a:rPr kumimoji="1" lang="ja-JP" altLang="en-US" dirty="0">
                <a:solidFill>
                  <a:srgbClr val="0070C0"/>
                </a:solidFill>
              </a:rPr>
              <a:t>並列化を施した場合</a:t>
            </a:r>
            <a:endParaRPr kumimoji="1" lang="en-US" altLang="ja-JP" dirty="0">
              <a:solidFill>
                <a:srgbClr val="0070C0"/>
              </a:solidFill>
            </a:endParaRPr>
          </a:p>
          <a:p>
            <a:r>
              <a:rPr kumimoji="1" lang="en-US" altLang="ja-JP" dirty="0">
                <a:solidFill>
                  <a:srgbClr val="0070C0"/>
                </a:solidFill>
              </a:rPr>
              <a:t>CUDA</a:t>
            </a:r>
            <a:r>
              <a:rPr kumimoji="1" lang="ja-JP" altLang="en-US" dirty="0">
                <a:solidFill>
                  <a:srgbClr val="0070C0"/>
                </a:solidFill>
              </a:rPr>
              <a:t>による</a:t>
            </a:r>
            <a:r>
              <a:rPr kumimoji="1" lang="en-US" altLang="ja-JP" dirty="0">
                <a:solidFill>
                  <a:srgbClr val="0070C0"/>
                </a:solidFill>
              </a:rPr>
              <a:t>GPU</a:t>
            </a:r>
            <a:r>
              <a:rPr kumimoji="1" lang="ja-JP" altLang="en-US" dirty="0">
                <a:solidFill>
                  <a:srgbClr val="0070C0"/>
                </a:solidFill>
              </a:rPr>
              <a:t>並列化を施した場合</a:t>
            </a:r>
            <a:endParaRPr kumimoji="1" lang="en-US" altLang="ja-JP" dirty="0">
              <a:solidFill>
                <a:srgbClr val="0070C0"/>
              </a:solidFill>
            </a:endParaRPr>
          </a:p>
          <a:p>
            <a:pPr marL="0" indent="0">
              <a:buNone/>
            </a:pPr>
            <a:endParaRPr lang="en-US" altLang="ja-JP" dirty="0"/>
          </a:p>
          <a:p>
            <a:pPr marL="0" indent="0">
              <a:buNone/>
            </a:pPr>
            <a:r>
              <a:rPr lang="ja-JP" altLang="en-US" dirty="0"/>
              <a:t>において、単精度と倍精度</a:t>
            </a:r>
            <a:r>
              <a:rPr kumimoji="1" lang="ja-JP" altLang="en-US" dirty="0"/>
              <a:t>計算時間を比較することで</a:t>
            </a:r>
            <a:endParaRPr kumimoji="1" lang="en-US" altLang="ja-JP" dirty="0"/>
          </a:p>
          <a:p>
            <a:pPr marL="0" indent="0">
              <a:buNone/>
            </a:pPr>
            <a:r>
              <a:rPr lang="en-US" altLang="ja-JP" dirty="0"/>
              <a:t>CPU</a:t>
            </a:r>
            <a:r>
              <a:rPr lang="ja-JP" altLang="en-US" dirty="0"/>
              <a:t>と</a:t>
            </a:r>
            <a:r>
              <a:rPr lang="en-US" altLang="ja-JP" dirty="0"/>
              <a:t>GPU</a:t>
            </a:r>
            <a:r>
              <a:rPr lang="ja-JP" altLang="en-US" dirty="0"/>
              <a:t>における高速化の程度、それによる誤差を比較する。</a:t>
            </a:r>
            <a:endParaRPr kumimoji="1" lang="ja-JP" altLang="en-US" dirty="0"/>
          </a:p>
        </p:txBody>
      </p:sp>
    </p:spTree>
    <p:extLst>
      <p:ext uri="{BB962C8B-B14F-4D97-AF65-F5344CB8AC3E}">
        <p14:creationId xmlns:p14="http://schemas.microsoft.com/office/powerpoint/2010/main" val="110521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sz="3600" dirty="0"/>
              <a:t>研究背景、目的</a:t>
            </a:r>
            <a:endParaRPr kumimoji="1" lang="en-US" altLang="ja-JP" sz="3600" dirty="0"/>
          </a:p>
          <a:p>
            <a:pPr marL="514350" indent="-514350">
              <a:buFont typeface="+mj-lt"/>
              <a:buAutoNum type="arabicPeriod"/>
            </a:pPr>
            <a:r>
              <a:rPr lang="ja-JP" altLang="en-US" sz="3600" dirty="0">
                <a:solidFill>
                  <a:srgbClr val="FF0000"/>
                </a:solidFill>
              </a:rPr>
              <a:t>実験方法</a:t>
            </a:r>
            <a:endParaRPr kumimoji="1" lang="en-US" altLang="ja-JP" sz="3600" dirty="0">
              <a:solidFill>
                <a:srgbClr val="FF0000"/>
              </a:solidFill>
            </a:endParaRPr>
          </a:p>
          <a:p>
            <a:pPr marL="514350" indent="-514350">
              <a:buFont typeface="+mj-lt"/>
              <a:buAutoNum type="arabicPeriod"/>
            </a:pPr>
            <a:r>
              <a:rPr lang="en-US" altLang="ja-JP" sz="3600" dirty="0"/>
              <a:t>CPU</a:t>
            </a:r>
            <a:r>
              <a:rPr lang="ja-JP" altLang="en-US" sz="3600" dirty="0"/>
              <a:t>による並列化、</a:t>
            </a:r>
            <a:r>
              <a:rPr lang="en-US" altLang="ja-JP" sz="3600" dirty="0"/>
              <a:t>GPGPU</a:t>
            </a:r>
            <a:r>
              <a:rPr lang="ja-JP" altLang="en-US" sz="3600" dirty="0"/>
              <a:t>による並列化の差</a:t>
            </a:r>
            <a:endParaRPr lang="en-US" altLang="ja-JP" sz="3600" dirty="0"/>
          </a:p>
          <a:p>
            <a:pPr marL="514350" indent="-514350">
              <a:buFont typeface="+mj-lt"/>
              <a:buAutoNum type="arabicPeriod"/>
            </a:pPr>
            <a:r>
              <a:rPr kumimoji="1" lang="ja-JP" altLang="en-US" sz="3600" dirty="0"/>
              <a:t>単精度において発生する</a:t>
            </a:r>
            <a:r>
              <a:rPr lang="ja-JP" altLang="en-US" sz="3600" dirty="0"/>
              <a:t>誤差</a:t>
            </a:r>
            <a:endParaRPr lang="en-US" altLang="ja-JP" sz="3600" dirty="0"/>
          </a:p>
          <a:p>
            <a:pPr marL="514350" indent="-514350">
              <a:buFont typeface="+mj-lt"/>
              <a:buAutoNum type="arabicPeriod"/>
            </a:pPr>
            <a:r>
              <a:rPr lang="ja-JP" altLang="en-US" sz="3600" dirty="0"/>
              <a:t>まとめ</a:t>
            </a:r>
            <a:endParaRPr lang="en-US" altLang="ja-JP" sz="3600" dirty="0"/>
          </a:p>
          <a:p>
            <a:pPr marL="514350" indent="-514350">
              <a:buFont typeface="+mj-lt"/>
              <a:buAutoNum type="arabicPeriod"/>
            </a:pPr>
            <a:endParaRPr kumimoji="1"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192358926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スライス</Template>
  <TotalTime>3745</TotalTime>
  <Words>1994</Words>
  <Application>Microsoft Office PowerPoint</Application>
  <PresentationFormat>ワイド画面</PresentationFormat>
  <Paragraphs>440</Paragraphs>
  <Slides>40</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40</vt:i4>
      </vt:variant>
    </vt:vector>
  </HeadingPairs>
  <TitlesOfParts>
    <vt:vector size="51" baseType="lpstr">
      <vt:lpstr>Meiryo UI</vt:lpstr>
      <vt:lpstr>ＭＳ Ｐゴシック</vt:lpstr>
      <vt:lpstr>游ゴシック</vt:lpstr>
      <vt:lpstr>Arial</vt:lpstr>
      <vt:lpstr>Calibri</vt:lpstr>
      <vt:lpstr>Calibri Light</vt:lpstr>
      <vt:lpstr>Cambria Math</vt:lpstr>
      <vt:lpstr>Wingdings 2</vt:lpstr>
      <vt:lpstr>HDOfficeLightV0</vt:lpstr>
      <vt:lpstr>1_HDOfficeLightV0</vt:lpstr>
      <vt:lpstr>2_HDOfficeLightV0</vt:lpstr>
      <vt:lpstr>GPGPU による様々なニューロンモデルのシミュレーションの高速化と計算精度の評価</vt:lpstr>
      <vt:lpstr>発表内容</vt:lpstr>
      <vt:lpstr>発表内容</vt:lpstr>
      <vt:lpstr>研究の背景</vt:lpstr>
      <vt:lpstr>研究の概要</vt:lpstr>
      <vt:lpstr>GPUとCPUの違い</vt:lpstr>
      <vt:lpstr>並列化の手法</vt:lpstr>
      <vt:lpstr>研究のアプローチ</vt:lpstr>
      <vt:lpstr>発表内容</vt:lpstr>
      <vt:lpstr>実験環境</vt:lpstr>
      <vt:lpstr>実験方法</vt:lpstr>
      <vt:lpstr>Leaky integrated-and-fire model</vt:lpstr>
      <vt:lpstr>Izhikevich neuron model</vt:lpstr>
      <vt:lpstr>Hodgkin-Huxley model</vt:lpstr>
      <vt:lpstr>2-compartment model</vt:lpstr>
      <vt:lpstr>処理フロー</vt:lpstr>
      <vt:lpstr>発表内容</vt:lpstr>
      <vt:lpstr>LIFモデルにおける差</vt:lpstr>
      <vt:lpstr>並列化しない場合</vt:lpstr>
      <vt:lpstr>CPUを並列化する場合</vt:lpstr>
      <vt:lpstr>CUDAで並列化する場合</vt:lpstr>
      <vt:lpstr>データ転送の有無による計算時間の差</vt:lpstr>
      <vt:lpstr>ニューロン数が2＾18の場合</vt:lpstr>
      <vt:lpstr>まとめ</vt:lpstr>
      <vt:lpstr>発表内容</vt:lpstr>
      <vt:lpstr>単精度の場合の実行時間差</vt:lpstr>
      <vt:lpstr>計算精度比較</vt:lpstr>
      <vt:lpstr>精度比較の条件</vt:lpstr>
      <vt:lpstr>単精度/倍精度のニューロン特性比較</vt:lpstr>
      <vt:lpstr>LIFの場合</vt:lpstr>
      <vt:lpstr>PowerPoint プレゼンテーション</vt:lpstr>
      <vt:lpstr>2 compartment modelの場合</vt:lpstr>
      <vt:lpstr>PowerPoint プレゼンテーション</vt:lpstr>
      <vt:lpstr>Izhikevich , Hodgkin Huxleyの場合</vt:lpstr>
      <vt:lpstr>発生する誤差</vt:lpstr>
      <vt:lpstr>単精度と倍精度</vt:lpstr>
      <vt:lpstr>発表内容</vt:lpstr>
      <vt:lpstr>結論</vt:lpstr>
      <vt:lpstr>PowerPoint プレゼンテーション</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GPGPU による様々なニューロンモデルのシミュレーションの高速化と計算精度の評価</dc:title>
  <dc:creator>奥野舜</dc:creator>
  <cp:lastModifiedBy>奥野舜</cp:lastModifiedBy>
  <cp:revision>94</cp:revision>
  <cp:lastPrinted>2016-11-10T05:42:16Z</cp:lastPrinted>
  <dcterms:created xsi:type="dcterms:W3CDTF">2016-11-05T16:32:29Z</dcterms:created>
  <dcterms:modified xsi:type="dcterms:W3CDTF">2016-11-11T09:11:49Z</dcterms:modified>
</cp:coreProperties>
</file>