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65" r:id="rId4"/>
    <p:sldId id="263" r:id="rId5"/>
    <p:sldId id="264" r:id="rId6"/>
    <p:sldId id="268" r:id="rId7"/>
    <p:sldId id="269" r:id="rId8"/>
    <p:sldId id="271" r:id="rId9"/>
    <p:sldId id="272" r:id="rId10"/>
    <p:sldId id="270" r:id="rId11"/>
    <p:sldId id="260" r:id="rId12"/>
    <p:sldId id="262"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7FFAEB-7735-DA6E-538E-7A0284D719F5}" v="130" dt="2025-01-11T11:57:34.080"/>
    <p1510:client id="{CE9AB594-5EF2-8A15-5D82-E251523AEB09}" v="12" dt="2025-01-11T11:19:15.5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6" autoAdjust="0"/>
    <p:restoredTop sz="94660"/>
  </p:normalViewPr>
  <p:slideViewPr>
    <p:cSldViewPr snapToGrid="0">
      <p:cViewPr>
        <p:scale>
          <a:sx n="66" d="100"/>
          <a:sy n="66" d="100"/>
        </p:scale>
        <p:origin x="544" y="3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14/01/2025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14/01/2025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14/01/2025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14/01/2025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14/01/2025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14/01/2025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14/01/2025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14/01/2025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14/01/2025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14/01/2025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14/01/2025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14/01/2025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COMP1004SPA</a:t>
            </a:r>
            <a:br>
              <a:rPr lang="en-GB" dirty="0"/>
            </a:br>
            <a:r>
              <a:rPr lang="en-GB"/>
              <a:t>Video Presentation</a:t>
            </a:r>
            <a:endParaRPr lang="en-GB"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44B412-352E-0BF3-7E18-5830F559AE6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Sequence Diagram</a:t>
            </a:r>
          </a:p>
        </p:txBody>
      </p:sp>
      <p:pic>
        <p:nvPicPr>
          <p:cNvPr id="4" name="Content Placeholder 3" descr="A diagram of a software process&#10;&#10;Description automatically generated">
            <a:extLst>
              <a:ext uri="{FF2B5EF4-FFF2-40B4-BE49-F238E27FC236}">
                <a16:creationId xmlns:a16="http://schemas.microsoft.com/office/drawing/2014/main" id="{9525F1ED-3EB3-4504-4C6E-575CF6132EEF}"/>
              </a:ext>
            </a:extLst>
          </p:cNvPr>
          <p:cNvPicPr>
            <a:picLocks noGrp="1" noChangeAspect="1"/>
          </p:cNvPicPr>
          <p:nvPr>
            <p:ph idx="1"/>
          </p:nvPr>
        </p:nvPicPr>
        <p:blipFill>
          <a:blip r:embed="rId2"/>
          <a:stretch>
            <a:fillRect/>
          </a:stretch>
        </p:blipFill>
        <p:spPr>
          <a:xfrm>
            <a:off x="4823078" y="643466"/>
            <a:ext cx="6689175" cy="5568739"/>
          </a:xfrm>
          <a:prstGeom prst="rect">
            <a:avLst/>
          </a:prstGeom>
        </p:spPr>
      </p:pic>
    </p:spTree>
    <p:extLst>
      <p:ext uri="{BB962C8B-B14F-4D97-AF65-F5344CB8AC3E}">
        <p14:creationId xmlns:p14="http://schemas.microsoft.com/office/powerpoint/2010/main" val="4054269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9B138-0EDF-0988-A44A-13AD4D677F51}"/>
              </a:ext>
            </a:extLst>
          </p:cNvPr>
          <p:cNvSpPr>
            <a:spLocks noGrp="1"/>
          </p:cNvSpPr>
          <p:nvPr>
            <p:ph type="title"/>
          </p:nvPr>
        </p:nvSpPr>
        <p:spPr/>
        <p:txBody>
          <a:bodyPr/>
          <a:lstStyle/>
          <a:p>
            <a:r>
              <a:rPr lang="en-GB" sz="2600" b="1" dirty="0">
                <a:latin typeface="Aptos"/>
              </a:rPr>
              <a:t>An Initial Prototype Running (Demonstration)</a:t>
            </a:r>
            <a:endParaRPr lang="en-US" dirty="0"/>
          </a:p>
        </p:txBody>
      </p:sp>
    </p:spTree>
    <p:extLst>
      <p:ext uri="{BB962C8B-B14F-4D97-AF65-F5344CB8AC3E}">
        <p14:creationId xmlns:p14="http://schemas.microsoft.com/office/powerpoint/2010/main" val="54691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39AC4-F6B4-02E0-404D-617ECDB1CC6B}"/>
              </a:ext>
            </a:extLst>
          </p:cNvPr>
          <p:cNvSpPr>
            <a:spLocks noGrp="1"/>
          </p:cNvSpPr>
          <p:nvPr>
            <p:ph type="title"/>
          </p:nvPr>
        </p:nvSpPr>
        <p:spPr/>
        <p:txBody>
          <a:bodyPr/>
          <a:lstStyle/>
          <a:p>
            <a:r>
              <a:rPr lang="en-GB" sz="2800" b="1" dirty="0">
                <a:latin typeface="Aptos"/>
              </a:rPr>
              <a:t>Issues and Constraints</a:t>
            </a:r>
            <a:endParaRPr lang="en-US" dirty="0"/>
          </a:p>
        </p:txBody>
      </p:sp>
      <p:sp>
        <p:nvSpPr>
          <p:cNvPr id="3" name="Content Placeholder 2">
            <a:extLst>
              <a:ext uri="{FF2B5EF4-FFF2-40B4-BE49-F238E27FC236}">
                <a16:creationId xmlns:a16="http://schemas.microsoft.com/office/drawing/2014/main" id="{A8DA6EC8-CEF8-8E78-066F-13BF496A5900}"/>
              </a:ext>
            </a:extLst>
          </p:cNvPr>
          <p:cNvSpPr>
            <a:spLocks noGrp="1"/>
          </p:cNvSpPr>
          <p:nvPr>
            <p:ph idx="1"/>
          </p:nvPr>
        </p:nvSpPr>
        <p:spPr/>
        <p:txBody>
          <a:bodyPr vert="horz" lIns="91440" tIns="45720" rIns="91440" bIns="45720" rtlCol="0" anchor="t">
            <a:normAutofit fontScale="92500" lnSpcReduction="20000"/>
          </a:bodyPr>
          <a:lstStyle/>
          <a:p>
            <a:r>
              <a:rPr lang="en-GB" dirty="0">
                <a:ea typeface="+mn-lt"/>
                <a:cs typeface="+mn-lt"/>
              </a:rPr>
              <a:t>Challenges faced during development include:</a:t>
            </a:r>
            <a:endParaRPr lang="en-GB" dirty="0"/>
          </a:p>
          <a:p>
            <a:r>
              <a:rPr lang="en-GB" dirty="0">
                <a:ea typeface="+mn-lt"/>
                <a:cs typeface="+mn-lt"/>
              </a:rPr>
              <a:t>Learning and implementing secure password encryption (Not implemented yet). Being Worked On</a:t>
            </a:r>
            <a:endParaRPr lang="en-GB" dirty="0"/>
          </a:p>
          <a:p>
            <a:r>
              <a:rPr lang="en-GB" dirty="0">
                <a:ea typeface="+mn-lt"/>
                <a:cs typeface="+mn-lt"/>
              </a:rPr>
              <a:t>Ensuring the app works across multiple devices and browsers.</a:t>
            </a:r>
            <a:endParaRPr lang="en-GB" dirty="0"/>
          </a:p>
          <a:p>
            <a:r>
              <a:rPr lang="en-GB" dirty="0">
                <a:ea typeface="+mn-lt"/>
                <a:cs typeface="+mn-lt"/>
              </a:rPr>
              <a:t>Time Management was a problem as I am juggling 2 jobs + University coursework so far it was the biggest constrain I have ever faced.</a:t>
            </a:r>
            <a:endParaRPr lang="en-GB" dirty="0"/>
          </a:p>
          <a:p>
            <a:r>
              <a:rPr lang="en-GB" dirty="0">
                <a:ea typeface="+mn-lt"/>
                <a:cs typeface="+mn-lt"/>
              </a:rPr>
              <a:t>Money was another problem as my Student Finance isn’t approved yet I have to work to pay my university and Rent.</a:t>
            </a:r>
          </a:p>
          <a:p>
            <a:r>
              <a:rPr lang="en-GB" dirty="0">
                <a:ea typeface="+mn-lt"/>
                <a:cs typeface="+mn-lt"/>
              </a:rPr>
              <a:t>Coursework Restriction (Not Being able to use technologies other then html, JavaScript and CSS as coursework restricts what we can use as we are only allowed to use technologies we did in lecture. This is important because technologies we are not able to use might significantly reduce of development time.</a:t>
            </a:r>
            <a:endParaRPr lang="en-GB" dirty="0"/>
          </a:p>
          <a:p>
            <a:endParaRPr lang="en-GB" dirty="0"/>
          </a:p>
        </p:txBody>
      </p:sp>
    </p:spTree>
    <p:extLst>
      <p:ext uri="{BB962C8B-B14F-4D97-AF65-F5344CB8AC3E}">
        <p14:creationId xmlns:p14="http://schemas.microsoft.com/office/powerpoint/2010/main" val="2043228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D44D3-74C9-CBD7-DAF7-B6BD071E2E0E}"/>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01167B70-1E80-CE15-B6D9-38F0ED2869B8}"/>
              </a:ext>
            </a:extLst>
          </p:cNvPr>
          <p:cNvSpPr>
            <a:spLocks noGrp="1"/>
          </p:cNvSpPr>
          <p:nvPr>
            <p:ph idx="1"/>
          </p:nvPr>
        </p:nvSpPr>
        <p:spPr/>
        <p:txBody>
          <a:bodyPr vert="horz" lIns="91440" tIns="45720" rIns="91440" bIns="45720" rtlCol="0" anchor="t">
            <a:normAutofit/>
          </a:bodyPr>
          <a:lstStyle/>
          <a:p>
            <a:r>
              <a:rPr lang="en-GB" dirty="0">
                <a:ea typeface="+mn-lt"/>
                <a:cs typeface="+mn-lt"/>
              </a:rPr>
              <a:t>This report presents the plan for my COMP1004 module project, which focuses on creating a </a:t>
            </a:r>
            <a:r>
              <a:rPr lang="en-GB" b="1" dirty="0">
                <a:ea typeface="+mn-lt"/>
                <a:cs typeface="+mn-lt"/>
              </a:rPr>
              <a:t>single-page application (SPA)</a:t>
            </a:r>
            <a:r>
              <a:rPr lang="en-GB" dirty="0">
                <a:ea typeface="+mn-lt"/>
                <a:cs typeface="+mn-lt"/>
              </a:rPr>
              <a:t> aimed at managing Passwords and saving them for different accounts. This project is intended to help users track and manage their passwords.</a:t>
            </a:r>
            <a:endParaRPr lang="en-GB" dirty="0"/>
          </a:p>
          <a:p>
            <a:r>
              <a:rPr lang="en-GB" dirty="0">
                <a:ea typeface="+mn-lt"/>
                <a:cs typeface="+mn-lt"/>
              </a:rPr>
              <a:t>The report will outline the project vision and UML diagrams along with Prototype Demonstration. The presentation also discusses the challenges faced, the planning process, and how I approached the development of the application and several others.</a:t>
            </a:r>
            <a:endParaRPr lang="en-GB" dirty="0"/>
          </a:p>
          <a:p>
            <a:endParaRPr lang="en-GB" dirty="0"/>
          </a:p>
        </p:txBody>
      </p:sp>
    </p:spTree>
    <p:extLst>
      <p:ext uri="{BB962C8B-B14F-4D97-AF65-F5344CB8AC3E}">
        <p14:creationId xmlns:p14="http://schemas.microsoft.com/office/powerpoint/2010/main" val="2984495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9A7C6-94B4-E4AD-B48F-E8AB313E929B}"/>
              </a:ext>
            </a:extLst>
          </p:cNvPr>
          <p:cNvSpPr>
            <a:spLocks noGrp="1"/>
          </p:cNvSpPr>
          <p:nvPr>
            <p:ph type="title"/>
          </p:nvPr>
        </p:nvSpPr>
        <p:spPr>
          <a:xfrm>
            <a:off x="838200" y="-2428"/>
            <a:ext cx="10515600" cy="1325563"/>
          </a:xfrm>
        </p:spPr>
        <p:txBody>
          <a:bodyPr/>
          <a:lstStyle/>
          <a:p>
            <a:r>
              <a:rPr lang="en-GB" sz="1500" b="1" dirty="0">
                <a:latin typeface="Aptos"/>
              </a:rPr>
              <a:t>Project Vision and Project Background</a:t>
            </a:r>
            <a:endParaRPr lang="en-US" dirty="0"/>
          </a:p>
        </p:txBody>
      </p:sp>
      <p:sp>
        <p:nvSpPr>
          <p:cNvPr id="3" name="Content Placeholder 2">
            <a:extLst>
              <a:ext uri="{FF2B5EF4-FFF2-40B4-BE49-F238E27FC236}">
                <a16:creationId xmlns:a16="http://schemas.microsoft.com/office/drawing/2014/main" id="{714F5C60-267D-7CB2-53AE-13BD6CCCED43}"/>
              </a:ext>
            </a:extLst>
          </p:cNvPr>
          <p:cNvSpPr>
            <a:spLocks noGrp="1"/>
          </p:cNvSpPr>
          <p:nvPr>
            <p:ph idx="1"/>
          </p:nvPr>
        </p:nvSpPr>
        <p:spPr>
          <a:xfrm>
            <a:off x="838200" y="991908"/>
            <a:ext cx="10515600" cy="5185055"/>
          </a:xfrm>
        </p:spPr>
        <p:txBody>
          <a:bodyPr vert="horz" lIns="91440" tIns="45720" rIns="91440" bIns="45720" rtlCol="0" anchor="t">
            <a:normAutofit fontScale="70000" lnSpcReduction="20000"/>
          </a:bodyPr>
          <a:lstStyle/>
          <a:p>
            <a:r>
              <a:rPr lang="en-US" dirty="0"/>
              <a:t>The </a:t>
            </a:r>
            <a:r>
              <a:rPr lang="en-US" dirty="0" err="1"/>
              <a:t>PasswordManager</a:t>
            </a:r>
            <a:r>
              <a:rPr lang="en-US" dirty="0"/>
              <a:t> application addresses the challenges of managing and securing online accounts by offering a centralized, secure solution for password storage. With the increasing number of services requiring unique passwords, many users resort to weak or reused passwords, compromising security. This application provides encrypted storage, strong authentication, and a password generation tool, allowing users to securely store, manage, and retrieve their passwords.</a:t>
            </a:r>
          </a:p>
          <a:p>
            <a:r>
              <a:rPr lang="en-US" dirty="0"/>
              <a:t>Key features include:</a:t>
            </a:r>
          </a:p>
          <a:p>
            <a:pPr>
              <a:buFont typeface="Arial" panose="020B0604020202020204" pitchFamily="34" charset="0"/>
              <a:buChar char="•"/>
            </a:pPr>
            <a:r>
              <a:rPr lang="en-US" dirty="0"/>
              <a:t>User authentication with registration and login.</a:t>
            </a:r>
          </a:p>
          <a:p>
            <a:pPr>
              <a:buFont typeface="Arial" panose="020B0604020202020204" pitchFamily="34" charset="0"/>
              <a:buChar char="•"/>
            </a:pPr>
            <a:r>
              <a:rPr lang="en-US" dirty="0"/>
              <a:t>Encrypted password storage.</a:t>
            </a:r>
          </a:p>
          <a:p>
            <a:pPr>
              <a:buFont typeface="Arial" panose="020B0604020202020204" pitchFamily="34" charset="0"/>
              <a:buChar char="•"/>
            </a:pPr>
            <a:r>
              <a:rPr lang="en-US" dirty="0"/>
              <a:t>Password generation for creating strong, random passwords.</a:t>
            </a:r>
          </a:p>
          <a:p>
            <a:pPr>
              <a:buFont typeface="Arial" panose="020B0604020202020204" pitchFamily="34" charset="0"/>
              <a:buChar char="•"/>
            </a:pPr>
            <a:r>
              <a:rPr lang="en-US" dirty="0"/>
              <a:t>A user-friendly interface for adding, viewing, editing, and deleting passwords.</a:t>
            </a:r>
          </a:p>
          <a:p>
            <a:pPr>
              <a:buFont typeface="Arial" panose="020B0604020202020204" pitchFamily="34" charset="0"/>
              <a:buChar char="•"/>
            </a:pPr>
            <a:r>
              <a:rPr lang="en-US" dirty="0"/>
              <a:t>Password categorization and search functionality for easy access.</a:t>
            </a:r>
          </a:p>
          <a:p>
            <a:pPr>
              <a:buFont typeface="Arial" panose="020B0604020202020204" pitchFamily="34" charset="0"/>
              <a:buChar char="•"/>
            </a:pPr>
            <a:r>
              <a:rPr lang="en-US" dirty="0"/>
              <a:t>Backup and recovery options to protect user data.</a:t>
            </a:r>
          </a:p>
          <a:p>
            <a:r>
              <a:rPr lang="en-US" dirty="0"/>
              <a:t>Targeting individuals seeking to enhance online security, the app aims to make password management both secure and convenient by ensuring compliance with industry-standard encryption. By addressing rising security threats and promoting good password hygiene, </a:t>
            </a:r>
            <a:r>
              <a:rPr lang="en-US" dirty="0" err="1"/>
              <a:t>PasswordManager</a:t>
            </a:r>
            <a:r>
              <a:rPr lang="en-US" dirty="0"/>
              <a:t> helps safeguard online identities and sensitive information. Feedback from staff and peers will refine the project to meet security and usability standards.</a:t>
            </a:r>
            <a:br>
              <a:rPr lang="en-US" dirty="0"/>
            </a:br>
            <a:endParaRPr lang="en-US" dirty="0"/>
          </a:p>
          <a:p>
            <a:endParaRPr lang="en-GB" dirty="0"/>
          </a:p>
        </p:txBody>
      </p:sp>
    </p:spTree>
    <p:extLst>
      <p:ext uri="{BB962C8B-B14F-4D97-AF65-F5344CB8AC3E}">
        <p14:creationId xmlns:p14="http://schemas.microsoft.com/office/powerpoint/2010/main" val="3348175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E982A9-D05C-8E2E-068D-7CE06EFF66E7}"/>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a:spcBef>
                <a:spcPts val="1000"/>
              </a:spcBef>
            </a:pPr>
            <a:r>
              <a:rPr lang="en-GB" sz="2600" b="1" dirty="0">
                <a:latin typeface="Aptos"/>
              </a:rPr>
              <a:t>Sprints Carried Out to Date</a:t>
            </a:r>
            <a:endParaRPr lang="en-GB" sz="2600" dirty="0">
              <a:latin typeface="Aptos"/>
            </a:endParaRPr>
          </a:p>
          <a:p>
            <a:endParaRPr lang="en-US" sz="5200" kern="1200" dirty="0">
              <a:latin typeface="+mj-lt"/>
            </a:endParaRPr>
          </a:p>
        </p:txBody>
      </p:sp>
      <p:graphicFrame>
        <p:nvGraphicFramePr>
          <p:cNvPr id="5" name="Content Placeholder 4">
            <a:extLst>
              <a:ext uri="{FF2B5EF4-FFF2-40B4-BE49-F238E27FC236}">
                <a16:creationId xmlns:a16="http://schemas.microsoft.com/office/drawing/2014/main" id="{D4A4949C-BCCD-292E-7271-37292AF817CB}"/>
              </a:ext>
            </a:extLst>
          </p:cNvPr>
          <p:cNvGraphicFramePr>
            <a:graphicFrameLocks noGrp="1"/>
          </p:cNvGraphicFramePr>
          <p:nvPr>
            <p:ph idx="1"/>
          </p:nvPr>
        </p:nvGraphicFramePr>
        <p:xfrm>
          <a:off x="897600" y="1845426"/>
          <a:ext cx="10393748" cy="4450305"/>
        </p:xfrm>
        <a:graphic>
          <a:graphicData uri="http://schemas.openxmlformats.org/drawingml/2006/table">
            <a:tbl>
              <a:tblPr firstRow="1" firstCol="1" bandRow="1">
                <a:noFill/>
                <a:tableStyleId>{5C22544A-7EE6-4342-B048-85BDC9FD1C3A}</a:tableStyleId>
              </a:tblPr>
              <a:tblGrid>
                <a:gridCol w="1392156">
                  <a:extLst>
                    <a:ext uri="{9D8B030D-6E8A-4147-A177-3AD203B41FA5}">
                      <a16:colId xmlns:a16="http://schemas.microsoft.com/office/drawing/2014/main" val="3412884913"/>
                    </a:ext>
                  </a:extLst>
                </a:gridCol>
                <a:gridCol w="4480460">
                  <a:extLst>
                    <a:ext uri="{9D8B030D-6E8A-4147-A177-3AD203B41FA5}">
                      <a16:colId xmlns:a16="http://schemas.microsoft.com/office/drawing/2014/main" val="759808665"/>
                    </a:ext>
                  </a:extLst>
                </a:gridCol>
                <a:gridCol w="2699391">
                  <a:extLst>
                    <a:ext uri="{9D8B030D-6E8A-4147-A177-3AD203B41FA5}">
                      <a16:colId xmlns:a16="http://schemas.microsoft.com/office/drawing/2014/main" val="1280436549"/>
                    </a:ext>
                  </a:extLst>
                </a:gridCol>
                <a:gridCol w="1821741">
                  <a:extLst>
                    <a:ext uri="{9D8B030D-6E8A-4147-A177-3AD203B41FA5}">
                      <a16:colId xmlns:a16="http://schemas.microsoft.com/office/drawing/2014/main" val="981965259"/>
                    </a:ext>
                  </a:extLst>
                </a:gridCol>
              </a:tblGrid>
              <a:tr h="394214">
                <a:tc>
                  <a:txBody>
                    <a:bodyPr/>
                    <a:lstStyle/>
                    <a:p>
                      <a:r>
                        <a:rPr lang="en-GB" sz="1600" b="0" cap="none" spc="0" dirty="0">
                          <a:solidFill>
                            <a:schemeClr val="tx1"/>
                          </a:solidFill>
                          <a:effectLst/>
                        </a:rPr>
                        <a:t>Sprints</a:t>
                      </a:r>
                    </a:p>
                  </a:txBody>
                  <a:tcPr marL="0" marR="69295" marT="18479" marB="92394" anchor="b">
                    <a:lnL w="12700" cmpd="sng">
                      <a:noFill/>
                    </a:lnL>
                    <a:lnR w="12700" cmpd="sng">
                      <a:noFill/>
                    </a:lnR>
                    <a:lnT w="9525" cap="flat" cmpd="sng" algn="ctr">
                      <a:noFill/>
                      <a:prstDash val="solid"/>
                    </a:lnT>
                    <a:lnB w="38100" cmpd="sng">
                      <a:noFill/>
                    </a:lnB>
                    <a:noFill/>
                  </a:tcPr>
                </a:tc>
                <a:tc>
                  <a:txBody>
                    <a:bodyPr/>
                    <a:lstStyle/>
                    <a:p>
                      <a:r>
                        <a:rPr lang="en-GB" sz="1600" b="0" cap="none" spc="0">
                          <a:solidFill>
                            <a:schemeClr val="tx1"/>
                          </a:solidFill>
                          <a:effectLst/>
                        </a:rPr>
                        <a:t>Task To Complete</a:t>
                      </a:r>
                    </a:p>
                  </a:txBody>
                  <a:tcPr marL="0" marR="69295" marT="18479" marB="92394" anchor="b">
                    <a:lnL w="12700" cmpd="sng">
                      <a:noFill/>
                    </a:lnL>
                    <a:lnR w="12700" cmpd="sng">
                      <a:noFill/>
                    </a:lnR>
                    <a:lnT w="9525" cap="flat" cmpd="sng" algn="ctr">
                      <a:noFill/>
                      <a:prstDash val="solid"/>
                    </a:lnT>
                    <a:lnB w="38100" cmpd="sng">
                      <a:noFill/>
                    </a:lnB>
                    <a:noFill/>
                  </a:tcPr>
                </a:tc>
                <a:tc>
                  <a:txBody>
                    <a:bodyPr/>
                    <a:lstStyle/>
                    <a:p>
                      <a:r>
                        <a:rPr lang="en-GB" sz="1600" b="0" cap="none" spc="0">
                          <a:solidFill>
                            <a:schemeClr val="tx1"/>
                          </a:solidFill>
                          <a:effectLst/>
                        </a:rPr>
                        <a:t>TimeLine</a:t>
                      </a:r>
                    </a:p>
                  </a:txBody>
                  <a:tcPr marL="0" marR="69295" marT="18479" marB="92394" anchor="b">
                    <a:lnL w="12700" cmpd="sng">
                      <a:noFill/>
                    </a:lnL>
                    <a:lnR w="12700" cmpd="sng">
                      <a:noFill/>
                    </a:lnR>
                    <a:lnT w="9525" cap="flat" cmpd="sng" algn="ctr">
                      <a:noFill/>
                      <a:prstDash val="solid"/>
                    </a:lnT>
                    <a:lnB w="38100" cmpd="sng">
                      <a:noFill/>
                    </a:lnB>
                    <a:noFill/>
                  </a:tcPr>
                </a:tc>
                <a:tc>
                  <a:txBody>
                    <a:bodyPr/>
                    <a:lstStyle/>
                    <a:p>
                      <a:r>
                        <a:rPr lang="en-GB" sz="1600" b="0" cap="none" spc="0">
                          <a:solidFill>
                            <a:schemeClr val="tx1"/>
                          </a:solidFill>
                          <a:effectLst/>
                        </a:rPr>
                        <a:t>Status</a:t>
                      </a:r>
                    </a:p>
                  </a:txBody>
                  <a:tcPr marL="0" marR="69295" marT="18479" marB="92394"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4003137385"/>
                  </a:ext>
                </a:extLst>
              </a:tr>
              <a:tr h="526645">
                <a:tc>
                  <a:txBody>
                    <a:bodyPr/>
                    <a:lstStyle/>
                    <a:p>
                      <a:r>
                        <a:rPr lang="en-GB" sz="1600" b="0" cap="none" spc="0">
                          <a:solidFill>
                            <a:schemeClr val="tx1"/>
                          </a:solidFill>
                          <a:effectLst/>
                        </a:rPr>
                        <a:t>Sprint 1</a:t>
                      </a:r>
                    </a:p>
                  </a:txBody>
                  <a:tcPr marL="0" marR="69295" marT="27718" marB="92394">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r>
                        <a:rPr lang="en-GB" sz="1200" b="1" cap="none" spc="0">
                          <a:solidFill>
                            <a:schemeClr val="tx1"/>
                          </a:solidFill>
                          <a:effectLst/>
                        </a:rPr>
                        <a:t>Research Project Background, Create project vision</a:t>
                      </a:r>
                      <a:endParaRPr lang="en-GB" sz="1200" cap="none" spc="0">
                        <a:solidFill>
                          <a:schemeClr val="tx1"/>
                        </a:solidFill>
                        <a:effectLst/>
                      </a:endParaRPr>
                    </a:p>
                  </a:txBody>
                  <a:tcPr marL="0" marR="69295" marT="27718" marB="92394">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r>
                        <a:rPr lang="en-GB" sz="1200" b="1" cap="none" spc="0">
                          <a:solidFill>
                            <a:schemeClr val="tx1"/>
                          </a:solidFill>
                          <a:effectLst/>
                        </a:rPr>
                        <a:t>Week 1 ((01/12/2024)-</a:t>
                      </a:r>
                      <a:endParaRPr lang="en-GB" sz="1200" cap="none" spc="0">
                        <a:solidFill>
                          <a:schemeClr val="tx1"/>
                        </a:solidFill>
                        <a:effectLst/>
                      </a:endParaRPr>
                    </a:p>
                    <a:p>
                      <a:r>
                        <a:rPr lang="en-GB" sz="1200" b="1" cap="none" spc="0">
                          <a:solidFill>
                            <a:schemeClr val="tx1"/>
                          </a:solidFill>
                          <a:effectLst/>
                        </a:rPr>
                        <a:t>(06/12/2024))</a:t>
                      </a:r>
                      <a:endParaRPr lang="en-GB" sz="1200" cap="none" spc="0">
                        <a:solidFill>
                          <a:schemeClr val="tx1"/>
                        </a:solidFill>
                        <a:effectLst/>
                      </a:endParaRPr>
                    </a:p>
                  </a:txBody>
                  <a:tcPr marL="0" marR="69295" marT="27718" marB="92394">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r>
                        <a:rPr lang="en-GB" sz="1200" b="1" cap="none" spc="0">
                          <a:solidFill>
                            <a:schemeClr val="tx1"/>
                          </a:solidFill>
                          <a:effectLst/>
                        </a:rPr>
                        <a:t>Completed</a:t>
                      </a:r>
                      <a:endParaRPr lang="en-GB" sz="1200" cap="none" spc="0">
                        <a:solidFill>
                          <a:schemeClr val="tx1"/>
                        </a:solidFill>
                        <a:effectLst/>
                      </a:endParaRPr>
                    </a:p>
                  </a:txBody>
                  <a:tcPr marL="0" marR="69295" marT="27718" marB="92394">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1058693129"/>
                  </a:ext>
                </a:extLst>
              </a:tr>
              <a:tr h="711433">
                <a:tc>
                  <a:txBody>
                    <a:bodyPr/>
                    <a:lstStyle/>
                    <a:p>
                      <a:r>
                        <a:rPr lang="en-GB" sz="1600" b="0" cap="none" spc="0">
                          <a:solidFill>
                            <a:schemeClr val="tx1"/>
                          </a:solidFill>
                          <a:effectLst/>
                        </a:rPr>
                        <a:t>Sprint 2</a:t>
                      </a:r>
                    </a:p>
                  </a:txBody>
                  <a:tcPr marL="0" marR="69295" marT="27718" marB="92394">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r>
                        <a:rPr lang="en-GB" sz="1200" b="1" cap="none" spc="0" dirty="0">
                          <a:solidFill>
                            <a:schemeClr val="tx1"/>
                          </a:solidFill>
                          <a:effectLst/>
                        </a:rPr>
                        <a:t>Create Login and Register Page (Front and Back End)</a:t>
                      </a:r>
                      <a:endParaRPr lang="en-GB" sz="1200" cap="none" spc="0" dirty="0">
                        <a:solidFill>
                          <a:schemeClr val="tx1"/>
                        </a:solidFill>
                        <a:effectLst/>
                      </a:endParaRPr>
                    </a:p>
                  </a:txBody>
                  <a:tcPr marL="0" marR="69295" marT="27718" marB="92394">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r>
                        <a:rPr lang="en-GB" sz="1200" b="1" cap="none" spc="0">
                          <a:solidFill>
                            <a:schemeClr val="tx1"/>
                          </a:solidFill>
                          <a:effectLst/>
                        </a:rPr>
                        <a:t>Week 2</a:t>
                      </a:r>
                      <a:endParaRPr lang="en-GB" sz="1200" cap="none" spc="0">
                        <a:solidFill>
                          <a:schemeClr val="tx1"/>
                        </a:solidFill>
                        <a:effectLst/>
                      </a:endParaRPr>
                    </a:p>
                    <a:p>
                      <a:r>
                        <a:rPr lang="en-GB" sz="1200" b="1" cap="none" spc="0">
                          <a:solidFill>
                            <a:schemeClr val="tx1"/>
                          </a:solidFill>
                          <a:effectLst/>
                        </a:rPr>
                        <a:t>((06/12/2024)-</a:t>
                      </a:r>
                      <a:endParaRPr lang="en-GB" sz="1200" cap="none" spc="0">
                        <a:solidFill>
                          <a:schemeClr val="tx1"/>
                        </a:solidFill>
                        <a:effectLst/>
                      </a:endParaRPr>
                    </a:p>
                    <a:p>
                      <a:r>
                        <a:rPr lang="en-GB" sz="1200" b="1" cap="none" spc="0">
                          <a:solidFill>
                            <a:schemeClr val="tx1"/>
                          </a:solidFill>
                          <a:effectLst/>
                        </a:rPr>
                        <a:t>(14/12/2024))</a:t>
                      </a:r>
                      <a:endParaRPr lang="en-GB" sz="1200" cap="none" spc="0">
                        <a:solidFill>
                          <a:schemeClr val="tx1"/>
                        </a:solidFill>
                        <a:effectLst/>
                      </a:endParaRPr>
                    </a:p>
                  </a:txBody>
                  <a:tcPr marL="0" marR="69295" marT="27718" marB="92394">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r>
                        <a:rPr lang="en-GB" sz="1200" b="1" cap="none" spc="0">
                          <a:solidFill>
                            <a:schemeClr val="tx1"/>
                          </a:solidFill>
                          <a:effectLst/>
                        </a:rPr>
                        <a:t>Completed</a:t>
                      </a:r>
                      <a:endParaRPr lang="en-GB" sz="1200" cap="none" spc="0">
                        <a:solidFill>
                          <a:schemeClr val="tx1"/>
                        </a:solidFill>
                        <a:effectLst/>
                      </a:endParaRPr>
                    </a:p>
                  </a:txBody>
                  <a:tcPr marL="0" marR="69295" marT="27718" marB="92394">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603140042"/>
                  </a:ext>
                </a:extLst>
              </a:tr>
              <a:tr h="711433">
                <a:tc>
                  <a:txBody>
                    <a:bodyPr/>
                    <a:lstStyle/>
                    <a:p>
                      <a:r>
                        <a:rPr lang="en-GB" sz="1600" b="0" cap="none" spc="0">
                          <a:solidFill>
                            <a:schemeClr val="tx1"/>
                          </a:solidFill>
                          <a:effectLst/>
                        </a:rPr>
                        <a:t>Sprint 3</a:t>
                      </a:r>
                    </a:p>
                  </a:txBody>
                  <a:tcPr marL="0" marR="69295" marT="27718" marB="92394">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r>
                        <a:rPr lang="en-GB" sz="1200" b="1" cap="none" spc="0">
                          <a:solidFill>
                            <a:schemeClr val="tx1"/>
                          </a:solidFill>
                          <a:effectLst/>
                        </a:rPr>
                        <a:t>Finalize Design Document</a:t>
                      </a:r>
                      <a:endParaRPr lang="en-GB" sz="1200" cap="none" spc="0">
                        <a:solidFill>
                          <a:schemeClr val="tx1"/>
                        </a:solidFill>
                        <a:effectLst/>
                      </a:endParaRPr>
                    </a:p>
                  </a:txBody>
                  <a:tcPr marL="0" marR="69295" marT="27718" marB="92394">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r>
                        <a:rPr lang="en-GB" sz="1200" b="1" cap="none" spc="0">
                          <a:solidFill>
                            <a:schemeClr val="tx1"/>
                          </a:solidFill>
                          <a:effectLst/>
                        </a:rPr>
                        <a:t>Week 3</a:t>
                      </a:r>
                      <a:endParaRPr lang="en-GB" sz="1200" cap="none" spc="0">
                        <a:solidFill>
                          <a:schemeClr val="tx1"/>
                        </a:solidFill>
                        <a:effectLst/>
                      </a:endParaRPr>
                    </a:p>
                    <a:p>
                      <a:r>
                        <a:rPr lang="en-GB" sz="1200" b="1" cap="none" spc="0">
                          <a:solidFill>
                            <a:schemeClr val="tx1"/>
                          </a:solidFill>
                          <a:effectLst/>
                        </a:rPr>
                        <a:t>((07/01/2025)-</a:t>
                      </a:r>
                      <a:endParaRPr lang="en-GB" sz="1200" cap="none" spc="0">
                        <a:solidFill>
                          <a:schemeClr val="tx1"/>
                        </a:solidFill>
                        <a:effectLst/>
                      </a:endParaRPr>
                    </a:p>
                    <a:p>
                      <a:r>
                        <a:rPr lang="en-GB" sz="1200" b="1" cap="none" spc="0">
                          <a:solidFill>
                            <a:schemeClr val="tx1"/>
                          </a:solidFill>
                          <a:effectLst/>
                        </a:rPr>
                        <a:t>(Current))</a:t>
                      </a:r>
                      <a:endParaRPr lang="en-GB" sz="1200" cap="none" spc="0">
                        <a:solidFill>
                          <a:schemeClr val="tx1"/>
                        </a:solidFill>
                        <a:effectLst/>
                      </a:endParaRPr>
                    </a:p>
                  </a:txBody>
                  <a:tcPr marL="0" marR="69295" marT="27718" marB="92394">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r>
                        <a:rPr lang="en-GB" sz="1200" b="1" cap="none" spc="0">
                          <a:solidFill>
                            <a:schemeClr val="tx1"/>
                          </a:solidFill>
                          <a:effectLst/>
                        </a:rPr>
                        <a:t>Uncompleted</a:t>
                      </a:r>
                      <a:endParaRPr lang="en-GB" sz="1200" cap="none" spc="0">
                        <a:solidFill>
                          <a:schemeClr val="tx1"/>
                        </a:solidFill>
                        <a:effectLst/>
                      </a:endParaRPr>
                    </a:p>
                  </a:txBody>
                  <a:tcPr marL="0" marR="69295" marT="27718" marB="92394">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3925418558"/>
                  </a:ext>
                </a:extLst>
              </a:tr>
              <a:tr h="526645">
                <a:tc>
                  <a:txBody>
                    <a:bodyPr/>
                    <a:lstStyle/>
                    <a:p>
                      <a:r>
                        <a:rPr lang="en-GB" sz="1600" b="0" cap="none" spc="0">
                          <a:solidFill>
                            <a:schemeClr val="tx1"/>
                          </a:solidFill>
                          <a:effectLst/>
                        </a:rPr>
                        <a:t>Sprint 4</a:t>
                      </a:r>
                    </a:p>
                  </a:txBody>
                  <a:tcPr marL="0" marR="69295" marT="27718" marB="92394">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r>
                        <a:rPr lang="en-GB" sz="1200" b="1" cap="none" spc="0">
                          <a:solidFill>
                            <a:schemeClr val="tx1"/>
                          </a:solidFill>
                          <a:effectLst/>
                        </a:rPr>
                        <a:t>Create Password Management App page</a:t>
                      </a:r>
                      <a:endParaRPr lang="en-GB" sz="1200" cap="none" spc="0">
                        <a:solidFill>
                          <a:schemeClr val="tx1"/>
                        </a:solidFill>
                        <a:effectLst/>
                      </a:endParaRPr>
                    </a:p>
                  </a:txBody>
                  <a:tcPr marL="0" marR="69295" marT="27718" marB="92394">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r>
                        <a:rPr lang="en-GB" sz="1200" b="1" cap="none" spc="0" dirty="0">
                          <a:solidFill>
                            <a:schemeClr val="tx1"/>
                          </a:solidFill>
                          <a:effectLst/>
                        </a:rPr>
                        <a:t>Week 3</a:t>
                      </a:r>
                      <a:endParaRPr lang="en-GB" sz="1200" cap="none" spc="0" dirty="0">
                        <a:solidFill>
                          <a:schemeClr val="tx1"/>
                        </a:solidFill>
                        <a:effectLst/>
                      </a:endParaRPr>
                    </a:p>
                    <a:p>
                      <a:r>
                        <a:rPr lang="en-GB" sz="1200" b="1" cap="none" spc="0" dirty="0">
                          <a:solidFill>
                            <a:schemeClr val="tx1"/>
                          </a:solidFill>
                          <a:effectLst/>
                        </a:rPr>
                        <a:t>((…)-(…))</a:t>
                      </a:r>
                      <a:endParaRPr lang="en-GB" sz="1200" cap="none" spc="0" dirty="0">
                        <a:solidFill>
                          <a:schemeClr val="tx1"/>
                        </a:solidFill>
                        <a:effectLst/>
                      </a:endParaRPr>
                    </a:p>
                  </a:txBody>
                  <a:tcPr marL="0" marR="69295" marT="27718" marB="92394">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r>
                        <a:rPr lang="en-GB" sz="1200" b="1" cap="none" spc="0">
                          <a:solidFill>
                            <a:schemeClr val="tx1"/>
                          </a:solidFill>
                          <a:effectLst/>
                        </a:rPr>
                        <a:t>Uncompleted</a:t>
                      </a:r>
                      <a:endParaRPr lang="en-GB" sz="1200" cap="none" spc="0">
                        <a:solidFill>
                          <a:schemeClr val="tx1"/>
                        </a:solidFill>
                        <a:effectLst/>
                      </a:endParaRPr>
                    </a:p>
                  </a:txBody>
                  <a:tcPr marL="0" marR="69295" marT="27718" marB="92394">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23168956"/>
                  </a:ext>
                </a:extLst>
              </a:tr>
              <a:tr h="526645">
                <a:tc>
                  <a:txBody>
                    <a:bodyPr/>
                    <a:lstStyle/>
                    <a:p>
                      <a:r>
                        <a:rPr lang="en-GB" sz="1600" b="0" cap="none" spc="0">
                          <a:solidFill>
                            <a:schemeClr val="tx1"/>
                          </a:solidFill>
                          <a:effectLst/>
                        </a:rPr>
                        <a:t>Sprint 5</a:t>
                      </a:r>
                    </a:p>
                  </a:txBody>
                  <a:tcPr marL="0" marR="69295" marT="27718" marB="92394">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r>
                        <a:rPr lang="en-GB" sz="1200" b="1" cap="none" spc="0">
                          <a:solidFill>
                            <a:schemeClr val="tx1"/>
                          </a:solidFill>
                          <a:effectLst/>
                        </a:rPr>
                        <a:t>Implement back End (data Storage)</a:t>
                      </a:r>
                      <a:endParaRPr lang="en-GB" sz="1200" cap="none" spc="0">
                        <a:solidFill>
                          <a:schemeClr val="tx1"/>
                        </a:solidFill>
                        <a:effectLst/>
                      </a:endParaRPr>
                    </a:p>
                  </a:txBody>
                  <a:tcPr marL="0" marR="69295" marT="27718" marB="92394">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r>
                        <a:rPr lang="en-GB" sz="1200" b="1" cap="none" spc="0">
                          <a:solidFill>
                            <a:schemeClr val="tx1"/>
                          </a:solidFill>
                          <a:effectLst/>
                        </a:rPr>
                        <a:t>Week 4</a:t>
                      </a:r>
                      <a:endParaRPr lang="en-GB" sz="1200" cap="none" spc="0">
                        <a:solidFill>
                          <a:schemeClr val="tx1"/>
                        </a:solidFill>
                        <a:effectLst/>
                      </a:endParaRPr>
                    </a:p>
                    <a:p>
                      <a:r>
                        <a:rPr lang="en-GB" sz="1200" b="1" cap="none" spc="0">
                          <a:solidFill>
                            <a:schemeClr val="tx1"/>
                          </a:solidFill>
                          <a:effectLst/>
                        </a:rPr>
                        <a:t>((…)-(…))</a:t>
                      </a:r>
                      <a:endParaRPr lang="en-GB" sz="1200" cap="none" spc="0">
                        <a:solidFill>
                          <a:schemeClr val="tx1"/>
                        </a:solidFill>
                        <a:effectLst/>
                      </a:endParaRPr>
                    </a:p>
                  </a:txBody>
                  <a:tcPr marL="0" marR="69295" marT="27718" marB="92394">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r>
                        <a:rPr lang="en-GB" sz="1200" b="1" cap="none" spc="0">
                          <a:solidFill>
                            <a:schemeClr val="tx1"/>
                          </a:solidFill>
                          <a:effectLst/>
                        </a:rPr>
                        <a:t>Uncompleted</a:t>
                      </a:r>
                      <a:endParaRPr lang="en-GB" sz="1200" cap="none" spc="0">
                        <a:solidFill>
                          <a:schemeClr val="tx1"/>
                        </a:solidFill>
                        <a:effectLst/>
                      </a:endParaRPr>
                    </a:p>
                  </a:txBody>
                  <a:tcPr marL="0" marR="69295" marT="27718" marB="92394">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2769151130"/>
                  </a:ext>
                </a:extLst>
              </a:tr>
              <a:tr h="526645">
                <a:tc>
                  <a:txBody>
                    <a:bodyPr/>
                    <a:lstStyle/>
                    <a:p>
                      <a:r>
                        <a:rPr lang="en-GB" sz="1600" b="0" cap="none" spc="0">
                          <a:solidFill>
                            <a:schemeClr val="tx1"/>
                          </a:solidFill>
                          <a:effectLst/>
                        </a:rPr>
                        <a:t>Sprint 6</a:t>
                      </a:r>
                    </a:p>
                  </a:txBody>
                  <a:tcPr marL="0" marR="69295" marT="27718" marB="92394">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r>
                        <a:rPr lang="en-GB" sz="1200" b="1" cap="none" spc="0">
                          <a:solidFill>
                            <a:schemeClr val="tx1"/>
                          </a:solidFill>
                          <a:effectLst/>
                        </a:rPr>
                        <a:t>Improve CSS and Design Front-end Refinement (UI/UX)</a:t>
                      </a:r>
                      <a:endParaRPr lang="en-GB" sz="1200" cap="none" spc="0">
                        <a:solidFill>
                          <a:schemeClr val="tx1"/>
                        </a:solidFill>
                        <a:effectLst/>
                      </a:endParaRPr>
                    </a:p>
                  </a:txBody>
                  <a:tcPr marL="0" marR="69295" marT="27718" marB="92394">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r>
                        <a:rPr lang="en-GB" sz="1200" b="1" cap="none" spc="0">
                          <a:solidFill>
                            <a:schemeClr val="tx1"/>
                          </a:solidFill>
                          <a:effectLst/>
                        </a:rPr>
                        <a:t>Week 5</a:t>
                      </a:r>
                      <a:endParaRPr lang="en-GB" sz="1200" cap="none" spc="0">
                        <a:solidFill>
                          <a:schemeClr val="tx1"/>
                        </a:solidFill>
                        <a:effectLst/>
                      </a:endParaRPr>
                    </a:p>
                    <a:p>
                      <a:r>
                        <a:rPr lang="en-GB" sz="1200" b="1" cap="none" spc="0">
                          <a:solidFill>
                            <a:schemeClr val="tx1"/>
                          </a:solidFill>
                          <a:effectLst/>
                        </a:rPr>
                        <a:t>((…)-(…))</a:t>
                      </a:r>
                      <a:endParaRPr lang="en-GB" sz="1200" cap="none" spc="0">
                        <a:solidFill>
                          <a:schemeClr val="tx1"/>
                        </a:solidFill>
                        <a:effectLst/>
                      </a:endParaRPr>
                    </a:p>
                  </a:txBody>
                  <a:tcPr marL="0" marR="69295" marT="27718" marB="92394">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r>
                        <a:rPr lang="en-GB" sz="1200" b="1" cap="none" spc="0">
                          <a:solidFill>
                            <a:schemeClr val="tx1"/>
                          </a:solidFill>
                          <a:effectLst/>
                        </a:rPr>
                        <a:t>Uncompleted</a:t>
                      </a:r>
                      <a:endParaRPr lang="en-GB" sz="1200" cap="none" spc="0">
                        <a:solidFill>
                          <a:schemeClr val="tx1"/>
                        </a:solidFill>
                        <a:effectLst/>
                      </a:endParaRPr>
                    </a:p>
                  </a:txBody>
                  <a:tcPr marL="0" marR="69295" marT="27718" marB="92394">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694547884"/>
                  </a:ext>
                </a:extLst>
              </a:tr>
              <a:tr h="526645">
                <a:tc>
                  <a:txBody>
                    <a:bodyPr/>
                    <a:lstStyle/>
                    <a:p>
                      <a:r>
                        <a:rPr lang="en-GB" sz="1600" b="0" cap="none" spc="0">
                          <a:solidFill>
                            <a:schemeClr val="tx1"/>
                          </a:solidFill>
                          <a:effectLst/>
                        </a:rPr>
                        <a:t>Sprint 7</a:t>
                      </a:r>
                    </a:p>
                  </a:txBody>
                  <a:tcPr marL="0" marR="69295" marT="27718" marB="92394">
                    <a:lnL w="12700" cmpd="sng">
                      <a:noFill/>
                      <a:prstDash val="solid"/>
                    </a:lnL>
                    <a:lnR w="12700" cmpd="sng">
                      <a:noFill/>
                      <a:prstDash val="solid"/>
                    </a:lnR>
                    <a:lnT w="12700" cmpd="sng">
                      <a:noFill/>
                      <a:prstDash val="solid"/>
                    </a:lnT>
                    <a:lnB w="12700" cmpd="sng">
                      <a:noFill/>
                      <a:prstDash val="solid"/>
                    </a:lnB>
                    <a:noFill/>
                  </a:tcPr>
                </a:tc>
                <a:tc>
                  <a:txBody>
                    <a:bodyPr/>
                    <a:lstStyle/>
                    <a:p>
                      <a:r>
                        <a:rPr lang="en-GB" sz="1200" b="1" cap="none" spc="0">
                          <a:solidFill>
                            <a:schemeClr val="tx1"/>
                          </a:solidFill>
                          <a:effectLst/>
                        </a:rPr>
                        <a:t>Testing, Debugging, finalize features, based on feedback, final presentation. </a:t>
                      </a:r>
                      <a:endParaRPr lang="en-GB" sz="1200" cap="none" spc="0">
                        <a:solidFill>
                          <a:schemeClr val="tx1"/>
                        </a:solidFill>
                        <a:effectLst/>
                      </a:endParaRPr>
                    </a:p>
                  </a:txBody>
                  <a:tcPr marL="0" marR="69295" marT="27718" marB="92394">
                    <a:lnL w="12700" cmpd="sng">
                      <a:noFill/>
                      <a:prstDash val="solid"/>
                    </a:lnL>
                    <a:lnR w="12700" cmpd="sng">
                      <a:noFill/>
                      <a:prstDash val="solid"/>
                    </a:lnR>
                    <a:lnT w="12700" cmpd="sng">
                      <a:noFill/>
                      <a:prstDash val="solid"/>
                    </a:lnT>
                    <a:lnB w="12700" cmpd="sng">
                      <a:noFill/>
                      <a:prstDash val="solid"/>
                    </a:lnB>
                    <a:noFill/>
                  </a:tcPr>
                </a:tc>
                <a:tc>
                  <a:txBody>
                    <a:bodyPr/>
                    <a:lstStyle/>
                    <a:p>
                      <a:r>
                        <a:rPr lang="en-GB" sz="1200" b="1" cap="none" spc="0" dirty="0">
                          <a:solidFill>
                            <a:schemeClr val="tx1"/>
                          </a:solidFill>
                          <a:effectLst/>
                        </a:rPr>
                        <a:t>Week 6</a:t>
                      </a:r>
                      <a:endParaRPr lang="en-GB" sz="1200" cap="none" spc="0" dirty="0">
                        <a:solidFill>
                          <a:schemeClr val="tx1"/>
                        </a:solidFill>
                        <a:effectLst/>
                      </a:endParaRPr>
                    </a:p>
                    <a:p>
                      <a:r>
                        <a:rPr lang="en-GB" sz="1200" b="1" cap="none" spc="0" dirty="0">
                          <a:solidFill>
                            <a:schemeClr val="tx1"/>
                          </a:solidFill>
                          <a:effectLst/>
                        </a:rPr>
                        <a:t>((…)-(…))</a:t>
                      </a:r>
                      <a:endParaRPr lang="en-GB" sz="1200" cap="none" spc="0" dirty="0">
                        <a:solidFill>
                          <a:schemeClr val="tx1"/>
                        </a:solidFill>
                        <a:effectLst/>
                      </a:endParaRPr>
                    </a:p>
                  </a:txBody>
                  <a:tcPr marL="0" marR="69295" marT="27718" marB="92394">
                    <a:lnL w="12700" cmpd="sng">
                      <a:noFill/>
                      <a:prstDash val="solid"/>
                    </a:lnL>
                    <a:lnR w="12700" cmpd="sng">
                      <a:noFill/>
                      <a:prstDash val="solid"/>
                    </a:lnR>
                    <a:lnT w="12700" cmpd="sng">
                      <a:noFill/>
                      <a:prstDash val="solid"/>
                    </a:lnT>
                    <a:lnB w="12700" cmpd="sng">
                      <a:noFill/>
                      <a:prstDash val="solid"/>
                    </a:lnB>
                    <a:noFill/>
                  </a:tcPr>
                </a:tc>
                <a:tc>
                  <a:txBody>
                    <a:bodyPr/>
                    <a:lstStyle/>
                    <a:p>
                      <a:r>
                        <a:rPr lang="en-GB" sz="1200" b="1" cap="none" spc="0" dirty="0">
                          <a:solidFill>
                            <a:schemeClr val="tx1"/>
                          </a:solidFill>
                          <a:effectLst/>
                        </a:rPr>
                        <a:t>Uncompleted</a:t>
                      </a:r>
                      <a:endParaRPr lang="en-GB" sz="1200" cap="none" spc="0" dirty="0">
                        <a:solidFill>
                          <a:schemeClr val="tx1"/>
                        </a:solidFill>
                        <a:effectLst/>
                      </a:endParaRPr>
                    </a:p>
                  </a:txBody>
                  <a:tcPr marL="0" marR="69295" marT="27718" marB="92394">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577233959"/>
                  </a:ext>
                </a:extLst>
              </a:tr>
            </a:tbl>
          </a:graphicData>
        </a:graphic>
      </p:graphicFrame>
    </p:spTree>
    <p:extLst>
      <p:ext uri="{BB962C8B-B14F-4D97-AF65-F5344CB8AC3E}">
        <p14:creationId xmlns:p14="http://schemas.microsoft.com/office/powerpoint/2010/main" val="3102853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Content Placeholder 5">
            <a:extLst>
              <a:ext uri="{FF2B5EF4-FFF2-40B4-BE49-F238E27FC236}">
                <a16:creationId xmlns:a16="http://schemas.microsoft.com/office/drawing/2014/main" id="{5D011F06-626C-6A7F-1A95-D5AA4523DEFC}"/>
              </a:ext>
            </a:extLst>
          </p:cNvPr>
          <p:cNvPicPr>
            <a:picLocks noGrp="1" noChangeAspect="1"/>
          </p:cNvPicPr>
          <p:nvPr>
            <p:ph idx="1"/>
          </p:nvPr>
        </p:nvPicPr>
        <p:blipFill>
          <a:blip r:embed="rId2"/>
          <a:stretch>
            <a:fillRect/>
          </a:stretch>
        </p:blipFill>
        <p:spPr>
          <a:xfrm>
            <a:off x="228600" y="781432"/>
            <a:ext cx="11658600" cy="3847336"/>
          </a:xfrm>
          <a:prstGeom prst="rect">
            <a:avLst/>
          </a:prstGeom>
        </p:spPr>
      </p:pic>
    </p:spTree>
    <p:extLst>
      <p:ext uri="{BB962C8B-B14F-4D97-AF65-F5344CB8AC3E}">
        <p14:creationId xmlns:p14="http://schemas.microsoft.com/office/powerpoint/2010/main" val="768125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4D41D7D-6813-4420-BFEE-C9ECD14EE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D2A542E6-1924-4FE2-89D1-3CB19468C1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1" name="Rectangle 20">
              <a:extLst>
                <a:ext uri="{FF2B5EF4-FFF2-40B4-BE49-F238E27FC236}">
                  <a16:creationId xmlns:a16="http://schemas.microsoft.com/office/drawing/2014/main" id="{1F353183-2147-472B-AD7D-4A085FF6A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AAA42C8-A082-4DFD-A5F3-FC9EF825B1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0BC3CDB-C171-C76D-4285-72DDDBFA2260}"/>
              </a:ext>
            </a:extLst>
          </p:cNvPr>
          <p:cNvSpPr>
            <a:spLocks noGrp="1"/>
          </p:cNvSpPr>
          <p:nvPr>
            <p:ph type="title"/>
          </p:nvPr>
        </p:nvSpPr>
        <p:spPr>
          <a:xfrm>
            <a:off x="549277" y="469448"/>
            <a:ext cx="7202485" cy="1087890"/>
          </a:xfrm>
          <a:prstGeom prst="ellipse">
            <a:avLst/>
          </a:prstGeom>
        </p:spPr>
        <p:txBody>
          <a:bodyPr vert="horz" lIns="91440" tIns="45720" rIns="91440" bIns="45720" rtlCol="0" anchor="t">
            <a:normAutofit/>
          </a:bodyPr>
          <a:lstStyle/>
          <a:p>
            <a:r>
              <a:rPr lang="en-US" sz="2200" kern="1200">
                <a:latin typeface="+mj-lt"/>
                <a:ea typeface="+mj-ea"/>
                <a:cs typeface="+mj-cs"/>
              </a:rPr>
              <a:t>Use Case Diagram</a:t>
            </a:r>
          </a:p>
        </p:txBody>
      </p:sp>
      <p:pic>
        <p:nvPicPr>
          <p:cNvPr id="4" name="Content Placeholder 3" descr="A diagram of a company&#10;&#10;Description automatically generated">
            <a:extLst>
              <a:ext uri="{FF2B5EF4-FFF2-40B4-BE49-F238E27FC236}">
                <a16:creationId xmlns:a16="http://schemas.microsoft.com/office/drawing/2014/main" id="{1D956C92-D8A1-262F-663E-B0417E02BFA6}"/>
              </a:ext>
            </a:extLst>
          </p:cNvPr>
          <p:cNvPicPr>
            <a:picLocks noChangeAspect="1"/>
          </p:cNvPicPr>
          <p:nvPr/>
        </p:nvPicPr>
        <p:blipFill>
          <a:blip r:embed="rId2"/>
          <a:stretch>
            <a:fillRect/>
          </a:stretch>
        </p:blipFill>
        <p:spPr>
          <a:xfrm>
            <a:off x="549277" y="1280550"/>
            <a:ext cx="8883481" cy="5108002"/>
          </a:xfrm>
          <a:prstGeom prst="rect">
            <a:avLst/>
          </a:prstGeom>
          <a:effectLst>
            <a:outerShdw blurRad="508000" dist="101600" dir="5400000" algn="tl" rotWithShape="0">
              <a:prstClr val="black">
                <a:alpha val="10000"/>
              </a:prstClr>
            </a:outerShdw>
          </a:effectLst>
        </p:spPr>
      </p:pic>
    </p:spTree>
    <p:extLst>
      <p:ext uri="{BB962C8B-B14F-4D97-AF65-F5344CB8AC3E}">
        <p14:creationId xmlns:p14="http://schemas.microsoft.com/office/powerpoint/2010/main" val="4005829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2671D8-AE7F-9041-0771-E12ADD20B52D}"/>
              </a:ext>
            </a:extLst>
          </p:cNvPr>
          <p:cNvSpPr>
            <a:spLocks noGrp="1"/>
          </p:cNvSpPr>
          <p:nvPr>
            <p:ph type="title"/>
          </p:nvPr>
        </p:nvSpPr>
        <p:spPr>
          <a:xfrm>
            <a:off x="1136397" y="-1070301"/>
            <a:ext cx="5323715" cy="1642970"/>
          </a:xfrm>
        </p:spPr>
        <p:txBody>
          <a:bodyPr vert="horz" lIns="91440" tIns="45720" rIns="91440" bIns="45720" rtlCol="0" anchor="b">
            <a:normAutofit/>
          </a:bodyPr>
          <a:lstStyle/>
          <a:p>
            <a:r>
              <a:rPr lang="en-US" sz="4000" kern="1200" dirty="0">
                <a:latin typeface="+mj-lt"/>
                <a:ea typeface="+mj-ea"/>
                <a:cs typeface="+mj-cs"/>
              </a:rPr>
              <a:t>Class Diagram</a:t>
            </a:r>
          </a:p>
        </p:txBody>
      </p:sp>
      <p:sp>
        <p:nvSpPr>
          <p:cNvPr id="13" name="Content Placeholder 12">
            <a:extLst>
              <a:ext uri="{FF2B5EF4-FFF2-40B4-BE49-F238E27FC236}">
                <a16:creationId xmlns:a16="http://schemas.microsoft.com/office/drawing/2014/main" id="{AD79AA4F-1E0E-847E-5785-4E41817B7A63}"/>
              </a:ext>
            </a:extLst>
          </p:cNvPr>
          <p:cNvSpPr>
            <a:spLocks noGrp="1"/>
          </p:cNvSpPr>
          <p:nvPr>
            <p:ph idx="1"/>
          </p:nvPr>
        </p:nvSpPr>
        <p:spPr>
          <a:xfrm>
            <a:off x="1136397" y="755514"/>
            <a:ext cx="5315189" cy="3535083"/>
          </a:xfrm>
        </p:spPr>
        <p:txBody>
          <a:bodyPr anchor="t">
            <a:noAutofit/>
          </a:bodyPr>
          <a:lstStyle/>
          <a:p>
            <a:pPr marL="0" indent="0">
              <a:spcAft>
                <a:spcPts val="800"/>
              </a:spcAft>
              <a:buNone/>
            </a:pPr>
            <a:r>
              <a:rPr lang="en-GB" sz="1200" b="1" kern="100" dirty="0">
                <a:effectLst/>
                <a:latin typeface="Aptos" panose="020B0004020202020204" pitchFamily="34" charset="0"/>
                <a:ea typeface="Aptos" panose="020B0004020202020204" pitchFamily="34" charset="0"/>
                <a:cs typeface="Times New Roman" panose="02020603050405020304" pitchFamily="18" charset="0"/>
              </a:rPr>
              <a:t>User → </a:t>
            </a:r>
            <a:r>
              <a:rPr lang="en-GB" sz="1200" b="1" kern="100" dirty="0" err="1">
                <a:effectLst/>
                <a:latin typeface="Aptos" panose="020B0004020202020204" pitchFamily="34" charset="0"/>
                <a:ea typeface="Aptos" panose="020B0004020202020204" pitchFamily="34" charset="0"/>
                <a:cs typeface="Times New Roman" panose="02020603050405020304" pitchFamily="18" charset="0"/>
              </a:rPr>
              <a:t>PasswordEntry</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 A </a:t>
            </a:r>
            <a:r>
              <a:rPr lang="en-GB" sz="1200" b="1" kern="100" dirty="0">
                <a:effectLst/>
                <a:latin typeface="Aptos" panose="020B0004020202020204" pitchFamily="34" charset="0"/>
                <a:ea typeface="Aptos" panose="020B0004020202020204" pitchFamily="34" charset="0"/>
                <a:cs typeface="Times New Roman" panose="02020603050405020304" pitchFamily="18" charset="0"/>
              </a:rPr>
              <a:t>User</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 can have multiple </a:t>
            </a:r>
            <a:r>
              <a:rPr lang="en-GB" sz="1200" b="1" kern="100" dirty="0" err="1">
                <a:effectLst/>
                <a:latin typeface="Aptos" panose="020B0004020202020204" pitchFamily="34" charset="0"/>
                <a:ea typeface="Aptos" panose="020B0004020202020204" pitchFamily="34" charset="0"/>
                <a:cs typeface="Times New Roman" panose="02020603050405020304" pitchFamily="18" charset="0"/>
              </a:rPr>
              <a:t>PasswordEntry</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 objects. This relationship is represented as a one-to-many relationship (one user, many password entries).</a:t>
            </a:r>
          </a:p>
          <a:p>
            <a:pPr marL="0" indent="0">
              <a:spcAft>
                <a:spcPts val="800"/>
              </a:spcAft>
              <a:buNone/>
            </a:pPr>
            <a:r>
              <a:rPr lang="en-GB" sz="1200" b="1" kern="100" dirty="0" err="1">
                <a:effectLst/>
                <a:latin typeface="Aptos" panose="020B0004020202020204" pitchFamily="34" charset="0"/>
                <a:ea typeface="Aptos" panose="020B0004020202020204" pitchFamily="34" charset="0"/>
                <a:cs typeface="Times New Roman" panose="02020603050405020304" pitchFamily="18" charset="0"/>
              </a:rPr>
              <a:t>UserManager</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 </a:t>
            </a:r>
            <a:r>
              <a:rPr lang="en-GB" sz="1200" b="1" kern="100" dirty="0" err="1">
                <a:effectLst/>
                <a:latin typeface="Aptos" panose="020B0004020202020204" pitchFamily="34" charset="0"/>
                <a:ea typeface="Aptos" panose="020B0004020202020204" pitchFamily="34" charset="0"/>
                <a:cs typeface="Times New Roman" panose="02020603050405020304" pitchFamily="18" charset="0"/>
              </a:rPr>
              <a:t>UserManager</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 is responsible for handling </a:t>
            </a:r>
            <a:r>
              <a:rPr lang="en-GB" sz="1200" b="1" kern="100" dirty="0">
                <a:effectLst/>
                <a:latin typeface="Aptos" panose="020B0004020202020204" pitchFamily="34" charset="0"/>
                <a:ea typeface="Aptos" panose="020B0004020202020204" pitchFamily="34" charset="0"/>
                <a:cs typeface="Times New Roman" panose="02020603050405020304" pitchFamily="18" charset="0"/>
              </a:rPr>
              <a:t>User</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 objects (e.g., creating, authenticating, and logging out users). It interacts with the </a:t>
            </a:r>
            <a:r>
              <a:rPr lang="en-GB" sz="1200" b="1" kern="100" dirty="0">
                <a:effectLst/>
                <a:latin typeface="Aptos" panose="020B0004020202020204" pitchFamily="34" charset="0"/>
                <a:ea typeface="Aptos" panose="020B0004020202020204" pitchFamily="34" charset="0"/>
                <a:cs typeface="Times New Roman" panose="02020603050405020304" pitchFamily="18" charset="0"/>
              </a:rPr>
              <a:t>User</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 class to authenticate and register users.</a:t>
            </a:r>
          </a:p>
          <a:p>
            <a:pPr marL="0" indent="0">
              <a:spcAft>
                <a:spcPts val="800"/>
              </a:spcAft>
              <a:buNone/>
            </a:pPr>
            <a:r>
              <a:rPr lang="en-GB" sz="1200" b="1" kern="100" dirty="0" err="1">
                <a:effectLst/>
                <a:latin typeface="Aptos" panose="020B0004020202020204" pitchFamily="34" charset="0"/>
                <a:ea typeface="Aptos" panose="020B0004020202020204" pitchFamily="34" charset="0"/>
                <a:cs typeface="Times New Roman" panose="02020603050405020304" pitchFamily="18" charset="0"/>
              </a:rPr>
              <a:t>PasswordManager</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 </a:t>
            </a:r>
            <a:r>
              <a:rPr lang="en-GB" sz="1200" b="1" kern="100" dirty="0" err="1">
                <a:effectLst/>
                <a:latin typeface="Aptos" panose="020B0004020202020204" pitchFamily="34" charset="0"/>
                <a:ea typeface="Aptos" panose="020B0004020202020204" pitchFamily="34" charset="0"/>
                <a:cs typeface="Times New Roman" panose="02020603050405020304" pitchFamily="18" charset="0"/>
              </a:rPr>
              <a:t>PasswordManager</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 is responsible for managing the password entries for each user. It stores multiple </a:t>
            </a:r>
            <a:r>
              <a:rPr lang="en-GB" sz="1200" b="1" kern="100" dirty="0" err="1">
                <a:effectLst/>
                <a:latin typeface="Aptos" panose="020B0004020202020204" pitchFamily="34" charset="0"/>
                <a:ea typeface="Aptos" panose="020B0004020202020204" pitchFamily="34" charset="0"/>
                <a:cs typeface="Times New Roman" panose="02020603050405020304" pitchFamily="18" charset="0"/>
              </a:rPr>
              <a:t>PasswordEntry</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 objects and provides functions like adding, removing, and retrieving entries.</a:t>
            </a:r>
          </a:p>
          <a:p>
            <a:pPr marL="0" indent="0">
              <a:spcAft>
                <a:spcPts val="800"/>
              </a:spcAft>
              <a:buNone/>
            </a:pPr>
            <a:r>
              <a:rPr lang="en-GB" sz="1200" b="1" kern="100" dirty="0" err="1">
                <a:effectLst/>
                <a:latin typeface="Aptos" panose="020B0004020202020204" pitchFamily="34" charset="0"/>
                <a:ea typeface="Aptos" panose="020B0004020202020204" pitchFamily="34" charset="0"/>
                <a:cs typeface="Times New Roman" panose="02020603050405020304" pitchFamily="18" charset="0"/>
              </a:rPr>
              <a:t>PasswordManager</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 interacts with </a:t>
            </a:r>
            <a:r>
              <a:rPr lang="en-GB" sz="1200" b="1" kern="100" dirty="0" err="1">
                <a:effectLst/>
                <a:latin typeface="Aptos" panose="020B0004020202020204" pitchFamily="34" charset="0"/>
                <a:ea typeface="Aptos" panose="020B0004020202020204" pitchFamily="34" charset="0"/>
                <a:cs typeface="Times New Roman" panose="02020603050405020304" pitchFamily="18" charset="0"/>
              </a:rPr>
              <a:t>UserManager</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 to ensure that password entries are associated with the correct user.</a:t>
            </a:r>
          </a:p>
          <a:p>
            <a:pPr marL="0" indent="0">
              <a:spcAft>
                <a:spcPts val="800"/>
              </a:spcAft>
              <a:buNone/>
            </a:pPr>
            <a:r>
              <a:rPr lang="en-GB" sz="1200" b="1" kern="100" dirty="0" err="1">
                <a:effectLst/>
                <a:latin typeface="Aptos" panose="020B0004020202020204" pitchFamily="34" charset="0"/>
                <a:ea typeface="Aptos" panose="020B0004020202020204" pitchFamily="34" charset="0"/>
                <a:cs typeface="Times New Roman" panose="02020603050405020304" pitchFamily="18" charset="0"/>
              </a:rPr>
              <a:t>EncryptionService</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 </a:t>
            </a:r>
            <a:r>
              <a:rPr lang="en-GB" sz="1200" b="1" kern="100" dirty="0" err="1">
                <a:effectLst/>
                <a:latin typeface="Aptos" panose="020B0004020202020204" pitchFamily="34" charset="0"/>
                <a:ea typeface="Aptos" panose="020B0004020202020204" pitchFamily="34" charset="0"/>
                <a:cs typeface="Times New Roman" panose="02020603050405020304" pitchFamily="18" charset="0"/>
              </a:rPr>
              <a:t>EncryptionService</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 provides security for the password entries by encrypting the password before storing it and decrypting it when retrieving it. The </a:t>
            </a:r>
            <a:r>
              <a:rPr lang="en-GB" sz="1200" b="1" kern="100" dirty="0" err="1">
                <a:effectLst/>
                <a:latin typeface="Aptos" panose="020B0004020202020204" pitchFamily="34" charset="0"/>
                <a:ea typeface="Aptos" panose="020B0004020202020204" pitchFamily="34" charset="0"/>
                <a:cs typeface="Times New Roman" panose="02020603050405020304" pitchFamily="18" charset="0"/>
              </a:rPr>
              <a:t>PasswordEntry</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 objects call the </a:t>
            </a:r>
            <a:r>
              <a:rPr lang="en-GB" sz="1200" b="1" kern="100" dirty="0" err="1">
                <a:effectLst/>
                <a:latin typeface="Aptos" panose="020B0004020202020204" pitchFamily="34" charset="0"/>
                <a:ea typeface="Aptos" panose="020B0004020202020204" pitchFamily="34" charset="0"/>
                <a:cs typeface="Times New Roman" panose="02020603050405020304" pitchFamily="18" charset="0"/>
              </a:rPr>
              <a:t>EncryptionService</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 when a password is added or retrieved, ensuring passwords are never stored in plaintext.</a:t>
            </a:r>
          </a:p>
          <a:p>
            <a:pPr marL="0" indent="0">
              <a:spcAft>
                <a:spcPts val="800"/>
              </a:spcAft>
              <a:buNone/>
            </a:pPr>
            <a:r>
              <a:rPr lang="en-GB" sz="1200" b="1" kern="100" dirty="0" err="1">
                <a:effectLst/>
                <a:latin typeface="Aptos" panose="020B0004020202020204" pitchFamily="34" charset="0"/>
                <a:ea typeface="Aptos" panose="020B0004020202020204" pitchFamily="34" charset="0"/>
                <a:cs typeface="Times New Roman" panose="02020603050405020304" pitchFamily="18" charset="0"/>
              </a:rPr>
              <a:t>ValidatorService</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 </a:t>
            </a:r>
            <a:r>
              <a:rPr lang="en-GB" sz="1200" b="1" kern="100" dirty="0" err="1">
                <a:effectLst/>
                <a:latin typeface="Aptos" panose="020B0004020202020204" pitchFamily="34" charset="0"/>
                <a:ea typeface="Aptos" panose="020B0004020202020204" pitchFamily="34" charset="0"/>
                <a:cs typeface="Times New Roman" panose="02020603050405020304" pitchFamily="18" charset="0"/>
              </a:rPr>
              <a:t>ValidatorService</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 is responsible for validating user input, such as checking the validity of a </a:t>
            </a:r>
            <a:r>
              <a:rPr lang="en-GB" sz="1200" b="1" kern="100" dirty="0">
                <a:effectLst/>
                <a:latin typeface="Aptos" panose="020B0004020202020204" pitchFamily="34" charset="0"/>
                <a:ea typeface="Aptos" panose="020B0004020202020204" pitchFamily="34" charset="0"/>
                <a:cs typeface="Times New Roman" panose="02020603050405020304" pitchFamily="18" charset="0"/>
              </a:rPr>
              <a:t>username</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 </a:t>
            </a:r>
            <a:r>
              <a:rPr lang="en-GB" sz="1200" b="1" kern="100" dirty="0">
                <a:effectLst/>
                <a:latin typeface="Aptos" panose="020B0004020202020204" pitchFamily="34" charset="0"/>
                <a:ea typeface="Aptos" panose="020B0004020202020204" pitchFamily="34" charset="0"/>
                <a:cs typeface="Times New Roman" panose="02020603050405020304" pitchFamily="18" charset="0"/>
              </a:rPr>
              <a:t>email</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 and </a:t>
            </a:r>
            <a:r>
              <a:rPr lang="en-GB" sz="1200" b="1" kern="100" dirty="0">
                <a:effectLst/>
                <a:latin typeface="Aptos" panose="020B0004020202020204" pitchFamily="34" charset="0"/>
                <a:ea typeface="Aptos" panose="020B0004020202020204" pitchFamily="34" charset="0"/>
                <a:cs typeface="Times New Roman" panose="02020603050405020304" pitchFamily="18" charset="0"/>
              </a:rPr>
              <a:t>password</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 (e.g., ensuring strong password rules or proper email format).</a:t>
            </a:r>
            <a:r>
              <a:rPr lang="en-GB" sz="1200" kern="100" dirty="0">
                <a:latin typeface="Aptos" panose="020B0004020202020204" pitchFamily="34" charset="0"/>
                <a:ea typeface="Aptos" panose="020B0004020202020204" pitchFamily="34" charset="0"/>
                <a:cs typeface="Times New Roman" panose="02020603050405020304" pitchFamily="18" charset="0"/>
              </a:rPr>
              <a:t> </a:t>
            </a:r>
            <a:r>
              <a:rPr lang="en-GB" sz="1200" b="1" kern="100" dirty="0" err="1">
                <a:effectLst/>
                <a:latin typeface="Aptos" panose="020B0004020202020204" pitchFamily="34" charset="0"/>
                <a:ea typeface="Aptos" panose="020B0004020202020204" pitchFamily="34" charset="0"/>
                <a:cs typeface="Times New Roman" panose="02020603050405020304" pitchFamily="18" charset="0"/>
              </a:rPr>
              <a:t>UserManager</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 uses </a:t>
            </a:r>
            <a:r>
              <a:rPr lang="en-GB" sz="1200" b="1" kern="100" dirty="0" err="1">
                <a:effectLst/>
                <a:latin typeface="Aptos" panose="020B0004020202020204" pitchFamily="34" charset="0"/>
                <a:ea typeface="Aptos" panose="020B0004020202020204" pitchFamily="34" charset="0"/>
                <a:cs typeface="Times New Roman" panose="02020603050405020304" pitchFamily="18" charset="0"/>
              </a:rPr>
              <a:t>ValidatorService</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 to ensure inputs are valid when users register or update their profile.</a:t>
            </a:r>
          </a:p>
          <a:p>
            <a:pPr marL="0" indent="0">
              <a:spcAft>
                <a:spcPts val="800"/>
              </a:spcAft>
              <a:buNone/>
            </a:pPr>
            <a:r>
              <a:rPr lang="en-GB" sz="1200" b="1" kern="100" dirty="0">
                <a:effectLst/>
                <a:latin typeface="Aptos" panose="020B0004020202020204" pitchFamily="34" charset="0"/>
                <a:ea typeface="Aptos" panose="020B0004020202020204" pitchFamily="34" charset="0"/>
                <a:cs typeface="Times New Roman" panose="02020603050405020304" pitchFamily="18" charset="0"/>
              </a:rPr>
              <a:t>App</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 </a:t>
            </a:r>
            <a:r>
              <a:rPr lang="en-GB" sz="1200" b="1" kern="100" dirty="0">
                <a:effectLst/>
                <a:latin typeface="Aptos" panose="020B0004020202020204" pitchFamily="34" charset="0"/>
                <a:ea typeface="Aptos" panose="020B0004020202020204" pitchFamily="34" charset="0"/>
                <a:cs typeface="Times New Roman" panose="02020603050405020304" pitchFamily="18" charset="0"/>
              </a:rPr>
              <a:t>App</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 is the central controller of the application and interacts with the </a:t>
            </a:r>
            <a:r>
              <a:rPr lang="en-GB" sz="1200" b="1" kern="100" dirty="0" err="1">
                <a:effectLst/>
                <a:latin typeface="Aptos" panose="020B0004020202020204" pitchFamily="34" charset="0"/>
                <a:ea typeface="Aptos" panose="020B0004020202020204" pitchFamily="34" charset="0"/>
                <a:cs typeface="Times New Roman" panose="02020603050405020304" pitchFamily="18" charset="0"/>
              </a:rPr>
              <a:t>UserManager</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 </a:t>
            </a:r>
            <a:r>
              <a:rPr lang="en-GB" sz="1200" b="1" kern="100" dirty="0" err="1">
                <a:effectLst/>
                <a:latin typeface="Aptos" panose="020B0004020202020204" pitchFamily="34" charset="0"/>
                <a:ea typeface="Aptos" panose="020B0004020202020204" pitchFamily="34" charset="0"/>
                <a:cs typeface="Times New Roman" panose="02020603050405020304" pitchFamily="18" charset="0"/>
              </a:rPr>
              <a:t>PasswordManager</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 and </a:t>
            </a:r>
            <a:r>
              <a:rPr lang="en-GB" sz="1200" b="1" kern="100" dirty="0" err="1">
                <a:effectLst/>
                <a:latin typeface="Aptos" panose="020B0004020202020204" pitchFamily="34" charset="0"/>
                <a:ea typeface="Aptos" panose="020B0004020202020204" pitchFamily="34" charset="0"/>
                <a:cs typeface="Times New Roman" panose="02020603050405020304" pitchFamily="18" charset="0"/>
              </a:rPr>
              <a:t>EncryptionService</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 to manage the overall application flow. The </a:t>
            </a:r>
            <a:r>
              <a:rPr lang="en-GB" sz="1200" b="1" kern="100" dirty="0">
                <a:effectLst/>
                <a:latin typeface="Aptos" panose="020B0004020202020204" pitchFamily="34" charset="0"/>
                <a:ea typeface="Aptos" panose="020B0004020202020204" pitchFamily="34" charset="0"/>
                <a:cs typeface="Times New Roman" panose="02020603050405020304" pitchFamily="18" charset="0"/>
              </a:rPr>
              <a:t>App</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 class can log in users, register new users, add new password entries, and render various pages based on user interactions.</a:t>
            </a:r>
          </a:p>
          <a:p>
            <a:endParaRPr lang="en-US" sz="1200" dirty="0"/>
          </a:p>
        </p:txBody>
      </p:sp>
      <p:sp>
        <p:nvSpPr>
          <p:cNvPr id="32" name="Rectangle 3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Content Placeholder 3" descr="A screenshot of a computer&#10;&#10;Description automatically generated">
            <a:extLst>
              <a:ext uri="{FF2B5EF4-FFF2-40B4-BE49-F238E27FC236}">
                <a16:creationId xmlns:a16="http://schemas.microsoft.com/office/drawing/2014/main" id="{6476C0CF-C475-0F11-3B76-944E5E097EB4}"/>
              </a:ext>
            </a:extLst>
          </p:cNvPr>
          <p:cNvPicPr>
            <a:picLocks noChangeAspect="1"/>
          </p:cNvPicPr>
          <p:nvPr/>
        </p:nvPicPr>
        <p:blipFill>
          <a:blip r:embed="rId2"/>
          <a:stretch>
            <a:fillRect/>
          </a:stretch>
        </p:blipFill>
        <p:spPr>
          <a:xfrm>
            <a:off x="7373447" y="909081"/>
            <a:ext cx="3575570" cy="5071731"/>
          </a:xfrm>
          <a:prstGeom prst="rect">
            <a:avLst/>
          </a:prstGeom>
        </p:spPr>
      </p:pic>
    </p:spTree>
    <p:extLst>
      <p:ext uri="{BB962C8B-B14F-4D97-AF65-F5344CB8AC3E}">
        <p14:creationId xmlns:p14="http://schemas.microsoft.com/office/powerpoint/2010/main" val="3576895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Rectangle 1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F0D823-2FD3-2908-C2FD-4F563A2BA6FE}"/>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Class Diagram Zoomed</a:t>
            </a:r>
          </a:p>
        </p:txBody>
      </p:sp>
      <p:pic>
        <p:nvPicPr>
          <p:cNvPr id="5" name="Picture 4" descr="A screenshot of a computer&#10;&#10;Description automatically generated">
            <a:extLst>
              <a:ext uri="{FF2B5EF4-FFF2-40B4-BE49-F238E27FC236}">
                <a16:creationId xmlns:a16="http://schemas.microsoft.com/office/drawing/2014/main" id="{CB2BFA5A-648B-45AE-3BD5-B058572F1A97}"/>
              </a:ext>
            </a:extLst>
          </p:cNvPr>
          <p:cNvPicPr>
            <a:picLocks noChangeAspect="1"/>
          </p:cNvPicPr>
          <p:nvPr/>
        </p:nvPicPr>
        <p:blipFill>
          <a:blip r:embed="rId2"/>
          <a:stretch>
            <a:fillRect/>
          </a:stretch>
        </p:blipFill>
        <p:spPr>
          <a:xfrm>
            <a:off x="1089989" y="1564701"/>
            <a:ext cx="9324546" cy="5245055"/>
          </a:xfrm>
          <a:prstGeom prst="rect">
            <a:avLst/>
          </a:prstGeom>
        </p:spPr>
      </p:pic>
    </p:spTree>
    <p:extLst>
      <p:ext uri="{BB962C8B-B14F-4D97-AF65-F5344CB8AC3E}">
        <p14:creationId xmlns:p14="http://schemas.microsoft.com/office/powerpoint/2010/main" val="1022211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descr="A screenshot of a computer&#10;&#10;Description automatically generated">
            <a:extLst>
              <a:ext uri="{FF2B5EF4-FFF2-40B4-BE49-F238E27FC236}">
                <a16:creationId xmlns:a16="http://schemas.microsoft.com/office/drawing/2014/main" id="{7F58928B-5609-C4CB-1A0B-C37CEA45B38F}"/>
              </a:ext>
            </a:extLst>
          </p:cNvPr>
          <p:cNvPicPr>
            <a:picLocks noGrp="1" noChangeAspect="1"/>
          </p:cNvPicPr>
          <p:nvPr>
            <p:ph idx="1"/>
          </p:nvPr>
        </p:nvPicPr>
        <p:blipFill>
          <a:blip r:embed="rId2"/>
          <a:stretch>
            <a:fillRect/>
          </a:stretch>
        </p:blipFill>
        <p:spPr>
          <a:xfrm>
            <a:off x="2035562" y="93361"/>
            <a:ext cx="6944809" cy="6858000"/>
          </a:xfrm>
          <a:prstGeom prst="rect">
            <a:avLst/>
          </a:prstGeom>
        </p:spPr>
      </p:pic>
      <p:grpSp>
        <p:nvGrpSpPr>
          <p:cNvPr id="19" name="Group 18">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0"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74493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393</TotalTime>
  <Words>826</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COMP1004SPA Video Presentation</vt:lpstr>
      <vt:lpstr>Introduction</vt:lpstr>
      <vt:lpstr>Project Vision and Project Background</vt:lpstr>
      <vt:lpstr>Sprints Carried Out to Date </vt:lpstr>
      <vt:lpstr>PowerPoint Presentation</vt:lpstr>
      <vt:lpstr>Use Case Diagram</vt:lpstr>
      <vt:lpstr>Class Diagram</vt:lpstr>
      <vt:lpstr>Class Diagram Zoomed</vt:lpstr>
      <vt:lpstr>PowerPoint Presentation</vt:lpstr>
      <vt:lpstr>Sequence Diagram</vt:lpstr>
      <vt:lpstr>An Initial Prototype Running (Demonstration)</vt:lpstr>
      <vt:lpstr>Issues and Constraints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 Okyanus Albas</cp:lastModifiedBy>
  <cp:revision>49</cp:revision>
  <dcterms:created xsi:type="dcterms:W3CDTF">2025-01-11T11:18:56Z</dcterms:created>
  <dcterms:modified xsi:type="dcterms:W3CDTF">2025-01-14T15:44:53Z</dcterms:modified>
</cp:coreProperties>
</file>