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5" r:id="rId5"/>
    <p:sldId id="266" r:id="rId6"/>
    <p:sldId id="258" r:id="rId7"/>
    <p:sldId id="263" r:id="rId8"/>
    <p:sldId id="264" r:id="rId9"/>
    <p:sldId id="259" r:id="rId10"/>
    <p:sldId id="268" r:id="rId11"/>
    <p:sldId id="269" r:id="rId12"/>
    <p:sldId id="270" r:id="rId13"/>
    <p:sldId id="260" r:id="rId14"/>
    <p:sldId id="262"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FFAEB-7735-DA6E-538E-7A0284D719F5}" v="130" dt="2025-01-11T11:57:34.080"/>
    <p1510:client id="{CE9AB594-5EF2-8A15-5D82-E251523AEB09}" v="12" dt="2025-01-11T11:19:15.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66" d="100"/>
          <a:sy n="66" d="100"/>
        </p:scale>
        <p:origin x="48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13/01/2025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COMP1004SPA</a:t>
            </a:r>
            <a:br>
              <a:rPr lang="en-GB" dirty="0"/>
            </a:br>
            <a:r>
              <a:rPr lang="en-GB"/>
              <a:t>Video Presentation</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C3CDB-C171-C76D-4285-72DDDBFA226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Use Case Diagram</a:t>
            </a:r>
          </a:p>
        </p:txBody>
      </p:sp>
      <p:pic>
        <p:nvPicPr>
          <p:cNvPr id="4" name="Content Placeholder 3" descr="A diagram of a company&#10;&#10;Description automatically generated">
            <a:extLst>
              <a:ext uri="{FF2B5EF4-FFF2-40B4-BE49-F238E27FC236}">
                <a16:creationId xmlns:a16="http://schemas.microsoft.com/office/drawing/2014/main" id="{1D956C92-D8A1-262F-663E-B0417E02BFA6}"/>
              </a:ext>
            </a:extLst>
          </p:cNvPr>
          <p:cNvPicPr>
            <a:picLocks noGrp="1" noChangeAspect="1"/>
          </p:cNvPicPr>
          <p:nvPr>
            <p:ph idx="1"/>
          </p:nvPr>
        </p:nvPicPr>
        <p:blipFill>
          <a:blip r:embed="rId2"/>
          <a:stretch>
            <a:fillRect/>
          </a:stretch>
        </p:blipFill>
        <p:spPr>
          <a:xfrm>
            <a:off x="3499209" y="960520"/>
            <a:ext cx="8586016" cy="4936959"/>
          </a:xfrm>
          <a:prstGeom prst="rect">
            <a:avLst/>
          </a:prstGeom>
        </p:spPr>
      </p:pic>
    </p:spTree>
    <p:extLst>
      <p:ext uri="{BB962C8B-B14F-4D97-AF65-F5344CB8AC3E}">
        <p14:creationId xmlns:p14="http://schemas.microsoft.com/office/powerpoint/2010/main" val="400582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71D8-AE7F-9041-0771-E12ADD20B52D}"/>
              </a:ext>
            </a:extLst>
          </p:cNvPr>
          <p:cNvSpPr>
            <a:spLocks noGrp="1"/>
          </p:cNvSpPr>
          <p:nvPr>
            <p:ph type="title"/>
          </p:nvPr>
        </p:nvSpPr>
        <p:spPr/>
        <p:txBody>
          <a:bodyPr/>
          <a:lstStyle/>
          <a:p>
            <a:r>
              <a:rPr lang="en-GB" dirty="0"/>
              <a:t>Class Diagram</a:t>
            </a:r>
          </a:p>
        </p:txBody>
      </p:sp>
      <p:sp>
        <p:nvSpPr>
          <p:cNvPr id="3" name="Content Placeholder 2">
            <a:extLst>
              <a:ext uri="{FF2B5EF4-FFF2-40B4-BE49-F238E27FC236}">
                <a16:creationId xmlns:a16="http://schemas.microsoft.com/office/drawing/2014/main" id="{DCEA69EA-7B2A-AAD0-A4FA-CA29D9E15D2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7689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B412-352E-0BF3-7E18-5830F559AE69}"/>
              </a:ext>
            </a:extLst>
          </p:cNvPr>
          <p:cNvSpPr>
            <a:spLocks noGrp="1"/>
          </p:cNvSpPr>
          <p:nvPr>
            <p:ph type="title"/>
          </p:nvPr>
        </p:nvSpPr>
        <p:spPr/>
        <p:txBody>
          <a:bodyPr/>
          <a:lstStyle/>
          <a:p>
            <a:r>
              <a:rPr lang="en-GB" dirty="0"/>
              <a:t>Sequence Diagram</a:t>
            </a:r>
          </a:p>
        </p:txBody>
      </p:sp>
      <p:sp>
        <p:nvSpPr>
          <p:cNvPr id="3" name="Content Placeholder 2">
            <a:extLst>
              <a:ext uri="{FF2B5EF4-FFF2-40B4-BE49-F238E27FC236}">
                <a16:creationId xmlns:a16="http://schemas.microsoft.com/office/drawing/2014/main" id="{8E7B9F89-4F2A-18A0-49CC-63E4FADF162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5426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B138-0EDF-0988-A44A-13AD4D677F51}"/>
              </a:ext>
            </a:extLst>
          </p:cNvPr>
          <p:cNvSpPr>
            <a:spLocks noGrp="1"/>
          </p:cNvSpPr>
          <p:nvPr>
            <p:ph type="title"/>
          </p:nvPr>
        </p:nvSpPr>
        <p:spPr/>
        <p:txBody>
          <a:bodyPr/>
          <a:lstStyle/>
          <a:p>
            <a:r>
              <a:rPr lang="en-GB" sz="2600" b="1" dirty="0">
                <a:latin typeface="Aptos"/>
              </a:rPr>
              <a:t>An Initial Prototype Running (Demonstration)</a:t>
            </a:r>
            <a:endParaRPr lang="en-US" dirty="0"/>
          </a:p>
        </p:txBody>
      </p:sp>
      <p:sp>
        <p:nvSpPr>
          <p:cNvPr id="3" name="Content Placeholder 2">
            <a:extLst>
              <a:ext uri="{FF2B5EF4-FFF2-40B4-BE49-F238E27FC236}">
                <a16:creationId xmlns:a16="http://schemas.microsoft.com/office/drawing/2014/main" id="{110CAC26-F4ED-7BA2-B576-E5A178CF8559}"/>
              </a:ext>
            </a:extLst>
          </p:cNvPr>
          <p:cNvSpPr>
            <a:spLocks noGrp="1"/>
          </p:cNvSpPr>
          <p:nvPr>
            <p:ph idx="1"/>
          </p:nvPr>
        </p:nvSpPr>
        <p:spPr/>
        <p:txBody>
          <a:bodyPr vert="horz" lIns="91440" tIns="45720" rIns="91440" bIns="45720" rtlCol="0" anchor="t">
            <a:normAutofit fontScale="92500"/>
          </a:bodyPr>
          <a:lstStyle/>
          <a:p>
            <a:pPr marL="0" indent="0">
              <a:buNone/>
            </a:pPr>
            <a:endParaRPr lang="en-GB" b="1" dirty="0"/>
          </a:p>
          <a:p>
            <a:r>
              <a:rPr lang="en-GB" b="1" dirty="0">
                <a:ea typeface="+mn-lt"/>
                <a:cs typeface="+mn-lt"/>
              </a:rPr>
              <a:t>Purpose</a:t>
            </a:r>
            <a:r>
              <a:rPr lang="en-GB" dirty="0">
                <a:ea typeface="+mn-lt"/>
                <a:cs typeface="+mn-lt"/>
              </a:rPr>
              <a:t>: Show the prototype of your SPA, if possible, to give viewers a sense of what the project looks like in action.</a:t>
            </a:r>
            <a:endParaRPr lang="en-GB" dirty="0"/>
          </a:p>
          <a:p>
            <a:r>
              <a:rPr lang="en-GB" b="1" dirty="0">
                <a:ea typeface="+mn-lt"/>
                <a:cs typeface="+mn-lt"/>
              </a:rPr>
              <a:t>Key Points</a:t>
            </a:r>
            <a:r>
              <a:rPr lang="en-GB" dirty="0">
                <a:ea typeface="+mn-lt"/>
                <a:cs typeface="+mn-lt"/>
              </a:rPr>
              <a:t>:</a:t>
            </a:r>
            <a:endParaRPr lang="en-GB" dirty="0"/>
          </a:p>
          <a:p>
            <a:pPr lvl="1"/>
            <a:r>
              <a:rPr lang="en-GB" b="1" dirty="0">
                <a:ea typeface="+mn-lt"/>
                <a:cs typeface="+mn-lt"/>
              </a:rPr>
              <a:t>Prototype demonstration</a:t>
            </a:r>
            <a:r>
              <a:rPr lang="en-GB" dirty="0">
                <a:ea typeface="+mn-lt"/>
                <a:cs typeface="+mn-lt"/>
              </a:rPr>
              <a:t>: Showcase your homepage or any other functional aspect of your web application that you’ve implemented so far.</a:t>
            </a:r>
            <a:endParaRPr lang="en-GB" dirty="0"/>
          </a:p>
          <a:p>
            <a:pPr lvl="1"/>
            <a:r>
              <a:rPr lang="en-GB" b="1" dirty="0">
                <a:ea typeface="+mn-lt"/>
                <a:cs typeface="+mn-lt"/>
              </a:rPr>
              <a:t>Tech stack</a:t>
            </a:r>
            <a:r>
              <a:rPr lang="en-GB" dirty="0">
                <a:ea typeface="+mn-lt"/>
                <a:cs typeface="+mn-lt"/>
              </a:rPr>
              <a:t>: Briefly mention the technologies you're using (HTML, CSS, JavaScript, etc.).</a:t>
            </a:r>
            <a:endParaRPr lang="en-GB" dirty="0"/>
          </a:p>
          <a:p>
            <a:r>
              <a:rPr lang="en-GB" b="1" dirty="0">
                <a:ea typeface="+mn-lt"/>
                <a:cs typeface="+mn-lt"/>
              </a:rPr>
              <a:t>Tip</a:t>
            </a:r>
            <a:r>
              <a:rPr lang="en-GB" dirty="0">
                <a:ea typeface="+mn-lt"/>
                <a:cs typeface="+mn-lt"/>
              </a:rPr>
              <a:t>: If your prototype is still in progress, show what you have completed (e.g., the layout, homepage structure, some basic functionality). If there are bugs, acknowledge them and mention your plans to fix them.</a:t>
            </a:r>
            <a:endParaRPr lang="en-GB" dirty="0"/>
          </a:p>
          <a:p>
            <a:endParaRPr lang="en-GB" dirty="0"/>
          </a:p>
        </p:txBody>
      </p:sp>
    </p:spTree>
    <p:extLst>
      <p:ext uri="{BB962C8B-B14F-4D97-AF65-F5344CB8AC3E}">
        <p14:creationId xmlns:p14="http://schemas.microsoft.com/office/powerpoint/2010/main" val="5469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9AC4-F6B4-02E0-404D-617ECDB1CC6B}"/>
              </a:ext>
            </a:extLst>
          </p:cNvPr>
          <p:cNvSpPr>
            <a:spLocks noGrp="1"/>
          </p:cNvSpPr>
          <p:nvPr>
            <p:ph type="title"/>
          </p:nvPr>
        </p:nvSpPr>
        <p:spPr/>
        <p:txBody>
          <a:bodyPr/>
          <a:lstStyle/>
          <a:p>
            <a:r>
              <a:rPr lang="en-GB" sz="2800" b="1" dirty="0">
                <a:latin typeface="Aptos"/>
              </a:rPr>
              <a:t>Issues and Constraints</a:t>
            </a:r>
            <a:endParaRPr lang="en-US" dirty="0"/>
          </a:p>
        </p:txBody>
      </p:sp>
      <p:sp>
        <p:nvSpPr>
          <p:cNvPr id="3" name="Content Placeholder 2">
            <a:extLst>
              <a:ext uri="{FF2B5EF4-FFF2-40B4-BE49-F238E27FC236}">
                <a16:creationId xmlns:a16="http://schemas.microsoft.com/office/drawing/2014/main" id="{A8DA6EC8-CEF8-8E78-066F-13BF496A5900}"/>
              </a:ext>
            </a:extLst>
          </p:cNvPr>
          <p:cNvSpPr>
            <a:spLocks noGrp="1"/>
          </p:cNvSpPr>
          <p:nvPr>
            <p:ph idx="1"/>
          </p:nvPr>
        </p:nvSpPr>
        <p:spPr/>
        <p:txBody>
          <a:bodyPr vert="horz" lIns="91440" tIns="45720" rIns="91440" bIns="45720" rtlCol="0" anchor="t">
            <a:normAutofit fontScale="92500" lnSpcReduction="10000"/>
          </a:bodyPr>
          <a:lstStyle/>
          <a:p>
            <a:r>
              <a:rPr lang="en-GB" dirty="0">
                <a:ea typeface="+mn-lt"/>
                <a:cs typeface="+mn-lt"/>
              </a:rPr>
              <a:t>Challenges faced during development include:</a:t>
            </a:r>
            <a:endParaRPr lang="en-GB" dirty="0"/>
          </a:p>
          <a:p>
            <a:r>
              <a:rPr lang="en-GB" dirty="0">
                <a:ea typeface="+mn-lt"/>
                <a:cs typeface="+mn-lt"/>
              </a:rPr>
              <a:t>Learning and implementing secure password encryption (Not implemented yet). Being Worked On</a:t>
            </a:r>
            <a:endParaRPr lang="en-GB" dirty="0"/>
          </a:p>
          <a:p>
            <a:r>
              <a:rPr lang="en-GB" dirty="0">
                <a:ea typeface="+mn-lt"/>
                <a:cs typeface="+mn-lt"/>
              </a:rPr>
              <a:t>Ensuring the app works across multiple devices and browsers.</a:t>
            </a:r>
            <a:endParaRPr lang="en-GB" dirty="0"/>
          </a:p>
          <a:p>
            <a:r>
              <a:rPr lang="en-GB" dirty="0">
                <a:ea typeface="+mn-lt"/>
                <a:cs typeface="+mn-lt"/>
              </a:rPr>
              <a:t>Time Management was a problem as I am juggling 2 jobs + University coursework so far it was the biggest constrain I have ever faced.</a:t>
            </a:r>
            <a:endParaRPr lang="en-GB" dirty="0"/>
          </a:p>
          <a:p>
            <a:r>
              <a:rPr lang="en-GB" dirty="0">
                <a:ea typeface="+mn-lt"/>
                <a:cs typeface="+mn-lt"/>
              </a:rPr>
              <a:t>Money was another problem as my Student Finance isn’t approved yet I have to work to pay my university and Rent.</a:t>
            </a:r>
          </a:p>
          <a:p>
            <a:r>
              <a:rPr lang="en-GB" dirty="0">
                <a:ea typeface="+mn-lt"/>
                <a:cs typeface="+mn-lt"/>
              </a:rPr>
              <a:t>Coursework Restriction (Not Being able to use technologies other then html, JavaScript and CSS as coursework restricts what we can use as we are only allowed to use technologies we did in lecture.</a:t>
            </a:r>
            <a:endParaRPr lang="en-GB" dirty="0"/>
          </a:p>
          <a:p>
            <a:endParaRPr lang="en-GB" dirty="0"/>
          </a:p>
        </p:txBody>
      </p:sp>
    </p:spTree>
    <p:extLst>
      <p:ext uri="{BB962C8B-B14F-4D97-AF65-F5344CB8AC3E}">
        <p14:creationId xmlns:p14="http://schemas.microsoft.com/office/powerpoint/2010/main" val="204322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44D3-74C9-CBD7-DAF7-B6BD071E2E0E}"/>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1167B70-1E80-CE15-B6D9-38F0ED2869B8}"/>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This report presents the plan for my COMP1004 module project, which focuses on creating a </a:t>
            </a:r>
            <a:r>
              <a:rPr lang="en-GB" b="1" dirty="0">
                <a:ea typeface="+mn-lt"/>
                <a:cs typeface="+mn-lt"/>
              </a:rPr>
              <a:t>single-page application (SPA)</a:t>
            </a:r>
            <a:r>
              <a:rPr lang="en-GB" dirty="0">
                <a:ea typeface="+mn-lt"/>
                <a:cs typeface="+mn-lt"/>
              </a:rPr>
              <a:t> aimed at managing Passwords and saving them for different accounts. This project is intended to help users track and manage their passwords.</a:t>
            </a:r>
            <a:endParaRPr lang="en-GB" dirty="0"/>
          </a:p>
          <a:p>
            <a:r>
              <a:rPr lang="en-GB">
                <a:ea typeface="+mn-lt"/>
                <a:cs typeface="+mn-lt"/>
              </a:rPr>
              <a:t>The report will outline the Software Development Lifecycle (SDLC) and its application to the project. Additionally, I will present the design document, including the project vision, system architecture, and UML diagrams. The document also discusses the challenges faced, the planning process, and how I approached the development of the application and several others.</a:t>
            </a:r>
            <a:endParaRPr lang="en-GB"/>
          </a:p>
          <a:p>
            <a:endParaRPr lang="en-GB" dirty="0"/>
          </a:p>
        </p:txBody>
      </p:sp>
    </p:spTree>
    <p:extLst>
      <p:ext uri="{BB962C8B-B14F-4D97-AF65-F5344CB8AC3E}">
        <p14:creationId xmlns:p14="http://schemas.microsoft.com/office/powerpoint/2010/main" val="298449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43EE-28A1-6099-8355-E00AFFA33E13}"/>
              </a:ext>
            </a:extLst>
          </p:cNvPr>
          <p:cNvSpPr>
            <a:spLocks noGrp="1"/>
          </p:cNvSpPr>
          <p:nvPr>
            <p:ph type="title"/>
          </p:nvPr>
        </p:nvSpPr>
        <p:spPr/>
        <p:txBody>
          <a:bodyPr>
            <a:normAutofit/>
          </a:bodyPr>
          <a:lstStyle/>
          <a:p>
            <a:r>
              <a:rPr lang="en-GB" sz="2600" b="1" dirty="0">
                <a:latin typeface="Aptos"/>
              </a:rPr>
              <a:t>Project Vision and Background (Introduction)</a:t>
            </a:r>
            <a:endParaRPr lang="en-US" dirty="0"/>
          </a:p>
        </p:txBody>
      </p:sp>
      <p:sp>
        <p:nvSpPr>
          <p:cNvPr id="3" name="Content Placeholder 2">
            <a:extLst>
              <a:ext uri="{FF2B5EF4-FFF2-40B4-BE49-F238E27FC236}">
                <a16:creationId xmlns:a16="http://schemas.microsoft.com/office/drawing/2014/main" id="{D57653D1-7E63-BFE0-912C-0EA5776778EF}"/>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GB" b="1" dirty="0"/>
          </a:p>
          <a:p>
            <a:r>
              <a:rPr lang="en-GB" b="1" dirty="0">
                <a:ea typeface="+mn-lt"/>
                <a:cs typeface="+mn-lt"/>
              </a:rPr>
              <a:t>Purpose</a:t>
            </a:r>
            <a:r>
              <a:rPr lang="en-GB" dirty="0">
                <a:ea typeface="+mn-lt"/>
                <a:cs typeface="+mn-lt"/>
              </a:rPr>
              <a:t>: Clearly articulate the problem you're solving with your SPA project.</a:t>
            </a:r>
            <a:endParaRPr lang="en-GB" dirty="0"/>
          </a:p>
          <a:p>
            <a:r>
              <a:rPr lang="en-GB" b="1" dirty="0">
                <a:ea typeface="+mn-lt"/>
                <a:cs typeface="+mn-lt"/>
              </a:rPr>
              <a:t>Key Points</a:t>
            </a:r>
            <a:r>
              <a:rPr lang="en-GB" dirty="0">
                <a:ea typeface="+mn-lt"/>
                <a:cs typeface="+mn-lt"/>
              </a:rPr>
              <a:t>:</a:t>
            </a:r>
            <a:endParaRPr lang="en-GB" dirty="0"/>
          </a:p>
          <a:p>
            <a:pPr lvl="1"/>
            <a:r>
              <a:rPr lang="en-GB" b="1" dirty="0">
                <a:ea typeface="+mn-lt"/>
                <a:cs typeface="+mn-lt"/>
              </a:rPr>
              <a:t>What is the project?</a:t>
            </a:r>
            <a:r>
              <a:rPr lang="en-GB" dirty="0">
                <a:ea typeface="+mn-lt"/>
                <a:cs typeface="+mn-lt"/>
              </a:rPr>
              <a:t> Describe what your single-page web application does.</a:t>
            </a:r>
            <a:endParaRPr lang="en-GB" dirty="0"/>
          </a:p>
          <a:p>
            <a:pPr lvl="1"/>
            <a:r>
              <a:rPr lang="en-GB" b="1" dirty="0">
                <a:ea typeface="+mn-lt"/>
                <a:cs typeface="+mn-lt"/>
              </a:rPr>
              <a:t>Why is it important?</a:t>
            </a:r>
            <a:r>
              <a:rPr lang="en-GB" dirty="0">
                <a:ea typeface="+mn-lt"/>
                <a:cs typeface="+mn-lt"/>
              </a:rPr>
              <a:t> Explain why your project matters, especially in terms of its relevance to your field of study. Discuss the problem or need it addresses. For example, if your SPA is a task management tool, explain how it can improve productivity or efficiency.</a:t>
            </a:r>
            <a:endParaRPr lang="en-GB" dirty="0"/>
          </a:p>
          <a:p>
            <a:pPr lvl="1"/>
            <a:r>
              <a:rPr lang="en-GB" b="1" dirty="0">
                <a:ea typeface="+mn-lt"/>
                <a:cs typeface="+mn-lt"/>
              </a:rPr>
              <a:t>Target audience</a:t>
            </a:r>
            <a:r>
              <a:rPr lang="en-GB" dirty="0">
                <a:ea typeface="+mn-lt"/>
                <a:cs typeface="+mn-lt"/>
              </a:rPr>
              <a:t>: Who is the end-user? Why would they find your solution valuable?</a:t>
            </a:r>
            <a:endParaRPr lang="en-GB" dirty="0"/>
          </a:p>
          <a:p>
            <a:r>
              <a:rPr lang="en-GB" b="1" dirty="0">
                <a:ea typeface="+mn-lt"/>
                <a:cs typeface="+mn-lt"/>
              </a:rPr>
              <a:t>Tip</a:t>
            </a:r>
            <a:r>
              <a:rPr lang="en-GB" dirty="0">
                <a:ea typeface="+mn-lt"/>
                <a:cs typeface="+mn-lt"/>
              </a:rPr>
              <a:t>: Keep this section concise but informative. It’s the context for your entire project, so aim to explain it in a way that engages the viewer.</a:t>
            </a:r>
            <a:endParaRPr lang="en-GB" dirty="0"/>
          </a:p>
          <a:p>
            <a:endParaRPr lang="en-GB" dirty="0"/>
          </a:p>
        </p:txBody>
      </p:sp>
    </p:spTree>
    <p:extLst>
      <p:ext uri="{BB962C8B-B14F-4D97-AF65-F5344CB8AC3E}">
        <p14:creationId xmlns:p14="http://schemas.microsoft.com/office/powerpoint/2010/main" val="364351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A7C6-94B4-E4AD-B48F-E8AB313E929B}"/>
              </a:ext>
            </a:extLst>
          </p:cNvPr>
          <p:cNvSpPr>
            <a:spLocks noGrp="1"/>
          </p:cNvSpPr>
          <p:nvPr>
            <p:ph type="title"/>
          </p:nvPr>
        </p:nvSpPr>
        <p:spPr>
          <a:xfrm>
            <a:off x="838200" y="-2428"/>
            <a:ext cx="10515600" cy="1325563"/>
          </a:xfrm>
        </p:spPr>
        <p:txBody>
          <a:bodyPr/>
          <a:lstStyle/>
          <a:p>
            <a:r>
              <a:rPr lang="en-GB" sz="1500" b="1" dirty="0">
                <a:latin typeface="Aptos"/>
              </a:rPr>
              <a:t>Project Vision</a:t>
            </a:r>
            <a:endParaRPr lang="en-US" dirty="0"/>
          </a:p>
        </p:txBody>
      </p:sp>
      <p:sp>
        <p:nvSpPr>
          <p:cNvPr id="3" name="Content Placeholder 2">
            <a:extLst>
              <a:ext uri="{FF2B5EF4-FFF2-40B4-BE49-F238E27FC236}">
                <a16:creationId xmlns:a16="http://schemas.microsoft.com/office/drawing/2014/main" id="{714F5C60-267D-7CB2-53AE-13BD6CCCED43}"/>
              </a:ext>
            </a:extLst>
          </p:cNvPr>
          <p:cNvSpPr>
            <a:spLocks noGrp="1"/>
          </p:cNvSpPr>
          <p:nvPr>
            <p:ph idx="1"/>
          </p:nvPr>
        </p:nvSpPr>
        <p:spPr>
          <a:xfrm>
            <a:off x="838200" y="991908"/>
            <a:ext cx="10515600" cy="5185055"/>
          </a:xfrm>
        </p:spPr>
        <p:txBody>
          <a:bodyPr vert="horz" lIns="91440" tIns="45720" rIns="91440" bIns="45720" rtlCol="0" anchor="t">
            <a:normAutofit fontScale="62500" lnSpcReduction="20000"/>
          </a:bodyPr>
          <a:lstStyle/>
          <a:p>
            <a:pPr marL="0" indent="0">
              <a:buNone/>
            </a:pPr>
            <a:endParaRPr lang="en-GB" b="1" dirty="0"/>
          </a:p>
          <a:p>
            <a:r>
              <a:rPr lang="en-GB" b="1" dirty="0">
                <a:ea typeface="+mn-lt"/>
                <a:cs typeface="+mn-lt"/>
              </a:rPr>
              <a:t>Project Overview:</a:t>
            </a:r>
            <a:endParaRPr lang="en-GB" dirty="0"/>
          </a:p>
          <a:p>
            <a:r>
              <a:rPr lang="en-GB" dirty="0">
                <a:ea typeface="+mn-lt"/>
                <a:cs typeface="+mn-lt"/>
              </a:rPr>
              <a:t>The </a:t>
            </a:r>
            <a:r>
              <a:rPr lang="en-GB" b="1" dirty="0" err="1">
                <a:ea typeface="+mn-lt"/>
                <a:cs typeface="+mn-lt"/>
              </a:rPr>
              <a:t>PasswordManager</a:t>
            </a:r>
            <a:r>
              <a:rPr lang="en-GB" dirty="0">
                <a:ea typeface="+mn-lt"/>
                <a:cs typeface="+mn-lt"/>
              </a:rPr>
              <a:t> application is designed to help users store, manage, and retrieve passwords for various online accounts securely. The application aims to provide an easy-to-use interface for storing encrypted passwords and supports generating strong, random passwords.</a:t>
            </a:r>
            <a:endParaRPr lang="en-GB" dirty="0"/>
          </a:p>
          <a:p>
            <a:r>
              <a:rPr lang="en-GB" b="1" dirty="0">
                <a:ea typeface="+mn-lt"/>
                <a:cs typeface="+mn-lt"/>
              </a:rPr>
              <a:t>Target Users:</a:t>
            </a:r>
            <a:br>
              <a:rPr lang="en-GB" b="1" dirty="0">
                <a:ea typeface="+mn-lt"/>
                <a:cs typeface="+mn-lt"/>
              </a:rPr>
            </a:br>
            <a:r>
              <a:rPr lang="en-GB" b="1" dirty="0">
                <a:ea typeface="+mn-lt"/>
                <a:cs typeface="+mn-lt"/>
              </a:rPr>
              <a:t> • Individuals seeking a secure and easy way to store and manage multiple passwords.</a:t>
            </a:r>
            <a:br>
              <a:rPr lang="en-GB" b="1" dirty="0">
                <a:ea typeface="+mn-lt"/>
                <a:cs typeface="+mn-lt"/>
              </a:rPr>
            </a:br>
            <a:r>
              <a:rPr lang="en-GB" b="1" dirty="0">
                <a:ea typeface="+mn-lt"/>
                <a:cs typeface="+mn-lt"/>
              </a:rPr>
              <a:t> • Users who want to enhance their online security by using strong, unique passwords for each account.</a:t>
            </a:r>
            <a:endParaRPr lang="en-GB" dirty="0"/>
          </a:p>
          <a:p>
            <a:r>
              <a:rPr lang="en-GB" b="1" dirty="0">
                <a:ea typeface="+mn-lt"/>
                <a:cs typeface="+mn-lt"/>
              </a:rPr>
              <a:t>Core Features:</a:t>
            </a:r>
            <a:br>
              <a:rPr lang="en-GB" b="1" dirty="0">
                <a:ea typeface="+mn-lt"/>
                <a:cs typeface="+mn-lt"/>
              </a:rPr>
            </a:br>
            <a:r>
              <a:rPr lang="en-GB" b="1" dirty="0">
                <a:ea typeface="+mn-lt"/>
                <a:cs typeface="+mn-lt"/>
              </a:rPr>
              <a:t> • User authentication with registration and login functionality.</a:t>
            </a:r>
            <a:br>
              <a:rPr lang="en-GB" b="1" dirty="0">
                <a:ea typeface="+mn-lt"/>
                <a:cs typeface="+mn-lt"/>
              </a:rPr>
            </a:br>
            <a:r>
              <a:rPr lang="en-GB" b="1" dirty="0">
                <a:ea typeface="+mn-lt"/>
                <a:cs typeface="+mn-lt"/>
              </a:rPr>
              <a:t> • Secure password storage using encryption.</a:t>
            </a:r>
            <a:br>
              <a:rPr lang="en-GB" b="1" dirty="0">
                <a:ea typeface="+mn-lt"/>
                <a:cs typeface="+mn-lt"/>
              </a:rPr>
            </a:br>
            <a:r>
              <a:rPr lang="en-GB" b="1" dirty="0">
                <a:ea typeface="+mn-lt"/>
                <a:cs typeface="+mn-lt"/>
              </a:rPr>
              <a:t> • Password generation tool for creating strong, random passwords.</a:t>
            </a:r>
            <a:br>
              <a:rPr lang="en-GB" b="1" dirty="0">
                <a:ea typeface="+mn-lt"/>
                <a:cs typeface="+mn-lt"/>
              </a:rPr>
            </a:br>
            <a:r>
              <a:rPr lang="en-GB" b="1" dirty="0">
                <a:ea typeface="+mn-lt"/>
                <a:cs typeface="+mn-lt"/>
              </a:rPr>
              <a:t> • User-friendly interface to easily add, view, edit, and delete passwords.</a:t>
            </a:r>
            <a:br>
              <a:rPr lang="en-GB" b="1" dirty="0">
                <a:ea typeface="+mn-lt"/>
                <a:cs typeface="+mn-lt"/>
              </a:rPr>
            </a:br>
            <a:r>
              <a:rPr lang="en-GB" b="1" dirty="0">
                <a:ea typeface="+mn-lt"/>
                <a:cs typeface="+mn-lt"/>
              </a:rPr>
              <a:t> • Password categorization to organize accounts.</a:t>
            </a:r>
            <a:br>
              <a:rPr lang="en-GB" b="1" dirty="0">
                <a:ea typeface="+mn-lt"/>
                <a:cs typeface="+mn-lt"/>
              </a:rPr>
            </a:br>
            <a:r>
              <a:rPr lang="en-GB" b="1" dirty="0">
                <a:ea typeface="+mn-lt"/>
                <a:cs typeface="+mn-lt"/>
              </a:rPr>
              <a:t> • Search functionality to quickly find stored passwords.</a:t>
            </a:r>
            <a:br>
              <a:rPr lang="en-GB" b="1" dirty="0">
                <a:ea typeface="+mn-lt"/>
                <a:cs typeface="+mn-lt"/>
              </a:rPr>
            </a:br>
            <a:r>
              <a:rPr lang="en-GB" b="1" dirty="0">
                <a:ea typeface="+mn-lt"/>
                <a:cs typeface="+mn-lt"/>
              </a:rPr>
              <a:t> • Backup and recovery options for user data.</a:t>
            </a:r>
            <a:endParaRPr lang="en-GB" dirty="0"/>
          </a:p>
          <a:p>
            <a:r>
              <a:rPr lang="en-GB" b="1" dirty="0">
                <a:ea typeface="+mn-lt"/>
                <a:cs typeface="+mn-lt"/>
              </a:rPr>
              <a:t>Feedback:</a:t>
            </a:r>
            <a:br>
              <a:rPr lang="en-GB" b="1" dirty="0">
                <a:ea typeface="+mn-lt"/>
                <a:cs typeface="+mn-lt"/>
              </a:rPr>
            </a:br>
            <a:r>
              <a:rPr lang="en-GB" b="1" dirty="0">
                <a:ea typeface="+mn-lt"/>
                <a:cs typeface="+mn-lt"/>
              </a:rPr>
              <a:t> The project vision will be refined and presented during meetings with module staff and possibly fellow students to ensure it meets both security and usability standards.</a:t>
            </a:r>
            <a:endParaRPr lang="en-GB" dirty="0"/>
          </a:p>
          <a:p>
            <a:endParaRPr lang="en-GB" dirty="0"/>
          </a:p>
        </p:txBody>
      </p:sp>
    </p:spTree>
    <p:extLst>
      <p:ext uri="{BB962C8B-B14F-4D97-AF65-F5344CB8AC3E}">
        <p14:creationId xmlns:p14="http://schemas.microsoft.com/office/powerpoint/2010/main" val="334817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314D-70F0-AF6B-9A73-0697C23FDD60}"/>
              </a:ext>
            </a:extLst>
          </p:cNvPr>
          <p:cNvSpPr>
            <a:spLocks noGrp="1"/>
          </p:cNvSpPr>
          <p:nvPr>
            <p:ph type="title"/>
          </p:nvPr>
        </p:nvSpPr>
        <p:spPr/>
        <p:txBody>
          <a:bodyPr/>
          <a:lstStyle/>
          <a:p>
            <a:r>
              <a:rPr lang="en-GB" dirty="0"/>
              <a:t>Project Background</a:t>
            </a:r>
          </a:p>
        </p:txBody>
      </p:sp>
      <p:sp>
        <p:nvSpPr>
          <p:cNvPr id="3" name="Content Placeholder 2">
            <a:extLst>
              <a:ext uri="{FF2B5EF4-FFF2-40B4-BE49-F238E27FC236}">
                <a16:creationId xmlns:a16="http://schemas.microsoft.com/office/drawing/2014/main" id="{48761378-343F-9533-2A87-F02EFF66178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5763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003C-652A-7346-66A6-3C6A9FC97729}"/>
              </a:ext>
            </a:extLst>
          </p:cNvPr>
          <p:cNvSpPr>
            <a:spLocks noGrp="1"/>
          </p:cNvSpPr>
          <p:nvPr>
            <p:ph type="title"/>
          </p:nvPr>
        </p:nvSpPr>
        <p:spPr/>
        <p:txBody>
          <a:bodyPr/>
          <a:lstStyle/>
          <a:p>
            <a:pPr>
              <a:spcBef>
                <a:spcPts val="1000"/>
              </a:spcBef>
            </a:pPr>
            <a:r>
              <a:rPr lang="en-GB" sz="2600" b="1" dirty="0">
                <a:latin typeface="Aptos"/>
              </a:rPr>
              <a:t>Your Project Plan and Sprints Carried Out to Date</a:t>
            </a:r>
            <a:endParaRPr lang="en-GB" sz="2600" dirty="0">
              <a:latin typeface="Aptos"/>
            </a:endParaRPr>
          </a:p>
          <a:p>
            <a:endParaRPr lang="en-GB" dirty="0"/>
          </a:p>
        </p:txBody>
      </p:sp>
      <p:sp>
        <p:nvSpPr>
          <p:cNvPr id="3" name="Content Placeholder 2">
            <a:extLst>
              <a:ext uri="{FF2B5EF4-FFF2-40B4-BE49-F238E27FC236}">
                <a16:creationId xmlns:a16="http://schemas.microsoft.com/office/drawing/2014/main" id="{AFF66393-5803-244A-0EB6-350FE4305237}"/>
              </a:ext>
            </a:extLst>
          </p:cNvPr>
          <p:cNvSpPr>
            <a:spLocks noGrp="1"/>
          </p:cNvSpPr>
          <p:nvPr>
            <p:ph idx="1"/>
          </p:nvPr>
        </p:nvSpPr>
        <p:spPr/>
        <p:txBody>
          <a:bodyPr vert="horz" lIns="91440" tIns="45720" rIns="91440" bIns="45720" rtlCol="0" anchor="t">
            <a:normAutofit fontScale="92500"/>
          </a:bodyPr>
          <a:lstStyle/>
          <a:p>
            <a:pPr marL="0" indent="0">
              <a:buNone/>
            </a:pPr>
            <a:endParaRPr lang="en-GB" b="1" dirty="0"/>
          </a:p>
          <a:p>
            <a:r>
              <a:rPr lang="en-GB" b="1" dirty="0">
                <a:ea typeface="+mn-lt"/>
                <a:cs typeface="+mn-lt"/>
              </a:rPr>
              <a:t>Purpose</a:t>
            </a:r>
            <a:r>
              <a:rPr lang="en-GB" dirty="0">
                <a:ea typeface="+mn-lt"/>
                <a:cs typeface="+mn-lt"/>
              </a:rPr>
              <a:t>: Show how you’ve planned your project development so far.</a:t>
            </a:r>
            <a:endParaRPr lang="en-GB"/>
          </a:p>
          <a:p>
            <a:r>
              <a:rPr lang="en-GB" b="1" dirty="0">
                <a:ea typeface="+mn-lt"/>
                <a:cs typeface="+mn-lt"/>
              </a:rPr>
              <a:t>Key Points</a:t>
            </a:r>
            <a:r>
              <a:rPr lang="en-GB" dirty="0">
                <a:ea typeface="+mn-lt"/>
                <a:cs typeface="+mn-lt"/>
              </a:rPr>
              <a:t>:</a:t>
            </a:r>
            <a:endParaRPr lang="en-GB" dirty="0"/>
          </a:p>
          <a:p>
            <a:pPr lvl="1"/>
            <a:r>
              <a:rPr lang="en-GB" b="1" dirty="0">
                <a:ea typeface="+mn-lt"/>
                <a:cs typeface="+mn-lt"/>
              </a:rPr>
              <a:t>Project Plan</a:t>
            </a:r>
            <a:r>
              <a:rPr lang="en-GB" dirty="0">
                <a:ea typeface="+mn-lt"/>
                <a:cs typeface="+mn-lt"/>
              </a:rPr>
              <a:t>: Outline the phases of your project development. How did you plan your sprints?</a:t>
            </a:r>
            <a:endParaRPr lang="en-GB" dirty="0"/>
          </a:p>
          <a:p>
            <a:pPr lvl="1"/>
            <a:r>
              <a:rPr lang="en-GB" b="1" dirty="0">
                <a:ea typeface="+mn-lt"/>
                <a:cs typeface="+mn-lt"/>
              </a:rPr>
              <a:t>Sprints</a:t>
            </a:r>
            <a:r>
              <a:rPr lang="en-GB" dirty="0">
                <a:ea typeface="+mn-lt"/>
                <a:cs typeface="+mn-lt"/>
              </a:rPr>
              <a:t>: Briefly summarize the work you’ve completed in the initial sprints. What tasks were planned, and what have you accomplished? Be specific about deliverables you’ve completed in each sprint (e.g., project design, homepage, first feature implementation).</a:t>
            </a:r>
            <a:endParaRPr lang="en-GB" dirty="0"/>
          </a:p>
          <a:p>
            <a:r>
              <a:rPr lang="en-GB" b="1" dirty="0">
                <a:ea typeface="+mn-lt"/>
                <a:cs typeface="+mn-lt"/>
              </a:rPr>
              <a:t>Tip</a:t>
            </a:r>
            <a:r>
              <a:rPr lang="en-GB" dirty="0">
                <a:ea typeface="+mn-lt"/>
                <a:cs typeface="+mn-lt"/>
              </a:rPr>
              <a:t>: Mention any adjustments made to your plan based on the feedback you received or challenges you encountered.</a:t>
            </a:r>
            <a:endParaRPr lang="en-GB" dirty="0"/>
          </a:p>
          <a:p>
            <a:endParaRPr lang="en-GB" dirty="0"/>
          </a:p>
        </p:txBody>
      </p:sp>
    </p:spTree>
    <p:extLst>
      <p:ext uri="{BB962C8B-B14F-4D97-AF65-F5344CB8AC3E}">
        <p14:creationId xmlns:p14="http://schemas.microsoft.com/office/powerpoint/2010/main" val="89355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982A9-D05C-8E2E-068D-7CE06EFF66E7}"/>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spcBef>
                <a:spcPts val="1000"/>
              </a:spcBef>
            </a:pPr>
            <a:r>
              <a:rPr lang="en-GB" sz="2600" b="1" dirty="0">
                <a:latin typeface="Aptos"/>
              </a:rPr>
              <a:t>Sprints Carried Out to Date</a:t>
            </a:r>
            <a:endParaRPr lang="en-GB" sz="2600" dirty="0">
              <a:latin typeface="Aptos"/>
            </a:endParaRPr>
          </a:p>
          <a:p>
            <a:endParaRPr lang="en-US" sz="5200" kern="1200" dirty="0">
              <a:latin typeface="+mj-lt"/>
            </a:endParaRPr>
          </a:p>
        </p:txBody>
      </p:sp>
      <p:graphicFrame>
        <p:nvGraphicFramePr>
          <p:cNvPr id="5" name="Content Placeholder 4">
            <a:extLst>
              <a:ext uri="{FF2B5EF4-FFF2-40B4-BE49-F238E27FC236}">
                <a16:creationId xmlns:a16="http://schemas.microsoft.com/office/drawing/2014/main" id="{D4A4949C-BCCD-292E-7271-37292AF817CB}"/>
              </a:ext>
            </a:extLst>
          </p:cNvPr>
          <p:cNvGraphicFramePr>
            <a:graphicFrameLocks noGrp="1"/>
          </p:cNvGraphicFramePr>
          <p:nvPr>
            <p:ph idx="1"/>
          </p:nvPr>
        </p:nvGraphicFramePr>
        <p:xfrm>
          <a:off x="897600" y="1845426"/>
          <a:ext cx="10393748" cy="4450305"/>
        </p:xfrm>
        <a:graphic>
          <a:graphicData uri="http://schemas.openxmlformats.org/drawingml/2006/table">
            <a:tbl>
              <a:tblPr firstRow="1" firstCol="1" bandRow="1">
                <a:noFill/>
                <a:tableStyleId>{5C22544A-7EE6-4342-B048-85BDC9FD1C3A}</a:tableStyleId>
              </a:tblPr>
              <a:tblGrid>
                <a:gridCol w="1392156">
                  <a:extLst>
                    <a:ext uri="{9D8B030D-6E8A-4147-A177-3AD203B41FA5}">
                      <a16:colId xmlns:a16="http://schemas.microsoft.com/office/drawing/2014/main" val="3412884913"/>
                    </a:ext>
                  </a:extLst>
                </a:gridCol>
                <a:gridCol w="4480460">
                  <a:extLst>
                    <a:ext uri="{9D8B030D-6E8A-4147-A177-3AD203B41FA5}">
                      <a16:colId xmlns:a16="http://schemas.microsoft.com/office/drawing/2014/main" val="759808665"/>
                    </a:ext>
                  </a:extLst>
                </a:gridCol>
                <a:gridCol w="2699391">
                  <a:extLst>
                    <a:ext uri="{9D8B030D-6E8A-4147-A177-3AD203B41FA5}">
                      <a16:colId xmlns:a16="http://schemas.microsoft.com/office/drawing/2014/main" val="1280436549"/>
                    </a:ext>
                  </a:extLst>
                </a:gridCol>
                <a:gridCol w="1821741">
                  <a:extLst>
                    <a:ext uri="{9D8B030D-6E8A-4147-A177-3AD203B41FA5}">
                      <a16:colId xmlns:a16="http://schemas.microsoft.com/office/drawing/2014/main" val="981965259"/>
                    </a:ext>
                  </a:extLst>
                </a:gridCol>
              </a:tblGrid>
              <a:tr h="394214">
                <a:tc>
                  <a:txBody>
                    <a:bodyPr/>
                    <a:lstStyle/>
                    <a:p>
                      <a:r>
                        <a:rPr lang="en-GB" sz="1600" b="0" cap="none" spc="0" dirty="0">
                          <a:solidFill>
                            <a:schemeClr val="tx1"/>
                          </a:solidFill>
                          <a:effectLst/>
                        </a:rPr>
                        <a:t>Sprints</a:t>
                      </a:r>
                    </a:p>
                  </a:txBody>
                  <a:tcPr marL="0" marR="69295" marT="18479" marB="92394" anchor="b">
                    <a:lnL w="12700" cmpd="sng">
                      <a:noFill/>
                    </a:lnL>
                    <a:lnR w="12700" cmpd="sng">
                      <a:noFill/>
                    </a:lnR>
                    <a:lnT w="9525" cap="flat" cmpd="sng" algn="ctr">
                      <a:noFill/>
                      <a:prstDash val="solid"/>
                    </a:lnT>
                    <a:lnB w="38100" cmpd="sng">
                      <a:noFill/>
                    </a:lnB>
                    <a:noFill/>
                  </a:tcPr>
                </a:tc>
                <a:tc>
                  <a:txBody>
                    <a:bodyPr/>
                    <a:lstStyle/>
                    <a:p>
                      <a:r>
                        <a:rPr lang="en-GB" sz="1600" b="0" cap="none" spc="0">
                          <a:solidFill>
                            <a:schemeClr val="tx1"/>
                          </a:solidFill>
                          <a:effectLst/>
                        </a:rPr>
                        <a:t>Task To Complete</a:t>
                      </a:r>
                    </a:p>
                  </a:txBody>
                  <a:tcPr marL="0" marR="69295" marT="18479" marB="92394" anchor="b">
                    <a:lnL w="12700" cmpd="sng">
                      <a:noFill/>
                    </a:lnL>
                    <a:lnR w="12700" cmpd="sng">
                      <a:noFill/>
                    </a:lnR>
                    <a:lnT w="9525" cap="flat" cmpd="sng" algn="ctr">
                      <a:noFill/>
                      <a:prstDash val="solid"/>
                    </a:lnT>
                    <a:lnB w="38100" cmpd="sng">
                      <a:noFill/>
                    </a:lnB>
                    <a:noFill/>
                  </a:tcPr>
                </a:tc>
                <a:tc>
                  <a:txBody>
                    <a:bodyPr/>
                    <a:lstStyle/>
                    <a:p>
                      <a:r>
                        <a:rPr lang="en-GB" sz="1600" b="0" cap="none" spc="0">
                          <a:solidFill>
                            <a:schemeClr val="tx1"/>
                          </a:solidFill>
                          <a:effectLst/>
                        </a:rPr>
                        <a:t>TimeLine</a:t>
                      </a:r>
                    </a:p>
                  </a:txBody>
                  <a:tcPr marL="0" marR="69295" marT="18479" marB="92394" anchor="b">
                    <a:lnL w="12700" cmpd="sng">
                      <a:noFill/>
                    </a:lnL>
                    <a:lnR w="12700" cmpd="sng">
                      <a:noFill/>
                    </a:lnR>
                    <a:lnT w="9525" cap="flat" cmpd="sng" algn="ctr">
                      <a:noFill/>
                      <a:prstDash val="solid"/>
                    </a:lnT>
                    <a:lnB w="38100" cmpd="sng">
                      <a:noFill/>
                    </a:lnB>
                    <a:noFill/>
                  </a:tcPr>
                </a:tc>
                <a:tc>
                  <a:txBody>
                    <a:bodyPr/>
                    <a:lstStyle/>
                    <a:p>
                      <a:r>
                        <a:rPr lang="en-GB" sz="1600" b="0" cap="none" spc="0">
                          <a:solidFill>
                            <a:schemeClr val="tx1"/>
                          </a:solidFill>
                          <a:effectLst/>
                        </a:rPr>
                        <a:t>Status</a:t>
                      </a:r>
                    </a:p>
                  </a:txBody>
                  <a:tcPr marL="0" marR="69295" marT="18479" marB="92394"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4003137385"/>
                  </a:ext>
                </a:extLst>
              </a:tr>
              <a:tr h="526645">
                <a:tc>
                  <a:txBody>
                    <a:bodyPr/>
                    <a:lstStyle/>
                    <a:p>
                      <a:r>
                        <a:rPr lang="en-GB" sz="1600" b="0" cap="none" spc="0">
                          <a:solidFill>
                            <a:schemeClr val="tx1"/>
                          </a:solidFill>
                          <a:effectLst/>
                        </a:rPr>
                        <a:t>Sprint 1</a:t>
                      </a:r>
                    </a:p>
                  </a:txBody>
                  <a:tcPr marL="0" marR="69295" marT="27718" marB="92394">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r>
                        <a:rPr lang="en-GB" sz="1200" b="1" cap="none" spc="0">
                          <a:solidFill>
                            <a:schemeClr val="tx1"/>
                          </a:solidFill>
                          <a:effectLst/>
                        </a:rPr>
                        <a:t>Research Project Background, Create project vision</a:t>
                      </a:r>
                      <a:endParaRPr lang="en-GB" sz="1200" cap="none" spc="0">
                        <a:solidFill>
                          <a:schemeClr val="tx1"/>
                        </a:solidFill>
                        <a:effectLst/>
                      </a:endParaRPr>
                    </a:p>
                  </a:txBody>
                  <a:tcPr marL="0" marR="69295" marT="27718" marB="92394">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r>
                        <a:rPr lang="en-GB" sz="1200" b="1" cap="none" spc="0">
                          <a:solidFill>
                            <a:schemeClr val="tx1"/>
                          </a:solidFill>
                          <a:effectLst/>
                        </a:rPr>
                        <a:t>Week 1 ((01/12/2024)-</a:t>
                      </a:r>
                      <a:endParaRPr lang="en-GB" sz="1200" cap="none" spc="0">
                        <a:solidFill>
                          <a:schemeClr val="tx1"/>
                        </a:solidFill>
                        <a:effectLst/>
                      </a:endParaRPr>
                    </a:p>
                    <a:p>
                      <a:r>
                        <a:rPr lang="en-GB" sz="1200" b="1" cap="none" spc="0">
                          <a:solidFill>
                            <a:schemeClr val="tx1"/>
                          </a:solidFill>
                          <a:effectLst/>
                        </a:rPr>
                        <a:t>(06/12/2024))</a:t>
                      </a:r>
                      <a:endParaRPr lang="en-GB" sz="1200" cap="none" spc="0">
                        <a:solidFill>
                          <a:schemeClr val="tx1"/>
                        </a:solidFill>
                        <a:effectLst/>
                      </a:endParaRPr>
                    </a:p>
                  </a:txBody>
                  <a:tcPr marL="0" marR="69295" marT="27718" marB="92394">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r>
                        <a:rPr lang="en-GB" sz="1200" b="1" cap="none" spc="0">
                          <a:solidFill>
                            <a:schemeClr val="tx1"/>
                          </a:solidFill>
                          <a:effectLst/>
                        </a:rPr>
                        <a:t>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1058693129"/>
                  </a:ext>
                </a:extLst>
              </a:tr>
              <a:tr h="711433">
                <a:tc>
                  <a:txBody>
                    <a:bodyPr/>
                    <a:lstStyle/>
                    <a:p>
                      <a:r>
                        <a:rPr lang="en-GB" sz="1600" b="0" cap="none" spc="0">
                          <a:solidFill>
                            <a:schemeClr val="tx1"/>
                          </a:solidFill>
                          <a:effectLst/>
                        </a:rPr>
                        <a:t>Sprint 2</a:t>
                      </a: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dirty="0">
                          <a:solidFill>
                            <a:schemeClr val="tx1"/>
                          </a:solidFill>
                          <a:effectLst/>
                        </a:rPr>
                        <a:t>Create Login and Register Page (Front and Back End)</a:t>
                      </a:r>
                      <a:endParaRPr lang="en-GB" sz="1200" cap="none" spc="0" dirty="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Week 2</a:t>
                      </a:r>
                      <a:endParaRPr lang="en-GB" sz="1200" cap="none" spc="0">
                        <a:solidFill>
                          <a:schemeClr val="tx1"/>
                        </a:solidFill>
                        <a:effectLst/>
                      </a:endParaRPr>
                    </a:p>
                    <a:p>
                      <a:r>
                        <a:rPr lang="en-GB" sz="1200" b="1" cap="none" spc="0">
                          <a:solidFill>
                            <a:schemeClr val="tx1"/>
                          </a:solidFill>
                          <a:effectLst/>
                        </a:rPr>
                        <a:t>((06/12/2024)-</a:t>
                      </a:r>
                      <a:endParaRPr lang="en-GB" sz="1200" cap="none" spc="0">
                        <a:solidFill>
                          <a:schemeClr val="tx1"/>
                        </a:solidFill>
                        <a:effectLst/>
                      </a:endParaRPr>
                    </a:p>
                    <a:p>
                      <a:r>
                        <a:rPr lang="en-GB" sz="1200" b="1" cap="none" spc="0">
                          <a:solidFill>
                            <a:schemeClr val="tx1"/>
                          </a:solidFill>
                          <a:effectLst/>
                        </a:rPr>
                        <a:t>(14/12/2024))</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3140042"/>
                  </a:ext>
                </a:extLst>
              </a:tr>
              <a:tr h="711433">
                <a:tc>
                  <a:txBody>
                    <a:bodyPr/>
                    <a:lstStyle/>
                    <a:p>
                      <a:r>
                        <a:rPr lang="en-GB" sz="1600" b="0" cap="none" spc="0">
                          <a:solidFill>
                            <a:schemeClr val="tx1"/>
                          </a:solidFill>
                          <a:effectLst/>
                        </a:rPr>
                        <a:t>Sprint 3</a:t>
                      </a: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Finalize Design Document</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Week 3</a:t>
                      </a:r>
                      <a:endParaRPr lang="en-GB" sz="1200" cap="none" spc="0">
                        <a:solidFill>
                          <a:schemeClr val="tx1"/>
                        </a:solidFill>
                        <a:effectLst/>
                      </a:endParaRPr>
                    </a:p>
                    <a:p>
                      <a:r>
                        <a:rPr lang="en-GB" sz="1200" b="1" cap="none" spc="0">
                          <a:solidFill>
                            <a:schemeClr val="tx1"/>
                          </a:solidFill>
                          <a:effectLst/>
                        </a:rPr>
                        <a:t>((07/01/2025)-</a:t>
                      </a:r>
                      <a:endParaRPr lang="en-GB" sz="1200" cap="none" spc="0">
                        <a:solidFill>
                          <a:schemeClr val="tx1"/>
                        </a:solidFill>
                        <a:effectLst/>
                      </a:endParaRPr>
                    </a:p>
                    <a:p>
                      <a:r>
                        <a:rPr lang="en-GB" sz="1200" b="1" cap="none" spc="0">
                          <a:solidFill>
                            <a:schemeClr val="tx1"/>
                          </a:solidFill>
                          <a:effectLst/>
                        </a:rPr>
                        <a:t>(Current))</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Uncompleted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3925418558"/>
                  </a:ext>
                </a:extLst>
              </a:tr>
              <a:tr h="526645">
                <a:tc>
                  <a:txBody>
                    <a:bodyPr/>
                    <a:lstStyle/>
                    <a:p>
                      <a:r>
                        <a:rPr lang="en-GB" sz="1600" b="0" cap="none" spc="0">
                          <a:solidFill>
                            <a:schemeClr val="tx1"/>
                          </a:solidFill>
                          <a:effectLst/>
                        </a:rPr>
                        <a:t>Sprint 4</a:t>
                      </a: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Create Password Management App page</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dirty="0">
                          <a:solidFill>
                            <a:schemeClr val="tx1"/>
                          </a:solidFill>
                          <a:effectLst/>
                        </a:rPr>
                        <a:t>Week 3</a:t>
                      </a:r>
                      <a:endParaRPr lang="en-GB" sz="1200" cap="none" spc="0" dirty="0">
                        <a:solidFill>
                          <a:schemeClr val="tx1"/>
                        </a:solidFill>
                        <a:effectLst/>
                      </a:endParaRPr>
                    </a:p>
                    <a:p>
                      <a:r>
                        <a:rPr lang="en-GB" sz="1200" b="1" cap="none" spc="0" dirty="0">
                          <a:solidFill>
                            <a:schemeClr val="tx1"/>
                          </a:solidFill>
                          <a:effectLst/>
                        </a:rPr>
                        <a:t>((…)-(…))</a:t>
                      </a:r>
                      <a:endParaRPr lang="en-GB" sz="1200" cap="none" spc="0" dirty="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Uncompleted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23168956"/>
                  </a:ext>
                </a:extLst>
              </a:tr>
              <a:tr h="526645">
                <a:tc>
                  <a:txBody>
                    <a:bodyPr/>
                    <a:lstStyle/>
                    <a:p>
                      <a:r>
                        <a:rPr lang="en-GB" sz="1600" b="0" cap="none" spc="0">
                          <a:solidFill>
                            <a:schemeClr val="tx1"/>
                          </a:solidFill>
                          <a:effectLst/>
                        </a:rPr>
                        <a:t>Sprint 5</a:t>
                      </a: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Implement back End (data Storage)</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Week 4</a:t>
                      </a:r>
                      <a:endParaRPr lang="en-GB" sz="1200" cap="none" spc="0">
                        <a:solidFill>
                          <a:schemeClr val="tx1"/>
                        </a:solidFill>
                        <a:effectLst/>
                      </a:endParaRPr>
                    </a:p>
                    <a:p>
                      <a:r>
                        <a:rPr lang="en-GB" sz="1200" b="1" cap="none" spc="0">
                          <a:solidFill>
                            <a:schemeClr val="tx1"/>
                          </a:solidFill>
                          <a:effectLst/>
                        </a:rPr>
                        <a:t>((…)-(…))</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Uncompleted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769151130"/>
                  </a:ext>
                </a:extLst>
              </a:tr>
              <a:tr h="526645">
                <a:tc>
                  <a:txBody>
                    <a:bodyPr/>
                    <a:lstStyle/>
                    <a:p>
                      <a:r>
                        <a:rPr lang="en-GB" sz="1600" b="0" cap="none" spc="0">
                          <a:solidFill>
                            <a:schemeClr val="tx1"/>
                          </a:solidFill>
                          <a:effectLst/>
                        </a:rPr>
                        <a:t>Sprint 6</a:t>
                      </a: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Improve CSS and Design Front-end Refinement (UI/UX)</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Week 5</a:t>
                      </a:r>
                      <a:endParaRPr lang="en-GB" sz="1200" cap="none" spc="0">
                        <a:solidFill>
                          <a:schemeClr val="tx1"/>
                        </a:solidFill>
                        <a:effectLst/>
                      </a:endParaRPr>
                    </a:p>
                    <a:p>
                      <a:r>
                        <a:rPr lang="en-GB" sz="1200" b="1" cap="none" spc="0">
                          <a:solidFill>
                            <a:schemeClr val="tx1"/>
                          </a:solidFill>
                          <a:effectLst/>
                        </a:rPr>
                        <a:t>((…)-(…))</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Uncompleted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694547884"/>
                  </a:ext>
                </a:extLst>
              </a:tr>
              <a:tr h="526645">
                <a:tc>
                  <a:txBody>
                    <a:bodyPr/>
                    <a:lstStyle/>
                    <a:p>
                      <a:r>
                        <a:rPr lang="en-GB" sz="1600" b="0" cap="none" spc="0">
                          <a:solidFill>
                            <a:schemeClr val="tx1"/>
                          </a:solidFill>
                          <a:effectLst/>
                        </a:rPr>
                        <a:t>Sprint 7</a:t>
                      </a:r>
                    </a:p>
                  </a:txBody>
                  <a:tcPr marL="0" marR="69295" marT="27718" marB="92394">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200" b="1" cap="none" spc="0">
                          <a:solidFill>
                            <a:schemeClr val="tx1"/>
                          </a:solidFill>
                          <a:effectLst/>
                        </a:rPr>
                        <a:t>Testing, Debugging, finalize features, based on feedback, final presentation. </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200" b="1" cap="none" spc="0" dirty="0">
                          <a:solidFill>
                            <a:schemeClr val="tx1"/>
                          </a:solidFill>
                          <a:effectLst/>
                        </a:rPr>
                        <a:t>Week 6</a:t>
                      </a:r>
                      <a:endParaRPr lang="en-GB" sz="1200" cap="none" spc="0" dirty="0">
                        <a:solidFill>
                          <a:schemeClr val="tx1"/>
                        </a:solidFill>
                        <a:effectLst/>
                      </a:endParaRPr>
                    </a:p>
                    <a:p>
                      <a:r>
                        <a:rPr lang="en-GB" sz="1200" b="1" cap="none" spc="0" dirty="0">
                          <a:solidFill>
                            <a:schemeClr val="tx1"/>
                          </a:solidFill>
                          <a:effectLst/>
                        </a:rPr>
                        <a:t>((…)-(…))</a:t>
                      </a:r>
                      <a:endParaRPr lang="en-GB" sz="1200" cap="none" spc="0" dirty="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200" b="1" cap="none" spc="0" dirty="0">
                          <a:solidFill>
                            <a:schemeClr val="tx1"/>
                          </a:solidFill>
                          <a:effectLst/>
                        </a:rPr>
                        <a:t>Uncompleted</a:t>
                      </a:r>
                      <a:endParaRPr lang="en-GB" sz="1200" cap="none" spc="0" dirty="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77233959"/>
                  </a:ext>
                </a:extLst>
              </a:tr>
            </a:tbl>
          </a:graphicData>
        </a:graphic>
      </p:graphicFrame>
    </p:spTree>
    <p:extLst>
      <p:ext uri="{BB962C8B-B14F-4D97-AF65-F5344CB8AC3E}">
        <p14:creationId xmlns:p14="http://schemas.microsoft.com/office/powerpoint/2010/main" val="310285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5D011F06-626C-6A7F-1A95-D5AA4523DEFC}"/>
              </a:ext>
            </a:extLst>
          </p:cNvPr>
          <p:cNvPicPr>
            <a:picLocks noGrp="1" noChangeAspect="1"/>
          </p:cNvPicPr>
          <p:nvPr>
            <p:ph idx="1"/>
          </p:nvPr>
        </p:nvPicPr>
        <p:blipFill>
          <a:blip r:embed="rId2"/>
          <a:stretch>
            <a:fillRect/>
          </a:stretch>
        </p:blipFill>
        <p:spPr>
          <a:xfrm>
            <a:off x="228600" y="781432"/>
            <a:ext cx="11658600" cy="3847336"/>
          </a:xfrm>
          <a:prstGeom prst="rect">
            <a:avLst/>
          </a:prstGeom>
        </p:spPr>
      </p:pic>
    </p:spTree>
    <p:extLst>
      <p:ext uri="{BB962C8B-B14F-4D97-AF65-F5344CB8AC3E}">
        <p14:creationId xmlns:p14="http://schemas.microsoft.com/office/powerpoint/2010/main" val="76812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24F-CA02-B6B0-8840-A96C19F662A9}"/>
              </a:ext>
            </a:extLst>
          </p:cNvPr>
          <p:cNvSpPr>
            <a:spLocks noGrp="1"/>
          </p:cNvSpPr>
          <p:nvPr>
            <p:ph type="title"/>
          </p:nvPr>
        </p:nvSpPr>
        <p:spPr/>
        <p:txBody>
          <a:bodyPr/>
          <a:lstStyle/>
          <a:p>
            <a:r>
              <a:rPr lang="en-GB" sz="2600" b="1" dirty="0">
                <a:latin typeface="Aptos"/>
              </a:rPr>
              <a:t>UML Models to Date</a:t>
            </a:r>
            <a:endParaRPr lang="en-US" dirty="0"/>
          </a:p>
        </p:txBody>
      </p:sp>
      <p:sp>
        <p:nvSpPr>
          <p:cNvPr id="3" name="Content Placeholder 2">
            <a:extLst>
              <a:ext uri="{FF2B5EF4-FFF2-40B4-BE49-F238E27FC236}">
                <a16:creationId xmlns:a16="http://schemas.microsoft.com/office/drawing/2014/main" id="{B8ACDA42-A564-C1B2-C1D3-7DA48CF991C5}"/>
              </a:ext>
            </a:extLst>
          </p:cNvPr>
          <p:cNvSpPr>
            <a:spLocks noGrp="1"/>
          </p:cNvSpPr>
          <p:nvPr>
            <p:ph idx="1"/>
          </p:nvPr>
        </p:nvSpPr>
        <p:spPr/>
        <p:txBody>
          <a:bodyPr vert="horz" lIns="91440" tIns="45720" rIns="91440" bIns="45720" rtlCol="0" anchor="t">
            <a:normAutofit fontScale="92500"/>
          </a:bodyPr>
          <a:lstStyle/>
          <a:p>
            <a:pPr marL="0" indent="0">
              <a:buNone/>
            </a:pPr>
            <a:endParaRPr lang="en-GB" b="1" dirty="0"/>
          </a:p>
          <a:p>
            <a:r>
              <a:rPr lang="en-GB" b="1" dirty="0">
                <a:ea typeface="+mn-lt"/>
                <a:cs typeface="+mn-lt"/>
              </a:rPr>
              <a:t>Purpose</a:t>
            </a:r>
            <a:r>
              <a:rPr lang="en-GB" dirty="0">
                <a:ea typeface="+mn-lt"/>
                <a:cs typeface="+mn-lt"/>
              </a:rPr>
              <a:t>: Show your technical understanding of the project and how you've structured it.</a:t>
            </a:r>
            <a:endParaRPr lang="en-GB" dirty="0"/>
          </a:p>
          <a:p>
            <a:r>
              <a:rPr lang="en-GB" b="1" dirty="0">
                <a:ea typeface="+mn-lt"/>
                <a:cs typeface="+mn-lt"/>
              </a:rPr>
              <a:t>Key Points</a:t>
            </a:r>
            <a:r>
              <a:rPr lang="en-GB" dirty="0">
                <a:ea typeface="+mn-lt"/>
                <a:cs typeface="+mn-lt"/>
              </a:rPr>
              <a:t>:</a:t>
            </a:r>
            <a:endParaRPr lang="en-GB" dirty="0"/>
          </a:p>
          <a:p>
            <a:pPr lvl="1"/>
            <a:r>
              <a:rPr lang="en-GB" b="1" dirty="0">
                <a:ea typeface="+mn-lt"/>
                <a:cs typeface="+mn-lt"/>
              </a:rPr>
              <a:t>UML Diagrams</a:t>
            </a:r>
            <a:r>
              <a:rPr lang="en-GB" dirty="0">
                <a:ea typeface="+mn-lt"/>
                <a:cs typeface="+mn-lt"/>
              </a:rPr>
              <a:t>: Share your </a:t>
            </a:r>
            <a:r>
              <a:rPr lang="en-GB" b="1" dirty="0">
                <a:ea typeface="+mn-lt"/>
                <a:cs typeface="+mn-lt"/>
              </a:rPr>
              <a:t>Use Case Diagram</a:t>
            </a:r>
            <a:r>
              <a:rPr lang="en-GB" dirty="0">
                <a:ea typeface="+mn-lt"/>
                <a:cs typeface="+mn-lt"/>
              </a:rPr>
              <a:t>, </a:t>
            </a:r>
            <a:r>
              <a:rPr lang="en-GB" b="1" dirty="0">
                <a:ea typeface="+mn-lt"/>
                <a:cs typeface="+mn-lt"/>
              </a:rPr>
              <a:t>Class Diagram</a:t>
            </a:r>
            <a:r>
              <a:rPr lang="en-GB" dirty="0">
                <a:ea typeface="+mn-lt"/>
                <a:cs typeface="+mn-lt"/>
              </a:rPr>
              <a:t>, and any </a:t>
            </a:r>
            <a:r>
              <a:rPr lang="en-GB" b="1" dirty="0">
                <a:ea typeface="+mn-lt"/>
                <a:cs typeface="+mn-lt"/>
              </a:rPr>
              <a:t>Interaction Diagrams</a:t>
            </a:r>
            <a:r>
              <a:rPr lang="en-GB" dirty="0">
                <a:ea typeface="+mn-lt"/>
                <a:cs typeface="+mn-lt"/>
              </a:rPr>
              <a:t> you have worked on so far.</a:t>
            </a:r>
            <a:endParaRPr lang="en-GB" dirty="0"/>
          </a:p>
          <a:p>
            <a:pPr lvl="1"/>
            <a:r>
              <a:rPr lang="en-GB" b="1" dirty="0">
                <a:ea typeface="+mn-lt"/>
                <a:cs typeface="+mn-lt"/>
              </a:rPr>
              <a:t>Explanation</a:t>
            </a:r>
            <a:r>
              <a:rPr lang="en-GB" dirty="0">
                <a:ea typeface="+mn-lt"/>
                <a:cs typeface="+mn-lt"/>
              </a:rPr>
              <a:t>: Briefly explain the key elements of the diagrams. For example, for the Use Case Diagram, show how the user interacts with the system.</a:t>
            </a:r>
            <a:endParaRPr lang="en-GB" dirty="0"/>
          </a:p>
          <a:p>
            <a:r>
              <a:rPr lang="en-GB" b="1" dirty="0">
                <a:ea typeface="+mn-lt"/>
                <a:cs typeface="+mn-lt"/>
              </a:rPr>
              <a:t>Tip</a:t>
            </a:r>
            <a:r>
              <a:rPr lang="en-GB" dirty="0">
                <a:ea typeface="+mn-lt"/>
                <a:cs typeface="+mn-lt"/>
              </a:rPr>
              <a:t>: Make sure your UML diagrams are clear and easy to follow. Don’t just show the diagrams – describe their purpose and significance.</a:t>
            </a:r>
            <a:endParaRPr lang="en-GB" dirty="0"/>
          </a:p>
          <a:p>
            <a:endParaRPr lang="en-GB" dirty="0"/>
          </a:p>
        </p:txBody>
      </p:sp>
    </p:spTree>
    <p:extLst>
      <p:ext uri="{BB962C8B-B14F-4D97-AF65-F5344CB8AC3E}">
        <p14:creationId xmlns:p14="http://schemas.microsoft.com/office/powerpoint/2010/main" val="3435841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1031</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COMP1004SPA Video Presentation</vt:lpstr>
      <vt:lpstr>Introduction</vt:lpstr>
      <vt:lpstr>Project Vision and Background (Introduction)</vt:lpstr>
      <vt:lpstr>Project Vision</vt:lpstr>
      <vt:lpstr>Project Background</vt:lpstr>
      <vt:lpstr>Your Project Plan and Sprints Carried Out to Date </vt:lpstr>
      <vt:lpstr>Sprints Carried Out to Date </vt:lpstr>
      <vt:lpstr>PowerPoint Presentation</vt:lpstr>
      <vt:lpstr>UML Models to Date</vt:lpstr>
      <vt:lpstr>Use Case Diagram</vt:lpstr>
      <vt:lpstr>Class Diagram</vt:lpstr>
      <vt:lpstr>Sequence Diagram</vt:lpstr>
      <vt:lpstr>An Initial Prototype Running (Demonstration)</vt:lpstr>
      <vt:lpstr>Issues and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 Okyanus Albas</cp:lastModifiedBy>
  <cp:revision>47</cp:revision>
  <dcterms:created xsi:type="dcterms:W3CDTF">2025-01-11T11:18:56Z</dcterms:created>
  <dcterms:modified xsi:type="dcterms:W3CDTF">2025-01-13T14:59:01Z</dcterms:modified>
</cp:coreProperties>
</file>