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92" r:id="rId3"/>
    <p:sldId id="257" r:id="rId4"/>
    <p:sldId id="258" r:id="rId5"/>
    <p:sldId id="259" r:id="rId6"/>
    <p:sldId id="261" r:id="rId7"/>
    <p:sldId id="262" r:id="rId8"/>
    <p:sldId id="263" r:id="rId9"/>
    <p:sldId id="273" r:id="rId10"/>
    <p:sldId id="264" r:id="rId11"/>
    <p:sldId id="267" r:id="rId12"/>
    <p:sldId id="268" r:id="rId13"/>
    <p:sldId id="265" r:id="rId14"/>
    <p:sldId id="266" r:id="rId15"/>
    <p:sldId id="278" r:id="rId16"/>
    <p:sldId id="280" r:id="rId17"/>
    <p:sldId id="279" r:id="rId18"/>
    <p:sldId id="281" r:id="rId19"/>
    <p:sldId id="289" r:id="rId20"/>
    <p:sldId id="291" r:id="rId21"/>
    <p:sldId id="290" r:id="rId22"/>
    <p:sldId id="277" r:id="rId23"/>
    <p:sldId id="283" r:id="rId24"/>
    <p:sldId id="282" r:id="rId25"/>
    <p:sldId id="284" r:id="rId26"/>
    <p:sldId id="286" r:id="rId27"/>
    <p:sldId id="287" r:id="rId28"/>
    <p:sldId id="288" r:id="rId29"/>
    <p:sldId id="285"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E7DDC3F-9439-470A-954F-D058B6436C70}" type="datetimeFigureOut">
              <a:rPr lang="en-US" smtClean="0"/>
              <a:t>26-Jul-24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272634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7DDC3F-9439-470A-954F-D058B6436C70}" type="datetimeFigureOut">
              <a:rPr lang="en-US" smtClean="0"/>
              <a:t>26-Jul-24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318221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7DDC3F-9439-470A-954F-D058B6436C70}" type="datetimeFigureOut">
              <a:rPr lang="en-US" smtClean="0"/>
              <a:t>26-Jul-24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4210192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7DDC3F-9439-470A-954F-D058B6436C70}" type="datetimeFigureOut">
              <a:rPr lang="en-US" smtClean="0"/>
              <a:t>26-Jul-24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570BE-4D5D-47F0-9A9C-88B0BB985CF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0700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7DDC3F-9439-470A-954F-D058B6436C70}" type="datetimeFigureOut">
              <a:rPr lang="en-US" smtClean="0"/>
              <a:t>26-Jul-24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51639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7DDC3F-9439-470A-954F-D058B6436C70}" type="datetimeFigureOut">
              <a:rPr lang="en-US" smtClean="0"/>
              <a:t>26-Jul-24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2479359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7DDC3F-9439-470A-954F-D058B6436C70}" type="datetimeFigureOut">
              <a:rPr lang="en-US" smtClean="0"/>
              <a:t>26-Jul-24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2749833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DDC3F-9439-470A-954F-D058B6436C70}" type="datetimeFigureOut">
              <a:rPr lang="en-US" smtClean="0"/>
              <a:t>26-Jul-24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280851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DDC3F-9439-470A-954F-D058B6436C70}" type="datetimeFigureOut">
              <a:rPr lang="en-US" smtClean="0"/>
              <a:t>26-Jul-24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153035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DDC3F-9439-470A-954F-D058B6436C70}" type="datetimeFigureOut">
              <a:rPr lang="en-US" smtClean="0"/>
              <a:t>26-Jul-24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3017846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7DDC3F-9439-470A-954F-D058B6436C70}" type="datetimeFigureOut">
              <a:rPr lang="en-US" smtClean="0"/>
              <a:t>26-Jul-24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42614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7DDC3F-9439-470A-954F-D058B6436C70}" type="datetimeFigureOut">
              <a:rPr lang="en-US" smtClean="0"/>
              <a:t>26-Jul-24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123041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7DDC3F-9439-470A-954F-D058B6436C70}" type="datetimeFigureOut">
              <a:rPr lang="en-US" smtClean="0"/>
              <a:t>26-Jul-24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337318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7DDC3F-9439-470A-954F-D058B6436C70}" type="datetimeFigureOut">
              <a:rPr lang="en-US" smtClean="0"/>
              <a:t>26-Jul-24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43481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DDC3F-9439-470A-954F-D058B6436C70}" type="datetimeFigureOut">
              <a:rPr lang="en-US" smtClean="0"/>
              <a:t>26-Jul-24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1365738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7DDC3F-9439-470A-954F-D058B6436C70}" type="datetimeFigureOut">
              <a:rPr lang="en-US" smtClean="0"/>
              <a:t>26-Jul-24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87909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7DDC3F-9439-470A-954F-D058B6436C70}" type="datetimeFigureOut">
              <a:rPr lang="en-US" smtClean="0"/>
              <a:t>26-Jul-24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570BE-4D5D-47F0-9A9C-88B0BB985CF9}" type="slidenum">
              <a:rPr lang="en-US" smtClean="0"/>
              <a:t>‹#›</a:t>
            </a:fld>
            <a:endParaRPr lang="en-US"/>
          </a:p>
        </p:txBody>
      </p:sp>
    </p:spTree>
    <p:extLst>
      <p:ext uri="{BB962C8B-B14F-4D97-AF65-F5344CB8AC3E}">
        <p14:creationId xmlns:p14="http://schemas.microsoft.com/office/powerpoint/2010/main" val="222337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7DDC3F-9439-470A-954F-D058B6436C70}" type="datetimeFigureOut">
              <a:rPr lang="en-US" smtClean="0"/>
              <a:t>26-Jul-24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5570BE-4D5D-47F0-9A9C-88B0BB985CF9}" type="slidenum">
              <a:rPr lang="en-US" smtClean="0"/>
              <a:t>‹#›</a:t>
            </a:fld>
            <a:endParaRPr lang="en-US"/>
          </a:p>
        </p:txBody>
      </p:sp>
    </p:spTree>
    <p:extLst>
      <p:ext uri="{BB962C8B-B14F-4D97-AF65-F5344CB8AC3E}">
        <p14:creationId xmlns:p14="http://schemas.microsoft.com/office/powerpoint/2010/main" val="3663008550"/>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D4391-3EAF-22A0-5317-A9B2B3281BCD}"/>
              </a:ext>
            </a:extLst>
          </p:cNvPr>
          <p:cNvSpPr>
            <a:spLocks noGrp="1"/>
          </p:cNvSpPr>
          <p:nvPr>
            <p:ph type="ctrTitle"/>
          </p:nvPr>
        </p:nvSpPr>
        <p:spPr/>
        <p:txBody>
          <a:bodyPr/>
          <a:lstStyle/>
          <a:p>
            <a:pPr algn="ctr"/>
            <a:r>
              <a:rPr lang="en-US" sz="8000" dirty="0"/>
              <a:t>GROUP</a:t>
            </a:r>
            <a:r>
              <a:rPr lang="en-US" dirty="0"/>
              <a:t> </a:t>
            </a:r>
            <a:r>
              <a:rPr lang="en-US" sz="8000" dirty="0"/>
              <a:t>10</a:t>
            </a:r>
          </a:p>
        </p:txBody>
      </p:sp>
    </p:spTree>
    <p:extLst>
      <p:ext uri="{BB962C8B-B14F-4D97-AF65-F5344CB8AC3E}">
        <p14:creationId xmlns:p14="http://schemas.microsoft.com/office/powerpoint/2010/main" val="2777688365"/>
      </p:ext>
    </p:extLst>
  </p:cSld>
  <p:clrMapOvr>
    <a:masterClrMapping/>
  </p:clrMapOvr>
  <mc:AlternateContent xmlns:mc="http://schemas.openxmlformats.org/markup-compatibility/2006" xmlns:p14="http://schemas.microsoft.com/office/powerpoint/2010/main">
    <mc:Choice Requires="p14">
      <p:transition p14:dur="10" advTm="2000"/>
    </mc:Choice>
    <mc:Fallback xmlns="">
      <p:transition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B0BA-B7CF-4444-9788-61D00F5554A8}"/>
              </a:ext>
            </a:extLst>
          </p:cNvPr>
          <p:cNvSpPr>
            <a:spLocks noGrp="1"/>
          </p:cNvSpPr>
          <p:nvPr>
            <p:ph type="title"/>
          </p:nvPr>
        </p:nvSpPr>
        <p:spPr>
          <a:xfrm>
            <a:off x="1330959" y="172720"/>
            <a:ext cx="9784081" cy="1049988"/>
          </a:xfrm>
        </p:spPr>
        <p:txBody>
          <a:bodyPr/>
          <a:lstStyle/>
          <a:p>
            <a:pPr algn="ctr"/>
            <a:r>
              <a:rPr lang="en-US" dirty="0"/>
              <a:t>APPLICATION SCREENSHOTS</a:t>
            </a:r>
          </a:p>
        </p:txBody>
      </p:sp>
      <p:pic>
        <p:nvPicPr>
          <p:cNvPr id="7" name="Content Placeholder 6">
            <a:extLst>
              <a:ext uri="{FF2B5EF4-FFF2-40B4-BE49-F238E27FC236}">
                <a16:creationId xmlns:a16="http://schemas.microsoft.com/office/drawing/2014/main" id="{38B4A8FA-3E3A-C7D1-20EA-28480A5A0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847" y="1909482"/>
            <a:ext cx="8211671" cy="4267200"/>
          </a:xfrm>
        </p:spPr>
      </p:pic>
    </p:spTree>
    <p:extLst>
      <p:ext uri="{BB962C8B-B14F-4D97-AF65-F5344CB8AC3E}">
        <p14:creationId xmlns:p14="http://schemas.microsoft.com/office/powerpoint/2010/main" val="2978855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9347-BE14-4554-B280-8273799EDE09}"/>
              </a:ext>
            </a:extLst>
          </p:cNvPr>
          <p:cNvSpPr>
            <a:spLocks noGrp="1"/>
          </p:cNvSpPr>
          <p:nvPr>
            <p:ph type="title"/>
          </p:nvPr>
        </p:nvSpPr>
        <p:spPr>
          <a:xfrm>
            <a:off x="1281955" y="-89694"/>
            <a:ext cx="9905998" cy="1478570"/>
          </a:xfrm>
        </p:spPr>
        <p:txBody>
          <a:bodyPr/>
          <a:lstStyle/>
          <a:p>
            <a:pPr algn="ctr"/>
            <a:r>
              <a:rPr lang="en-US" dirty="0"/>
              <a:t>ADMIN INTERFACE</a:t>
            </a:r>
          </a:p>
        </p:txBody>
      </p:sp>
      <p:pic>
        <p:nvPicPr>
          <p:cNvPr id="7" name="Content Placeholder 6">
            <a:extLst>
              <a:ext uri="{FF2B5EF4-FFF2-40B4-BE49-F238E27FC236}">
                <a16:creationId xmlns:a16="http://schemas.microsoft.com/office/drawing/2014/main" id="{343CE42E-7393-E172-A3C1-96D0F39E7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895" y="1388876"/>
            <a:ext cx="9637058" cy="4670611"/>
          </a:xfrm>
        </p:spPr>
      </p:pic>
    </p:spTree>
    <p:extLst>
      <p:ext uri="{BB962C8B-B14F-4D97-AF65-F5344CB8AC3E}">
        <p14:creationId xmlns:p14="http://schemas.microsoft.com/office/powerpoint/2010/main" val="271716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5C86-550E-4F59-BF4C-AD123967F8AF}"/>
              </a:ext>
            </a:extLst>
          </p:cNvPr>
          <p:cNvSpPr>
            <a:spLocks noGrp="1"/>
          </p:cNvSpPr>
          <p:nvPr>
            <p:ph type="title"/>
          </p:nvPr>
        </p:nvSpPr>
        <p:spPr>
          <a:xfrm>
            <a:off x="1257954" y="-260023"/>
            <a:ext cx="9905998" cy="1478570"/>
          </a:xfrm>
        </p:spPr>
        <p:txBody>
          <a:bodyPr/>
          <a:lstStyle/>
          <a:p>
            <a:pPr algn="ctr"/>
            <a:r>
              <a:rPr lang="en-US" dirty="0"/>
              <a:t>Product category panel </a:t>
            </a:r>
          </a:p>
        </p:txBody>
      </p:sp>
      <p:pic>
        <p:nvPicPr>
          <p:cNvPr id="7" name="Content Placeholder 6">
            <a:extLst>
              <a:ext uri="{FF2B5EF4-FFF2-40B4-BE49-F238E27FC236}">
                <a16:creationId xmlns:a16="http://schemas.microsoft.com/office/drawing/2014/main" id="{ADF43DEB-0D32-2861-4305-2B017A48CC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153" y="1218547"/>
            <a:ext cx="10070258" cy="4850559"/>
          </a:xfrm>
        </p:spPr>
      </p:pic>
    </p:spTree>
    <p:extLst>
      <p:ext uri="{BB962C8B-B14F-4D97-AF65-F5344CB8AC3E}">
        <p14:creationId xmlns:p14="http://schemas.microsoft.com/office/powerpoint/2010/main" val="383015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44B5-DDDF-4BAE-A6D4-6D5F2EA55E79}"/>
              </a:ext>
            </a:extLst>
          </p:cNvPr>
          <p:cNvSpPr>
            <a:spLocks noGrp="1"/>
          </p:cNvSpPr>
          <p:nvPr>
            <p:ph type="title"/>
          </p:nvPr>
        </p:nvSpPr>
        <p:spPr>
          <a:xfrm>
            <a:off x="1640541" y="179294"/>
            <a:ext cx="9905998" cy="1478570"/>
          </a:xfrm>
        </p:spPr>
        <p:txBody>
          <a:bodyPr/>
          <a:lstStyle/>
          <a:p>
            <a:pPr algn="ctr"/>
            <a:endParaRPr lang="en-US" dirty="0"/>
          </a:p>
        </p:txBody>
      </p:sp>
      <p:pic>
        <p:nvPicPr>
          <p:cNvPr id="6" name="Content Placeholder 5">
            <a:extLst>
              <a:ext uri="{FF2B5EF4-FFF2-40B4-BE49-F238E27FC236}">
                <a16:creationId xmlns:a16="http://schemas.microsoft.com/office/drawing/2014/main" id="{B1E73111-F340-B8C0-2590-92794F459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0541" y="1729535"/>
            <a:ext cx="8767483" cy="4429218"/>
          </a:xfrm>
        </p:spPr>
      </p:pic>
    </p:spTree>
    <p:extLst>
      <p:ext uri="{BB962C8B-B14F-4D97-AF65-F5344CB8AC3E}">
        <p14:creationId xmlns:p14="http://schemas.microsoft.com/office/powerpoint/2010/main" val="3673397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275883" y="-268987"/>
            <a:ext cx="9905998" cy="1478570"/>
          </a:xfrm>
        </p:spPr>
        <p:txBody>
          <a:bodyPr/>
          <a:lstStyle/>
          <a:p>
            <a:pPr algn="ctr"/>
            <a:r>
              <a:rPr lang="en-US" dirty="0"/>
              <a:t>Manage Cashier panel</a:t>
            </a:r>
          </a:p>
        </p:txBody>
      </p:sp>
      <p:pic>
        <p:nvPicPr>
          <p:cNvPr id="7" name="Content Placeholder 6">
            <a:extLst>
              <a:ext uri="{FF2B5EF4-FFF2-40B4-BE49-F238E27FC236}">
                <a16:creationId xmlns:a16="http://schemas.microsoft.com/office/drawing/2014/main" id="{9D29A3B9-DCFA-9A15-82D8-B4F8CBB561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271" y="1505418"/>
            <a:ext cx="9000564" cy="4258888"/>
          </a:xfrm>
        </p:spPr>
      </p:pic>
    </p:spTree>
    <p:extLst>
      <p:ext uri="{BB962C8B-B14F-4D97-AF65-F5344CB8AC3E}">
        <p14:creationId xmlns:p14="http://schemas.microsoft.com/office/powerpoint/2010/main" val="34274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329671" y="-313811"/>
            <a:ext cx="9905998" cy="1478570"/>
          </a:xfrm>
        </p:spPr>
        <p:txBody>
          <a:bodyPr/>
          <a:lstStyle/>
          <a:p>
            <a:pPr algn="ctr"/>
            <a:r>
              <a:rPr lang="en-US" dirty="0"/>
              <a:t>POPULAR ITEMS PANEL</a:t>
            </a:r>
          </a:p>
        </p:txBody>
      </p:sp>
      <p:pic>
        <p:nvPicPr>
          <p:cNvPr id="7" name="Content Placeholder 6">
            <a:extLst>
              <a:ext uri="{FF2B5EF4-FFF2-40B4-BE49-F238E27FC236}">
                <a16:creationId xmlns:a16="http://schemas.microsoft.com/office/drawing/2014/main" id="{CCC08714-9BB8-5629-ACDE-E579437E53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682" y="1559204"/>
            <a:ext cx="9314330" cy="4339571"/>
          </a:xfrm>
        </p:spPr>
      </p:pic>
    </p:spTree>
    <p:extLst>
      <p:ext uri="{BB962C8B-B14F-4D97-AF65-F5344CB8AC3E}">
        <p14:creationId xmlns:p14="http://schemas.microsoft.com/office/powerpoint/2010/main" val="4075448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329671" y="-313811"/>
            <a:ext cx="9905998" cy="1478570"/>
          </a:xfrm>
        </p:spPr>
        <p:txBody>
          <a:bodyPr/>
          <a:lstStyle/>
          <a:p>
            <a:pPr algn="ctr"/>
            <a:r>
              <a:rPr lang="en-US" dirty="0"/>
              <a:t>SUPPLIER PANEL</a:t>
            </a:r>
          </a:p>
        </p:txBody>
      </p:sp>
      <p:pic>
        <p:nvPicPr>
          <p:cNvPr id="6" name="Content Placeholder 5">
            <a:extLst>
              <a:ext uri="{FF2B5EF4-FFF2-40B4-BE49-F238E27FC236}">
                <a16:creationId xmlns:a16="http://schemas.microsoft.com/office/drawing/2014/main" id="{70A998D6-E30C-E828-78C5-8588846ECE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413" y="1434353"/>
            <a:ext cx="9108140" cy="4356847"/>
          </a:xfrm>
        </p:spPr>
      </p:pic>
    </p:spTree>
    <p:extLst>
      <p:ext uri="{BB962C8B-B14F-4D97-AF65-F5344CB8AC3E}">
        <p14:creationId xmlns:p14="http://schemas.microsoft.com/office/powerpoint/2010/main" val="107952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329671" y="-313811"/>
            <a:ext cx="9905998" cy="1478570"/>
          </a:xfrm>
        </p:spPr>
        <p:txBody>
          <a:bodyPr/>
          <a:lstStyle/>
          <a:p>
            <a:pPr algn="ctr"/>
            <a:r>
              <a:rPr lang="en-US" dirty="0"/>
              <a:t>chart PANEL</a:t>
            </a:r>
          </a:p>
        </p:txBody>
      </p:sp>
      <p:pic>
        <p:nvPicPr>
          <p:cNvPr id="6" name="Content Placeholder 5">
            <a:extLst>
              <a:ext uri="{FF2B5EF4-FFF2-40B4-BE49-F238E27FC236}">
                <a16:creationId xmlns:a16="http://schemas.microsoft.com/office/drawing/2014/main" id="{6C2A470B-D2A4-5252-3672-C0E984EF33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647" y="1532965"/>
            <a:ext cx="9529481" cy="4697506"/>
          </a:xfrm>
        </p:spPr>
      </p:pic>
    </p:spTree>
    <p:extLst>
      <p:ext uri="{BB962C8B-B14F-4D97-AF65-F5344CB8AC3E}">
        <p14:creationId xmlns:p14="http://schemas.microsoft.com/office/powerpoint/2010/main" val="71539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329671" y="-313811"/>
            <a:ext cx="9905998" cy="1478570"/>
          </a:xfrm>
        </p:spPr>
        <p:txBody>
          <a:bodyPr/>
          <a:lstStyle/>
          <a:p>
            <a:pPr algn="ctr"/>
            <a:r>
              <a:rPr lang="en-US" dirty="0"/>
              <a:t>REPORT GENERATOR PANEL</a:t>
            </a:r>
          </a:p>
        </p:txBody>
      </p:sp>
      <p:pic>
        <p:nvPicPr>
          <p:cNvPr id="7" name="Content Placeholder 6">
            <a:extLst>
              <a:ext uri="{FF2B5EF4-FFF2-40B4-BE49-F238E27FC236}">
                <a16:creationId xmlns:a16="http://schemas.microsoft.com/office/drawing/2014/main" id="{D8003045-B058-C378-7288-10408AB831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235" y="1452282"/>
            <a:ext cx="8292353" cy="4464424"/>
          </a:xfrm>
        </p:spPr>
      </p:pic>
    </p:spTree>
    <p:extLst>
      <p:ext uri="{BB962C8B-B14F-4D97-AF65-F5344CB8AC3E}">
        <p14:creationId xmlns:p14="http://schemas.microsoft.com/office/powerpoint/2010/main" val="3112092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329671" y="-313811"/>
            <a:ext cx="9905998" cy="1478570"/>
          </a:xfrm>
        </p:spPr>
        <p:txBody>
          <a:bodyPr/>
          <a:lstStyle/>
          <a:p>
            <a:pPr algn="ctr"/>
            <a:r>
              <a:rPr lang="en-US" dirty="0"/>
              <a:t>REPORT GENERATOR PANEL</a:t>
            </a:r>
          </a:p>
        </p:txBody>
      </p:sp>
      <p:pic>
        <p:nvPicPr>
          <p:cNvPr id="6" name="Content Placeholder 5">
            <a:extLst>
              <a:ext uri="{FF2B5EF4-FFF2-40B4-BE49-F238E27FC236}">
                <a16:creationId xmlns:a16="http://schemas.microsoft.com/office/drawing/2014/main" id="{503B0DD6-90E6-E197-80C3-E0CA4FF7CD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047" y="1613647"/>
            <a:ext cx="8615082" cy="4329953"/>
          </a:xfrm>
        </p:spPr>
      </p:pic>
    </p:spTree>
    <p:extLst>
      <p:ext uri="{BB962C8B-B14F-4D97-AF65-F5344CB8AC3E}">
        <p14:creationId xmlns:p14="http://schemas.microsoft.com/office/powerpoint/2010/main" val="372232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D2C15-25AF-442F-A1C0-EE05898782A4}"/>
              </a:ext>
            </a:extLst>
          </p:cNvPr>
          <p:cNvSpPr>
            <a:spLocks noGrp="1"/>
          </p:cNvSpPr>
          <p:nvPr>
            <p:ph type="ctrTitle"/>
          </p:nvPr>
        </p:nvSpPr>
        <p:spPr>
          <a:xfrm>
            <a:off x="1600200" y="466726"/>
            <a:ext cx="9324974" cy="1104900"/>
          </a:xfrm>
        </p:spPr>
        <p:txBody>
          <a:bodyPr>
            <a:normAutofit fontScale="90000"/>
          </a:bodyPr>
          <a:lstStyle/>
          <a:p>
            <a:r>
              <a:rPr lang="en-US" sz="4800" b="1" u="sng" dirty="0"/>
              <a:t>POINT OF SALES SOFTWARE </a:t>
            </a:r>
            <a:r>
              <a:rPr lang="en-US" sz="4800" b="1" u="sng"/>
              <a:t>(PATUPA)</a:t>
            </a:r>
            <a:endParaRPr lang="en-US" sz="4800" b="1" u="sng" dirty="0"/>
          </a:p>
        </p:txBody>
      </p:sp>
      <p:sp>
        <p:nvSpPr>
          <p:cNvPr id="3" name="Subtitle 2">
            <a:extLst>
              <a:ext uri="{FF2B5EF4-FFF2-40B4-BE49-F238E27FC236}">
                <a16:creationId xmlns:a16="http://schemas.microsoft.com/office/drawing/2014/main" id="{1E4DDA79-4387-468F-AE98-D80052A2335F}"/>
              </a:ext>
            </a:extLst>
          </p:cNvPr>
          <p:cNvSpPr>
            <a:spLocks noGrp="1"/>
          </p:cNvSpPr>
          <p:nvPr>
            <p:ph type="subTitle" idx="1"/>
          </p:nvPr>
        </p:nvSpPr>
        <p:spPr>
          <a:xfrm>
            <a:off x="523876" y="1571627"/>
            <a:ext cx="3316604" cy="4676774"/>
          </a:xfrm>
        </p:spPr>
        <p:txBody>
          <a:bodyPr>
            <a:normAutofit fontScale="70000" lnSpcReduction="20000"/>
          </a:bodyPr>
          <a:lstStyle/>
          <a:p>
            <a:pPr marL="0" marR="0" algn="l">
              <a:lnSpc>
                <a:spcPct val="170000"/>
              </a:lnSpc>
              <a:spcBef>
                <a:spcPts val="0"/>
              </a:spcBef>
              <a:spcAft>
                <a:spcPts val="10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Nyarko George (Group leader)</a:t>
            </a:r>
          </a:p>
          <a:p>
            <a:pPr marL="0" marR="0" algn="l">
              <a:lnSpc>
                <a:spcPct val="170000"/>
              </a:lnSpc>
              <a:spcBef>
                <a:spcPts val="0"/>
              </a:spcBef>
              <a:spcAft>
                <a:spcPts val="1000"/>
              </a:spcAft>
            </a:pPr>
            <a:r>
              <a:rPr lang="en-US"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Nyefere</a:t>
            </a: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 Edith </a:t>
            </a:r>
            <a:r>
              <a:rPr lang="en-US"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Asantewaa</a:t>
            </a:r>
            <a:endPar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70000"/>
              </a:lnSpc>
              <a:spcBef>
                <a:spcPts val="0"/>
              </a:spcBef>
              <a:spcAft>
                <a:spcPts val="1000"/>
              </a:spcAft>
            </a:pPr>
            <a:r>
              <a:rPr lang="en-US"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Bornaah</a:t>
            </a: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 Paul</a:t>
            </a:r>
          </a:p>
          <a:p>
            <a:pPr marL="0" marR="0" algn="l">
              <a:lnSpc>
                <a:spcPct val="170000"/>
              </a:lnSpc>
              <a:spcBef>
                <a:spcPts val="0"/>
              </a:spcBef>
              <a:spcAft>
                <a:spcPts val="1000"/>
              </a:spcAft>
            </a:pPr>
            <a:r>
              <a:rPr lang="en-US"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Opintan</a:t>
            </a: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 Jacob                     </a:t>
            </a:r>
          </a:p>
          <a:p>
            <a:pPr marL="0" marR="0" algn="l">
              <a:lnSpc>
                <a:spcPct val="170000"/>
              </a:lnSpc>
              <a:spcBef>
                <a:spcPts val="0"/>
              </a:spcBef>
              <a:spcAft>
                <a:spcPts val="1000"/>
              </a:spcAft>
            </a:pPr>
            <a:r>
              <a:rPr lang="en-US"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Fianyigborlo</a:t>
            </a: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 Abednego</a:t>
            </a:r>
          </a:p>
          <a:p>
            <a:pPr marL="0" marR="0" algn="l">
              <a:lnSpc>
                <a:spcPct val="170000"/>
              </a:lnSpc>
              <a:spcBef>
                <a:spcPts val="0"/>
              </a:spcBef>
              <a:spcAft>
                <a:spcPts val="10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Mensah Benjamin</a:t>
            </a:r>
          </a:p>
          <a:p>
            <a:pPr marL="0" marR="0" algn="l">
              <a:lnSpc>
                <a:spcPct val="170000"/>
              </a:lnSpc>
              <a:spcBef>
                <a:spcPts val="0"/>
              </a:spcBef>
              <a:spcAft>
                <a:spcPts val="10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Farida Alhassan </a:t>
            </a:r>
            <a:r>
              <a:rPr lang="en-US"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Sakibu</a:t>
            </a:r>
            <a:endPar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algn="l">
              <a:lnSpc>
                <a:spcPct val="170000"/>
              </a:lnSpc>
              <a:spcBef>
                <a:spcPts val="0"/>
              </a:spcBef>
              <a:spcAft>
                <a:spcPts val="1000"/>
              </a:spcAft>
            </a:pPr>
            <a:r>
              <a:rPr lang="en-US"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Inkoom</a:t>
            </a: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lang="en-US"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Buabeng</a:t>
            </a: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 James</a:t>
            </a:r>
          </a:p>
          <a:p>
            <a:pPr marL="0" marR="0" algn="l">
              <a:lnSpc>
                <a:spcPct val="170000"/>
              </a:lnSpc>
              <a:spcBef>
                <a:spcPts val="0"/>
              </a:spcBef>
              <a:spcAft>
                <a:spcPts val="1000"/>
              </a:spcAft>
            </a:pP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Abdullah Huzaifa Mensah</a:t>
            </a:r>
          </a:p>
          <a:p>
            <a:pPr marL="0" marR="0" algn="l">
              <a:lnSpc>
                <a:spcPct val="170000"/>
              </a:lnSpc>
              <a:spcBef>
                <a:spcPts val="0"/>
              </a:spcBef>
              <a:spcAft>
                <a:spcPts val="1000"/>
              </a:spcAft>
            </a:pPr>
            <a:r>
              <a:rPr lang="en-US"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Sumela</a:t>
            </a:r>
            <a:r>
              <a:rPr lang="en-US" dirty="0">
                <a:solidFill>
                  <a:schemeClr val="tx1"/>
                </a:solidFill>
                <a:effectLst/>
                <a:latin typeface="Calibri" panose="020F0502020204030204" pitchFamily="34" charset="0"/>
                <a:ea typeface="Calibri" panose="020F0502020204030204" pitchFamily="34" charset="0"/>
                <a:cs typeface="Arial" panose="020B0604020202020204" pitchFamily="34" charset="0"/>
              </a:rPr>
              <a:t> Ahmed</a:t>
            </a:r>
          </a:p>
          <a:p>
            <a:pPr marL="284163" indent="-284163"/>
            <a:endParaRPr lang="en-US" dirty="0"/>
          </a:p>
        </p:txBody>
      </p:sp>
      <p:sp>
        <p:nvSpPr>
          <p:cNvPr id="4" name="TextBox 3">
            <a:extLst>
              <a:ext uri="{FF2B5EF4-FFF2-40B4-BE49-F238E27FC236}">
                <a16:creationId xmlns:a16="http://schemas.microsoft.com/office/drawing/2014/main" id="{214D1F3F-53C0-41DB-B464-BCA2EF97FC0C}"/>
              </a:ext>
            </a:extLst>
          </p:cNvPr>
          <p:cNvSpPr txBox="1"/>
          <p:nvPr/>
        </p:nvSpPr>
        <p:spPr>
          <a:xfrm>
            <a:off x="7283669" y="1571626"/>
            <a:ext cx="3794233" cy="4659417"/>
          </a:xfrm>
          <a:prstGeom prst="rect">
            <a:avLst/>
          </a:prstGeom>
          <a:noFill/>
        </p:spPr>
        <p:txBody>
          <a:bodyPr wrap="square" rtlCol="0">
            <a:spAutoFit/>
          </a:bodyPr>
          <a:lstStyle/>
          <a:p>
            <a:pPr>
              <a:lnSpc>
                <a:spcPct val="150000"/>
              </a:lnSpc>
            </a:pPr>
            <a:r>
              <a:rPr lang="en-US" sz="2000" dirty="0"/>
              <a:t>PS/CSC/21/0003</a:t>
            </a:r>
          </a:p>
          <a:p>
            <a:pPr>
              <a:lnSpc>
                <a:spcPct val="150000"/>
              </a:lnSpc>
            </a:pPr>
            <a:r>
              <a:rPr lang="en-US" sz="2000" dirty="0"/>
              <a:t>PS/CSC/21/0031</a:t>
            </a:r>
          </a:p>
          <a:p>
            <a:pPr>
              <a:lnSpc>
                <a:spcPct val="150000"/>
              </a:lnSpc>
            </a:pPr>
            <a:r>
              <a:rPr lang="en-US" sz="2000" dirty="0"/>
              <a:t>PS/CSC/21/0034</a:t>
            </a:r>
          </a:p>
          <a:p>
            <a:pPr>
              <a:lnSpc>
                <a:spcPct val="150000"/>
              </a:lnSpc>
            </a:pPr>
            <a:r>
              <a:rPr lang="en-US" sz="2000" dirty="0"/>
              <a:t>PS/CSC/21/0056</a:t>
            </a:r>
          </a:p>
          <a:p>
            <a:pPr>
              <a:lnSpc>
                <a:spcPct val="150000"/>
              </a:lnSpc>
            </a:pPr>
            <a:r>
              <a:rPr lang="en-US" sz="2000" dirty="0"/>
              <a:t>PS/CSC/21/0063</a:t>
            </a:r>
          </a:p>
          <a:p>
            <a:pPr>
              <a:lnSpc>
                <a:spcPct val="150000"/>
              </a:lnSpc>
            </a:pPr>
            <a:r>
              <a:rPr lang="en-US" sz="2000" dirty="0"/>
              <a:t>PS/CSC/21/0075</a:t>
            </a:r>
          </a:p>
          <a:p>
            <a:pPr>
              <a:lnSpc>
                <a:spcPct val="150000"/>
              </a:lnSpc>
            </a:pPr>
            <a:r>
              <a:rPr lang="en-US" sz="2000" dirty="0"/>
              <a:t>PS/CSC/21/0105</a:t>
            </a:r>
          </a:p>
          <a:p>
            <a:pPr>
              <a:lnSpc>
                <a:spcPct val="150000"/>
              </a:lnSpc>
            </a:pPr>
            <a:r>
              <a:rPr lang="en-US" sz="2000" dirty="0"/>
              <a:t>PS/CSC/21/0142</a:t>
            </a:r>
          </a:p>
          <a:p>
            <a:pPr>
              <a:lnSpc>
                <a:spcPct val="150000"/>
              </a:lnSpc>
            </a:pPr>
            <a:r>
              <a:rPr lang="en-US" sz="2000" dirty="0"/>
              <a:t>PS/CSC/21/0143</a:t>
            </a:r>
          </a:p>
          <a:p>
            <a:pPr>
              <a:lnSpc>
                <a:spcPct val="150000"/>
              </a:lnSpc>
            </a:pPr>
            <a:r>
              <a:rPr lang="en-US" sz="2000" dirty="0"/>
              <a:t>PS/CSC/21/0148</a:t>
            </a:r>
          </a:p>
        </p:txBody>
      </p:sp>
    </p:spTree>
    <p:extLst>
      <p:ext uri="{BB962C8B-B14F-4D97-AF65-F5344CB8AC3E}">
        <p14:creationId xmlns:p14="http://schemas.microsoft.com/office/powerpoint/2010/main" val="3168666557"/>
      </p:ext>
    </p:extLst>
  </p:cSld>
  <p:clrMapOvr>
    <a:masterClrMapping/>
  </p:clrMapOvr>
  <mc:AlternateContent xmlns:mc="http://schemas.openxmlformats.org/markup-compatibility/2006">
    <mc:Choice xmlns:p14="http://schemas.microsoft.com/office/powerpoint/2010/main" Requires="p14">
      <p:transition p14:dur="10" advTm="2000"/>
    </mc:Choice>
    <mc:Fallback>
      <p:transition advTm="2000"/>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329671" y="-313811"/>
            <a:ext cx="9905998" cy="1478570"/>
          </a:xfrm>
        </p:spPr>
        <p:txBody>
          <a:bodyPr/>
          <a:lstStyle/>
          <a:p>
            <a:pPr algn="ctr"/>
            <a:r>
              <a:rPr lang="en-US" dirty="0"/>
              <a:t>REPORT GENERATOR PANEL</a:t>
            </a:r>
          </a:p>
        </p:txBody>
      </p:sp>
      <p:pic>
        <p:nvPicPr>
          <p:cNvPr id="7" name="Content Placeholder 6">
            <a:extLst>
              <a:ext uri="{FF2B5EF4-FFF2-40B4-BE49-F238E27FC236}">
                <a16:creationId xmlns:a16="http://schemas.microsoft.com/office/drawing/2014/main" id="{14236F25-644F-F657-A419-FBF948402F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565" y="1703294"/>
            <a:ext cx="8113059" cy="4545106"/>
          </a:xfrm>
        </p:spPr>
      </p:pic>
    </p:spTree>
    <p:extLst>
      <p:ext uri="{BB962C8B-B14F-4D97-AF65-F5344CB8AC3E}">
        <p14:creationId xmlns:p14="http://schemas.microsoft.com/office/powerpoint/2010/main" val="1633161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329671" y="-313811"/>
            <a:ext cx="9905998" cy="1478570"/>
          </a:xfrm>
        </p:spPr>
        <p:txBody>
          <a:bodyPr/>
          <a:lstStyle/>
          <a:p>
            <a:pPr algn="ctr"/>
            <a:r>
              <a:rPr lang="en-US" dirty="0"/>
              <a:t>REPORT GENERATOR PANEL</a:t>
            </a:r>
          </a:p>
        </p:txBody>
      </p:sp>
      <p:pic>
        <p:nvPicPr>
          <p:cNvPr id="6" name="Content Placeholder 5">
            <a:extLst>
              <a:ext uri="{FF2B5EF4-FFF2-40B4-BE49-F238E27FC236}">
                <a16:creationId xmlns:a16="http://schemas.microsoft.com/office/drawing/2014/main" id="{15B887C9-3F98-A068-4F81-4A7BD1E49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847" y="1586753"/>
            <a:ext cx="8337177" cy="4625788"/>
          </a:xfrm>
        </p:spPr>
      </p:pic>
    </p:spTree>
    <p:extLst>
      <p:ext uri="{BB962C8B-B14F-4D97-AF65-F5344CB8AC3E}">
        <p14:creationId xmlns:p14="http://schemas.microsoft.com/office/powerpoint/2010/main" val="2334466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141413" y="-62800"/>
            <a:ext cx="9905998" cy="1478570"/>
          </a:xfrm>
        </p:spPr>
        <p:txBody>
          <a:bodyPr/>
          <a:lstStyle/>
          <a:p>
            <a:pPr algn="ctr"/>
            <a:r>
              <a:rPr lang="en-US" dirty="0"/>
              <a:t>CASHIER PANEL</a:t>
            </a:r>
          </a:p>
        </p:txBody>
      </p:sp>
      <p:pic>
        <p:nvPicPr>
          <p:cNvPr id="7" name="Content Placeholder 6">
            <a:extLst>
              <a:ext uri="{FF2B5EF4-FFF2-40B4-BE49-F238E27FC236}">
                <a16:creationId xmlns:a16="http://schemas.microsoft.com/office/drawing/2014/main" id="{887F99D9-1A66-F9AD-7253-B2432F061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094" y="1415770"/>
            <a:ext cx="8516471" cy="4348536"/>
          </a:xfrm>
        </p:spPr>
      </p:pic>
    </p:spTree>
    <p:extLst>
      <p:ext uri="{BB962C8B-B14F-4D97-AF65-F5344CB8AC3E}">
        <p14:creationId xmlns:p14="http://schemas.microsoft.com/office/powerpoint/2010/main" val="64419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141413" y="-62800"/>
            <a:ext cx="9905998" cy="1478570"/>
          </a:xfrm>
        </p:spPr>
        <p:txBody>
          <a:bodyPr/>
          <a:lstStyle/>
          <a:p>
            <a:pPr algn="ctr"/>
            <a:r>
              <a:rPr lang="en-US" dirty="0"/>
              <a:t>CASHIER PANEL</a:t>
            </a:r>
          </a:p>
        </p:txBody>
      </p:sp>
      <p:pic>
        <p:nvPicPr>
          <p:cNvPr id="11" name="Content Placeholder 10">
            <a:extLst>
              <a:ext uri="{FF2B5EF4-FFF2-40B4-BE49-F238E27FC236}">
                <a16:creationId xmlns:a16="http://schemas.microsoft.com/office/drawing/2014/main" id="{60AD99E0-37BA-C6FF-83A3-6263B897DB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259" y="1613647"/>
            <a:ext cx="9000565" cy="4437529"/>
          </a:xfrm>
        </p:spPr>
      </p:pic>
    </p:spTree>
    <p:extLst>
      <p:ext uri="{BB962C8B-B14F-4D97-AF65-F5344CB8AC3E}">
        <p14:creationId xmlns:p14="http://schemas.microsoft.com/office/powerpoint/2010/main" val="2198122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141413" y="-62800"/>
            <a:ext cx="9905998" cy="1478570"/>
          </a:xfrm>
        </p:spPr>
        <p:txBody>
          <a:bodyPr/>
          <a:lstStyle/>
          <a:p>
            <a:pPr algn="ctr"/>
            <a:r>
              <a:rPr lang="en-US" dirty="0"/>
              <a:t>CASHIER PANEL</a:t>
            </a:r>
          </a:p>
        </p:txBody>
      </p:sp>
      <p:pic>
        <p:nvPicPr>
          <p:cNvPr id="11" name="Content Placeholder 10">
            <a:extLst>
              <a:ext uri="{FF2B5EF4-FFF2-40B4-BE49-F238E27FC236}">
                <a16:creationId xmlns:a16="http://schemas.microsoft.com/office/drawing/2014/main" id="{F43AF64A-9AD8-F9F1-3232-5C28AD52D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271" y="1488141"/>
            <a:ext cx="8462681" cy="4303059"/>
          </a:xfrm>
        </p:spPr>
      </p:pic>
    </p:spTree>
    <p:extLst>
      <p:ext uri="{BB962C8B-B14F-4D97-AF65-F5344CB8AC3E}">
        <p14:creationId xmlns:p14="http://schemas.microsoft.com/office/powerpoint/2010/main" val="3123449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141413" y="-62800"/>
            <a:ext cx="9905998" cy="1478570"/>
          </a:xfrm>
        </p:spPr>
        <p:txBody>
          <a:bodyPr/>
          <a:lstStyle/>
          <a:p>
            <a:pPr algn="ctr"/>
            <a:r>
              <a:rPr lang="en-US" dirty="0"/>
              <a:t>CASHIER PANEL</a:t>
            </a:r>
          </a:p>
        </p:txBody>
      </p:sp>
      <p:pic>
        <p:nvPicPr>
          <p:cNvPr id="11" name="Content Placeholder 10">
            <a:extLst>
              <a:ext uri="{FF2B5EF4-FFF2-40B4-BE49-F238E27FC236}">
                <a16:creationId xmlns:a16="http://schemas.microsoft.com/office/drawing/2014/main" id="{C7365E02-5480-5F7F-2E2D-15299B6DFB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7435" y="1559859"/>
            <a:ext cx="9379976" cy="4482353"/>
          </a:xfrm>
        </p:spPr>
      </p:pic>
    </p:spTree>
    <p:extLst>
      <p:ext uri="{BB962C8B-B14F-4D97-AF65-F5344CB8AC3E}">
        <p14:creationId xmlns:p14="http://schemas.microsoft.com/office/powerpoint/2010/main" val="181471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141413" y="-62800"/>
            <a:ext cx="9905998" cy="1478570"/>
          </a:xfrm>
        </p:spPr>
        <p:txBody>
          <a:bodyPr/>
          <a:lstStyle/>
          <a:p>
            <a:pPr algn="ctr"/>
            <a:r>
              <a:rPr lang="en-US" dirty="0"/>
              <a:t>CASHIER PANEL</a:t>
            </a:r>
          </a:p>
        </p:txBody>
      </p:sp>
      <p:pic>
        <p:nvPicPr>
          <p:cNvPr id="6" name="Content Placeholder 5">
            <a:extLst>
              <a:ext uri="{FF2B5EF4-FFF2-40B4-BE49-F238E27FC236}">
                <a16:creationId xmlns:a16="http://schemas.microsoft.com/office/drawing/2014/main" id="{64BCBBC9-396E-4FD0-D3F6-73DBCC666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341" y="1586754"/>
            <a:ext cx="9063318" cy="4132729"/>
          </a:xfrm>
        </p:spPr>
      </p:pic>
    </p:spTree>
    <p:extLst>
      <p:ext uri="{BB962C8B-B14F-4D97-AF65-F5344CB8AC3E}">
        <p14:creationId xmlns:p14="http://schemas.microsoft.com/office/powerpoint/2010/main" val="164304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141413" y="-62800"/>
            <a:ext cx="9905998" cy="1478570"/>
          </a:xfrm>
        </p:spPr>
        <p:txBody>
          <a:bodyPr/>
          <a:lstStyle/>
          <a:p>
            <a:pPr algn="ctr"/>
            <a:r>
              <a:rPr lang="en-US" dirty="0"/>
              <a:t>CASHIER PANEL</a:t>
            </a:r>
          </a:p>
        </p:txBody>
      </p:sp>
      <p:pic>
        <p:nvPicPr>
          <p:cNvPr id="7" name="Content Placeholder 6">
            <a:extLst>
              <a:ext uri="{FF2B5EF4-FFF2-40B4-BE49-F238E27FC236}">
                <a16:creationId xmlns:a16="http://schemas.microsoft.com/office/drawing/2014/main" id="{30A88FA6-0291-F5BE-E85A-6EEFC7C644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1" y="1532964"/>
            <a:ext cx="9905998" cy="4410636"/>
          </a:xfrm>
        </p:spPr>
      </p:pic>
    </p:spTree>
    <p:extLst>
      <p:ext uri="{BB962C8B-B14F-4D97-AF65-F5344CB8AC3E}">
        <p14:creationId xmlns:p14="http://schemas.microsoft.com/office/powerpoint/2010/main" val="84453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141413" y="-62800"/>
            <a:ext cx="9905998" cy="1478570"/>
          </a:xfrm>
        </p:spPr>
        <p:txBody>
          <a:bodyPr/>
          <a:lstStyle/>
          <a:p>
            <a:pPr algn="ctr"/>
            <a:r>
              <a:rPr lang="en-US" dirty="0"/>
              <a:t>CASHIER PANEL</a:t>
            </a:r>
          </a:p>
        </p:txBody>
      </p:sp>
      <p:pic>
        <p:nvPicPr>
          <p:cNvPr id="6" name="Content Placeholder 5">
            <a:extLst>
              <a:ext uri="{FF2B5EF4-FFF2-40B4-BE49-F238E27FC236}">
                <a16:creationId xmlns:a16="http://schemas.microsoft.com/office/drawing/2014/main" id="{C2127947-9562-A6F2-EAA4-8AEBAB384C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106" y="1415770"/>
            <a:ext cx="8579224" cy="4276818"/>
          </a:xfrm>
        </p:spPr>
      </p:pic>
    </p:spTree>
    <p:extLst>
      <p:ext uri="{BB962C8B-B14F-4D97-AF65-F5344CB8AC3E}">
        <p14:creationId xmlns:p14="http://schemas.microsoft.com/office/powerpoint/2010/main" val="2718494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E4B3-9337-4FB8-81E2-08283691106F}"/>
              </a:ext>
            </a:extLst>
          </p:cNvPr>
          <p:cNvSpPr>
            <a:spLocks noGrp="1"/>
          </p:cNvSpPr>
          <p:nvPr>
            <p:ph type="title"/>
          </p:nvPr>
        </p:nvSpPr>
        <p:spPr>
          <a:xfrm>
            <a:off x="1141413" y="-62800"/>
            <a:ext cx="9905998" cy="1478570"/>
          </a:xfrm>
        </p:spPr>
        <p:txBody>
          <a:bodyPr/>
          <a:lstStyle/>
          <a:p>
            <a:pPr algn="ctr"/>
            <a:r>
              <a:rPr lang="en-US" dirty="0"/>
              <a:t>CASHIER PANEL</a:t>
            </a:r>
          </a:p>
        </p:txBody>
      </p:sp>
      <p:pic>
        <p:nvPicPr>
          <p:cNvPr id="7" name="Content Placeholder 6">
            <a:extLst>
              <a:ext uri="{FF2B5EF4-FFF2-40B4-BE49-F238E27FC236}">
                <a16:creationId xmlns:a16="http://schemas.microsoft.com/office/drawing/2014/main" id="{EDA858C0-2478-F782-F022-AACACE0BE4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965" y="1290918"/>
            <a:ext cx="9628094" cy="4500282"/>
          </a:xfrm>
        </p:spPr>
      </p:pic>
    </p:spTree>
    <p:extLst>
      <p:ext uri="{BB962C8B-B14F-4D97-AF65-F5344CB8AC3E}">
        <p14:creationId xmlns:p14="http://schemas.microsoft.com/office/powerpoint/2010/main" val="290577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11B4-B016-4887-8371-549E33D3A549}"/>
              </a:ext>
            </a:extLst>
          </p:cNvPr>
          <p:cNvSpPr>
            <a:spLocks noGrp="1"/>
          </p:cNvSpPr>
          <p:nvPr>
            <p:ph type="title"/>
          </p:nvPr>
        </p:nvSpPr>
        <p:spPr>
          <a:xfrm>
            <a:off x="838200" y="365125"/>
            <a:ext cx="10515600" cy="1787525"/>
          </a:xfrm>
        </p:spPr>
        <p:txBody>
          <a:bodyPr>
            <a:normAutofit/>
          </a:bodyPr>
          <a:lstStyle/>
          <a:p>
            <a:pPr algn="ctr"/>
            <a:r>
              <a:rPr lang="en-US" sz="6000" b="1" dirty="0"/>
              <a:t>AIM</a:t>
            </a:r>
          </a:p>
        </p:txBody>
      </p:sp>
      <p:sp>
        <p:nvSpPr>
          <p:cNvPr id="3" name="Content Placeholder 2">
            <a:extLst>
              <a:ext uri="{FF2B5EF4-FFF2-40B4-BE49-F238E27FC236}">
                <a16:creationId xmlns:a16="http://schemas.microsoft.com/office/drawing/2014/main" id="{9CAEE2B9-DF4B-4EDE-B5D4-2525E668BA48}"/>
              </a:ext>
            </a:extLst>
          </p:cNvPr>
          <p:cNvSpPr>
            <a:spLocks noGrp="1"/>
          </p:cNvSpPr>
          <p:nvPr>
            <p:ph idx="1"/>
          </p:nvPr>
        </p:nvSpPr>
        <p:spPr>
          <a:xfrm>
            <a:off x="838200" y="2419349"/>
            <a:ext cx="10515600" cy="3757613"/>
          </a:xfrm>
        </p:spPr>
        <p:txBody>
          <a:bodyPr/>
          <a:lstStyle/>
          <a:p>
            <a:r>
              <a:rPr lang="en-US" dirty="0">
                <a:latin typeface="Times New Roman" panose="02020603050405020304" pitchFamily="18" charset="0"/>
                <a:cs typeface="Times New Roman" panose="02020603050405020304" pitchFamily="18" charset="0"/>
              </a:rPr>
              <a:t>To offer a user-friendly and easily navigable point-of-sale (POS) system that empowers store owners, managers, and cashiers to proficiently oversee product inventories, customer interactions, and payment procedures. </a:t>
            </a:r>
          </a:p>
        </p:txBody>
      </p:sp>
    </p:spTree>
    <p:extLst>
      <p:ext uri="{BB962C8B-B14F-4D97-AF65-F5344CB8AC3E}">
        <p14:creationId xmlns:p14="http://schemas.microsoft.com/office/powerpoint/2010/main" val="413883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8059D89-7020-4C0D-8DF7-E5F7927B8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14" y="-408260"/>
            <a:ext cx="12488041" cy="7429170"/>
          </a:xfrm>
          <a:prstGeom prst="rect">
            <a:avLst/>
          </a:prstGeom>
        </p:spPr>
      </p:pic>
    </p:spTree>
    <p:extLst>
      <p:ext uri="{BB962C8B-B14F-4D97-AF65-F5344CB8AC3E}">
        <p14:creationId xmlns:p14="http://schemas.microsoft.com/office/powerpoint/2010/main" val="362086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8EDF9-76E7-4B8B-9FF1-FA1D07914CCE}"/>
              </a:ext>
            </a:extLst>
          </p:cNvPr>
          <p:cNvSpPr>
            <a:spLocks noGrp="1"/>
          </p:cNvSpPr>
          <p:nvPr>
            <p:ph type="title"/>
          </p:nvPr>
        </p:nvSpPr>
        <p:spPr>
          <a:xfrm>
            <a:off x="838200" y="384175"/>
            <a:ext cx="10515600" cy="1682750"/>
          </a:xfrm>
        </p:spPr>
        <p:txBody>
          <a:bodyPr>
            <a:normAutofit/>
          </a:bodyPr>
          <a:lstStyle/>
          <a:p>
            <a:pPr algn="ctr"/>
            <a:r>
              <a:rPr lang="en-US" sz="4800" b="1" dirty="0"/>
              <a:t>OBJECTIVE</a:t>
            </a:r>
          </a:p>
        </p:txBody>
      </p:sp>
      <p:sp>
        <p:nvSpPr>
          <p:cNvPr id="3" name="Content Placeholder 2">
            <a:extLst>
              <a:ext uri="{FF2B5EF4-FFF2-40B4-BE49-F238E27FC236}">
                <a16:creationId xmlns:a16="http://schemas.microsoft.com/office/drawing/2014/main" id="{95DAD50B-1E04-43E5-882B-232523124469}"/>
              </a:ext>
            </a:extLst>
          </p:cNvPr>
          <p:cNvSpPr>
            <a:spLocks noGrp="1"/>
          </p:cNvSpPr>
          <p:nvPr>
            <p:ph idx="1"/>
          </p:nvPr>
        </p:nvSpPr>
        <p:spPr>
          <a:xfrm>
            <a:off x="934720" y="1225550"/>
            <a:ext cx="10378440" cy="461232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goal is to provide small convenience stores with a reliable point-of-sale system that is simple to use and has comprehensive administration and cashier features to improve operational efficiency, minimize manual errors, and facilitate seamless transactions.</a:t>
            </a:r>
          </a:p>
          <a:p>
            <a:endParaRPr lang="en-US" dirty="0"/>
          </a:p>
        </p:txBody>
      </p:sp>
    </p:spTree>
    <p:extLst>
      <p:ext uri="{BB962C8B-B14F-4D97-AF65-F5344CB8AC3E}">
        <p14:creationId xmlns:p14="http://schemas.microsoft.com/office/powerpoint/2010/main" val="482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F426F-C8FA-429E-B6C9-70773003B4DB}"/>
              </a:ext>
            </a:extLst>
          </p:cNvPr>
          <p:cNvSpPr>
            <a:spLocks noGrp="1"/>
          </p:cNvSpPr>
          <p:nvPr>
            <p:ph type="title"/>
          </p:nvPr>
        </p:nvSpPr>
        <p:spPr>
          <a:xfrm>
            <a:off x="1513839" y="608358"/>
            <a:ext cx="9535159" cy="763242"/>
          </a:xfrm>
        </p:spPr>
        <p:txBody>
          <a:bodyPr/>
          <a:lstStyle/>
          <a:p>
            <a:pPr algn="ctr"/>
            <a:r>
              <a:rPr lang="en-US" b="1" dirty="0"/>
              <a:t>KEY FEATURES OF THE APPLICATION</a:t>
            </a:r>
          </a:p>
        </p:txBody>
      </p:sp>
      <p:sp>
        <p:nvSpPr>
          <p:cNvPr id="3" name="Content Placeholder 2">
            <a:extLst>
              <a:ext uri="{FF2B5EF4-FFF2-40B4-BE49-F238E27FC236}">
                <a16:creationId xmlns:a16="http://schemas.microsoft.com/office/drawing/2014/main" id="{85F46809-7722-46DF-A1D5-4D3CD763326C}"/>
              </a:ext>
            </a:extLst>
          </p:cNvPr>
          <p:cNvSpPr>
            <a:spLocks noGrp="1"/>
          </p:cNvSpPr>
          <p:nvPr>
            <p:ph idx="1"/>
          </p:nvPr>
        </p:nvSpPr>
        <p:spPr>
          <a:xfrm>
            <a:off x="701040" y="1513840"/>
            <a:ext cx="10346371" cy="5567679"/>
          </a:xfrm>
        </p:spPr>
        <p:txBody>
          <a:bodyPr>
            <a:noAutofit/>
          </a:bodyPr>
          <a:lstStyle/>
          <a:p>
            <a:pP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CASHIER PANEL</a:t>
            </a:r>
          </a:p>
          <a:p>
            <a:r>
              <a:rPr lang="en-US" sz="1600" b="1" dirty="0">
                <a:latin typeface="Times New Roman" panose="02020603050405020304" pitchFamily="18" charset="0"/>
                <a:cs typeface="Times New Roman" panose="02020603050405020304" pitchFamily="18" charset="0"/>
              </a:rPr>
              <a:t>Login: </a:t>
            </a:r>
            <a:r>
              <a:rPr lang="en-US" sz="1600" dirty="0">
                <a:latin typeface="Times New Roman" panose="02020603050405020304" pitchFamily="18" charset="0"/>
                <a:cs typeface="Times New Roman" panose="02020603050405020304" pitchFamily="18" charset="0"/>
              </a:rPr>
              <a:t>When the software first launches, this is the page that appears. The radio button that says "Cashier" must be selected by the cashier for them to access the cashier panel.  He or she must input their cashier's ID in the first box.   </a:t>
            </a:r>
          </a:p>
          <a:p>
            <a:pPr marL="0" indent="0">
              <a:buNone/>
            </a:pPr>
            <a:r>
              <a:rPr lang="en-US"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Selling product items with cash: </a:t>
            </a:r>
            <a:r>
              <a:rPr lang="en-US" sz="1600" dirty="0">
                <a:latin typeface="Times New Roman" panose="02020603050405020304" pitchFamily="18" charset="0"/>
                <a:cs typeface="Times New Roman" panose="02020603050405020304" pitchFamily="18" charset="0"/>
              </a:rPr>
              <a:t>When you want to sell an item, simply "double-click" it on the table on the left side. When you "double-click" a table row, the item you selected appears in the "sale items" table, which is on the right side.  When an item reaches the "sale items" table, the value is calculated based on the percentage of promotion and the quantity of the products.  </a:t>
            </a:r>
          </a:p>
          <a:p>
            <a:pPr marL="0" indent="0">
              <a:buNone/>
            </a:pPr>
            <a:r>
              <a:rPr lang="en-US"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Search product items: </a:t>
            </a:r>
            <a:r>
              <a:rPr lang="en-US" sz="1600" dirty="0">
                <a:latin typeface="Times New Roman" panose="02020603050405020304" pitchFamily="18" charset="0"/>
                <a:cs typeface="Times New Roman" panose="02020603050405020304" pitchFamily="18" charset="0"/>
              </a:rPr>
              <a:t>Products can be found through name and barcode searches. By scanning the barcode using an Android application, you can also locate the product goods. </a:t>
            </a:r>
          </a:p>
        </p:txBody>
      </p:sp>
    </p:spTree>
    <p:extLst>
      <p:ext uri="{BB962C8B-B14F-4D97-AF65-F5344CB8AC3E}">
        <p14:creationId xmlns:p14="http://schemas.microsoft.com/office/powerpoint/2010/main" val="345208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8631D-54A5-AA29-27B1-C2F863BA8C86}"/>
              </a:ext>
            </a:extLst>
          </p:cNvPr>
          <p:cNvSpPr>
            <a:spLocks noGrp="1"/>
          </p:cNvSpPr>
          <p:nvPr>
            <p:ph type="title"/>
          </p:nvPr>
        </p:nvSpPr>
        <p:spPr>
          <a:xfrm>
            <a:off x="1534160" y="365125"/>
            <a:ext cx="9819640" cy="829193"/>
          </a:xfrm>
        </p:spPr>
        <p:txBody>
          <a:bodyPr/>
          <a:lstStyle/>
          <a:p>
            <a:r>
              <a:rPr lang="en-US" b="1" dirty="0"/>
              <a:t>KEY FEATURES OF THE APPLICATION</a:t>
            </a:r>
            <a:endParaRPr lang="LID4096" dirty="0"/>
          </a:p>
        </p:txBody>
      </p:sp>
      <p:sp>
        <p:nvSpPr>
          <p:cNvPr id="3" name="Content Placeholder 2">
            <a:extLst>
              <a:ext uri="{FF2B5EF4-FFF2-40B4-BE49-F238E27FC236}">
                <a16:creationId xmlns:a16="http://schemas.microsoft.com/office/drawing/2014/main" id="{108D6069-3900-7312-5031-8D0E812552F7}"/>
              </a:ext>
            </a:extLst>
          </p:cNvPr>
          <p:cNvSpPr>
            <a:spLocks noGrp="1"/>
          </p:cNvSpPr>
          <p:nvPr>
            <p:ph idx="1"/>
          </p:nvPr>
        </p:nvSpPr>
        <p:spPr>
          <a:xfrm>
            <a:off x="205273" y="1296955"/>
            <a:ext cx="11148527" cy="5195920"/>
          </a:xfrm>
        </p:spPr>
        <p:txBody>
          <a:bodyPr>
            <a:noAutofit/>
          </a:bodyPr>
          <a:lstStyle/>
          <a:p>
            <a:pPr>
              <a:buFont typeface="Wingdings" panose="05000000000000000000" pitchFamily="2" charset="2"/>
              <a:buChar char="v"/>
            </a:pPr>
            <a:r>
              <a:rPr lang="en-US" sz="1600" b="1" strike="noStrike" kern="0" dirty="0">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Administrator’s Panel </a:t>
            </a:r>
          </a:p>
          <a:p>
            <a:r>
              <a:rPr lang="en-US" sz="1600" b="1" dirty="0">
                <a:latin typeface="Times New Roman" panose="02020603050405020304" pitchFamily="18" charset="0"/>
                <a:cs typeface="Times New Roman" panose="02020603050405020304" pitchFamily="18" charset="0"/>
              </a:rPr>
              <a:t>Login Page:  </a:t>
            </a:r>
            <a:r>
              <a:rPr lang="en-US" sz="1600" dirty="0">
                <a:latin typeface="Times New Roman" panose="02020603050405020304" pitchFamily="18" charset="0"/>
                <a:cs typeface="Times New Roman" panose="02020603050405020304" pitchFamily="18" charset="0"/>
              </a:rPr>
              <a:t>This is the first page you will see when running the software. Enter the admin panel by selecting the admin option button. Fill out the first box with your admin username. In the second box, enter your password. After filling in all the boxes, he or she must click the “login” button.  </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Manage Product Items:</a:t>
            </a:r>
            <a:r>
              <a:rPr lang="en-US" sz="1600" dirty="0">
                <a:latin typeface="Times New Roman" panose="02020603050405020304" pitchFamily="18" charset="0"/>
                <a:cs typeface="Times New Roman" panose="02020603050405020304" pitchFamily="18" charset="0"/>
              </a:rPr>
              <a:t> This panel displays all the product items in the database. You can search for product items by name or barcode. </a:t>
            </a:r>
            <a:r>
              <a:rPr lang="en-GB" sz="1600" dirty="0">
                <a:latin typeface="Times New Roman" panose="02020603050405020304" pitchFamily="18" charset="0"/>
                <a:cs typeface="Times New Roman" panose="02020603050405020304" pitchFamily="18" charset="0"/>
              </a:rPr>
              <a:t>You can also make changes to the product in this panel. To edit a product item, simply "double-click" on it. Double-clicking an item will display its data on the left side of the table. </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Manage Product Category: </a:t>
            </a:r>
            <a:r>
              <a:rPr lang="en-GB" sz="1600" dirty="0">
                <a:latin typeface="Times New Roman" panose="02020603050405020304" pitchFamily="18" charset="0"/>
                <a:cs typeface="Times New Roman" panose="02020603050405020304" pitchFamily="18" charset="0"/>
              </a:rPr>
              <a:t>You can manage product category in this panel. Whenever you want to add a new category, you have to click the “new” button to generate a new category ID. Then, you have to add the category name and click the add button. If you want to delete the product category, you can select the item you want to delete.</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Manage Cashier: </a:t>
            </a:r>
            <a:r>
              <a:rPr lang="en-GB" sz="1600" dirty="0">
                <a:latin typeface="Times New Roman" panose="02020603050405020304" pitchFamily="18" charset="0"/>
                <a:cs typeface="Times New Roman" panose="02020603050405020304" pitchFamily="18" charset="0"/>
              </a:rPr>
              <a:t>You can manage cashiers in this panel. Like the previous panel, you can also do all the staff like the other</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endParaRPr lang="LID4096"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61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7DBC-9912-99EE-2470-4083C628697A}"/>
              </a:ext>
            </a:extLst>
          </p:cNvPr>
          <p:cNvSpPr>
            <a:spLocks noGrp="1"/>
          </p:cNvSpPr>
          <p:nvPr>
            <p:ph type="title"/>
          </p:nvPr>
        </p:nvSpPr>
        <p:spPr>
          <a:xfrm>
            <a:off x="1524000" y="327803"/>
            <a:ext cx="9357360" cy="847855"/>
          </a:xfrm>
        </p:spPr>
        <p:txBody>
          <a:bodyPr/>
          <a:lstStyle/>
          <a:p>
            <a:r>
              <a:rPr lang="en-US" b="1" dirty="0"/>
              <a:t>KEY FEATURES OF THE APPLICATION</a:t>
            </a:r>
            <a:endParaRPr lang="LID4096" dirty="0"/>
          </a:p>
        </p:txBody>
      </p:sp>
      <p:sp>
        <p:nvSpPr>
          <p:cNvPr id="3" name="Content Placeholder 2">
            <a:extLst>
              <a:ext uri="{FF2B5EF4-FFF2-40B4-BE49-F238E27FC236}">
                <a16:creationId xmlns:a16="http://schemas.microsoft.com/office/drawing/2014/main" id="{A72AB5A3-4A1B-EF3F-269F-73D7A4557D48}"/>
              </a:ext>
            </a:extLst>
          </p:cNvPr>
          <p:cNvSpPr>
            <a:spLocks noGrp="1"/>
          </p:cNvSpPr>
          <p:nvPr>
            <p:ph idx="1"/>
          </p:nvPr>
        </p:nvSpPr>
        <p:spPr>
          <a:xfrm>
            <a:off x="205273" y="1408922"/>
            <a:ext cx="11148527" cy="4768041"/>
          </a:xfrm>
        </p:spPr>
        <p:txBody>
          <a:bodyPr>
            <a:normAutofit/>
          </a:bodyPr>
          <a:lstStyle/>
          <a:p>
            <a:r>
              <a:rPr lang="en-US" sz="1800" b="1" dirty="0">
                <a:latin typeface="Times New Roman" panose="02020603050405020304" pitchFamily="18" charset="0"/>
                <a:cs typeface="Times New Roman" panose="02020603050405020304" pitchFamily="18" charset="0"/>
              </a:rPr>
              <a:t>Popular Item: </a:t>
            </a:r>
            <a:r>
              <a:rPr lang="en-GB" sz="1800" kern="100" dirty="0">
                <a:effectLst/>
                <a:latin typeface="Times New Roman" panose="02020603050405020304" pitchFamily="18" charset="0"/>
                <a:ea typeface="Aptos" panose="020B0004020202020204" pitchFamily="34" charset="0"/>
                <a:cs typeface="Times New Roman" panose="02020603050405020304" pitchFamily="18" charset="0"/>
              </a:rPr>
              <a:t>In this panel, you can see the most popular items in the store. The system generates items in descending order to their popularity.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Manage Supplier: </a:t>
            </a:r>
            <a:r>
              <a:rPr lang="en-GB" sz="1800" kern="0" dirty="0">
                <a:effectLst/>
                <a:latin typeface="Times New Roman" panose="02020603050405020304" pitchFamily="18" charset="0"/>
                <a:ea typeface="Times New Roman" panose="02020603050405020304" pitchFamily="18" charset="0"/>
                <a:cs typeface="Times New Roman" panose="02020603050405020304" pitchFamily="18" charset="0"/>
              </a:rPr>
              <a:t>You can use this to manage suppliers. Similar to other panels, you can do operations such as adding, updating, and deleting staff. Unlike product categories, deleting suppliers associated with product items is not permitted</a:t>
            </a:r>
            <a:r>
              <a:rPr lang="en-GB" sz="1800" kern="100" dirty="0">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Chart View: </a:t>
            </a:r>
            <a:r>
              <a:rPr lang="en-GB" sz="1800" dirty="0">
                <a:latin typeface="Times New Roman" panose="02020603050405020304" pitchFamily="18" charset="0"/>
                <a:cs typeface="Times New Roman" panose="02020603050405020304" pitchFamily="18" charset="0"/>
              </a:rPr>
              <a:t>In the chart view panel, 3 types of charts are provided. Each chart points to different types of information.</a:t>
            </a:r>
          </a:p>
          <a:p>
            <a:endParaRPr lang="en-GB"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Report Generation: </a:t>
            </a:r>
            <a:r>
              <a:rPr lang="en-GB" sz="1800" dirty="0">
                <a:latin typeface="Times New Roman" panose="02020603050405020304" pitchFamily="18" charset="0"/>
                <a:cs typeface="Times New Roman" panose="02020603050405020304" pitchFamily="18" charset="0"/>
              </a:rPr>
              <a:t>This feature provides you to see the summary report over the store for daily and monthly.</a:t>
            </a:r>
          </a:p>
          <a:p>
            <a:pPr marL="514350" indent="-514350">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00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5AE6-720E-5BE8-88A0-1C8815100424}"/>
              </a:ext>
            </a:extLst>
          </p:cNvPr>
          <p:cNvSpPr>
            <a:spLocks noGrp="1"/>
          </p:cNvSpPr>
          <p:nvPr>
            <p:ph type="title"/>
          </p:nvPr>
        </p:nvSpPr>
        <p:spPr>
          <a:xfrm>
            <a:off x="1513840" y="158620"/>
            <a:ext cx="9839960" cy="1156995"/>
          </a:xfrm>
        </p:spPr>
        <p:txBody>
          <a:bodyPr>
            <a:normAutofit/>
          </a:bodyPr>
          <a:lstStyle/>
          <a:p>
            <a:r>
              <a:rPr lang="en-US" b="1" dirty="0"/>
              <a:t>KEY FEATURES OF THE APPLICATION</a:t>
            </a:r>
            <a:endParaRPr lang="LID4096" dirty="0"/>
          </a:p>
        </p:txBody>
      </p:sp>
      <p:sp>
        <p:nvSpPr>
          <p:cNvPr id="3" name="Content Placeholder 2">
            <a:extLst>
              <a:ext uri="{FF2B5EF4-FFF2-40B4-BE49-F238E27FC236}">
                <a16:creationId xmlns:a16="http://schemas.microsoft.com/office/drawing/2014/main" id="{EB243A47-D9F4-61F7-AA2F-FE38250D36C3}"/>
              </a:ext>
            </a:extLst>
          </p:cNvPr>
          <p:cNvSpPr>
            <a:spLocks noGrp="1"/>
          </p:cNvSpPr>
          <p:nvPr>
            <p:ph idx="1"/>
          </p:nvPr>
        </p:nvSpPr>
        <p:spPr>
          <a:xfrm>
            <a:off x="121298" y="1117601"/>
            <a:ext cx="11318862" cy="5059362"/>
          </a:xfrm>
        </p:spPr>
        <p:txBody>
          <a:bodyPr>
            <a:noAutofit/>
          </a:bodyPr>
          <a:lstStyle/>
          <a:p>
            <a:pPr marL="342900" indent="-342900">
              <a:buFont typeface="+mj-lt"/>
              <a:buAutoNum type="arabicPeriod"/>
            </a:pPr>
            <a:r>
              <a:rPr lang="en-GB" sz="1800" b="1" dirty="0">
                <a:latin typeface="Times New Roman" panose="02020603050405020304" pitchFamily="18" charset="0"/>
                <a:cs typeface="Times New Roman" panose="02020603050405020304" pitchFamily="18" charset="0"/>
              </a:rPr>
              <a:t>Daily Sale Chart: </a:t>
            </a:r>
            <a:r>
              <a:rPr lang="en-GB" sz="1800" dirty="0">
                <a:latin typeface="Times New Roman" panose="02020603050405020304" pitchFamily="18" charset="0"/>
                <a:cs typeface="Times New Roman" panose="02020603050405020304" pitchFamily="18" charset="0"/>
              </a:rPr>
              <a:t>This chart provides you to see the daily sale amount within this current month</a:t>
            </a:r>
          </a:p>
          <a:p>
            <a:pPr marL="0" indent="0">
              <a:buNone/>
            </a:pPr>
            <a:endParaRPr lang="en-GB" sz="1800" b="1" dirty="0">
              <a:latin typeface="Times New Roman" panose="02020603050405020304" pitchFamily="18" charset="0"/>
              <a:cs typeface="Times New Roman" panose="02020603050405020304" pitchFamily="18" charset="0"/>
            </a:endParaRPr>
          </a:p>
          <a:p>
            <a:pPr marL="0" indent="0">
              <a:buNone/>
            </a:pPr>
            <a:r>
              <a:rPr lang="en-GB" sz="1800" b="1" dirty="0">
                <a:latin typeface="Times New Roman" panose="02020603050405020304" pitchFamily="18" charset="0"/>
                <a:cs typeface="Times New Roman" panose="02020603050405020304" pitchFamily="18" charset="0"/>
              </a:rPr>
              <a:t>2. Category Sales</a:t>
            </a:r>
            <a:r>
              <a:rPr lang="en-GB" sz="1800" dirty="0">
                <a:latin typeface="Times New Roman" panose="02020603050405020304" pitchFamily="18" charset="0"/>
                <a:cs typeface="Times New Roman" panose="02020603050405020304" pitchFamily="18" charset="0"/>
              </a:rPr>
              <a:t>: This chart shows which category in the store is the most selling category by pie chart. </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GB" sz="1800" b="1" dirty="0">
                <a:latin typeface="Times New Roman" panose="02020603050405020304" pitchFamily="18" charset="0"/>
                <a:cs typeface="Times New Roman" panose="02020603050405020304" pitchFamily="18" charset="0"/>
              </a:rPr>
              <a:t>3. Monthly Sale </a:t>
            </a:r>
            <a:r>
              <a:rPr lang="en-GB" sz="1800" dirty="0">
                <a:latin typeface="Times New Roman" panose="02020603050405020304" pitchFamily="18" charset="0"/>
                <a:cs typeface="Times New Roman" panose="02020603050405020304" pitchFamily="18" charset="0"/>
              </a:rPr>
              <a:t>: Monthly sale chart provides monthly sale amount in the current year</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4.Report: </a:t>
            </a:r>
            <a:r>
              <a:rPr lang="en-GB" sz="1800" dirty="0">
                <a:latin typeface="Times New Roman" panose="02020603050405020304" pitchFamily="18" charset="0"/>
                <a:cs typeface="Times New Roman" panose="02020603050405020304" pitchFamily="18" charset="0"/>
              </a:rPr>
              <a:t>This panel will provide you to see the summary report over the store for daily and monthly. You can generate them by clicking each button. After you click, the reports will show in another user interface. You can save them as PDF file as well as print them to paper like receipt voucher.</a:t>
            </a:r>
            <a:endParaRPr lang="LID4096"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35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D279-359F-48A9-BA30-2F12C588353B}"/>
              </a:ext>
            </a:extLst>
          </p:cNvPr>
          <p:cNvSpPr>
            <a:spLocks noGrp="1"/>
          </p:cNvSpPr>
          <p:nvPr>
            <p:ph type="title"/>
          </p:nvPr>
        </p:nvSpPr>
        <p:spPr>
          <a:xfrm>
            <a:off x="1141413" y="283780"/>
            <a:ext cx="9905998" cy="966952"/>
          </a:xfrm>
        </p:spPr>
        <p:txBody>
          <a:bodyPr>
            <a:normAutofit/>
          </a:bodyPr>
          <a:lstStyle/>
          <a:p>
            <a:pPr algn="ctr"/>
            <a:r>
              <a:rPr lang="en-US" sz="3200" dirty="0">
                <a:latin typeface="Times New Roman" panose="02020603050405020304" pitchFamily="18" charset="0"/>
                <a:cs typeface="Times New Roman" panose="02020603050405020304" pitchFamily="18" charset="0"/>
              </a:rPr>
              <a:t>Application logo</a:t>
            </a:r>
          </a:p>
        </p:txBody>
      </p:sp>
      <p:pic>
        <p:nvPicPr>
          <p:cNvPr id="9" name="Content Placeholder 8">
            <a:extLst>
              <a:ext uri="{FF2B5EF4-FFF2-40B4-BE49-F238E27FC236}">
                <a16:creationId xmlns:a16="http://schemas.microsoft.com/office/drawing/2014/main" id="{4ECE7C43-77AC-4DA8-BDCD-A45DD99EB4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974" y="1250732"/>
            <a:ext cx="6650949" cy="5108027"/>
          </a:xfrm>
        </p:spPr>
      </p:pic>
    </p:spTree>
    <p:extLst>
      <p:ext uri="{BB962C8B-B14F-4D97-AF65-F5344CB8AC3E}">
        <p14:creationId xmlns:p14="http://schemas.microsoft.com/office/powerpoint/2010/main" val="2678725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530</TotalTime>
  <Words>868</Words>
  <Application>Microsoft Office PowerPoint</Application>
  <PresentationFormat>Widescreen</PresentationFormat>
  <Paragraphs>80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Times New Roman</vt:lpstr>
      <vt:lpstr>Tw Cen MT</vt:lpstr>
      <vt:lpstr>Wingdings</vt:lpstr>
      <vt:lpstr>Circuit</vt:lpstr>
      <vt:lpstr>GROUP 10</vt:lpstr>
      <vt:lpstr>POINT OF SALES SOFTWARE (PATUPA)</vt:lpstr>
      <vt:lpstr>AIM</vt:lpstr>
      <vt:lpstr>OBJECTIVE</vt:lpstr>
      <vt:lpstr>KEY FEATURES OF THE APPLICATION</vt:lpstr>
      <vt:lpstr>KEY FEATURES OF THE APPLICATION</vt:lpstr>
      <vt:lpstr>KEY FEATURES OF THE APPLICATION</vt:lpstr>
      <vt:lpstr>KEY FEATURES OF THE APPLICATION</vt:lpstr>
      <vt:lpstr>Application logo</vt:lpstr>
      <vt:lpstr>APPLICATION SCREENSHOTS</vt:lpstr>
      <vt:lpstr>ADMIN INTERFACE</vt:lpstr>
      <vt:lpstr>Product category panel </vt:lpstr>
      <vt:lpstr>PowerPoint Presentation</vt:lpstr>
      <vt:lpstr>Manage Cashier panel</vt:lpstr>
      <vt:lpstr>POPULAR ITEMS PANEL</vt:lpstr>
      <vt:lpstr>SUPPLIER PANEL</vt:lpstr>
      <vt:lpstr>chart PANEL</vt:lpstr>
      <vt:lpstr>REPORT GENERATOR PANEL</vt:lpstr>
      <vt:lpstr>REPORT GENERATOR PANEL</vt:lpstr>
      <vt:lpstr>REPORT GENERATOR PANEL</vt:lpstr>
      <vt:lpstr>REPORT GENERATOR PANEL</vt:lpstr>
      <vt:lpstr>CASHIER PANEL</vt:lpstr>
      <vt:lpstr>CASHIER PANEL</vt:lpstr>
      <vt:lpstr>CASHIER PANEL</vt:lpstr>
      <vt:lpstr>CASHIER PANEL</vt:lpstr>
      <vt:lpstr>CASHIER PANEL</vt:lpstr>
      <vt:lpstr>CASHIER PANEL</vt:lpstr>
      <vt:lpstr>CASHIER PANEL</vt:lpstr>
      <vt:lpstr>CASHIER PANEL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 of Sales(PATUPA)</dc:title>
  <dc:creator>Farida Alhassan</dc:creator>
  <cp:lastModifiedBy>NYARKO GEORGE</cp:lastModifiedBy>
  <cp:revision>58</cp:revision>
  <dcterms:created xsi:type="dcterms:W3CDTF">2024-07-22T13:18:20Z</dcterms:created>
  <dcterms:modified xsi:type="dcterms:W3CDTF">2024-07-26T02:26:47Z</dcterms:modified>
</cp:coreProperties>
</file>