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3" r:id="rId6"/>
    <p:sldId id="264" r:id="rId7"/>
    <p:sldId id="268" r:id="rId8"/>
    <p:sldId id="277" r:id="rId9"/>
    <p:sldId id="27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5143500" type="screen16x9"/>
  <p:notesSz cx="6858000" cy="9144000"/>
  <p:embeddedFontLst>
    <p:embeddedFont>
      <p:font typeface="DM Sans" panose="020B0604020202020204" charset="0"/>
      <p:regular r:id="rId20"/>
      <p:bold r:id="rId21"/>
      <p:italic r:id="rId22"/>
      <p:boldItalic r:id="rId23"/>
    </p:embeddedFont>
    <p:embeddedFont>
      <p:font typeface="proxima nova bold" panose="02000506030000020004" charset="0"/>
      <p:bold r:id="rId24"/>
    </p:embeddedFont>
    <p:embeddedFont>
      <p:font typeface="proxima nova rg" panose="02000506030000020004" charset="0"/>
      <p:regular r:id="rId25"/>
      <p:bold r:id="rId26"/>
      <p:italic r:id="rId27"/>
      <p:boldItalic r:id="rId28"/>
    </p:embeddedFont>
    <p:embeddedFont>
      <p:font typeface="Vig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  <p15:guide id="6" pos="2875">
          <p15:clr>
            <a:srgbClr val="A4A3A4"/>
          </p15:clr>
        </p15:guide>
        <p15:guide id="7" pos="3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658367-1752-4BCB-99D9-0009F8CEB734}">
  <a:tblStyle styleId="{D5658367-1752-4BCB-99D9-0009F8CEB7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461"/>
        <p:guide pos="2880"/>
        <p:guide pos="456"/>
        <p:guide orient="horz" pos="1732"/>
        <p:guide orient="horz" pos="2664"/>
        <p:guide pos="2875"/>
        <p:guide pos="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24248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32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561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44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74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7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9142096" cy="5143500"/>
          </a:xfrm>
          <a:prstGeom prst="rect">
            <a:avLst/>
          </a:prstGeom>
        </p:spPr>
      </p:pic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81264" y="1202058"/>
            <a:ext cx="5498622" cy="2890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400" dirty="0">
                <a:solidFill>
                  <a:schemeClr val="bg1"/>
                </a:solidFill>
                <a:latin typeface="+mj-lt"/>
              </a:rPr>
              <a:t>Программирование на языке</a:t>
            </a:r>
            <a:br>
              <a:rPr lang="ru-RU" sz="4400" dirty="0">
                <a:solidFill>
                  <a:schemeClr val="bg1"/>
                </a:solidFill>
                <a:latin typeface="+mj-lt"/>
              </a:rPr>
            </a:br>
            <a:r>
              <a:rPr lang="en-US" sz="9600" dirty="0">
                <a:solidFill>
                  <a:schemeClr val="accent2"/>
                </a:solidFill>
                <a:latin typeface="+mj-lt"/>
              </a:rPr>
              <a:t>Python</a:t>
            </a:r>
            <a:endParaRPr sz="9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3" y="356490"/>
            <a:ext cx="1741715" cy="5902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914465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Переменные, объекты и динамическая типизация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07554" y="3969191"/>
            <a:ext cx="42481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dirty="0">
              <a:solidFill>
                <a:schemeClr val="tx1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Выражения создают и обрабатывают объекты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u="sng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23899" y="2279434"/>
            <a:ext cx="0" cy="31276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649877" y="2279434"/>
            <a:ext cx="148045" cy="148045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49877" y="2933124"/>
            <a:ext cx="148045" cy="148045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49877" y="3582117"/>
            <a:ext cx="148045" cy="148045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49877" y="4264500"/>
            <a:ext cx="148045" cy="148045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5824" y="1463754"/>
            <a:ext cx="81433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+mn-lt"/>
              </a:rPr>
              <a:t>Между программами и объектами выстроена целая иерархия (это справедливо как в </a:t>
            </a:r>
            <a:r>
              <a:rPr lang="ru-RU" dirty="0" err="1">
                <a:solidFill>
                  <a:schemeClr val="tx1"/>
                </a:solidFill>
                <a:latin typeface="+mn-lt"/>
              </a:rPr>
              <a:t>Python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, так и в других языках программирования):</a:t>
            </a:r>
            <a:endParaRPr lang="ru-RU" dirty="0">
              <a:latin typeface="+mn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07554" y="2193174"/>
            <a:ext cx="2848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ru-RU" dirty="0">
                <a:solidFill>
                  <a:schemeClr val="tx1"/>
                </a:solidFill>
                <a:latin typeface="+mn-lt"/>
              </a:rPr>
              <a:t>Программы делятся на модули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007554" y="2853259"/>
            <a:ext cx="2719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ru-RU" dirty="0">
                <a:solidFill>
                  <a:schemeClr val="tx1"/>
                </a:solidFill>
                <a:latin typeface="+mn-lt"/>
              </a:rPr>
              <a:t>Модули содержат инструкции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007554" y="3502252"/>
            <a:ext cx="3074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ru-RU" dirty="0">
                <a:solidFill>
                  <a:schemeClr val="tx1"/>
                </a:solidFill>
                <a:latin typeface="+mn-lt"/>
              </a:rPr>
              <a:t>Инструкции состоят из выражений</a:t>
            </a:r>
          </a:p>
        </p:txBody>
      </p:sp>
      <p:grpSp>
        <p:nvGrpSpPr>
          <p:cNvPr id="18" name="Группа 17"/>
          <p:cNvGrpSpPr/>
          <p:nvPr/>
        </p:nvGrpSpPr>
        <p:grpSpPr>
          <a:xfrm flipH="1">
            <a:off x="5566602" y="2512248"/>
            <a:ext cx="4553212" cy="2759191"/>
            <a:chOff x="-903210" y="2512248"/>
            <a:chExt cx="4553212" cy="2759191"/>
          </a:xfrm>
        </p:grpSpPr>
        <p:sp>
          <p:nvSpPr>
            <p:cNvPr id="19" name="Google Shape;1738;p44"/>
            <p:cNvSpPr/>
            <p:nvPr/>
          </p:nvSpPr>
          <p:spPr>
            <a:xfrm>
              <a:off x="-903210" y="2621786"/>
              <a:ext cx="4553212" cy="2649653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54;p44"/>
            <p:cNvSpPr/>
            <p:nvPr/>
          </p:nvSpPr>
          <p:spPr>
            <a:xfrm>
              <a:off x="773574" y="4698724"/>
              <a:ext cx="300810" cy="117942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55;p44"/>
            <p:cNvSpPr/>
            <p:nvPr/>
          </p:nvSpPr>
          <p:spPr>
            <a:xfrm>
              <a:off x="769255" y="4694523"/>
              <a:ext cx="306103" cy="126330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56;p44"/>
            <p:cNvSpPr/>
            <p:nvPr/>
          </p:nvSpPr>
          <p:spPr>
            <a:xfrm>
              <a:off x="883702" y="4698724"/>
              <a:ext cx="76367" cy="50744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57;p44"/>
            <p:cNvSpPr/>
            <p:nvPr/>
          </p:nvSpPr>
          <p:spPr>
            <a:xfrm>
              <a:off x="879265" y="4694508"/>
              <a:ext cx="85729" cy="59177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58;p44"/>
            <p:cNvSpPr/>
            <p:nvPr/>
          </p:nvSpPr>
          <p:spPr>
            <a:xfrm>
              <a:off x="780754" y="4770757"/>
              <a:ext cx="289945" cy="45909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59;p44"/>
            <p:cNvSpPr/>
            <p:nvPr/>
          </p:nvSpPr>
          <p:spPr>
            <a:xfrm>
              <a:off x="776081" y="4766541"/>
              <a:ext cx="298864" cy="54312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60;p44"/>
            <p:cNvSpPr/>
            <p:nvPr/>
          </p:nvSpPr>
          <p:spPr>
            <a:xfrm>
              <a:off x="543101" y="3520738"/>
              <a:ext cx="432006" cy="1190798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61;p44"/>
            <p:cNvSpPr/>
            <p:nvPr/>
          </p:nvSpPr>
          <p:spPr>
            <a:xfrm>
              <a:off x="538708" y="3516506"/>
              <a:ext cx="440601" cy="1199246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62;p44"/>
            <p:cNvSpPr/>
            <p:nvPr/>
          </p:nvSpPr>
          <p:spPr>
            <a:xfrm>
              <a:off x="559805" y="3520738"/>
              <a:ext cx="416438" cy="128158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63;p44"/>
            <p:cNvSpPr/>
            <p:nvPr/>
          </p:nvSpPr>
          <p:spPr>
            <a:xfrm>
              <a:off x="555588" y="3516521"/>
              <a:ext cx="424885" cy="136547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64;p44"/>
            <p:cNvSpPr/>
            <p:nvPr/>
          </p:nvSpPr>
          <p:spPr>
            <a:xfrm>
              <a:off x="955735" y="3024424"/>
              <a:ext cx="120256" cy="482101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65;p44"/>
            <p:cNvSpPr/>
            <p:nvPr/>
          </p:nvSpPr>
          <p:spPr>
            <a:xfrm>
              <a:off x="945003" y="3020223"/>
              <a:ext cx="131063" cy="49049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66;p44"/>
            <p:cNvSpPr/>
            <p:nvPr/>
          </p:nvSpPr>
          <p:spPr>
            <a:xfrm>
              <a:off x="944251" y="3419956"/>
              <a:ext cx="190771" cy="156228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67;p44"/>
            <p:cNvSpPr/>
            <p:nvPr/>
          </p:nvSpPr>
          <p:spPr>
            <a:xfrm>
              <a:off x="941199" y="3415740"/>
              <a:ext cx="181748" cy="164647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68;p44"/>
            <p:cNvSpPr/>
            <p:nvPr/>
          </p:nvSpPr>
          <p:spPr>
            <a:xfrm>
              <a:off x="972793" y="3464568"/>
              <a:ext cx="220492" cy="98172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69;p44"/>
            <p:cNvSpPr/>
            <p:nvPr/>
          </p:nvSpPr>
          <p:spPr>
            <a:xfrm>
              <a:off x="970095" y="3460337"/>
              <a:ext cx="228556" cy="10660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70;p44"/>
            <p:cNvSpPr/>
            <p:nvPr/>
          </p:nvSpPr>
          <p:spPr>
            <a:xfrm>
              <a:off x="1090130" y="3416669"/>
              <a:ext cx="245584" cy="111027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71;p44"/>
            <p:cNvSpPr/>
            <p:nvPr/>
          </p:nvSpPr>
          <p:spPr>
            <a:xfrm>
              <a:off x="1086931" y="3412452"/>
              <a:ext cx="252926" cy="119460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72;p44"/>
            <p:cNvSpPr/>
            <p:nvPr/>
          </p:nvSpPr>
          <p:spPr>
            <a:xfrm>
              <a:off x="812215" y="3668047"/>
              <a:ext cx="55565" cy="131092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73;p44"/>
            <p:cNvSpPr/>
            <p:nvPr/>
          </p:nvSpPr>
          <p:spPr>
            <a:xfrm>
              <a:off x="567972" y="3649043"/>
              <a:ext cx="150331" cy="143432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74;p44"/>
            <p:cNvSpPr/>
            <p:nvPr/>
          </p:nvSpPr>
          <p:spPr>
            <a:xfrm>
              <a:off x="778027" y="3840979"/>
              <a:ext cx="56184" cy="47118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75;p44"/>
            <p:cNvSpPr/>
            <p:nvPr/>
          </p:nvSpPr>
          <p:spPr>
            <a:xfrm>
              <a:off x="772306" y="3836748"/>
              <a:ext cx="66652" cy="55551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76;p44"/>
            <p:cNvSpPr/>
            <p:nvPr/>
          </p:nvSpPr>
          <p:spPr>
            <a:xfrm>
              <a:off x="590278" y="3558184"/>
              <a:ext cx="22188" cy="88102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77;p44"/>
            <p:cNvSpPr/>
            <p:nvPr/>
          </p:nvSpPr>
          <p:spPr>
            <a:xfrm>
              <a:off x="586032" y="3553968"/>
              <a:ext cx="30739" cy="96535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78;p44"/>
            <p:cNvSpPr/>
            <p:nvPr/>
          </p:nvSpPr>
          <p:spPr>
            <a:xfrm>
              <a:off x="941199" y="3566204"/>
              <a:ext cx="24075" cy="78092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79;p44"/>
            <p:cNvSpPr/>
            <p:nvPr/>
          </p:nvSpPr>
          <p:spPr>
            <a:xfrm>
              <a:off x="936968" y="3561988"/>
              <a:ext cx="32729" cy="865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80;p44"/>
            <p:cNvSpPr/>
            <p:nvPr/>
          </p:nvSpPr>
          <p:spPr>
            <a:xfrm>
              <a:off x="724864" y="3592918"/>
              <a:ext cx="24090" cy="71768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81;p44"/>
            <p:cNvSpPr/>
            <p:nvPr/>
          </p:nvSpPr>
          <p:spPr>
            <a:xfrm>
              <a:off x="720618" y="3588716"/>
              <a:ext cx="32758" cy="80186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82;p44"/>
            <p:cNvSpPr/>
            <p:nvPr/>
          </p:nvSpPr>
          <p:spPr>
            <a:xfrm>
              <a:off x="547716" y="2942396"/>
              <a:ext cx="487792" cy="660400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83;p44"/>
            <p:cNvSpPr/>
            <p:nvPr/>
          </p:nvSpPr>
          <p:spPr>
            <a:xfrm>
              <a:off x="543706" y="2938165"/>
              <a:ext cx="491861" cy="668773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84;p44"/>
            <p:cNvSpPr/>
            <p:nvPr/>
          </p:nvSpPr>
          <p:spPr>
            <a:xfrm>
              <a:off x="873353" y="3060942"/>
              <a:ext cx="52292" cy="521169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85;p44"/>
            <p:cNvSpPr/>
            <p:nvPr/>
          </p:nvSpPr>
          <p:spPr>
            <a:xfrm>
              <a:off x="707586" y="2858598"/>
              <a:ext cx="230193" cy="223809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86;p44"/>
            <p:cNvSpPr/>
            <p:nvPr/>
          </p:nvSpPr>
          <p:spPr>
            <a:xfrm>
              <a:off x="703163" y="2854411"/>
              <a:ext cx="239068" cy="232198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87;p44"/>
            <p:cNvSpPr/>
            <p:nvPr/>
          </p:nvSpPr>
          <p:spPr>
            <a:xfrm>
              <a:off x="775638" y="2785135"/>
              <a:ext cx="114580" cy="280038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88;p44"/>
            <p:cNvSpPr/>
            <p:nvPr/>
          </p:nvSpPr>
          <p:spPr>
            <a:xfrm>
              <a:off x="771451" y="2780919"/>
              <a:ext cx="123057" cy="288456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89;p44"/>
            <p:cNvSpPr/>
            <p:nvPr/>
          </p:nvSpPr>
          <p:spPr>
            <a:xfrm>
              <a:off x="672321" y="2516789"/>
              <a:ext cx="363836" cy="34669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90;p44"/>
            <p:cNvSpPr/>
            <p:nvPr/>
          </p:nvSpPr>
          <p:spPr>
            <a:xfrm>
              <a:off x="675874" y="2512248"/>
              <a:ext cx="364573" cy="355432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91;p44"/>
            <p:cNvSpPr/>
            <p:nvPr/>
          </p:nvSpPr>
          <p:spPr>
            <a:xfrm>
              <a:off x="899374" y="2580551"/>
              <a:ext cx="85729" cy="82471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92;p44"/>
            <p:cNvSpPr/>
            <p:nvPr/>
          </p:nvSpPr>
          <p:spPr>
            <a:xfrm>
              <a:off x="724761" y="2714842"/>
              <a:ext cx="21834" cy="11765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93;p44"/>
            <p:cNvSpPr/>
            <p:nvPr/>
          </p:nvSpPr>
          <p:spPr>
            <a:xfrm>
              <a:off x="764508" y="2591284"/>
              <a:ext cx="133879" cy="13581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94;p44"/>
            <p:cNvSpPr/>
            <p:nvPr/>
          </p:nvSpPr>
          <p:spPr>
            <a:xfrm>
              <a:off x="883408" y="2548662"/>
              <a:ext cx="33776" cy="10615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95;p44"/>
            <p:cNvSpPr/>
            <p:nvPr/>
          </p:nvSpPr>
          <p:spPr>
            <a:xfrm>
              <a:off x="704416" y="2562005"/>
              <a:ext cx="162878" cy="9743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96;p44"/>
            <p:cNvSpPr/>
            <p:nvPr/>
          </p:nvSpPr>
          <p:spPr>
            <a:xfrm>
              <a:off x="966851" y="2670850"/>
              <a:ext cx="47472" cy="61094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97;p44"/>
            <p:cNvSpPr/>
            <p:nvPr/>
          </p:nvSpPr>
          <p:spPr>
            <a:xfrm>
              <a:off x="762208" y="2652333"/>
              <a:ext cx="223293" cy="296093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98;p44"/>
            <p:cNvSpPr/>
            <p:nvPr/>
          </p:nvSpPr>
          <p:spPr>
            <a:xfrm>
              <a:off x="758050" y="2648117"/>
              <a:ext cx="231402" cy="304466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99;p44"/>
            <p:cNvSpPr/>
            <p:nvPr/>
          </p:nvSpPr>
          <p:spPr>
            <a:xfrm>
              <a:off x="732074" y="2740008"/>
              <a:ext cx="51246" cy="75792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00;p44"/>
            <p:cNvSpPr/>
            <p:nvPr/>
          </p:nvSpPr>
          <p:spPr>
            <a:xfrm>
              <a:off x="729700" y="2735806"/>
              <a:ext cx="58352" cy="8421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01;p44"/>
            <p:cNvSpPr/>
            <p:nvPr/>
          </p:nvSpPr>
          <p:spPr>
            <a:xfrm>
              <a:off x="841907" y="2747733"/>
              <a:ext cx="51865" cy="20360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02;p44"/>
            <p:cNvSpPr/>
            <p:nvPr/>
          </p:nvSpPr>
          <p:spPr>
            <a:xfrm>
              <a:off x="933341" y="2744446"/>
              <a:ext cx="36046" cy="14124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03;p44"/>
            <p:cNvSpPr/>
            <p:nvPr/>
          </p:nvSpPr>
          <p:spPr>
            <a:xfrm>
              <a:off x="928550" y="2740244"/>
              <a:ext cx="45820" cy="22527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04;p44"/>
            <p:cNvSpPr/>
            <p:nvPr/>
          </p:nvSpPr>
          <p:spPr>
            <a:xfrm>
              <a:off x="891472" y="2768108"/>
              <a:ext cx="45806" cy="78652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05;p44"/>
            <p:cNvSpPr/>
            <p:nvPr/>
          </p:nvSpPr>
          <p:spPr>
            <a:xfrm>
              <a:off x="837720" y="2842337"/>
              <a:ext cx="54902" cy="32935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06;p44"/>
            <p:cNvSpPr/>
            <p:nvPr/>
          </p:nvSpPr>
          <p:spPr>
            <a:xfrm>
              <a:off x="867913" y="2775435"/>
              <a:ext cx="14581" cy="2637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07;p44"/>
            <p:cNvSpPr/>
            <p:nvPr/>
          </p:nvSpPr>
          <p:spPr>
            <a:xfrm>
              <a:off x="936083" y="2769700"/>
              <a:ext cx="14581" cy="2634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08;p44"/>
            <p:cNvSpPr/>
            <p:nvPr/>
          </p:nvSpPr>
          <p:spPr>
            <a:xfrm>
              <a:off x="477437" y="3010522"/>
              <a:ext cx="194412" cy="45667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09;p44"/>
            <p:cNvSpPr/>
            <p:nvPr/>
          </p:nvSpPr>
          <p:spPr>
            <a:xfrm>
              <a:off x="472897" y="3006394"/>
              <a:ext cx="201518" cy="465000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10;p44"/>
            <p:cNvSpPr/>
            <p:nvPr/>
          </p:nvSpPr>
          <p:spPr>
            <a:xfrm>
              <a:off x="525720" y="3354233"/>
              <a:ext cx="106501" cy="9627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11;p44"/>
            <p:cNvSpPr/>
            <p:nvPr/>
          </p:nvSpPr>
          <p:spPr>
            <a:xfrm>
              <a:off x="521208" y="3350002"/>
              <a:ext cx="115553" cy="18045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12;p44"/>
            <p:cNvSpPr/>
            <p:nvPr/>
          </p:nvSpPr>
          <p:spPr>
            <a:xfrm>
              <a:off x="574960" y="3334169"/>
              <a:ext cx="14816" cy="3066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13;p44"/>
            <p:cNvSpPr/>
            <p:nvPr/>
          </p:nvSpPr>
          <p:spPr>
            <a:xfrm>
              <a:off x="570508" y="3329967"/>
              <a:ext cx="23736" cy="1147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14;p44"/>
            <p:cNvSpPr/>
            <p:nvPr/>
          </p:nvSpPr>
          <p:spPr>
            <a:xfrm>
              <a:off x="486047" y="3335009"/>
              <a:ext cx="56715" cy="18517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15;p44"/>
            <p:cNvSpPr/>
            <p:nvPr/>
          </p:nvSpPr>
          <p:spPr>
            <a:xfrm>
              <a:off x="481492" y="3330778"/>
              <a:ext cx="65856" cy="26964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16;p44"/>
            <p:cNvSpPr/>
            <p:nvPr/>
          </p:nvSpPr>
          <p:spPr>
            <a:xfrm>
              <a:off x="449529" y="3393316"/>
              <a:ext cx="220138" cy="137210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17;p44"/>
            <p:cNvSpPr/>
            <p:nvPr/>
          </p:nvSpPr>
          <p:spPr>
            <a:xfrm>
              <a:off x="445195" y="3389115"/>
              <a:ext cx="215833" cy="14554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18;p44"/>
            <p:cNvSpPr/>
            <p:nvPr/>
          </p:nvSpPr>
          <p:spPr>
            <a:xfrm>
              <a:off x="473840" y="3341334"/>
              <a:ext cx="667698" cy="227967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19;p44"/>
            <p:cNvSpPr/>
            <p:nvPr/>
          </p:nvSpPr>
          <p:spPr>
            <a:xfrm>
              <a:off x="474990" y="3337117"/>
              <a:ext cx="661476" cy="236370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20;p44"/>
            <p:cNvSpPr/>
            <p:nvPr/>
          </p:nvSpPr>
          <p:spPr>
            <a:xfrm>
              <a:off x="990572" y="3367738"/>
              <a:ext cx="121421" cy="25829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21;p44"/>
            <p:cNvSpPr/>
            <p:nvPr/>
          </p:nvSpPr>
          <p:spPr>
            <a:xfrm>
              <a:off x="1013306" y="3349177"/>
              <a:ext cx="120507" cy="34881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22;p44"/>
            <p:cNvSpPr/>
            <p:nvPr/>
          </p:nvSpPr>
          <p:spPr>
            <a:xfrm>
              <a:off x="913497" y="3407514"/>
              <a:ext cx="583178" cy="29294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23;p44"/>
            <p:cNvSpPr/>
            <p:nvPr/>
          </p:nvSpPr>
          <p:spPr>
            <a:xfrm>
              <a:off x="909207" y="3403356"/>
              <a:ext cx="591655" cy="37682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24;p44"/>
            <p:cNvSpPr/>
            <p:nvPr/>
          </p:nvSpPr>
          <p:spPr>
            <a:xfrm>
              <a:off x="1176655" y="3120281"/>
              <a:ext cx="393483" cy="304422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25;p44"/>
            <p:cNvSpPr/>
            <p:nvPr/>
          </p:nvSpPr>
          <p:spPr>
            <a:xfrm>
              <a:off x="1171893" y="3116065"/>
              <a:ext cx="403007" cy="31285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26;p44"/>
            <p:cNvSpPr/>
            <p:nvPr/>
          </p:nvSpPr>
          <p:spPr>
            <a:xfrm>
              <a:off x="797797" y="3598432"/>
              <a:ext cx="72991" cy="49447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27;p44"/>
            <p:cNvSpPr/>
            <p:nvPr/>
          </p:nvSpPr>
          <p:spPr>
            <a:xfrm>
              <a:off x="793521" y="3594215"/>
              <a:ext cx="81512" cy="5788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28;p44"/>
            <p:cNvSpPr/>
            <p:nvPr/>
          </p:nvSpPr>
          <p:spPr>
            <a:xfrm>
              <a:off x="556974" y="4717256"/>
              <a:ext cx="169571" cy="214816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29;p44"/>
            <p:cNvSpPr/>
            <p:nvPr/>
          </p:nvSpPr>
          <p:spPr>
            <a:xfrm>
              <a:off x="559628" y="4713069"/>
              <a:ext cx="163143" cy="223234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30;p44"/>
            <p:cNvSpPr/>
            <p:nvPr/>
          </p:nvSpPr>
          <p:spPr>
            <a:xfrm>
              <a:off x="610505" y="4743498"/>
              <a:ext cx="58499" cy="95872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31;p44"/>
            <p:cNvSpPr/>
            <p:nvPr/>
          </p:nvSpPr>
          <p:spPr>
            <a:xfrm>
              <a:off x="609783" y="4739267"/>
              <a:ext cx="63408" cy="104319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32;p44"/>
            <p:cNvSpPr/>
            <p:nvPr/>
          </p:nvSpPr>
          <p:spPr>
            <a:xfrm>
              <a:off x="570228" y="4896660"/>
              <a:ext cx="140233" cy="35412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33;p44"/>
            <p:cNvSpPr/>
            <p:nvPr/>
          </p:nvSpPr>
          <p:spPr>
            <a:xfrm>
              <a:off x="565894" y="4892429"/>
              <a:ext cx="148975" cy="43874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34;p44"/>
            <p:cNvSpPr/>
            <p:nvPr/>
          </p:nvSpPr>
          <p:spPr>
            <a:xfrm>
              <a:off x="574916" y="4664728"/>
              <a:ext cx="131918" cy="88442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35;p44"/>
            <p:cNvSpPr/>
            <p:nvPr/>
          </p:nvSpPr>
          <p:spPr>
            <a:xfrm>
              <a:off x="570538" y="4660496"/>
              <a:ext cx="140557" cy="96874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36;p44"/>
            <p:cNvSpPr/>
            <p:nvPr/>
          </p:nvSpPr>
          <p:spPr>
            <a:xfrm>
              <a:off x="754261" y="4629109"/>
              <a:ext cx="163703" cy="113725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37;p44"/>
            <p:cNvSpPr/>
            <p:nvPr/>
          </p:nvSpPr>
          <p:spPr>
            <a:xfrm>
              <a:off x="750974" y="4624908"/>
              <a:ext cx="171310" cy="122158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54;p44"/>
            <p:cNvSpPr/>
            <p:nvPr/>
          </p:nvSpPr>
          <p:spPr>
            <a:xfrm>
              <a:off x="1604341" y="3258347"/>
              <a:ext cx="72593" cy="8433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55;p44"/>
            <p:cNvSpPr/>
            <p:nvPr/>
          </p:nvSpPr>
          <p:spPr>
            <a:xfrm>
              <a:off x="1567514" y="3258347"/>
              <a:ext cx="12635" cy="8433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56;p44"/>
            <p:cNvSpPr/>
            <p:nvPr/>
          </p:nvSpPr>
          <p:spPr>
            <a:xfrm>
              <a:off x="1539178" y="3231928"/>
              <a:ext cx="52101" cy="6015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373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0" y="1436928"/>
            <a:ext cx="9144000" cy="1312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914465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Переменные, объекты и динамическая типизация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033401" y="2870314"/>
            <a:ext cx="784316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Переменная объявляется, как только ей присваивается некоторое значение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chemeClr val="tx1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Переменная не имеет типа, тип имеют объекты. А переменная - это просто ссылка, указывающая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на конкретный объект в данный момент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chemeClr val="tx1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Когда переменная используется, ее имя замещается объектом, на который она указывает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chemeClr val="tx1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Неинициализированную переменную использовать нельзя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1200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0416" y="1797332"/>
            <a:ext cx="6297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Любой объект имеет тип. Поскольку Python использует динамическую типизацию, заранее объявлять тип переменной, ссылающейся на объект, не нужно. Механизм создания и определения переменных выглядит следующим образом: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2" y="2828979"/>
            <a:ext cx="364793" cy="36479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2" y="3323922"/>
            <a:ext cx="364793" cy="364793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2" y="3985071"/>
            <a:ext cx="364793" cy="36479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2" y="4470259"/>
            <a:ext cx="364793" cy="364793"/>
          </a:xfrm>
          <a:prstGeom prst="rect">
            <a:avLst/>
          </a:prstGeom>
        </p:spPr>
      </p:pic>
      <p:sp>
        <p:nvSpPr>
          <p:cNvPr id="27" name="Овал 26"/>
          <p:cNvSpPr/>
          <p:nvPr/>
        </p:nvSpPr>
        <p:spPr>
          <a:xfrm>
            <a:off x="566388" y="1664011"/>
            <a:ext cx="836767" cy="8367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Picture 2" descr="C:\Users\user\Downloads\png (1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02" y="1791125"/>
            <a:ext cx="582538" cy="58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4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77373"/>
            <a:ext cx="9144000" cy="2874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914465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Переменные, объекты и динамическая типизация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64085" y="1393713"/>
            <a:ext cx="4504730" cy="115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Если ввести такую инструкцию: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sz="2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chemeClr val="tx1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chemeClr val="tx1"/>
                </a:solidFill>
                <a:effectLst/>
                <a:latin typeface="+mn-lt"/>
              </a:rPr>
              <a:t> a </a:t>
            </a:r>
            <a:r>
              <a:rPr lang="en-US" sz="1400" b="1" dirty="0"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lang="en-US" sz="1400" dirty="0">
                <a:solidFill>
                  <a:schemeClr val="tx1"/>
                </a:solidFill>
                <a:effectLst/>
                <a:latin typeface="+mn-lt"/>
              </a:rPr>
              <a:t> 3</a:t>
            </a:r>
          </a:p>
          <a:p>
            <a:pPr>
              <a:buNone/>
            </a:pP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sz="1800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4084" y="2670756"/>
            <a:ext cx="8274473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Интерпретатор Python выполнит эту инструкцию в три этапа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(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по крайней мере, концептуально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: 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342900" indent="-342900" eaLnBrk="1" hangingPunct="1">
              <a:lnSpc>
                <a:spcPct val="250000"/>
              </a:lnSpc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Создается объект, представляющий число 3</a:t>
            </a:r>
          </a:p>
          <a:p>
            <a:pPr marL="342900" indent="-342900" eaLnBrk="1" hangingPunct="1"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latin typeface="+mn-lt"/>
            </a:endParaRPr>
          </a:p>
          <a:p>
            <a:pPr marL="342900" indent="-342900" eaLnBrk="1" hangingPunct="1"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Создается переменная a, если она еще отсутствует</a:t>
            </a:r>
          </a:p>
          <a:p>
            <a:pPr marL="342900" indent="-342900" eaLnBrk="1" hangingPunct="1"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latin typeface="+mn-lt"/>
            </a:endParaRPr>
          </a:p>
          <a:p>
            <a:pPr marL="342900" indent="-342900" eaLnBrk="1" hangingPunct="1"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В переменную a записывается ссылка (адрес в памяти) на вновь созданный объект, представляющий число 3</a:t>
            </a:r>
          </a:p>
        </p:txBody>
      </p:sp>
    </p:spTree>
    <p:extLst>
      <p:ext uri="{BB962C8B-B14F-4D97-AF65-F5344CB8AC3E}">
        <p14:creationId xmlns:p14="http://schemas.microsoft.com/office/powerpoint/2010/main" val="91503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4" y="183729"/>
            <a:ext cx="4704775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Переменные, объекты </a:t>
            </a:r>
            <a:br>
              <a:rPr lang="ru-RU" sz="3200" b="1" dirty="0">
                <a:solidFill>
                  <a:schemeClr val="accent1"/>
                </a:solidFill>
                <a:latin typeface="+mn-lt"/>
              </a:rPr>
            </a:br>
            <a:r>
              <a:rPr lang="ru-RU" sz="3200" b="1" dirty="0">
                <a:solidFill>
                  <a:schemeClr val="accent1"/>
                </a:solidFill>
                <a:latin typeface="+mn-lt"/>
              </a:rPr>
              <a:t>и динамическая типизация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5459" y="1824173"/>
            <a:ext cx="3875001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Переменные и объекты хранятся в разных частях памяти и связаны между собой ссылкой (ссылка на рисунке показана в виде стрелки). Переменные всегда ссылаются на объекты и никогда – на другие переменные, но крупные объекты могут ссылаться на другие объекты (например, объект списка содержит ссылки на объекты, которые включены в список). Когда бы ни использовалась переменная (то есть ссылка), интерпретатор Python автоматически переходит по ссылке от переменной к объекту</a:t>
            </a:r>
            <a:endParaRPr lang="ru-RU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93102" y="0"/>
            <a:ext cx="4045785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 descr="Screenshot_from_2017-06-17_23-51-4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2" t="4615" r="13810"/>
          <a:stretch/>
        </p:blipFill>
        <p:spPr bwMode="auto">
          <a:xfrm>
            <a:off x="4968811" y="1980328"/>
            <a:ext cx="4261449" cy="152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22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4572000" y="1440610"/>
            <a:ext cx="4572000" cy="3702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1440610"/>
            <a:ext cx="4572000" cy="3702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4" y="183729"/>
            <a:ext cx="835375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Переменные, объекты </a:t>
            </a:r>
            <a:br>
              <a:rPr lang="ru-RU" sz="3200" b="1" dirty="0">
                <a:solidFill>
                  <a:schemeClr val="accent1"/>
                </a:solidFill>
                <a:latin typeface="+mn-lt"/>
              </a:rPr>
            </a:br>
            <a:r>
              <a:rPr lang="ru-RU" sz="3200" b="1" dirty="0">
                <a:solidFill>
                  <a:schemeClr val="accent1"/>
                </a:solidFill>
                <a:latin typeface="+mn-lt"/>
              </a:rPr>
              <a:t>и динамическая типизация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38207" y="1604070"/>
            <a:ext cx="3866371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1600" dirty="0">
                <a:solidFill>
                  <a:srgbClr val="002060"/>
                </a:solidFill>
                <a:latin typeface="+mn-lt"/>
              </a:rPr>
              <a:t>С точки зрения определений все это выглядит так: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sz="800" b="1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1600" b="1" dirty="0">
                <a:solidFill>
                  <a:schemeClr val="accent1"/>
                </a:solidFill>
                <a:latin typeface="+mn-lt"/>
              </a:rPr>
              <a:t>Переменные</a:t>
            </a:r>
            <a:r>
              <a:rPr lang="ru-RU" sz="1600" dirty="0">
                <a:solidFill>
                  <a:srgbClr val="002060"/>
                </a:solidFill>
                <a:latin typeface="+mn-lt"/>
              </a:rPr>
              <a:t> – это записи в системной таблице, где предусмотрено место для хранения ссылок на объекты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sz="4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1600" b="1" dirty="0">
                <a:solidFill>
                  <a:schemeClr val="accent1"/>
                </a:solidFill>
                <a:latin typeface="+mn-lt"/>
              </a:rPr>
              <a:t>Объекты</a:t>
            </a:r>
            <a:r>
              <a:rPr lang="ru-RU" sz="1600" dirty="0">
                <a:solidFill>
                  <a:srgbClr val="002060"/>
                </a:solidFill>
                <a:latin typeface="+mn-lt"/>
              </a:rPr>
              <a:t> – это области памяти с объемом, достаточным для представления значений этих объектов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sz="4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1600" b="1" dirty="0">
                <a:solidFill>
                  <a:schemeClr val="accent1"/>
                </a:solidFill>
                <a:latin typeface="+mn-lt"/>
              </a:rPr>
              <a:t>Ссылки</a:t>
            </a:r>
            <a:r>
              <a:rPr lang="ru-RU" sz="1600" dirty="0">
                <a:solidFill>
                  <a:srgbClr val="002060"/>
                </a:solidFill>
                <a:latin typeface="+mn-lt"/>
              </a:rPr>
              <a:t> – это автоматически разыменовываемые указатели на объекты</a:t>
            </a:r>
            <a:endParaRPr lang="en-US" sz="16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sz="16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03322" y="1604070"/>
            <a:ext cx="37611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ru-RU" sz="1600" dirty="0">
                <a:solidFill>
                  <a:srgbClr val="002060"/>
                </a:solidFill>
                <a:latin typeface="+mn-lt"/>
              </a:rPr>
              <a:t>Python, создавая новое значение, всегда выделяет новый объект, то есть выделяет участок памяти. Но иногда Python хранит в кэше некоторые значения, оптимизируя все. Так, любая 1 или 97, используемая в программе - это один и тот же объект. А 99998 в одном месте и то же число в другом - не одно и то же</a:t>
            </a:r>
          </a:p>
        </p:txBody>
      </p:sp>
    </p:spTree>
    <p:extLst>
      <p:ext uri="{BB962C8B-B14F-4D97-AF65-F5344CB8AC3E}">
        <p14:creationId xmlns:p14="http://schemas.microsoft.com/office/powerpoint/2010/main" val="152989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4572000" y="1440610"/>
            <a:ext cx="4572000" cy="3702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1440610"/>
            <a:ext cx="4572000" cy="3702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4" y="183729"/>
            <a:ext cx="835375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Переменные, объекты </a:t>
            </a:r>
            <a:br>
              <a:rPr lang="ru-RU" sz="3200" b="1" dirty="0">
                <a:solidFill>
                  <a:schemeClr val="accent1"/>
                </a:solidFill>
                <a:latin typeface="+mn-lt"/>
              </a:rPr>
            </a:br>
            <a:r>
              <a:rPr lang="ru-RU" sz="3200" b="1" dirty="0">
                <a:solidFill>
                  <a:schemeClr val="accent1"/>
                </a:solidFill>
                <a:latin typeface="+mn-lt"/>
              </a:rPr>
              <a:t>и динамическая типизация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77825" y="1531108"/>
            <a:ext cx="39353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Нужно понимать, что внутри у стандартного Python сишный код. Так, например, в базовом варианте выглядит любой объект (язык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):</a:t>
            </a:r>
          </a:p>
        </p:txBody>
      </p:sp>
      <p:sp>
        <p:nvSpPr>
          <p:cNvPr id="8" name="Rectangle 1"/>
          <p:cNvSpPr/>
          <p:nvPr/>
        </p:nvSpPr>
        <p:spPr>
          <a:xfrm>
            <a:off x="377825" y="2438744"/>
            <a:ext cx="40302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typedef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+mn-lt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_object </a:t>
            </a:r>
          </a:p>
          <a:p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    Py_ssize_t ob_refcnt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8000"/>
                </a:solidFill>
                <a:effectLst/>
                <a:latin typeface="+mn-lt"/>
              </a:rPr>
              <a:t>// </a:t>
            </a:r>
            <a:r>
              <a:rPr lang="ru-RU" sz="1200" dirty="0">
                <a:solidFill>
                  <a:srgbClr val="008000"/>
                </a:solidFill>
                <a:effectLst/>
                <a:latin typeface="+mn-lt"/>
              </a:rPr>
              <a:t>счетчик ссылок</a:t>
            </a:r>
            <a:endParaRPr lang="en-US" sz="1200" dirty="0">
              <a:solidFill>
                <a:srgbClr val="008000"/>
              </a:solidFill>
              <a:effectLst/>
              <a:latin typeface="+mn-lt"/>
            </a:endParaRPr>
          </a:p>
          <a:p>
            <a:r>
              <a:rPr lang="en-US" sz="1200" dirty="0">
                <a:solidFill>
                  <a:srgbClr val="008000"/>
                </a:solidFill>
                <a:latin typeface="+mn-lt"/>
              </a:rPr>
              <a:t>   </a:t>
            </a:r>
            <a:r>
              <a:rPr lang="ru-RU" sz="1200" dirty="0">
                <a:solidFill>
                  <a:srgbClr val="008000"/>
                </a:solidFill>
                <a:effectLst/>
                <a:latin typeface="+mn-lt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+mn-lt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_typeobject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ob_type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8000"/>
                </a:solidFill>
                <a:effectLst/>
                <a:latin typeface="+mn-lt"/>
              </a:rPr>
              <a:t>// </a:t>
            </a:r>
            <a:r>
              <a:rPr lang="ru-RU" sz="1200" dirty="0">
                <a:solidFill>
                  <a:srgbClr val="008000"/>
                </a:solidFill>
                <a:effectLst/>
                <a:latin typeface="+mn-lt"/>
              </a:rPr>
              <a:t>тип объекта </a:t>
            </a:r>
          </a:p>
          <a:p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}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PyObject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effectLst/>
              <a:latin typeface="+mn-lt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35902" y="1537474"/>
            <a:ext cx="415078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b="1" dirty="0">
                <a:solidFill>
                  <a:srgbClr val="002060"/>
                </a:solidFill>
                <a:latin typeface="+mn-lt"/>
              </a:rPr>
              <a:t>Счётчик ссылок </a:t>
            </a:r>
            <a:r>
              <a:rPr lang="ru-RU" dirty="0">
                <a:solidFill>
                  <a:srgbClr val="002060"/>
                </a:solidFill>
                <a:latin typeface="+mn-lt"/>
              </a:rPr>
              <a:t>— это число, показывающее, сколько раз другие объекты ссылаются на данный объект, или сколько переменных хранят этот объект</a:t>
            </a:r>
          </a:p>
        </p:txBody>
      </p:sp>
      <p:sp>
        <p:nvSpPr>
          <p:cNvPr id="11" name="Rectangle 3"/>
          <p:cNvSpPr/>
          <p:nvPr/>
        </p:nvSpPr>
        <p:spPr>
          <a:xfrm>
            <a:off x="4735902" y="2527960"/>
            <a:ext cx="4136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c 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object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()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ru-RU" sz="1200" dirty="0">
                <a:solidFill>
                  <a:srgbClr val="008000"/>
                </a:solidFill>
                <a:effectLst/>
                <a:latin typeface="+mn-lt"/>
              </a:rPr>
              <a:t># счетчик объекта увеличивается на три</a:t>
            </a:r>
            <a:endParaRPr lang="ru-RU" sz="1200" dirty="0">
              <a:effectLst/>
              <a:latin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735902" y="2988512"/>
            <a:ext cx="415078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Когда счетчик становится равен 0, менеджер памяти САМ удаляет объект и высвобождает память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.</a:t>
            </a:r>
            <a:r>
              <a:rPr lang="ru-RU" dirty="0">
                <a:solidFill>
                  <a:srgbClr val="002060"/>
                </a:solidFill>
                <a:latin typeface="+mn-lt"/>
              </a:rPr>
              <a:t> Для удаления объектов, связанных циклическими ссылками используется сборщик мусора.</a:t>
            </a:r>
            <a:endParaRPr lang="en-US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Важно помнить - в Python все и всегда передается по ссылке. Но неизменяемые типы ведут себя так, как будто передаются по значению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.</a:t>
            </a:r>
            <a:endParaRPr lang="ru-RU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573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0" y="1011482"/>
            <a:ext cx="9144000" cy="1024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4" y="183729"/>
            <a:ext cx="835375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Сборщик мусора (</a:t>
            </a:r>
            <a:r>
              <a:rPr lang="en-US" sz="3200" b="1" dirty="0">
                <a:solidFill>
                  <a:schemeClr val="accent1"/>
                </a:solidFill>
                <a:latin typeface="+mn-lt"/>
              </a:rPr>
              <a:t>gc)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145623" y="2123496"/>
            <a:ext cx="688557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Сборщик мусора имеет три поколения, при создании объект попадает в нулевое поколение. У каждого поколения есть счетчик количества объектов и порог (по умолчанию пороги для поколений – 700, 10 и 10). Работает эта пара так: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sz="800" dirty="0">
              <a:solidFill>
                <a:schemeClr val="tx1"/>
              </a:solidFill>
              <a:latin typeface="+mn-lt"/>
            </a:endParaRPr>
          </a:p>
          <a:p>
            <a:pPr marL="900000" lvl="1" indent="-342900" eaLnBrk="1" hangingPunct="1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При добавлении объекта в поколение счётчик увеличивается</a:t>
            </a:r>
          </a:p>
          <a:p>
            <a:pPr marL="900000" lvl="1" indent="-342900" eaLnBrk="1" hangingPunct="1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При выбывании из поколения счётчик уменьшается</a:t>
            </a:r>
          </a:p>
          <a:p>
            <a:pPr marL="900000" lvl="1" indent="-342900" eaLnBrk="1" hangingPunct="1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Когда счетчик превысит пороговое значение — по всем объектам из поколения пройдется сборщик мусора. Кого найдет — удалит</a:t>
            </a:r>
          </a:p>
          <a:p>
            <a:pPr marL="900000" lvl="1" indent="-342900" eaLnBrk="1" hangingPunct="1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8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Все выжившие в поколении объекты перемещаются в следующее (из нулевого в первое, из первого во второе). Из второго поколения объекты никуда не попадают и остаются там до удаления.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sz="8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Перемещенные в следующее поколение объекты меняют соответствующий счетчик, и операция может повториться уже для следующего поколения. Счетчик текущего поколения сбрасывается.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6" y="3585434"/>
            <a:ext cx="364793" cy="36479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6" y="2236923"/>
            <a:ext cx="364793" cy="36479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6" y="4274386"/>
            <a:ext cx="364793" cy="36479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67236" y="1249386"/>
            <a:ext cx="7632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Python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использует два алгоритма автоматического освобождения памяти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подсчет ссылок и сборщик мусора (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generational garbage collector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-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gc)</a:t>
            </a:r>
          </a:p>
        </p:txBody>
      </p:sp>
    </p:spTree>
    <p:extLst>
      <p:ext uri="{BB962C8B-B14F-4D97-AF65-F5344CB8AC3E}">
        <p14:creationId xmlns:p14="http://schemas.microsoft.com/office/powerpoint/2010/main" val="334678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866900" y="531995"/>
            <a:ext cx="5410200" cy="5622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ru-RU" sz="3200" b="1" kern="1200" dirty="0">
                <a:solidFill>
                  <a:schemeClr val="bg1"/>
                </a:solidFill>
                <a:latin typeface="+mn-lt"/>
              </a:rPr>
              <a:t>Практика</a:t>
            </a:r>
            <a:endParaRPr lang="ru-RU" sz="32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36605" y="1259308"/>
            <a:ext cx="7851775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Написать и вызвать функцию, принимающую два числа и выводящую на экран большее из двух </a:t>
            </a: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endParaRPr lang="ru-RU" sz="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Написать и вызвать функцию, принимающую два числа и возвращающую большее </a:t>
            </a:r>
            <a:br>
              <a:rPr lang="ru-RU" dirty="0">
                <a:solidFill>
                  <a:schemeClr val="bg1"/>
                </a:solidFill>
                <a:latin typeface="+mn-lt"/>
              </a:rPr>
            </a:br>
            <a:r>
              <a:rPr lang="ru-RU" dirty="0">
                <a:solidFill>
                  <a:schemeClr val="bg1"/>
                </a:solidFill>
                <a:latin typeface="+mn-lt"/>
              </a:rPr>
              <a:t>из двух</a:t>
            </a: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endParaRPr lang="ru-RU" sz="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Спроектировать классы (один или несколько) для игры в танки и создать объекты этих классов.</a:t>
            </a:r>
            <a:endParaRPr lang="ru-RU" sz="1400" dirty="0">
              <a:solidFill>
                <a:schemeClr val="bg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ru-RU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87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4" y="3192717"/>
            <a:ext cx="8361866" cy="1802272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682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Структурная парадигма: инструкции, функции</a:t>
            </a:r>
          </a:p>
          <a:p>
            <a:pPr marL="2682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Объектно-ориентированная парадигма: классы и объекты</a:t>
            </a:r>
          </a:p>
          <a:p>
            <a:pPr marL="2682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Переменные и объекты</a:t>
            </a:r>
          </a:p>
          <a:p>
            <a:pPr marL="2682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Динамическая типизация</a:t>
            </a:r>
          </a:p>
          <a:p>
            <a:pPr marL="2682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Автоматическое управление памятью</a:t>
            </a: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207546"/>
            <a:ext cx="6084000" cy="822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800" dirty="0">
                <a:latin typeface="+mj-lt"/>
              </a:rPr>
              <a:t>Лекция №2</a:t>
            </a:r>
            <a:endParaRPr sz="48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6624" y="1548074"/>
            <a:ext cx="62760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accent3"/>
                </a:solidFill>
                <a:latin typeface="+mj-lt"/>
              </a:rPr>
              <a:t>Python в разрезе: </a:t>
            </a:r>
          </a:p>
          <a:p>
            <a:r>
              <a:rPr lang="ru-RU" sz="4000" dirty="0">
                <a:solidFill>
                  <a:schemeClr val="accent3"/>
                </a:solidFill>
                <a:latin typeface="+mj-lt"/>
              </a:rPr>
              <a:t>парадигмы и механизмы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38914" y="0"/>
            <a:ext cx="4405086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244110"/>
            <a:ext cx="4939944" cy="1817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b="1" dirty="0">
                <a:solidFill>
                  <a:schemeClr val="accent1"/>
                </a:solidFill>
                <a:latin typeface="+mn-lt"/>
              </a:rPr>
              <a:t>Структурная парадигма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445195" y="2206684"/>
            <a:ext cx="4195816" cy="2375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Задача поставлена следующим образом: написать алгоритм отрисовки автомобиля.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ОС предлагает ограниченный API (application programming interface): draw_pixel(x, y), где x, y – координаты закрашиваемого пикселя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ru-RU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 7"/>
          <p:cNvGrpSpPr/>
          <p:nvPr/>
        </p:nvGrpSpPr>
        <p:grpSpPr>
          <a:xfrm>
            <a:off x="5385139" y="1894274"/>
            <a:ext cx="3240360" cy="1514398"/>
            <a:chOff x="2627784" y="3428999"/>
            <a:chExt cx="3240360" cy="1514398"/>
          </a:xfrm>
        </p:grpSpPr>
        <p:sp>
          <p:nvSpPr>
            <p:cNvPr id="8" name="Oval 5"/>
            <p:cNvSpPr/>
            <p:nvPr/>
          </p:nvSpPr>
          <p:spPr>
            <a:xfrm>
              <a:off x="3091452" y="4079301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6"/>
            <p:cNvSpPr/>
            <p:nvPr/>
          </p:nvSpPr>
          <p:spPr>
            <a:xfrm>
              <a:off x="4538391" y="4079301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3"/>
            <p:cNvSpPr/>
            <p:nvPr/>
          </p:nvSpPr>
          <p:spPr>
            <a:xfrm>
              <a:off x="2627784" y="3933056"/>
              <a:ext cx="3240360" cy="647101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3611027" y="3428999"/>
              <a:ext cx="1359364" cy="50405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1016496"/>
            <a:ext cx="9144000" cy="1312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4" y="183729"/>
            <a:ext cx="731858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Функции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1587306" y="1178860"/>
            <a:ext cx="5581284" cy="1486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100" b="1" dirty="0">
                <a:solidFill>
                  <a:schemeClr val="tx1"/>
                </a:solidFill>
                <a:latin typeface="+mn-lt"/>
              </a:rPr>
              <a:t>Функция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 – это блок организованного, многократно используемого кода, который используется для выполнения конкретного задания. Функции обеспечивают лучшую модульность приложения и значительно повышают уровень повторного использования кода. </a:t>
            </a:r>
            <a:r>
              <a:rPr lang="ru-RU" sz="1100" b="1" dirty="0">
                <a:solidFill>
                  <a:schemeClr val="tx1"/>
                </a:solidFill>
                <a:latin typeface="+mn-lt"/>
              </a:rPr>
              <a:t>Функция определяется набором принимаемых аргументов и типом возвращаемого значения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ru-RU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711129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461466" y="2682950"/>
            <a:ext cx="38679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+mn-lt"/>
              </a:rPr>
              <a:t># def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–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ключевое слово для определения функции, </a:t>
            </a:r>
          </a:p>
          <a:p>
            <a:r>
              <a:rPr lang="ru-RU" sz="1100" dirty="0">
                <a:solidFill>
                  <a:srgbClr val="008000"/>
                </a:solidFill>
                <a:latin typeface="+mn-lt"/>
              </a:rPr>
              <a:t>#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hello_world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– имя функции</a:t>
            </a:r>
            <a:endParaRPr lang="en-US" sz="1100" dirty="0">
              <a:latin typeface="+mn-lt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+mn-lt"/>
              </a:rPr>
              <a:t>def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+mn-lt"/>
              </a:rPr>
              <a:t>hello_world 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():</a:t>
            </a:r>
            <a:r>
              <a:rPr lang="en-US" sz="1100" dirty="0">
                <a:latin typeface="+mn-lt"/>
              </a:rPr>
              <a:t> </a:t>
            </a:r>
          </a:p>
          <a:p>
            <a:r>
              <a:rPr lang="en-US" sz="1100" b="1" dirty="0"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+mn-lt"/>
              </a:rPr>
              <a:t>'</a:t>
            </a:r>
            <a:r>
              <a:rPr lang="ru-RU" sz="1100" dirty="0">
                <a:solidFill>
                  <a:srgbClr val="808080"/>
                </a:solidFill>
                <a:latin typeface="+mn-lt"/>
              </a:rPr>
              <a:t>Привет, Мир!'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ru-RU" sz="1100" dirty="0">
                <a:latin typeface="+mn-lt"/>
              </a:rPr>
              <a:t> </a:t>
            </a:r>
            <a:r>
              <a:rPr lang="en-US" sz="1100" dirty="0">
                <a:latin typeface="+mn-lt"/>
              </a:rPr>
              <a:t>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# блок, принадлежащий функции,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# print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–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тоже функция</a:t>
            </a:r>
            <a:r>
              <a:rPr lang="ru-RU" sz="1100" dirty="0">
                <a:latin typeface="+mn-lt"/>
              </a:rPr>
              <a:t> </a:t>
            </a:r>
            <a:endParaRPr lang="en-US" sz="1100" dirty="0">
              <a:latin typeface="+mn-lt"/>
            </a:endParaRPr>
          </a:p>
          <a:p>
            <a:r>
              <a:rPr lang="ru-RU" sz="1100" dirty="0">
                <a:solidFill>
                  <a:srgbClr val="008000"/>
                </a:solidFill>
                <a:latin typeface="+mn-lt"/>
              </a:rPr>
              <a:t># конец функции</a:t>
            </a:r>
            <a:r>
              <a:rPr lang="ru-RU" sz="1100" dirty="0">
                <a:latin typeface="+mn-lt"/>
              </a:rPr>
              <a:t> </a:t>
            </a:r>
            <a:endParaRPr lang="en-US" sz="1100" dirty="0">
              <a:latin typeface="+mn-lt"/>
            </a:endParaRPr>
          </a:p>
          <a:p>
            <a:r>
              <a:rPr lang="en-US" sz="1100" dirty="0">
                <a:latin typeface="+mn-lt"/>
              </a:rPr>
              <a:t>hello_world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()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#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вызов функции</a:t>
            </a:r>
            <a:r>
              <a:rPr lang="ru-RU" sz="1100" dirty="0">
                <a:latin typeface="+mn-lt"/>
              </a:rPr>
              <a:t> </a:t>
            </a:r>
            <a:endParaRPr lang="en-US" sz="1100" dirty="0">
              <a:latin typeface="+mn-lt"/>
            </a:endParaRPr>
          </a:p>
          <a:p>
            <a:r>
              <a:rPr lang="en-US" sz="1100" dirty="0">
                <a:latin typeface="+mn-lt"/>
              </a:rPr>
              <a:t>hello_world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()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#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ещё один вызов функции</a:t>
            </a:r>
            <a:endParaRPr lang="ru-RU" sz="1100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1999" y="2682950"/>
            <a:ext cx="43107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+mn-lt"/>
              </a:rPr>
              <a:t># a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и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b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–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формальные аргументы функции</a:t>
            </a:r>
            <a:endParaRPr lang="en-US" sz="1100" dirty="0">
              <a:latin typeface="+mn-lt"/>
            </a:endParaRPr>
          </a:p>
          <a:p>
            <a:r>
              <a:rPr lang="ru-RU" sz="1100" b="1" dirty="0">
                <a:solidFill>
                  <a:srgbClr val="000080"/>
                </a:solidFill>
                <a:latin typeface="+mn-lt"/>
              </a:rPr>
              <a:t>&gt;&gt;&gt;</a:t>
            </a:r>
            <a:r>
              <a:rPr lang="ru-RU" sz="1100" dirty="0"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+mn-lt"/>
              </a:rPr>
              <a:t>def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latin typeface="+mn-lt"/>
              </a:rPr>
              <a:t>a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en-US" sz="1100" dirty="0">
                <a:latin typeface="+mn-lt"/>
              </a:rPr>
              <a:t> b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):</a:t>
            </a:r>
          </a:p>
          <a:p>
            <a:r>
              <a:rPr lang="en-US" sz="1100" b="1" dirty="0">
                <a:solidFill>
                  <a:srgbClr val="000080"/>
                </a:solidFill>
                <a:latin typeface="+mn-lt"/>
              </a:rPr>
              <a:t>...</a:t>
            </a:r>
            <a:r>
              <a:rPr lang="en-US" sz="1100" dirty="0">
                <a:latin typeface="+mn-lt"/>
              </a:rPr>
              <a:t>     </a:t>
            </a:r>
            <a:r>
              <a:rPr lang="en-US" sz="11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+mn-lt"/>
              </a:rPr>
              <a:t>f"output: 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{</a:t>
            </a:r>
            <a:r>
              <a:rPr lang="en-US" sz="1100" dirty="0">
                <a:latin typeface="+mn-lt"/>
              </a:rPr>
              <a:t>a 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+</a:t>
            </a:r>
            <a:r>
              <a:rPr lang="en-US" sz="1100" dirty="0">
                <a:latin typeface="+mn-lt"/>
              </a:rPr>
              <a:t> b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}</a:t>
            </a:r>
            <a:r>
              <a:rPr lang="en-US" sz="1100" dirty="0">
                <a:solidFill>
                  <a:srgbClr val="808080"/>
                </a:solidFill>
                <a:latin typeface="+mn-lt"/>
              </a:rPr>
              <a:t>"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</a:t>
            </a:r>
          </a:p>
          <a:p>
            <a:r>
              <a:rPr lang="en-US" sz="1100" b="1" dirty="0">
                <a:solidFill>
                  <a:srgbClr val="000080"/>
                </a:solidFill>
                <a:latin typeface="+mn-lt"/>
              </a:rPr>
              <a:t>...</a:t>
            </a:r>
            <a:r>
              <a:rPr lang="en-US" sz="1100" dirty="0">
                <a:latin typeface="+mn-lt"/>
              </a:rPr>
              <a:t> </a:t>
            </a:r>
          </a:p>
          <a:p>
            <a:r>
              <a:rPr lang="en-US" sz="1100" b="1" dirty="0">
                <a:solidFill>
                  <a:srgbClr val="000080"/>
                </a:solidFill>
                <a:latin typeface="+mn-lt"/>
              </a:rPr>
              <a:t>&gt;&gt;&gt;</a:t>
            </a:r>
            <a:r>
              <a:rPr lang="en-US" sz="1100" dirty="0">
                <a:latin typeface="+mn-lt"/>
              </a:rPr>
              <a:t> test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5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en-US" sz="1100" dirty="0">
                <a:latin typeface="+mn-lt"/>
              </a:rPr>
              <a:t> </a:t>
            </a:r>
            <a:r>
              <a:rPr lang="ru-RU" sz="1100" dirty="0">
                <a:latin typeface="+mn-lt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# 1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и 5 – это уже фактические аргументы функции</a:t>
            </a:r>
            <a:r>
              <a:rPr lang="ru-RU" sz="1100" dirty="0">
                <a:latin typeface="+mn-lt"/>
              </a:rPr>
              <a:t> </a:t>
            </a:r>
            <a:endParaRPr lang="en-US" sz="1100" dirty="0">
              <a:latin typeface="+mn-lt"/>
            </a:endParaRPr>
          </a:p>
          <a:p>
            <a:r>
              <a:rPr lang="en-US" sz="1100" dirty="0">
                <a:latin typeface="+mn-lt"/>
              </a:rPr>
              <a:t>output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6</a:t>
            </a:r>
            <a:r>
              <a:rPr lang="en-US" sz="1100" dirty="0">
                <a:latin typeface="+mn-lt"/>
              </a:rPr>
              <a:t> </a:t>
            </a:r>
          </a:p>
          <a:p>
            <a:r>
              <a:rPr lang="en-US" sz="1100" b="1" dirty="0">
                <a:solidFill>
                  <a:srgbClr val="000080"/>
                </a:solidFill>
                <a:latin typeface="+mn-lt"/>
              </a:rPr>
              <a:t>&gt;&gt;&gt;</a:t>
            </a:r>
            <a:r>
              <a:rPr lang="en-US" sz="1100" dirty="0">
                <a:latin typeface="+mn-lt"/>
              </a:rPr>
              <a:t> test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5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en-US" sz="1100" dirty="0">
                <a:latin typeface="+mn-lt"/>
              </a:rPr>
              <a:t> </a:t>
            </a:r>
          </a:p>
          <a:p>
            <a:r>
              <a:rPr lang="en-US" sz="1100" dirty="0">
                <a:latin typeface="+mn-lt"/>
              </a:rPr>
              <a:t>output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7</a:t>
            </a:r>
            <a:endParaRPr lang="en-US" sz="1100" dirty="0">
              <a:latin typeface="+mn-lt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560687" y="1254423"/>
            <a:ext cx="836767" cy="836767"/>
            <a:chOff x="-655655" y="1302579"/>
            <a:chExt cx="836767" cy="836767"/>
          </a:xfrm>
        </p:grpSpPr>
        <p:sp>
          <p:nvSpPr>
            <p:cNvPr id="12" name="Овал 11"/>
            <p:cNvSpPr/>
            <p:nvPr/>
          </p:nvSpPr>
          <p:spPr>
            <a:xfrm>
              <a:off x="-655655" y="1302579"/>
              <a:ext cx="836767" cy="8367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6" name="Picture 2" descr="C:\Users\user\Downloads\- (15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6725" y="1421509"/>
              <a:ext cx="598906" cy="598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421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4572000" y="923026"/>
            <a:ext cx="4572000" cy="42204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923026"/>
            <a:ext cx="4572000" cy="4220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4" y="183729"/>
            <a:ext cx="731858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Функции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8241" y="1146001"/>
            <a:ext cx="302858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+mn-lt"/>
              </a:rPr>
              <a:t># есть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аргументы со значением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 </a:t>
            </a:r>
            <a:endParaRPr lang="ru-RU" sz="1100" dirty="0">
              <a:solidFill>
                <a:srgbClr val="008000"/>
              </a:solidFill>
              <a:latin typeface="+mn-lt"/>
            </a:endParaRPr>
          </a:p>
          <a:p>
            <a:r>
              <a:rPr lang="en-US" sz="1100" dirty="0">
                <a:solidFill>
                  <a:srgbClr val="008000"/>
                </a:solidFill>
                <a:latin typeface="+mn-lt"/>
              </a:rPr>
              <a:t># по умолчанию</a:t>
            </a:r>
            <a:r>
              <a:rPr lang="en-US" sz="1100" dirty="0">
                <a:latin typeface="+mn-lt"/>
              </a:rPr>
              <a:t> </a:t>
            </a:r>
            <a:endParaRPr lang="ru-RU" sz="1100" dirty="0">
              <a:latin typeface="+mn-lt"/>
            </a:endParaRPr>
          </a:p>
          <a:p>
            <a:endParaRPr lang="en-US" sz="100" dirty="0">
              <a:latin typeface="+mn-lt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+mn-lt"/>
              </a:rPr>
              <a:t>def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latin typeface="+mn-lt"/>
              </a:rPr>
              <a:t>a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en-US" sz="1100" dirty="0">
                <a:latin typeface="+mn-lt"/>
              </a:rPr>
              <a:t> b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3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):</a:t>
            </a:r>
          </a:p>
          <a:p>
            <a:r>
              <a:rPr lang="en-US" sz="1100" dirty="0"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+mn-lt"/>
              </a:rPr>
              <a:t>print(</a:t>
            </a:r>
            <a:r>
              <a:rPr lang="en-US" sz="1100" dirty="0">
                <a:latin typeface="+mn-lt"/>
              </a:rPr>
              <a:t>a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en-US" sz="1100" dirty="0">
                <a:latin typeface="+mn-lt"/>
              </a:rPr>
              <a:t> b</a:t>
            </a:r>
            <a:r>
              <a:rPr lang="en-US" sz="1100" b="1" dirty="0">
                <a:solidFill>
                  <a:srgbClr val="0000FF"/>
                </a:solidFill>
                <a:latin typeface="+mn-lt"/>
              </a:rPr>
              <a:t>)</a:t>
            </a:r>
            <a:endParaRPr lang="ru-RU" sz="1100" b="1" dirty="0">
              <a:solidFill>
                <a:srgbClr val="0000FF"/>
              </a:solidFill>
              <a:latin typeface="+mn-lt"/>
            </a:endParaRPr>
          </a:p>
          <a:p>
            <a:endParaRPr lang="en-US" sz="1000" b="1" dirty="0">
              <a:solidFill>
                <a:srgbClr val="0000FF"/>
              </a:solidFill>
              <a:latin typeface="+mn-lt"/>
            </a:endParaRPr>
          </a:p>
          <a:p>
            <a:r>
              <a:rPr lang="en-US" sz="1100" dirty="0"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4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</a:t>
            </a:r>
          </a:p>
          <a:p>
            <a:r>
              <a:rPr lang="en-US" sz="1100" dirty="0"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</a:t>
            </a:r>
            <a:endParaRPr lang="en-US" sz="1100" dirty="0">
              <a:latin typeface="+mn-lt"/>
            </a:endParaRPr>
          </a:p>
        </p:txBody>
      </p:sp>
      <p:sp>
        <p:nvSpPr>
          <p:cNvPr id="14" name="Rectangle 3"/>
          <p:cNvSpPr/>
          <p:nvPr/>
        </p:nvSpPr>
        <p:spPr>
          <a:xfrm>
            <a:off x="5035328" y="1173277"/>
            <a:ext cx="34702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008000"/>
                </a:solidFill>
                <a:effectLst/>
                <a:latin typeface="+mn-lt"/>
              </a:rPr>
              <a:t># именованные аргументы можно передавать  </a:t>
            </a:r>
            <a:endParaRPr lang="en-US" sz="1100" dirty="0">
              <a:solidFill>
                <a:srgbClr val="008000"/>
              </a:solidFill>
              <a:effectLst/>
              <a:latin typeface="+mn-lt"/>
            </a:endParaRPr>
          </a:p>
          <a:p>
            <a:r>
              <a:rPr lang="ru-RU" sz="1100" dirty="0">
                <a:solidFill>
                  <a:srgbClr val="008000"/>
                </a:solidFill>
                <a:effectLst/>
                <a:latin typeface="+mn-lt"/>
              </a:rPr>
              <a:t># в любом порядке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  <a:endParaRPr lang="en-US" sz="1100" dirty="0">
              <a:solidFill>
                <a:srgbClr val="000000"/>
              </a:solidFill>
              <a:latin typeface="+mn-lt"/>
            </a:endParaRPr>
          </a:p>
          <a:p>
            <a:r>
              <a:rPr lang="ru-RU" sz="1100" b="1" dirty="0">
                <a:solidFill>
                  <a:srgbClr val="0000FF"/>
                </a:solidFill>
                <a:effectLst/>
                <a:latin typeface="+mn-lt"/>
              </a:rPr>
              <a:t>def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FF00FF"/>
                </a:solidFill>
                <a:effectLst/>
                <a:latin typeface="+mn-lt"/>
              </a:rPr>
              <a:t>test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a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1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):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  <a:endParaRPr lang="en-US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ru-RU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a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1100" b="1" dirty="0">
                <a:solidFill>
                  <a:srgbClr val="0000FF"/>
                </a:solidFill>
                <a:latin typeface="+mn-lt"/>
              </a:rPr>
              <a:t>)</a:t>
            </a:r>
          </a:p>
          <a:p>
            <a:endParaRPr lang="en-US" sz="1100" dirty="0">
              <a:solidFill>
                <a:srgbClr val="000000"/>
              </a:solidFill>
              <a:latin typeface="+mn-lt"/>
            </a:endParaRPr>
          </a:p>
          <a:p>
            <a:r>
              <a:rPr lang="ru-RU" sz="1100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ru-RU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100" dirty="0">
                <a:solidFill>
                  <a:srgbClr val="FF0000"/>
                </a:solidFill>
                <a:effectLst/>
                <a:latin typeface="+mn-lt"/>
              </a:rPr>
              <a:t>10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100" dirty="0">
                <a:solidFill>
                  <a:srgbClr val="FF0000"/>
                </a:solidFill>
                <a:effectLst/>
                <a:latin typeface="+mn-lt"/>
              </a:rPr>
              <a:t>8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ru-RU" sz="1100" dirty="0">
              <a:effectLst/>
              <a:latin typeface="+mn-lt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508292" y="2701110"/>
            <a:ext cx="3124425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008000"/>
                </a:solidFill>
                <a:effectLst/>
                <a:latin typeface="+mn-lt"/>
              </a:rPr>
              <a:t># с помощью * в списке аргументов можно </a:t>
            </a:r>
            <a:endParaRPr lang="en-US" sz="1100" dirty="0">
              <a:solidFill>
                <a:srgbClr val="008000"/>
              </a:solidFill>
              <a:effectLst/>
              <a:latin typeface="+mn-lt"/>
            </a:endParaRPr>
          </a:p>
          <a:p>
            <a:r>
              <a:rPr lang="en-US" sz="110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ru-RU" sz="1100" dirty="0">
                <a:solidFill>
                  <a:srgbClr val="008000"/>
                </a:solidFill>
                <a:effectLst/>
                <a:latin typeface="+mn-lt"/>
              </a:rPr>
              <a:t>передать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8000"/>
                </a:solidFill>
                <a:latin typeface="+mn-lt"/>
              </a:rPr>
              <a:t>любое</a:t>
            </a:r>
            <a:r>
              <a:rPr lang="ru-RU" sz="1100" dirty="0">
                <a:solidFill>
                  <a:srgbClr val="008000"/>
                </a:solidFill>
                <a:effectLst/>
                <a:latin typeface="+mn-lt"/>
              </a:rPr>
              <a:t> количество</a:t>
            </a:r>
            <a:r>
              <a:rPr lang="en-US" sz="1100" dirty="0">
                <a:solidFill>
                  <a:srgbClr val="008000"/>
                </a:solidFill>
                <a:effectLst/>
                <a:latin typeface="+mn-lt"/>
              </a:rPr>
              <a:t> </a:t>
            </a:r>
            <a:r>
              <a:rPr lang="ru-RU" sz="1100" dirty="0">
                <a:solidFill>
                  <a:srgbClr val="008000"/>
                </a:solidFill>
                <a:effectLst/>
                <a:latin typeface="+mn-lt"/>
              </a:rPr>
              <a:t>аргументов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  <a:endParaRPr lang="en-US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FF"/>
                </a:solidFill>
                <a:effectLst/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args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+mn-lt"/>
              </a:rPr>
              <a:t>f"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a: 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}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"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arg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args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  <a:latin typeface="+mn-lt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arg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endParaRPr lang="en-US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my_list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my_list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en-US" sz="1100" dirty="0">
              <a:effectLst/>
              <a:latin typeface="+mn-lt"/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5035328" y="2701110"/>
            <a:ext cx="40215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008000"/>
                </a:solidFill>
                <a:effectLst/>
                <a:latin typeface="+mn-lt"/>
              </a:rPr>
              <a:t># с помощью ** в списке аргументов можно передать</a:t>
            </a:r>
            <a:endParaRPr lang="en-US" sz="1100" dirty="0">
              <a:solidFill>
                <a:srgbClr val="008000"/>
              </a:solidFill>
              <a:effectLst/>
              <a:latin typeface="+mn-lt"/>
            </a:endParaRPr>
          </a:p>
          <a:p>
            <a:r>
              <a:rPr lang="en-US" sz="1100" dirty="0">
                <a:solidFill>
                  <a:srgbClr val="008000"/>
                </a:solidFill>
                <a:latin typeface="+mn-lt"/>
              </a:rPr>
              <a:t>#</a:t>
            </a:r>
            <a:r>
              <a:rPr lang="ru-RU" sz="1100" dirty="0">
                <a:solidFill>
                  <a:srgbClr val="008000"/>
                </a:solidFill>
                <a:effectLst/>
                <a:latin typeface="+mn-lt"/>
              </a:rPr>
              <a:t> именованные аргументы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FF"/>
                </a:solidFill>
                <a:effectLst/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**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kwargs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ru-RU" sz="1100" b="1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+mn-lt"/>
              </a:rPr>
              <a:t>f"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a: 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}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"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ru-RU" sz="1100" b="1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+mn-lt"/>
              </a:rPr>
              <a:t>f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"b: 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kwargs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'b'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en-US" sz="1100" b="1" dirty="0">
                <a:solidFill>
                  <a:srgbClr val="000080"/>
                </a:solidFill>
                <a:latin typeface="+mn-lt"/>
              </a:rPr>
              <a:t>}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"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my_dict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{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'b'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}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**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my_dict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en-US" sz="11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222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4750548" y="3052839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66737" y="3052839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750548" y="1000664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66737" y="1000664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4" y="183729"/>
            <a:ext cx="731858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Функции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879894" y="1362512"/>
            <a:ext cx="31141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effectLst/>
                <a:latin typeface="+mn-lt"/>
              </a:rPr>
              <a:t># return - тут все понятно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+mn-lt"/>
              </a:rPr>
              <a:t>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b="1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en-US" sz="1200" dirty="0">
              <a:effectLst/>
              <a:latin typeface="+mn-lt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5080958" y="1362512"/>
            <a:ext cx="21048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effectLst/>
                <a:latin typeface="+mn-lt"/>
              </a:rPr>
              <a:t># pass - это заглушка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+mn-lt"/>
              </a:rPr>
              <a:t>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b="1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pass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()</a:t>
            </a:r>
            <a:endParaRPr lang="ru-RU" sz="1200" b="1" dirty="0">
              <a:solidFill>
                <a:srgbClr val="000080"/>
              </a:solidFill>
              <a:effectLst/>
              <a:latin typeface="+mn-lt"/>
            </a:endParaRPr>
          </a:p>
          <a:p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en-US" sz="1200" dirty="0">
              <a:effectLst/>
              <a:latin typeface="+mn-lt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5080957" y="3507020"/>
            <a:ext cx="3812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+mn-lt"/>
              </a:rPr>
              <a:t># явное указание (аннотация) типа аргумента</a:t>
            </a:r>
          </a:p>
          <a:p>
            <a:r>
              <a:rPr lang="ru-RU" sz="1200" dirty="0">
                <a:solidFill>
                  <a:srgbClr val="008000"/>
                </a:solidFill>
                <a:latin typeface="+mn-lt"/>
              </a:rPr>
              <a:t># для лучшего понимания кода и проверки кода </a:t>
            </a:r>
            <a:endParaRPr lang="en-US" sz="1200" dirty="0">
              <a:solidFill>
                <a:srgbClr val="008000"/>
              </a:solidFill>
              <a:latin typeface="+mn-lt"/>
            </a:endParaRPr>
          </a:p>
          <a:p>
            <a:r>
              <a:rPr lang="en-US" sz="1200" dirty="0">
                <a:solidFill>
                  <a:srgbClr val="008000"/>
                </a:solidFill>
                <a:latin typeface="+mn-lt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линтерами – утилитами для статического </a:t>
            </a:r>
            <a:endParaRPr lang="en-US" sz="1200" dirty="0">
              <a:solidFill>
                <a:srgbClr val="008000"/>
              </a:solidFill>
              <a:latin typeface="+mn-lt"/>
            </a:endParaRPr>
          </a:p>
          <a:p>
            <a:r>
              <a:rPr lang="en-US" sz="1200" dirty="0">
                <a:solidFill>
                  <a:srgbClr val="008000"/>
                </a:solidFill>
                <a:latin typeface="+mn-lt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анализа</a:t>
            </a:r>
          </a:p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def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200" dirty="0">
                <a:solidFill>
                  <a:srgbClr val="FF00FF"/>
                </a:solidFill>
                <a:effectLst/>
                <a:latin typeface="+mn-lt"/>
              </a:rPr>
              <a:t>test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x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int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):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ru-RU" sz="1200" b="1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return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x</a:t>
            </a:r>
            <a:endParaRPr lang="ru-RU" sz="1200" dirty="0">
              <a:effectLst/>
              <a:latin typeface="+mn-lt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879894" y="3599353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effectLst/>
                <a:latin typeface="+mn-lt"/>
              </a:rPr>
              <a:t># lambda - </a:t>
            </a:r>
            <a:r>
              <a:rPr lang="ru-RU" sz="1200" dirty="0">
                <a:solidFill>
                  <a:srgbClr val="008000"/>
                </a:solidFill>
                <a:effectLst/>
                <a:latin typeface="+mn-lt"/>
              </a:rPr>
              <a:t>анонимная функция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test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ru-RU" sz="1200" b="1" dirty="0">
              <a:solidFill>
                <a:srgbClr val="000080"/>
              </a:solidFill>
              <a:effectLst/>
              <a:latin typeface="+mn-lt"/>
            </a:endParaRP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en-US" sz="12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37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1481014"/>
            <a:ext cx="4572000" cy="3478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914465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Объектно-ориентированное программирование (ООП)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7419" y="1768531"/>
            <a:ext cx="408064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При решении задач высокоуровневой логики (автоматизация бизнес-процессов, игры и т.д.) гораздо удобнее оперировать 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готовыми блоками кода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, не углублясь в детали их единожды отлаженной реализации.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Например, при проектировании автомобиля инженер не отвлекается на устройство дверей или других частей. Для него важны только способы крепления их к основе (кузову) и способы использования (открыть-закрыть).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Реализация тех же дверей – задача отдельной группы инженеров, которые уже будут оперировать другими блоками – более мелкими деталями.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397468-B22C-4165-B71E-895D82486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617" y="1406695"/>
            <a:ext cx="2885524" cy="354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1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1481014"/>
            <a:ext cx="4572000" cy="3478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914465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Классы и объекты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7419" y="1768531"/>
            <a:ext cx="4037103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Что такое 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класс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или 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?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Проведем аналогию с тем же автомобилестроением.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Если мы возьмем конкретный автомобиль, то это объект, но не класс.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А вот модель, проектная схема, по которой будут строиться определенные автомобили – это уже класс. Класс определяет атрибуты и функции, которыми будут обладать объекты, принадлежащие данному классу (созданные по данной схеме). Основные вопросы, которые класс решает: как хранить данные и как их использовать.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65284" y="1470169"/>
            <a:ext cx="40112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Рассмотрим целые числа в </a:t>
            </a:r>
            <a:r>
              <a:rPr lang="ru-RU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dirty="0">
                <a:solidFill>
                  <a:srgbClr val="002060"/>
                </a:solidFill>
                <a:latin typeface="+mn-lt"/>
              </a:rPr>
              <a:t>.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Тип </a:t>
            </a:r>
            <a:r>
              <a:rPr lang="ru-RU" b="1" dirty="0">
                <a:solidFill>
                  <a:srgbClr val="002060"/>
                </a:solidFill>
                <a:latin typeface="+mn-lt"/>
              </a:rPr>
              <a:t>int</a:t>
            </a:r>
            <a:r>
              <a:rPr lang="ru-RU" dirty="0">
                <a:solidFill>
                  <a:srgbClr val="002060"/>
                </a:solidFill>
                <a:latin typeface="+mn-lt"/>
              </a:rPr>
              <a:t> – это класс целых чисел. Числа 5, 20344, -10 и т. д. – это конкретные объекты этого класса.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b="1" dirty="0">
                <a:solidFill>
                  <a:srgbClr val="002060"/>
                </a:solidFill>
                <a:latin typeface="+mn-lt"/>
              </a:rPr>
              <a:t>Любая</a:t>
            </a:r>
            <a:r>
              <a:rPr lang="ru-RU" dirty="0">
                <a:solidFill>
                  <a:srgbClr val="002060"/>
                </a:solidFill>
                <a:latin typeface="+mn-lt"/>
              </a:rPr>
              <a:t> программа работает с данными.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Данные в языке </a:t>
            </a:r>
            <a:r>
              <a:rPr lang="ru-RU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dirty="0">
                <a:solidFill>
                  <a:srgbClr val="002060"/>
                </a:solidFill>
                <a:latin typeface="+mn-lt"/>
              </a:rPr>
              <a:t> представлены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в форме объектов - встроенных, предоставляемых языком </a:t>
            </a:r>
            <a:r>
              <a:rPr lang="ru-RU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dirty="0">
                <a:solidFill>
                  <a:srgbClr val="002060"/>
                </a:solidFill>
                <a:latin typeface="+mn-lt"/>
              </a:rPr>
              <a:t>,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или объектов, которые мы создаем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с помощью других инструментов.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По сути, </a:t>
            </a:r>
            <a:r>
              <a:rPr lang="ru-RU" b="1" u="sng" dirty="0">
                <a:solidFill>
                  <a:srgbClr val="002060"/>
                </a:solidFill>
                <a:latin typeface="+mn-lt"/>
              </a:rPr>
              <a:t>объекты</a:t>
            </a:r>
            <a:r>
              <a:rPr lang="ru-RU" u="sng" dirty="0">
                <a:solidFill>
                  <a:srgbClr val="002060"/>
                </a:solidFill>
                <a:latin typeface="+mn-lt"/>
              </a:rPr>
              <a:t> – это области памяти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u="sng" dirty="0">
                <a:solidFill>
                  <a:srgbClr val="002060"/>
                </a:solidFill>
                <a:latin typeface="+mn-lt"/>
              </a:rPr>
              <a:t>со значениями и ассоциированными с ними наборами операций (которые и отождествляются с типом объекта)</a:t>
            </a:r>
          </a:p>
        </p:txBody>
      </p:sp>
    </p:spTree>
    <p:extLst>
      <p:ext uri="{BB962C8B-B14F-4D97-AF65-F5344CB8AC3E}">
        <p14:creationId xmlns:p14="http://schemas.microsoft.com/office/powerpoint/2010/main" val="212890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1481014"/>
            <a:ext cx="4572000" cy="3478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914465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>
                <a:solidFill>
                  <a:schemeClr val="accent1"/>
                </a:solidFill>
                <a:latin typeface="+mn-lt"/>
              </a:rPr>
              <a:t>Классы и объекты</a:t>
            </a:r>
            <a:endParaRPr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9053" y="1768531"/>
            <a:ext cx="4105469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Типы, предоставляемые самим языком (числа, строки, функции и т.д.) это самые мелкие детали, из которых разработчик может строить свои типы данных – классы. Эти классы, в свою очередь, могут использоваться в других классах. Это позволяет описывать средствами языка предметную область, сущностям которой как раз и соответствуют классы.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+mn-lt"/>
              </a:rPr>
              <a:t>Важно понимать: класс несет, в первую очередь, описательный смысл. Из него, как по шаблону конструируются объекты (или экземпляры), которые будут содержать конкретные значения атрибутов.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65284" y="1470169"/>
            <a:ext cx="401129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rgbClr val="002060"/>
                </a:solidFill>
                <a:latin typeface="+mn-lt"/>
              </a:rPr>
              <a:t>Для объявления класса используется ключевое слово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class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sz="1000" dirty="0">
              <a:solidFill>
                <a:srgbClr val="002060"/>
              </a:solidFill>
              <a:latin typeface="+mn-lt"/>
            </a:endParaRPr>
          </a:p>
          <a:p>
            <a:r>
              <a:rPr lang="en-US" sz="1000" b="1" dirty="0">
                <a:solidFill>
                  <a:srgbClr val="0000FF"/>
                </a:solidFill>
                <a:effectLst/>
                <a:latin typeface="+mn-lt"/>
              </a:rPr>
              <a:t>class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000" b="1" dirty="0">
                <a:solidFill>
                  <a:srgbClr val="000000"/>
                </a:solidFill>
                <a:effectLst/>
                <a:latin typeface="+mn-lt"/>
              </a:rPr>
              <a:t>Car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r>
              <a:rPr lang="en-US" sz="1000" dirty="0">
                <a:latin typeface="+mn-lt"/>
              </a:rPr>
              <a:t>    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color 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r>
              <a:rPr lang="en-US" sz="1000" dirty="0">
                <a:latin typeface="+mn-lt"/>
              </a:rPr>
              <a:t>    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speed 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r>
              <a:rPr lang="en-US" sz="1000" b="1" dirty="0">
                <a:latin typeface="+mn-lt"/>
              </a:rPr>
              <a:t>    </a:t>
            </a:r>
          </a:p>
          <a:p>
            <a:r>
              <a:rPr lang="en-US" sz="1000" b="1" dirty="0">
                <a:solidFill>
                  <a:srgbClr val="0000FF"/>
                </a:solidFill>
                <a:effectLst/>
                <a:latin typeface="+mn-lt"/>
              </a:rPr>
              <a:t>    def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000" dirty="0">
                <a:solidFill>
                  <a:srgbClr val="FF00FF"/>
                </a:solidFill>
                <a:effectLst/>
                <a:latin typeface="+mn-lt"/>
              </a:rPr>
              <a:t>move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self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x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y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):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r>
              <a:rPr lang="en-US" sz="1000" b="1" dirty="0">
                <a:latin typeface="+mn-lt"/>
              </a:rPr>
              <a:t>        </a:t>
            </a:r>
            <a:r>
              <a:rPr lang="en-US" sz="10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000" dirty="0">
                <a:solidFill>
                  <a:srgbClr val="808080"/>
                </a:solidFill>
                <a:effectLst/>
                <a:latin typeface="+mn-lt"/>
              </a:rPr>
              <a:t>f"Moving to {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x</a:t>
            </a:r>
            <a:r>
              <a:rPr lang="en-US" sz="1000" dirty="0">
                <a:solidFill>
                  <a:srgbClr val="808080"/>
                </a:solidFill>
                <a:effectLst/>
                <a:latin typeface="+mn-lt"/>
              </a:rPr>
              <a:t>}.{</a:t>
            </a:r>
            <a:r>
              <a:rPr lang="en-US" sz="1000" dirty="0">
                <a:solidFill>
                  <a:srgbClr val="000000"/>
                </a:solidFill>
                <a:effectLst/>
                <a:latin typeface="+mn-lt"/>
              </a:rPr>
              <a:t>y</a:t>
            </a:r>
            <a:r>
              <a:rPr lang="en-US" sz="1000" dirty="0">
                <a:solidFill>
                  <a:srgbClr val="808080"/>
                </a:solidFill>
                <a:effectLst/>
                <a:latin typeface="+mn-lt"/>
              </a:rPr>
              <a:t>}"</a:t>
            </a:r>
            <a:r>
              <a:rPr lang="en-US" sz="10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en-US" sz="1000" dirty="0">
              <a:effectLst/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1000" dirty="0">
                <a:solidFill>
                  <a:srgbClr val="002060"/>
                </a:solidFill>
                <a:latin typeface="+mn-lt"/>
              </a:rPr>
              <a:t> </a:t>
            </a:r>
            <a:endParaRPr lang="en-US" sz="1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cs typeface="Arial"/>
                <a:sym typeface="Arial"/>
              </a:rPr>
              <a:t>Для </a:t>
            </a:r>
            <a:r>
              <a:rPr lang="ru-RU" dirty="0">
                <a:solidFill>
                  <a:srgbClr val="002060"/>
                </a:solidFill>
                <a:latin typeface="proxima nova rg"/>
              </a:rPr>
              <a:t>создания объектов (экземпляров) класса нужно указать имя класса и скобки.</a:t>
            </a:r>
          </a:p>
          <a:p>
            <a:endParaRPr lang="ru-RU" sz="10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ru-RU" sz="1000" dirty="0">
                <a:solidFill>
                  <a:srgbClr val="000000"/>
                </a:solidFill>
                <a:effectLst/>
                <a:latin typeface="+mn-lt"/>
              </a:rPr>
              <a:t>с1 </a:t>
            </a:r>
            <a:r>
              <a:rPr lang="ru-RU" sz="10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000" dirty="0">
                <a:solidFill>
                  <a:srgbClr val="000000"/>
                </a:solidFill>
                <a:effectLst/>
                <a:latin typeface="+mn-lt"/>
              </a:rPr>
              <a:t> Car</a:t>
            </a:r>
            <a:r>
              <a:rPr lang="ru-RU" sz="1000" b="1" dirty="0">
                <a:solidFill>
                  <a:srgbClr val="000080"/>
                </a:solidFill>
                <a:effectLst/>
                <a:latin typeface="+mn-lt"/>
              </a:rPr>
              <a:t>()</a:t>
            </a:r>
            <a:r>
              <a:rPr lang="ru-RU" sz="1000" dirty="0">
                <a:solidFill>
                  <a:srgbClr val="000000"/>
                </a:solidFill>
                <a:effectLst/>
                <a:latin typeface="+mn-lt"/>
              </a:rPr>
              <a:t>  </a:t>
            </a:r>
            <a:r>
              <a:rPr lang="ru-RU" sz="1000" dirty="0">
                <a:solidFill>
                  <a:srgbClr val="008000"/>
                </a:solidFill>
                <a:effectLst/>
                <a:latin typeface="+mn-lt"/>
              </a:rPr>
              <a:t># 1-й автомобиль сходит с конвейера</a:t>
            </a:r>
            <a:r>
              <a:rPr lang="ru-RU" sz="1000" dirty="0"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r>
              <a:rPr lang="ru-RU" sz="1000" dirty="0">
                <a:solidFill>
                  <a:srgbClr val="000000"/>
                </a:solidFill>
                <a:effectLst/>
                <a:latin typeface="+mn-lt"/>
              </a:rPr>
              <a:t>c2 </a:t>
            </a:r>
            <a:r>
              <a:rPr lang="ru-RU" sz="10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ru-RU" sz="1000" dirty="0">
                <a:solidFill>
                  <a:srgbClr val="000000"/>
                </a:solidFill>
                <a:effectLst/>
                <a:latin typeface="+mn-lt"/>
              </a:rPr>
              <a:t> Car</a:t>
            </a:r>
            <a:r>
              <a:rPr lang="ru-RU" sz="1000" b="1" dirty="0">
                <a:solidFill>
                  <a:srgbClr val="000080"/>
                </a:solidFill>
                <a:effectLst/>
                <a:latin typeface="+mn-lt"/>
              </a:rPr>
              <a:t>()</a:t>
            </a:r>
            <a:r>
              <a:rPr lang="ru-RU" sz="1000" dirty="0">
                <a:solidFill>
                  <a:srgbClr val="000000"/>
                </a:solidFill>
                <a:effectLst/>
                <a:latin typeface="+mn-lt"/>
              </a:rPr>
              <a:t>  </a:t>
            </a:r>
            <a:r>
              <a:rPr lang="ru-RU" sz="1000" dirty="0">
                <a:solidFill>
                  <a:srgbClr val="008000"/>
                </a:solidFill>
                <a:effectLst/>
                <a:latin typeface="+mn-lt"/>
              </a:rPr>
              <a:t># 2-й автомобиль сходит с конвейера </a:t>
            </a:r>
            <a:endParaRPr lang="ru-RU" sz="1000" dirty="0">
              <a:effectLst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roxima nova rg"/>
              <a:cs typeface="Arial"/>
              <a:sym typeface="Arial"/>
            </a:endParaRPr>
          </a:p>
          <a:p>
            <a:pPr>
              <a:spcBef>
                <a:spcPct val="0"/>
              </a:spcBef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cs typeface="Arial"/>
                <a:sym typeface="Arial"/>
              </a:rPr>
              <a:t>Несложно заметить, что работа с классами очень похожа на работу с функциями</a:t>
            </a:r>
            <a:r>
              <a:rPr lang="ru-RU" dirty="0">
                <a:solidFill>
                  <a:srgbClr val="002060"/>
                </a:solidFill>
                <a:latin typeface="proxima nova rg"/>
              </a:rPr>
              <a:t>. Это неслучайно: в </a:t>
            </a:r>
            <a:r>
              <a:rPr lang="en-US" dirty="0">
                <a:solidFill>
                  <a:srgbClr val="002060"/>
                </a:solidFill>
                <a:latin typeface="proxima nova rg"/>
              </a:rPr>
              <a:t>Python </a:t>
            </a:r>
            <a:r>
              <a:rPr lang="ru-RU" dirty="0">
                <a:solidFill>
                  <a:srgbClr val="002060"/>
                </a:solidFill>
                <a:latin typeface="proxima nova rg"/>
              </a:rPr>
              <a:t>все является объектом, даже реализации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3379613821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Другая 6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4482CC"/>
      </a:accent1>
      <a:accent2>
        <a:srgbClr val="ACFFD9"/>
      </a:accent2>
      <a:accent3>
        <a:srgbClr val="4482CC"/>
      </a:accent3>
      <a:accent4>
        <a:srgbClr val="CC7C58"/>
      </a:accent4>
      <a:accent5>
        <a:srgbClr val="2525A5"/>
      </a:accent5>
      <a:accent6>
        <a:srgbClr val="8BE3FF"/>
      </a:accent6>
      <a:hlink>
        <a:srgbClr val="8BE3FF"/>
      </a:hlink>
      <a:folHlink>
        <a:srgbClr val="0097A7"/>
      </a:folHlink>
    </a:clrScheme>
    <a:fontScheme name="Другая 13">
      <a:majorFont>
        <a:latin typeface="proxima nova bold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1771</Words>
  <Application>Microsoft Office PowerPoint</Application>
  <PresentationFormat>Экран (16:9)</PresentationFormat>
  <Paragraphs>188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proxima nova rg</vt:lpstr>
      <vt:lpstr>Arial</vt:lpstr>
      <vt:lpstr>Viga</vt:lpstr>
      <vt:lpstr>proxima nova bold</vt:lpstr>
      <vt:lpstr>DM Sans</vt:lpstr>
      <vt:lpstr>Cyber Security Business Plan</vt:lpstr>
      <vt:lpstr>Программирование на языке Python</vt:lpstr>
      <vt:lpstr>Лекция №2</vt:lpstr>
      <vt:lpstr>Структурная парадигма</vt:lpstr>
      <vt:lpstr>Функции</vt:lpstr>
      <vt:lpstr>Функции</vt:lpstr>
      <vt:lpstr>Функции</vt:lpstr>
      <vt:lpstr>Объектно-ориентированное программирование (ООП)</vt:lpstr>
      <vt:lpstr>Классы и объекты</vt:lpstr>
      <vt:lpstr>Классы и объекты</vt:lpstr>
      <vt:lpstr>Переменные, объекты и динамическая типизация</vt:lpstr>
      <vt:lpstr>Переменные, объекты и динамическая типизация</vt:lpstr>
      <vt:lpstr>Переменные, объекты и динамическая типизация</vt:lpstr>
      <vt:lpstr>Переменные, объекты  и динамическая типизация</vt:lpstr>
      <vt:lpstr>Переменные, объекты  и динамическая типизация</vt:lpstr>
      <vt:lpstr>Переменные, объекты  и динамическая типизация</vt:lpstr>
      <vt:lpstr>Сборщик мусора (gc)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Python</dc:title>
  <dc:creator>Ksenia</dc:creator>
  <cp:lastModifiedBy>Ilya Orlov</cp:lastModifiedBy>
  <cp:revision>54</cp:revision>
  <dcterms:modified xsi:type="dcterms:W3CDTF">2021-08-10T06:55:12Z</dcterms:modified>
</cp:coreProperties>
</file>