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18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6486-8091-4370-97F5-AAF0186FCC51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589F-A07C-44BC-A448-002F05E7A9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315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6486-8091-4370-97F5-AAF0186FCC51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589F-A07C-44BC-A448-002F05E7A9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854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6486-8091-4370-97F5-AAF0186FCC51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589F-A07C-44BC-A448-002F05E7A9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543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6486-8091-4370-97F5-AAF0186FCC51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589F-A07C-44BC-A448-002F05E7A9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722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6486-8091-4370-97F5-AAF0186FCC51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589F-A07C-44BC-A448-002F05E7A9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141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6486-8091-4370-97F5-AAF0186FCC51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589F-A07C-44BC-A448-002F05E7A9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909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6486-8091-4370-97F5-AAF0186FCC51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589F-A07C-44BC-A448-002F05E7A9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622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6486-8091-4370-97F5-AAF0186FCC51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589F-A07C-44BC-A448-002F05E7A9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647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6486-8091-4370-97F5-AAF0186FCC51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589F-A07C-44BC-A448-002F05E7A9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416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6486-8091-4370-97F5-AAF0186FCC51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589F-A07C-44BC-A448-002F05E7A9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95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6486-8091-4370-97F5-AAF0186FCC51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589F-A07C-44BC-A448-002F05E7A9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448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56486-8091-4370-97F5-AAF0186FCC51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7589F-A07C-44BC-A448-002F05E7A9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453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3257D08-F943-4891-B39F-F4668BD0ECDA}"/>
              </a:ext>
            </a:extLst>
          </p:cNvPr>
          <p:cNvSpPr/>
          <p:nvPr/>
        </p:nvSpPr>
        <p:spPr>
          <a:xfrm>
            <a:off x="363255" y="475989"/>
            <a:ext cx="6087649" cy="1089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Header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9113FB-D35B-47CB-A6A6-603AC2CA134F}"/>
              </a:ext>
            </a:extLst>
          </p:cNvPr>
          <p:cNvSpPr/>
          <p:nvPr/>
        </p:nvSpPr>
        <p:spPr>
          <a:xfrm>
            <a:off x="363255" y="8254652"/>
            <a:ext cx="6087649" cy="1089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62B355A-5C23-4045-B741-D44A5C966CBF}"/>
              </a:ext>
            </a:extLst>
          </p:cNvPr>
          <p:cNvCxnSpPr/>
          <p:nvPr/>
        </p:nvCxnSpPr>
        <p:spPr>
          <a:xfrm>
            <a:off x="363255" y="2066795"/>
            <a:ext cx="60876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053D1C7-73EF-4C44-90D8-0B57E2A5DCD8}"/>
              </a:ext>
            </a:extLst>
          </p:cNvPr>
          <p:cNvSpPr txBox="1"/>
          <p:nvPr/>
        </p:nvSpPr>
        <p:spPr>
          <a:xfrm>
            <a:off x="363255" y="1789796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자유 게시판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AB1125D-A756-416E-B68E-61216BADF0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244096"/>
              </p:ext>
            </p:extLst>
          </p:nvPr>
        </p:nvGraphicFramePr>
        <p:xfrm>
          <a:off x="363255" y="2201450"/>
          <a:ext cx="6087648" cy="4079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55895">
                  <a:extLst>
                    <a:ext uri="{9D8B030D-6E8A-4147-A177-3AD203B41FA5}">
                      <a16:colId xmlns:a16="http://schemas.microsoft.com/office/drawing/2014/main" val="252013631"/>
                    </a:ext>
                  </a:extLst>
                </a:gridCol>
                <a:gridCol w="3568700">
                  <a:extLst>
                    <a:ext uri="{9D8B030D-6E8A-4147-A177-3AD203B41FA5}">
                      <a16:colId xmlns:a16="http://schemas.microsoft.com/office/drawing/2014/main" val="3833048625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3147086284"/>
                    </a:ext>
                  </a:extLst>
                </a:gridCol>
                <a:gridCol w="1008953">
                  <a:extLst>
                    <a:ext uri="{9D8B030D-6E8A-4147-A177-3AD203B41FA5}">
                      <a16:colId xmlns:a16="http://schemas.microsoft.com/office/drawing/2014/main" val="4025735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제목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작성자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작성일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8976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홈페이지 방문을 환영 합니다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홍길동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2023.02.03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4450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국정의 중요한 사항에 관한 대통령의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원호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2023.02.03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8098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재판의 전심절차로서 행정심판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최충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2023.02.03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5122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법관은 탄핵 또는 금고 이상의 형의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백결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2023.02.03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8608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국회는 상호원조 또는 안전보장에 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정약용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2023.02.03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9998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예비비는 총액으로 국회의 의결을 얻어야 한다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홍경래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2023.02.03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1545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모든 국민은 법률이 정하는 바에 의하여 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이담지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2023.02.03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4110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국무위원은 국무총리의 제청으로 대통령이 임명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최영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2023.02.03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4892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대통령은 제</a:t>
                      </a:r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항과 제</a:t>
                      </a:r>
                      <a:r>
                        <a:rPr lang="en-US" altLang="ko-KR" sz="1000" dirty="0"/>
                        <a:t>4</a:t>
                      </a:r>
                      <a:r>
                        <a:rPr lang="ko-KR" altLang="en-US" sz="1000" dirty="0"/>
                        <a:t>항의 사유를 지체없이 공포하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김홍도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2023.02.03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647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사면</a:t>
                      </a:r>
                      <a:r>
                        <a:rPr lang="en-US" altLang="ko-KR" sz="1000" dirty="0"/>
                        <a:t>·</a:t>
                      </a:r>
                      <a:r>
                        <a:rPr lang="ko-KR" altLang="en-US" sz="1000" dirty="0"/>
                        <a:t>감형 및 복권에 관한 사항은 법률로 정한다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논개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2023.02.03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6994468"/>
                  </a:ext>
                </a:extLst>
              </a:tr>
            </a:tbl>
          </a:graphicData>
        </a:graphic>
      </p:graphicFrame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5E09E0B-4F23-40DC-8A28-D0EEA1C2107B}"/>
              </a:ext>
            </a:extLst>
          </p:cNvPr>
          <p:cNvSpPr/>
          <p:nvPr/>
        </p:nvSpPr>
        <p:spPr>
          <a:xfrm>
            <a:off x="5638800" y="6405562"/>
            <a:ext cx="714375" cy="295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글쓰기</a:t>
            </a:r>
          </a:p>
        </p:txBody>
      </p:sp>
    </p:spTree>
    <p:extLst>
      <p:ext uri="{BB962C8B-B14F-4D97-AF65-F5344CB8AC3E}">
        <p14:creationId xmlns:p14="http://schemas.microsoft.com/office/powerpoint/2010/main" val="3449584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4E586E-74BA-4EB8-864B-CC2F7B6CB17C}"/>
              </a:ext>
            </a:extLst>
          </p:cNvPr>
          <p:cNvSpPr/>
          <p:nvPr/>
        </p:nvSpPr>
        <p:spPr>
          <a:xfrm>
            <a:off x="363255" y="475989"/>
            <a:ext cx="6087649" cy="1089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Header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F9F00E4-4F6C-4920-83F2-33DD63A630A1}"/>
              </a:ext>
            </a:extLst>
          </p:cNvPr>
          <p:cNvSpPr/>
          <p:nvPr/>
        </p:nvSpPr>
        <p:spPr>
          <a:xfrm>
            <a:off x="363255" y="8254652"/>
            <a:ext cx="6087649" cy="1089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1AF410A-D1CB-456B-A639-38747F3D6654}"/>
              </a:ext>
            </a:extLst>
          </p:cNvPr>
          <p:cNvCxnSpPr/>
          <p:nvPr/>
        </p:nvCxnSpPr>
        <p:spPr>
          <a:xfrm>
            <a:off x="363255" y="2066795"/>
            <a:ext cx="60876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7B41989-4A93-403F-8827-B49B0843875E}"/>
              </a:ext>
            </a:extLst>
          </p:cNvPr>
          <p:cNvSpPr txBox="1"/>
          <p:nvPr/>
        </p:nvSpPr>
        <p:spPr>
          <a:xfrm>
            <a:off x="363255" y="1789796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자유 게시판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3902A97-F896-4D65-95A0-DA9E0DD14D5E}"/>
              </a:ext>
            </a:extLst>
          </p:cNvPr>
          <p:cNvSpPr/>
          <p:nvPr/>
        </p:nvSpPr>
        <p:spPr>
          <a:xfrm>
            <a:off x="413358" y="2187218"/>
            <a:ext cx="5987441" cy="313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작성자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A31873D-EC46-41F1-9688-721366F4A592}"/>
              </a:ext>
            </a:extLst>
          </p:cNvPr>
          <p:cNvSpPr/>
          <p:nvPr/>
        </p:nvSpPr>
        <p:spPr>
          <a:xfrm>
            <a:off x="413358" y="2588050"/>
            <a:ext cx="5987441" cy="313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bg1">
                    <a:lumMod val="65000"/>
                  </a:schemeClr>
                </a:solidFill>
              </a:rPr>
              <a:t>제목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D21FAC7-CD02-49FE-9862-7AE0FFD2D54E}"/>
              </a:ext>
            </a:extLst>
          </p:cNvPr>
          <p:cNvSpPr/>
          <p:nvPr/>
        </p:nvSpPr>
        <p:spPr>
          <a:xfrm>
            <a:off x="413358" y="2976357"/>
            <a:ext cx="5987441" cy="3487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1463A9A-6FD6-40E3-AD5E-905141438F13}"/>
              </a:ext>
            </a:extLst>
          </p:cNvPr>
          <p:cNvSpPr/>
          <p:nvPr/>
        </p:nvSpPr>
        <p:spPr>
          <a:xfrm>
            <a:off x="5676378" y="6568400"/>
            <a:ext cx="714375" cy="295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등록</a:t>
            </a:r>
          </a:p>
        </p:txBody>
      </p:sp>
    </p:spTree>
    <p:extLst>
      <p:ext uri="{BB962C8B-B14F-4D97-AF65-F5344CB8AC3E}">
        <p14:creationId xmlns:p14="http://schemas.microsoft.com/office/powerpoint/2010/main" val="992175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4E586E-74BA-4EB8-864B-CC2F7B6CB17C}"/>
              </a:ext>
            </a:extLst>
          </p:cNvPr>
          <p:cNvSpPr/>
          <p:nvPr/>
        </p:nvSpPr>
        <p:spPr>
          <a:xfrm>
            <a:off x="363255" y="475989"/>
            <a:ext cx="6087649" cy="1089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Header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F9F00E4-4F6C-4920-83F2-33DD63A630A1}"/>
              </a:ext>
            </a:extLst>
          </p:cNvPr>
          <p:cNvSpPr/>
          <p:nvPr/>
        </p:nvSpPr>
        <p:spPr>
          <a:xfrm>
            <a:off x="363255" y="8254652"/>
            <a:ext cx="6087649" cy="1089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1AF410A-D1CB-456B-A639-38747F3D6654}"/>
              </a:ext>
            </a:extLst>
          </p:cNvPr>
          <p:cNvCxnSpPr/>
          <p:nvPr/>
        </p:nvCxnSpPr>
        <p:spPr>
          <a:xfrm>
            <a:off x="363255" y="2066795"/>
            <a:ext cx="60876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7B41989-4A93-403F-8827-B49B0843875E}"/>
              </a:ext>
            </a:extLst>
          </p:cNvPr>
          <p:cNvSpPr txBox="1"/>
          <p:nvPr/>
        </p:nvSpPr>
        <p:spPr>
          <a:xfrm>
            <a:off x="363255" y="1789796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자유 게시판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3902A97-F896-4D65-95A0-DA9E0DD14D5E}"/>
              </a:ext>
            </a:extLst>
          </p:cNvPr>
          <p:cNvSpPr/>
          <p:nvPr/>
        </p:nvSpPr>
        <p:spPr>
          <a:xfrm>
            <a:off x="413359" y="2187218"/>
            <a:ext cx="2743200" cy="31315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작성자 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홍길동</a:t>
            </a:r>
            <a:r>
              <a:rPr lang="en-US" altLang="ko-KR" sz="1000" dirty="0">
                <a:solidFill>
                  <a:schemeClr val="tx1"/>
                </a:solidFill>
              </a:rPr>
              <a:t>	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A31873D-EC46-41F1-9688-721366F4A592}"/>
              </a:ext>
            </a:extLst>
          </p:cNvPr>
          <p:cNvSpPr/>
          <p:nvPr/>
        </p:nvSpPr>
        <p:spPr>
          <a:xfrm>
            <a:off x="413358" y="2588050"/>
            <a:ext cx="5987441" cy="31315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국정의 중요한 사항에 관한 대통령의 자문에 응하기 위하여 국가원로로 구성되는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D21FAC7-CD02-49FE-9862-7AE0FFD2D54E}"/>
              </a:ext>
            </a:extLst>
          </p:cNvPr>
          <p:cNvSpPr/>
          <p:nvPr/>
        </p:nvSpPr>
        <p:spPr>
          <a:xfrm>
            <a:off x="413358" y="2976357"/>
            <a:ext cx="5987441" cy="3487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2000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대통령은 취임에 즈음하여 다음의 선서를 한다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r>
              <a:rPr lang="ko-KR" altLang="en-US" sz="1000" dirty="0">
                <a:solidFill>
                  <a:schemeClr val="tx1"/>
                </a:solidFill>
              </a:rPr>
              <a:t>체포</a:t>
            </a:r>
            <a:r>
              <a:rPr lang="en-US" altLang="ko-KR" sz="1000" dirty="0">
                <a:solidFill>
                  <a:schemeClr val="tx1"/>
                </a:solidFill>
              </a:rPr>
              <a:t>·</a:t>
            </a:r>
            <a:r>
              <a:rPr lang="ko-KR" altLang="en-US" sz="1000" dirty="0">
                <a:solidFill>
                  <a:schemeClr val="tx1"/>
                </a:solidFill>
              </a:rPr>
              <a:t>구속</a:t>
            </a:r>
            <a:r>
              <a:rPr lang="en-US" altLang="ko-KR" sz="1000" dirty="0">
                <a:solidFill>
                  <a:schemeClr val="tx1"/>
                </a:solidFill>
              </a:rPr>
              <a:t>·</a:t>
            </a:r>
            <a:r>
              <a:rPr lang="ko-KR" altLang="en-US" sz="1000" dirty="0">
                <a:solidFill>
                  <a:schemeClr val="tx1"/>
                </a:solidFill>
              </a:rPr>
              <a:t>압수 또는 수색을 할 때에는 적법한 절차에 따라 검사의 신청에 의하여 법관이 발부한 영장을 제시하여야 한다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r>
              <a:rPr lang="ko-KR" altLang="en-US" sz="1000" dirty="0">
                <a:solidFill>
                  <a:schemeClr val="tx1"/>
                </a:solidFill>
              </a:rPr>
              <a:t>다만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현행범인인 경우와 장기 </a:t>
            </a:r>
            <a:r>
              <a:rPr lang="en-US" altLang="ko-KR" sz="1000" dirty="0">
                <a:solidFill>
                  <a:schemeClr val="tx1"/>
                </a:solidFill>
              </a:rPr>
              <a:t>3</a:t>
            </a:r>
            <a:r>
              <a:rPr lang="ko-KR" altLang="en-US" sz="1000" dirty="0">
                <a:solidFill>
                  <a:schemeClr val="tx1"/>
                </a:solidFill>
              </a:rPr>
              <a:t>년 이상의 형에 해당하는 죄를 범하고 도피 또는 증거인멸의 염려가 있을 때에는 사후에 영장을 청구할 수 있다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r>
              <a:rPr lang="ko-KR" altLang="en-US" sz="1000" dirty="0">
                <a:solidFill>
                  <a:schemeClr val="tx1"/>
                </a:solidFill>
              </a:rPr>
              <a:t>근로조건의 기준은 인간의 존엄성을 보장하도록 법률로 정한다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r>
              <a:rPr lang="ko-KR" altLang="en-US" sz="1000" dirty="0">
                <a:solidFill>
                  <a:schemeClr val="tx1"/>
                </a:solidFill>
              </a:rPr>
              <a:t>모든 국민은 직업선택의 자유를 가진다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r>
              <a:rPr lang="ko-KR" altLang="en-US" sz="1000" dirty="0">
                <a:solidFill>
                  <a:schemeClr val="tx1"/>
                </a:solidFill>
              </a:rPr>
              <a:t>대통령의 선거에 관한 사항은 법률로 정한다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r>
              <a:rPr lang="ko-KR" altLang="en-US" sz="1000" dirty="0">
                <a:solidFill>
                  <a:schemeClr val="tx1"/>
                </a:solidFill>
              </a:rPr>
              <a:t>대통령은 헌법과 법률이 정하는 바에 의하여 국군을 통수한다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r>
              <a:rPr lang="ko-KR" altLang="en-US" sz="1000" dirty="0">
                <a:solidFill>
                  <a:schemeClr val="tx1"/>
                </a:solidFill>
              </a:rPr>
              <a:t>국무회의는 대통령</a:t>
            </a:r>
            <a:r>
              <a:rPr lang="en-US" altLang="ko-KR" sz="1000" dirty="0">
                <a:solidFill>
                  <a:schemeClr val="tx1"/>
                </a:solidFill>
              </a:rPr>
              <a:t>·</a:t>
            </a:r>
            <a:r>
              <a:rPr lang="ko-KR" altLang="en-US" sz="1000" dirty="0">
                <a:solidFill>
                  <a:schemeClr val="tx1"/>
                </a:solidFill>
              </a:rPr>
              <a:t>국무총리와 </a:t>
            </a:r>
            <a:r>
              <a:rPr lang="en-US" altLang="ko-KR" sz="1000" dirty="0">
                <a:solidFill>
                  <a:schemeClr val="tx1"/>
                </a:solidFill>
              </a:rPr>
              <a:t>15</a:t>
            </a:r>
            <a:r>
              <a:rPr lang="ko-KR" altLang="en-US" sz="1000" dirty="0">
                <a:solidFill>
                  <a:schemeClr val="tx1"/>
                </a:solidFill>
              </a:rPr>
              <a:t>인 이상 </a:t>
            </a:r>
            <a:r>
              <a:rPr lang="en-US" altLang="ko-KR" sz="1000" dirty="0">
                <a:solidFill>
                  <a:schemeClr val="tx1"/>
                </a:solidFill>
              </a:rPr>
              <a:t>30</a:t>
            </a:r>
            <a:r>
              <a:rPr lang="ko-KR" altLang="en-US" sz="1000" dirty="0">
                <a:solidFill>
                  <a:schemeClr val="tx1"/>
                </a:solidFill>
              </a:rPr>
              <a:t>인 이하의 국무위원으로 구성한다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1463A9A-6FD6-40E3-AD5E-905141438F13}"/>
              </a:ext>
            </a:extLst>
          </p:cNvPr>
          <p:cNvSpPr/>
          <p:nvPr/>
        </p:nvSpPr>
        <p:spPr>
          <a:xfrm>
            <a:off x="5676378" y="6568400"/>
            <a:ext cx="714375" cy="295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D9B11B-6AC9-45C4-A75B-AE4634F5C08C}"/>
              </a:ext>
            </a:extLst>
          </p:cNvPr>
          <p:cNvSpPr/>
          <p:nvPr/>
        </p:nvSpPr>
        <p:spPr>
          <a:xfrm>
            <a:off x="3832963" y="2187218"/>
            <a:ext cx="2567837" cy="31315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작성일 </a:t>
            </a:r>
            <a:r>
              <a:rPr lang="en-US" altLang="ko-KR" sz="1000" dirty="0">
                <a:solidFill>
                  <a:schemeClr val="tx1"/>
                </a:solidFill>
              </a:rPr>
              <a:t>: 2023.04.25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4FEF1E9-BD29-4E4F-8F1A-61BEB53BA58B}"/>
              </a:ext>
            </a:extLst>
          </p:cNvPr>
          <p:cNvSpPr/>
          <p:nvPr/>
        </p:nvSpPr>
        <p:spPr>
          <a:xfrm>
            <a:off x="427972" y="6568400"/>
            <a:ext cx="714375" cy="295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목록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C7E2F8E-9BD9-4A87-8843-C49D8E653BFB}"/>
              </a:ext>
            </a:extLst>
          </p:cNvPr>
          <p:cNvSpPr/>
          <p:nvPr/>
        </p:nvSpPr>
        <p:spPr>
          <a:xfrm>
            <a:off x="4874712" y="6568400"/>
            <a:ext cx="714375" cy="295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1723472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4E586E-74BA-4EB8-864B-CC2F7B6CB17C}"/>
              </a:ext>
            </a:extLst>
          </p:cNvPr>
          <p:cNvSpPr/>
          <p:nvPr/>
        </p:nvSpPr>
        <p:spPr>
          <a:xfrm>
            <a:off x="363255" y="475989"/>
            <a:ext cx="6087649" cy="1089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Header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F9F00E4-4F6C-4920-83F2-33DD63A630A1}"/>
              </a:ext>
            </a:extLst>
          </p:cNvPr>
          <p:cNvSpPr/>
          <p:nvPr/>
        </p:nvSpPr>
        <p:spPr>
          <a:xfrm>
            <a:off x="363255" y="8254652"/>
            <a:ext cx="6087649" cy="1089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1AF410A-D1CB-456B-A639-38747F3D6654}"/>
              </a:ext>
            </a:extLst>
          </p:cNvPr>
          <p:cNvCxnSpPr/>
          <p:nvPr/>
        </p:nvCxnSpPr>
        <p:spPr>
          <a:xfrm>
            <a:off x="363255" y="2066795"/>
            <a:ext cx="60876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7B41989-4A93-403F-8827-B49B0843875E}"/>
              </a:ext>
            </a:extLst>
          </p:cNvPr>
          <p:cNvSpPr txBox="1"/>
          <p:nvPr/>
        </p:nvSpPr>
        <p:spPr>
          <a:xfrm>
            <a:off x="363255" y="1789796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자유 게시판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A31873D-EC46-41F1-9688-721366F4A592}"/>
              </a:ext>
            </a:extLst>
          </p:cNvPr>
          <p:cNvSpPr/>
          <p:nvPr/>
        </p:nvSpPr>
        <p:spPr>
          <a:xfrm>
            <a:off x="413358" y="2588050"/>
            <a:ext cx="5987441" cy="313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국정의 중요한 사항에 관한 대통령의 자문에 응하기 위하여 국가원로로 구성되는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1463A9A-6FD6-40E3-AD5E-905141438F13}"/>
              </a:ext>
            </a:extLst>
          </p:cNvPr>
          <p:cNvSpPr/>
          <p:nvPr/>
        </p:nvSpPr>
        <p:spPr>
          <a:xfrm>
            <a:off x="5676378" y="6568400"/>
            <a:ext cx="714375" cy="295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72BEBD3-56A7-49BB-91B4-CD939CD123B7}"/>
              </a:ext>
            </a:extLst>
          </p:cNvPr>
          <p:cNvSpPr/>
          <p:nvPr/>
        </p:nvSpPr>
        <p:spPr>
          <a:xfrm>
            <a:off x="413359" y="2187218"/>
            <a:ext cx="2743200" cy="31315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작성자 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홍길동</a:t>
            </a:r>
            <a:r>
              <a:rPr lang="en-US" altLang="ko-KR" sz="1000" dirty="0">
                <a:solidFill>
                  <a:schemeClr val="tx1"/>
                </a:solidFill>
              </a:rPr>
              <a:t>	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604872F-E69F-4BB6-B4F4-B05EE144D59B}"/>
              </a:ext>
            </a:extLst>
          </p:cNvPr>
          <p:cNvSpPr/>
          <p:nvPr/>
        </p:nvSpPr>
        <p:spPr>
          <a:xfrm>
            <a:off x="3832963" y="2187218"/>
            <a:ext cx="2567837" cy="31315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작성일 </a:t>
            </a:r>
            <a:r>
              <a:rPr lang="en-US" altLang="ko-KR" sz="1000" dirty="0">
                <a:solidFill>
                  <a:schemeClr val="tx1"/>
                </a:solidFill>
              </a:rPr>
              <a:t>: 2023.04.25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069CF78-D1E9-4C69-92DA-07ACB3689260}"/>
              </a:ext>
            </a:extLst>
          </p:cNvPr>
          <p:cNvSpPr/>
          <p:nvPr/>
        </p:nvSpPr>
        <p:spPr>
          <a:xfrm>
            <a:off x="413358" y="2976357"/>
            <a:ext cx="5987441" cy="3487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2000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대통령은 취임에 즈음하여 다음의 선서를 한다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r>
              <a:rPr lang="ko-KR" altLang="en-US" sz="1000" dirty="0">
                <a:solidFill>
                  <a:schemeClr val="tx1"/>
                </a:solidFill>
              </a:rPr>
              <a:t>체포</a:t>
            </a:r>
            <a:r>
              <a:rPr lang="en-US" altLang="ko-KR" sz="1000" dirty="0">
                <a:solidFill>
                  <a:schemeClr val="tx1"/>
                </a:solidFill>
              </a:rPr>
              <a:t>·</a:t>
            </a:r>
            <a:r>
              <a:rPr lang="ko-KR" altLang="en-US" sz="1000" dirty="0">
                <a:solidFill>
                  <a:schemeClr val="tx1"/>
                </a:solidFill>
              </a:rPr>
              <a:t>구속</a:t>
            </a:r>
            <a:r>
              <a:rPr lang="en-US" altLang="ko-KR" sz="1000" dirty="0">
                <a:solidFill>
                  <a:schemeClr val="tx1"/>
                </a:solidFill>
              </a:rPr>
              <a:t>·</a:t>
            </a:r>
            <a:r>
              <a:rPr lang="ko-KR" altLang="en-US" sz="1000" dirty="0">
                <a:solidFill>
                  <a:schemeClr val="tx1"/>
                </a:solidFill>
              </a:rPr>
              <a:t>압수 또는 수색을 할 때에는 적법한 절차에 따라 검사의 신청에 의하여 법관이 발부한 영장을 제시하여야 한다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r>
              <a:rPr lang="ko-KR" altLang="en-US" sz="1000" dirty="0">
                <a:solidFill>
                  <a:schemeClr val="tx1"/>
                </a:solidFill>
              </a:rPr>
              <a:t>다만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현행범인인 경우와 장기 </a:t>
            </a:r>
            <a:r>
              <a:rPr lang="en-US" altLang="ko-KR" sz="1000" dirty="0">
                <a:solidFill>
                  <a:schemeClr val="tx1"/>
                </a:solidFill>
              </a:rPr>
              <a:t>3</a:t>
            </a:r>
            <a:r>
              <a:rPr lang="ko-KR" altLang="en-US" sz="1000" dirty="0">
                <a:solidFill>
                  <a:schemeClr val="tx1"/>
                </a:solidFill>
              </a:rPr>
              <a:t>년 이상의 형에 해당하는 죄를 범하고 도피 또는 증거인멸의 염려가 있을 때에는 사후에 영장을 청구할 수 있다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r>
              <a:rPr lang="ko-KR" altLang="en-US" sz="1000" dirty="0">
                <a:solidFill>
                  <a:schemeClr val="tx1"/>
                </a:solidFill>
              </a:rPr>
              <a:t>근로조건의 기준은 인간의 존엄성을 보장하도록 법률로 정한다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r>
              <a:rPr lang="ko-KR" altLang="en-US" sz="1000" dirty="0">
                <a:solidFill>
                  <a:schemeClr val="tx1"/>
                </a:solidFill>
              </a:rPr>
              <a:t>모든 국민은 직업선택의 자유를 가진다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r>
              <a:rPr lang="ko-KR" altLang="en-US" sz="1000" dirty="0">
                <a:solidFill>
                  <a:schemeClr val="tx1"/>
                </a:solidFill>
              </a:rPr>
              <a:t>대통령의 선거에 관한 사항은 법률로 정한다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r>
              <a:rPr lang="ko-KR" altLang="en-US" sz="1000" dirty="0">
                <a:solidFill>
                  <a:schemeClr val="tx1"/>
                </a:solidFill>
              </a:rPr>
              <a:t>대통령은 헌법과 법률이 정하는 바에 의하여 국군을 통수한다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r>
              <a:rPr lang="ko-KR" altLang="en-US" sz="1000" dirty="0">
                <a:solidFill>
                  <a:schemeClr val="tx1"/>
                </a:solidFill>
              </a:rPr>
              <a:t>국무회의는 대통령</a:t>
            </a:r>
            <a:r>
              <a:rPr lang="en-US" altLang="ko-KR" sz="1000" dirty="0">
                <a:solidFill>
                  <a:schemeClr val="tx1"/>
                </a:solidFill>
              </a:rPr>
              <a:t>·</a:t>
            </a:r>
            <a:r>
              <a:rPr lang="ko-KR" altLang="en-US" sz="1000" dirty="0">
                <a:solidFill>
                  <a:schemeClr val="tx1"/>
                </a:solidFill>
              </a:rPr>
              <a:t>국무총리와 </a:t>
            </a:r>
            <a:r>
              <a:rPr lang="en-US" altLang="ko-KR" sz="1000" dirty="0">
                <a:solidFill>
                  <a:schemeClr val="tx1"/>
                </a:solidFill>
              </a:rPr>
              <a:t>15</a:t>
            </a:r>
            <a:r>
              <a:rPr lang="ko-KR" altLang="en-US" sz="1000" dirty="0">
                <a:solidFill>
                  <a:schemeClr val="tx1"/>
                </a:solidFill>
              </a:rPr>
              <a:t>인 이상 </a:t>
            </a:r>
            <a:r>
              <a:rPr lang="en-US" altLang="ko-KR" sz="1000" dirty="0">
                <a:solidFill>
                  <a:schemeClr val="tx1"/>
                </a:solidFill>
              </a:rPr>
              <a:t>30</a:t>
            </a:r>
            <a:r>
              <a:rPr lang="ko-KR" altLang="en-US" sz="1000" dirty="0">
                <a:solidFill>
                  <a:schemeClr val="tx1"/>
                </a:solidFill>
              </a:rPr>
              <a:t>인 이하의 국무위원으로 구성한다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717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339</Words>
  <Application>Microsoft Office PowerPoint</Application>
  <PresentationFormat>A4 용지(210x297mm)</PresentationFormat>
  <Paragraphs>71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306-main</dc:creator>
  <cp:lastModifiedBy>306-main</cp:lastModifiedBy>
  <cp:revision>4</cp:revision>
  <dcterms:created xsi:type="dcterms:W3CDTF">2023-04-25T00:50:53Z</dcterms:created>
  <dcterms:modified xsi:type="dcterms:W3CDTF">2023-04-25T01:30:47Z</dcterms:modified>
</cp:coreProperties>
</file>