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_rels/presentation.xml.rels" ContentType="application/vnd.openxmlformats-package.relationships+xml"/>
  <Override PartName="/ppt/media/image14.png" ContentType="image/png"/>
  <Override PartName="/ppt/media/image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1638D02-477E-4CCD-A369-F5712CDC6F22}"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DAC314BA-CF3A-4490-8312-3730EF811993}" type="slidenum">
              <a:t>&lt;#&gt;</a:t>
            </a:fld>
          </a:p>
        </p:txBody>
      </p:sp>
      <p:sp>
        <p:nvSpPr>
          <p:cNvPr id="4" name="PlaceHolder 3"/>
          <p:cNvSpPr>
            <a:spLocks noGrp="1"/>
          </p:cNvSpPr>
          <p:nvPr>
            <p:ph type="dt" idx="28"/>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A25C9E65-79A9-4AE8-B255-FEEB5ADA6016}" type="slidenum">
              <a:t>&lt;#&gt;</a:t>
            </a:fld>
          </a:p>
        </p:txBody>
      </p:sp>
      <p:sp>
        <p:nvSpPr>
          <p:cNvPr id="4" name="PlaceHolder 3"/>
          <p:cNvSpPr>
            <a:spLocks noGrp="1"/>
          </p:cNvSpPr>
          <p:nvPr>
            <p:ph type="dt" idx="31"/>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6381D2B-C920-482C-AA73-79C5E0859944}" type="slidenum">
              <a:t>&lt;#&gt;</a:t>
            </a:fld>
          </a:p>
        </p:txBody>
      </p:sp>
      <p:sp>
        <p:nvSpPr>
          <p:cNvPr id="4" name="PlaceHolder 3"/>
          <p:cNvSpPr>
            <a:spLocks noGrp="1"/>
          </p:cNvSpPr>
          <p:nvPr>
            <p:ph type="dt" idx="4"/>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3098772-1204-4501-9931-29A5C64A7F84}" type="slidenum">
              <a:t>&lt;#&gt;</a:t>
            </a:fld>
          </a:p>
        </p:txBody>
      </p:sp>
      <p:sp>
        <p:nvSpPr>
          <p:cNvPr id="4" name="PlaceHolder 3"/>
          <p:cNvSpPr>
            <a:spLocks noGrp="1"/>
          </p:cNvSpPr>
          <p:nvPr>
            <p:ph type="dt" idx="7"/>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9E92C4A-F4F8-47CE-98AD-FD255FB7C097}" type="slidenum">
              <a:t>&lt;#&gt;</a:t>
            </a:fld>
          </a:p>
        </p:txBody>
      </p:sp>
      <p:sp>
        <p:nvSpPr>
          <p:cNvPr id="6" name="PlaceHolder 5"/>
          <p:cNvSpPr>
            <a:spLocks noGrp="1"/>
          </p:cNvSpPr>
          <p:nvPr>
            <p:ph type="dt" idx="10"/>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15E292AD-E5C2-4AE1-8B89-6C80BCB837BC}" type="slidenum">
              <a:t>&lt;#&gt;</a:t>
            </a:fld>
          </a:p>
        </p:txBody>
      </p:sp>
      <p:sp>
        <p:nvSpPr>
          <p:cNvPr id="4" name="PlaceHolder 3"/>
          <p:cNvSpPr>
            <a:spLocks noGrp="1"/>
          </p:cNvSpPr>
          <p:nvPr>
            <p:ph type="dt" idx="1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C7AA4808-5F84-4BF0-BDC0-7B84A0F91100}" type="slidenum">
              <a:t>&lt;#&gt;</a:t>
            </a:fld>
          </a:p>
        </p:txBody>
      </p:sp>
      <p:sp>
        <p:nvSpPr>
          <p:cNvPr id="7" name="PlaceHolder 6"/>
          <p:cNvSpPr>
            <a:spLocks noGrp="1"/>
          </p:cNvSpPr>
          <p:nvPr>
            <p:ph type="dt" idx="16"/>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4825130-4786-4719-8CBA-9A37CA063921}" type="slidenum">
              <a:t>&lt;#&gt;</a:t>
            </a:fld>
          </a:p>
        </p:txBody>
      </p:sp>
      <p:sp>
        <p:nvSpPr>
          <p:cNvPr id="4" name="PlaceHolder 3"/>
          <p:cNvSpPr>
            <a:spLocks noGrp="1"/>
          </p:cNvSpPr>
          <p:nvPr>
            <p:ph type="dt" idx="19"/>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8BE18EB-0F62-465A-B5BB-BC0477E64FD1}" type="slidenum">
              <a:t>&lt;#&gt;</a:t>
            </a:fld>
          </a:p>
        </p:txBody>
      </p:sp>
      <p:sp>
        <p:nvSpPr>
          <p:cNvPr id="5" name="PlaceHolder 4"/>
          <p:cNvSpPr>
            <a:spLocks noGrp="1"/>
          </p:cNvSpPr>
          <p:nvPr>
            <p:ph type="dt" idx="22"/>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A1C79378-FEE5-4070-AC1E-70519211900F}" type="slidenum">
              <a:t>&lt;#&gt;</a:t>
            </a:fld>
          </a:p>
        </p:txBody>
      </p:sp>
      <p:sp>
        <p:nvSpPr>
          <p:cNvPr id="4" name="PlaceHolder 3"/>
          <p:cNvSpPr>
            <a:spLocks noGrp="1"/>
          </p:cNvSpPr>
          <p:nvPr>
            <p:ph type="dt" idx="25"/>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 </a:t>
            </a:r>
            <a:endParaRPr b="0" lang="es-ES"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 </a:t>
            </a:r>
            <a:endParaRPr b="0" lang="es-E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32DD5E75-14E3-471B-909B-F25552C6C113}" type="slidenum">
              <a:rPr b="0" lang="en-US" sz="1200" spc="-1" strike="noStrike">
                <a:solidFill>
                  <a:schemeClr val="dk1">
                    <a:tint val="75000"/>
                  </a:schemeClr>
                </a:solidFill>
                <a:latin typeface="Calibri"/>
              </a:rPr>
              <a:t>19</a:t>
            </a:fld>
            <a:endParaRPr b="0" lang="es-ES"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Pulse para editar el formato de texto del esquema</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Segundo nivel del esquema</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Tercer nivel del esquema</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Cuarto nivel del esquema</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Quinto nivel del esquema</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Sexto nivel del esquema</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Séptimo nivel del esquema</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4572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58"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9"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0"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61"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62"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3B1861AA-69F6-4534-8F94-A80AFF027DB0}"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4572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64"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Pulse para editar el formato de texto del esquema</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Segundo nivel del esquema</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Tercer nivel del esquema</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Cuarto nivel del esquema</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Quinto nivel del esquema</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Sexto nivel del esquema</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Séptimo nivel del esquema</a:t>
            </a:r>
            <a:endParaRPr b="0" lang="en-US" sz="3200" spc="-1" strike="noStrike">
              <a:solidFill>
                <a:schemeClr val="dk1"/>
              </a:solidFill>
              <a:latin typeface="Calibri"/>
            </a:endParaRPr>
          </a:p>
        </p:txBody>
      </p:sp>
      <p:sp>
        <p:nvSpPr>
          <p:cNvPr id="65"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6"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67"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68"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4B2D5C84-A60D-4FA0-A8BB-44A5E985FB1A}"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F879C6F4-F635-4020-B4B1-A16B13A7F546}"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2909F640-1238-45C7-AD94-AB639406F025}"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7E300984-6164-4D97-A676-D77C23619D9D}"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4572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25"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26"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27"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8"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8ACF051C-BB7E-4845-BDE5-C8F19FFEB923}"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33"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4"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D2C9D252-3CF7-404C-ADA1-6F3313F2B895}"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1"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3"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44"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5"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A093A00E-CCA8-4199-B02B-126F1071CD47}"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48"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9"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3D8B8A65-DEF3-4050-9D26-3A2C41713016}"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5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Pulse para editar el formato de texto del esquema</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Segundo nivel del esquema</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Tercer nivel del esquema</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Cuarto nivel del esquema</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Quinto nivel del esquema</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Sexto nivel del esquema</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Séptimo nivel del esquema</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53"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4"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A1B2A59D-80C1-462E-88C0-66E47EB0413E}"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5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Pulse para editar el formato del texto de título</a:t>
            </a:r>
            <a:endParaRPr b="0" lang="en-US" sz="1800" spc="-1" strike="noStrike">
              <a:solidFill>
                <a:schemeClr val="dk1"/>
              </a:solidFill>
              <a:latin typeface="Calibri"/>
            </a:endParaRPr>
          </a:p>
        </p:txBody>
      </p:sp>
      <p:sp>
        <p:nvSpPr>
          <p:cNvPr id="5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Pulse para editar el formato de texto del esquema</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Segundo nivel del esquema</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Tercer nivel del esquema</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Cuarto nivel del esquema</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Quinto nivel del esquema</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Sexto nivel del esquema</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Séptimo nivel del esquema</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8.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Predicci</a:t>
            </a:r>
            <a:r>
              <a:rPr b="0" lang="es-ES" sz="4400" spc="-1" strike="noStrike">
                <a:solidFill>
                  <a:schemeClr val="dk1"/>
                </a:solidFill>
                <a:latin typeface="Calibri"/>
              </a:rPr>
              <a:t>ons de "Chollos" en Portàtils</a:t>
            </a:r>
            <a:endParaRPr b="0" lang="en-US" sz="4400" spc="-1" strike="noStrike">
              <a:solidFill>
                <a:schemeClr val="dk1"/>
              </a:solidFill>
              <a:latin typeface="Calibri"/>
            </a:endParaRPr>
          </a:p>
        </p:txBody>
      </p:sp>
      <p:sp>
        <p:nvSpPr>
          <p:cNvPr id="70" name="PlaceHolder 2"/>
          <p:cNvSpPr>
            <a:spLocks noGrp="1"/>
          </p:cNvSpPr>
          <p:nvPr>
            <p:ph type="subTitle"/>
          </p:nvPr>
        </p:nvSpPr>
        <p:spPr>
          <a:xfrm>
            <a:off x="1371600" y="3886200"/>
            <a:ext cx="6400440" cy="736200"/>
          </a:xfrm>
          <a:prstGeom prst="rect">
            <a:avLst/>
          </a:prstGeom>
          <a:noFill/>
          <a:ln w="0">
            <a:noFill/>
          </a:ln>
        </p:spPr>
        <p:txBody>
          <a:bodyPr lIns="91440" rIns="91440" tIns="45720" bIns="45720" anchor="t">
            <a:noAutofit/>
          </a:bodyPr>
          <a:p>
            <a:pPr indent="0" algn="ctr" defTabSz="457200">
              <a:lnSpc>
                <a:spcPct val="100000"/>
              </a:lnSpc>
              <a:spcBef>
                <a:spcPts val="641"/>
              </a:spcBef>
              <a:buNone/>
              <a:tabLst>
                <a:tab algn="l" pos="0"/>
              </a:tabLst>
            </a:pPr>
            <a:r>
              <a:rPr b="0" lang="es-ES" sz="3200" spc="-1" strike="noStrike">
                <a:solidFill>
                  <a:schemeClr val="dk1">
                    <a:tint val="75000"/>
                  </a:schemeClr>
                </a:solidFill>
                <a:latin typeface="Calibri"/>
              </a:rPr>
              <a:t>Luis Rosello i Toni Oliveira</a:t>
            </a: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s-ES" sz="4400" spc="-1" strike="noStrike">
                <a:solidFill>
                  <a:schemeClr val="dk1"/>
                </a:solidFill>
                <a:latin typeface="Calibri"/>
              </a:rPr>
              <a:t>Etiquetatge</a:t>
            </a:r>
            <a:endParaRPr b="0" lang="en-US" sz="4400" spc="-1" strike="noStrike">
              <a:solidFill>
                <a:schemeClr val="dk1"/>
              </a:solidFill>
              <a:latin typeface="Calibri"/>
            </a:endParaRPr>
          </a:p>
        </p:txBody>
      </p:sp>
      <p:sp>
        <p:nvSpPr>
          <p:cNvPr id="86"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7491"/>
          </a:bodyPr>
          <a:p>
            <a:pPr indent="0" defTabSz="457200">
              <a:lnSpc>
                <a:spcPct val="100000"/>
              </a:lnSpc>
              <a:spcBef>
                <a:spcPts val="400"/>
              </a:spcBef>
              <a:buNone/>
              <a:tabLst>
                <a:tab algn="l" pos="0"/>
              </a:tabLst>
            </a:pPr>
            <a:r>
              <a:rPr b="1" lang="es-ES" sz="2000" spc="-1" strike="noStrike">
                <a:solidFill>
                  <a:schemeClr val="dk1"/>
                </a:solidFill>
                <a:latin typeface="Calibri"/>
              </a:rPr>
              <a:t>Com s'etiqueten els portàtils:</a:t>
            </a:r>
            <a:endParaRPr b="0" lang="en-US" sz="2000" spc="-1" strike="noStrike">
              <a:solidFill>
                <a:schemeClr val="dk1"/>
              </a:solidFill>
              <a:latin typeface="Calibri"/>
            </a:endParaRPr>
          </a:p>
          <a:p>
            <a:pPr indent="0" defTabSz="457200">
              <a:lnSpc>
                <a:spcPct val="100000"/>
              </a:lnSpc>
              <a:spcBef>
                <a:spcPts val="400"/>
              </a:spcBef>
              <a:buNone/>
              <a:tabLst>
                <a:tab algn="l" pos="0"/>
              </a:tabLst>
            </a:pPr>
            <a:r>
              <a:rPr b="0" lang="es-ES" sz="2000" spc="-1" strike="noStrike">
                <a:solidFill>
                  <a:schemeClr val="dk1"/>
                </a:solidFill>
                <a:latin typeface="Calibri"/>
              </a:rPr>
              <a:t>Basant-se en el Value_Score (qualitat dividida pel preu) </a:t>
            </a:r>
            <a:endParaRPr b="0" lang="en-US" sz="2000" spc="-1" strike="noStrike">
              <a:solidFill>
                <a:schemeClr val="dk1"/>
              </a:solidFill>
              <a:latin typeface="Calibri"/>
            </a:endParaRPr>
          </a:p>
          <a:p>
            <a:pPr indent="0" defTabSz="457200">
              <a:lnSpc>
                <a:spcPct val="100000"/>
              </a:lnSpc>
              <a:spcBef>
                <a:spcPts val="400"/>
              </a:spcBef>
              <a:buNone/>
              <a:tabLst>
                <a:tab algn="l" pos="0"/>
              </a:tabLst>
            </a:pPr>
            <a:endParaRPr b="0" lang="en-US" sz="2000" spc="-1" strike="noStrike">
              <a:solidFill>
                <a:schemeClr val="dk1"/>
              </a:solidFill>
              <a:latin typeface="Calibri"/>
            </a:endParaRPr>
          </a:p>
          <a:p>
            <a:pPr indent="0" defTabSz="457200">
              <a:lnSpc>
                <a:spcPct val="100000"/>
              </a:lnSpc>
              <a:spcBef>
                <a:spcPts val="400"/>
              </a:spcBef>
              <a:buNone/>
              <a:tabLst>
                <a:tab algn="l" pos="0"/>
              </a:tabLst>
            </a:pPr>
            <a:endParaRPr b="0" lang="en-US" sz="2000" spc="-1" strike="noStrike">
              <a:solidFill>
                <a:schemeClr val="dk1"/>
              </a:solidFill>
              <a:latin typeface="Calibri"/>
            </a:endParaRPr>
          </a:p>
          <a:p>
            <a:pPr indent="0" defTabSz="457200">
              <a:lnSpc>
                <a:spcPct val="100000"/>
              </a:lnSpc>
              <a:spcBef>
                <a:spcPts val="400"/>
              </a:spcBef>
              <a:buNone/>
              <a:tabLst>
                <a:tab algn="l" pos="0"/>
              </a:tabLst>
            </a:pPr>
            <a:endParaRPr b="0" lang="en-US" sz="2000" spc="-1" strike="noStrike">
              <a:solidFill>
                <a:schemeClr val="dk1"/>
              </a:solidFill>
              <a:latin typeface="Calibri"/>
            </a:endParaRPr>
          </a:p>
          <a:p>
            <a:pPr indent="0" defTabSz="457200">
              <a:lnSpc>
                <a:spcPct val="100000"/>
              </a:lnSpc>
              <a:spcBef>
                <a:spcPts val="400"/>
              </a:spcBef>
              <a:buNone/>
              <a:tabLst>
                <a:tab algn="l" pos="0"/>
              </a:tabLst>
            </a:pPr>
            <a:endParaRPr b="0" lang="en-US" sz="2000" spc="-1" strike="noStrike">
              <a:solidFill>
                <a:schemeClr val="dk1"/>
              </a:solidFill>
              <a:latin typeface="Calibri"/>
            </a:endParaRPr>
          </a:p>
          <a:p>
            <a:pPr indent="0" defTabSz="457200">
              <a:lnSpc>
                <a:spcPct val="100000"/>
              </a:lnSpc>
              <a:spcBef>
                <a:spcPts val="400"/>
              </a:spcBef>
              <a:buNone/>
              <a:tabLst>
                <a:tab algn="l" pos="0"/>
              </a:tabLst>
            </a:pPr>
            <a:r>
              <a:rPr b="0" lang="es-ES" sz="2000" spc="-1" strike="noStrike">
                <a:solidFill>
                  <a:schemeClr val="dk1"/>
                </a:solidFill>
                <a:latin typeface="Calibri"/>
              </a:rPr>
              <a:t>Aplicant correccions manuals</a:t>
            </a:r>
            <a:endParaRPr b="0" lang="en-US" sz="2000" spc="-1" strike="noStrike">
              <a:solidFill>
                <a:schemeClr val="dk1"/>
              </a:solidFill>
              <a:latin typeface="Calibri"/>
            </a:endParaRPr>
          </a:p>
          <a:p>
            <a:pPr indent="0" defTabSz="457200">
              <a:lnSpc>
                <a:spcPct val="100000"/>
              </a:lnSpc>
              <a:spcBef>
                <a:spcPts val="400"/>
              </a:spcBef>
              <a:buNone/>
              <a:tabLst>
                <a:tab algn="l" pos="0"/>
              </a:tabLst>
            </a:pPr>
            <a:endParaRPr b="0" lang="en-US" sz="2000" spc="-1" strike="noStrike">
              <a:solidFill>
                <a:schemeClr val="dk1"/>
              </a:solidFill>
              <a:latin typeface="Calibri"/>
            </a:endParaRPr>
          </a:p>
          <a:p>
            <a:pPr indent="0" defTabSz="457200">
              <a:lnSpc>
                <a:spcPct val="100000"/>
              </a:lnSpc>
              <a:spcBef>
                <a:spcPts val="400"/>
              </a:spcBef>
              <a:buNone/>
              <a:tabLst>
                <a:tab algn="l" pos="0"/>
              </a:tabLst>
            </a:pPr>
            <a:r>
              <a:rPr b="0" lang="es-ES" sz="2000" spc="-1" strike="noStrike">
                <a:solidFill>
                  <a:schemeClr val="dk1"/>
                </a:solidFill>
                <a:latin typeface="Calibri"/>
              </a:rPr>
              <a:t>Elements valorats positivament:</a:t>
            </a:r>
            <a:endParaRPr b="0" lang="en-US" sz="2000" spc="-1" strike="noStrike">
              <a:solidFill>
                <a:schemeClr val="dk1"/>
              </a:solidFill>
              <a:latin typeface="Calibri"/>
            </a:endParaRPr>
          </a:p>
          <a:p>
            <a:pPr marL="343080" indent="-343080" defTabSz="457200">
              <a:lnSpc>
                <a:spcPct val="100000"/>
              </a:lnSpc>
              <a:spcBef>
                <a:spcPts val="400"/>
              </a:spcBef>
              <a:buClr>
                <a:srgbClr val="000000"/>
              </a:buClr>
              <a:buFont typeface="Arial"/>
              <a:buChar char="•"/>
              <a:tabLst>
                <a:tab algn="l" pos="0"/>
              </a:tabLst>
            </a:pPr>
            <a:r>
              <a:rPr b="1" lang="es-ES" sz="2000" spc="-1" strike="noStrike">
                <a:solidFill>
                  <a:schemeClr val="dk1"/>
                </a:solidFill>
                <a:latin typeface="Calibri"/>
              </a:rPr>
              <a:t>RAM</a:t>
            </a:r>
            <a:r>
              <a:rPr b="0" lang="es-ES" sz="2000" spc="-1" strike="noStrike">
                <a:solidFill>
                  <a:schemeClr val="dk1"/>
                </a:solidFill>
                <a:latin typeface="Calibri"/>
              </a:rPr>
              <a:t> i emmagatzematge superiors a la mitjana del seu rang de preu</a:t>
            </a:r>
            <a:endParaRPr b="0" lang="en-US" sz="2000" spc="-1" strike="noStrike">
              <a:solidFill>
                <a:schemeClr val="dk1"/>
              </a:solidFill>
              <a:latin typeface="Calibri"/>
            </a:endParaRPr>
          </a:p>
          <a:p>
            <a:pPr marL="343080" indent="-343080" defTabSz="457200">
              <a:lnSpc>
                <a:spcPct val="100000"/>
              </a:lnSpc>
              <a:spcBef>
                <a:spcPts val="400"/>
              </a:spcBef>
              <a:buClr>
                <a:srgbClr val="000000"/>
              </a:buClr>
              <a:buFont typeface="Arial"/>
              <a:buChar char="•"/>
              <a:tabLst>
                <a:tab algn="l" pos="0"/>
              </a:tabLst>
            </a:pPr>
            <a:r>
              <a:rPr b="0" lang="es-ES" sz="2000" spc="-1" strike="noStrike">
                <a:solidFill>
                  <a:schemeClr val="dk1"/>
                </a:solidFill>
                <a:latin typeface="Calibri"/>
              </a:rPr>
              <a:t>Processadors de </a:t>
            </a:r>
            <a:r>
              <a:rPr b="1" lang="es-ES" sz="2000" spc="-1" strike="noStrike">
                <a:solidFill>
                  <a:schemeClr val="dk1"/>
                </a:solidFill>
                <a:latin typeface="Calibri"/>
              </a:rPr>
              <a:t>generació</a:t>
            </a:r>
            <a:r>
              <a:rPr b="0" lang="es-ES" sz="2000" spc="-1" strike="noStrike">
                <a:solidFill>
                  <a:schemeClr val="dk1"/>
                </a:solidFill>
                <a:latin typeface="Calibri"/>
              </a:rPr>
              <a:t> recent</a:t>
            </a:r>
            <a:endParaRPr b="0" lang="en-US" sz="2000" spc="-1" strike="noStrike">
              <a:solidFill>
                <a:schemeClr val="dk1"/>
              </a:solidFill>
              <a:latin typeface="Calibri"/>
            </a:endParaRPr>
          </a:p>
          <a:p>
            <a:pPr marL="343080" indent="-343080" defTabSz="457200">
              <a:lnSpc>
                <a:spcPct val="100000"/>
              </a:lnSpc>
              <a:spcBef>
                <a:spcPts val="400"/>
              </a:spcBef>
              <a:buClr>
                <a:srgbClr val="000000"/>
              </a:buClr>
              <a:buFont typeface="Arial"/>
              <a:buChar char="•"/>
              <a:tabLst>
                <a:tab algn="l" pos="0"/>
              </a:tabLst>
            </a:pPr>
            <a:r>
              <a:rPr b="1" lang="es-ES" sz="2000" spc="-1" strike="noStrike">
                <a:solidFill>
                  <a:schemeClr val="dk1"/>
                </a:solidFill>
                <a:latin typeface="Calibri"/>
              </a:rPr>
              <a:t>DDR5</a:t>
            </a:r>
            <a:r>
              <a:rPr b="0" lang="es-ES" sz="2000" spc="-1" strike="noStrike">
                <a:solidFill>
                  <a:schemeClr val="dk1"/>
                </a:solidFill>
                <a:latin typeface="Calibri"/>
              </a:rPr>
              <a:t> en lloc de DDR4</a:t>
            </a:r>
            <a:endParaRPr b="0" lang="en-US" sz="2000" spc="-1" strike="noStrike">
              <a:solidFill>
                <a:schemeClr val="dk1"/>
              </a:solidFill>
              <a:latin typeface="Calibri"/>
            </a:endParaRPr>
          </a:p>
          <a:p>
            <a:pPr marL="343080" indent="-343080" defTabSz="457200">
              <a:lnSpc>
                <a:spcPct val="100000"/>
              </a:lnSpc>
              <a:spcBef>
                <a:spcPts val="400"/>
              </a:spcBef>
              <a:buClr>
                <a:srgbClr val="000000"/>
              </a:buClr>
              <a:buFont typeface="Arial"/>
              <a:buChar char="•"/>
              <a:tabLst>
                <a:tab algn="l" pos="0"/>
              </a:tabLst>
            </a:pPr>
            <a:r>
              <a:rPr b="0" lang="es-ES" sz="2000" spc="-1" strike="noStrike">
                <a:solidFill>
                  <a:schemeClr val="dk1"/>
                </a:solidFill>
                <a:latin typeface="Calibri"/>
              </a:rPr>
              <a:t>Major </a:t>
            </a:r>
            <a:r>
              <a:rPr b="1" lang="es-ES" sz="2000" spc="-1" strike="noStrike">
                <a:solidFill>
                  <a:schemeClr val="dk1"/>
                </a:solidFill>
                <a:latin typeface="Calibri"/>
              </a:rPr>
              <a:t>resolució</a:t>
            </a:r>
            <a:r>
              <a:rPr b="0" lang="es-ES" sz="2000" spc="-1" strike="noStrike">
                <a:solidFill>
                  <a:schemeClr val="dk1"/>
                </a:solidFill>
                <a:latin typeface="Calibri"/>
              </a:rPr>
              <a:t> de pantalla</a:t>
            </a:r>
            <a:endParaRPr b="0" lang="en-US" sz="2000" spc="-1" strike="noStrike">
              <a:solidFill>
                <a:schemeClr val="dk1"/>
              </a:solidFill>
              <a:latin typeface="Calibri"/>
            </a:endParaRPr>
          </a:p>
          <a:p>
            <a:pPr marL="343080" indent="-343080" defTabSz="457200">
              <a:lnSpc>
                <a:spcPct val="100000"/>
              </a:lnSpc>
              <a:spcBef>
                <a:spcPts val="400"/>
              </a:spcBef>
              <a:buClr>
                <a:srgbClr val="000000"/>
              </a:buClr>
              <a:buFont typeface="Arial"/>
              <a:buChar char="•"/>
              <a:tabLst>
                <a:tab algn="l" pos="0"/>
              </a:tabLst>
            </a:pPr>
            <a:r>
              <a:rPr b="1" lang="es-ES" sz="2000" spc="-1" strike="noStrike">
                <a:solidFill>
                  <a:schemeClr val="dk1"/>
                </a:solidFill>
                <a:latin typeface="Calibri"/>
              </a:rPr>
              <a:t>Bateria</a:t>
            </a:r>
            <a:r>
              <a:rPr b="0" lang="es-ES" sz="2000" spc="-1" strike="noStrike">
                <a:solidFill>
                  <a:schemeClr val="dk1"/>
                </a:solidFill>
                <a:latin typeface="Calibri"/>
              </a:rPr>
              <a:t> de major capacitat</a:t>
            </a:r>
            <a:endParaRPr b="0" lang="en-US" sz="2000" spc="-1" strike="noStrike">
              <a:solidFill>
                <a:schemeClr val="dk1"/>
              </a:solidFill>
              <a:latin typeface="Calibri"/>
            </a:endParaRPr>
          </a:p>
        </p:txBody>
      </p:sp>
      <p:pic>
        <p:nvPicPr>
          <p:cNvPr id="87" name="Imagen 4" descr=""/>
          <p:cNvPicPr/>
          <p:nvPr/>
        </p:nvPicPr>
        <p:blipFill>
          <a:blip r:embed="rId1"/>
          <a:stretch/>
        </p:blipFill>
        <p:spPr>
          <a:xfrm>
            <a:off x="601560" y="2340000"/>
            <a:ext cx="2467080" cy="1199880"/>
          </a:xfrm>
          <a:prstGeom prst="rect">
            <a:avLst/>
          </a:prstGeom>
          <a:ln w="0">
            <a:noFill/>
          </a:ln>
        </p:spPr>
      </p:pic>
      <p:pic>
        <p:nvPicPr>
          <p:cNvPr id="88" name="Imagen 6" descr=""/>
          <p:cNvPicPr/>
          <p:nvPr/>
        </p:nvPicPr>
        <p:blipFill>
          <a:blip r:embed="rId2"/>
          <a:stretch/>
        </p:blipFill>
        <p:spPr>
          <a:xfrm>
            <a:off x="3128760" y="2712960"/>
            <a:ext cx="5202000" cy="356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fontScale="93422"/>
          </a:bodyPr>
          <a:p>
            <a:pPr indent="0" algn="ctr" defTabSz="457200">
              <a:lnSpc>
                <a:spcPct val="100000"/>
              </a:lnSpc>
              <a:buNone/>
            </a:pPr>
            <a:r>
              <a:rPr b="0" lang="it-IT" sz="4400" spc="-1" strike="noStrike">
                <a:solidFill>
                  <a:schemeClr val="dk1"/>
                </a:solidFill>
                <a:latin typeface="Calibri"/>
              </a:rPr>
              <a:t>Model Etiquetatge</a:t>
            </a:r>
            <a:br>
              <a:rPr sz="4400"/>
            </a:br>
            <a:r>
              <a:rPr b="0" lang="it-IT" sz="3100" spc="-1" strike="noStrike">
                <a:solidFill>
                  <a:schemeClr val="dk1"/>
                </a:solidFill>
                <a:latin typeface="Calibri"/>
              </a:rPr>
              <a:t>(Random Forest)</a:t>
            </a:r>
            <a:endParaRPr b="0" lang="en-US" sz="3100" spc="-1" strike="noStrike">
              <a:solidFill>
                <a:schemeClr val="dk1"/>
              </a:solidFill>
              <a:latin typeface="Calibri"/>
            </a:endParaRPr>
          </a:p>
        </p:txBody>
      </p:sp>
      <p:sp>
        <p:nvSpPr>
          <p:cNvPr id="90"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68743" lnSpcReduction="10000"/>
          </a:bodyPr>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Robustesa davant dades complexes:</a:t>
            </a:r>
            <a:r>
              <a:rPr b="0" lang="es-ES" sz="3200" spc="-1" strike="noStrike">
                <a:solidFill>
                  <a:schemeClr val="dk1"/>
                </a:solidFill>
                <a:latin typeface="Calibri"/>
              </a:rPr>
              <a:t> El model Random Forest gestiona eficaçment les relacions no lineals.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Gestió de característiques diverses:</a:t>
            </a:r>
            <a:r>
              <a:rPr b="0" lang="es-ES" sz="3200" spc="-1" strike="noStrike">
                <a:solidFill>
                  <a:schemeClr val="dk1"/>
                </a:solidFill>
                <a:latin typeface="Calibri"/>
              </a:rPr>
              <a:t> Combina adequadament factors numèrics (RAM, preu) amb categòrics convertits (tipus de processador, sistema operatiu).</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Resistència al sobreajustament:</a:t>
            </a:r>
            <a:r>
              <a:rPr b="0" lang="es-ES" sz="3200" spc="-1" strike="noStrike">
                <a:solidFill>
                  <a:schemeClr val="dk1"/>
                </a:solidFill>
                <a:latin typeface="Calibri"/>
              </a:rPr>
              <a:t> Redueix el risc de sobreajust en un conjunt de dades relativament xicotet.</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Importància de característiques:</a:t>
            </a:r>
            <a:r>
              <a:rPr b="0" lang="es-ES" sz="3200" spc="-1" strike="noStrike">
                <a:solidFill>
                  <a:schemeClr val="dk1"/>
                </a:solidFill>
                <a:latin typeface="Calibri"/>
              </a:rPr>
              <a:t> Proporciona automàticament mètriques d'importància de variables.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Bon rendiment amb etiquetatge limitat:</a:t>
            </a:r>
            <a:r>
              <a:rPr b="0" lang="es-ES" sz="3200" spc="-1" strike="noStrike">
                <a:solidFill>
                  <a:schemeClr val="dk1"/>
                </a:solidFill>
                <a:latin typeface="Calibri"/>
              </a:rPr>
              <a:t> Funciona bé amb el conjunt d'entrenament etiquetat manualment (~60 mostres).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Imagen 2" descr=""/>
          <p:cNvPicPr/>
          <p:nvPr/>
        </p:nvPicPr>
        <p:blipFill>
          <a:blip r:embed="rId1"/>
          <a:stretch/>
        </p:blipFill>
        <p:spPr>
          <a:xfrm>
            <a:off x="15480" y="0"/>
            <a:ext cx="9112320" cy="6857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Models de Machine Learning</a:t>
            </a:r>
            <a:endParaRPr b="0" lang="en-US" sz="4400" spc="-1" strike="noStrike">
              <a:solidFill>
                <a:schemeClr val="dk1"/>
              </a:solidFill>
              <a:latin typeface="Calibri"/>
            </a:endParaRPr>
          </a:p>
        </p:txBody>
      </p:sp>
      <p:sp>
        <p:nvSpPr>
          <p:cNvPr id="93"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Models implemen</a:t>
            </a:r>
            <a:r>
              <a:rPr b="0" lang="es-ES" sz="3200" spc="-1" strike="noStrike">
                <a:solidFill>
                  <a:schemeClr val="dk1"/>
                </a:solidFill>
                <a:latin typeface="Calibri"/>
              </a:rPr>
              <a:t>tats: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 </a:t>
            </a:r>
            <a:r>
              <a:rPr b="0" lang="es-ES" sz="3200" spc="-1" strike="noStrike">
                <a:solidFill>
                  <a:schemeClr val="dk1"/>
                </a:solidFill>
                <a:latin typeface="Calibri"/>
              </a:rPr>
              <a:t>Random Forest, Gradient Boosting, SVM, Regresió Logística</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Evaluació mitjançant validació creuada i comparació de métriques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it-IT" sz="4400" spc="-1" strike="noStrike">
                <a:solidFill>
                  <a:schemeClr val="dk1"/>
                </a:solidFill>
                <a:latin typeface="Calibri"/>
              </a:rPr>
              <a:t>Per què aquests models?</a:t>
            </a:r>
            <a:endParaRPr b="0" lang="en-US" sz="4400" spc="-1" strike="noStrike">
              <a:solidFill>
                <a:schemeClr val="dk1"/>
              </a:solidFill>
              <a:latin typeface="Calibri"/>
            </a:endParaRPr>
          </a:p>
        </p:txBody>
      </p:sp>
      <p:sp>
        <p:nvSpPr>
          <p:cNvPr id="95"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40621"/>
          </a:bodyPr>
          <a:p>
            <a:pPr marL="343080" indent="-343080" defTabSz="457200">
              <a:lnSpc>
                <a:spcPct val="100000"/>
              </a:lnSpc>
              <a:spcBef>
                <a:spcPts val="1199"/>
              </a:spcBef>
              <a:spcAft>
                <a:spcPts val="601"/>
              </a:spcAft>
              <a:buNone/>
              <a:tabLst>
                <a:tab algn="l" pos="0"/>
              </a:tabLst>
            </a:pPr>
            <a:r>
              <a:rPr b="1" lang="es-ES" sz="3200" spc="-1" strike="noStrike">
                <a:solidFill>
                  <a:schemeClr val="dk1"/>
                </a:solidFill>
                <a:latin typeface="Segoe WPC"/>
              </a:rPr>
              <a:t>Random Forest</a:t>
            </a:r>
            <a:endParaRPr b="0" lang="en-US" sz="3200" spc="-1" strike="noStrike">
              <a:solidFill>
                <a:schemeClr val="dk1"/>
              </a:solidFill>
              <a:latin typeface="Calibri"/>
            </a:endParaRPr>
          </a:p>
          <a:p>
            <a:pPr marL="343080" indent="-343080" defTabSz="457200">
              <a:lnSpc>
                <a:spcPct val="100000"/>
              </a:lnSpc>
              <a:spcBef>
                <a:spcPts val="641"/>
              </a:spcBef>
              <a:spcAft>
                <a:spcPts val="1199"/>
              </a:spcAft>
              <a:buNone/>
              <a:tabLst>
                <a:tab algn="l" pos="0"/>
              </a:tabLst>
            </a:pPr>
            <a:r>
              <a:rPr b="0" lang="es-ES" sz="3200" spc="-1" strike="noStrike">
                <a:solidFill>
                  <a:schemeClr val="dk1"/>
                </a:solidFill>
                <a:latin typeface="Segoe WPC"/>
              </a:rPr>
              <a:t>	</a:t>
            </a:r>
            <a:r>
              <a:rPr b="0" lang="es-ES" sz="3200" spc="-1" strike="noStrike">
                <a:solidFill>
                  <a:schemeClr val="dk1"/>
                </a:solidFill>
                <a:latin typeface="Segoe WPC"/>
              </a:rPr>
              <a:t>Funciona bé amb poques dades, no necessita normalitzar variables i captura bé els patrons no-lineals dels preus dels portàtils.</a:t>
            </a:r>
            <a:endParaRPr b="0" lang="en-US" sz="3200" spc="-1" strike="noStrike">
              <a:solidFill>
                <a:schemeClr val="dk1"/>
              </a:solidFill>
              <a:latin typeface="Calibri"/>
            </a:endParaRPr>
          </a:p>
          <a:p>
            <a:pPr marL="343080" indent="-343080" defTabSz="457200">
              <a:lnSpc>
                <a:spcPct val="100000"/>
              </a:lnSpc>
              <a:spcBef>
                <a:spcPts val="1199"/>
              </a:spcBef>
              <a:spcAft>
                <a:spcPts val="601"/>
              </a:spcAft>
              <a:buNone/>
              <a:tabLst>
                <a:tab algn="l" pos="0"/>
              </a:tabLst>
            </a:pPr>
            <a:r>
              <a:rPr b="1" lang="es-ES" sz="3200" spc="-1" strike="noStrike">
                <a:solidFill>
                  <a:schemeClr val="dk1"/>
                </a:solidFill>
                <a:latin typeface="Segoe WPC"/>
              </a:rPr>
              <a:t>Gradient Boosting</a:t>
            </a:r>
            <a:endParaRPr b="0" lang="en-US" sz="3200" spc="-1" strike="noStrike">
              <a:solidFill>
                <a:schemeClr val="dk1"/>
              </a:solidFill>
              <a:latin typeface="Calibri"/>
            </a:endParaRPr>
          </a:p>
          <a:p>
            <a:pPr marL="343080" indent="-343080" defTabSz="457200">
              <a:lnSpc>
                <a:spcPct val="100000"/>
              </a:lnSpc>
              <a:spcBef>
                <a:spcPts val="641"/>
              </a:spcBef>
              <a:spcAft>
                <a:spcPts val="1199"/>
              </a:spcAft>
              <a:buNone/>
              <a:tabLst>
                <a:tab algn="l" pos="0"/>
              </a:tabLst>
            </a:pPr>
            <a:r>
              <a:rPr b="0" lang="es-ES" sz="3200" spc="-1" strike="noStrike">
                <a:solidFill>
                  <a:schemeClr val="dk1"/>
                </a:solidFill>
                <a:latin typeface="Segoe WPC"/>
              </a:rPr>
              <a:t>	</a:t>
            </a:r>
            <a:r>
              <a:rPr b="0" lang="es-ES" sz="3200" spc="-1" strike="noStrike">
                <a:solidFill>
                  <a:schemeClr val="dk1"/>
                </a:solidFill>
                <a:latin typeface="Segoe WPC"/>
              </a:rPr>
              <a:t>Ideal per a detalls importants (com la generació del processador).</a:t>
            </a:r>
            <a:endParaRPr b="0" lang="en-US" sz="3200" spc="-1" strike="noStrike">
              <a:solidFill>
                <a:schemeClr val="dk1"/>
              </a:solidFill>
              <a:latin typeface="Calibri"/>
            </a:endParaRPr>
          </a:p>
          <a:p>
            <a:pPr marL="343080" indent="-343080" defTabSz="457200">
              <a:lnSpc>
                <a:spcPct val="100000"/>
              </a:lnSpc>
              <a:spcBef>
                <a:spcPts val="641"/>
              </a:spcBef>
              <a:spcAft>
                <a:spcPts val="1199"/>
              </a:spcAft>
              <a:buNone/>
              <a:tabLst>
                <a:tab algn="l" pos="0"/>
              </a:tabLst>
            </a:pPr>
            <a:r>
              <a:rPr b="1" lang="es-ES" sz="3200" spc="-1" strike="noStrike">
                <a:solidFill>
                  <a:schemeClr val="dk1"/>
                </a:solidFill>
                <a:latin typeface="Segoe WPC"/>
              </a:rPr>
              <a:t>SVM</a:t>
            </a:r>
            <a:endParaRPr b="0" lang="en-US" sz="3200" spc="-1" strike="noStrike">
              <a:solidFill>
                <a:schemeClr val="dk1"/>
              </a:solidFill>
              <a:latin typeface="Calibri"/>
            </a:endParaRPr>
          </a:p>
          <a:p>
            <a:pPr marL="343080" indent="-343080" defTabSz="457200">
              <a:lnSpc>
                <a:spcPct val="100000"/>
              </a:lnSpc>
              <a:spcBef>
                <a:spcPts val="641"/>
              </a:spcBef>
              <a:spcAft>
                <a:spcPts val="1199"/>
              </a:spcAft>
              <a:buNone/>
              <a:tabLst>
                <a:tab algn="l" pos="0"/>
              </a:tabLst>
            </a:pPr>
            <a:r>
              <a:rPr b="0" lang="es-ES" sz="3200" spc="-1" strike="noStrike">
                <a:solidFill>
                  <a:schemeClr val="dk1"/>
                </a:solidFill>
                <a:latin typeface="Segoe WPC"/>
              </a:rPr>
              <a:t>	</a:t>
            </a:r>
            <a:r>
              <a:rPr b="0" lang="es-ES" sz="3200" spc="-1" strike="noStrike">
                <a:solidFill>
                  <a:schemeClr val="dk1"/>
                </a:solidFill>
                <a:latin typeface="Segoe WPC"/>
              </a:rPr>
              <a:t>Perfecte quan tenim moltes característiques de portàtils però poques mostres etiquetades.</a:t>
            </a:r>
            <a:endParaRPr b="0" lang="en-US" sz="3200" spc="-1" strike="noStrike">
              <a:solidFill>
                <a:schemeClr val="dk1"/>
              </a:solidFill>
              <a:latin typeface="Calibri"/>
            </a:endParaRPr>
          </a:p>
          <a:p>
            <a:pPr marL="343080" indent="-343080" defTabSz="457200">
              <a:lnSpc>
                <a:spcPct val="100000"/>
              </a:lnSpc>
              <a:spcBef>
                <a:spcPts val="1199"/>
              </a:spcBef>
              <a:spcAft>
                <a:spcPts val="601"/>
              </a:spcAft>
              <a:buNone/>
              <a:tabLst>
                <a:tab algn="l" pos="0"/>
              </a:tabLst>
            </a:pPr>
            <a:r>
              <a:rPr b="1" lang="es-ES" sz="3200" spc="-1" strike="noStrike">
                <a:solidFill>
                  <a:schemeClr val="dk1"/>
                </a:solidFill>
                <a:latin typeface="Segoe WPC"/>
              </a:rPr>
              <a:t>Logistic Regression</a:t>
            </a:r>
            <a:endParaRPr b="0" lang="en-US" sz="3200" spc="-1" strike="noStrike">
              <a:solidFill>
                <a:schemeClr val="dk1"/>
              </a:solidFill>
              <a:latin typeface="Calibri"/>
            </a:endParaRPr>
          </a:p>
          <a:p>
            <a:pPr marL="343080" indent="-343080" defTabSz="457200">
              <a:lnSpc>
                <a:spcPct val="100000"/>
              </a:lnSpc>
              <a:spcBef>
                <a:spcPts val="641"/>
              </a:spcBef>
              <a:spcAft>
                <a:spcPts val="1199"/>
              </a:spcAft>
              <a:buNone/>
              <a:tabLst>
                <a:tab algn="l" pos="0"/>
              </a:tabLst>
            </a:pPr>
            <a:r>
              <a:rPr b="0" lang="es-ES" sz="3200" spc="-1" strike="noStrike">
                <a:solidFill>
                  <a:schemeClr val="dk1"/>
                </a:solidFill>
                <a:latin typeface="Segoe WPC"/>
              </a:rPr>
              <a:t>El model de referència: ("més RAM suma X punts, més emmagatzematge Y punts...") i serveix com a línia base per comparar.</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tabLst>
                <a:tab algn="l" pos="0"/>
              </a:tabLst>
            </a:pPr>
            <a:r>
              <a:rPr b="0" lang="es-ES" sz="3200" spc="-1" strike="noStrike">
                <a:solidFill>
                  <a:schemeClr val="dk1"/>
                </a:solidFill>
                <a:latin typeface="Segoe WPC"/>
              </a:rPr>
              <a:t>No s'han inclòs altres models com les xarxes neuronals perquè són massa complexes per la quantitat limitada de dades que tenim, ni models com KNN que funcionarien pitjor amb les dimensions del nostre problema.</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Imagen 2" descr=""/>
          <p:cNvPicPr/>
          <p:nvPr/>
        </p:nvPicPr>
        <p:blipFill>
          <a:blip r:embed="rId1"/>
          <a:stretch/>
        </p:blipFill>
        <p:spPr>
          <a:xfrm>
            <a:off x="1982160" y="745920"/>
            <a:ext cx="5179680" cy="5887440"/>
          </a:xfrm>
          <a:prstGeom prst="rect">
            <a:avLst/>
          </a:prstGeom>
          <a:ln w="0">
            <a:noFill/>
          </a:ln>
        </p:spPr>
      </p:pic>
      <p:pic>
        <p:nvPicPr>
          <p:cNvPr id="97" name="Imagen 10" descr=""/>
          <p:cNvPicPr/>
          <p:nvPr/>
        </p:nvPicPr>
        <p:blipFill>
          <a:blip r:embed="rId2"/>
          <a:stretch/>
        </p:blipFill>
        <p:spPr>
          <a:xfrm>
            <a:off x="1158480" y="181080"/>
            <a:ext cx="6826680" cy="4474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Imagen 2" descr=""/>
          <p:cNvPicPr/>
          <p:nvPr/>
        </p:nvPicPr>
        <p:blipFill>
          <a:blip r:embed="rId1"/>
          <a:stretch/>
        </p:blipFill>
        <p:spPr>
          <a:xfrm>
            <a:off x="0" y="1582560"/>
            <a:ext cx="9143640" cy="4467240"/>
          </a:xfrm>
          <a:prstGeom prst="rect">
            <a:avLst/>
          </a:prstGeom>
          <a:ln w="0">
            <a:noFill/>
          </a:ln>
        </p:spPr>
      </p:pic>
      <p:sp>
        <p:nvSpPr>
          <p:cNvPr id="99" name="CuadroTexto 3"/>
          <p:cNvSpPr/>
          <p:nvPr/>
        </p:nvSpPr>
        <p:spPr>
          <a:xfrm>
            <a:off x="1378080" y="997560"/>
            <a:ext cx="2361960" cy="63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s-ES" sz="1800" spc="-1" strike="noStrike">
                <a:solidFill>
                  <a:schemeClr val="dk1"/>
                </a:solidFill>
                <a:latin typeface="Calibri"/>
              </a:rPr>
              <a:t>Dades de </a:t>
            </a:r>
            <a:r>
              <a:rPr b="1" lang="es-ES" sz="1800" spc="-1" strike="noStrike">
                <a:solidFill>
                  <a:schemeClr val="dk1"/>
                </a:solidFill>
                <a:latin typeface="Calibri"/>
              </a:rPr>
              <a:t>Entrenament</a:t>
            </a:r>
            <a:endParaRPr b="0" lang="es-ES" sz="1800" spc="-1" strike="noStrike">
              <a:solidFill>
                <a:srgbClr val="000000"/>
              </a:solidFill>
              <a:latin typeface="Arial"/>
            </a:endParaRPr>
          </a:p>
        </p:txBody>
      </p:sp>
      <p:sp>
        <p:nvSpPr>
          <p:cNvPr id="100" name="CuadroTexto 4"/>
          <p:cNvSpPr/>
          <p:nvPr/>
        </p:nvSpPr>
        <p:spPr>
          <a:xfrm>
            <a:off x="6254640" y="997560"/>
            <a:ext cx="2037960" cy="63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s-ES" sz="1800" spc="-1" strike="noStrike">
                <a:solidFill>
                  <a:schemeClr val="dk1"/>
                </a:solidFill>
                <a:latin typeface="Calibri"/>
              </a:rPr>
              <a:t>Dades de </a:t>
            </a:r>
            <a:r>
              <a:rPr b="1" lang="es-ES" sz="1800" spc="-1" strike="noStrike">
                <a:solidFill>
                  <a:schemeClr val="dk1"/>
                </a:solidFill>
                <a:latin typeface="Calibri"/>
              </a:rPr>
              <a:t>Validació</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Imagen 2" descr=""/>
          <p:cNvPicPr/>
          <p:nvPr/>
        </p:nvPicPr>
        <p:blipFill>
          <a:blip r:embed="rId1"/>
          <a:stretch/>
        </p:blipFill>
        <p:spPr>
          <a:xfrm>
            <a:off x="1171440" y="676440"/>
            <a:ext cx="6800400" cy="55051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s-ES" sz="4400" spc="-1" strike="noStrike">
                <a:solidFill>
                  <a:schemeClr val="dk1"/>
                </a:solidFill>
                <a:latin typeface="Calibri"/>
              </a:rPr>
              <a:t>Búsqueda Hiperparàmetres</a:t>
            </a:r>
            <a:endParaRPr b="0" lang="en-US" sz="4400" spc="-1" strike="noStrike">
              <a:solidFill>
                <a:schemeClr val="dk1"/>
              </a:solidFill>
              <a:latin typeface="Calibri"/>
            </a:endParaRPr>
          </a:p>
        </p:txBody>
      </p:sp>
      <p:pic>
        <p:nvPicPr>
          <p:cNvPr id="103" name="Imagen 3" descr=""/>
          <p:cNvPicPr/>
          <p:nvPr/>
        </p:nvPicPr>
        <p:blipFill>
          <a:blip r:embed="rId1"/>
          <a:stretch/>
        </p:blipFill>
        <p:spPr>
          <a:xfrm>
            <a:off x="635040" y="1189440"/>
            <a:ext cx="7873560" cy="3856320"/>
          </a:xfrm>
          <a:prstGeom prst="rect">
            <a:avLst/>
          </a:prstGeom>
          <a:ln w="0">
            <a:noFill/>
          </a:ln>
        </p:spPr>
      </p:pic>
      <p:sp>
        <p:nvSpPr>
          <p:cNvPr id="104" name="CuadroTexto 7"/>
          <p:cNvSpPr/>
          <p:nvPr/>
        </p:nvSpPr>
        <p:spPr>
          <a:xfrm>
            <a:off x="3613320" y="5114880"/>
            <a:ext cx="2158560" cy="759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s-ES" sz="4400" spc="-1" strike="noStrike">
                <a:solidFill>
                  <a:schemeClr val="dk1"/>
                </a:solidFill>
                <a:latin typeface="Calibri"/>
              </a:rPr>
              <a:t>0.9787</a:t>
            </a:r>
            <a:endParaRPr b="0" lang="es-E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p:nvPr>
        </p:nvSpPr>
        <p:spPr>
          <a:xfrm>
            <a:off x="797760" y="1351800"/>
            <a:ext cx="7302240" cy="6282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Repositori github:</a:t>
            </a:r>
            <a:endParaRPr b="0" lang="en-US" sz="3200" spc="-1" strike="noStrike">
              <a:solidFill>
                <a:schemeClr val="dk1"/>
              </a:solidFill>
              <a:latin typeface="Calibri"/>
            </a:endParaRPr>
          </a:p>
        </p:txBody>
      </p:sp>
      <p:pic>
        <p:nvPicPr>
          <p:cNvPr id="106" name="Picture 2" descr="image.png"/>
          <p:cNvPicPr/>
          <p:nvPr/>
        </p:nvPicPr>
        <p:blipFill>
          <a:blip r:embed="rId1"/>
          <a:stretch/>
        </p:blipFill>
        <p:spPr>
          <a:xfrm>
            <a:off x="3657960" y="2743560"/>
            <a:ext cx="2742840" cy="2742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77616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Obtenció de </a:t>
            </a:r>
            <a:r>
              <a:rPr b="0" lang="es-ES" sz="4400" spc="-1" strike="noStrike">
                <a:solidFill>
                  <a:schemeClr val="dk1"/>
                </a:solidFill>
                <a:latin typeface="Calibri"/>
              </a:rPr>
              <a:t>Dades - Web Scraping</a:t>
            </a:r>
            <a:endParaRPr b="0" lang="en-US" sz="4400" spc="-1" strike="noStrike">
              <a:solidFill>
                <a:schemeClr val="dk1"/>
              </a:solidFill>
              <a:latin typeface="Calibri"/>
            </a:endParaRPr>
          </a:p>
        </p:txBody>
      </p:sp>
      <p:sp>
        <p:nvSpPr>
          <p:cNvPr id="72" name="PlaceHolder 2"/>
          <p:cNvSpPr>
            <a:spLocks noGrp="1"/>
          </p:cNvSpPr>
          <p:nvPr>
            <p:ph/>
          </p:nvPr>
        </p:nvSpPr>
        <p:spPr>
          <a:xfrm>
            <a:off x="457200" y="2629080"/>
            <a:ext cx="8229240" cy="3503160"/>
          </a:xfrm>
          <a:prstGeom prst="rect">
            <a:avLst/>
          </a:prstGeom>
          <a:noFill/>
          <a:ln w="0">
            <a:noFill/>
          </a:ln>
        </p:spPr>
        <p:txBody>
          <a:bodyPr lIns="91440" rIns="91440" tIns="45720" bIns="45720" anchor="t">
            <a:normAutofit/>
          </a:bodyPr>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Fonts de dades: PCBox y AppInformática</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Ferramentes utilitzades: Requests_HTML, BeautifulSoup</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Imagen 4" descr=""/>
          <p:cNvPicPr/>
          <p:nvPr/>
        </p:nvPicPr>
        <p:blipFill>
          <a:blip r:embed="rId1"/>
          <a:stretch/>
        </p:blipFill>
        <p:spPr>
          <a:xfrm>
            <a:off x="0" y="966600"/>
            <a:ext cx="9143640" cy="4924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Imagen 2" descr=""/>
          <p:cNvPicPr/>
          <p:nvPr/>
        </p:nvPicPr>
        <p:blipFill>
          <a:blip r:embed="rId1"/>
          <a:stretch/>
        </p:blipFill>
        <p:spPr>
          <a:xfrm>
            <a:off x="485280" y="0"/>
            <a:ext cx="8173080" cy="6857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Imagen 2" descr=""/>
          <p:cNvPicPr/>
          <p:nvPr/>
        </p:nvPicPr>
        <p:blipFill>
          <a:blip r:embed="rId1"/>
          <a:stretch/>
        </p:blipFill>
        <p:spPr>
          <a:xfrm>
            <a:off x="0" y="945720"/>
            <a:ext cx="9143640" cy="4966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s-ES" sz="4400" spc="-1" strike="noStrike">
                <a:solidFill>
                  <a:schemeClr val="dk1"/>
                </a:solidFill>
                <a:latin typeface="Calibri"/>
              </a:rPr>
              <a:t>Emmagatzematge (MongoDB)</a:t>
            </a:r>
            <a:endParaRPr b="0" lang="en-US" sz="4400" spc="-1" strike="noStrike">
              <a:solidFill>
                <a:schemeClr val="dk1"/>
              </a:solidFill>
              <a:latin typeface="Calibri"/>
            </a:endParaRPr>
          </a:p>
        </p:txBody>
      </p:sp>
      <p:sp>
        <p:nvSpPr>
          <p:cNvPr id="77"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93740"/>
          </a:bodyPr>
          <a:p>
            <a:pPr indent="0" defTabSz="457200">
              <a:lnSpc>
                <a:spcPct val="100000"/>
              </a:lnSpc>
              <a:spcBef>
                <a:spcPts val="281"/>
              </a:spcBef>
              <a:buNone/>
              <a:tabLst>
                <a:tab algn="l" pos="0"/>
              </a:tabLst>
            </a:pPr>
            <a:r>
              <a:rPr b="1" lang="es-ES" sz="1400" spc="-1" strike="noStrike">
                <a:solidFill>
                  <a:schemeClr val="dk1"/>
                </a:solidFill>
                <a:latin typeface="Calibri"/>
              </a:rPr>
              <a:t>{</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"URL": "https://www.pcbox.com/82fg01r1sp-ip-s500-i5-1135g7-8gb-512gb/p",</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"Titulo": "PORTATIL LENOVO IP 5 15ITL05 CORE i5-1165G7 2.4GHZ /8GB/512GB SSD/15.6\" FHD /FREEDOS ",</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"Marca": "LENOVO",</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"Procesador": {</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"Frecuencia del procesador": "2,4 GHz",</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"Fabricante de procesador": "Intel",</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"Frecuencia del procesador turbo": "4,2 GHz",</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"Modelo del procesador": "i5-1135G7",</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"Número de núcleos de procesador": "4",</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"Chipset": "Intel® SoC",</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"Familia de procesador": "Intel® Core™ i5",</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"Potencia de diseño térmico configurable-baja": "12 W",</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"Frecuencia de potencia de diseño térmico configurable-baja": "0,9 GHz",</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"Frecuencia de potencia de diseño térmico configurable-alta": "2,4 GHz",</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"Potencia de diseño térmico configurable-alta": "28 W",</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"Generación del procesador": "Intel® Core™ i5 de 11ma Generación"</a:t>
            </a:r>
            <a:endParaRPr b="0" lang="en-US" sz="1400" spc="-1" strike="noStrike">
              <a:solidFill>
                <a:schemeClr val="dk1"/>
              </a:solidFill>
              <a:latin typeface="Calibri"/>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a:t>
            </a:r>
            <a:endParaRPr b="0" lang="en-US" sz="1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s-ES" sz="4400" spc="-1" strike="noStrike">
                <a:solidFill>
                  <a:schemeClr val="dk1"/>
                </a:solidFill>
                <a:latin typeface="Calibri"/>
              </a:rPr>
              <a:t>Simplificació (processador)</a:t>
            </a:r>
            <a:endParaRPr b="0" lang="en-US" sz="4400" spc="-1" strike="noStrike">
              <a:solidFill>
                <a:schemeClr val="dk1"/>
              </a:solidFill>
              <a:latin typeface="Calibri"/>
            </a:endParaRPr>
          </a:p>
        </p:txBody>
      </p:sp>
      <p:sp>
        <p:nvSpPr>
          <p:cNvPr id="79"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defTabSz="457200">
              <a:lnSpc>
                <a:spcPct val="100000"/>
              </a:lnSpc>
              <a:spcBef>
                <a:spcPts val="360"/>
              </a:spcBef>
              <a:buClr>
                <a:srgbClr val="000000"/>
              </a:buClr>
              <a:buFont typeface="Calibri"/>
              <a:buAutoNum type="arabicPeriod"/>
            </a:pPr>
            <a:r>
              <a:rPr b="0" lang="es-ES" sz="1800" spc="-1" strike="noStrike">
                <a:solidFill>
                  <a:schemeClr val="dk1"/>
                </a:solidFill>
                <a:latin typeface="Calibri"/>
              </a:rPr>
              <a:t>Extrau els valors del diccionari:</a:t>
            </a:r>
            <a:endParaRPr b="0" lang="en-US" sz="18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pPr>
            <a:r>
              <a:rPr b="0" lang="es-ES" sz="1400" spc="-1" strike="noStrike">
                <a:solidFill>
                  <a:schemeClr val="dk1"/>
                </a:solidFill>
                <a:latin typeface="Calibri"/>
              </a:rPr>
              <a:t>Fabricant de processador</a:t>
            </a:r>
            <a:endParaRPr b="0" lang="en-US" sz="14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pPr>
            <a:r>
              <a:rPr b="0" lang="es-ES" sz="1400" spc="-1" strike="noStrike">
                <a:solidFill>
                  <a:schemeClr val="dk1"/>
                </a:solidFill>
                <a:latin typeface="Calibri"/>
              </a:rPr>
              <a:t>Família de processador</a:t>
            </a:r>
            <a:endParaRPr b="0" lang="en-US" sz="14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pPr>
            <a:r>
              <a:rPr b="0" lang="es-ES" sz="1400" spc="-1" strike="noStrike">
                <a:solidFill>
                  <a:schemeClr val="dk1"/>
                </a:solidFill>
                <a:latin typeface="Calibri"/>
              </a:rPr>
              <a:t>Model del processador</a:t>
            </a:r>
            <a:endParaRPr b="0" lang="en-US" sz="14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pPr>
            <a:r>
              <a:rPr b="0" lang="es-ES" sz="1400" spc="-1" strike="noStrike">
                <a:solidFill>
                  <a:schemeClr val="dk1"/>
                </a:solidFill>
                <a:latin typeface="Calibri"/>
              </a:rPr>
              <a:t>S'usa .get() per evitar errors si la clau no existeix.</a:t>
            </a:r>
            <a:endParaRPr b="0" lang="en-US" sz="1400" spc="-1" strike="noStrike">
              <a:solidFill>
                <a:schemeClr val="dk1"/>
              </a:solidFill>
              <a:latin typeface="Calibri"/>
            </a:endParaRPr>
          </a:p>
          <a:p>
            <a:pPr marL="399960" indent="0" defTabSz="457200">
              <a:lnSpc>
                <a:spcPct val="100000"/>
              </a:lnSpc>
              <a:spcBef>
                <a:spcPts val="281"/>
              </a:spcBef>
              <a:buNone/>
              <a:tabLst>
                <a:tab algn="l" pos="0"/>
              </a:tabLst>
            </a:pPr>
            <a:endParaRPr b="0" lang="en-US" sz="1400" spc="-1" strike="noStrike">
              <a:solidFill>
                <a:schemeClr val="dk1"/>
              </a:solidFill>
              <a:latin typeface="Calibri"/>
            </a:endParaRPr>
          </a:p>
          <a:p>
            <a:pPr marL="343080" indent="-343080" defTabSz="457200">
              <a:lnSpc>
                <a:spcPct val="100000"/>
              </a:lnSpc>
              <a:spcBef>
                <a:spcPts val="360"/>
              </a:spcBef>
              <a:buClr>
                <a:srgbClr val="000000"/>
              </a:buClr>
              <a:buFont typeface="Calibri"/>
              <a:buAutoNum type="arabicPeriod"/>
              <a:tabLst>
                <a:tab algn="l" pos="0"/>
              </a:tabLst>
            </a:pPr>
            <a:r>
              <a:rPr b="0" lang="es-ES" sz="1800" spc="-1" strike="noStrike">
                <a:solidFill>
                  <a:schemeClr val="dk1"/>
                </a:solidFill>
                <a:latin typeface="Calibri"/>
              </a:rPr>
              <a:t>Neteja el nom de la família:</a:t>
            </a:r>
            <a:endParaRPr b="0" lang="en-US" sz="18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Elimina els símbols de marca ® i ™</a:t>
            </a:r>
            <a:endParaRPr b="0" lang="en-US" sz="14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Elimina espais extra amb .strip().</a:t>
            </a:r>
            <a:endParaRPr b="0" lang="en-US" sz="1400" spc="-1" strike="noStrike">
              <a:solidFill>
                <a:schemeClr val="dk1"/>
              </a:solidFill>
              <a:latin typeface="Calibri"/>
            </a:endParaRPr>
          </a:p>
          <a:p>
            <a:pPr indent="0" defTabSz="457200">
              <a:lnSpc>
                <a:spcPct val="100000"/>
              </a:lnSpc>
              <a:spcBef>
                <a:spcPts val="360"/>
              </a:spcBef>
              <a:buNone/>
              <a:tabLst>
                <a:tab algn="l" pos="0"/>
              </a:tabLst>
            </a:pPr>
            <a:endParaRPr b="0" lang="en-US" sz="1800" spc="-1" strike="noStrike">
              <a:solidFill>
                <a:schemeClr val="dk1"/>
              </a:solidFill>
              <a:latin typeface="Calibri"/>
            </a:endParaRPr>
          </a:p>
          <a:p>
            <a:pPr marL="343080" indent="-343080" defTabSz="457200">
              <a:lnSpc>
                <a:spcPct val="100000"/>
              </a:lnSpc>
              <a:spcBef>
                <a:spcPts val="360"/>
              </a:spcBef>
              <a:buClr>
                <a:srgbClr val="000000"/>
              </a:buClr>
              <a:buFont typeface="Calibri"/>
              <a:buAutoNum type="arabicPeriod"/>
              <a:tabLst>
                <a:tab algn="l" pos="0"/>
              </a:tabLst>
            </a:pPr>
            <a:r>
              <a:rPr b="0" lang="es-ES" sz="1800" spc="-1" strike="noStrike">
                <a:solidFill>
                  <a:schemeClr val="dk1"/>
                </a:solidFill>
                <a:latin typeface="Calibri"/>
              </a:rPr>
              <a:t>Evita duplicacions en el nom del model:</a:t>
            </a:r>
            <a:endParaRPr b="0" lang="en-US" sz="18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Si el model comença amb la paraula de la família (per exemple, Intel Core i7 i i7-12700K), elimina la repetició.</a:t>
            </a:r>
            <a:endParaRPr b="0" lang="en-US" sz="14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Si el nou model comença amb un guió (-), ho uneix directament.</a:t>
            </a:r>
            <a:endParaRPr b="0" lang="en-US" sz="1400" spc="-1" strike="noStrike">
              <a:solidFill>
                <a:schemeClr val="dk1"/>
              </a:solidFill>
              <a:latin typeface="Calibri"/>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Retorna el nom net en format Família-Model. </a:t>
            </a:r>
            <a:r>
              <a:rPr b="1" lang="es-ES" sz="1400" spc="-1" strike="noStrike">
                <a:solidFill>
                  <a:schemeClr val="dk1"/>
                </a:solidFill>
                <a:latin typeface="Calibri"/>
              </a:rPr>
              <a:t>(Intel Core i7-12650H)</a:t>
            </a:r>
            <a:endParaRPr b="0" lang="en-US" sz="1400" spc="-1" strike="noStrike">
              <a:solidFill>
                <a:schemeClr val="dk1"/>
              </a:solidFill>
              <a:latin typeface="Calibri"/>
            </a:endParaRPr>
          </a:p>
        </p:txBody>
      </p:sp>
      <p:pic>
        <p:nvPicPr>
          <p:cNvPr id="80" name="Imagen 4" descr=""/>
          <p:cNvPicPr/>
          <p:nvPr/>
        </p:nvPicPr>
        <p:blipFill>
          <a:blip r:embed="rId1"/>
          <a:stretch/>
        </p:blipFill>
        <p:spPr>
          <a:xfrm>
            <a:off x="5498640" y="1600200"/>
            <a:ext cx="2848680" cy="2533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s-ES" sz="4400" spc="-1" strike="noStrike">
                <a:solidFill>
                  <a:schemeClr val="dk1"/>
                </a:solidFill>
                <a:latin typeface="Calibri"/>
              </a:rPr>
              <a:t>DATASET</a:t>
            </a:r>
            <a:endParaRPr b="0" lang="en-US" sz="4400" spc="-1" strike="noStrike">
              <a:solidFill>
                <a:schemeClr val="dk1"/>
              </a:solidFill>
              <a:latin typeface="Calibri"/>
            </a:endParaRPr>
          </a:p>
        </p:txBody>
      </p:sp>
      <p:pic>
        <p:nvPicPr>
          <p:cNvPr id="82" name="Imagen 7" descr=""/>
          <p:cNvPicPr/>
          <p:nvPr/>
        </p:nvPicPr>
        <p:blipFill>
          <a:blip r:embed="rId1"/>
          <a:stretch/>
        </p:blipFill>
        <p:spPr>
          <a:xfrm>
            <a:off x="0" y="1269360"/>
            <a:ext cx="9143640" cy="4318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Exploració y </a:t>
            </a:r>
            <a:r>
              <a:rPr b="0" lang="es-ES" sz="4400" spc="-1" strike="noStrike">
                <a:solidFill>
                  <a:schemeClr val="dk1"/>
                </a:solidFill>
                <a:latin typeface="Calibri"/>
              </a:rPr>
              <a:t>Neteja de Dades</a:t>
            </a:r>
            <a:endParaRPr b="0" lang="en-US" sz="4400" spc="-1" strike="noStrike">
              <a:solidFill>
                <a:schemeClr val="dk1"/>
              </a:solidFill>
              <a:latin typeface="Calibri"/>
            </a:endParaRPr>
          </a:p>
        </p:txBody>
      </p:sp>
      <p:sp>
        <p:nvSpPr>
          <p:cNvPr id="84"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Tra</a:t>
            </a:r>
            <a:r>
              <a:rPr b="0" lang="es-ES" sz="3200" spc="-1" strike="noStrike">
                <a:solidFill>
                  <a:schemeClr val="dk1"/>
                </a:solidFill>
                <a:latin typeface="Calibri"/>
              </a:rPr>
              <a:t>ctament de valors nuls: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s-ES" sz="2800" spc="-1" strike="noStrike">
                <a:solidFill>
                  <a:schemeClr val="dk1"/>
                </a:solidFill>
                <a:latin typeface="Calibri"/>
              </a:rPr>
              <a:t>Mitjana</a:t>
            </a:r>
            <a:endParaRPr b="0" lang="en-US" sz="28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s-ES" sz="2800" spc="-1" strike="noStrike">
                <a:solidFill>
                  <a:schemeClr val="dk1"/>
                </a:solidFill>
                <a:latin typeface="Calibri"/>
              </a:rPr>
              <a:t>Moda</a:t>
            </a:r>
            <a:endParaRPr b="0" lang="en-US" sz="28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s-ES" sz="2800" spc="-1" strike="noStrike">
                <a:solidFill>
                  <a:schemeClr val="dk1"/>
                </a:solidFill>
                <a:latin typeface="Calibri"/>
              </a:rPr>
              <a:t>Eliminar files irrelevants</a:t>
            </a:r>
            <a:endParaRPr b="0" lang="en-US" sz="28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Detecció y tractament de outliers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Duplicació de valors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168</TotalTime>
  <Application>LibreOffice/24.2.7.2$Linux_X86_64 LibreOffice_project/420$Build-2</Application>
  <AppVersion>15.0000</AppVersion>
  <Words>692</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es-ES</dc:language>
  <cp:lastModifiedBy/>
  <dcterms:modified xsi:type="dcterms:W3CDTF">2025-03-13T18:42:38Z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Presentación en pantalla (4:3)</vt:lpwstr>
  </property>
  <property fmtid="{D5CDD505-2E9C-101B-9397-08002B2CF9AE}" pid="3" name="Slides">
    <vt:i4>20</vt:i4>
  </property>
</Properties>
</file>