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70" r:id="rId8"/>
    <p:sldId id="269" r:id="rId9"/>
    <p:sldId id="271" r:id="rId10"/>
    <p:sldId id="273" r:id="rId11"/>
    <p:sldId id="274" r:id="rId12"/>
    <p:sldId id="261" r:id="rId13"/>
    <p:sldId id="272" r:id="rId14"/>
    <p:sldId id="263" r:id="rId15"/>
    <p:sldId id="275" r:id="rId16"/>
    <p:sldId id="276" r:id="rId17"/>
    <p:sldId id="277" r:id="rId18"/>
    <p:sldId id="278" r:id="rId19"/>
    <p:sldId id="279" r:id="rId20"/>
    <p:sldId id="280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0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Predicci</a:t>
            </a:r>
            <a:r>
              <a:rPr lang="es-ES" dirty="0" err="1"/>
              <a:t>ons</a:t>
            </a:r>
            <a:r>
              <a:rPr dirty="0"/>
              <a:t> de </a:t>
            </a:r>
            <a:r>
              <a:rPr lang="es-ES" dirty="0"/>
              <a:t>"</a:t>
            </a:r>
            <a:r>
              <a:rPr dirty="0" err="1"/>
              <a:t>Chollos</a:t>
            </a:r>
            <a:r>
              <a:rPr lang="es-ES" dirty="0"/>
              <a:t>" </a:t>
            </a:r>
            <a:r>
              <a:rPr dirty="0" err="1"/>
              <a:t>en</a:t>
            </a:r>
            <a:r>
              <a:rPr dirty="0"/>
              <a:t> </a:t>
            </a:r>
            <a:r>
              <a:rPr lang="es-ES" dirty="0" err="1"/>
              <a:t>Portatils</a:t>
            </a:r>
            <a:endParaRPr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C83F887-0050-908E-6FC8-5F89B6461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3DC64-EEAE-D9CB-7ECA-A2D1F97A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Etiquetatge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EB5F8-73A2-6D27-C8A7-4A53AF4E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000" b="1" dirty="0" err="1"/>
              <a:t>Com</a:t>
            </a:r>
            <a:r>
              <a:rPr lang="es-ES" sz="2000" b="1" dirty="0"/>
              <a:t> </a:t>
            </a:r>
            <a:r>
              <a:rPr lang="es-ES" sz="2000" b="1" dirty="0" err="1"/>
              <a:t>s'etiqueten</a:t>
            </a:r>
            <a:r>
              <a:rPr lang="es-ES" sz="2000" b="1" dirty="0"/>
              <a:t> </a:t>
            </a:r>
            <a:r>
              <a:rPr lang="es-ES" sz="2000" b="1" dirty="0" err="1"/>
              <a:t>els</a:t>
            </a:r>
            <a:r>
              <a:rPr lang="es-ES" sz="2000" b="1" dirty="0"/>
              <a:t> </a:t>
            </a:r>
            <a:r>
              <a:rPr lang="es-ES" sz="2000" b="1" dirty="0" err="1"/>
              <a:t>portàtils</a:t>
            </a:r>
            <a:r>
              <a:rPr lang="es-ES" sz="2000" b="1" dirty="0"/>
              <a:t>:</a:t>
            </a:r>
          </a:p>
          <a:p>
            <a:pPr marL="0" indent="0">
              <a:buNone/>
            </a:pPr>
            <a:r>
              <a:rPr lang="es-ES" sz="2000" dirty="0" err="1"/>
              <a:t>Basant</a:t>
            </a:r>
            <a:r>
              <a:rPr lang="es-ES" sz="2000" dirty="0"/>
              <a:t>-se en el </a:t>
            </a:r>
            <a:r>
              <a:rPr lang="es-ES" sz="2000" dirty="0" err="1"/>
              <a:t>Value_Score</a:t>
            </a:r>
            <a:r>
              <a:rPr lang="es-ES" sz="2000" dirty="0"/>
              <a:t> (</a:t>
            </a:r>
            <a:r>
              <a:rPr lang="es-ES" sz="2000" dirty="0" err="1"/>
              <a:t>qualitat</a:t>
            </a:r>
            <a:r>
              <a:rPr lang="es-ES" sz="2000" dirty="0"/>
              <a:t> dividida </a:t>
            </a:r>
            <a:r>
              <a:rPr lang="es-ES" sz="2000" dirty="0" err="1"/>
              <a:t>pel</a:t>
            </a:r>
            <a:r>
              <a:rPr lang="es-ES" sz="2000" dirty="0"/>
              <a:t> preu) 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 err="1"/>
              <a:t>Aplicant</a:t>
            </a:r>
            <a:r>
              <a:rPr lang="es-ES" sz="2000" dirty="0"/>
              <a:t> </a:t>
            </a:r>
            <a:r>
              <a:rPr lang="es-ES" sz="2000" dirty="0" err="1"/>
              <a:t>correccions</a:t>
            </a:r>
            <a:r>
              <a:rPr lang="es-ES" sz="2000" dirty="0"/>
              <a:t> </a:t>
            </a:r>
            <a:r>
              <a:rPr lang="es-ES" sz="2000" dirty="0" err="1"/>
              <a:t>manuals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000" dirty="0" err="1"/>
              <a:t>Elements</a:t>
            </a:r>
            <a:r>
              <a:rPr lang="es-ES" sz="2000" dirty="0"/>
              <a:t> </a:t>
            </a:r>
            <a:r>
              <a:rPr lang="es-ES" sz="2000" dirty="0" err="1"/>
              <a:t>valorats</a:t>
            </a:r>
            <a:r>
              <a:rPr lang="es-ES" sz="2000" dirty="0"/>
              <a:t> </a:t>
            </a:r>
            <a:r>
              <a:rPr lang="es-ES" sz="2000" dirty="0" err="1"/>
              <a:t>positivament</a:t>
            </a:r>
            <a:r>
              <a:rPr lang="es-ES" sz="2000" dirty="0"/>
              <a:t>:</a:t>
            </a:r>
          </a:p>
          <a:p>
            <a:r>
              <a:rPr lang="es-ES" sz="2000" b="1" dirty="0"/>
              <a:t>RAM</a:t>
            </a:r>
            <a:r>
              <a:rPr lang="es-ES" sz="2000" dirty="0"/>
              <a:t> i </a:t>
            </a:r>
            <a:r>
              <a:rPr lang="es-ES" sz="2000" dirty="0" err="1"/>
              <a:t>emmagatzematge</a:t>
            </a:r>
            <a:r>
              <a:rPr lang="es-ES" sz="2000" dirty="0"/>
              <a:t> </a:t>
            </a:r>
            <a:r>
              <a:rPr lang="es-ES" sz="2000" dirty="0" err="1"/>
              <a:t>superiors</a:t>
            </a:r>
            <a:r>
              <a:rPr lang="es-ES" sz="2000" dirty="0"/>
              <a:t> a la </a:t>
            </a:r>
            <a:r>
              <a:rPr lang="es-ES" sz="2000" dirty="0" err="1"/>
              <a:t>mitjana</a:t>
            </a:r>
            <a:r>
              <a:rPr lang="es-ES" sz="2000" dirty="0"/>
              <a:t> del </a:t>
            </a:r>
            <a:r>
              <a:rPr lang="es-ES" sz="2000" dirty="0" err="1"/>
              <a:t>seu</a:t>
            </a:r>
            <a:r>
              <a:rPr lang="es-ES" sz="2000" dirty="0"/>
              <a:t> </a:t>
            </a:r>
            <a:r>
              <a:rPr lang="es-ES" sz="2000" dirty="0" err="1"/>
              <a:t>rang</a:t>
            </a:r>
            <a:r>
              <a:rPr lang="es-ES" sz="2000" dirty="0"/>
              <a:t> de preu</a:t>
            </a:r>
          </a:p>
          <a:p>
            <a:r>
              <a:rPr lang="es-ES" sz="2000" dirty="0" err="1"/>
              <a:t>Processadors</a:t>
            </a:r>
            <a:r>
              <a:rPr lang="es-ES" sz="2000" dirty="0"/>
              <a:t> de </a:t>
            </a:r>
            <a:r>
              <a:rPr lang="es-ES" sz="2000" b="1" dirty="0" err="1"/>
              <a:t>generació</a:t>
            </a:r>
            <a:r>
              <a:rPr lang="es-ES" sz="2000" dirty="0"/>
              <a:t> </a:t>
            </a:r>
            <a:r>
              <a:rPr lang="es-ES" sz="2000" dirty="0" err="1"/>
              <a:t>recent</a:t>
            </a:r>
            <a:endParaRPr lang="es-ES" sz="2000" dirty="0"/>
          </a:p>
          <a:p>
            <a:r>
              <a:rPr lang="es-ES" sz="2000" b="1" dirty="0"/>
              <a:t>DDR5</a:t>
            </a:r>
            <a:r>
              <a:rPr lang="es-ES" sz="2000" dirty="0"/>
              <a:t> en </a:t>
            </a:r>
            <a:r>
              <a:rPr lang="es-ES" sz="2000" dirty="0" err="1"/>
              <a:t>lloc</a:t>
            </a:r>
            <a:r>
              <a:rPr lang="es-ES" sz="2000" dirty="0"/>
              <a:t> de DDR4</a:t>
            </a:r>
          </a:p>
          <a:p>
            <a:r>
              <a:rPr lang="es-ES" sz="2000" dirty="0" err="1"/>
              <a:t>Major</a:t>
            </a:r>
            <a:r>
              <a:rPr lang="es-ES" sz="2000" dirty="0"/>
              <a:t> </a:t>
            </a:r>
            <a:r>
              <a:rPr lang="es-ES" sz="2000" b="1" dirty="0" err="1"/>
              <a:t>resolució</a:t>
            </a:r>
            <a:r>
              <a:rPr lang="es-ES" sz="2000" dirty="0"/>
              <a:t> de pantalla</a:t>
            </a:r>
          </a:p>
          <a:p>
            <a:r>
              <a:rPr lang="es-ES" sz="2000" b="1" dirty="0" err="1"/>
              <a:t>Bateria</a:t>
            </a:r>
            <a:r>
              <a:rPr lang="es-ES" sz="2000" dirty="0"/>
              <a:t> de </a:t>
            </a:r>
            <a:r>
              <a:rPr lang="es-ES" sz="2000" dirty="0" err="1"/>
              <a:t>major</a:t>
            </a:r>
            <a:r>
              <a:rPr lang="es-ES" sz="2000" dirty="0"/>
              <a:t> </a:t>
            </a:r>
            <a:r>
              <a:rPr lang="es-ES" sz="2000" dirty="0" err="1"/>
              <a:t>capacitat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1AD65A-28CC-6D14-FC56-7D07359A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90" y="2339891"/>
            <a:ext cx="2467319" cy="12003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F36891-24DF-5B5D-5071-DF9C1045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81" y="2713018"/>
            <a:ext cx="5202519" cy="3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3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B7BA5-A0A6-F8E4-EAA4-C52D962F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 Etiquetatge</a:t>
            </a:r>
            <a:br>
              <a:rPr lang="it-IT" dirty="0"/>
            </a:br>
            <a:r>
              <a:rPr lang="it-IT" sz="3100" dirty="0"/>
              <a:t>(Random Forest)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897D7-05C1-AE8D-B608-D3E48ECFB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 err="1">
                <a:effectLst/>
              </a:rPr>
              <a:t>Robustesa</a:t>
            </a:r>
            <a:r>
              <a:rPr lang="es-ES" b="1" i="0" dirty="0">
                <a:effectLst/>
              </a:rPr>
              <a:t> </a:t>
            </a:r>
            <a:r>
              <a:rPr lang="es-ES" b="1" i="0" dirty="0" err="1">
                <a:effectLst/>
              </a:rPr>
              <a:t>davant</a:t>
            </a:r>
            <a:r>
              <a:rPr lang="es-ES" b="1" i="0" dirty="0">
                <a:effectLst/>
              </a:rPr>
              <a:t> dades complexes:</a:t>
            </a:r>
            <a:r>
              <a:rPr lang="es-ES" b="0" i="0" dirty="0">
                <a:effectLst/>
              </a:rPr>
              <a:t> El </a:t>
            </a:r>
            <a:r>
              <a:rPr lang="es-ES" b="0" i="0" dirty="0" err="1">
                <a:effectLst/>
              </a:rPr>
              <a:t>model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Random</a:t>
            </a:r>
            <a:r>
              <a:rPr lang="es-ES" b="0" i="0" dirty="0">
                <a:effectLst/>
              </a:rPr>
              <a:t> Forest gestiona </a:t>
            </a:r>
            <a:r>
              <a:rPr lang="es-ES" b="0" i="0" dirty="0" err="1">
                <a:effectLst/>
              </a:rPr>
              <a:t>eficaçment</a:t>
            </a:r>
            <a:r>
              <a:rPr lang="es-ES" b="0" i="0" dirty="0">
                <a:effectLst/>
              </a:rPr>
              <a:t> les </a:t>
            </a:r>
            <a:r>
              <a:rPr lang="es-ES" b="0" i="0" dirty="0" err="1">
                <a:effectLst/>
              </a:rPr>
              <a:t>relacions</a:t>
            </a:r>
            <a:r>
              <a:rPr lang="es-ES" b="0" i="0" dirty="0">
                <a:effectLst/>
              </a:rPr>
              <a:t> no </a:t>
            </a:r>
            <a:r>
              <a:rPr lang="es-ES" b="0" i="0" dirty="0" err="1">
                <a:effectLst/>
              </a:rPr>
              <a:t>lineals</a:t>
            </a:r>
            <a:r>
              <a:rPr lang="es-ES" b="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effectLst/>
              </a:rPr>
              <a:t>Gestió</a:t>
            </a:r>
            <a:r>
              <a:rPr lang="es-ES" b="1" i="0" dirty="0">
                <a:effectLst/>
              </a:rPr>
              <a:t> de característiques diverses:</a:t>
            </a:r>
            <a:r>
              <a:rPr lang="es-ES" b="0" i="0" dirty="0">
                <a:effectLst/>
              </a:rPr>
              <a:t> Combina </a:t>
            </a:r>
            <a:r>
              <a:rPr lang="es-ES" b="0" i="0" dirty="0" err="1">
                <a:effectLst/>
              </a:rPr>
              <a:t>adequadament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factors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numèrics</a:t>
            </a:r>
            <a:r>
              <a:rPr lang="es-ES" b="0" i="0" dirty="0">
                <a:effectLst/>
              </a:rPr>
              <a:t> (RAM, preu) </a:t>
            </a:r>
            <a:r>
              <a:rPr lang="es-ES" b="0" i="0" dirty="0" err="1">
                <a:effectLst/>
              </a:rPr>
              <a:t>amb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categòrics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convertits</a:t>
            </a:r>
            <a:r>
              <a:rPr lang="es-ES" b="0" i="0" dirty="0">
                <a:effectLst/>
              </a:rPr>
              <a:t> (</a:t>
            </a:r>
            <a:r>
              <a:rPr lang="es-ES" b="0" i="0" dirty="0" err="1">
                <a:effectLst/>
              </a:rPr>
              <a:t>tipus</a:t>
            </a:r>
            <a:r>
              <a:rPr lang="es-ES" b="0" i="0" dirty="0">
                <a:effectLst/>
              </a:rPr>
              <a:t> de </a:t>
            </a:r>
            <a:r>
              <a:rPr lang="es-ES" b="0" i="0" dirty="0" err="1">
                <a:effectLst/>
              </a:rPr>
              <a:t>processador</a:t>
            </a:r>
            <a:r>
              <a:rPr lang="es-ES" b="0" i="0" dirty="0">
                <a:effectLst/>
              </a:rPr>
              <a:t>, sistema </a:t>
            </a:r>
            <a:r>
              <a:rPr lang="es-ES" b="0" i="0" dirty="0" err="1">
                <a:effectLst/>
              </a:rPr>
              <a:t>operatiu</a:t>
            </a:r>
            <a:r>
              <a:rPr lang="es-ES" b="0" i="0" dirty="0">
                <a:effectLst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effectLst/>
              </a:rPr>
              <a:t>Resistència</a:t>
            </a:r>
            <a:r>
              <a:rPr lang="es-ES" b="1" i="0" dirty="0">
                <a:effectLst/>
              </a:rPr>
              <a:t> al </a:t>
            </a:r>
            <a:r>
              <a:rPr lang="es-ES" b="1" i="0" dirty="0" err="1">
                <a:effectLst/>
              </a:rPr>
              <a:t>sobreajustament</a:t>
            </a:r>
            <a:r>
              <a:rPr lang="es-ES" b="1" i="0" dirty="0">
                <a:effectLst/>
              </a:rPr>
              <a:t>:</a:t>
            </a:r>
            <a:r>
              <a:rPr lang="es-ES" b="0" i="0" dirty="0">
                <a:effectLst/>
              </a:rPr>
              <a:t> </a:t>
            </a:r>
            <a:r>
              <a:rPr lang="es-ES" b="0" i="0" dirty="0" err="1">
                <a:effectLst/>
              </a:rPr>
              <a:t>Redueix</a:t>
            </a:r>
            <a:r>
              <a:rPr lang="es-ES" b="0" i="0" dirty="0">
                <a:effectLst/>
              </a:rPr>
              <a:t> el </a:t>
            </a:r>
            <a:r>
              <a:rPr lang="es-ES" b="0" i="0" dirty="0" err="1">
                <a:effectLst/>
              </a:rPr>
              <a:t>risc</a:t>
            </a:r>
            <a:r>
              <a:rPr lang="es-ES" b="0" i="0" dirty="0">
                <a:effectLst/>
              </a:rPr>
              <a:t> de </a:t>
            </a:r>
            <a:r>
              <a:rPr lang="es-ES" b="0" i="0" dirty="0" err="1">
                <a:effectLst/>
              </a:rPr>
              <a:t>sobreajust</a:t>
            </a:r>
            <a:r>
              <a:rPr lang="es-ES" b="0" i="0" dirty="0">
                <a:effectLst/>
              </a:rPr>
              <a:t> en un </a:t>
            </a:r>
            <a:r>
              <a:rPr lang="es-ES" b="0" i="0" dirty="0" err="1">
                <a:effectLst/>
              </a:rPr>
              <a:t>conjunt</a:t>
            </a:r>
            <a:r>
              <a:rPr lang="es-ES" b="0" i="0" dirty="0">
                <a:effectLst/>
              </a:rPr>
              <a:t> de dades </a:t>
            </a:r>
            <a:r>
              <a:rPr lang="es-ES" b="0" i="0" dirty="0" err="1">
                <a:effectLst/>
              </a:rPr>
              <a:t>relativament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xicotet</a:t>
            </a:r>
            <a:r>
              <a:rPr lang="es-ES" b="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s-ES" b="1" i="0" dirty="0" err="1">
                <a:effectLst/>
              </a:rPr>
              <a:t>Importància</a:t>
            </a:r>
            <a:r>
              <a:rPr lang="es-ES" b="1" i="0" dirty="0">
                <a:effectLst/>
              </a:rPr>
              <a:t> de característiques:</a:t>
            </a:r>
            <a:r>
              <a:rPr lang="es-ES" b="0" i="0" dirty="0">
                <a:effectLst/>
              </a:rPr>
              <a:t> Proporciona </a:t>
            </a:r>
            <a:r>
              <a:rPr lang="es-ES" b="0" i="0" dirty="0" err="1">
                <a:effectLst/>
              </a:rPr>
              <a:t>automàticament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mètriques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d'importància</a:t>
            </a:r>
            <a:r>
              <a:rPr lang="es-ES" b="0" i="0" dirty="0">
                <a:effectLst/>
              </a:rPr>
              <a:t> de variables.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effectLst/>
              </a:rPr>
              <a:t>Bon </a:t>
            </a:r>
            <a:r>
              <a:rPr lang="es-ES" b="1" i="0" dirty="0" err="1">
                <a:effectLst/>
              </a:rPr>
              <a:t>rendiment</a:t>
            </a:r>
            <a:r>
              <a:rPr lang="es-ES" b="1" i="0" dirty="0">
                <a:effectLst/>
              </a:rPr>
              <a:t> </a:t>
            </a:r>
            <a:r>
              <a:rPr lang="es-ES" b="1" i="0" dirty="0" err="1">
                <a:effectLst/>
              </a:rPr>
              <a:t>amb</a:t>
            </a:r>
            <a:r>
              <a:rPr lang="es-ES" b="1" i="0" dirty="0">
                <a:effectLst/>
              </a:rPr>
              <a:t> </a:t>
            </a:r>
            <a:r>
              <a:rPr lang="es-ES" b="1" i="0" dirty="0" err="1">
                <a:effectLst/>
              </a:rPr>
              <a:t>etiquetatge</a:t>
            </a:r>
            <a:r>
              <a:rPr lang="es-ES" b="1" i="0" dirty="0">
                <a:effectLst/>
              </a:rPr>
              <a:t> </a:t>
            </a:r>
            <a:r>
              <a:rPr lang="es-ES" b="1" i="0" dirty="0" err="1">
                <a:effectLst/>
              </a:rPr>
              <a:t>limitat</a:t>
            </a:r>
            <a:r>
              <a:rPr lang="es-ES" b="1" i="0" dirty="0">
                <a:effectLst/>
              </a:rPr>
              <a:t>:</a:t>
            </a:r>
            <a:r>
              <a:rPr lang="es-ES" b="0" i="0" dirty="0">
                <a:effectLst/>
              </a:rPr>
              <a:t> Funciona </a:t>
            </a:r>
            <a:r>
              <a:rPr lang="es-ES" b="0" i="0" dirty="0" err="1">
                <a:effectLst/>
              </a:rPr>
              <a:t>bé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amb</a:t>
            </a:r>
            <a:r>
              <a:rPr lang="es-ES" b="0" i="0" dirty="0">
                <a:effectLst/>
              </a:rPr>
              <a:t> el </a:t>
            </a:r>
            <a:r>
              <a:rPr lang="es-ES" b="0" i="0" dirty="0" err="1">
                <a:effectLst/>
              </a:rPr>
              <a:t>conjunt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d'entrenament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etiquetat</a:t>
            </a:r>
            <a:r>
              <a:rPr lang="es-ES" b="0" i="0" dirty="0">
                <a:effectLst/>
              </a:rPr>
              <a:t> </a:t>
            </a:r>
            <a:r>
              <a:rPr lang="es-ES" b="0" i="0" dirty="0" err="1">
                <a:effectLst/>
              </a:rPr>
              <a:t>manualment</a:t>
            </a:r>
            <a:r>
              <a:rPr lang="es-ES" b="0" i="0" dirty="0">
                <a:effectLst/>
              </a:rPr>
              <a:t> (~60 </a:t>
            </a:r>
            <a:r>
              <a:rPr lang="es-ES" b="0" i="0" dirty="0" err="1">
                <a:effectLst/>
              </a:rPr>
              <a:t>mostres</a:t>
            </a:r>
            <a:r>
              <a:rPr lang="es-ES" b="0" i="0" dirty="0">
                <a:effectLst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1126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Exploració</a:t>
            </a:r>
            <a:r>
              <a:rPr dirty="0"/>
              <a:t> y </a:t>
            </a:r>
            <a:r>
              <a:rPr lang="es-ES" dirty="0" err="1"/>
              <a:t>Neteja</a:t>
            </a:r>
            <a:r>
              <a:rPr dirty="0"/>
              <a:t> </a:t>
            </a:r>
            <a:r>
              <a:rPr lang="es-ES" dirty="0"/>
              <a:t>de Dades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Tra</a:t>
            </a:r>
            <a:r>
              <a:rPr lang="es-ES" dirty="0"/>
              <a:t>c</a:t>
            </a:r>
            <a:r>
              <a:rPr dirty="0"/>
              <a:t>tam</a:t>
            </a:r>
            <a:r>
              <a:rPr lang="es-ES" dirty="0" err="1"/>
              <a:t>ent</a:t>
            </a:r>
            <a:r>
              <a:rPr dirty="0"/>
              <a:t> de </a:t>
            </a:r>
            <a:r>
              <a:rPr dirty="0" err="1"/>
              <a:t>valors</a:t>
            </a:r>
            <a:r>
              <a:rPr dirty="0"/>
              <a:t> </a:t>
            </a:r>
            <a:r>
              <a:rPr dirty="0" err="1"/>
              <a:t>nuls</a:t>
            </a:r>
            <a:r>
              <a:rPr dirty="0"/>
              <a:t>:</a:t>
            </a:r>
          </a:p>
          <a:p>
            <a:pPr lvl="1"/>
            <a:r>
              <a:rPr lang="es-ES" dirty="0"/>
              <a:t>Mitjana</a:t>
            </a:r>
          </a:p>
          <a:p>
            <a:pPr lvl="1"/>
            <a:r>
              <a:rPr lang="es-ES" dirty="0"/>
              <a:t>Moda</a:t>
            </a:r>
          </a:p>
          <a:p>
            <a:pPr lvl="1"/>
            <a:r>
              <a:rPr lang="es-ES" dirty="0"/>
              <a:t>Eliminar files </a:t>
            </a:r>
            <a:r>
              <a:rPr lang="es-ES" dirty="0" err="1"/>
              <a:t>irrelevants</a:t>
            </a:r>
            <a:endParaRPr lang="es-ES" dirty="0"/>
          </a:p>
          <a:p>
            <a:r>
              <a:rPr lang="es-ES" dirty="0" err="1"/>
              <a:t>Detecció</a:t>
            </a:r>
            <a:r>
              <a:rPr lang="es-ES" dirty="0"/>
              <a:t> y </a:t>
            </a:r>
            <a:r>
              <a:rPr lang="es-ES" dirty="0" err="1"/>
              <a:t>tractament</a:t>
            </a:r>
            <a:r>
              <a:rPr lang="es-ES" dirty="0"/>
              <a:t> de </a:t>
            </a:r>
            <a:r>
              <a:rPr lang="es-ES" dirty="0" err="1"/>
              <a:t>outliers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2545109-A385-5CAB-32C3-94FAA27B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" y="0"/>
            <a:ext cx="9112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Models de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 </a:t>
            </a:r>
            <a:r>
              <a:rPr dirty="0" err="1"/>
              <a:t>implemen</a:t>
            </a:r>
            <a:r>
              <a:rPr lang="es-ES" dirty="0" err="1"/>
              <a:t>tat</a:t>
            </a:r>
            <a:r>
              <a:rPr dirty="0"/>
              <a:t>s:</a:t>
            </a:r>
          </a:p>
          <a:p>
            <a:r>
              <a:rPr dirty="0"/>
              <a:t>• Random Forest, Gradient Boosting, SVM, </a:t>
            </a:r>
            <a:r>
              <a:rPr dirty="0" err="1"/>
              <a:t>Regresió</a:t>
            </a:r>
            <a:r>
              <a:rPr dirty="0"/>
              <a:t> </a:t>
            </a:r>
            <a:r>
              <a:rPr dirty="0" err="1"/>
              <a:t>Logística</a:t>
            </a:r>
            <a:endParaRPr dirty="0"/>
          </a:p>
          <a:p>
            <a:r>
              <a:rPr dirty="0" err="1"/>
              <a:t>Evaluació</a:t>
            </a:r>
            <a:r>
              <a:rPr dirty="0"/>
              <a:t> </a:t>
            </a:r>
            <a:r>
              <a:rPr lang="es-ES" dirty="0" err="1"/>
              <a:t>mitjançant</a:t>
            </a:r>
            <a:r>
              <a:rPr dirty="0"/>
              <a:t> </a:t>
            </a:r>
            <a:r>
              <a:rPr dirty="0" err="1"/>
              <a:t>validació</a:t>
            </a:r>
            <a:r>
              <a:rPr dirty="0"/>
              <a:t> </a:t>
            </a:r>
            <a:r>
              <a:rPr lang="es-ES" dirty="0" err="1"/>
              <a:t>creuada</a:t>
            </a:r>
            <a:r>
              <a:rPr lang="es-ES" dirty="0"/>
              <a:t> i</a:t>
            </a:r>
            <a:r>
              <a:rPr dirty="0"/>
              <a:t> </a:t>
            </a:r>
            <a:r>
              <a:rPr dirty="0" err="1"/>
              <a:t>comparació</a:t>
            </a:r>
            <a:r>
              <a:rPr dirty="0"/>
              <a:t> de </a:t>
            </a:r>
            <a:r>
              <a:rPr dirty="0" err="1"/>
              <a:t>métri</a:t>
            </a:r>
            <a:r>
              <a:rPr lang="es-ES" dirty="0" err="1"/>
              <a:t>ques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3EB90-1FF1-E829-29CC-87F6C4E1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 què aquests models?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03EF6C-79E5-5EE8-EBD9-330E5BF0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b="1" i="0" dirty="0" err="1">
                <a:effectLst/>
                <a:latin typeface="Segoe WPC"/>
              </a:rPr>
              <a:t>Random</a:t>
            </a:r>
            <a:r>
              <a:rPr lang="es-ES" b="1" i="0" dirty="0">
                <a:effectLst/>
                <a:latin typeface="Segoe WPC"/>
              </a:rPr>
              <a:t> Forest</a:t>
            </a:r>
          </a:p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Segoe WPC"/>
              </a:rPr>
              <a:t>	Funciona </a:t>
            </a:r>
            <a:r>
              <a:rPr lang="es-ES" b="0" i="0" dirty="0" err="1">
                <a:effectLst/>
                <a:latin typeface="Segoe WPC"/>
              </a:rPr>
              <a:t>bé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amb</a:t>
            </a:r>
            <a:r>
              <a:rPr lang="es-ES" b="0" i="0" dirty="0">
                <a:effectLst/>
                <a:latin typeface="Segoe WPC"/>
              </a:rPr>
              <a:t> poques dades, no </a:t>
            </a:r>
            <a:r>
              <a:rPr lang="es-ES" b="0" i="0" dirty="0" err="1">
                <a:effectLst/>
                <a:latin typeface="Segoe WPC"/>
              </a:rPr>
              <a:t>necessita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normalitzar</a:t>
            </a:r>
            <a:r>
              <a:rPr lang="es-ES" b="0" i="0" dirty="0">
                <a:effectLst/>
                <a:latin typeface="Segoe WPC"/>
              </a:rPr>
              <a:t> variables i captura </a:t>
            </a:r>
            <a:r>
              <a:rPr lang="es-ES" b="0" i="0" dirty="0" err="1">
                <a:effectLst/>
                <a:latin typeface="Segoe WPC"/>
              </a:rPr>
              <a:t>bé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els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patrons</a:t>
            </a:r>
            <a:r>
              <a:rPr lang="es-ES" b="0" i="0" dirty="0">
                <a:effectLst/>
                <a:latin typeface="Segoe WPC"/>
              </a:rPr>
              <a:t> no-</a:t>
            </a:r>
            <a:r>
              <a:rPr lang="es-ES" b="0" i="0" dirty="0" err="1">
                <a:effectLst/>
                <a:latin typeface="Segoe WPC"/>
              </a:rPr>
              <a:t>lineals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dels</a:t>
            </a:r>
            <a:r>
              <a:rPr lang="es-ES" dirty="0"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preus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dels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portàtils</a:t>
            </a:r>
            <a:r>
              <a:rPr lang="es-ES" b="0" i="0" dirty="0">
                <a:effectLst/>
                <a:latin typeface="Segoe WPC"/>
              </a:rPr>
              <a:t>.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b="1" i="0" dirty="0" err="1">
                <a:effectLst/>
                <a:latin typeface="Segoe WPC"/>
              </a:rPr>
              <a:t>Gradient</a:t>
            </a:r>
            <a:r>
              <a:rPr lang="es-ES" b="1" i="0" dirty="0">
                <a:effectLst/>
                <a:latin typeface="Segoe WPC"/>
              </a:rPr>
              <a:t> </a:t>
            </a:r>
            <a:r>
              <a:rPr lang="es-ES" b="1" i="0" dirty="0" err="1">
                <a:effectLst/>
                <a:latin typeface="Segoe WPC"/>
              </a:rPr>
              <a:t>Boosting</a:t>
            </a:r>
            <a:endParaRPr lang="es-ES" b="1" i="0" dirty="0">
              <a:effectLst/>
              <a:latin typeface="Segoe WPC"/>
            </a:endParaRPr>
          </a:p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Segoe WPC"/>
              </a:rPr>
              <a:t>	Ideal per a </a:t>
            </a:r>
            <a:r>
              <a:rPr lang="es-ES" b="0" i="0" dirty="0" err="1">
                <a:effectLst/>
                <a:latin typeface="Segoe WPC"/>
              </a:rPr>
              <a:t>detalls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importants</a:t>
            </a:r>
            <a:r>
              <a:rPr lang="es-ES" b="0" i="0" dirty="0">
                <a:effectLst/>
                <a:latin typeface="Segoe WPC"/>
              </a:rPr>
              <a:t> (</a:t>
            </a:r>
            <a:r>
              <a:rPr lang="es-ES" b="0" i="0" dirty="0" err="1">
                <a:effectLst/>
                <a:latin typeface="Segoe WPC"/>
              </a:rPr>
              <a:t>com</a:t>
            </a:r>
            <a:r>
              <a:rPr lang="es-ES" b="0" i="0" dirty="0">
                <a:effectLst/>
                <a:latin typeface="Segoe WPC"/>
              </a:rPr>
              <a:t> la </a:t>
            </a:r>
            <a:r>
              <a:rPr lang="es-ES" b="0" i="0" dirty="0" err="1">
                <a:effectLst/>
                <a:latin typeface="Segoe WPC"/>
              </a:rPr>
              <a:t>generació</a:t>
            </a:r>
            <a:r>
              <a:rPr lang="es-ES" b="0" i="0" dirty="0">
                <a:effectLst/>
                <a:latin typeface="Segoe WPC"/>
              </a:rPr>
              <a:t> del </a:t>
            </a:r>
            <a:r>
              <a:rPr lang="es-ES" b="0" i="0" dirty="0" err="1">
                <a:effectLst/>
                <a:latin typeface="Segoe WPC"/>
              </a:rPr>
              <a:t>processador</a:t>
            </a:r>
            <a:r>
              <a:rPr lang="es-ES" b="0" i="0" dirty="0">
                <a:effectLst/>
                <a:latin typeface="Segoe WPC"/>
              </a:rPr>
              <a:t>).</a:t>
            </a:r>
          </a:p>
          <a:p>
            <a:pPr algn="l">
              <a:spcAft>
                <a:spcPts val="1200"/>
              </a:spcAft>
              <a:buNone/>
            </a:pPr>
            <a:r>
              <a:rPr lang="es-ES" b="1" i="0" dirty="0">
                <a:effectLst/>
                <a:latin typeface="Segoe WPC"/>
              </a:rPr>
              <a:t>SVM</a:t>
            </a:r>
          </a:p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Segoe WPC"/>
              </a:rPr>
              <a:t>	Perfecte </a:t>
            </a:r>
            <a:r>
              <a:rPr lang="es-ES" b="0" i="0" dirty="0" err="1">
                <a:effectLst/>
                <a:latin typeface="Segoe WPC"/>
              </a:rPr>
              <a:t>quan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tenim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moltes</a:t>
            </a:r>
            <a:r>
              <a:rPr lang="es-ES" b="0" i="0" dirty="0">
                <a:effectLst/>
                <a:latin typeface="Segoe WPC"/>
              </a:rPr>
              <a:t> característiques de </a:t>
            </a:r>
            <a:r>
              <a:rPr lang="es-ES" b="0" i="0" dirty="0" err="1">
                <a:effectLst/>
                <a:latin typeface="Segoe WPC"/>
              </a:rPr>
              <a:t>portàtils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però</a:t>
            </a:r>
            <a:r>
              <a:rPr lang="es-ES" b="0" i="0" dirty="0">
                <a:effectLst/>
                <a:latin typeface="Segoe WPC"/>
              </a:rPr>
              <a:t> poques </a:t>
            </a:r>
            <a:r>
              <a:rPr lang="es-ES" b="0" i="0" dirty="0" err="1">
                <a:effectLst/>
                <a:latin typeface="Segoe WPC"/>
              </a:rPr>
              <a:t>mostres</a:t>
            </a:r>
            <a:r>
              <a:rPr lang="es-ES" b="0" i="0" dirty="0">
                <a:effectLst/>
                <a:latin typeface="Segoe WPC"/>
              </a:rPr>
              <a:t> etiquetades.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s-ES" b="1" i="0" dirty="0" err="1">
                <a:effectLst/>
                <a:latin typeface="Segoe WPC"/>
              </a:rPr>
              <a:t>Logistic</a:t>
            </a:r>
            <a:r>
              <a:rPr lang="es-ES" b="1" i="0" dirty="0">
                <a:effectLst/>
                <a:latin typeface="Segoe WPC"/>
              </a:rPr>
              <a:t> </a:t>
            </a:r>
            <a:r>
              <a:rPr lang="es-ES" b="1" i="0" dirty="0" err="1">
                <a:effectLst/>
                <a:latin typeface="Segoe WPC"/>
              </a:rPr>
              <a:t>Regression</a:t>
            </a:r>
            <a:endParaRPr lang="es-ES" b="1" i="0" dirty="0">
              <a:effectLst/>
              <a:latin typeface="Segoe WPC"/>
            </a:endParaRPr>
          </a:p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Segoe WPC"/>
              </a:rPr>
              <a:t>El </a:t>
            </a:r>
            <a:r>
              <a:rPr lang="es-ES" b="0" i="0" dirty="0" err="1">
                <a:effectLst/>
                <a:latin typeface="Segoe WPC"/>
              </a:rPr>
              <a:t>model</a:t>
            </a:r>
            <a:r>
              <a:rPr lang="es-ES" b="0" i="0" dirty="0">
                <a:effectLst/>
                <a:latin typeface="Segoe WPC"/>
              </a:rPr>
              <a:t> de </a:t>
            </a:r>
            <a:r>
              <a:rPr lang="es-ES" b="0" i="0" dirty="0" err="1">
                <a:effectLst/>
                <a:latin typeface="Segoe WPC"/>
              </a:rPr>
              <a:t>referència</a:t>
            </a:r>
            <a:r>
              <a:rPr lang="es-ES" b="0" i="0" dirty="0">
                <a:effectLst/>
                <a:latin typeface="Segoe WPC"/>
              </a:rPr>
              <a:t>: ("</a:t>
            </a:r>
            <a:r>
              <a:rPr lang="es-ES" b="0" i="0" dirty="0" err="1">
                <a:effectLst/>
                <a:latin typeface="Segoe WPC"/>
              </a:rPr>
              <a:t>més</a:t>
            </a:r>
            <a:r>
              <a:rPr lang="es-ES" b="0" i="0" dirty="0">
                <a:effectLst/>
                <a:latin typeface="Segoe WPC"/>
              </a:rPr>
              <a:t> RAM suma X </a:t>
            </a:r>
            <a:r>
              <a:rPr lang="es-ES" b="0" i="0" dirty="0" err="1">
                <a:effectLst/>
                <a:latin typeface="Segoe WPC"/>
              </a:rPr>
              <a:t>punts</a:t>
            </a:r>
            <a:r>
              <a:rPr lang="es-ES" b="0" i="0" dirty="0">
                <a:effectLst/>
                <a:latin typeface="Segoe WPC"/>
              </a:rPr>
              <a:t>, </a:t>
            </a:r>
            <a:r>
              <a:rPr lang="es-ES" b="0" i="0" dirty="0" err="1">
                <a:effectLst/>
                <a:latin typeface="Segoe WPC"/>
              </a:rPr>
              <a:t>més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emmagatzematge</a:t>
            </a:r>
            <a:r>
              <a:rPr lang="es-ES" b="0" i="0" dirty="0">
                <a:effectLst/>
                <a:latin typeface="Segoe WPC"/>
              </a:rPr>
              <a:t> Y </a:t>
            </a:r>
            <a:r>
              <a:rPr lang="es-ES" b="0" i="0" dirty="0" err="1">
                <a:effectLst/>
                <a:latin typeface="Segoe WPC"/>
              </a:rPr>
              <a:t>punts</a:t>
            </a:r>
            <a:r>
              <a:rPr lang="es-ES" b="0" i="0" dirty="0">
                <a:effectLst/>
                <a:latin typeface="Segoe WPC"/>
              </a:rPr>
              <a:t>...") i </a:t>
            </a:r>
            <a:r>
              <a:rPr lang="es-ES" b="0" i="0" dirty="0" err="1">
                <a:effectLst/>
                <a:latin typeface="Segoe WPC"/>
              </a:rPr>
              <a:t>serveix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com</a:t>
            </a:r>
            <a:r>
              <a:rPr lang="es-ES" b="0" i="0" dirty="0">
                <a:effectLst/>
                <a:latin typeface="Segoe WPC"/>
              </a:rPr>
              <a:t> a </a:t>
            </a:r>
            <a:r>
              <a:rPr lang="es-ES" b="0" i="0" dirty="0" err="1">
                <a:effectLst/>
                <a:latin typeface="Segoe WPC"/>
              </a:rPr>
              <a:t>línia</a:t>
            </a:r>
            <a:r>
              <a:rPr lang="es-ES" b="0" i="0" dirty="0">
                <a:effectLst/>
                <a:latin typeface="Segoe WPC"/>
              </a:rPr>
              <a:t> base per comparar.</a:t>
            </a:r>
          </a:p>
          <a:p>
            <a:pPr algn="l"/>
            <a:r>
              <a:rPr lang="es-ES" b="0" i="0" dirty="0">
                <a:effectLst/>
                <a:latin typeface="Segoe WPC"/>
              </a:rPr>
              <a:t>No </a:t>
            </a:r>
            <a:r>
              <a:rPr lang="es-ES" b="0" i="0" dirty="0" err="1">
                <a:effectLst/>
                <a:latin typeface="Segoe WPC"/>
              </a:rPr>
              <a:t>s'han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inclòs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altres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models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com</a:t>
            </a:r>
            <a:r>
              <a:rPr lang="es-ES" b="0" i="0" dirty="0">
                <a:effectLst/>
                <a:latin typeface="Segoe WPC"/>
              </a:rPr>
              <a:t> les </a:t>
            </a:r>
            <a:r>
              <a:rPr lang="es-ES" b="0" i="0" dirty="0" err="1">
                <a:effectLst/>
                <a:latin typeface="Segoe WPC"/>
              </a:rPr>
              <a:t>xarxes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neuronals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perquè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són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massa</a:t>
            </a:r>
            <a:r>
              <a:rPr lang="es-ES" b="0" i="0" dirty="0">
                <a:effectLst/>
                <a:latin typeface="Segoe WPC"/>
              </a:rPr>
              <a:t> complexes per la </a:t>
            </a:r>
            <a:r>
              <a:rPr lang="es-ES" b="0" i="0" dirty="0" err="1">
                <a:effectLst/>
                <a:latin typeface="Segoe WPC"/>
              </a:rPr>
              <a:t>quantitat</a:t>
            </a:r>
            <a:r>
              <a:rPr lang="es-ES" b="0" i="0" dirty="0">
                <a:effectLst/>
                <a:latin typeface="Segoe WPC"/>
              </a:rPr>
              <a:t> limitada de dades que </a:t>
            </a:r>
            <a:r>
              <a:rPr lang="es-ES" b="0" i="0" dirty="0" err="1">
                <a:effectLst/>
                <a:latin typeface="Segoe WPC"/>
              </a:rPr>
              <a:t>tenim</a:t>
            </a:r>
            <a:r>
              <a:rPr lang="es-ES" b="0" i="0" dirty="0">
                <a:effectLst/>
                <a:latin typeface="Segoe WPC"/>
              </a:rPr>
              <a:t>, ni </a:t>
            </a:r>
            <a:r>
              <a:rPr lang="es-ES" b="0" i="0" dirty="0" err="1">
                <a:effectLst/>
                <a:latin typeface="Segoe WPC"/>
              </a:rPr>
              <a:t>models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com</a:t>
            </a:r>
            <a:r>
              <a:rPr lang="es-ES" b="0" i="0" dirty="0">
                <a:effectLst/>
                <a:latin typeface="Segoe WPC"/>
              </a:rPr>
              <a:t> KNN que </a:t>
            </a:r>
            <a:r>
              <a:rPr lang="es-ES" b="0" i="0" dirty="0" err="1">
                <a:effectLst/>
                <a:latin typeface="Segoe WPC"/>
              </a:rPr>
              <a:t>funcionarien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pitjor</a:t>
            </a:r>
            <a:r>
              <a:rPr lang="es-ES" b="0" i="0" dirty="0">
                <a:effectLst/>
                <a:latin typeface="Segoe WPC"/>
              </a:rPr>
              <a:t> </a:t>
            </a:r>
            <a:r>
              <a:rPr lang="es-ES" b="0" i="0" dirty="0" err="1">
                <a:effectLst/>
                <a:latin typeface="Segoe WPC"/>
              </a:rPr>
              <a:t>amb</a:t>
            </a:r>
            <a:r>
              <a:rPr lang="es-ES" b="0" i="0" dirty="0">
                <a:effectLst/>
                <a:latin typeface="Segoe WPC"/>
              </a:rPr>
              <a:t> les </a:t>
            </a:r>
            <a:r>
              <a:rPr lang="es-ES" b="0" i="0" dirty="0" err="1">
                <a:effectLst/>
                <a:latin typeface="Segoe WPC"/>
              </a:rPr>
              <a:t>dimensions</a:t>
            </a:r>
            <a:r>
              <a:rPr lang="es-ES" b="0" i="0" dirty="0">
                <a:effectLst/>
                <a:latin typeface="Segoe WPC"/>
              </a:rPr>
              <a:t> del </a:t>
            </a:r>
            <a:r>
              <a:rPr lang="es-ES" b="0" i="0" dirty="0" err="1">
                <a:effectLst/>
                <a:latin typeface="Segoe WPC"/>
              </a:rPr>
              <a:t>nostre</a:t>
            </a:r>
            <a:r>
              <a:rPr lang="es-ES" b="0" i="0" dirty="0">
                <a:effectLst/>
                <a:latin typeface="Segoe WPC"/>
              </a:rPr>
              <a:t> problema.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7400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306A0D-9586-CEEF-532F-E90CB87D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44" y="745885"/>
            <a:ext cx="5179912" cy="58878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20A0CD-B29A-3854-8D72-3852F1BCE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476" y="180975"/>
            <a:ext cx="6827047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9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7BEBB2A-8961-8CB1-4103-144546102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612"/>
            <a:ext cx="9144000" cy="44674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E59B2EB-11D7-CC64-8EA7-B981C51CDFA8}"/>
              </a:ext>
            </a:extLst>
          </p:cNvPr>
          <p:cNvSpPr txBox="1"/>
          <p:nvPr/>
        </p:nvSpPr>
        <p:spPr>
          <a:xfrm>
            <a:off x="1377950" y="99768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Dades de </a:t>
            </a:r>
            <a:r>
              <a:rPr lang="es-ES" b="1" dirty="0" err="1"/>
              <a:t>Entrenament</a:t>
            </a:r>
            <a:endParaRPr lang="es-E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20CE0FD-6925-AE14-5339-2469B687A88C}"/>
              </a:ext>
            </a:extLst>
          </p:cNvPr>
          <p:cNvSpPr txBox="1"/>
          <p:nvPr/>
        </p:nvSpPr>
        <p:spPr>
          <a:xfrm>
            <a:off x="6254750" y="997681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Dades de </a:t>
            </a:r>
            <a:r>
              <a:rPr lang="es-ES" b="1" dirty="0" err="1"/>
              <a:t>Validació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2155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E3B6D6-49D8-4698-2EEB-391F9866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676275"/>
            <a:ext cx="68008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52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F2109-0B27-28C5-7CF0-9E208CE1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Búsqueda </a:t>
            </a:r>
            <a:r>
              <a:rPr lang="es-ES" dirty="0" err="1"/>
              <a:t>Hiperparàmetres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2E7E120-9F07-56D4-DB5F-E224A5813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189574"/>
            <a:ext cx="7874000" cy="38567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7DDE987-E41E-CEFB-D60C-D0A351CFA9B8}"/>
              </a:ext>
            </a:extLst>
          </p:cNvPr>
          <p:cNvSpPr txBox="1"/>
          <p:nvPr/>
        </p:nvSpPr>
        <p:spPr>
          <a:xfrm>
            <a:off x="3613150" y="5114824"/>
            <a:ext cx="2159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dirty="0"/>
              <a:t>0.9787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40972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Objetivo</a:t>
            </a:r>
            <a:r>
              <a:rPr dirty="0"/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Desarrollar un sistema automático que identifique 'chollos' en tiendas online</a:t>
            </a:r>
          </a:p>
          <a:p>
            <a:r>
              <a:t>Ayudar a los consumidores a encontrar las mejores relaciones calidad-precio</a:t>
            </a:r>
          </a:p>
          <a:p>
            <a:r>
              <a:t>Automatizar la extracción, procesamiento y análisis de datos de portátiles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182C4-74F4-1B24-16B1-4177C536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357325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y Trabajo Futuro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Resumen de logros y limitaciones encontradas</a:t>
            </a:r>
          </a:p>
          <a:p>
            <a:r>
              <a:t>Posibles mejoras:</a:t>
            </a:r>
          </a:p>
          <a:p>
            <a:pPr lvl="1"/>
            <a:r>
              <a:t>• Ampliar fuentes de datos</a:t>
            </a:r>
          </a:p>
          <a:p>
            <a:pPr lvl="1"/>
            <a:r>
              <a:t>• Implementar técnicas avanzadas de deep learning</a:t>
            </a:r>
          </a:p>
          <a:p>
            <a:pPr lvl="1"/>
            <a:r>
              <a:t>• Desarrollo de una API para consultas en tiempo real</a:t>
            </a:r>
          </a:p>
          <a:p>
            <a:r>
              <a:t>Agradecimientos y contacto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8"/>
            <a:ext cx="8229600" cy="1143000"/>
          </a:xfrm>
        </p:spPr>
        <p:txBody>
          <a:bodyPr/>
          <a:lstStyle/>
          <a:p>
            <a:r>
              <a:rPr dirty="0" err="1"/>
              <a:t>Obtenció</a:t>
            </a:r>
            <a:r>
              <a:rPr dirty="0"/>
              <a:t> de </a:t>
            </a:r>
            <a:r>
              <a:rPr lang="es-ES" dirty="0"/>
              <a:t>Dades</a:t>
            </a:r>
            <a:r>
              <a:rPr dirty="0"/>
              <a:t> -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8900"/>
            <a:ext cx="8229600" cy="3503613"/>
          </a:xfrm>
        </p:spPr>
        <p:txBody>
          <a:bodyPr>
            <a:normAutofit/>
          </a:bodyPr>
          <a:lstStyle/>
          <a:p>
            <a:r>
              <a:rPr lang="es-ES" dirty="0" err="1"/>
              <a:t>Fonts</a:t>
            </a:r>
            <a:r>
              <a:rPr dirty="0"/>
              <a:t> de </a:t>
            </a:r>
            <a:r>
              <a:rPr lang="es-ES" dirty="0"/>
              <a:t>dades</a:t>
            </a:r>
            <a:r>
              <a:rPr dirty="0"/>
              <a:t>: </a:t>
            </a:r>
            <a:r>
              <a:rPr dirty="0" err="1"/>
              <a:t>PCBox</a:t>
            </a:r>
            <a:r>
              <a:rPr dirty="0"/>
              <a:t> y </a:t>
            </a:r>
            <a:r>
              <a:rPr dirty="0" err="1"/>
              <a:t>AppInformática</a:t>
            </a:r>
            <a:endParaRPr dirty="0"/>
          </a:p>
          <a:p>
            <a:r>
              <a:rPr lang="es-ES" dirty="0" err="1"/>
              <a:t>Ferramentes</a:t>
            </a:r>
            <a:r>
              <a:rPr lang="es-ES" dirty="0"/>
              <a:t> </a:t>
            </a:r>
            <a:r>
              <a:rPr lang="es-ES" dirty="0" err="1"/>
              <a:t>utilitzades</a:t>
            </a:r>
            <a:r>
              <a:rPr lang="es-ES" dirty="0"/>
              <a:t>: </a:t>
            </a:r>
            <a:r>
              <a:rPr lang="es-ES" dirty="0" err="1"/>
              <a:t>Requests_HTML</a:t>
            </a:r>
            <a:r>
              <a:rPr lang="es-ES" dirty="0"/>
              <a:t>, </a:t>
            </a:r>
            <a:r>
              <a:rPr lang="es-ES" dirty="0" err="1"/>
              <a:t>BeautifulSoup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16F3D2-F305-0D01-94BC-E05FCD8D7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6522"/>
            <a:ext cx="9144000" cy="49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4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1CC5C62-B890-B3C6-1F0D-076C35847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09" y="0"/>
            <a:ext cx="8173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2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74C75F-C9A0-F3B4-7A4D-53CBAE37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5731"/>
            <a:ext cx="9144000" cy="49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0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AC6E1-FE9D-8161-ACBB-6AA232E5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Emmagatzematge</a:t>
            </a:r>
            <a:r>
              <a:rPr lang="es-ES" dirty="0"/>
              <a:t> (MongoDB)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1F3F3-9A6B-17EB-11C5-ED7EAC02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400" b="1" dirty="0"/>
              <a:t>{</a:t>
            </a:r>
          </a:p>
          <a:p>
            <a:pPr marL="0" indent="0">
              <a:buNone/>
            </a:pPr>
            <a:r>
              <a:rPr lang="es-ES" sz="1400" b="1" dirty="0"/>
              <a:t>    "URL": "https://www.pcbox.com/82fg01r1sp-ip-s500-i5-1135g7-8gb-512gb/p",</a:t>
            </a:r>
          </a:p>
          <a:p>
            <a:pPr marL="0" indent="0">
              <a:buNone/>
            </a:pPr>
            <a:r>
              <a:rPr lang="es-ES" sz="1400" b="1" dirty="0"/>
              <a:t>    "Titulo": "PORTATIL LENOVO IP 5 15ITL05 CORE i5-1165G7 2.4GHZ /8GB/512GB SSD/15.6\" FHD /FREEDOS ",</a:t>
            </a:r>
          </a:p>
          <a:p>
            <a:pPr marL="0" indent="0">
              <a:buNone/>
            </a:pPr>
            <a:r>
              <a:rPr lang="es-ES" sz="1400" b="1" dirty="0"/>
              <a:t>    "Marca": "LENOVO",</a:t>
            </a:r>
          </a:p>
          <a:p>
            <a:pPr marL="0" indent="0">
              <a:buNone/>
            </a:pPr>
            <a:r>
              <a:rPr lang="es-ES" sz="1400" b="1" dirty="0"/>
              <a:t>    "Procesador": {</a:t>
            </a:r>
          </a:p>
          <a:p>
            <a:pPr marL="0" indent="0">
              <a:buNone/>
            </a:pPr>
            <a:r>
              <a:rPr lang="es-ES" sz="1400" b="1" dirty="0"/>
              <a:t>        "Frecuencia del procesador": "2,4 GHz",</a:t>
            </a:r>
          </a:p>
          <a:p>
            <a:pPr marL="0" indent="0">
              <a:buNone/>
            </a:pPr>
            <a:r>
              <a:rPr lang="es-ES" sz="1400" b="1" dirty="0"/>
              <a:t>        "Fabricante de procesador": "Intel",</a:t>
            </a:r>
          </a:p>
          <a:p>
            <a:pPr marL="0" indent="0">
              <a:buNone/>
            </a:pPr>
            <a:r>
              <a:rPr lang="es-ES" sz="1400" b="1" dirty="0"/>
              <a:t>        "Frecuencia del procesador turbo": "4,2 GHz",</a:t>
            </a:r>
          </a:p>
          <a:p>
            <a:pPr marL="0" indent="0">
              <a:buNone/>
            </a:pPr>
            <a:r>
              <a:rPr lang="es-ES" sz="1400" b="1" dirty="0"/>
              <a:t>        "Modelo del procesador": "i5-1135G7",</a:t>
            </a:r>
          </a:p>
          <a:p>
            <a:pPr marL="0" indent="0">
              <a:buNone/>
            </a:pPr>
            <a:r>
              <a:rPr lang="es-ES" sz="1400" b="1" dirty="0"/>
              <a:t>        "Número de núcleos de procesador": "4",</a:t>
            </a:r>
          </a:p>
          <a:p>
            <a:pPr marL="0" indent="0">
              <a:buNone/>
            </a:pPr>
            <a:r>
              <a:rPr lang="es-ES" sz="1400" b="1" dirty="0"/>
              <a:t>        "Chipset": "Intel® </a:t>
            </a:r>
            <a:r>
              <a:rPr lang="es-ES" sz="1400" b="1" dirty="0" err="1"/>
              <a:t>SoC</a:t>
            </a:r>
            <a:r>
              <a:rPr lang="es-ES" sz="1400" b="1" dirty="0"/>
              <a:t>",</a:t>
            </a:r>
          </a:p>
          <a:p>
            <a:pPr marL="0" indent="0">
              <a:buNone/>
            </a:pPr>
            <a:r>
              <a:rPr lang="es-ES" sz="1400" b="1" dirty="0"/>
              <a:t>        "Familia de procesador": "Intel® Core™ i5",</a:t>
            </a:r>
          </a:p>
          <a:p>
            <a:pPr marL="0" indent="0">
              <a:buNone/>
            </a:pPr>
            <a:r>
              <a:rPr lang="es-ES" sz="1400" b="1" dirty="0"/>
              <a:t>        "Potencia de diseño térmico configurable-baja": "12 W",</a:t>
            </a:r>
          </a:p>
          <a:p>
            <a:pPr marL="0" indent="0">
              <a:buNone/>
            </a:pPr>
            <a:r>
              <a:rPr lang="es-ES" sz="1400" b="1" dirty="0"/>
              <a:t>        "Frecuencia de potencia de diseño térmico configurable-baja": "0,9 GHz",</a:t>
            </a:r>
          </a:p>
          <a:p>
            <a:pPr marL="0" indent="0">
              <a:buNone/>
            </a:pPr>
            <a:r>
              <a:rPr lang="es-ES" sz="1400" b="1" dirty="0"/>
              <a:t>        "Frecuencia de potencia de diseño térmico configurable-alta": "2,4 GHz",</a:t>
            </a:r>
          </a:p>
          <a:p>
            <a:pPr marL="0" indent="0">
              <a:buNone/>
            </a:pPr>
            <a:r>
              <a:rPr lang="es-ES" sz="1400" b="1" dirty="0"/>
              <a:t>        "Potencia de diseño térmico configurable-alta": "28 W",</a:t>
            </a:r>
          </a:p>
          <a:p>
            <a:pPr marL="0" indent="0">
              <a:buNone/>
            </a:pPr>
            <a:r>
              <a:rPr lang="es-ES" sz="1400" b="1" dirty="0"/>
              <a:t>        "Generación del procesador": "Intel® Core™ i5 de 11ma Generación"</a:t>
            </a:r>
          </a:p>
          <a:p>
            <a:pPr marL="0" indent="0">
              <a:buNone/>
            </a:pPr>
            <a:r>
              <a:rPr lang="es-ES" sz="1400" b="1" dirty="0"/>
              <a:t>    },</a:t>
            </a:r>
          </a:p>
        </p:txBody>
      </p:sp>
    </p:spTree>
    <p:extLst>
      <p:ext uri="{BB962C8B-B14F-4D97-AF65-F5344CB8AC3E}">
        <p14:creationId xmlns:p14="http://schemas.microsoft.com/office/powerpoint/2010/main" val="415682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C954C-3C5B-95BF-74C9-9A3618F5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Simplificació</a:t>
            </a:r>
            <a:r>
              <a:rPr lang="es-ES" dirty="0"/>
              <a:t> (</a:t>
            </a:r>
            <a:r>
              <a:rPr lang="es-ES" dirty="0" err="1"/>
              <a:t>processador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1447D-65C5-B820-9040-C50BCBC5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1800" dirty="0" err="1"/>
              <a:t>Extrau</a:t>
            </a:r>
            <a:r>
              <a:rPr lang="es-ES" sz="1800" dirty="0"/>
              <a:t> </a:t>
            </a:r>
            <a:r>
              <a:rPr lang="es-ES" sz="1800" dirty="0" err="1"/>
              <a:t>els</a:t>
            </a:r>
            <a:r>
              <a:rPr lang="es-ES" sz="1800" dirty="0"/>
              <a:t> </a:t>
            </a:r>
            <a:r>
              <a:rPr lang="es-ES" sz="1800" dirty="0" err="1"/>
              <a:t>valors</a:t>
            </a:r>
            <a:r>
              <a:rPr lang="es-ES" sz="1800" dirty="0"/>
              <a:t> del </a:t>
            </a:r>
            <a:r>
              <a:rPr lang="es-ES" sz="1800" dirty="0" err="1"/>
              <a:t>diccionari</a:t>
            </a:r>
            <a:r>
              <a:rPr lang="es-ES" sz="1800" dirty="0"/>
              <a:t>:</a:t>
            </a:r>
          </a:p>
          <a:p>
            <a:pPr lvl="1"/>
            <a:r>
              <a:rPr lang="es-ES" sz="1400" dirty="0" err="1"/>
              <a:t>Fabricant</a:t>
            </a:r>
            <a:r>
              <a:rPr lang="es-ES" sz="1400" dirty="0"/>
              <a:t> de </a:t>
            </a:r>
            <a:r>
              <a:rPr lang="es-ES" sz="1400" dirty="0" err="1"/>
              <a:t>processador</a:t>
            </a:r>
            <a:endParaRPr lang="es-ES" sz="1400" dirty="0"/>
          </a:p>
          <a:p>
            <a:pPr lvl="1"/>
            <a:r>
              <a:rPr lang="es-ES" sz="1400" dirty="0" err="1"/>
              <a:t>Família</a:t>
            </a:r>
            <a:r>
              <a:rPr lang="es-ES" sz="1400" dirty="0"/>
              <a:t> de </a:t>
            </a:r>
            <a:r>
              <a:rPr lang="es-ES" sz="1400" dirty="0" err="1"/>
              <a:t>processador</a:t>
            </a:r>
            <a:endParaRPr lang="es-ES" sz="1400" dirty="0"/>
          </a:p>
          <a:p>
            <a:pPr lvl="1"/>
            <a:r>
              <a:rPr lang="es-ES" sz="1400" dirty="0" err="1"/>
              <a:t>Model</a:t>
            </a:r>
            <a:r>
              <a:rPr lang="es-ES" sz="1400" dirty="0"/>
              <a:t> del </a:t>
            </a:r>
            <a:r>
              <a:rPr lang="es-ES" sz="1400" dirty="0" err="1"/>
              <a:t>processador</a:t>
            </a:r>
            <a:endParaRPr lang="es-ES" sz="1400" dirty="0"/>
          </a:p>
          <a:p>
            <a:pPr lvl="1"/>
            <a:r>
              <a:rPr lang="es-ES" sz="1400" dirty="0" err="1"/>
              <a:t>S'usa</a:t>
            </a:r>
            <a:r>
              <a:rPr lang="es-ES" sz="1400" dirty="0"/>
              <a:t> .</a:t>
            </a:r>
            <a:r>
              <a:rPr lang="es-ES" sz="1400" dirty="0" err="1"/>
              <a:t>get</a:t>
            </a:r>
            <a:r>
              <a:rPr lang="es-ES" sz="1400" dirty="0"/>
              <a:t>() per evitar </a:t>
            </a:r>
            <a:r>
              <a:rPr lang="es-ES" sz="1400" dirty="0" err="1"/>
              <a:t>errors</a:t>
            </a:r>
            <a:r>
              <a:rPr lang="es-ES" sz="1400" dirty="0"/>
              <a:t> si la </a:t>
            </a:r>
            <a:r>
              <a:rPr lang="es-ES" sz="1400" dirty="0" err="1"/>
              <a:t>clau</a:t>
            </a:r>
            <a:r>
              <a:rPr lang="es-ES" sz="1400" dirty="0"/>
              <a:t> no </a:t>
            </a:r>
            <a:r>
              <a:rPr lang="es-ES" sz="1400" dirty="0" err="1"/>
              <a:t>existeix</a:t>
            </a:r>
            <a:r>
              <a:rPr lang="es-ES" sz="1400" dirty="0"/>
              <a:t>.</a:t>
            </a:r>
          </a:p>
          <a:p>
            <a:pPr marL="400050" lvl="1" indent="0">
              <a:buNone/>
            </a:pPr>
            <a:endParaRPr lang="es-ES" sz="1400" dirty="0"/>
          </a:p>
          <a:p>
            <a:pPr>
              <a:buFont typeface="+mj-lt"/>
              <a:buAutoNum type="arabicPeriod"/>
            </a:pPr>
            <a:r>
              <a:rPr lang="es-ES" sz="1800" dirty="0" err="1"/>
              <a:t>Neteja</a:t>
            </a:r>
            <a:r>
              <a:rPr lang="es-ES" sz="1800" dirty="0"/>
              <a:t> el </a:t>
            </a:r>
            <a:r>
              <a:rPr lang="es-ES" sz="1800" dirty="0" err="1"/>
              <a:t>nom</a:t>
            </a:r>
            <a:r>
              <a:rPr lang="es-ES" sz="1800" dirty="0"/>
              <a:t> de la </a:t>
            </a:r>
            <a:r>
              <a:rPr lang="es-ES" sz="1800" dirty="0" err="1"/>
              <a:t>família</a:t>
            </a:r>
            <a:r>
              <a:rPr lang="es-ES" sz="1800" dirty="0"/>
              <a:t>:</a:t>
            </a:r>
          </a:p>
          <a:p>
            <a:pPr lvl="1"/>
            <a:r>
              <a:rPr lang="es-ES" sz="1400" dirty="0"/>
              <a:t>Elimina </a:t>
            </a:r>
            <a:r>
              <a:rPr lang="es-ES" sz="1400" dirty="0" err="1"/>
              <a:t>els</a:t>
            </a:r>
            <a:r>
              <a:rPr lang="es-ES" sz="1400" dirty="0"/>
              <a:t> </a:t>
            </a:r>
            <a:r>
              <a:rPr lang="es-ES" sz="1400" dirty="0" err="1"/>
              <a:t>símbols</a:t>
            </a:r>
            <a:r>
              <a:rPr lang="es-ES" sz="1400" dirty="0"/>
              <a:t> de marca ® i ™</a:t>
            </a:r>
          </a:p>
          <a:p>
            <a:pPr lvl="1"/>
            <a:r>
              <a:rPr lang="es-ES" sz="1400" dirty="0"/>
              <a:t>Elimina </a:t>
            </a:r>
            <a:r>
              <a:rPr lang="es-ES" sz="1400" dirty="0" err="1"/>
              <a:t>espais</a:t>
            </a:r>
            <a:r>
              <a:rPr lang="es-ES" sz="1400" dirty="0"/>
              <a:t> extra </a:t>
            </a:r>
            <a:r>
              <a:rPr lang="es-ES" sz="1400" dirty="0" err="1"/>
              <a:t>amb</a:t>
            </a:r>
            <a:r>
              <a:rPr lang="es-ES" sz="1400" dirty="0"/>
              <a:t> .</a:t>
            </a:r>
            <a:r>
              <a:rPr lang="es-ES" sz="1400" dirty="0" err="1"/>
              <a:t>strip</a:t>
            </a:r>
            <a:r>
              <a:rPr lang="es-ES" sz="1400" dirty="0"/>
              <a:t>().</a:t>
            </a:r>
          </a:p>
          <a:p>
            <a:endParaRPr lang="es-ES" sz="1800" dirty="0"/>
          </a:p>
          <a:p>
            <a:pPr>
              <a:buFont typeface="+mj-lt"/>
              <a:buAutoNum type="arabicPeriod"/>
            </a:pPr>
            <a:r>
              <a:rPr lang="es-ES" sz="1800" dirty="0"/>
              <a:t>Evita </a:t>
            </a:r>
            <a:r>
              <a:rPr lang="es-ES" sz="1800" dirty="0" err="1"/>
              <a:t>duplicacions</a:t>
            </a:r>
            <a:r>
              <a:rPr lang="es-ES" sz="1800" dirty="0"/>
              <a:t> en el </a:t>
            </a:r>
            <a:r>
              <a:rPr lang="es-ES" sz="1800" dirty="0" err="1"/>
              <a:t>nom</a:t>
            </a:r>
            <a:r>
              <a:rPr lang="es-ES" sz="1800" dirty="0"/>
              <a:t> del </a:t>
            </a:r>
            <a:r>
              <a:rPr lang="es-ES" sz="1800" dirty="0" err="1"/>
              <a:t>model</a:t>
            </a:r>
            <a:r>
              <a:rPr lang="es-ES" sz="1800" dirty="0"/>
              <a:t>:</a:t>
            </a:r>
          </a:p>
          <a:p>
            <a:pPr lvl="1"/>
            <a:r>
              <a:rPr lang="es-ES" sz="1400" dirty="0"/>
              <a:t>Si el </a:t>
            </a:r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comença</a:t>
            </a:r>
            <a:r>
              <a:rPr lang="es-ES" sz="1400" dirty="0"/>
              <a:t> </a:t>
            </a:r>
            <a:r>
              <a:rPr lang="es-ES" sz="1400" dirty="0" err="1"/>
              <a:t>amb</a:t>
            </a:r>
            <a:r>
              <a:rPr lang="es-ES" sz="1400" dirty="0"/>
              <a:t> la </a:t>
            </a:r>
            <a:r>
              <a:rPr lang="es-ES" sz="1400" dirty="0" err="1"/>
              <a:t>paraula</a:t>
            </a:r>
            <a:r>
              <a:rPr lang="es-ES" sz="1400" dirty="0"/>
              <a:t> de la </a:t>
            </a:r>
            <a:r>
              <a:rPr lang="es-ES" sz="1400" dirty="0" err="1"/>
              <a:t>família</a:t>
            </a:r>
            <a:r>
              <a:rPr lang="es-ES" sz="1400" dirty="0"/>
              <a:t> (per </a:t>
            </a:r>
            <a:r>
              <a:rPr lang="es-ES" sz="1400" dirty="0" err="1"/>
              <a:t>exemple</a:t>
            </a:r>
            <a:r>
              <a:rPr lang="es-ES" sz="1400" dirty="0"/>
              <a:t>, Intel Core i7 i i7-12700K), elimina la </a:t>
            </a:r>
            <a:r>
              <a:rPr lang="es-ES" sz="1400" dirty="0" err="1"/>
              <a:t>repetició</a:t>
            </a:r>
            <a:r>
              <a:rPr lang="es-ES" sz="1400" dirty="0"/>
              <a:t>.</a:t>
            </a:r>
          </a:p>
          <a:p>
            <a:pPr lvl="1"/>
            <a:r>
              <a:rPr lang="es-ES" sz="1400" dirty="0"/>
              <a:t>Si el </a:t>
            </a:r>
            <a:r>
              <a:rPr lang="es-ES" sz="1400" dirty="0" err="1"/>
              <a:t>nou</a:t>
            </a:r>
            <a:r>
              <a:rPr lang="es-ES" sz="1400" dirty="0"/>
              <a:t> </a:t>
            </a:r>
            <a:r>
              <a:rPr lang="es-ES" sz="1400" dirty="0" err="1"/>
              <a:t>model</a:t>
            </a:r>
            <a:r>
              <a:rPr lang="es-ES" sz="1400" dirty="0"/>
              <a:t> </a:t>
            </a:r>
            <a:r>
              <a:rPr lang="es-ES" sz="1400" dirty="0" err="1"/>
              <a:t>comença</a:t>
            </a:r>
            <a:r>
              <a:rPr lang="es-ES" sz="1400" dirty="0"/>
              <a:t> </a:t>
            </a:r>
            <a:r>
              <a:rPr lang="es-ES" sz="1400" dirty="0" err="1"/>
              <a:t>amb</a:t>
            </a:r>
            <a:r>
              <a:rPr lang="es-ES" sz="1400" dirty="0"/>
              <a:t> un </a:t>
            </a:r>
            <a:r>
              <a:rPr lang="es-ES" sz="1400" dirty="0" err="1"/>
              <a:t>guió</a:t>
            </a:r>
            <a:r>
              <a:rPr lang="es-ES" sz="1400" dirty="0"/>
              <a:t> (-), </a:t>
            </a:r>
            <a:r>
              <a:rPr lang="es-ES" sz="1400" dirty="0" err="1"/>
              <a:t>ho</a:t>
            </a:r>
            <a:r>
              <a:rPr lang="es-ES" sz="1400" dirty="0"/>
              <a:t> </a:t>
            </a:r>
            <a:r>
              <a:rPr lang="es-ES" sz="1400" dirty="0" err="1"/>
              <a:t>uneix</a:t>
            </a:r>
            <a:r>
              <a:rPr lang="es-ES" sz="1400" dirty="0"/>
              <a:t> </a:t>
            </a:r>
            <a:r>
              <a:rPr lang="es-ES" sz="1400" dirty="0" err="1"/>
              <a:t>directament</a:t>
            </a:r>
            <a:r>
              <a:rPr lang="es-ES" sz="1400" dirty="0"/>
              <a:t>.</a:t>
            </a:r>
          </a:p>
          <a:p>
            <a:pPr lvl="1"/>
            <a:r>
              <a:rPr lang="es-ES" sz="1400" dirty="0"/>
              <a:t>Retorna el </a:t>
            </a:r>
            <a:r>
              <a:rPr lang="es-ES" sz="1400" dirty="0" err="1"/>
              <a:t>nom</a:t>
            </a:r>
            <a:r>
              <a:rPr lang="es-ES" sz="1400" dirty="0"/>
              <a:t> net en </a:t>
            </a:r>
            <a:r>
              <a:rPr lang="es-ES" sz="1400" dirty="0" err="1"/>
              <a:t>format</a:t>
            </a:r>
            <a:r>
              <a:rPr lang="es-ES" sz="1400" dirty="0"/>
              <a:t> </a:t>
            </a:r>
            <a:r>
              <a:rPr lang="es-ES" sz="1400" dirty="0" err="1"/>
              <a:t>Família-Model</a:t>
            </a:r>
            <a:r>
              <a:rPr lang="es-ES" sz="1400" dirty="0"/>
              <a:t>. </a:t>
            </a:r>
            <a:r>
              <a:rPr lang="es-ES" sz="1400" b="1" dirty="0"/>
              <a:t>(Intel Core i7-12650H)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2DF8DD-6CCE-AF32-11FC-293EDE20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28" y="1600200"/>
            <a:ext cx="2849084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5C367D-E0CE-43A5-7F8F-A8AA222D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DATASET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FC5B2F-7FF8-61E5-C8D3-8C6EC7F0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BF08CF-2E2D-903B-1900-8F4D69B4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085"/>
            <a:ext cx="9144000" cy="383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0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748</Words>
  <Application>Microsoft Office PowerPoint</Application>
  <PresentationFormat>Presentación en pantalla (4:3)</PresentationFormat>
  <Paragraphs>96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Segoe WPC</vt:lpstr>
      <vt:lpstr>Office Theme</vt:lpstr>
      <vt:lpstr>Prediccions de "Chollos" en Portatils</vt:lpstr>
      <vt:lpstr>Objetivo del Proyecto</vt:lpstr>
      <vt:lpstr>Obtenció de Dades - Web Scraping</vt:lpstr>
      <vt:lpstr>Presentación de PowerPoint</vt:lpstr>
      <vt:lpstr>Presentación de PowerPoint</vt:lpstr>
      <vt:lpstr>Presentación de PowerPoint</vt:lpstr>
      <vt:lpstr>Emmagatzematge (MongoDB)</vt:lpstr>
      <vt:lpstr>Simplificació (processador)</vt:lpstr>
      <vt:lpstr>DATASET</vt:lpstr>
      <vt:lpstr>Etiquetatge</vt:lpstr>
      <vt:lpstr>Model Etiquetatge (Random Forest)</vt:lpstr>
      <vt:lpstr>Exploració y Neteja de Dades</vt:lpstr>
      <vt:lpstr>Presentación de PowerPoint</vt:lpstr>
      <vt:lpstr>Models de Machine Learning</vt:lpstr>
      <vt:lpstr>Per què aquests models?</vt:lpstr>
      <vt:lpstr>Presentación de PowerPoint</vt:lpstr>
      <vt:lpstr>Presentación de PowerPoint</vt:lpstr>
      <vt:lpstr>Presentación de PowerPoint</vt:lpstr>
      <vt:lpstr>Búsqueda Hiperparàmetres</vt:lpstr>
      <vt:lpstr>Client</vt:lpstr>
      <vt:lpstr>Conclusiones y Trabajo Futuro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Luis Rosello</cp:lastModifiedBy>
  <cp:revision>4</cp:revision>
  <dcterms:created xsi:type="dcterms:W3CDTF">2013-01-27T09:14:16Z</dcterms:created>
  <dcterms:modified xsi:type="dcterms:W3CDTF">2025-03-13T14:12:03Z</dcterms:modified>
  <cp:category/>
</cp:coreProperties>
</file>