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70" r:id="rId7"/>
    <p:sldId id="269" r:id="rId8"/>
    <p:sldId id="271" r:id="rId9"/>
    <p:sldId id="261" r:id="rId10"/>
    <p:sldId id="273" r:id="rId11"/>
    <p:sldId id="274" r:id="rId12"/>
    <p:sldId id="272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Predicci</a:t>
            </a:r>
            <a:r>
              <a:rPr lang="es-ES" dirty="0" err="1"/>
              <a:t>ons</a:t>
            </a:r>
            <a:r>
              <a:rPr dirty="0"/>
              <a:t> de </a:t>
            </a:r>
            <a:r>
              <a:rPr lang="es-ES" dirty="0"/>
              <a:t>"</a:t>
            </a:r>
            <a:r>
              <a:rPr dirty="0" err="1"/>
              <a:t>Chollos</a:t>
            </a:r>
            <a:r>
              <a:rPr lang="es-ES" dirty="0"/>
              <a:t>" </a:t>
            </a:r>
            <a:r>
              <a:rPr dirty="0" err="1"/>
              <a:t>en</a:t>
            </a:r>
            <a:r>
              <a:rPr dirty="0"/>
              <a:t> </a:t>
            </a:r>
            <a:r>
              <a:rPr lang="es-ES" dirty="0" err="1"/>
              <a:t>Portàtils</a:t>
            </a: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C83F887-0050-908E-6FC8-5F89B646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36600"/>
          </a:xfrm>
        </p:spPr>
        <p:txBody>
          <a:bodyPr/>
          <a:lstStyle/>
          <a:p>
            <a:r>
              <a:rPr lang="es-ES" dirty="0"/>
              <a:t>Luis Rosello i Toni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DC64-EEAE-D9CB-7ECA-A2D1F97A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Etiquetatge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EB5F8-73A2-6D27-C8A7-4A53AF4E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 err="1"/>
              <a:t>Com</a:t>
            </a:r>
            <a:r>
              <a:rPr lang="es-ES" sz="2000" b="1" dirty="0"/>
              <a:t> </a:t>
            </a:r>
            <a:r>
              <a:rPr lang="es-ES" sz="2000" b="1" dirty="0" err="1"/>
              <a:t>s'etiqueten</a:t>
            </a:r>
            <a:r>
              <a:rPr lang="es-ES" sz="2000" b="1" dirty="0"/>
              <a:t> </a:t>
            </a:r>
            <a:r>
              <a:rPr lang="es-ES" sz="2000" b="1" dirty="0" err="1"/>
              <a:t>els</a:t>
            </a:r>
            <a:r>
              <a:rPr lang="es-ES" sz="2000" b="1" dirty="0"/>
              <a:t> </a:t>
            </a:r>
            <a:r>
              <a:rPr lang="es-ES" sz="2000" b="1" dirty="0" err="1"/>
              <a:t>portàtils</a:t>
            </a:r>
            <a:r>
              <a:rPr lang="es-ES" sz="2000" b="1" dirty="0"/>
              <a:t>:</a:t>
            </a:r>
          </a:p>
          <a:p>
            <a:pPr marL="0" indent="0">
              <a:buNone/>
            </a:pPr>
            <a:r>
              <a:rPr lang="es-ES" sz="2000" dirty="0" err="1"/>
              <a:t>Basant</a:t>
            </a:r>
            <a:r>
              <a:rPr lang="es-ES" sz="2000" dirty="0"/>
              <a:t>-se en el </a:t>
            </a:r>
            <a:r>
              <a:rPr lang="es-ES" sz="2000" dirty="0" err="1"/>
              <a:t>Value_Score</a:t>
            </a:r>
            <a:r>
              <a:rPr lang="es-ES" sz="2000" dirty="0"/>
              <a:t> (</a:t>
            </a:r>
            <a:r>
              <a:rPr lang="es-ES" sz="2000" dirty="0" err="1"/>
              <a:t>qualitat</a:t>
            </a:r>
            <a:r>
              <a:rPr lang="es-ES" sz="2000" dirty="0"/>
              <a:t> dividida </a:t>
            </a:r>
            <a:r>
              <a:rPr lang="es-ES" sz="2000" dirty="0" err="1"/>
              <a:t>pel</a:t>
            </a:r>
            <a:r>
              <a:rPr lang="es-ES" sz="2000" dirty="0"/>
              <a:t> preu) 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Aplicant</a:t>
            </a:r>
            <a:r>
              <a:rPr lang="es-ES" sz="2000" dirty="0"/>
              <a:t> </a:t>
            </a:r>
            <a:r>
              <a:rPr lang="es-ES" sz="2000" dirty="0" err="1"/>
              <a:t>correccions</a:t>
            </a:r>
            <a:r>
              <a:rPr lang="es-ES" sz="2000" dirty="0"/>
              <a:t> </a:t>
            </a:r>
            <a:r>
              <a:rPr lang="es-ES" sz="2000" dirty="0" err="1"/>
              <a:t>manuals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Elements</a:t>
            </a:r>
            <a:r>
              <a:rPr lang="es-ES" sz="2000" dirty="0"/>
              <a:t> </a:t>
            </a:r>
            <a:r>
              <a:rPr lang="es-ES" sz="2000" dirty="0" err="1"/>
              <a:t>valorats</a:t>
            </a:r>
            <a:r>
              <a:rPr lang="es-ES" sz="2000" dirty="0"/>
              <a:t> </a:t>
            </a:r>
            <a:r>
              <a:rPr lang="es-ES" sz="2000" dirty="0" err="1"/>
              <a:t>positivament</a:t>
            </a:r>
            <a:r>
              <a:rPr lang="es-ES" sz="2000" dirty="0"/>
              <a:t>:</a:t>
            </a:r>
          </a:p>
          <a:p>
            <a:r>
              <a:rPr lang="es-ES" sz="2000" b="1" dirty="0"/>
              <a:t>RAM</a:t>
            </a:r>
            <a:r>
              <a:rPr lang="es-ES" sz="2000" dirty="0"/>
              <a:t> i </a:t>
            </a:r>
            <a:r>
              <a:rPr lang="es-ES" sz="2000" dirty="0" err="1"/>
              <a:t>emmagatzematge</a:t>
            </a:r>
            <a:r>
              <a:rPr lang="es-ES" sz="2000" dirty="0"/>
              <a:t> </a:t>
            </a:r>
            <a:r>
              <a:rPr lang="es-ES" sz="2000" dirty="0" err="1"/>
              <a:t>superiors</a:t>
            </a:r>
            <a:r>
              <a:rPr lang="es-ES" sz="2000" dirty="0"/>
              <a:t> a la </a:t>
            </a:r>
            <a:r>
              <a:rPr lang="es-ES" sz="2000" dirty="0" err="1"/>
              <a:t>mitjana</a:t>
            </a:r>
            <a:r>
              <a:rPr lang="es-ES" sz="2000" dirty="0"/>
              <a:t> del </a:t>
            </a:r>
            <a:r>
              <a:rPr lang="es-ES" sz="2000" dirty="0" err="1"/>
              <a:t>seu</a:t>
            </a:r>
            <a:r>
              <a:rPr lang="es-ES" sz="2000" dirty="0"/>
              <a:t> </a:t>
            </a:r>
            <a:r>
              <a:rPr lang="es-ES" sz="2000" dirty="0" err="1"/>
              <a:t>rang</a:t>
            </a:r>
            <a:r>
              <a:rPr lang="es-ES" sz="2000" dirty="0"/>
              <a:t> de preu</a:t>
            </a:r>
          </a:p>
          <a:p>
            <a:r>
              <a:rPr lang="es-ES" sz="2000" dirty="0" err="1"/>
              <a:t>Processadors</a:t>
            </a:r>
            <a:r>
              <a:rPr lang="es-ES" sz="2000" dirty="0"/>
              <a:t> de </a:t>
            </a:r>
            <a:r>
              <a:rPr lang="es-ES" sz="2000" b="1" dirty="0" err="1"/>
              <a:t>generació</a:t>
            </a:r>
            <a:r>
              <a:rPr lang="es-ES" sz="2000" dirty="0"/>
              <a:t> </a:t>
            </a:r>
            <a:r>
              <a:rPr lang="es-ES" sz="2000" dirty="0" err="1"/>
              <a:t>recent</a:t>
            </a:r>
            <a:endParaRPr lang="es-ES" sz="2000" dirty="0"/>
          </a:p>
          <a:p>
            <a:r>
              <a:rPr lang="es-ES" sz="2000" b="1" dirty="0"/>
              <a:t>DDR5</a:t>
            </a:r>
            <a:r>
              <a:rPr lang="es-ES" sz="2000" dirty="0"/>
              <a:t> en </a:t>
            </a:r>
            <a:r>
              <a:rPr lang="es-ES" sz="2000" dirty="0" err="1"/>
              <a:t>lloc</a:t>
            </a:r>
            <a:r>
              <a:rPr lang="es-ES" sz="2000" dirty="0"/>
              <a:t> de DDR4</a:t>
            </a:r>
          </a:p>
          <a:p>
            <a:r>
              <a:rPr lang="es-ES" sz="2000" dirty="0" err="1"/>
              <a:t>Major</a:t>
            </a:r>
            <a:r>
              <a:rPr lang="es-ES" sz="2000" dirty="0"/>
              <a:t> </a:t>
            </a:r>
            <a:r>
              <a:rPr lang="es-ES" sz="2000" b="1" dirty="0" err="1"/>
              <a:t>resolució</a:t>
            </a:r>
            <a:r>
              <a:rPr lang="es-ES" sz="2000" dirty="0"/>
              <a:t> de pantalla</a:t>
            </a:r>
          </a:p>
          <a:p>
            <a:r>
              <a:rPr lang="es-ES" sz="2000" b="1" dirty="0" err="1"/>
              <a:t>Bateria</a:t>
            </a:r>
            <a:r>
              <a:rPr lang="es-ES" sz="2000" dirty="0"/>
              <a:t> de </a:t>
            </a:r>
            <a:r>
              <a:rPr lang="es-ES" sz="2000" dirty="0" err="1"/>
              <a:t>major</a:t>
            </a:r>
            <a:r>
              <a:rPr lang="es-ES" sz="2000" dirty="0"/>
              <a:t> </a:t>
            </a:r>
            <a:r>
              <a:rPr lang="es-ES" sz="2000" dirty="0" err="1"/>
              <a:t>capacitat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1AD65A-28CC-6D14-FC56-7D07359A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0" y="2339891"/>
            <a:ext cx="2467319" cy="1200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F36891-24DF-5B5D-5071-DF9C1045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81" y="2713018"/>
            <a:ext cx="5202519" cy="3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7BA5-A0A6-F8E4-EAA4-C52D962F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Etiquetatge</a:t>
            </a:r>
            <a:br>
              <a:rPr lang="it-IT" dirty="0"/>
            </a:br>
            <a:r>
              <a:rPr lang="it-IT" sz="3100" dirty="0"/>
              <a:t>(Random Forest)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897D7-05C1-AE8D-B608-D3E48ECF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Robustesa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davant</a:t>
            </a:r>
            <a:r>
              <a:rPr lang="es-ES" b="1" i="0" dirty="0">
                <a:effectLst/>
              </a:rPr>
              <a:t> dades complexes:</a:t>
            </a:r>
            <a:r>
              <a:rPr lang="es-ES" b="0" i="0" dirty="0">
                <a:effectLst/>
              </a:rPr>
              <a:t> El </a:t>
            </a:r>
            <a:r>
              <a:rPr lang="es-ES" b="0" i="0" dirty="0" err="1">
                <a:effectLst/>
              </a:rPr>
              <a:t>model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Random</a:t>
            </a:r>
            <a:r>
              <a:rPr lang="es-ES" b="0" i="0" dirty="0">
                <a:effectLst/>
              </a:rPr>
              <a:t> Forest gestiona </a:t>
            </a:r>
            <a:r>
              <a:rPr lang="es-ES" b="0" i="0" dirty="0" err="1">
                <a:effectLst/>
              </a:rPr>
              <a:t>eficaçment</a:t>
            </a:r>
            <a:r>
              <a:rPr lang="es-ES" b="0" i="0" dirty="0">
                <a:effectLst/>
              </a:rPr>
              <a:t> les </a:t>
            </a:r>
            <a:r>
              <a:rPr lang="es-ES" b="0" i="0" dirty="0" err="1">
                <a:effectLst/>
              </a:rPr>
              <a:t>relacions</a:t>
            </a:r>
            <a:r>
              <a:rPr lang="es-ES" b="0" i="0" dirty="0">
                <a:effectLst/>
              </a:rPr>
              <a:t> no </a:t>
            </a:r>
            <a:r>
              <a:rPr lang="es-ES" b="0" i="0" dirty="0" err="1">
                <a:effectLst/>
              </a:rPr>
              <a:t>lineals</a:t>
            </a:r>
            <a:r>
              <a:rPr lang="es-ES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Gestió</a:t>
            </a:r>
            <a:r>
              <a:rPr lang="es-ES" b="1" i="0" dirty="0">
                <a:effectLst/>
              </a:rPr>
              <a:t> de característiques diverses:</a:t>
            </a:r>
            <a:r>
              <a:rPr lang="es-ES" b="0" i="0" dirty="0">
                <a:effectLst/>
              </a:rPr>
              <a:t> Combina </a:t>
            </a:r>
            <a:r>
              <a:rPr lang="es-ES" b="0" i="0" dirty="0" err="1">
                <a:effectLst/>
              </a:rPr>
              <a:t>adequadament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factors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numèrics</a:t>
            </a:r>
            <a:r>
              <a:rPr lang="es-ES" b="0" i="0" dirty="0">
                <a:effectLst/>
              </a:rPr>
              <a:t> (RAM, preu) </a:t>
            </a:r>
            <a:r>
              <a:rPr lang="es-ES" b="0" i="0" dirty="0" err="1">
                <a:effectLst/>
              </a:rPr>
              <a:t>amb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categòrics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convertits</a:t>
            </a:r>
            <a:r>
              <a:rPr lang="es-ES" b="0" i="0" dirty="0">
                <a:effectLst/>
              </a:rPr>
              <a:t> (</a:t>
            </a:r>
            <a:r>
              <a:rPr lang="es-ES" b="0" i="0" dirty="0" err="1">
                <a:effectLst/>
              </a:rPr>
              <a:t>tipus</a:t>
            </a:r>
            <a:r>
              <a:rPr lang="es-ES" b="0" i="0" dirty="0">
                <a:effectLst/>
              </a:rPr>
              <a:t> de </a:t>
            </a:r>
            <a:r>
              <a:rPr lang="es-ES" b="0" i="0" dirty="0" err="1">
                <a:effectLst/>
              </a:rPr>
              <a:t>processador</a:t>
            </a:r>
            <a:r>
              <a:rPr lang="es-ES" b="0" i="0" dirty="0">
                <a:effectLst/>
              </a:rPr>
              <a:t>, sistema </a:t>
            </a:r>
            <a:r>
              <a:rPr lang="es-ES" b="0" i="0" dirty="0" err="1">
                <a:effectLst/>
              </a:rPr>
              <a:t>operatiu</a:t>
            </a:r>
            <a:r>
              <a:rPr lang="es-ES" b="0" i="0" dirty="0">
                <a:effectLst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Resistència</a:t>
            </a:r>
            <a:r>
              <a:rPr lang="es-ES" b="1" i="0" dirty="0">
                <a:effectLst/>
              </a:rPr>
              <a:t> al </a:t>
            </a:r>
            <a:r>
              <a:rPr lang="es-ES" b="1" i="0" dirty="0" err="1">
                <a:effectLst/>
              </a:rPr>
              <a:t>sobreajustament</a:t>
            </a:r>
            <a:r>
              <a:rPr lang="es-ES" b="1" i="0" dirty="0">
                <a:effectLst/>
              </a:rPr>
              <a:t>:</a:t>
            </a:r>
            <a:r>
              <a:rPr lang="es-ES" b="0" i="0" dirty="0">
                <a:effectLst/>
              </a:rPr>
              <a:t> </a:t>
            </a:r>
            <a:r>
              <a:rPr lang="es-ES" b="0" i="0" dirty="0" err="1">
                <a:effectLst/>
              </a:rPr>
              <a:t>Redueix</a:t>
            </a:r>
            <a:r>
              <a:rPr lang="es-ES" b="0" i="0" dirty="0">
                <a:effectLst/>
              </a:rPr>
              <a:t> el </a:t>
            </a:r>
            <a:r>
              <a:rPr lang="es-ES" b="0" i="0" dirty="0" err="1">
                <a:effectLst/>
              </a:rPr>
              <a:t>risc</a:t>
            </a:r>
            <a:r>
              <a:rPr lang="es-ES" b="0" i="0" dirty="0">
                <a:effectLst/>
              </a:rPr>
              <a:t> de </a:t>
            </a:r>
            <a:r>
              <a:rPr lang="es-ES" b="0" i="0" dirty="0" err="1">
                <a:effectLst/>
              </a:rPr>
              <a:t>sobreajust</a:t>
            </a:r>
            <a:r>
              <a:rPr lang="es-ES" b="0" i="0" dirty="0">
                <a:effectLst/>
              </a:rPr>
              <a:t> en un </a:t>
            </a:r>
            <a:r>
              <a:rPr lang="es-ES" b="0" i="0" dirty="0" err="1">
                <a:effectLst/>
              </a:rPr>
              <a:t>conjunt</a:t>
            </a:r>
            <a:r>
              <a:rPr lang="es-ES" b="0" i="0" dirty="0">
                <a:effectLst/>
              </a:rPr>
              <a:t> de dades </a:t>
            </a:r>
            <a:r>
              <a:rPr lang="es-ES" b="0" i="0" dirty="0" err="1">
                <a:effectLst/>
              </a:rPr>
              <a:t>relativament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xicotet</a:t>
            </a:r>
            <a:r>
              <a:rPr lang="es-ES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Importància</a:t>
            </a:r>
            <a:r>
              <a:rPr lang="es-ES" b="1" i="0" dirty="0">
                <a:effectLst/>
              </a:rPr>
              <a:t> de característiques:</a:t>
            </a:r>
            <a:r>
              <a:rPr lang="es-ES" b="0" i="0" dirty="0">
                <a:effectLst/>
              </a:rPr>
              <a:t> Proporciona </a:t>
            </a:r>
            <a:r>
              <a:rPr lang="es-ES" b="0" i="0" dirty="0" err="1">
                <a:effectLst/>
              </a:rPr>
              <a:t>automàticament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mètriques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d'importància</a:t>
            </a:r>
            <a:r>
              <a:rPr lang="es-ES" b="0" i="0" dirty="0">
                <a:effectLst/>
              </a:rPr>
              <a:t> de variables.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effectLst/>
              </a:rPr>
              <a:t>Bon </a:t>
            </a:r>
            <a:r>
              <a:rPr lang="es-ES" b="1" i="0" dirty="0" err="1">
                <a:effectLst/>
              </a:rPr>
              <a:t>rendiment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amb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etiquetatge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limitat</a:t>
            </a:r>
            <a:r>
              <a:rPr lang="es-ES" b="1" i="0" dirty="0">
                <a:effectLst/>
              </a:rPr>
              <a:t>:</a:t>
            </a:r>
            <a:r>
              <a:rPr lang="es-ES" b="0" i="0" dirty="0">
                <a:effectLst/>
              </a:rPr>
              <a:t> Funciona </a:t>
            </a:r>
            <a:r>
              <a:rPr lang="es-ES" b="0" i="0" dirty="0" err="1">
                <a:effectLst/>
              </a:rPr>
              <a:t>bé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amb</a:t>
            </a:r>
            <a:r>
              <a:rPr lang="es-ES" b="0" i="0" dirty="0">
                <a:effectLst/>
              </a:rPr>
              <a:t> el </a:t>
            </a:r>
            <a:r>
              <a:rPr lang="es-ES" b="0" i="0" dirty="0" err="1">
                <a:effectLst/>
              </a:rPr>
              <a:t>conjunt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d'entrenament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etiquetat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manualment</a:t>
            </a:r>
            <a:r>
              <a:rPr lang="es-ES" b="0" i="0" dirty="0">
                <a:effectLst/>
              </a:rPr>
              <a:t> (~60 </a:t>
            </a:r>
            <a:r>
              <a:rPr lang="es-ES" b="0" i="0" dirty="0" err="1">
                <a:effectLst/>
              </a:rPr>
              <a:t>mostres</a:t>
            </a:r>
            <a:r>
              <a:rPr lang="es-ES" b="0" i="0" dirty="0"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126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545109-A385-5CAB-32C3-94FAA27B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" y="0"/>
            <a:ext cx="9112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</a:t>
            </a:r>
            <a:r>
              <a:rPr dirty="0" err="1"/>
              <a:t>implemen</a:t>
            </a:r>
            <a:r>
              <a:rPr lang="es-ES" dirty="0" err="1"/>
              <a:t>tat</a:t>
            </a:r>
            <a:r>
              <a:rPr dirty="0"/>
              <a:t>s:</a:t>
            </a:r>
          </a:p>
          <a:p>
            <a:r>
              <a:rPr dirty="0"/>
              <a:t>• Random Forest, Gradient Boosting, SVM, </a:t>
            </a:r>
            <a:r>
              <a:rPr dirty="0" err="1"/>
              <a:t>Regresió</a:t>
            </a:r>
            <a:r>
              <a:rPr dirty="0"/>
              <a:t> </a:t>
            </a:r>
            <a:r>
              <a:rPr dirty="0" err="1"/>
              <a:t>Logística</a:t>
            </a:r>
            <a:endParaRPr dirty="0"/>
          </a:p>
          <a:p>
            <a:r>
              <a:rPr dirty="0" err="1"/>
              <a:t>Evaluació</a:t>
            </a:r>
            <a:r>
              <a:rPr dirty="0"/>
              <a:t> </a:t>
            </a:r>
            <a:r>
              <a:rPr lang="es-ES" dirty="0" err="1"/>
              <a:t>mitjançant</a:t>
            </a:r>
            <a:r>
              <a:rPr dirty="0"/>
              <a:t> </a:t>
            </a:r>
            <a:r>
              <a:rPr dirty="0" err="1"/>
              <a:t>validació</a:t>
            </a:r>
            <a:r>
              <a:rPr dirty="0"/>
              <a:t> </a:t>
            </a:r>
            <a:r>
              <a:rPr lang="es-ES" dirty="0" err="1"/>
              <a:t>creuada</a:t>
            </a:r>
            <a:r>
              <a:rPr lang="es-ES" dirty="0"/>
              <a:t> i</a:t>
            </a:r>
            <a:r>
              <a:rPr dirty="0"/>
              <a:t> </a:t>
            </a:r>
            <a:r>
              <a:rPr dirty="0" err="1"/>
              <a:t>comparació</a:t>
            </a:r>
            <a:r>
              <a:rPr dirty="0"/>
              <a:t> de </a:t>
            </a:r>
            <a:r>
              <a:rPr dirty="0" err="1"/>
              <a:t>métri</a:t>
            </a:r>
            <a:r>
              <a:rPr lang="es-ES" dirty="0" err="1"/>
              <a:t>ques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3EB90-1FF1-E829-29CC-87F6C4E1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 què aquests models?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3EF6C-79E5-5EE8-EBD9-330E5BF0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Random</a:t>
            </a:r>
            <a:r>
              <a:rPr lang="es-ES" b="1" i="0" dirty="0">
                <a:effectLst/>
                <a:latin typeface="Segoe WPC"/>
              </a:rPr>
              <a:t> Forest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Funciona </a:t>
            </a:r>
            <a:r>
              <a:rPr lang="es-ES" b="0" i="0" dirty="0" err="1">
                <a:effectLst/>
                <a:latin typeface="Segoe WPC"/>
              </a:rPr>
              <a:t>bé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amb</a:t>
            </a:r>
            <a:r>
              <a:rPr lang="es-ES" b="0" i="0" dirty="0">
                <a:effectLst/>
                <a:latin typeface="Segoe WPC"/>
              </a:rPr>
              <a:t> poques dades, no </a:t>
            </a:r>
            <a:r>
              <a:rPr lang="es-ES" b="0" i="0" dirty="0" err="1">
                <a:effectLst/>
                <a:latin typeface="Segoe WPC"/>
              </a:rPr>
              <a:t>necessita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normalitzar</a:t>
            </a:r>
            <a:r>
              <a:rPr lang="es-ES" b="0" i="0" dirty="0">
                <a:effectLst/>
                <a:latin typeface="Segoe WPC"/>
              </a:rPr>
              <a:t> variables i captura </a:t>
            </a:r>
            <a:r>
              <a:rPr lang="es-ES" b="0" i="0" dirty="0" err="1">
                <a:effectLst/>
                <a:latin typeface="Segoe WPC"/>
              </a:rPr>
              <a:t>bé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patrons</a:t>
            </a:r>
            <a:r>
              <a:rPr lang="es-ES" b="0" i="0" dirty="0">
                <a:effectLst/>
                <a:latin typeface="Segoe WPC"/>
              </a:rPr>
              <a:t> no-</a:t>
            </a:r>
            <a:r>
              <a:rPr lang="es-ES" b="0" i="0" dirty="0" err="1">
                <a:effectLst/>
                <a:latin typeface="Segoe WPC"/>
              </a:rPr>
              <a:t>lineals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dels</a:t>
            </a:r>
            <a:r>
              <a:rPr lang="es-ES" dirty="0"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preus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portàtils</a:t>
            </a:r>
            <a:r>
              <a:rPr lang="es-ES" b="0" i="0" dirty="0">
                <a:effectLst/>
                <a:latin typeface="Segoe WPC"/>
              </a:rPr>
              <a:t>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Gradient</a:t>
            </a:r>
            <a:r>
              <a:rPr lang="es-ES" b="1" i="0" dirty="0">
                <a:effectLst/>
                <a:latin typeface="Segoe WPC"/>
              </a:rPr>
              <a:t> </a:t>
            </a:r>
            <a:r>
              <a:rPr lang="es-ES" b="1" i="0" dirty="0" err="1">
                <a:effectLst/>
                <a:latin typeface="Segoe WPC"/>
              </a:rPr>
              <a:t>Boosting</a:t>
            </a:r>
            <a:endParaRPr lang="es-ES" b="1" i="0" dirty="0">
              <a:effectLst/>
              <a:latin typeface="Segoe WPC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Ideal per a </a:t>
            </a:r>
            <a:r>
              <a:rPr lang="es-ES" b="0" i="0" dirty="0" err="1">
                <a:effectLst/>
                <a:latin typeface="Segoe WPC"/>
              </a:rPr>
              <a:t>detalls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importants</a:t>
            </a:r>
            <a:r>
              <a:rPr lang="es-ES" b="0" i="0" dirty="0">
                <a:effectLst/>
                <a:latin typeface="Segoe WPC"/>
              </a:rPr>
              <a:t> (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la </a:t>
            </a:r>
            <a:r>
              <a:rPr lang="es-ES" b="0" i="0" dirty="0" err="1">
                <a:effectLst/>
                <a:latin typeface="Segoe WPC"/>
              </a:rPr>
              <a:t>generació</a:t>
            </a:r>
            <a:r>
              <a:rPr lang="es-ES" b="0" i="0" dirty="0">
                <a:effectLst/>
                <a:latin typeface="Segoe WPC"/>
              </a:rPr>
              <a:t> del </a:t>
            </a:r>
            <a:r>
              <a:rPr lang="es-ES" b="0" i="0" dirty="0" err="1">
                <a:effectLst/>
                <a:latin typeface="Segoe WPC"/>
              </a:rPr>
              <a:t>processador</a:t>
            </a:r>
            <a:r>
              <a:rPr lang="es-ES" b="0" i="0" dirty="0">
                <a:effectLst/>
                <a:latin typeface="Segoe WPC"/>
              </a:rPr>
              <a:t>).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1" i="0" dirty="0">
                <a:effectLst/>
                <a:latin typeface="Segoe WPC"/>
              </a:rPr>
              <a:t>SVM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Perfecte </a:t>
            </a:r>
            <a:r>
              <a:rPr lang="es-ES" b="0" i="0" dirty="0" err="1">
                <a:effectLst/>
                <a:latin typeface="Segoe WPC"/>
              </a:rPr>
              <a:t>quan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tenim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moltes</a:t>
            </a:r>
            <a:r>
              <a:rPr lang="es-ES" b="0" i="0" dirty="0">
                <a:effectLst/>
                <a:latin typeface="Segoe WPC"/>
              </a:rPr>
              <a:t> característiques de </a:t>
            </a:r>
            <a:r>
              <a:rPr lang="es-ES" b="0" i="0" dirty="0" err="1">
                <a:effectLst/>
                <a:latin typeface="Segoe WPC"/>
              </a:rPr>
              <a:t>portàtils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però</a:t>
            </a:r>
            <a:r>
              <a:rPr lang="es-ES" b="0" i="0" dirty="0">
                <a:effectLst/>
                <a:latin typeface="Segoe WPC"/>
              </a:rPr>
              <a:t> poques </a:t>
            </a:r>
            <a:r>
              <a:rPr lang="es-ES" b="0" i="0" dirty="0" err="1">
                <a:effectLst/>
                <a:latin typeface="Segoe WPC"/>
              </a:rPr>
              <a:t>mostres</a:t>
            </a:r>
            <a:r>
              <a:rPr lang="es-ES" b="0" i="0" dirty="0">
                <a:effectLst/>
                <a:latin typeface="Segoe WPC"/>
              </a:rPr>
              <a:t> etiquetades.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Logistic</a:t>
            </a:r>
            <a:r>
              <a:rPr lang="es-ES" b="1" i="0" dirty="0">
                <a:effectLst/>
                <a:latin typeface="Segoe WPC"/>
              </a:rPr>
              <a:t> </a:t>
            </a:r>
            <a:r>
              <a:rPr lang="es-ES" b="1" i="0" dirty="0" err="1">
                <a:effectLst/>
                <a:latin typeface="Segoe WPC"/>
              </a:rPr>
              <a:t>Regression</a:t>
            </a:r>
            <a:endParaRPr lang="es-ES" b="1" i="0" dirty="0">
              <a:effectLst/>
              <a:latin typeface="Segoe WPC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El </a:t>
            </a:r>
            <a:r>
              <a:rPr lang="es-ES" b="0" i="0" dirty="0" err="1">
                <a:effectLst/>
                <a:latin typeface="Segoe WPC"/>
              </a:rPr>
              <a:t>model</a:t>
            </a:r>
            <a:r>
              <a:rPr lang="es-ES" b="0" i="0" dirty="0">
                <a:effectLst/>
                <a:latin typeface="Segoe WPC"/>
              </a:rPr>
              <a:t> de </a:t>
            </a:r>
            <a:r>
              <a:rPr lang="es-ES" b="0" i="0" dirty="0" err="1">
                <a:effectLst/>
                <a:latin typeface="Segoe WPC"/>
              </a:rPr>
              <a:t>referència</a:t>
            </a:r>
            <a:r>
              <a:rPr lang="es-ES" b="0" i="0" dirty="0">
                <a:effectLst/>
                <a:latin typeface="Segoe WPC"/>
              </a:rPr>
              <a:t>: ("</a:t>
            </a:r>
            <a:r>
              <a:rPr lang="es-ES" b="0" i="0" dirty="0" err="1">
                <a:effectLst/>
                <a:latin typeface="Segoe WPC"/>
              </a:rPr>
              <a:t>més</a:t>
            </a:r>
            <a:r>
              <a:rPr lang="es-ES" b="0" i="0" dirty="0">
                <a:effectLst/>
                <a:latin typeface="Segoe WPC"/>
              </a:rPr>
              <a:t> RAM suma X </a:t>
            </a:r>
            <a:r>
              <a:rPr lang="es-ES" b="0" i="0" dirty="0" err="1">
                <a:effectLst/>
                <a:latin typeface="Segoe WPC"/>
              </a:rPr>
              <a:t>punts</a:t>
            </a:r>
            <a:r>
              <a:rPr lang="es-ES" b="0" i="0" dirty="0">
                <a:effectLst/>
                <a:latin typeface="Segoe WPC"/>
              </a:rPr>
              <a:t>, </a:t>
            </a:r>
            <a:r>
              <a:rPr lang="es-ES" b="0" i="0" dirty="0" err="1">
                <a:effectLst/>
                <a:latin typeface="Segoe WPC"/>
              </a:rPr>
              <a:t>més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emmagatzematge</a:t>
            </a:r>
            <a:r>
              <a:rPr lang="es-ES" b="0" i="0" dirty="0">
                <a:effectLst/>
                <a:latin typeface="Segoe WPC"/>
              </a:rPr>
              <a:t> Y </a:t>
            </a:r>
            <a:r>
              <a:rPr lang="es-ES" b="0" i="0" dirty="0" err="1">
                <a:effectLst/>
                <a:latin typeface="Segoe WPC"/>
              </a:rPr>
              <a:t>punts</a:t>
            </a:r>
            <a:r>
              <a:rPr lang="es-ES" b="0" i="0" dirty="0">
                <a:effectLst/>
                <a:latin typeface="Segoe WPC"/>
              </a:rPr>
              <a:t>...") i </a:t>
            </a:r>
            <a:r>
              <a:rPr lang="es-ES" b="0" i="0" dirty="0" err="1">
                <a:effectLst/>
                <a:latin typeface="Segoe WPC"/>
              </a:rPr>
              <a:t>serveix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a </a:t>
            </a:r>
            <a:r>
              <a:rPr lang="es-ES" b="0" i="0" dirty="0" err="1">
                <a:effectLst/>
                <a:latin typeface="Segoe WPC"/>
              </a:rPr>
              <a:t>línia</a:t>
            </a:r>
            <a:r>
              <a:rPr lang="es-ES" b="0" i="0" dirty="0">
                <a:effectLst/>
                <a:latin typeface="Segoe WPC"/>
              </a:rPr>
              <a:t> base per comparar.</a:t>
            </a:r>
          </a:p>
          <a:p>
            <a:pPr algn="l"/>
            <a:r>
              <a:rPr lang="es-ES" b="0" i="0" dirty="0">
                <a:effectLst/>
                <a:latin typeface="Segoe WPC"/>
              </a:rPr>
              <a:t>No </a:t>
            </a:r>
            <a:r>
              <a:rPr lang="es-ES" b="0" i="0" dirty="0" err="1">
                <a:effectLst/>
                <a:latin typeface="Segoe WPC"/>
              </a:rPr>
              <a:t>s'han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inclòs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altres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models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les </a:t>
            </a:r>
            <a:r>
              <a:rPr lang="es-ES" b="0" i="0" dirty="0" err="1">
                <a:effectLst/>
                <a:latin typeface="Segoe WPC"/>
              </a:rPr>
              <a:t>xarxes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neuronals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perquè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són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massa</a:t>
            </a:r>
            <a:r>
              <a:rPr lang="es-ES" b="0" i="0" dirty="0">
                <a:effectLst/>
                <a:latin typeface="Segoe WPC"/>
              </a:rPr>
              <a:t> complexes per la </a:t>
            </a:r>
            <a:r>
              <a:rPr lang="es-ES" b="0" i="0" dirty="0" err="1">
                <a:effectLst/>
                <a:latin typeface="Segoe WPC"/>
              </a:rPr>
              <a:t>quantitat</a:t>
            </a:r>
            <a:r>
              <a:rPr lang="es-ES" b="0" i="0" dirty="0">
                <a:effectLst/>
                <a:latin typeface="Segoe WPC"/>
              </a:rPr>
              <a:t> limitada de dades que </a:t>
            </a:r>
            <a:r>
              <a:rPr lang="es-ES" b="0" i="0" dirty="0" err="1">
                <a:effectLst/>
                <a:latin typeface="Segoe WPC"/>
              </a:rPr>
              <a:t>tenim</a:t>
            </a:r>
            <a:r>
              <a:rPr lang="es-ES" b="0" i="0" dirty="0">
                <a:effectLst/>
                <a:latin typeface="Segoe WPC"/>
              </a:rPr>
              <a:t>, ni </a:t>
            </a:r>
            <a:r>
              <a:rPr lang="es-ES" b="0" i="0" dirty="0" err="1">
                <a:effectLst/>
                <a:latin typeface="Segoe WPC"/>
              </a:rPr>
              <a:t>models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KNN que </a:t>
            </a:r>
            <a:r>
              <a:rPr lang="es-ES" b="0" i="0" dirty="0" err="1">
                <a:effectLst/>
                <a:latin typeface="Segoe WPC"/>
              </a:rPr>
              <a:t>funcionarien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pitjor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amb</a:t>
            </a:r>
            <a:r>
              <a:rPr lang="es-ES" b="0" i="0" dirty="0">
                <a:effectLst/>
                <a:latin typeface="Segoe WPC"/>
              </a:rPr>
              <a:t> les </a:t>
            </a:r>
            <a:r>
              <a:rPr lang="es-ES" b="0" i="0" dirty="0" err="1">
                <a:effectLst/>
                <a:latin typeface="Segoe WPC"/>
              </a:rPr>
              <a:t>dimensions</a:t>
            </a:r>
            <a:r>
              <a:rPr lang="es-ES" b="0" i="0" dirty="0">
                <a:effectLst/>
                <a:latin typeface="Segoe WPC"/>
              </a:rPr>
              <a:t> del </a:t>
            </a:r>
            <a:r>
              <a:rPr lang="es-ES" b="0" i="0" dirty="0" err="1">
                <a:effectLst/>
                <a:latin typeface="Segoe WPC"/>
              </a:rPr>
              <a:t>nostre</a:t>
            </a:r>
            <a:r>
              <a:rPr lang="es-ES" b="0" i="0" dirty="0">
                <a:effectLst/>
                <a:latin typeface="Segoe WPC"/>
              </a:rPr>
              <a:t> problema.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40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306A0D-9586-CEEF-532F-E90CB87D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44" y="745885"/>
            <a:ext cx="5179912" cy="58878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0A0CD-B29A-3854-8D72-3852F1BC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76" y="180975"/>
            <a:ext cx="6827047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BEBB2A-8961-8CB1-4103-14454610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2"/>
            <a:ext cx="9144000" cy="44674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59B2EB-11D7-CC64-8EA7-B981C51CDFA8}"/>
              </a:ext>
            </a:extLst>
          </p:cNvPr>
          <p:cNvSpPr txBox="1"/>
          <p:nvPr/>
        </p:nvSpPr>
        <p:spPr>
          <a:xfrm>
            <a:off x="1377950" y="9976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Dades de </a:t>
            </a:r>
            <a:r>
              <a:rPr lang="es-ES" b="1" dirty="0" err="1"/>
              <a:t>Entrenament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0CE0FD-6925-AE14-5339-2469B687A88C}"/>
              </a:ext>
            </a:extLst>
          </p:cNvPr>
          <p:cNvSpPr txBox="1"/>
          <p:nvPr/>
        </p:nvSpPr>
        <p:spPr>
          <a:xfrm>
            <a:off x="6254750" y="99768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Dades de </a:t>
            </a:r>
            <a:r>
              <a:rPr lang="es-ES" b="1" dirty="0" err="1"/>
              <a:t>Validació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215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E3B6D6-49D8-4698-2EEB-391F986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76275"/>
            <a:ext cx="68008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2109-0B27-28C5-7CF0-9E208CE1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</a:t>
            </a:r>
            <a:r>
              <a:rPr lang="es-ES" dirty="0" err="1"/>
              <a:t>Hiperparàmetres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E7E120-9F07-56D4-DB5F-E224A581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89574"/>
            <a:ext cx="7874000" cy="38567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DDE987-E41E-CEFB-D60C-D0A351CFA9B8}"/>
              </a:ext>
            </a:extLst>
          </p:cNvPr>
          <p:cNvSpPr txBox="1"/>
          <p:nvPr/>
        </p:nvSpPr>
        <p:spPr>
          <a:xfrm>
            <a:off x="3613150" y="5114824"/>
            <a:ext cx="2159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/>
              <a:t>0.9787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97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82C4-74F4-1B24-16B1-4177C53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573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8"/>
            <a:ext cx="8229600" cy="1143000"/>
          </a:xfrm>
        </p:spPr>
        <p:txBody>
          <a:bodyPr/>
          <a:lstStyle/>
          <a:p>
            <a:r>
              <a:rPr dirty="0" err="1"/>
              <a:t>Obtenció</a:t>
            </a:r>
            <a:r>
              <a:rPr dirty="0"/>
              <a:t> de </a:t>
            </a:r>
            <a:r>
              <a:rPr lang="es-ES" dirty="0"/>
              <a:t>Dades</a:t>
            </a:r>
            <a:r>
              <a:rPr dirty="0"/>
              <a:t> -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8900"/>
            <a:ext cx="8229600" cy="3503613"/>
          </a:xfrm>
        </p:spPr>
        <p:txBody>
          <a:bodyPr>
            <a:normAutofit/>
          </a:bodyPr>
          <a:lstStyle/>
          <a:p>
            <a:r>
              <a:rPr lang="es-ES" dirty="0" err="1"/>
              <a:t>Fonts</a:t>
            </a:r>
            <a:r>
              <a:rPr dirty="0"/>
              <a:t> de </a:t>
            </a:r>
            <a:r>
              <a:rPr lang="es-ES" dirty="0"/>
              <a:t>dades</a:t>
            </a:r>
            <a:r>
              <a:rPr dirty="0"/>
              <a:t>: </a:t>
            </a:r>
            <a:r>
              <a:rPr dirty="0" err="1"/>
              <a:t>PCBox</a:t>
            </a:r>
            <a:r>
              <a:rPr dirty="0"/>
              <a:t> y </a:t>
            </a:r>
            <a:r>
              <a:rPr dirty="0" err="1"/>
              <a:t>AppInformática</a:t>
            </a:r>
            <a:endParaRPr dirty="0"/>
          </a:p>
          <a:p>
            <a:r>
              <a:rPr lang="es-ES" dirty="0" err="1"/>
              <a:t>Ferramentes</a:t>
            </a:r>
            <a:r>
              <a:rPr lang="es-ES" dirty="0"/>
              <a:t> </a:t>
            </a:r>
            <a:r>
              <a:rPr lang="es-ES" dirty="0" err="1"/>
              <a:t>utilitzades</a:t>
            </a:r>
            <a:r>
              <a:rPr lang="es-ES" dirty="0"/>
              <a:t>: </a:t>
            </a:r>
            <a:r>
              <a:rPr lang="es-ES" dirty="0" err="1"/>
              <a:t>Requests_HTML</a:t>
            </a:r>
            <a:r>
              <a:rPr lang="es-ES" dirty="0"/>
              <a:t>, </a:t>
            </a:r>
            <a:r>
              <a:rPr lang="es-ES" dirty="0" err="1"/>
              <a:t>BeautifulSoup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2940051"/>
            <a:ext cx="7302500" cy="62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https://github.com/OlVeRaS94/PROYECTO-PIA-OFERTAS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16F3D2-F305-0D01-94BC-E05FCD8D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522"/>
            <a:ext cx="9144000" cy="49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CC5C62-B890-B3C6-1F0D-076C3584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9" y="0"/>
            <a:ext cx="817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74C75F-C9A0-F3B4-7A4D-53CBAE37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731"/>
            <a:ext cx="9144000" cy="4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AC6E1-FE9D-8161-ACBB-6AA232E5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Emmagatzematge</a:t>
            </a:r>
            <a:r>
              <a:rPr lang="es-ES" dirty="0"/>
              <a:t> (MongoDB)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F3F3-9A6B-17EB-11C5-ED7EAC02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dirty="0"/>
              <a:t>{</a:t>
            </a:r>
          </a:p>
          <a:p>
            <a:pPr marL="0" indent="0">
              <a:buNone/>
            </a:pPr>
            <a:r>
              <a:rPr lang="es-ES" sz="1400" b="1" dirty="0"/>
              <a:t>    "URL": "https://www.pcbox.com/82fg01r1sp-ip-s500-i5-1135g7-8gb-512gb/p",</a:t>
            </a:r>
          </a:p>
          <a:p>
            <a:pPr marL="0" indent="0">
              <a:buNone/>
            </a:pPr>
            <a:r>
              <a:rPr lang="es-ES" sz="1400" b="1" dirty="0"/>
              <a:t>    "Titulo": "PORTATIL LENOVO IP 5 15ITL05 CORE i5-1165G7 2.4GHZ /8GB/512GB SSD/15.6\" FHD /FREEDOS ",</a:t>
            </a:r>
          </a:p>
          <a:p>
            <a:pPr marL="0" indent="0">
              <a:buNone/>
            </a:pPr>
            <a:r>
              <a:rPr lang="es-ES" sz="1400" b="1" dirty="0"/>
              <a:t>    "Marca": "LENOVO",</a:t>
            </a:r>
          </a:p>
          <a:p>
            <a:pPr marL="0" indent="0">
              <a:buNone/>
            </a:pPr>
            <a:r>
              <a:rPr lang="es-ES" sz="1400" b="1" dirty="0"/>
              <a:t>    "Procesador": {</a:t>
            </a:r>
          </a:p>
          <a:p>
            <a:pPr marL="0" indent="0">
              <a:buNone/>
            </a:pPr>
            <a:r>
              <a:rPr lang="es-ES" sz="1400" b="1" dirty="0"/>
              <a:t>        "Frecuencia del procesador": "2,4 GHz",</a:t>
            </a:r>
          </a:p>
          <a:p>
            <a:pPr marL="0" indent="0">
              <a:buNone/>
            </a:pPr>
            <a:r>
              <a:rPr lang="es-ES" sz="1400" b="1" dirty="0"/>
              <a:t>        "Fabricante de procesador": "Intel",</a:t>
            </a:r>
          </a:p>
          <a:p>
            <a:pPr marL="0" indent="0">
              <a:buNone/>
            </a:pPr>
            <a:r>
              <a:rPr lang="es-ES" sz="1400" b="1" dirty="0"/>
              <a:t>        "Frecuencia del procesador turbo": "4,2 GHz",</a:t>
            </a:r>
          </a:p>
          <a:p>
            <a:pPr marL="0" indent="0">
              <a:buNone/>
            </a:pPr>
            <a:r>
              <a:rPr lang="es-ES" sz="1400" b="1" dirty="0"/>
              <a:t>        "Modelo del procesador": "i5-1135G7",</a:t>
            </a:r>
          </a:p>
          <a:p>
            <a:pPr marL="0" indent="0">
              <a:buNone/>
            </a:pPr>
            <a:r>
              <a:rPr lang="es-ES" sz="1400" b="1" dirty="0"/>
              <a:t>        "Número de núcleos de procesador": "4",</a:t>
            </a:r>
          </a:p>
          <a:p>
            <a:pPr marL="0" indent="0">
              <a:buNone/>
            </a:pPr>
            <a:r>
              <a:rPr lang="es-ES" sz="1400" b="1" dirty="0"/>
              <a:t>        "Chipset": "Intel® </a:t>
            </a:r>
            <a:r>
              <a:rPr lang="es-ES" sz="1400" b="1" dirty="0" err="1"/>
              <a:t>SoC</a:t>
            </a:r>
            <a:r>
              <a:rPr lang="es-ES" sz="1400" b="1" dirty="0"/>
              <a:t>",</a:t>
            </a:r>
          </a:p>
          <a:p>
            <a:pPr marL="0" indent="0">
              <a:buNone/>
            </a:pPr>
            <a:r>
              <a:rPr lang="es-ES" sz="1400" b="1" dirty="0"/>
              <a:t>        "Familia de procesador": "Intel® Core™ i5",</a:t>
            </a:r>
          </a:p>
          <a:p>
            <a:pPr marL="0" indent="0">
              <a:buNone/>
            </a:pPr>
            <a:r>
              <a:rPr lang="es-ES" sz="1400" b="1" dirty="0"/>
              <a:t>        "Potencia de diseño térmico configurable-baja": "12 W",</a:t>
            </a:r>
          </a:p>
          <a:p>
            <a:pPr marL="0" indent="0">
              <a:buNone/>
            </a:pPr>
            <a:r>
              <a:rPr lang="es-ES" sz="1400" b="1" dirty="0"/>
              <a:t>        "Frecuencia de potencia de diseño térmico configurable-baja": "0,9 GHz",</a:t>
            </a:r>
          </a:p>
          <a:p>
            <a:pPr marL="0" indent="0">
              <a:buNone/>
            </a:pPr>
            <a:r>
              <a:rPr lang="es-ES" sz="1400" b="1" dirty="0"/>
              <a:t>        "Frecuencia de potencia de diseño térmico configurable-alta": "2,4 GHz",</a:t>
            </a:r>
          </a:p>
          <a:p>
            <a:pPr marL="0" indent="0">
              <a:buNone/>
            </a:pPr>
            <a:r>
              <a:rPr lang="es-ES" sz="1400" b="1" dirty="0"/>
              <a:t>        "Potencia de diseño térmico configurable-alta": "28 W",</a:t>
            </a:r>
          </a:p>
          <a:p>
            <a:pPr marL="0" indent="0">
              <a:buNone/>
            </a:pPr>
            <a:r>
              <a:rPr lang="es-ES" sz="1400" b="1" dirty="0"/>
              <a:t>        "Generación del procesador": "Intel® Core™ i5 de 11ma Generación"</a:t>
            </a:r>
          </a:p>
          <a:p>
            <a:pPr marL="0" indent="0">
              <a:buNone/>
            </a:pPr>
            <a:r>
              <a:rPr lang="es-ES" sz="1400" b="1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41568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C954C-3C5B-95BF-74C9-9A3618F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Simplificació</a:t>
            </a:r>
            <a:r>
              <a:rPr lang="es-ES" dirty="0"/>
              <a:t> (</a:t>
            </a:r>
            <a:r>
              <a:rPr lang="es-ES" dirty="0" err="1"/>
              <a:t>processador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1447D-65C5-B820-9040-C50BCBC5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 dirty="0" err="1"/>
              <a:t>Extrau</a:t>
            </a:r>
            <a:r>
              <a:rPr lang="es-ES" sz="1800" dirty="0"/>
              <a:t> </a:t>
            </a:r>
            <a:r>
              <a:rPr lang="es-ES" sz="1800" dirty="0" err="1"/>
              <a:t>els</a:t>
            </a:r>
            <a:r>
              <a:rPr lang="es-ES" sz="1800" dirty="0"/>
              <a:t> </a:t>
            </a:r>
            <a:r>
              <a:rPr lang="es-ES" sz="1800" dirty="0" err="1"/>
              <a:t>valors</a:t>
            </a:r>
            <a:r>
              <a:rPr lang="es-ES" sz="1800" dirty="0"/>
              <a:t> del </a:t>
            </a:r>
            <a:r>
              <a:rPr lang="es-ES" sz="1800" dirty="0" err="1"/>
              <a:t>diccionari</a:t>
            </a:r>
            <a:r>
              <a:rPr lang="es-ES" sz="1800" dirty="0"/>
              <a:t>:</a:t>
            </a:r>
          </a:p>
          <a:p>
            <a:pPr lvl="1"/>
            <a:r>
              <a:rPr lang="es-ES" sz="1400" dirty="0" err="1"/>
              <a:t>Fabricant</a:t>
            </a:r>
            <a:r>
              <a:rPr lang="es-ES" sz="1400" dirty="0"/>
              <a:t> de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Família</a:t>
            </a:r>
            <a:r>
              <a:rPr lang="es-ES" sz="1400" dirty="0"/>
              <a:t> de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Model</a:t>
            </a:r>
            <a:r>
              <a:rPr lang="es-ES" sz="1400" dirty="0"/>
              <a:t> del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S'usa</a:t>
            </a:r>
            <a:r>
              <a:rPr lang="es-ES" sz="1400" dirty="0"/>
              <a:t> .</a:t>
            </a:r>
            <a:r>
              <a:rPr lang="es-ES" sz="1400" dirty="0" err="1"/>
              <a:t>get</a:t>
            </a:r>
            <a:r>
              <a:rPr lang="es-ES" sz="1400" dirty="0"/>
              <a:t>() per evitar </a:t>
            </a:r>
            <a:r>
              <a:rPr lang="es-ES" sz="1400" dirty="0" err="1"/>
              <a:t>errors</a:t>
            </a:r>
            <a:r>
              <a:rPr lang="es-ES" sz="1400" dirty="0"/>
              <a:t> si la </a:t>
            </a:r>
            <a:r>
              <a:rPr lang="es-ES" sz="1400" dirty="0" err="1"/>
              <a:t>clau</a:t>
            </a:r>
            <a:r>
              <a:rPr lang="es-ES" sz="1400" dirty="0"/>
              <a:t> no </a:t>
            </a:r>
            <a:r>
              <a:rPr lang="es-ES" sz="1400" dirty="0" err="1"/>
              <a:t>existeix</a:t>
            </a:r>
            <a:r>
              <a:rPr lang="es-ES" sz="1400" dirty="0"/>
              <a:t>.</a:t>
            </a:r>
          </a:p>
          <a:p>
            <a:pPr marL="400050" lvl="1" indent="0">
              <a:buNone/>
            </a:pP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800" dirty="0" err="1"/>
              <a:t>Neteja</a:t>
            </a:r>
            <a:r>
              <a:rPr lang="es-ES" sz="1800" dirty="0"/>
              <a:t> el </a:t>
            </a:r>
            <a:r>
              <a:rPr lang="es-ES" sz="1800" dirty="0" err="1"/>
              <a:t>nom</a:t>
            </a:r>
            <a:r>
              <a:rPr lang="es-ES" sz="1800" dirty="0"/>
              <a:t> de la </a:t>
            </a:r>
            <a:r>
              <a:rPr lang="es-ES" sz="1800" dirty="0" err="1"/>
              <a:t>família</a:t>
            </a:r>
            <a:r>
              <a:rPr lang="es-ES" sz="1800" dirty="0"/>
              <a:t>:</a:t>
            </a:r>
          </a:p>
          <a:p>
            <a:pPr lvl="1"/>
            <a:r>
              <a:rPr lang="es-ES" sz="1400" dirty="0"/>
              <a:t>Elimina </a:t>
            </a:r>
            <a:r>
              <a:rPr lang="es-ES" sz="1400" dirty="0" err="1"/>
              <a:t>els</a:t>
            </a:r>
            <a:r>
              <a:rPr lang="es-ES" sz="1400" dirty="0"/>
              <a:t> </a:t>
            </a:r>
            <a:r>
              <a:rPr lang="es-ES" sz="1400" dirty="0" err="1"/>
              <a:t>símbols</a:t>
            </a:r>
            <a:r>
              <a:rPr lang="es-ES" sz="1400" dirty="0"/>
              <a:t> de marca ® i ™</a:t>
            </a:r>
          </a:p>
          <a:p>
            <a:pPr lvl="1"/>
            <a:r>
              <a:rPr lang="es-ES" sz="1400" dirty="0"/>
              <a:t>Elimina </a:t>
            </a:r>
            <a:r>
              <a:rPr lang="es-ES" sz="1400" dirty="0" err="1"/>
              <a:t>espais</a:t>
            </a:r>
            <a:r>
              <a:rPr lang="es-ES" sz="1400" dirty="0"/>
              <a:t> extra </a:t>
            </a:r>
            <a:r>
              <a:rPr lang="es-ES" sz="1400" dirty="0" err="1"/>
              <a:t>amb</a:t>
            </a:r>
            <a:r>
              <a:rPr lang="es-ES" sz="1400" dirty="0"/>
              <a:t> .</a:t>
            </a:r>
            <a:r>
              <a:rPr lang="es-ES" sz="1400" dirty="0" err="1"/>
              <a:t>strip</a:t>
            </a:r>
            <a:r>
              <a:rPr lang="es-ES" sz="1400" dirty="0"/>
              <a:t>().</a:t>
            </a:r>
          </a:p>
          <a:p>
            <a:endParaRPr lang="es-ES" sz="1800" dirty="0"/>
          </a:p>
          <a:p>
            <a:pPr>
              <a:buFont typeface="+mj-lt"/>
              <a:buAutoNum type="arabicPeriod"/>
            </a:pPr>
            <a:r>
              <a:rPr lang="es-ES" sz="1800" dirty="0"/>
              <a:t>Evita </a:t>
            </a:r>
            <a:r>
              <a:rPr lang="es-ES" sz="1800" dirty="0" err="1"/>
              <a:t>duplicacions</a:t>
            </a:r>
            <a:r>
              <a:rPr lang="es-ES" sz="1800" dirty="0"/>
              <a:t> en el </a:t>
            </a:r>
            <a:r>
              <a:rPr lang="es-ES" sz="1800" dirty="0" err="1"/>
              <a:t>nom</a:t>
            </a:r>
            <a:r>
              <a:rPr lang="es-ES" sz="1800" dirty="0"/>
              <a:t> del </a:t>
            </a:r>
            <a:r>
              <a:rPr lang="es-ES" sz="1800" dirty="0" err="1"/>
              <a:t>model</a:t>
            </a:r>
            <a:r>
              <a:rPr lang="es-ES" sz="1800" dirty="0"/>
              <a:t>:</a:t>
            </a:r>
          </a:p>
          <a:p>
            <a:pPr lvl="1"/>
            <a:r>
              <a:rPr lang="es-ES" sz="1400" dirty="0"/>
              <a:t>Si el </a:t>
            </a: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comença</a:t>
            </a:r>
            <a:r>
              <a:rPr lang="es-ES" sz="1400" dirty="0"/>
              <a:t> </a:t>
            </a:r>
            <a:r>
              <a:rPr lang="es-ES" sz="1400" dirty="0" err="1"/>
              <a:t>amb</a:t>
            </a:r>
            <a:r>
              <a:rPr lang="es-ES" sz="1400" dirty="0"/>
              <a:t> la </a:t>
            </a:r>
            <a:r>
              <a:rPr lang="es-ES" sz="1400" dirty="0" err="1"/>
              <a:t>paraula</a:t>
            </a:r>
            <a:r>
              <a:rPr lang="es-ES" sz="1400" dirty="0"/>
              <a:t> de la </a:t>
            </a:r>
            <a:r>
              <a:rPr lang="es-ES" sz="1400" dirty="0" err="1"/>
              <a:t>família</a:t>
            </a:r>
            <a:r>
              <a:rPr lang="es-ES" sz="1400" dirty="0"/>
              <a:t> (per </a:t>
            </a:r>
            <a:r>
              <a:rPr lang="es-ES" sz="1400" dirty="0" err="1"/>
              <a:t>exemple</a:t>
            </a:r>
            <a:r>
              <a:rPr lang="es-ES" sz="1400" dirty="0"/>
              <a:t>, Intel Core i7 i i7-12700K), elimina la </a:t>
            </a:r>
            <a:r>
              <a:rPr lang="es-ES" sz="1400" dirty="0" err="1"/>
              <a:t>repetició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Si el </a:t>
            </a:r>
            <a:r>
              <a:rPr lang="es-ES" sz="1400" dirty="0" err="1"/>
              <a:t>nou</a:t>
            </a:r>
            <a:r>
              <a:rPr lang="es-ES" sz="1400" dirty="0"/>
              <a:t> </a:t>
            </a: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comença</a:t>
            </a:r>
            <a:r>
              <a:rPr lang="es-ES" sz="1400" dirty="0"/>
              <a:t> </a:t>
            </a:r>
            <a:r>
              <a:rPr lang="es-ES" sz="1400" dirty="0" err="1"/>
              <a:t>amb</a:t>
            </a:r>
            <a:r>
              <a:rPr lang="es-ES" sz="1400" dirty="0"/>
              <a:t> un </a:t>
            </a:r>
            <a:r>
              <a:rPr lang="es-ES" sz="1400" dirty="0" err="1"/>
              <a:t>guió</a:t>
            </a:r>
            <a:r>
              <a:rPr lang="es-ES" sz="1400" dirty="0"/>
              <a:t> (-), </a:t>
            </a:r>
            <a:r>
              <a:rPr lang="es-ES" sz="1400" dirty="0" err="1"/>
              <a:t>ho</a:t>
            </a:r>
            <a:r>
              <a:rPr lang="es-ES" sz="1400" dirty="0"/>
              <a:t> </a:t>
            </a:r>
            <a:r>
              <a:rPr lang="es-ES" sz="1400" dirty="0" err="1"/>
              <a:t>uneix</a:t>
            </a:r>
            <a:r>
              <a:rPr lang="es-ES" sz="1400" dirty="0"/>
              <a:t> </a:t>
            </a:r>
            <a:r>
              <a:rPr lang="es-ES" sz="1400" dirty="0" err="1"/>
              <a:t>directament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Retorna el </a:t>
            </a:r>
            <a:r>
              <a:rPr lang="es-ES" sz="1400" dirty="0" err="1"/>
              <a:t>nom</a:t>
            </a:r>
            <a:r>
              <a:rPr lang="es-ES" sz="1400" dirty="0"/>
              <a:t> net en </a:t>
            </a:r>
            <a:r>
              <a:rPr lang="es-ES" sz="1400" dirty="0" err="1"/>
              <a:t>format</a:t>
            </a:r>
            <a:r>
              <a:rPr lang="es-ES" sz="1400" dirty="0"/>
              <a:t> </a:t>
            </a:r>
            <a:r>
              <a:rPr lang="es-ES" sz="1400" dirty="0" err="1"/>
              <a:t>Família-Model</a:t>
            </a:r>
            <a:r>
              <a:rPr lang="es-ES" sz="1400" dirty="0"/>
              <a:t>. </a:t>
            </a:r>
            <a:r>
              <a:rPr lang="es-ES" sz="1400" b="1" dirty="0"/>
              <a:t>(Intel Core i7-12650H)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2DF8DD-6CCE-AF32-11FC-293EDE20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28" y="1600200"/>
            <a:ext cx="284908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5C367D-E0CE-43A5-7F8F-A8AA222D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1B64E5-10BA-BE33-BE74-B6577133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398"/>
            <a:ext cx="9144000" cy="43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0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Exploració</a:t>
            </a:r>
            <a:r>
              <a:rPr dirty="0"/>
              <a:t> y </a:t>
            </a:r>
            <a:r>
              <a:rPr lang="es-ES" dirty="0" err="1"/>
              <a:t>Neteja</a:t>
            </a:r>
            <a:r>
              <a:rPr dirty="0"/>
              <a:t> </a:t>
            </a:r>
            <a:r>
              <a:rPr lang="es-ES" dirty="0"/>
              <a:t>de Dades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Tra</a:t>
            </a:r>
            <a:r>
              <a:rPr lang="es-ES" dirty="0"/>
              <a:t>c</a:t>
            </a:r>
            <a:r>
              <a:rPr dirty="0"/>
              <a:t>tam</a:t>
            </a:r>
            <a:r>
              <a:rPr lang="es-ES" dirty="0" err="1"/>
              <a:t>ent</a:t>
            </a:r>
            <a:r>
              <a:rPr dirty="0"/>
              <a:t> de </a:t>
            </a:r>
            <a:r>
              <a:rPr dirty="0" err="1"/>
              <a:t>valors</a:t>
            </a:r>
            <a:r>
              <a:rPr dirty="0"/>
              <a:t> </a:t>
            </a:r>
            <a:r>
              <a:rPr dirty="0" err="1"/>
              <a:t>nuls</a:t>
            </a:r>
            <a:r>
              <a:rPr dirty="0"/>
              <a:t>:</a:t>
            </a:r>
          </a:p>
          <a:p>
            <a:pPr lvl="1"/>
            <a:r>
              <a:rPr lang="es-ES" dirty="0"/>
              <a:t>Mitjana</a:t>
            </a:r>
          </a:p>
          <a:p>
            <a:pPr lvl="1"/>
            <a:r>
              <a:rPr lang="es-ES" dirty="0"/>
              <a:t>Moda</a:t>
            </a:r>
          </a:p>
          <a:p>
            <a:pPr lvl="1"/>
            <a:r>
              <a:rPr lang="es-ES" dirty="0"/>
              <a:t>Eliminar files </a:t>
            </a:r>
            <a:r>
              <a:rPr lang="es-ES" dirty="0" err="1"/>
              <a:t>irrelevants</a:t>
            </a:r>
            <a:endParaRPr lang="es-ES" dirty="0"/>
          </a:p>
          <a:p>
            <a:r>
              <a:rPr lang="es-ES" dirty="0" err="1"/>
              <a:t>Detecció</a:t>
            </a:r>
            <a:r>
              <a:rPr lang="es-ES" dirty="0"/>
              <a:t> y </a:t>
            </a:r>
            <a:r>
              <a:rPr lang="es-ES" dirty="0" err="1"/>
              <a:t>tractament</a:t>
            </a:r>
            <a:r>
              <a:rPr lang="es-ES" dirty="0"/>
              <a:t> de </a:t>
            </a:r>
            <a:r>
              <a:rPr lang="es-ES" dirty="0" err="1"/>
              <a:t>outliers</a:t>
            </a:r>
            <a:endParaRPr lang="es-ES" dirty="0"/>
          </a:p>
          <a:p>
            <a:r>
              <a:rPr lang="es-ES" dirty="0" err="1"/>
              <a:t>Duplicació</a:t>
            </a:r>
            <a:r>
              <a:rPr lang="es-ES" dirty="0"/>
              <a:t> de </a:t>
            </a:r>
            <a:r>
              <a:rPr lang="es-ES" dirty="0" err="1"/>
              <a:t>valors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692</Words>
  <Application>Microsoft Office PowerPoint</Application>
  <PresentationFormat>Presentación en pantalla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WPC</vt:lpstr>
      <vt:lpstr>Office Theme</vt:lpstr>
      <vt:lpstr>Prediccions de "Chollos" en Portàtils</vt:lpstr>
      <vt:lpstr>Obtenció de Dades - Web Scraping</vt:lpstr>
      <vt:lpstr>Presentación de PowerPoint</vt:lpstr>
      <vt:lpstr>Presentación de PowerPoint</vt:lpstr>
      <vt:lpstr>Presentación de PowerPoint</vt:lpstr>
      <vt:lpstr>Emmagatzematge (MongoDB)</vt:lpstr>
      <vt:lpstr>Simplificació (processador)</vt:lpstr>
      <vt:lpstr>DATASET</vt:lpstr>
      <vt:lpstr>Exploració y Neteja de Dades</vt:lpstr>
      <vt:lpstr>Etiquetatge</vt:lpstr>
      <vt:lpstr>Model Etiquetatge (Random Forest)</vt:lpstr>
      <vt:lpstr>Presentación de PowerPoint</vt:lpstr>
      <vt:lpstr>Models de Machine Learning</vt:lpstr>
      <vt:lpstr>Per què aquests models?</vt:lpstr>
      <vt:lpstr>Presentación de PowerPoint</vt:lpstr>
      <vt:lpstr>Presentación de PowerPoint</vt:lpstr>
      <vt:lpstr>Presentación de PowerPoint</vt:lpstr>
      <vt:lpstr>Búsqueda Hiperparàmetres</vt:lpstr>
      <vt:lpstr>Client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Rosello</cp:lastModifiedBy>
  <cp:revision>5</cp:revision>
  <dcterms:created xsi:type="dcterms:W3CDTF">2013-01-27T09:14:16Z</dcterms:created>
  <dcterms:modified xsi:type="dcterms:W3CDTF">2025-03-13T14:41:08Z</dcterms:modified>
  <cp:category/>
</cp:coreProperties>
</file>