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5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М." initials="ОМ" lastIdx="1" clrIdx="0">
    <p:extLst>
      <p:ext uri="{19B8F6BF-5375-455C-9EA6-DF929625EA0E}">
        <p15:presenceInfo xmlns:p15="http://schemas.microsoft.com/office/powerpoint/2012/main" userId="42d3750ba873f4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  <a:latin typeface="+mj-lt"/>
              </a:rPr>
              <a:t>Мешавкина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Ольга Викторовна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Поиск подходящих вакансий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Мешавкина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Ольга Викторовна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г. Екатеринбург, к переезду пока не готова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образование УРТИСИ, Экономист-менеджер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ПЦП ЕРКЦ г. Екатеринбург, аналитик отдела административной поддержки, ведение табеля по подразделению, работа с кадровой отчетностью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9126211226,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ovmeshavkina@sberbank.ru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Поиск ТОП 10 вакансий, подходящих под заданное описание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https://github.com/OlViMshv/DA_project.git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Выгрузка вакансий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Сбера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 сайта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api.hh.ru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теста описаний вакансий: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Очистка текста от лишних символов, цифр,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тэгов;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Приведение текста в 1 форму, к одному регистру;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удаление часто встречающихся слов и стоп-слов;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Преобразование текста в векторное представление описаний вакансий и опыта из резюме.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косинусного расстояния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Вывод ТОП 10 вакансии по мере их сходства с опытом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73" y="1364937"/>
            <a:ext cx="10202293" cy="398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/>
              <a:t>Выгрузили вакансии с сайта в формате </a:t>
            </a:r>
            <a:r>
              <a:rPr lang="en-US" sz="1800" i="1" dirty="0"/>
              <a:t>json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ru-RU" sz="18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008631-3D88-421A-82D1-5897904CC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1" t="22783" r="41627" b="66288"/>
          <a:stretch/>
        </p:blipFill>
        <p:spPr>
          <a:xfrm>
            <a:off x="1151507" y="1686925"/>
            <a:ext cx="4990319" cy="10621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9D122-6A3C-4CA2-861E-DDE1F0394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3" t="57557" r="30313" b="28279"/>
          <a:stretch/>
        </p:blipFill>
        <p:spPr>
          <a:xfrm>
            <a:off x="1151507" y="3074383"/>
            <a:ext cx="7502930" cy="1500325"/>
          </a:xfrm>
          <a:prstGeom prst="rect">
            <a:avLst/>
          </a:prstGeom>
        </p:spPr>
      </p:pic>
      <p:sp>
        <p:nvSpPr>
          <p:cNvPr id="9" name="Объект 6">
            <a:extLst>
              <a:ext uri="{FF2B5EF4-FFF2-40B4-BE49-F238E27FC236}">
                <a16:creationId xmlns:a16="http://schemas.microsoft.com/office/drawing/2014/main" id="{0BED5B91-D6A2-4BC8-9E2B-A400BE466BA3}"/>
              </a:ext>
            </a:extLst>
          </p:cNvPr>
          <p:cNvSpPr txBox="1">
            <a:spLocks/>
          </p:cNvSpPr>
          <p:nvPr/>
        </p:nvSpPr>
        <p:spPr>
          <a:xfrm>
            <a:off x="1134673" y="2749097"/>
            <a:ext cx="10202293" cy="408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i="1" dirty="0"/>
              <a:t>Из полученных данных сформировали </a:t>
            </a:r>
            <a:r>
              <a:rPr lang="en-US" sz="1800" i="1" dirty="0" err="1"/>
              <a:t>DataFrame</a:t>
            </a: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i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0742C9-9D21-4DA4-8C4C-81177BE3F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21" t="37222" r="31225" b="51228"/>
          <a:stretch/>
        </p:blipFill>
        <p:spPr>
          <a:xfrm>
            <a:off x="1151507" y="5096855"/>
            <a:ext cx="8125845" cy="1358685"/>
          </a:xfrm>
          <a:prstGeom prst="rect">
            <a:avLst/>
          </a:prstGeom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5FC79793-FC2D-4627-920D-CD1FB884CD98}"/>
              </a:ext>
            </a:extLst>
          </p:cNvPr>
          <p:cNvSpPr txBox="1">
            <a:spLocks/>
          </p:cNvSpPr>
          <p:nvPr/>
        </p:nvSpPr>
        <p:spPr>
          <a:xfrm>
            <a:off x="1134673" y="4677862"/>
            <a:ext cx="10688069" cy="48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i="1" dirty="0"/>
              <a:t>Предобработали тест описаний вакансий. «Очищенный» текст записали в новый столбец </a:t>
            </a:r>
            <a:r>
              <a:rPr lang="en-US" sz="1800" i="1" dirty="0"/>
              <a:t>“</a:t>
            </a:r>
            <a:r>
              <a:rPr lang="en-US" sz="1800" i="1" dirty="0" err="1"/>
              <a:t>text_clean</a:t>
            </a:r>
            <a:r>
              <a:rPr lang="en-US" sz="1800" i="1" dirty="0"/>
              <a:t>”</a:t>
            </a:r>
            <a:r>
              <a:rPr lang="ru-RU" sz="1800" i="1" dirty="0"/>
              <a:t> </a:t>
            </a: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07" y="1410393"/>
            <a:ext cx="10202293" cy="97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i="1" dirty="0"/>
              <a:t>С помощью метода </a:t>
            </a:r>
            <a:r>
              <a:rPr lang="en-US" sz="2000" i="1" dirty="0"/>
              <a:t>TF-IDF</a:t>
            </a:r>
            <a:r>
              <a:rPr lang="ru-RU" sz="2000" i="1" dirty="0"/>
              <a:t> произвели расчет важности слов в столбце </a:t>
            </a:r>
            <a:r>
              <a:rPr lang="en-US" sz="2000" i="1" dirty="0"/>
              <a:t>“</a:t>
            </a:r>
            <a:r>
              <a:rPr lang="en-US" sz="2000" i="1" dirty="0" err="1"/>
              <a:t>text_clean</a:t>
            </a:r>
            <a:r>
              <a:rPr lang="en-US" sz="2000" i="1" dirty="0"/>
              <a:t>”</a:t>
            </a:r>
            <a:r>
              <a:rPr lang="ru-RU" sz="2000" i="1" dirty="0"/>
              <a:t> и в тексте для поиска. Преобразовали в векторное представление.</a:t>
            </a:r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ru-RU" sz="2000" i="1" dirty="0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5FC79793-FC2D-4627-920D-CD1FB884CD98}"/>
              </a:ext>
            </a:extLst>
          </p:cNvPr>
          <p:cNvSpPr txBox="1">
            <a:spLocks/>
          </p:cNvSpPr>
          <p:nvPr/>
        </p:nvSpPr>
        <p:spPr>
          <a:xfrm>
            <a:off x="1151507" y="2852924"/>
            <a:ext cx="10202293" cy="6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i="1" dirty="0"/>
              <a:t>Для поиска схожих вакансий вычисляем косинусное расстояние*. Добавляем в </a:t>
            </a:r>
            <a:r>
              <a:rPr lang="en-US" sz="2000" i="1" dirty="0" err="1"/>
              <a:t>DataFrame</a:t>
            </a:r>
            <a:r>
              <a:rPr lang="en-US" sz="2000" i="1" dirty="0"/>
              <a:t> </a:t>
            </a:r>
            <a:r>
              <a:rPr lang="ru-RU" sz="2000" i="1" dirty="0"/>
              <a:t>новый столбец </a:t>
            </a:r>
            <a:r>
              <a:rPr lang="en-US" sz="2000" i="1" dirty="0"/>
              <a:t>“</a:t>
            </a:r>
            <a:r>
              <a:rPr lang="en-US" sz="2000" i="1" dirty="0" err="1"/>
              <a:t>cos_similarities</a:t>
            </a:r>
            <a:r>
              <a:rPr lang="en-US" sz="2000" i="1" dirty="0"/>
              <a:t>” </a:t>
            </a:r>
            <a:r>
              <a:rPr lang="ru-RU" sz="2000" i="1" dirty="0"/>
              <a:t> со значениями косинусного расстояния.</a:t>
            </a: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832614-728B-4561-8669-720CF7EC93BD}"/>
              </a:ext>
            </a:extLst>
          </p:cNvPr>
          <p:cNvSpPr txBox="1"/>
          <p:nvPr/>
        </p:nvSpPr>
        <p:spPr>
          <a:xfrm>
            <a:off x="1380108" y="6130685"/>
            <a:ext cx="10202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*</a:t>
            </a:r>
            <a:r>
              <a:rPr lang="ru-RU" sz="1600" i="1" dirty="0"/>
              <a:t>Косинусным расстоянием между двумя словами называют косинус угла между соответствующими векторами — чем ближе слова по буквенному составу, тем это расстояние ближе к 1.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AAA3E0-3EF5-46F8-AC72-4404B2C97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9" t="66345" r="26641" b="10417"/>
          <a:stretch/>
        </p:blipFill>
        <p:spPr>
          <a:xfrm>
            <a:off x="1456308" y="3586586"/>
            <a:ext cx="8372475" cy="250146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AB284D2-B6B9-4D14-B8AF-7506E625F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5" t="61678" r="46640" b="31528"/>
          <a:stretch/>
        </p:blipFill>
        <p:spPr>
          <a:xfrm>
            <a:off x="6061348" y="1980642"/>
            <a:ext cx="4430603" cy="72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A388C40-D3E7-474B-854A-40E0CBEB2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5" t="55157" r="46640" b="38083"/>
          <a:stretch/>
        </p:blipFill>
        <p:spPr>
          <a:xfrm>
            <a:off x="1456308" y="1996519"/>
            <a:ext cx="445263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5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07" y="1353243"/>
            <a:ext cx="10202293" cy="123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i="1" dirty="0"/>
              <a:t>Пример - текст для поиска: </a:t>
            </a:r>
          </a:p>
          <a:p>
            <a:pPr marL="0" indent="0">
              <a:buNone/>
            </a:pPr>
            <a:r>
              <a:rPr lang="ru-RU" sz="1800" i="1" dirty="0"/>
              <a:t>«сбор данных из внутренних и внешних источников, подготовка данных к анализу, разработка моделей обработки и анализа данных, в том числе с применением алгоритмов машинного обучения в рамках аудиторских проверок.»</a:t>
            </a:r>
          </a:p>
          <a:p>
            <a:pPr marL="0" indent="0">
              <a:buNone/>
            </a:pPr>
            <a:r>
              <a:rPr lang="ru-RU" sz="2000" i="1" dirty="0"/>
              <a:t>Результат поиска ТОП 10 подходящих вакансий</a:t>
            </a:r>
            <a:r>
              <a:rPr lang="en-US" sz="2000" i="1" dirty="0"/>
              <a:t> </a:t>
            </a:r>
            <a:r>
              <a:rPr lang="ru-RU" sz="2000" i="1" dirty="0"/>
              <a:t>в г. Екатеринбург: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F02961-A5F2-42F7-AF8C-0CCABE8FE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7" t="46731" r="41528" b="23236"/>
          <a:stretch/>
        </p:blipFill>
        <p:spPr>
          <a:xfrm>
            <a:off x="1622670" y="3060282"/>
            <a:ext cx="7599286" cy="36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дает возможность посылать HTTP запросы, используя Python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регулярные выражения, язык для работы с текстом. Он позволяет производить поиск, замену и другие операции.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Pymorphy2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морфологический анализатор для русского языка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используются для анализа текста, предоставляя компьютерам возможность понять человеческий язык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расчета частоты слов (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TfidfVectorizer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и расчета косинусного расстояния (метрика поиска схожих объектов)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389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Поиск подходящих вакансий</vt:lpstr>
      <vt:lpstr>О себе</vt:lpstr>
      <vt:lpstr>Описание проекта</vt:lpstr>
      <vt:lpstr>Бизнес-логика</vt:lpstr>
      <vt:lpstr>Модель данных</vt:lpstr>
      <vt:lpstr>Модель данных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Ольга М.</cp:lastModifiedBy>
  <cp:revision>20</cp:revision>
  <dcterms:created xsi:type="dcterms:W3CDTF">2021-02-19T10:44:02Z</dcterms:created>
  <dcterms:modified xsi:type="dcterms:W3CDTF">2021-10-29T16:21:13Z</dcterms:modified>
</cp:coreProperties>
</file>