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5" r:id="rId7"/>
    <p:sldId id="264" r:id="rId8"/>
    <p:sldId id="260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Ольга М." initials="ОМ" lastIdx="1" clrIdx="0">
    <p:extLst>
      <p:ext uri="{19B8F6BF-5375-455C-9EA6-DF929625EA0E}">
        <p15:presenceInfo xmlns:p15="http://schemas.microsoft.com/office/powerpoint/2012/main" userId="42d3750ba873f4e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A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5"/>
          <a:stretch/>
        </p:blipFill>
        <p:spPr>
          <a:xfrm>
            <a:off x="716612" y="306326"/>
            <a:ext cx="11091297" cy="6238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4" name="Прямоугольник 13"/>
          <p:cNvSpPr/>
          <p:nvPr userDrawn="1"/>
        </p:nvSpPr>
        <p:spPr>
          <a:xfrm>
            <a:off x="5774506" y="306326"/>
            <a:ext cx="6033403" cy="6238854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91887" y="306326"/>
            <a:ext cx="5382619" cy="6252542"/>
          </a:xfrm>
          <a:prstGeom prst="rect">
            <a:avLst/>
          </a:prstGeom>
          <a:gradFill>
            <a:gsLst>
              <a:gs pos="0">
                <a:srgbClr val="27A530"/>
              </a:gs>
              <a:gs pos="67000">
                <a:srgbClr val="15ADD6"/>
              </a:gs>
              <a:gs pos="46000">
                <a:srgbClr val="99CE68"/>
              </a:gs>
              <a:gs pos="27000">
                <a:srgbClr val="EAE225"/>
              </a:gs>
              <a:gs pos="92000">
                <a:srgbClr val="2589CA"/>
              </a:gs>
            </a:gsLst>
            <a:lin ang="19200000" scaled="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BC5F2EB-A7EF-7341-95C5-1D35103D9A8D}"/>
              </a:ext>
            </a:extLst>
          </p:cNvPr>
          <p:cNvSpPr/>
          <p:nvPr userDrawn="1"/>
        </p:nvSpPr>
        <p:spPr>
          <a:xfrm>
            <a:off x="8928100" y="6104068"/>
            <a:ext cx="287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Проект ПЕРЕЗАПУСК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6706" y="3048714"/>
            <a:ext cx="5257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ctrTitle"/>
          </p:nvPr>
        </p:nvSpPr>
        <p:spPr>
          <a:xfrm>
            <a:off x="516706" y="1366982"/>
            <a:ext cx="5257800" cy="16099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5" name="Рисунок 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79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6" name="Рисунок 15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7" name="Рисунок 16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8" name="Рисунок 17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9" name="Рисунок 18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1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4839"/>
          </a:xfrm>
        </p:spPr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165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54453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165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754453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1536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7804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1505527"/>
            <a:ext cx="6172200" cy="5037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505527"/>
            <a:ext cx="3932237" cy="5037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4977606" y="1505527"/>
            <a:ext cx="794" cy="5037713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pic>
        <p:nvPicPr>
          <p:cNvPr id="4" name="Рисунок 3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FB6F-ACA5-4987-9D7D-422181772236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29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6" r:id="rId5"/>
    <p:sldLayoutId id="2147483655" r:id="rId6"/>
    <p:sldLayoutId id="2147483654" r:id="rId7"/>
    <p:sldLayoutId id="214748364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637308" y="3048714"/>
            <a:ext cx="5137197" cy="1578704"/>
          </a:xfrm>
        </p:spPr>
        <p:txBody>
          <a:bodyPr/>
          <a:lstStyle/>
          <a:p>
            <a:r>
              <a:rPr lang="ru-RU" dirty="0" err="1">
                <a:solidFill>
                  <a:schemeClr val="tx1"/>
                </a:solidFill>
                <a:latin typeface="+mj-lt"/>
              </a:rPr>
              <a:t>Мешавкина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 Ольга Викторовна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701964" y="1366982"/>
            <a:ext cx="5072542" cy="969818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Поиск подходящих вакансий</a:t>
            </a:r>
          </a:p>
        </p:txBody>
      </p:sp>
      <p:sp>
        <p:nvSpPr>
          <p:cNvPr id="4" name="Текст 1"/>
          <p:cNvSpPr txBox="1">
            <a:spLocks/>
          </p:cNvSpPr>
          <p:nvPr/>
        </p:nvSpPr>
        <p:spPr>
          <a:xfrm>
            <a:off x="701964" y="6008969"/>
            <a:ext cx="5072542" cy="474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  <a:latin typeface="+mj-lt"/>
              </a:rPr>
              <a:t>октябрь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’21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5568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себе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Мешавкина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Ольга Викторовна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г. Екатеринбург, готовность к переезду - нет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Высшее УРТИСИ, Экономист-</a:t>
            </a:r>
            <a:r>
              <a:rPr lang="ru-RU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манеджер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ПЦП ЕРКЦ г. Екатеринбург, аналитик отдела административной поддержки, ведение табеля по подразделению, работа с кадровой отчетностью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9126211226,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ovmeshavkina@sberbank.ru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544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Поиск ТОП 10 вакансий, подходящих под заданное описание</a:t>
            </a:r>
          </a:p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https://github.com/OlViMshv/DA_project.git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016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Бизнес-логика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Выгрузка вакансий </a:t>
            </a:r>
            <a:r>
              <a:rPr lang="ru-RU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Сбера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с сайта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api.hh.ru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Предобработка теста описаний вакансий:</a:t>
            </a:r>
          </a:p>
          <a:p>
            <a:pPr lvl="1"/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Очистка текста от лишних символов, цифр,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html-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тэгов;</a:t>
            </a:r>
          </a:p>
          <a:p>
            <a:pPr lvl="1"/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Приведение текста в 1 форму, к одному регистру;</a:t>
            </a:r>
          </a:p>
          <a:p>
            <a:pPr lvl="1"/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удаление часто встречающихся слов и стоп-слов;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Преобразование текста в векторное представление описаний вакансий и опыта из резюме.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Расчет косинусного расстояния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Вывод ТОП 10 вакансии по мере их сходства с опытом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937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данных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487122B7-ED60-482F-ADBF-710455B13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673" y="1364937"/>
            <a:ext cx="10202293" cy="3981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i="1" dirty="0"/>
              <a:t>Выгрузили вакансии с сайта в формате </a:t>
            </a:r>
            <a:r>
              <a:rPr lang="en-US" sz="1800" i="1" dirty="0"/>
              <a:t>json</a:t>
            </a:r>
          </a:p>
          <a:p>
            <a:pPr marL="0" indent="0">
              <a:buNone/>
            </a:pPr>
            <a:endParaRPr lang="en-US" sz="1800" i="1" dirty="0"/>
          </a:p>
          <a:p>
            <a:pPr marL="0" indent="0">
              <a:buNone/>
            </a:pPr>
            <a:endParaRPr lang="ru-RU" sz="1800" i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E008631-3D88-421A-82D1-5897904CCF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91" t="22783" r="41627" b="66288"/>
          <a:stretch/>
        </p:blipFill>
        <p:spPr>
          <a:xfrm>
            <a:off x="1151507" y="1686925"/>
            <a:ext cx="4990319" cy="106217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9E9D122-6A3C-4CA2-861E-DDE1F03948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843" t="57557" r="30313" b="28279"/>
          <a:stretch/>
        </p:blipFill>
        <p:spPr>
          <a:xfrm>
            <a:off x="1151507" y="3074383"/>
            <a:ext cx="7502930" cy="1500325"/>
          </a:xfrm>
          <a:prstGeom prst="rect">
            <a:avLst/>
          </a:prstGeom>
        </p:spPr>
      </p:pic>
      <p:sp>
        <p:nvSpPr>
          <p:cNvPr id="9" name="Объект 6">
            <a:extLst>
              <a:ext uri="{FF2B5EF4-FFF2-40B4-BE49-F238E27FC236}">
                <a16:creationId xmlns:a16="http://schemas.microsoft.com/office/drawing/2014/main" id="{0BED5B91-D6A2-4BC8-9E2B-A400BE466BA3}"/>
              </a:ext>
            </a:extLst>
          </p:cNvPr>
          <p:cNvSpPr txBox="1">
            <a:spLocks/>
          </p:cNvSpPr>
          <p:nvPr/>
        </p:nvSpPr>
        <p:spPr>
          <a:xfrm>
            <a:off x="1134673" y="2749097"/>
            <a:ext cx="10202293" cy="4087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800" i="1" dirty="0"/>
              <a:t>Из полученных данных сформировали </a:t>
            </a:r>
            <a:r>
              <a:rPr lang="en-US" sz="1800" i="1" dirty="0" err="1"/>
              <a:t>DataFrame</a:t>
            </a:r>
            <a:endParaRPr lang="en-US" sz="1800" i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i="1" dirty="0"/>
          </a:p>
          <a:p>
            <a:pPr marL="0" indent="0">
              <a:buFont typeface="Arial" panose="020B0604020202020204" pitchFamily="34" charset="0"/>
              <a:buNone/>
            </a:pPr>
            <a:endParaRPr lang="ru-RU" sz="1800" i="1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90742C9-9D21-4DA4-8C4C-81177BE3FA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921" t="37222" r="31225" b="51228"/>
          <a:stretch/>
        </p:blipFill>
        <p:spPr>
          <a:xfrm>
            <a:off x="1151507" y="5096855"/>
            <a:ext cx="8125845" cy="1358685"/>
          </a:xfrm>
          <a:prstGeom prst="rect">
            <a:avLst/>
          </a:prstGeom>
        </p:spPr>
      </p:pic>
      <p:sp>
        <p:nvSpPr>
          <p:cNvPr id="12" name="Объект 6">
            <a:extLst>
              <a:ext uri="{FF2B5EF4-FFF2-40B4-BE49-F238E27FC236}">
                <a16:creationId xmlns:a16="http://schemas.microsoft.com/office/drawing/2014/main" id="{5FC79793-FC2D-4627-920D-CD1FB884CD98}"/>
              </a:ext>
            </a:extLst>
          </p:cNvPr>
          <p:cNvSpPr txBox="1">
            <a:spLocks/>
          </p:cNvSpPr>
          <p:nvPr/>
        </p:nvSpPr>
        <p:spPr>
          <a:xfrm>
            <a:off x="1134673" y="4677862"/>
            <a:ext cx="10688069" cy="485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800" i="1" dirty="0"/>
              <a:t>Предобработали тест описаний вакансий. «Очищенный» текст записали в новый столбец </a:t>
            </a:r>
            <a:r>
              <a:rPr lang="en-US" sz="1800" i="1" dirty="0"/>
              <a:t>“</a:t>
            </a:r>
            <a:r>
              <a:rPr lang="en-US" sz="1800" i="1" dirty="0" err="1"/>
              <a:t>text_clean</a:t>
            </a:r>
            <a:r>
              <a:rPr lang="en-US" sz="1800" i="1" dirty="0"/>
              <a:t>”</a:t>
            </a:r>
            <a:r>
              <a:rPr lang="ru-RU" sz="1800" i="1" dirty="0"/>
              <a:t> </a:t>
            </a:r>
            <a:endParaRPr lang="en-US" sz="1800" i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i="1" dirty="0"/>
          </a:p>
          <a:p>
            <a:pPr marL="0" indent="0">
              <a:buFont typeface="Arial" panose="020B0604020202020204" pitchFamily="34" charset="0"/>
              <a:buNone/>
            </a:pPr>
            <a:endParaRPr lang="ru-RU" sz="1800" i="1" dirty="0"/>
          </a:p>
        </p:txBody>
      </p:sp>
    </p:spTree>
    <p:extLst>
      <p:ext uri="{BB962C8B-B14F-4D97-AF65-F5344CB8AC3E}">
        <p14:creationId xmlns:p14="http://schemas.microsoft.com/office/powerpoint/2010/main" val="376533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данных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487122B7-ED60-482F-ADBF-710455B13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507" y="1410393"/>
            <a:ext cx="10202293" cy="9713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i="1" dirty="0"/>
              <a:t>С помощью метода </a:t>
            </a:r>
            <a:r>
              <a:rPr lang="en-US" sz="2000" i="1" dirty="0"/>
              <a:t>TF-IDF</a:t>
            </a:r>
            <a:r>
              <a:rPr lang="ru-RU" sz="2000" i="1" dirty="0"/>
              <a:t> произвели расчет важности слов в столбце </a:t>
            </a:r>
            <a:r>
              <a:rPr lang="en-US" sz="2000" i="1" dirty="0"/>
              <a:t>“</a:t>
            </a:r>
            <a:r>
              <a:rPr lang="en-US" sz="2000" i="1" dirty="0" err="1"/>
              <a:t>text_clean</a:t>
            </a:r>
            <a:r>
              <a:rPr lang="en-US" sz="2000" i="1" dirty="0"/>
              <a:t>”</a:t>
            </a:r>
            <a:r>
              <a:rPr lang="ru-RU" sz="2000" i="1" dirty="0"/>
              <a:t> и в тексте для поиска. Преобразовали в векторное представление.</a:t>
            </a:r>
          </a:p>
          <a:p>
            <a:pPr marL="0" indent="0">
              <a:buNone/>
            </a:pPr>
            <a:endParaRPr lang="ru-RU" sz="2000" i="1" dirty="0"/>
          </a:p>
          <a:p>
            <a:pPr marL="0" indent="0">
              <a:buNone/>
            </a:pPr>
            <a:endParaRPr lang="ru-RU" sz="2000" i="1" dirty="0"/>
          </a:p>
        </p:txBody>
      </p:sp>
      <p:sp>
        <p:nvSpPr>
          <p:cNvPr id="12" name="Объект 6">
            <a:extLst>
              <a:ext uri="{FF2B5EF4-FFF2-40B4-BE49-F238E27FC236}">
                <a16:creationId xmlns:a16="http://schemas.microsoft.com/office/drawing/2014/main" id="{5FC79793-FC2D-4627-920D-CD1FB884CD98}"/>
              </a:ext>
            </a:extLst>
          </p:cNvPr>
          <p:cNvSpPr txBox="1">
            <a:spLocks/>
          </p:cNvSpPr>
          <p:nvPr/>
        </p:nvSpPr>
        <p:spPr>
          <a:xfrm>
            <a:off x="1151507" y="2852924"/>
            <a:ext cx="10202293" cy="643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i="1" dirty="0"/>
              <a:t>Для поиска схожих вакансий вычисляем косинусное расстояние*. Добавляем в </a:t>
            </a:r>
            <a:r>
              <a:rPr lang="en-US" sz="2000" i="1" dirty="0" err="1"/>
              <a:t>DataFrame</a:t>
            </a:r>
            <a:r>
              <a:rPr lang="en-US" sz="2000" i="1" dirty="0"/>
              <a:t> </a:t>
            </a:r>
            <a:r>
              <a:rPr lang="ru-RU" sz="2000" i="1" dirty="0"/>
              <a:t>новый столбец </a:t>
            </a:r>
            <a:r>
              <a:rPr lang="en-US" sz="2000" i="1" dirty="0"/>
              <a:t>“</a:t>
            </a:r>
            <a:r>
              <a:rPr lang="en-US" sz="2000" i="1" dirty="0" err="1"/>
              <a:t>cos_similarities</a:t>
            </a:r>
            <a:r>
              <a:rPr lang="en-US" sz="2000" i="1" dirty="0"/>
              <a:t>” </a:t>
            </a:r>
            <a:r>
              <a:rPr lang="ru-RU" sz="2000" i="1" dirty="0"/>
              <a:t> со значениями косинусного расстояния.</a:t>
            </a:r>
            <a:endParaRPr lang="en-US" sz="2000" i="1" dirty="0"/>
          </a:p>
          <a:p>
            <a:pPr marL="0" indent="0">
              <a:buFont typeface="Arial" panose="020B0604020202020204" pitchFamily="34" charset="0"/>
              <a:buNone/>
            </a:pPr>
            <a:endParaRPr lang="ru-RU" sz="1800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832614-728B-4561-8669-720CF7EC93BD}"/>
              </a:ext>
            </a:extLst>
          </p:cNvPr>
          <p:cNvSpPr txBox="1"/>
          <p:nvPr/>
        </p:nvSpPr>
        <p:spPr>
          <a:xfrm>
            <a:off x="1380108" y="6130685"/>
            <a:ext cx="102022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/>
              <a:t>*</a:t>
            </a:r>
            <a:r>
              <a:rPr lang="ru-RU" sz="1600" i="1" dirty="0"/>
              <a:t>Косинусным расстоянием между двумя словами называют косинус угла между соответствующими векторами — чем ближе слова по буквенному составу, тем это расстояние ближе к 1.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8AAA3E0-3EF5-46F8-AC72-4404B2C97E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09" t="66345" r="26641" b="10417"/>
          <a:stretch/>
        </p:blipFill>
        <p:spPr>
          <a:xfrm>
            <a:off x="1456308" y="3586586"/>
            <a:ext cx="8372475" cy="2501465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AB284D2-B6B9-4D14-B8AF-7506E625FE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845" t="61678" r="46640" b="31528"/>
          <a:stretch/>
        </p:blipFill>
        <p:spPr>
          <a:xfrm>
            <a:off x="6061348" y="1980642"/>
            <a:ext cx="4430603" cy="72000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4A388C40-D3E7-474B-854A-40E0CBEB27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845" t="55157" r="46640" b="38083"/>
          <a:stretch/>
        </p:blipFill>
        <p:spPr>
          <a:xfrm>
            <a:off x="1456308" y="1996519"/>
            <a:ext cx="4452639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557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данных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487122B7-ED60-482F-ADBF-710455B13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507" y="1353243"/>
            <a:ext cx="10202293" cy="12375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i="1" dirty="0"/>
              <a:t>Пример - текст для поиска: </a:t>
            </a:r>
          </a:p>
          <a:p>
            <a:pPr marL="0" indent="0">
              <a:buNone/>
            </a:pPr>
            <a:r>
              <a:rPr lang="ru-RU" sz="1800" i="1" dirty="0"/>
              <a:t>«сбор данных из внутренних и внешних источников, подготовка данных к анализу, разработка моделей обработки и анализа данных, в том числе с применением алгоритмов машинного обучения в рамках аудиторских проверок.»</a:t>
            </a:r>
          </a:p>
          <a:p>
            <a:pPr marL="0" indent="0">
              <a:buNone/>
            </a:pPr>
            <a:r>
              <a:rPr lang="ru-RU" sz="2000" i="1" dirty="0"/>
              <a:t>Результат поиска ТОП 10 подходящих вакансий</a:t>
            </a:r>
            <a:r>
              <a:rPr lang="en-US" sz="2000" i="1" dirty="0"/>
              <a:t> </a:t>
            </a:r>
            <a:r>
              <a:rPr lang="ru-RU" sz="2000" i="1" dirty="0"/>
              <a:t>в г. Екатеринбург: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CF02961-A5F2-42F7-AF8C-0CCABE8FEA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47" t="46731" r="41528" b="23236"/>
          <a:stretch/>
        </p:blipFill>
        <p:spPr>
          <a:xfrm>
            <a:off x="1622670" y="3060282"/>
            <a:ext cx="7599286" cy="366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067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55889"/>
            <a:ext cx="10515600" cy="752475"/>
          </a:xfrm>
        </p:spPr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Библиотеки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lvl="1"/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Requests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дает возможность посылать HTTP запросы, используя Python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 re</a:t>
            </a:r>
            <a:r>
              <a:rPr lang="ru-R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регулярные выражения, язык для работы с текстом. Он позволяет производить поиск, замену и другие операции.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Pymorphy2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морфологический анализатор для русского языка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nltk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используются для анализа текста, предоставляя компьютерам возможность понять человеческий язык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Sklearn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для расчета частоты слов (</a:t>
            </a:r>
            <a:r>
              <a:rPr lang="ru-RU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TfidfVectorizer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и расчета косинусного расстояния (метрика поиска схожих объектов)</a:t>
            </a:r>
          </a:p>
        </p:txBody>
      </p:sp>
    </p:spTree>
    <p:extLst>
      <p:ext uri="{BB962C8B-B14F-4D97-AF65-F5344CB8AC3E}">
        <p14:creationId xmlns:p14="http://schemas.microsoft.com/office/powerpoint/2010/main" val="32908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0796" y="2440549"/>
            <a:ext cx="91900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>
                <a:solidFill>
                  <a:srgbClr val="2BA630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9079492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3163</TotalTime>
  <Words>389</Words>
  <Application>Microsoft Office PowerPoint</Application>
  <PresentationFormat>Широкоэкранный</PresentationFormat>
  <Paragraphs>41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Поиск подходящих вакансий</vt:lpstr>
      <vt:lpstr>О себе</vt:lpstr>
      <vt:lpstr>Описание проекта</vt:lpstr>
      <vt:lpstr>Бизнес-логика</vt:lpstr>
      <vt:lpstr>Модель данных</vt:lpstr>
      <vt:lpstr>Модель данных</vt:lpstr>
      <vt:lpstr>Модель данных</vt:lpstr>
      <vt:lpstr>Используемые технологии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Шумихина Ольга Ивановна</dc:creator>
  <cp:lastModifiedBy>Ольга М.</cp:lastModifiedBy>
  <cp:revision>18</cp:revision>
  <dcterms:created xsi:type="dcterms:W3CDTF">2021-02-19T10:44:02Z</dcterms:created>
  <dcterms:modified xsi:type="dcterms:W3CDTF">2021-10-28T17:43:09Z</dcterms:modified>
</cp:coreProperties>
</file>