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Noto Serif Bold" panose="020B0604020202020204" charset="0"/>
      <p:regular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Bold" panose="000008000000000000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svg"/><Relationship Id="rId7" Type="http://schemas.openxmlformats.org/officeDocument/2006/relationships/image" Target="../media/image2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11.sv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9.svg"/><Relationship Id="rId3" Type="http://schemas.openxmlformats.org/officeDocument/2006/relationships/image" Target="../media/image9.svg"/><Relationship Id="rId7" Type="http://schemas.openxmlformats.org/officeDocument/2006/relationships/image" Target="../media/image25.svg"/><Relationship Id="rId12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3.svg"/><Relationship Id="rId5" Type="http://schemas.openxmlformats.org/officeDocument/2006/relationships/image" Target="../media/image11.svg"/><Relationship Id="rId15" Type="http://schemas.openxmlformats.org/officeDocument/2006/relationships/image" Target="../media/image35.sv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svg"/><Relationship Id="rId7" Type="http://schemas.openxmlformats.org/officeDocument/2006/relationships/image" Target="../media/image4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5127" y="6428921"/>
            <a:ext cx="6362570" cy="1252492"/>
            <a:chOff x="0" y="0"/>
            <a:chExt cx="1675739" cy="3298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75739" cy="329875"/>
            </a:xfrm>
            <a:custGeom>
              <a:avLst/>
              <a:gdLst/>
              <a:ahLst/>
              <a:cxnLst/>
              <a:rect l="l" t="t" r="r" b="b"/>
              <a:pathLst>
                <a:path w="1675739" h="329875">
                  <a:moveTo>
                    <a:pt x="62056" y="0"/>
                  </a:moveTo>
                  <a:lnTo>
                    <a:pt x="1613682" y="0"/>
                  </a:lnTo>
                  <a:cubicBezTo>
                    <a:pt x="1647955" y="0"/>
                    <a:pt x="1675739" y="27784"/>
                    <a:pt x="1675739" y="62056"/>
                  </a:cubicBezTo>
                  <a:lnTo>
                    <a:pt x="1675739" y="267818"/>
                  </a:lnTo>
                  <a:cubicBezTo>
                    <a:pt x="1675739" y="302091"/>
                    <a:pt x="1647955" y="329875"/>
                    <a:pt x="1613682" y="329875"/>
                  </a:cubicBezTo>
                  <a:lnTo>
                    <a:pt x="62056" y="329875"/>
                  </a:lnTo>
                  <a:cubicBezTo>
                    <a:pt x="45598" y="329875"/>
                    <a:pt x="29814" y="323336"/>
                    <a:pt x="18176" y="311699"/>
                  </a:cubicBezTo>
                  <a:cubicBezTo>
                    <a:pt x="6538" y="300061"/>
                    <a:pt x="0" y="284277"/>
                    <a:pt x="0" y="267818"/>
                  </a:cubicBezTo>
                  <a:lnTo>
                    <a:pt x="0" y="62056"/>
                  </a:lnTo>
                  <a:cubicBezTo>
                    <a:pt x="0" y="27784"/>
                    <a:pt x="27784" y="0"/>
                    <a:pt x="62056" y="0"/>
                  </a:cubicBezTo>
                  <a:close/>
                </a:path>
              </a:pathLst>
            </a:custGeom>
            <a:solidFill>
              <a:srgbClr val="F8D29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75739" cy="367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507783" y="0"/>
            <a:ext cx="5780217" cy="10287000"/>
            <a:chOff x="0" y="0"/>
            <a:chExt cx="1522362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22362" cy="2709333"/>
            </a:xfrm>
            <a:custGeom>
              <a:avLst/>
              <a:gdLst/>
              <a:ahLst/>
              <a:cxnLst/>
              <a:rect l="l" t="t" r="r" b="b"/>
              <a:pathLst>
                <a:path w="1522362" h="2709333">
                  <a:moveTo>
                    <a:pt x="0" y="0"/>
                  </a:moveTo>
                  <a:lnTo>
                    <a:pt x="1522362" y="0"/>
                  </a:lnTo>
                  <a:lnTo>
                    <a:pt x="15223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2236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2313" y="3208839"/>
            <a:ext cx="9227144" cy="228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8"/>
              </a:lnSpc>
            </a:pPr>
            <a:r>
              <a:rPr lang="en-US" sz="9400">
                <a:solidFill>
                  <a:srgbClr val="162674"/>
                </a:solidFill>
                <a:latin typeface="Poppins Bold"/>
              </a:rPr>
              <a:t>SMART HOME</a:t>
            </a:r>
          </a:p>
          <a:p>
            <a:pPr algn="ctr">
              <a:lnSpc>
                <a:spcPts val="7548"/>
              </a:lnSpc>
            </a:pPr>
            <a:r>
              <a:rPr lang="en-US" sz="7400">
                <a:solidFill>
                  <a:srgbClr val="162674"/>
                </a:solidFill>
                <a:latin typeface="Poppins Bold"/>
              </a:rPr>
              <a:t>Technology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151564" y="1204255"/>
            <a:ext cx="7509843" cy="6724938"/>
            <a:chOff x="0" y="0"/>
            <a:chExt cx="10013124" cy="8966584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 r="16246"/>
            <a:stretch>
              <a:fillRect/>
            </a:stretch>
          </p:blipFill>
          <p:spPr>
            <a:xfrm>
              <a:off x="0" y="0"/>
              <a:ext cx="10013124" cy="8966584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1513526" y="6639411"/>
            <a:ext cx="7244718" cy="744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4080">
                <a:solidFill>
                  <a:srgbClr val="352D94"/>
                </a:solidFill>
                <a:latin typeface="Poppins Bold"/>
              </a:rPr>
              <a:t>NTI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59277" y="1028700"/>
            <a:ext cx="1832746" cy="1542839"/>
          </a:xfrm>
          <a:custGeom>
            <a:avLst/>
            <a:gdLst/>
            <a:ahLst/>
            <a:cxnLst/>
            <a:rect l="l" t="t" r="r" b="b"/>
            <a:pathLst>
              <a:path w="1832746" h="1542839">
                <a:moveTo>
                  <a:pt x="0" y="0"/>
                </a:moveTo>
                <a:lnTo>
                  <a:pt x="1832746" y="0"/>
                </a:lnTo>
                <a:lnTo>
                  <a:pt x="1832746" y="1542839"/>
                </a:lnTo>
                <a:lnTo>
                  <a:pt x="0" y="1542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2317812" y="3436409"/>
            <a:ext cx="12962909" cy="6474417"/>
          </a:xfrm>
          <a:custGeom>
            <a:avLst/>
            <a:gdLst/>
            <a:ahLst/>
            <a:cxnLst/>
            <a:rect l="l" t="t" r="r" b="b"/>
            <a:pathLst>
              <a:path w="12962909" h="6474417">
                <a:moveTo>
                  <a:pt x="0" y="0"/>
                </a:moveTo>
                <a:lnTo>
                  <a:pt x="12962908" y="0"/>
                </a:lnTo>
                <a:lnTo>
                  <a:pt x="12962908" y="6474417"/>
                </a:lnTo>
                <a:lnTo>
                  <a:pt x="0" y="64744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3007280" y="1479084"/>
            <a:ext cx="12273441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Smart Home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42911" y="2419139"/>
            <a:ext cx="3674427" cy="77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0"/>
              </a:lnSpc>
              <a:spcBef>
                <a:spcPct val="0"/>
              </a:spcBef>
            </a:pPr>
            <a:r>
              <a:rPr lang="en-US" sz="4100">
                <a:solidFill>
                  <a:srgbClr val="F4A224"/>
                </a:solidFill>
                <a:latin typeface="Poppins Bold"/>
              </a:rPr>
              <a:t>Security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59277" y="1028700"/>
            <a:ext cx="1832746" cy="1542839"/>
          </a:xfrm>
          <a:custGeom>
            <a:avLst/>
            <a:gdLst/>
            <a:ahLst/>
            <a:cxnLst/>
            <a:rect l="l" t="t" r="r" b="b"/>
            <a:pathLst>
              <a:path w="1832746" h="1542839">
                <a:moveTo>
                  <a:pt x="0" y="0"/>
                </a:moveTo>
                <a:lnTo>
                  <a:pt x="1832746" y="0"/>
                </a:lnTo>
                <a:lnTo>
                  <a:pt x="1832746" y="1542839"/>
                </a:lnTo>
                <a:lnTo>
                  <a:pt x="0" y="1542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3007280" y="3415452"/>
            <a:ext cx="12063671" cy="5842848"/>
          </a:xfrm>
          <a:custGeom>
            <a:avLst/>
            <a:gdLst/>
            <a:ahLst/>
            <a:cxnLst/>
            <a:rect l="l" t="t" r="r" b="b"/>
            <a:pathLst>
              <a:path w="12063671" h="5842848">
                <a:moveTo>
                  <a:pt x="0" y="0"/>
                </a:moveTo>
                <a:lnTo>
                  <a:pt x="12063670" y="0"/>
                </a:lnTo>
                <a:lnTo>
                  <a:pt x="12063670" y="5842848"/>
                </a:lnTo>
                <a:lnTo>
                  <a:pt x="0" y="58428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3007280" y="1479084"/>
            <a:ext cx="12273441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Smart Home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42911" y="2419139"/>
            <a:ext cx="3674427" cy="77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0"/>
              </a:lnSpc>
              <a:spcBef>
                <a:spcPct val="0"/>
              </a:spcBef>
            </a:pPr>
            <a:r>
              <a:rPr lang="en-US" sz="4100">
                <a:solidFill>
                  <a:srgbClr val="F4A224"/>
                </a:solidFill>
                <a:latin typeface="Poppins Bold"/>
              </a:rPr>
              <a:t>Security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2349669"/>
            <a:ext cx="0" cy="138645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flipV="1">
            <a:off x="9125133" y="3683739"/>
            <a:ext cx="4958902" cy="476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14084139" y="3690466"/>
            <a:ext cx="18949" cy="104522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2857730" y="4602687"/>
            <a:ext cx="2352990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352D94"/>
                </a:solidFill>
                <a:latin typeface="Poppins Bold"/>
              </a:rPr>
              <a:t>Routine</a:t>
            </a:r>
          </a:p>
        </p:txBody>
      </p:sp>
      <p:sp>
        <p:nvSpPr>
          <p:cNvPr id="6" name="AutoShape 6"/>
          <p:cNvSpPr/>
          <p:nvPr/>
        </p:nvSpPr>
        <p:spPr>
          <a:xfrm flipH="1">
            <a:off x="14198222" y="5265898"/>
            <a:ext cx="28963" cy="128033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 flipV="1">
            <a:off x="14212958" y="6508562"/>
            <a:ext cx="1426243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2819432" y="6546873"/>
            <a:ext cx="139841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 flipH="1">
            <a:off x="12810097" y="6547328"/>
            <a:ext cx="18670" cy="78153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0" name="AutoShape 10"/>
          <p:cNvSpPr/>
          <p:nvPr/>
        </p:nvSpPr>
        <p:spPr>
          <a:xfrm flipH="1">
            <a:off x="15611072" y="6489969"/>
            <a:ext cx="9335" cy="8391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13759277" y="1028700"/>
            <a:ext cx="1832746" cy="1542839"/>
          </a:xfrm>
          <a:custGeom>
            <a:avLst/>
            <a:gdLst/>
            <a:ahLst/>
            <a:cxnLst/>
            <a:rect l="l" t="t" r="r" b="b"/>
            <a:pathLst>
              <a:path w="1832746" h="1542839">
                <a:moveTo>
                  <a:pt x="0" y="0"/>
                </a:moveTo>
                <a:lnTo>
                  <a:pt x="1832746" y="0"/>
                </a:lnTo>
                <a:lnTo>
                  <a:pt x="1832746" y="1542839"/>
                </a:lnTo>
                <a:lnTo>
                  <a:pt x="0" y="1542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1726532" y="1220983"/>
            <a:ext cx="868705" cy="1158273"/>
          </a:xfrm>
          <a:custGeom>
            <a:avLst/>
            <a:gdLst/>
            <a:ahLst/>
            <a:cxnLst/>
            <a:rect l="l" t="t" r="r" b="b"/>
            <a:pathLst>
              <a:path w="868705" h="1158273">
                <a:moveTo>
                  <a:pt x="0" y="0"/>
                </a:moveTo>
                <a:lnTo>
                  <a:pt x="868705" y="0"/>
                </a:lnTo>
                <a:lnTo>
                  <a:pt x="868705" y="1158273"/>
                </a:lnTo>
                <a:lnTo>
                  <a:pt x="0" y="1158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6281616" y="7191478"/>
            <a:ext cx="1125982" cy="937380"/>
          </a:xfrm>
          <a:custGeom>
            <a:avLst/>
            <a:gdLst/>
            <a:ahLst/>
            <a:cxnLst/>
            <a:rect l="l" t="t" r="r" b="b"/>
            <a:pathLst>
              <a:path w="1125982" h="937380">
                <a:moveTo>
                  <a:pt x="0" y="0"/>
                </a:moveTo>
                <a:lnTo>
                  <a:pt x="1125982" y="0"/>
                </a:lnTo>
                <a:lnTo>
                  <a:pt x="1125982" y="937380"/>
                </a:lnTo>
                <a:lnTo>
                  <a:pt x="0" y="9373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5791633" y="4265402"/>
            <a:ext cx="1615965" cy="771623"/>
          </a:xfrm>
          <a:custGeom>
            <a:avLst/>
            <a:gdLst/>
            <a:ahLst/>
            <a:cxnLst/>
            <a:rect l="l" t="t" r="r" b="b"/>
            <a:pathLst>
              <a:path w="1615965" h="771623">
                <a:moveTo>
                  <a:pt x="0" y="0"/>
                </a:moveTo>
                <a:lnTo>
                  <a:pt x="1615965" y="0"/>
                </a:lnTo>
                <a:lnTo>
                  <a:pt x="1615965" y="771624"/>
                </a:lnTo>
                <a:lnTo>
                  <a:pt x="0" y="7716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5998063" y="5630386"/>
            <a:ext cx="1409535" cy="1279153"/>
          </a:xfrm>
          <a:custGeom>
            <a:avLst/>
            <a:gdLst/>
            <a:ahLst/>
            <a:cxnLst/>
            <a:rect l="l" t="t" r="r" b="b"/>
            <a:pathLst>
              <a:path w="1409535" h="1279153">
                <a:moveTo>
                  <a:pt x="0" y="0"/>
                </a:moveTo>
                <a:lnTo>
                  <a:pt x="1409535" y="0"/>
                </a:lnTo>
                <a:lnTo>
                  <a:pt x="1409535" y="1279153"/>
                </a:lnTo>
                <a:lnTo>
                  <a:pt x="0" y="12791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6"/>
          <p:cNvSpPr txBox="1"/>
          <p:nvPr/>
        </p:nvSpPr>
        <p:spPr>
          <a:xfrm>
            <a:off x="3007280" y="1479084"/>
            <a:ext cx="12273441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Smart Home System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299832" y="7233825"/>
            <a:ext cx="2891582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F4A224"/>
                </a:solidFill>
                <a:latin typeface="Poppins Bold"/>
              </a:rPr>
              <a:t>Movie Mode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675650" y="7233825"/>
            <a:ext cx="3347591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352D94"/>
                </a:solidFill>
                <a:latin typeface="Poppins Bold"/>
              </a:rPr>
              <a:t>Normal Mode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65638" y="4301699"/>
            <a:ext cx="3830537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47" lvl="1" indent="-399424" algn="ctr">
              <a:lnSpc>
                <a:spcPts val="5550"/>
              </a:lnSpc>
              <a:buFont typeface="Arial"/>
              <a:buChar char="•"/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Lighting Off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26532" y="5866665"/>
            <a:ext cx="4065101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47" lvl="1" indent="-399424" algn="ctr">
              <a:lnSpc>
                <a:spcPts val="5550"/>
              </a:lnSpc>
              <a:buFont typeface="Arial"/>
              <a:buChar char="•"/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Close Blinds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26532" y="7412581"/>
            <a:ext cx="3191620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47" lvl="1" indent="-399424" algn="ctr">
              <a:lnSpc>
                <a:spcPts val="5550"/>
              </a:lnSpc>
              <a:buFont typeface="Arial"/>
              <a:buChar char="•"/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Open TV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2349669"/>
            <a:ext cx="0" cy="138645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flipV="1">
            <a:off x="9125133" y="3683739"/>
            <a:ext cx="4958902" cy="476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14084139" y="3690466"/>
            <a:ext cx="18949" cy="104522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3106400" y="4624434"/>
            <a:ext cx="2104320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352D94"/>
                </a:solidFill>
                <a:latin typeface="Poppins Bold"/>
              </a:rPr>
              <a:t>Routine</a:t>
            </a:r>
          </a:p>
        </p:txBody>
      </p:sp>
      <p:sp>
        <p:nvSpPr>
          <p:cNvPr id="6" name="AutoShape 6"/>
          <p:cNvSpPr/>
          <p:nvPr/>
        </p:nvSpPr>
        <p:spPr>
          <a:xfrm flipH="1">
            <a:off x="14198222" y="5265898"/>
            <a:ext cx="28963" cy="128033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 flipV="1">
            <a:off x="14212958" y="6508562"/>
            <a:ext cx="1426243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2819432" y="6546873"/>
            <a:ext cx="139841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 flipH="1">
            <a:off x="12810097" y="6547328"/>
            <a:ext cx="18670" cy="78153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0" name="AutoShape 10"/>
          <p:cNvSpPr/>
          <p:nvPr/>
        </p:nvSpPr>
        <p:spPr>
          <a:xfrm flipH="1">
            <a:off x="15611072" y="6489969"/>
            <a:ext cx="9335" cy="8391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13759277" y="1028700"/>
            <a:ext cx="1832746" cy="1542839"/>
          </a:xfrm>
          <a:custGeom>
            <a:avLst/>
            <a:gdLst/>
            <a:ahLst/>
            <a:cxnLst/>
            <a:rect l="l" t="t" r="r" b="b"/>
            <a:pathLst>
              <a:path w="1832746" h="1542839">
                <a:moveTo>
                  <a:pt x="0" y="0"/>
                </a:moveTo>
                <a:lnTo>
                  <a:pt x="1832746" y="0"/>
                </a:lnTo>
                <a:lnTo>
                  <a:pt x="1832746" y="1542839"/>
                </a:lnTo>
                <a:lnTo>
                  <a:pt x="0" y="1542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1726532" y="1220983"/>
            <a:ext cx="868705" cy="1158273"/>
          </a:xfrm>
          <a:custGeom>
            <a:avLst/>
            <a:gdLst/>
            <a:ahLst/>
            <a:cxnLst/>
            <a:rect l="l" t="t" r="r" b="b"/>
            <a:pathLst>
              <a:path w="868705" h="1158273">
                <a:moveTo>
                  <a:pt x="0" y="0"/>
                </a:moveTo>
                <a:lnTo>
                  <a:pt x="868705" y="0"/>
                </a:lnTo>
                <a:lnTo>
                  <a:pt x="868705" y="1158273"/>
                </a:lnTo>
                <a:lnTo>
                  <a:pt x="0" y="1158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5235149" y="5972159"/>
            <a:ext cx="1125982" cy="937380"/>
          </a:xfrm>
          <a:custGeom>
            <a:avLst/>
            <a:gdLst/>
            <a:ahLst/>
            <a:cxnLst/>
            <a:rect l="l" t="t" r="r" b="b"/>
            <a:pathLst>
              <a:path w="1125982" h="937380">
                <a:moveTo>
                  <a:pt x="0" y="0"/>
                </a:moveTo>
                <a:lnTo>
                  <a:pt x="1125982" y="0"/>
                </a:lnTo>
                <a:lnTo>
                  <a:pt x="1125982" y="937380"/>
                </a:lnTo>
                <a:lnTo>
                  <a:pt x="0" y="9373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4828557" y="3367651"/>
            <a:ext cx="1169506" cy="1126979"/>
          </a:xfrm>
          <a:custGeom>
            <a:avLst/>
            <a:gdLst/>
            <a:ahLst/>
            <a:cxnLst/>
            <a:rect l="l" t="t" r="r" b="b"/>
            <a:pathLst>
              <a:path w="1169506" h="1126979">
                <a:moveTo>
                  <a:pt x="0" y="0"/>
                </a:moveTo>
                <a:lnTo>
                  <a:pt x="1169506" y="0"/>
                </a:lnTo>
                <a:lnTo>
                  <a:pt x="1169506" y="1126979"/>
                </a:lnTo>
                <a:lnTo>
                  <a:pt x="0" y="11269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7710767" y="4880139"/>
            <a:ext cx="1414183" cy="1025925"/>
          </a:xfrm>
          <a:custGeom>
            <a:avLst/>
            <a:gdLst/>
            <a:ahLst/>
            <a:cxnLst/>
            <a:rect l="l" t="t" r="r" b="b"/>
            <a:pathLst>
              <a:path w="1414183" h="1025925">
                <a:moveTo>
                  <a:pt x="0" y="0"/>
                </a:moveTo>
                <a:lnTo>
                  <a:pt x="1414183" y="0"/>
                </a:lnTo>
                <a:lnTo>
                  <a:pt x="1414183" y="1025925"/>
                </a:lnTo>
                <a:lnTo>
                  <a:pt x="0" y="10259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>
            <a:off x="5235149" y="7386225"/>
            <a:ext cx="1409535" cy="1279153"/>
          </a:xfrm>
          <a:custGeom>
            <a:avLst/>
            <a:gdLst/>
            <a:ahLst/>
            <a:cxnLst/>
            <a:rect l="l" t="t" r="r" b="b"/>
            <a:pathLst>
              <a:path w="1409535" h="1279153">
                <a:moveTo>
                  <a:pt x="0" y="0"/>
                </a:moveTo>
                <a:lnTo>
                  <a:pt x="1409535" y="0"/>
                </a:lnTo>
                <a:lnTo>
                  <a:pt x="1409535" y="1279154"/>
                </a:lnTo>
                <a:lnTo>
                  <a:pt x="0" y="127915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5413310" y="8976749"/>
            <a:ext cx="1053213" cy="1126979"/>
          </a:xfrm>
          <a:custGeom>
            <a:avLst/>
            <a:gdLst/>
            <a:ahLst/>
            <a:cxnLst/>
            <a:rect l="l" t="t" r="r" b="b"/>
            <a:pathLst>
              <a:path w="1053213" h="1126979">
                <a:moveTo>
                  <a:pt x="0" y="0"/>
                </a:moveTo>
                <a:lnTo>
                  <a:pt x="1053213" y="0"/>
                </a:lnTo>
                <a:lnTo>
                  <a:pt x="1053213" y="1126979"/>
                </a:lnTo>
                <a:lnTo>
                  <a:pt x="0" y="11269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3007280" y="1479084"/>
            <a:ext cx="12273441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Smart Home System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299832" y="7233825"/>
            <a:ext cx="2891582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352D94"/>
                </a:solidFill>
                <a:latin typeface="Poppins Bold"/>
              </a:rPr>
              <a:t>Movie Mode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675650" y="7233825"/>
            <a:ext cx="3347591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F4A224"/>
                </a:solidFill>
                <a:latin typeface="Poppins Bold"/>
              </a:rPr>
              <a:t>Normal Mode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38200" y="3496802"/>
            <a:ext cx="3521183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47" lvl="1" indent="-399424" algn="ctr">
              <a:lnSpc>
                <a:spcPts val="5550"/>
              </a:lnSpc>
              <a:buFont typeface="Arial"/>
              <a:buChar char="•"/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 Garage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38200" y="4831129"/>
            <a:ext cx="6461201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47" lvl="1" indent="-399424" algn="ctr">
              <a:lnSpc>
                <a:spcPts val="5550"/>
              </a:lnSpc>
              <a:buFont typeface="Arial"/>
              <a:buChar char="•"/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 Thermostat control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62436" y="6055176"/>
            <a:ext cx="2383334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47" lvl="1" indent="-399424" algn="ctr">
              <a:lnSpc>
                <a:spcPts val="5550"/>
              </a:lnSpc>
              <a:buFont typeface="Arial"/>
              <a:buChar char="•"/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 TV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14037" y="7515083"/>
            <a:ext cx="2762399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47" lvl="1" indent="-399424" algn="ctr">
              <a:lnSpc>
                <a:spcPts val="5550"/>
              </a:lnSpc>
              <a:buFont typeface="Arial"/>
              <a:buChar char="•"/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Blinds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76112" y="8974991"/>
            <a:ext cx="3212820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47" lvl="1" indent="-399424" algn="ctr">
              <a:lnSpc>
                <a:spcPts val="5550"/>
              </a:lnSpc>
              <a:buFont typeface="Arial"/>
              <a:buChar char="•"/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Lighting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492109" cy="10287000"/>
            <a:chOff x="0" y="0"/>
            <a:chExt cx="197323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73230" cy="2709333"/>
            </a:xfrm>
            <a:custGeom>
              <a:avLst/>
              <a:gdLst/>
              <a:ahLst/>
              <a:cxnLst/>
              <a:rect l="l" t="t" r="r" b="b"/>
              <a:pathLst>
                <a:path w="1973230" h="2709333">
                  <a:moveTo>
                    <a:pt x="0" y="0"/>
                  </a:moveTo>
                  <a:lnTo>
                    <a:pt x="1973230" y="0"/>
                  </a:lnTo>
                  <a:lnTo>
                    <a:pt x="197323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29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7323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88626" y="1781031"/>
            <a:ext cx="6149419" cy="6724938"/>
            <a:chOff x="0" y="0"/>
            <a:chExt cx="8199225" cy="896658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5992" r="25425"/>
            <a:stretch>
              <a:fillRect/>
            </a:stretch>
          </p:blipFill>
          <p:spPr>
            <a:xfrm>
              <a:off x="0" y="0"/>
              <a:ext cx="8199225" cy="8966584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9144000" y="1066800"/>
            <a:ext cx="7217899" cy="1642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System Implementation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12752949" y="2708910"/>
            <a:ext cx="0" cy="10272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9144000" y="3736127"/>
            <a:ext cx="3589899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0" name="AutoShape 10"/>
          <p:cNvSpPr/>
          <p:nvPr/>
        </p:nvSpPr>
        <p:spPr>
          <a:xfrm>
            <a:off x="12771898" y="3755176"/>
            <a:ext cx="3589899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1" name="AutoShape 11"/>
          <p:cNvSpPr/>
          <p:nvPr/>
        </p:nvSpPr>
        <p:spPr>
          <a:xfrm>
            <a:off x="9163050" y="3717077"/>
            <a:ext cx="0" cy="135022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2" name="AutoShape 12"/>
          <p:cNvSpPr/>
          <p:nvPr/>
        </p:nvSpPr>
        <p:spPr>
          <a:xfrm>
            <a:off x="12759299" y="3753446"/>
            <a:ext cx="12596" cy="133117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3" name="AutoShape 13"/>
          <p:cNvSpPr/>
          <p:nvPr/>
        </p:nvSpPr>
        <p:spPr>
          <a:xfrm>
            <a:off x="16380949" y="3774226"/>
            <a:ext cx="0" cy="135022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TextBox 14"/>
          <p:cNvSpPr txBox="1"/>
          <p:nvPr/>
        </p:nvSpPr>
        <p:spPr>
          <a:xfrm>
            <a:off x="7751863" y="5081634"/>
            <a:ext cx="2869488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 BSW  part1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08489" y="5263087"/>
            <a:ext cx="3226041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 BSW  part2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869650" y="5010338"/>
            <a:ext cx="984498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App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29995" y="6680981"/>
            <a:ext cx="11007810" cy="3333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68" lvl="1" indent="-377834" algn="ctr">
              <a:lnSpc>
                <a:spcPts val="5250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Poppins Bold"/>
              </a:rPr>
              <a:t>Each team member is assigned a specific driver, while another team member conducts unit testing on it. We divide the system into sub-systems to perform integration testing.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9115484" y="2085755"/>
            <a:ext cx="19050" cy="165015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flipV="1">
            <a:off x="1028700" y="3717077"/>
            <a:ext cx="809625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 flipV="1">
            <a:off x="9096436" y="3678977"/>
            <a:ext cx="7716419" cy="2857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4007487" y="899054"/>
            <a:ext cx="1584536" cy="1584536"/>
          </a:xfrm>
          <a:custGeom>
            <a:avLst/>
            <a:gdLst/>
            <a:ahLst/>
            <a:cxnLst/>
            <a:rect l="l" t="t" r="r" b="b"/>
            <a:pathLst>
              <a:path w="1584536" h="1584536">
                <a:moveTo>
                  <a:pt x="0" y="0"/>
                </a:moveTo>
                <a:lnTo>
                  <a:pt x="1584536" y="0"/>
                </a:lnTo>
                <a:lnTo>
                  <a:pt x="1584536" y="1584536"/>
                </a:lnTo>
                <a:lnTo>
                  <a:pt x="0" y="158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2997814" y="1215170"/>
            <a:ext cx="12273441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Hardware Components</a:t>
            </a:r>
          </a:p>
        </p:txBody>
      </p:sp>
      <p:sp>
        <p:nvSpPr>
          <p:cNvPr id="7" name="AutoShape 7"/>
          <p:cNvSpPr/>
          <p:nvPr/>
        </p:nvSpPr>
        <p:spPr>
          <a:xfrm>
            <a:off x="1047750" y="3755177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434026" y="4728212"/>
            <a:ext cx="2492425" cy="66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 Bold"/>
              </a:rPr>
              <a:t>ATMega 32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67002" y="5819427"/>
            <a:ext cx="2071596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Motors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671205" y="7189367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1" name="AutoShape 11"/>
          <p:cNvSpPr/>
          <p:nvPr/>
        </p:nvSpPr>
        <p:spPr>
          <a:xfrm flipH="1">
            <a:off x="3896527" y="6535703"/>
            <a:ext cx="0" cy="6155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2" name="AutoShape 12"/>
          <p:cNvSpPr/>
          <p:nvPr/>
        </p:nvSpPr>
        <p:spPr>
          <a:xfrm flipV="1">
            <a:off x="3915577" y="7151268"/>
            <a:ext cx="175542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3" name="AutoShape 13"/>
          <p:cNvSpPr/>
          <p:nvPr/>
        </p:nvSpPr>
        <p:spPr>
          <a:xfrm>
            <a:off x="2121643" y="7208416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 flipV="1">
            <a:off x="2140900" y="7170317"/>
            <a:ext cx="175542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1494057" y="8228377"/>
            <a:ext cx="996458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DC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665638" y="8228377"/>
            <a:ext cx="1673061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Servo</a:t>
            </a:r>
          </a:p>
        </p:txBody>
      </p:sp>
      <p:sp>
        <p:nvSpPr>
          <p:cNvPr id="17" name="AutoShape 17"/>
          <p:cNvSpPr/>
          <p:nvPr/>
        </p:nvSpPr>
        <p:spPr>
          <a:xfrm>
            <a:off x="6319649" y="3755177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5384115" y="4583292"/>
            <a:ext cx="1871067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Keypad</a:t>
            </a:r>
          </a:p>
        </p:txBody>
      </p:sp>
      <p:sp>
        <p:nvSpPr>
          <p:cNvPr id="19" name="AutoShape 19"/>
          <p:cNvSpPr/>
          <p:nvPr/>
        </p:nvSpPr>
        <p:spPr>
          <a:xfrm flipH="1">
            <a:off x="8181298" y="3753458"/>
            <a:ext cx="19045" cy="250030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TextBox 20"/>
          <p:cNvSpPr txBox="1"/>
          <p:nvPr/>
        </p:nvSpPr>
        <p:spPr>
          <a:xfrm>
            <a:off x="6721957" y="6101365"/>
            <a:ext cx="2657333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Bluetooth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0016622" y="3726602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22" name="TextBox 22"/>
          <p:cNvSpPr txBox="1"/>
          <p:nvPr/>
        </p:nvSpPr>
        <p:spPr>
          <a:xfrm>
            <a:off x="9481213" y="4678681"/>
            <a:ext cx="1108918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LEDS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1999982" y="3722978"/>
            <a:ext cx="11937" cy="253078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24" name="AutoShape 24"/>
          <p:cNvSpPr/>
          <p:nvPr/>
        </p:nvSpPr>
        <p:spPr>
          <a:xfrm>
            <a:off x="16831975" y="3659927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Box 25"/>
          <p:cNvSpPr txBox="1"/>
          <p:nvPr/>
        </p:nvSpPr>
        <p:spPr>
          <a:xfrm>
            <a:off x="16137692" y="4488042"/>
            <a:ext cx="1350466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Relay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902630" y="6127209"/>
            <a:ext cx="1919882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Buzzer</a:t>
            </a:r>
          </a:p>
        </p:txBody>
      </p:sp>
      <p:sp>
        <p:nvSpPr>
          <p:cNvPr id="27" name="AutoShape 27"/>
          <p:cNvSpPr/>
          <p:nvPr/>
        </p:nvSpPr>
        <p:spPr>
          <a:xfrm flipH="1">
            <a:off x="3827438" y="3736216"/>
            <a:ext cx="19052" cy="20832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28" name="TextBox 28"/>
          <p:cNvSpPr txBox="1"/>
          <p:nvPr/>
        </p:nvSpPr>
        <p:spPr>
          <a:xfrm>
            <a:off x="13178929" y="6136734"/>
            <a:ext cx="2204055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Sensors</a:t>
            </a:r>
          </a:p>
        </p:txBody>
      </p:sp>
      <p:sp>
        <p:nvSpPr>
          <p:cNvPr id="29" name="AutoShape 29"/>
          <p:cNvSpPr/>
          <p:nvPr/>
        </p:nvSpPr>
        <p:spPr>
          <a:xfrm>
            <a:off x="14417074" y="3693354"/>
            <a:ext cx="11937" cy="253078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30" name="AutoShape 30"/>
          <p:cNvSpPr/>
          <p:nvPr/>
        </p:nvSpPr>
        <p:spPr>
          <a:xfrm>
            <a:off x="14148752" y="6853011"/>
            <a:ext cx="0" cy="6155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1" name="AutoShape 31"/>
          <p:cNvSpPr/>
          <p:nvPr/>
        </p:nvSpPr>
        <p:spPr>
          <a:xfrm flipV="1">
            <a:off x="14167802" y="7478100"/>
            <a:ext cx="2645122" cy="95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2" name="AutoShape 32"/>
          <p:cNvSpPr/>
          <p:nvPr/>
        </p:nvSpPr>
        <p:spPr>
          <a:xfrm>
            <a:off x="12373868" y="7525723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33" name="AutoShape 33"/>
          <p:cNvSpPr/>
          <p:nvPr/>
        </p:nvSpPr>
        <p:spPr>
          <a:xfrm flipV="1">
            <a:off x="12393125" y="7487624"/>
            <a:ext cx="175542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4" name="AutoShape 34"/>
          <p:cNvSpPr/>
          <p:nvPr/>
        </p:nvSpPr>
        <p:spPr>
          <a:xfrm>
            <a:off x="14148546" y="7525723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35" name="AutoShape 35"/>
          <p:cNvSpPr/>
          <p:nvPr/>
        </p:nvSpPr>
        <p:spPr>
          <a:xfrm>
            <a:off x="15572973" y="7478100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36" name="AutoShape 36"/>
          <p:cNvSpPr/>
          <p:nvPr/>
        </p:nvSpPr>
        <p:spPr>
          <a:xfrm>
            <a:off x="16793943" y="7459050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Box 37"/>
          <p:cNvSpPr txBox="1"/>
          <p:nvPr/>
        </p:nvSpPr>
        <p:spPr>
          <a:xfrm>
            <a:off x="16616025" y="8542023"/>
            <a:ext cx="872133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LDR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545180" y="8510316"/>
            <a:ext cx="1245245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LM35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5382984" y="8542023"/>
            <a:ext cx="754707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BIR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300362" y="8510316"/>
            <a:ext cx="2907499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Ultrasonic</a:t>
            </a:r>
          </a:p>
        </p:txBody>
      </p:sp>
      <p:sp>
        <p:nvSpPr>
          <p:cNvPr id="41" name="AutoShape 41"/>
          <p:cNvSpPr/>
          <p:nvPr/>
        </p:nvSpPr>
        <p:spPr>
          <a:xfrm>
            <a:off x="13251785" y="3722888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42" name="TextBox 42"/>
          <p:cNvSpPr txBox="1"/>
          <p:nvPr/>
        </p:nvSpPr>
        <p:spPr>
          <a:xfrm>
            <a:off x="12489782" y="4709162"/>
            <a:ext cx="1256505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LCD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9115484" y="2085755"/>
            <a:ext cx="19050" cy="165015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flipV="1">
            <a:off x="1028700" y="3717077"/>
            <a:ext cx="809625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 flipV="1">
            <a:off x="9096436" y="3678977"/>
            <a:ext cx="7716419" cy="2857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>
            <a:off x="1047750" y="3755177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9105945" y="3755177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 flipH="1">
            <a:off x="3959178" y="3779157"/>
            <a:ext cx="19045" cy="250030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3564230" y="3611408"/>
            <a:ext cx="11937" cy="253078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6831975" y="3659927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342282" y="1029964"/>
            <a:ext cx="1202898" cy="1202898"/>
          </a:xfrm>
          <a:custGeom>
            <a:avLst/>
            <a:gdLst/>
            <a:ahLst/>
            <a:cxnLst/>
            <a:rect l="l" t="t" r="r" b="b"/>
            <a:pathLst>
              <a:path w="1202898" h="1202898">
                <a:moveTo>
                  <a:pt x="0" y="0"/>
                </a:moveTo>
                <a:lnTo>
                  <a:pt x="1202898" y="0"/>
                </a:lnTo>
                <a:lnTo>
                  <a:pt x="1202898" y="1202897"/>
                </a:lnTo>
                <a:lnTo>
                  <a:pt x="0" y="120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317336" y="5707377"/>
            <a:ext cx="2680477" cy="633270"/>
          </a:xfrm>
          <a:custGeom>
            <a:avLst/>
            <a:gdLst/>
            <a:ahLst/>
            <a:cxnLst/>
            <a:rect l="l" t="t" r="r" b="b"/>
            <a:pathLst>
              <a:path w="2680477" h="633270">
                <a:moveTo>
                  <a:pt x="0" y="0"/>
                </a:moveTo>
                <a:lnTo>
                  <a:pt x="2680478" y="0"/>
                </a:lnTo>
                <a:lnTo>
                  <a:pt x="2680478" y="633270"/>
                </a:lnTo>
                <a:lnTo>
                  <a:pt x="0" y="633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16097366" y="5425438"/>
            <a:ext cx="1469217" cy="1469217"/>
          </a:xfrm>
          <a:custGeom>
            <a:avLst/>
            <a:gdLst/>
            <a:ahLst/>
            <a:cxnLst/>
            <a:rect l="l" t="t" r="r" b="b"/>
            <a:pathLst>
              <a:path w="1469217" h="1469217">
                <a:moveTo>
                  <a:pt x="0" y="0"/>
                </a:moveTo>
                <a:lnTo>
                  <a:pt x="1469217" y="0"/>
                </a:lnTo>
                <a:lnTo>
                  <a:pt x="1469217" y="1469217"/>
                </a:lnTo>
                <a:lnTo>
                  <a:pt x="0" y="14692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12630869" y="6976836"/>
            <a:ext cx="2010450" cy="1379866"/>
          </a:xfrm>
          <a:custGeom>
            <a:avLst/>
            <a:gdLst/>
            <a:ahLst/>
            <a:cxnLst/>
            <a:rect l="l" t="t" r="r" b="b"/>
            <a:pathLst>
              <a:path w="2010450" h="1379866">
                <a:moveTo>
                  <a:pt x="0" y="0"/>
                </a:moveTo>
                <a:lnTo>
                  <a:pt x="2010451" y="0"/>
                </a:lnTo>
                <a:lnTo>
                  <a:pt x="2010451" y="1379866"/>
                </a:lnTo>
                <a:lnTo>
                  <a:pt x="0" y="13798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2997814" y="6976836"/>
            <a:ext cx="1690937" cy="1915326"/>
          </a:xfrm>
          <a:custGeom>
            <a:avLst/>
            <a:gdLst/>
            <a:ahLst/>
            <a:cxnLst/>
            <a:rect l="l" t="t" r="r" b="b"/>
            <a:pathLst>
              <a:path w="1690937" h="1915326">
                <a:moveTo>
                  <a:pt x="0" y="0"/>
                </a:moveTo>
                <a:lnTo>
                  <a:pt x="1690937" y="0"/>
                </a:lnTo>
                <a:lnTo>
                  <a:pt x="1690937" y="1915326"/>
                </a:lnTo>
                <a:lnTo>
                  <a:pt x="0" y="19153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15" name="Freeform 15"/>
          <p:cNvSpPr/>
          <p:nvPr/>
        </p:nvSpPr>
        <p:spPr>
          <a:xfrm>
            <a:off x="8004840" y="5923411"/>
            <a:ext cx="2106850" cy="2106850"/>
          </a:xfrm>
          <a:custGeom>
            <a:avLst/>
            <a:gdLst/>
            <a:ahLst/>
            <a:cxnLst/>
            <a:rect l="l" t="t" r="r" b="b"/>
            <a:pathLst>
              <a:path w="2106850" h="2106850">
                <a:moveTo>
                  <a:pt x="0" y="0"/>
                </a:moveTo>
                <a:lnTo>
                  <a:pt x="2106850" y="0"/>
                </a:lnTo>
                <a:lnTo>
                  <a:pt x="2106850" y="2106850"/>
                </a:lnTo>
                <a:lnTo>
                  <a:pt x="0" y="21068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6"/>
          <p:cNvSpPr txBox="1"/>
          <p:nvPr/>
        </p:nvSpPr>
        <p:spPr>
          <a:xfrm>
            <a:off x="2997814" y="1215170"/>
            <a:ext cx="12273441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Software App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49160" y="4743452"/>
            <a:ext cx="1595140" cy="66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oppins Bold"/>
              </a:rPr>
              <a:t>Eclipse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11892" y="4991100"/>
            <a:ext cx="5207097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Arduino Blue control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44301" y="6127064"/>
            <a:ext cx="2933434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Source Tree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621408" y="4488042"/>
            <a:ext cx="2094606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Draw io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02677" y="6127209"/>
            <a:ext cx="2106850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000000"/>
                </a:solidFill>
                <a:latin typeface="Poppins Bold"/>
              </a:rPr>
              <a:t>proutes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169589"/>
            <a:ext cx="18204736" cy="3947822"/>
          </a:xfrm>
          <a:custGeom>
            <a:avLst/>
            <a:gdLst/>
            <a:ahLst/>
            <a:cxnLst/>
            <a:rect l="l" t="t" r="r" b="b"/>
            <a:pathLst>
              <a:path w="18204736" h="3947822">
                <a:moveTo>
                  <a:pt x="0" y="0"/>
                </a:moveTo>
                <a:lnTo>
                  <a:pt x="18204736" y="0"/>
                </a:lnTo>
                <a:lnTo>
                  <a:pt x="18204736" y="3947822"/>
                </a:lnTo>
                <a:lnTo>
                  <a:pt x="0" y="39478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845175" y="317182"/>
            <a:ext cx="1519932" cy="1423037"/>
          </a:xfrm>
          <a:custGeom>
            <a:avLst/>
            <a:gdLst/>
            <a:ahLst/>
            <a:cxnLst/>
            <a:rect l="l" t="t" r="r" b="b"/>
            <a:pathLst>
              <a:path w="1519932" h="1423037">
                <a:moveTo>
                  <a:pt x="0" y="0"/>
                </a:moveTo>
                <a:lnTo>
                  <a:pt x="1519932" y="0"/>
                </a:lnTo>
                <a:lnTo>
                  <a:pt x="1519932" y="1423036"/>
                </a:lnTo>
                <a:lnTo>
                  <a:pt x="0" y="1423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7728272" y="165737"/>
            <a:ext cx="2831455" cy="230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9"/>
              </a:lnSpc>
            </a:pPr>
            <a:r>
              <a:rPr lang="en-US" sz="6099">
                <a:solidFill>
                  <a:srgbClr val="000000"/>
                </a:solidFill>
                <a:latin typeface="Poppins Bold"/>
              </a:rPr>
              <a:t>Sprints</a:t>
            </a:r>
          </a:p>
          <a:p>
            <a:pPr algn="ctr">
              <a:lnSpc>
                <a:spcPts val="9149"/>
              </a:lnSpc>
              <a:spcBef>
                <a:spcPct val="0"/>
              </a:spcBef>
            </a:pPr>
            <a:endParaRPr lang="en-US" sz="6099">
              <a:solidFill>
                <a:srgbClr val="000000"/>
              </a:solidFill>
              <a:latin typeface="Poppins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00307" y="434314"/>
            <a:ext cx="1188772" cy="1188772"/>
          </a:xfrm>
          <a:custGeom>
            <a:avLst/>
            <a:gdLst/>
            <a:ahLst/>
            <a:cxnLst/>
            <a:rect l="l" t="t" r="r" b="b"/>
            <a:pathLst>
              <a:path w="1188772" h="1188772">
                <a:moveTo>
                  <a:pt x="0" y="0"/>
                </a:moveTo>
                <a:lnTo>
                  <a:pt x="1188772" y="0"/>
                </a:lnTo>
                <a:lnTo>
                  <a:pt x="1188772" y="1188772"/>
                </a:lnTo>
                <a:lnTo>
                  <a:pt x="0" y="1188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3068104" y="2277897"/>
            <a:ext cx="12151793" cy="7319501"/>
          </a:xfrm>
          <a:custGeom>
            <a:avLst/>
            <a:gdLst/>
            <a:ahLst/>
            <a:cxnLst/>
            <a:rect l="l" t="t" r="r" b="b"/>
            <a:pathLst>
              <a:path w="12151793" h="7319501">
                <a:moveTo>
                  <a:pt x="0" y="0"/>
                </a:moveTo>
                <a:lnTo>
                  <a:pt x="12151792" y="0"/>
                </a:lnTo>
                <a:lnTo>
                  <a:pt x="12151792" y="7319500"/>
                </a:lnTo>
                <a:lnTo>
                  <a:pt x="0" y="7319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6087693" y="426756"/>
            <a:ext cx="6112615" cy="230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9"/>
              </a:lnSpc>
            </a:pPr>
            <a:r>
              <a:rPr lang="en-US" sz="6099">
                <a:solidFill>
                  <a:srgbClr val="000000"/>
                </a:solidFill>
                <a:latin typeface="Poppins Bold"/>
              </a:rPr>
              <a:t>Burn Up Graph</a:t>
            </a:r>
          </a:p>
          <a:p>
            <a:pPr algn="ctr">
              <a:lnSpc>
                <a:spcPts val="9149"/>
              </a:lnSpc>
              <a:spcBef>
                <a:spcPct val="0"/>
              </a:spcBef>
            </a:pPr>
            <a:endParaRPr lang="en-US" sz="6099">
              <a:solidFill>
                <a:srgbClr val="000000"/>
              </a:solidFill>
              <a:latin typeface="Poppin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07783" y="0"/>
            <a:ext cx="5780217" cy="10287000"/>
            <a:chOff x="0" y="0"/>
            <a:chExt cx="152236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2362" cy="2709333"/>
            </a:xfrm>
            <a:custGeom>
              <a:avLst/>
              <a:gdLst/>
              <a:ahLst/>
              <a:cxnLst/>
              <a:rect l="l" t="t" r="r" b="b"/>
              <a:pathLst>
                <a:path w="1522362" h="2709333">
                  <a:moveTo>
                    <a:pt x="0" y="0"/>
                  </a:moveTo>
                  <a:lnTo>
                    <a:pt x="1522362" y="0"/>
                  </a:lnTo>
                  <a:lnTo>
                    <a:pt x="15223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2236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864355" y="2832674"/>
            <a:ext cx="8116307" cy="4621652"/>
            <a:chOff x="0" y="0"/>
            <a:chExt cx="2137628" cy="1217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7628" cy="1217225"/>
            </a:xfrm>
            <a:custGeom>
              <a:avLst/>
              <a:gdLst/>
              <a:ahLst/>
              <a:cxnLst/>
              <a:rect l="l" t="t" r="r" b="b"/>
              <a:pathLst>
                <a:path w="2137628" h="1217225">
                  <a:moveTo>
                    <a:pt x="0" y="0"/>
                  </a:moveTo>
                  <a:lnTo>
                    <a:pt x="2137628" y="0"/>
                  </a:lnTo>
                  <a:lnTo>
                    <a:pt x="2137628" y="1217225"/>
                  </a:lnTo>
                  <a:lnTo>
                    <a:pt x="0" y="1217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37628" cy="1255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36142" y="2442756"/>
            <a:ext cx="6682093" cy="5011570"/>
          </a:xfrm>
          <a:custGeom>
            <a:avLst/>
            <a:gdLst/>
            <a:ahLst/>
            <a:cxnLst/>
            <a:rect l="l" t="t" r="r" b="b"/>
            <a:pathLst>
              <a:path w="6682093" h="5011570">
                <a:moveTo>
                  <a:pt x="0" y="0"/>
                </a:moveTo>
                <a:lnTo>
                  <a:pt x="6682093" y="0"/>
                </a:lnTo>
                <a:lnTo>
                  <a:pt x="6682093" y="5011570"/>
                </a:lnTo>
                <a:lnTo>
                  <a:pt x="0" y="501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7546992" y="3338544"/>
            <a:ext cx="8433670" cy="2253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72"/>
              </a:lnSpc>
            </a:pPr>
            <a:r>
              <a:rPr lang="en-US" sz="8600">
                <a:solidFill>
                  <a:srgbClr val="000000"/>
                </a:solidFill>
                <a:latin typeface="Noto Serif Bold"/>
              </a:rPr>
              <a:t>Thank You</a:t>
            </a:r>
          </a:p>
          <a:p>
            <a:pPr>
              <a:lnSpc>
                <a:spcPts val="8772"/>
              </a:lnSpc>
            </a:pPr>
            <a:r>
              <a:rPr lang="en-US" sz="8600">
                <a:solidFill>
                  <a:srgbClr val="000000"/>
                </a:solidFill>
                <a:latin typeface="Noto Serif Bold"/>
              </a:rPr>
              <a:t>For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017" y="4794999"/>
            <a:ext cx="940601" cy="94060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98560" y="4794999"/>
            <a:ext cx="940601" cy="94060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71017" y="6600677"/>
            <a:ext cx="940601" cy="94060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98560" y="6600677"/>
            <a:ext cx="940601" cy="94060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65483" y="8317699"/>
            <a:ext cx="940601" cy="94060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608085" y="8317699"/>
            <a:ext cx="940601" cy="94060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2741897" y="1326952"/>
            <a:ext cx="1983913" cy="1973092"/>
          </a:xfrm>
          <a:custGeom>
            <a:avLst/>
            <a:gdLst/>
            <a:ahLst/>
            <a:cxnLst/>
            <a:rect l="l" t="t" r="r" b="b"/>
            <a:pathLst>
              <a:path w="1983913" h="1973092">
                <a:moveTo>
                  <a:pt x="0" y="0"/>
                </a:moveTo>
                <a:lnTo>
                  <a:pt x="1983914" y="0"/>
                </a:lnTo>
                <a:lnTo>
                  <a:pt x="1983914" y="1973092"/>
                </a:lnTo>
                <a:lnTo>
                  <a:pt x="0" y="1973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1" name="TextBox 21"/>
          <p:cNvSpPr txBox="1"/>
          <p:nvPr/>
        </p:nvSpPr>
        <p:spPr>
          <a:xfrm>
            <a:off x="2292499" y="4951210"/>
            <a:ext cx="6556442" cy="66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>
                <a:solidFill>
                  <a:srgbClr val="000000"/>
                </a:solidFill>
                <a:latin typeface="Poppins Bold"/>
              </a:rPr>
              <a:t>Ola Mohamed 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937226" y="4642599"/>
            <a:ext cx="6322074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50"/>
              </a:lnSpc>
              <a:spcBef>
                <a:spcPct val="0"/>
              </a:spcBef>
            </a:pPr>
            <a:r>
              <a:rPr lang="en-US" sz="3700" u="none" strike="noStrike">
                <a:solidFill>
                  <a:srgbClr val="000000"/>
                </a:solidFill>
                <a:latin typeface="Poppins Bold"/>
              </a:rPr>
              <a:t>Ahmed Gamal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409683" y="6640398"/>
            <a:ext cx="6322074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50"/>
              </a:lnSpc>
              <a:spcBef>
                <a:spcPct val="0"/>
              </a:spcBef>
            </a:pPr>
            <a:r>
              <a:rPr lang="en-US" sz="3700" u="none" strike="noStrike">
                <a:solidFill>
                  <a:srgbClr val="000000"/>
                </a:solidFill>
                <a:latin typeface="Poppins Bold"/>
              </a:rPr>
              <a:t>Elaf Mohamed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007280" y="1897255"/>
            <a:ext cx="12273441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TEAM MEMBERS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8700" y="4902075"/>
            <a:ext cx="867859" cy="526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7"/>
              </a:lnSpc>
            </a:pPr>
            <a:r>
              <a:rPr lang="en-US" sz="2933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71017" y="6788462"/>
            <a:ext cx="835067" cy="510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1"/>
              </a:lnSpc>
            </a:pPr>
            <a:r>
              <a:rPr lang="en-US" sz="2822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37566" y="4911600"/>
            <a:ext cx="886536" cy="52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5"/>
              </a:lnSpc>
            </a:pPr>
            <a:r>
              <a:rPr lang="en-US" sz="2996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523985" y="6659448"/>
            <a:ext cx="909642" cy="55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4"/>
              </a:lnSpc>
            </a:pPr>
            <a:r>
              <a:rPr lang="en-US" sz="3074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939211" y="6602298"/>
            <a:ext cx="6322074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Fatma Mossad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292499" y="8347274"/>
            <a:ext cx="6322074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Magdy Khalifa</a:t>
            </a:r>
            <a:r>
              <a:rPr lang="en-US" sz="3700" u="none" strike="noStrike">
                <a:solidFill>
                  <a:srgbClr val="000000"/>
                </a:solidFill>
                <a:latin typeface="Poppins Bold"/>
              </a:rPr>
              <a:t>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937226" y="8353661"/>
            <a:ext cx="6322074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Mostafa Mohamed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65483" y="8505645"/>
            <a:ext cx="909762" cy="557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5"/>
              </a:lnSpc>
            </a:pPr>
            <a:r>
              <a:rPr lang="en-US" sz="3075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639044" y="8512093"/>
            <a:ext cx="909642" cy="55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4"/>
              </a:lnSpc>
            </a:pPr>
            <a:r>
              <a:rPr lang="en-US" sz="3074">
                <a:solidFill>
                  <a:srgbClr val="FFFFFF"/>
                </a:solidFill>
                <a:latin typeface="Poppins Bold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1017" y="4794999"/>
            <a:ext cx="940601" cy="94060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98560" y="4794999"/>
            <a:ext cx="940601" cy="94060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71017" y="6600677"/>
            <a:ext cx="940601" cy="94060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98560" y="6600677"/>
            <a:ext cx="940601" cy="94060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65483" y="8317699"/>
            <a:ext cx="940601" cy="94060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608085" y="8317699"/>
            <a:ext cx="940601" cy="94060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2D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3311899" y="1500005"/>
            <a:ext cx="1412858" cy="1457921"/>
          </a:xfrm>
          <a:custGeom>
            <a:avLst/>
            <a:gdLst/>
            <a:ahLst/>
            <a:cxnLst/>
            <a:rect l="l" t="t" r="r" b="b"/>
            <a:pathLst>
              <a:path w="1412858" h="1457921">
                <a:moveTo>
                  <a:pt x="0" y="0"/>
                </a:moveTo>
                <a:lnTo>
                  <a:pt x="1412858" y="0"/>
                </a:lnTo>
                <a:lnTo>
                  <a:pt x="1412858" y="1457921"/>
                </a:lnTo>
                <a:lnTo>
                  <a:pt x="0" y="1457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1" name="TextBox 21"/>
          <p:cNvSpPr txBox="1"/>
          <p:nvPr/>
        </p:nvSpPr>
        <p:spPr>
          <a:xfrm>
            <a:off x="2292499" y="4705221"/>
            <a:ext cx="6556442" cy="66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0"/>
              </a:lnSpc>
            </a:pPr>
            <a:r>
              <a:rPr lang="en-US" sz="3500">
                <a:solidFill>
                  <a:srgbClr val="000000"/>
                </a:solidFill>
                <a:latin typeface="Poppins Bold"/>
              </a:rPr>
              <a:t>Overview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937226" y="4642599"/>
            <a:ext cx="6322074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Implementation &amp; Testing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409683" y="6640398"/>
            <a:ext cx="6322074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Features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007280" y="1897255"/>
            <a:ext cx="12273441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TABLE OF CONTANT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8700" y="4902075"/>
            <a:ext cx="867859" cy="526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7"/>
              </a:lnSpc>
            </a:pPr>
            <a:r>
              <a:rPr lang="en-US" sz="2933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71017" y="6788462"/>
            <a:ext cx="835067" cy="510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1"/>
              </a:lnSpc>
            </a:pPr>
            <a:r>
              <a:rPr lang="en-US" sz="2822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37566" y="4911600"/>
            <a:ext cx="886536" cy="52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5"/>
              </a:lnSpc>
            </a:pPr>
            <a:r>
              <a:rPr lang="en-US" sz="2996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523985" y="6659448"/>
            <a:ext cx="909642" cy="55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4"/>
              </a:lnSpc>
            </a:pPr>
            <a:r>
              <a:rPr lang="en-US" sz="3074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939211" y="6602298"/>
            <a:ext cx="6322074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 Components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292499" y="8347274"/>
            <a:ext cx="6322074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Requirments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937226" y="8353661"/>
            <a:ext cx="6322074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Sprints vs Burn up Graph 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65483" y="8505645"/>
            <a:ext cx="909762" cy="557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5"/>
              </a:lnSpc>
            </a:pPr>
            <a:r>
              <a:rPr lang="en-US" sz="3075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639044" y="8512093"/>
            <a:ext cx="909642" cy="55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4"/>
              </a:lnSpc>
            </a:pPr>
            <a:r>
              <a:rPr lang="en-US" sz="3074">
                <a:solidFill>
                  <a:srgbClr val="FFFFFF"/>
                </a:solidFill>
                <a:latin typeface="Poppins Bold"/>
              </a:rPr>
              <a:t>06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726671" cy="10287000"/>
            <a:chOff x="0" y="0"/>
            <a:chExt cx="20350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5008" cy="2709333"/>
            </a:xfrm>
            <a:custGeom>
              <a:avLst/>
              <a:gdLst/>
              <a:ahLst/>
              <a:cxnLst/>
              <a:rect l="l" t="t" r="r" b="b"/>
              <a:pathLst>
                <a:path w="2035008" h="2709333">
                  <a:moveTo>
                    <a:pt x="0" y="0"/>
                  </a:moveTo>
                  <a:lnTo>
                    <a:pt x="2035008" y="0"/>
                  </a:lnTo>
                  <a:lnTo>
                    <a:pt x="20350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29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3500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88626" y="1781031"/>
            <a:ext cx="6149419" cy="6724938"/>
            <a:chOff x="0" y="0"/>
            <a:chExt cx="8199225" cy="896658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5992" r="25425"/>
            <a:stretch>
              <a:fillRect/>
            </a:stretch>
          </p:blipFill>
          <p:spPr>
            <a:xfrm>
              <a:off x="0" y="0"/>
              <a:ext cx="8199225" cy="8966584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9371034" y="1755013"/>
            <a:ext cx="7217899" cy="1642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About Smart Home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4337132"/>
            <a:ext cx="7673487" cy="1784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A smart home uses connected devices controlled by a smartphone or voice commands to automate tasks, enhance security, save energy, and provide convenience.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6284863"/>
            <a:ext cx="7262462" cy="3661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000000"/>
                </a:solidFill>
                <a:latin typeface="Poppins"/>
              </a:rPr>
              <a:t>Here's a simple overview of key components and benefits of a smart home:</a:t>
            </a:r>
          </a:p>
          <a:p>
            <a:pPr marL="518163" lvl="1" indent="-25908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</a:rPr>
              <a:t>Connected Devices</a:t>
            </a:r>
          </a:p>
          <a:p>
            <a:pPr marL="518163" lvl="1" indent="-25908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</a:rPr>
              <a:t>Smartphone Control</a:t>
            </a:r>
          </a:p>
          <a:p>
            <a:pPr marL="518163" lvl="1" indent="-25908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</a:rPr>
              <a:t>Automation</a:t>
            </a:r>
          </a:p>
          <a:p>
            <a:pPr marL="518163" lvl="1" indent="-25908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</a:rPr>
              <a:t>Voice Control</a:t>
            </a:r>
          </a:p>
          <a:p>
            <a:pPr marL="518163" lvl="1" indent="-259082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</a:rPr>
              <a:t>Security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000000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726671" cy="10287000"/>
            <a:chOff x="0" y="0"/>
            <a:chExt cx="203500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5008" cy="2709333"/>
            </a:xfrm>
            <a:custGeom>
              <a:avLst/>
              <a:gdLst/>
              <a:ahLst/>
              <a:cxnLst/>
              <a:rect l="l" t="t" r="r" b="b"/>
              <a:pathLst>
                <a:path w="2035008" h="2709333">
                  <a:moveTo>
                    <a:pt x="0" y="0"/>
                  </a:moveTo>
                  <a:lnTo>
                    <a:pt x="2035008" y="0"/>
                  </a:lnTo>
                  <a:lnTo>
                    <a:pt x="203500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297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3500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88626" y="1781031"/>
            <a:ext cx="6149419" cy="6724938"/>
            <a:chOff x="0" y="0"/>
            <a:chExt cx="8199225" cy="896658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5992" r="25425"/>
            <a:stretch>
              <a:fillRect/>
            </a:stretch>
          </p:blipFill>
          <p:spPr>
            <a:xfrm>
              <a:off x="0" y="0"/>
              <a:ext cx="8199225" cy="8966584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9371034" y="1755013"/>
            <a:ext cx="7217899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Features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71034" y="3406893"/>
            <a:ext cx="8370854" cy="5474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5247" lvl="1" indent="-282623">
              <a:lnSpc>
                <a:spcPts val="3927"/>
              </a:lnSpc>
              <a:buFont typeface="Arial"/>
              <a:buChar char="•"/>
            </a:pPr>
            <a:r>
              <a:rPr lang="en-US" sz="2618">
                <a:solidFill>
                  <a:srgbClr val="000000"/>
                </a:solidFill>
                <a:latin typeface="Poppins"/>
              </a:rPr>
              <a:t>Lighting Control</a:t>
            </a:r>
          </a:p>
          <a:p>
            <a:pPr marL="565247" lvl="1" indent="-282623">
              <a:lnSpc>
                <a:spcPts val="3927"/>
              </a:lnSpc>
              <a:buFont typeface="Arial"/>
              <a:buChar char="•"/>
            </a:pPr>
            <a:r>
              <a:rPr lang="en-US" sz="2618">
                <a:solidFill>
                  <a:srgbClr val="000000"/>
                </a:solidFill>
                <a:latin typeface="Poppins"/>
              </a:rPr>
              <a:t>Movie Mode </a:t>
            </a:r>
          </a:p>
          <a:p>
            <a:pPr marL="565247" lvl="1" indent="-282623">
              <a:lnSpc>
                <a:spcPts val="3927"/>
              </a:lnSpc>
              <a:buFont typeface="Arial"/>
              <a:buChar char="•"/>
            </a:pPr>
            <a:r>
              <a:rPr lang="en-US" sz="2618">
                <a:solidFill>
                  <a:srgbClr val="000000"/>
                </a:solidFill>
                <a:latin typeface="Poppins"/>
              </a:rPr>
              <a:t>Thermostat Control </a:t>
            </a:r>
          </a:p>
          <a:p>
            <a:pPr marL="565247" lvl="1" indent="-282623">
              <a:lnSpc>
                <a:spcPts val="3927"/>
              </a:lnSpc>
              <a:buFont typeface="Arial"/>
              <a:buChar char="•"/>
            </a:pPr>
            <a:r>
              <a:rPr lang="en-US" sz="2618">
                <a:solidFill>
                  <a:srgbClr val="000000"/>
                </a:solidFill>
                <a:latin typeface="Poppins"/>
              </a:rPr>
              <a:t>Voice Control</a:t>
            </a:r>
          </a:p>
          <a:p>
            <a:pPr marL="565247" lvl="1" indent="-282623">
              <a:lnSpc>
                <a:spcPts val="3927"/>
              </a:lnSpc>
              <a:buFont typeface="Arial"/>
              <a:buChar char="•"/>
            </a:pPr>
            <a:r>
              <a:rPr lang="en-US" sz="2618">
                <a:solidFill>
                  <a:srgbClr val="000000"/>
                </a:solidFill>
                <a:latin typeface="Poppins"/>
              </a:rPr>
              <a:t>Mockapancy </a:t>
            </a:r>
          </a:p>
          <a:p>
            <a:pPr marL="565247" lvl="1" indent="-282623">
              <a:lnSpc>
                <a:spcPts val="3927"/>
              </a:lnSpc>
              <a:buFont typeface="Arial"/>
              <a:buChar char="•"/>
            </a:pPr>
            <a:r>
              <a:rPr lang="en-US" sz="2618">
                <a:solidFill>
                  <a:srgbClr val="000000"/>
                </a:solidFill>
                <a:latin typeface="Poppins"/>
              </a:rPr>
              <a:t>Fire System</a:t>
            </a:r>
          </a:p>
          <a:p>
            <a:pPr marL="565247" lvl="1" indent="-282623">
              <a:lnSpc>
                <a:spcPts val="3927"/>
              </a:lnSpc>
              <a:buFont typeface="Arial"/>
              <a:buChar char="•"/>
            </a:pPr>
            <a:r>
              <a:rPr lang="en-US" sz="2618">
                <a:solidFill>
                  <a:srgbClr val="000000"/>
                </a:solidFill>
                <a:latin typeface="Poppins"/>
              </a:rPr>
              <a:t>Gas Sense </a:t>
            </a:r>
          </a:p>
          <a:p>
            <a:pPr marL="565247" lvl="1" indent="-282623">
              <a:lnSpc>
                <a:spcPts val="3927"/>
              </a:lnSpc>
              <a:buFont typeface="Arial"/>
              <a:buChar char="•"/>
            </a:pPr>
            <a:r>
              <a:rPr lang="en-US" sz="2618">
                <a:solidFill>
                  <a:srgbClr val="000000"/>
                </a:solidFill>
                <a:latin typeface="Poppins"/>
              </a:rPr>
              <a:t>motion Mode </a:t>
            </a:r>
          </a:p>
          <a:p>
            <a:pPr marL="565247" lvl="1" indent="-282623">
              <a:lnSpc>
                <a:spcPts val="3927"/>
              </a:lnSpc>
              <a:buFont typeface="Arial"/>
              <a:buChar char="•"/>
            </a:pPr>
            <a:r>
              <a:rPr lang="en-US" sz="2618">
                <a:solidFill>
                  <a:srgbClr val="000000"/>
                </a:solidFill>
                <a:latin typeface="Poppins"/>
              </a:rPr>
              <a:t>Smart Door Locking </a:t>
            </a:r>
          </a:p>
          <a:p>
            <a:pPr marL="565247" lvl="1" indent="-282623">
              <a:lnSpc>
                <a:spcPts val="3927"/>
              </a:lnSpc>
              <a:buFont typeface="Arial"/>
              <a:buChar char="•"/>
            </a:pPr>
            <a:r>
              <a:rPr lang="en-US" sz="2618">
                <a:solidFill>
                  <a:srgbClr val="000000"/>
                </a:solidFill>
                <a:latin typeface="Poppins"/>
              </a:rPr>
              <a:t>Automated Window </a:t>
            </a:r>
          </a:p>
          <a:p>
            <a:pPr marL="565247" lvl="1" indent="-282623">
              <a:lnSpc>
                <a:spcPts val="3927"/>
              </a:lnSpc>
              <a:buFont typeface="Arial"/>
              <a:buChar char="•"/>
            </a:pPr>
            <a:r>
              <a:rPr lang="en-US" sz="2618">
                <a:solidFill>
                  <a:srgbClr val="000000"/>
                </a:solidFill>
                <a:latin typeface="Poppins"/>
              </a:rPr>
              <a:t>Garage 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940081"/>
            <a:ext cx="7917459" cy="5814212"/>
          </a:xfrm>
          <a:custGeom>
            <a:avLst/>
            <a:gdLst/>
            <a:ahLst/>
            <a:cxnLst/>
            <a:rect l="l" t="t" r="r" b="b"/>
            <a:pathLst>
              <a:path w="7917459" h="5814212">
                <a:moveTo>
                  <a:pt x="0" y="0"/>
                </a:moveTo>
                <a:lnTo>
                  <a:pt x="7917459" y="0"/>
                </a:lnTo>
                <a:lnTo>
                  <a:pt x="7917459" y="5814212"/>
                </a:lnTo>
                <a:lnTo>
                  <a:pt x="0" y="5814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8863718" y="3197028"/>
            <a:ext cx="8212408" cy="5557265"/>
          </a:xfrm>
          <a:custGeom>
            <a:avLst/>
            <a:gdLst/>
            <a:ahLst/>
            <a:cxnLst/>
            <a:rect l="l" t="t" r="r" b="b"/>
            <a:pathLst>
              <a:path w="8212408" h="5557265">
                <a:moveTo>
                  <a:pt x="0" y="0"/>
                </a:moveTo>
                <a:lnTo>
                  <a:pt x="8212409" y="0"/>
                </a:lnTo>
                <a:lnTo>
                  <a:pt x="8212409" y="5557265"/>
                </a:lnTo>
                <a:lnTo>
                  <a:pt x="0" y="5557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230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3007280" y="1479084"/>
            <a:ext cx="12273441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Requirments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2349669"/>
            <a:ext cx="0" cy="138645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3007280" y="3698027"/>
            <a:ext cx="611767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 flipV="1">
            <a:off x="9125133" y="3683739"/>
            <a:ext cx="4958902" cy="476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sp>
        <p:nvSpPr>
          <p:cNvPr id="5" name="AutoShape 5"/>
          <p:cNvSpPr/>
          <p:nvPr/>
        </p:nvSpPr>
        <p:spPr>
          <a:xfrm>
            <a:off x="3007220" y="3690120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14084139" y="3690466"/>
            <a:ext cx="18949" cy="104522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2828767" y="4602687"/>
            <a:ext cx="2381953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352D94"/>
                </a:solidFill>
                <a:latin typeface="Poppins Bold"/>
              </a:rPr>
              <a:t>Routine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14198222" y="5265898"/>
            <a:ext cx="28963" cy="128033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 flipV="1">
            <a:off x="14191668" y="6518086"/>
            <a:ext cx="1426243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0" name="AutoShape 10"/>
          <p:cNvSpPr/>
          <p:nvPr/>
        </p:nvSpPr>
        <p:spPr>
          <a:xfrm flipV="1">
            <a:off x="12819432" y="6546661"/>
            <a:ext cx="1426798" cy="2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1" name="AutoShape 11"/>
          <p:cNvSpPr/>
          <p:nvPr/>
        </p:nvSpPr>
        <p:spPr>
          <a:xfrm flipH="1">
            <a:off x="12810097" y="6547328"/>
            <a:ext cx="18670" cy="78153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2" name="AutoShape 12"/>
          <p:cNvSpPr/>
          <p:nvPr/>
        </p:nvSpPr>
        <p:spPr>
          <a:xfrm>
            <a:off x="15620406" y="6518527"/>
            <a:ext cx="19628" cy="83892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13759277" y="1028700"/>
            <a:ext cx="1832746" cy="1542839"/>
          </a:xfrm>
          <a:custGeom>
            <a:avLst/>
            <a:gdLst/>
            <a:ahLst/>
            <a:cxnLst/>
            <a:rect l="l" t="t" r="r" b="b"/>
            <a:pathLst>
              <a:path w="1832746" h="1542839">
                <a:moveTo>
                  <a:pt x="0" y="0"/>
                </a:moveTo>
                <a:lnTo>
                  <a:pt x="1832746" y="0"/>
                </a:lnTo>
                <a:lnTo>
                  <a:pt x="1832746" y="1542839"/>
                </a:lnTo>
                <a:lnTo>
                  <a:pt x="0" y="1542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TextBox 14"/>
          <p:cNvSpPr txBox="1"/>
          <p:nvPr/>
        </p:nvSpPr>
        <p:spPr>
          <a:xfrm>
            <a:off x="3007280" y="1479084"/>
            <a:ext cx="12273441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Smart Home System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60885" y="4602687"/>
            <a:ext cx="2106662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>
                <a:solidFill>
                  <a:srgbClr val="352D94"/>
                </a:solidFill>
                <a:latin typeface="Poppins Bold"/>
              </a:rPr>
              <a:t>Security</a:t>
            </a:r>
            <a:r>
              <a:rPr lang="en-US" sz="3700">
                <a:solidFill>
                  <a:srgbClr val="000000"/>
                </a:solidFill>
                <a:latin typeface="Poppins Bold"/>
              </a:rPr>
              <a:t>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15600" y="7233825"/>
            <a:ext cx="3675814" cy="67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352D94"/>
                </a:solidFill>
                <a:latin typeface="Poppins Bold"/>
              </a:rPr>
              <a:t>Movie Mode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675650" y="7233825"/>
            <a:ext cx="3347591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  <a:spcBef>
                <a:spcPct val="0"/>
              </a:spcBef>
            </a:pPr>
            <a:r>
              <a:rPr lang="en-US" sz="3700" dirty="0">
                <a:solidFill>
                  <a:srgbClr val="352D94"/>
                </a:solidFill>
                <a:latin typeface="Poppins Bold"/>
              </a:rPr>
              <a:t>Normal Mode </a:t>
            </a:r>
          </a:p>
        </p:txBody>
      </p:sp>
      <p:sp>
        <p:nvSpPr>
          <p:cNvPr id="18" name="Freeform 18"/>
          <p:cNvSpPr/>
          <p:nvPr/>
        </p:nvSpPr>
        <p:spPr>
          <a:xfrm>
            <a:off x="1726532" y="1220983"/>
            <a:ext cx="868705" cy="1158273"/>
          </a:xfrm>
          <a:custGeom>
            <a:avLst/>
            <a:gdLst/>
            <a:ahLst/>
            <a:cxnLst/>
            <a:rect l="l" t="t" r="r" b="b"/>
            <a:pathLst>
              <a:path w="868705" h="1158273">
                <a:moveTo>
                  <a:pt x="0" y="0"/>
                </a:moveTo>
                <a:lnTo>
                  <a:pt x="868705" y="0"/>
                </a:lnTo>
                <a:lnTo>
                  <a:pt x="868705" y="1158273"/>
                </a:lnTo>
                <a:lnTo>
                  <a:pt x="0" y="1158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59277" y="1028700"/>
            <a:ext cx="1832746" cy="1542839"/>
          </a:xfrm>
          <a:custGeom>
            <a:avLst/>
            <a:gdLst/>
            <a:ahLst/>
            <a:cxnLst/>
            <a:rect l="l" t="t" r="r" b="b"/>
            <a:pathLst>
              <a:path w="1832746" h="1542839">
                <a:moveTo>
                  <a:pt x="0" y="0"/>
                </a:moveTo>
                <a:lnTo>
                  <a:pt x="1832746" y="0"/>
                </a:lnTo>
                <a:lnTo>
                  <a:pt x="1832746" y="1542839"/>
                </a:lnTo>
                <a:lnTo>
                  <a:pt x="0" y="1542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726532" y="1220983"/>
            <a:ext cx="868705" cy="1158273"/>
          </a:xfrm>
          <a:custGeom>
            <a:avLst/>
            <a:gdLst/>
            <a:ahLst/>
            <a:cxnLst/>
            <a:rect l="l" t="t" r="r" b="b"/>
            <a:pathLst>
              <a:path w="868705" h="1158273">
                <a:moveTo>
                  <a:pt x="0" y="0"/>
                </a:moveTo>
                <a:lnTo>
                  <a:pt x="868705" y="0"/>
                </a:lnTo>
                <a:lnTo>
                  <a:pt x="868705" y="1158273"/>
                </a:lnTo>
                <a:lnTo>
                  <a:pt x="0" y="1158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386177" y="3065949"/>
            <a:ext cx="6170236" cy="6939113"/>
          </a:xfrm>
          <a:custGeom>
            <a:avLst/>
            <a:gdLst/>
            <a:ahLst/>
            <a:cxnLst/>
            <a:rect l="l" t="t" r="r" b="b"/>
            <a:pathLst>
              <a:path w="6170236" h="6939113">
                <a:moveTo>
                  <a:pt x="0" y="0"/>
                </a:moveTo>
                <a:lnTo>
                  <a:pt x="6170236" y="0"/>
                </a:lnTo>
                <a:lnTo>
                  <a:pt x="6170236" y="6939113"/>
                </a:lnTo>
                <a:lnTo>
                  <a:pt x="0" y="69391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6992028" y="4014639"/>
            <a:ext cx="10982440" cy="5990422"/>
          </a:xfrm>
          <a:custGeom>
            <a:avLst/>
            <a:gdLst/>
            <a:ahLst/>
            <a:cxnLst/>
            <a:rect l="l" t="t" r="r" b="b"/>
            <a:pathLst>
              <a:path w="10982440" h="5990422">
                <a:moveTo>
                  <a:pt x="0" y="0"/>
                </a:moveTo>
                <a:lnTo>
                  <a:pt x="10982441" y="0"/>
                </a:lnTo>
                <a:lnTo>
                  <a:pt x="10982441" y="5990423"/>
                </a:lnTo>
                <a:lnTo>
                  <a:pt x="0" y="59904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3007280" y="1479084"/>
            <a:ext cx="12273441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Smart Home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2349669"/>
            <a:ext cx="0" cy="138645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3007280" y="3698027"/>
            <a:ext cx="611767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3007220" y="3690120"/>
            <a:ext cx="0" cy="9805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3759277" y="1028700"/>
            <a:ext cx="1832746" cy="1542839"/>
          </a:xfrm>
          <a:custGeom>
            <a:avLst/>
            <a:gdLst/>
            <a:ahLst/>
            <a:cxnLst/>
            <a:rect l="l" t="t" r="r" b="b"/>
            <a:pathLst>
              <a:path w="1832746" h="1542839">
                <a:moveTo>
                  <a:pt x="0" y="0"/>
                </a:moveTo>
                <a:lnTo>
                  <a:pt x="1832746" y="0"/>
                </a:lnTo>
                <a:lnTo>
                  <a:pt x="1832746" y="1542839"/>
                </a:lnTo>
                <a:lnTo>
                  <a:pt x="0" y="1542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6066115" y="5143500"/>
            <a:ext cx="971145" cy="1055592"/>
          </a:xfrm>
          <a:custGeom>
            <a:avLst/>
            <a:gdLst/>
            <a:ahLst/>
            <a:cxnLst/>
            <a:rect l="l" t="t" r="r" b="b"/>
            <a:pathLst>
              <a:path w="971145" h="1055592">
                <a:moveTo>
                  <a:pt x="0" y="0"/>
                </a:moveTo>
                <a:lnTo>
                  <a:pt x="971145" y="0"/>
                </a:lnTo>
                <a:lnTo>
                  <a:pt x="971145" y="1055592"/>
                </a:lnTo>
                <a:lnTo>
                  <a:pt x="0" y="1055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6066115" y="7138567"/>
            <a:ext cx="650383" cy="1074206"/>
          </a:xfrm>
          <a:custGeom>
            <a:avLst/>
            <a:gdLst/>
            <a:ahLst/>
            <a:cxnLst/>
            <a:rect l="l" t="t" r="r" b="b"/>
            <a:pathLst>
              <a:path w="650383" h="1074206">
                <a:moveTo>
                  <a:pt x="0" y="0"/>
                </a:moveTo>
                <a:lnTo>
                  <a:pt x="650383" y="0"/>
                </a:lnTo>
                <a:lnTo>
                  <a:pt x="650383" y="1074206"/>
                </a:lnTo>
                <a:lnTo>
                  <a:pt x="0" y="10742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3007280" y="1479084"/>
            <a:ext cx="12273441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>
                <a:solidFill>
                  <a:srgbClr val="000000"/>
                </a:solidFill>
                <a:latin typeface="Poppins Bold"/>
              </a:rPr>
              <a:t>Smart Home System</a:t>
            </a:r>
          </a:p>
        </p:txBody>
      </p:sp>
      <p:sp>
        <p:nvSpPr>
          <p:cNvPr id="9" name="Freeform 9"/>
          <p:cNvSpPr/>
          <p:nvPr/>
        </p:nvSpPr>
        <p:spPr>
          <a:xfrm>
            <a:off x="2198692" y="1413266"/>
            <a:ext cx="868705" cy="1158273"/>
          </a:xfrm>
          <a:custGeom>
            <a:avLst/>
            <a:gdLst/>
            <a:ahLst/>
            <a:cxnLst/>
            <a:rect l="l" t="t" r="r" b="b"/>
            <a:pathLst>
              <a:path w="868705" h="1158273">
                <a:moveTo>
                  <a:pt x="0" y="0"/>
                </a:moveTo>
                <a:lnTo>
                  <a:pt x="868705" y="0"/>
                </a:lnTo>
                <a:lnTo>
                  <a:pt x="868705" y="1158273"/>
                </a:lnTo>
                <a:lnTo>
                  <a:pt x="0" y="1158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9124950" y="8270413"/>
            <a:ext cx="845781" cy="1165864"/>
          </a:xfrm>
          <a:custGeom>
            <a:avLst/>
            <a:gdLst/>
            <a:ahLst/>
            <a:cxnLst/>
            <a:rect l="l" t="t" r="r" b="b"/>
            <a:pathLst>
              <a:path w="845781" h="1165864">
                <a:moveTo>
                  <a:pt x="0" y="0"/>
                </a:moveTo>
                <a:lnTo>
                  <a:pt x="845781" y="0"/>
                </a:lnTo>
                <a:lnTo>
                  <a:pt x="845781" y="1165863"/>
                </a:lnTo>
                <a:lnTo>
                  <a:pt x="0" y="11658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14792729" y="5595302"/>
            <a:ext cx="975982" cy="994632"/>
          </a:xfrm>
          <a:custGeom>
            <a:avLst/>
            <a:gdLst/>
            <a:ahLst/>
            <a:cxnLst/>
            <a:rect l="l" t="t" r="r" b="b"/>
            <a:pathLst>
              <a:path w="975982" h="994632">
                <a:moveTo>
                  <a:pt x="0" y="0"/>
                </a:moveTo>
                <a:lnTo>
                  <a:pt x="975983" y="0"/>
                </a:lnTo>
                <a:lnTo>
                  <a:pt x="975983" y="994632"/>
                </a:lnTo>
                <a:lnTo>
                  <a:pt x="0" y="99463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15592023" y="6988857"/>
            <a:ext cx="1143544" cy="1373626"/>
          </a:xfrm>
          <a:custGeom>
            <a:avLst/>
            <a:gdLst/>
            <a:ahLst/>
            <a:cxnLst/>
            <a:rect l="l" t="t" r="r" b="b"/>
            <a:pathLst>
              <a:path w="1143544" h="1373626">
                <a:moveTo>
                  <a:pt x="0" y="0"/>
                </a:moveTo>
                <a:lnTo>
                  <a:pt x="1143544" y="0"/>
                </a:lnTo>
                <a:lnTo>
                  <a:pt x="1143544" y="1373626"/>
                </a:lnTo>
                <a:lnTo>
                  <a:pt x="0" y="137362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TextBox 13"/>
          <p:cNvSpPr txBox="1"/>
          <p:nvPr/>
        </p:nvSpPr>
        <p:spPr>
          <a:xfrm>
            <a:off x="2047180" y="4602687"/>
            <a:ext cx="2334071" cy="77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0"/>
              </a:lnSpc>
              <a:spcBef>
                <a:spcPct val="0"/>
              </a:spcBef>
            </a:pPr>
            <a:r>
              <a:rPr lang="en-US" sz="4100">
                <a:solidFill>
                  <a:srgbClr val="F4A224"/>
                </a:solidFill>
                <a:latin typeface="Poppins Bold"/>
              </a:rPr>
              <a:t>Security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14216" y="5658280"/>
            <a:ext cx="2400300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47" lvl="1" indent="-399424" algn="ctr">
              <a:lnSpc>
                <a:spcPts val="555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Flame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14216" y="7241331"/>
            <a:ext cx="1738164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47" lvl="1" indent="-399424" algn="ctr">
              <a:lnSpc>
                <a:spcPts val="555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Gas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311455" y="8542023"/>
            <a:ext cx="5509320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47" lvl="1" indent="-399424" algn="ctr">
              <a:lnSpc>
                <a:spcPts val="555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Smart Door Locking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49801" y="5658280"/>
            <a:ext cx="2574578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47" lvl="1" indent="-399424" algn="ctr">
              <a:lnSpc>
                <a:spcPts val="555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Motion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282466" y="7241331"/>
            <a:ext cx="3998255" cy="71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47" lvl="1" indent="-399424" algn="ctr">
              <a:lnSpc>
                <a:spcPts val="555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Poppins Bold"/>
              </a:rPr>
              <a:t>Mockapancy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261</Words>
  <Application>Microsoft Office PowerPoint</Application>
  <PresentationFormat>Custom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Poppins Bold</vt:lpstr>
      <vt:lpstr>Noto Serif Bold</vt:lpstr>
      <vt:lpstr>Calibri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Modern Investing in Real Estate Presentation</dc:title>
  <cp:lastModifiedBy>Ola MOHAMED</cp:lastModifiedBy>
  <cp:revision>2</cp:revision>
  <dcterms:created xsi:type="dcterms:W3CDTF">2006-08-16T00:00:00Z</dcterms:created>
  <dcterms:modified xsi:type="dcterms:W3CDTF">2023-11-07T12:39:48Z</dcterms:modified>
  <dc:identifier>DAFzbJ3JXOg</dc:identifier>
</cp:coreProperties>
</file>