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9" r:id="rId4"/>
    <p:sldId id="298" r:id="rId5"/>
    <p:sldId id="261" r:id="rId6"/>
    <p:sldId id="299" r:id="rId7"/>
    <p:sldId id="300" r:id="rId8"/>
    <p:sldId id="303" r:id="rId9"/>
    <p:sldId id="274" r:id="rId10"/>
    <p:sldId id="278" r:id="rId11"/>
    <p:sldId id="304" r:id="rId12"/>
    <p:sldId id="305" r:id="rId13"/>
    <p:sldId id="307" r:id="rId14"/>
    <p:sldId id="306" r:id="rId15"/>
    <p:sldId id="308" r:id="rId16"/>
    <p:sldId id="310" r:id="rId17"/>
    <p:sldId id="279" r:id="rId18"/>
  </p:sldIdLst>
  <p:sldSz cx="9144000" cy="5143500" type="screen16x9"/>
  <p:notesSz cx="6858000" cy="9144000"/>
  <p:embeddedFontLst>
    <p:embeddedFont>
      <p:font typeface="Darker Grotesque" panose="020B0604020202020204" charset="0"/>
      <p:regular r:id="rId20"/>
      <p:bold r:id="rId21"/>
    </p:embeddedFont>
    <p:embeddedFont>
      <p:font typeface="Lexend Mega" panose="020B0604020202020204" charset="0"/>
      <p:regular r:id="rId22"/>
      <p:bold r:id="rId23"/>
    </p:embeddedFont>
    <p:embeddedFont>
      <p:font typeface="Space Grotes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5">
          <p15:clr>
            <a:srgbClr val="9AA0A6"/>
          </p15:clr>
        </p15:guide>
        <p15:guide id="2" orient="horz" pos="26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FA71E2-03E9-4223-8FAE-BBCBAAA53AD9}">
  <a:tblStyle styleId="{D7FA71E2-03E9-4223-8FAE-BBCBAAA53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125"/>
        <p:guide orient="horz" pos="26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7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207fd22f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e207fd22f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10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36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3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754648">
            <a:off x="538205" y="3378207"/>
            <a:ext cx="1245874" cy="115527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9505" y="3088942"/>
            <a:ext cx="2054496" cy="205455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325" y="1216850"/>
            <a:ext cx="6225000" cy="3081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37525" y="1364975"/>
            <a:ext cx="5669100" cy="23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37525" y="3500150"/>
            <a:ext cx="56691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3278336" y="-490404"/>
            <a:ext cx="995183" cy="1990194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37916">
            <a:off x="7793234" y="476934"/>
            <a:ext cx="694185" cy="64355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6237061">
            <a:off x="3330664" y="4022283"/>
            <a:ext cx="485677" cy="45037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" y="539499"/>
            <a:ext cx="2032228" cy="4064456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901176" y="2833700"/>
            <a:ext cx="1956143" cy="181377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65425" y="952625"/>
            <a:ext cx="7413300" cy="32958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157685">
            <a:off x="6199093" y="492241"/>
            <a:ext cx="856403" cy="79414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903950" y="2377375"/>
            <a:ext cx="41487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903950" y="1496250"/>
            <a:ext cx="15777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903950" y="3031450"/>
            <a:ext cx="41487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8406459" y="4405964"/>
            <a:ext cx="737540" cy="73756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1" y="-1"/>
            <a:ext cx="766110" cy="76613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0000" y="207900"/>
            <a:ext cx="7704000" cy="4727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292925" y="1152475"/>
            <a:ext cx="65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2930623">
            <a:off x="425531" y="3497858"/>
            <a:ext cx="575347" cy="53352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5158396">
            <a:off x="8153820" y="2254633"/>
            <a:ext cx="683956" cy="63423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-5400000">
            <a:off x="28" y="3236305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5400000" flipH="1">
            <a:off x="7236803" y="3236305"/>
            <a:ext cx="1907161" cy="19072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20000" y="1232350"/>
            <a:ext cx="7704000" cy="3554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-1521171">
            <a:off x="3365894" y="4554108"/>
            <a:ext cx="456491" cy="42315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5157265">
            <a:off x="477270" y="385291"/>
            <a:ext cx="683412" cy="63373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7579459" y="-376472"/>
            <a:ext cx="767318" cy="1534464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785491" y="1542625"/>
            <a:ext cx="3269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785491" y="3009700"/>
            <a:ext cx="3269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4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4785491" y="1990900"/>
            <a:ext cx="32697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785491" y="3457975"/>
            <a:ext cx="32697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 rot="5400000">
            <a:off x="7201734" y="26"/>
            <a:ext cx="1942290" cy="194226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rot="-5400000">
            <a:off x="-15" y="3201226"/>
            <a:ext cx="1942290" cy="194226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949450" y="1886800"/>
            <a:ext cx="3346200" cy="184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5158356">
            <a:off x="1476975" y="729053"/>
            <a:ext cx="522158" cy="48420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5158747">
            <a:off x="6662697" y="4027134"/>
            <a:ext cx="751319" cy="6967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5276950" y="2098925"/>
            <a:ext cx="26685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10800000">
            <a:off x="7475579" y="3475092"/>
            <a:ext cx="1668421" cy="166838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3669547">
            <a:off x="255143" y="3972376"/>
            <a:ext cx="916163" cy="84956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20000" y="1076450"/>
            <a:ext cx="7704000" cy="3527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 rot="5158479">
            <a:off x="7757319" y="352816"/>
            <a:ext cx="668279" cy="61969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 rot="10800000" flipH="1">
            <a:off x="-1" y="3037329"/>
            <a:ext cx="2106111" cy="2106172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/>
          <p:nvPr/>
        </p:nvSpPr>
        <p:spPr>
          <a:xfrm flipH="1">
            <a:off x="7582004" y="5379"/>
            <a:ext cx="1561997" cy="156204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 rot="1724920">
            <a:off x="1175007" y="3347650"/>
            <a:ext cx="985422" cy="91378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 rot="-5400000">
            <a:off x="7088807" y="3088315"/>
            <a:ext cx="1370125" cy="2740249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 rot="-7221948">
            <a:off x="6766403" y="532504"/>
            <a:ext cx="547588" cy="50778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1330947" y="-553325"/>
            <a:ext cx="1117402" cy="223480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"/>
              <a:buNone/>
              <a:defRPr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63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a-Mohamed/Ciph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ctrTitle"/>
          </p:nvPr>
        </p:nvSpPr>
        <p:spPr>
          <a:xfrm>
            <a:off x="1737525" y="1364975"/>
            <a:ext cx="5669100" cy="1987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CIPHERS </a:t>
            </a:r>
            <a:br>
              <a:rPr lang="en-GB" dirty="0"/>
            </a:br>
            <a:r>
              <a:rPr lang="en-GB" dirty="0"/>
              <a:t>PROGRAM</a:t>
            </a:r>
            <a:endParaRPr dirty="0"/>
          </a:p>
        </p:txBody>
      </p:sp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1737525" y="3262489"/>
            <a:ext cx="56691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Ola Mohamed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Doha Khaled –Maryam Fathi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Rana Osama – Yasmin Atyia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8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288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1-LOAD EFFICTIVE ADDRESS (LEA) :  </a:t>
            </a:r>
            <a:r>
              <a:rPr lang="en-GB" sz="1600" b="1" dirty="0"/>
              <a:t>The LEA instruction loads a 16- or 32-bit register with the offset address of the data specified byte operand.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Ex: LEA  DX ,msg2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2- MOV INSTRUCTION (MOV) : copies the contents of the source operand into the destination operand. The source never changes for any instruction.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Ex:MOV  AH,09h</a:t>
            </a:r>
            <a:endParaRPr b="1" dirty="0"/>
          </a:p>
        </p:txBody>
      </p:sp>
      <p:sp>
        <p:nvSpPr>
          <p:cNvPr id="843" name="Google Shape;843;p48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Instruction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8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288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3- COMPARISON INSTRUCTION (CMP) :is a subtraction that changes only the flag bits; the destination operand never changes. A comparison is useful for checking the entire contents of a register a memory location against another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Ex:CMP AL,1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4-XLATB INSTRUCTION(XLATB) : converts the contents of the AL register into a number stored in memory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Ex:XLATB</a:t>
            </a:r>
            <a:endParaRPr lang="ar-EG" b="1" dirty="0"/>
          </a:p>
        </p:txBody>
      </p:sp>
      <p:sp>
        <p:nvSpPr>
          <p:cNvPr id="843" name="Google Shape;843;p48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Instruction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8"/>
          <p:cNvSpPr txBox="1">
            <a:spLocks noGrp="1"/>
          </p:cNvSpPr>
          <p:nvPr>
            <p:ph type="body" idx="1"/>
          </p:nvPr>
        </p:nvSpPr>
        <p:spPr>
          <a:xfrm>
            <a:off x="1152500" y="1381075"/>
            <a:ext cx="6839100" cy="288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5-INT INSTRUCTION : generates a software interrupt. It takes the interrupt number formatted as a byte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Ex:INT  21h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6-JUMP INSTRUCTION : The jump instruction  that causes processing to move to a different place in the program sequence..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EX:JE exit</a:t>
            </a:r>
            <a:endParaRPr b="1" dirty="0"/>
          </a:p>
        </p:txBody>
      </p:sp>
      <p:sp>
        <p:nvSpPr>
          <p:cNvPr id="843" name="Google Shape;843;p48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Instruction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51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0B0F-285D-47E2-BCEB-ADEAF769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450" y="2008441"/>
            <a:ext cx="5669100" cy="1412092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lt1"/>
              </a:buClr>
              <a:buSzPts val="3600"/>
            </a:pPr>
            <a:r>
              <a:rPr lang="en-GB" sz="4000" dirty="0"/>
              <a:t>TESTING</a:t>
            </a:r>
            <a:br>
              <a:rPr lang="en-GB" sz="4000" dirty="0"/>
            </a:br>
            <a:r>
              <a:rPr lang="en-GB" sz="4000" dirty="0"/>
              <a:t>THE	 PROGRAM</a:t>
            </a:r>
          </a:p>
        </p:txBody>
      </p:sp>
    </p:spTree>
    <p:extLst>
      <p:ext uri="{BB962C8B-B14F-4D97-AF65-F5344CB8AC3E}">
        <p14:creationId xmlns:p14="http://schemas.microsoft.com/office/powerpoint/2010/main" val="207513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8"/>
          <p:cNvSpPr txBox="1">
            <a:spLocks noGrp="1"/>
          </p:cNvSpPr>
          <p:nvPr>
            <p:ph type="body" idx="1"/>
          </p:nvPr>
        </p:nvSpPr>
        <p:spPr>
          <a:xfrm>
            <a:off x="1027289" y="1174045"/>
            <a:ext cx="6964261" cy="309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Space Grotesk"/>
                <a:cs typeface="Space Grotesk"/>
                <a:sym typeface="Space Grotesk"/>
              </a:rPr>
              <a:t>1-We will implement every unit (procedure)  test it individually first to expose as many defects as possible as early as possible.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latin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Space Grotesk"/>
                <a:cs typeface="Space Grotesk"/>
                <a:sym typeface="Space Grotesk"/>
              </a:rPr>
              <a:t>2-After all, units are implemented, we will integrate them together in a  fully working program and run various test cases.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Space Grotesk"/>
                <a:cs typeface="Space Grotesk"/>
                <a:sym typeface="Space Grotesk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Space Grotesk"/>
                <a:cs typeface="Space Grotesk"/>
                <a:sym typeface="Space Grotesk"/>
              </a:rPr>
              <a:t>3-After detecting and solving all the minor bugs if there are any we collect the code and upload it part by part to the main repo</a:t>
            </a:r>
            <a:endParaRPr b="1" dirty="0">
              <a:latin typeface="Space Grotesk"/>
              <a:cs typeface="Space Grotesk"/>
              <a:sym typeface="Space Grotes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729D-3196-46D1-ADA0-9A42BF84BBD3}"/>
              </a:ext>
            </a:extLst>
          </p:cNvPr>
          <p:cNvSpPr txBox="1"/>
          <p:nvPr/>
        </p:nvSpPr>
        <p:spPr>
          <a:xfrm>
            <a:off x="1557866" y="541868"/>
            <a:ext cx="5588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        TEST PLANNING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36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A729D-3196-46D1-ADA0-9A42BF84BBD3}"/>
              </a:ext>
            </a:extLst>
          </p:cNvPr>
          <p:cNvSpPr txBox="1"/>
          <p:nvPr/>
        </p:nvSpPr>
        <p:spPr>
          <a:xfrm>
            <a:off x="1557866" y="541868"/>
            <a:ext cx="5588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                 Bugs</a:t>
            </a:r>
          </a:p>
          <a:p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1FAE90-A444-414A-A328-D46080B3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53407"/>
              </p:ext>
            </p:extLst>
          </p:nvPr>
        </p:nvGraphicFramePr>
        <p:xfrm>
          <a:off x="993423" y="1388254"/>
          <a:ext cx="7145866" cy="2957969"/>
        </p:xfrm>
        <a:graphic>
          <a:graphicData uri="http://schemas.openxmlformats.org/drawingml/2006/table">
            <a:tbl>
              <a:tblPr firstRow="1" bandRow="1">
                <a:tableStyleId>{D7FA71E2-03E9-4223-8FAE-BBCBAAA53AD9}</a:tableStyleId>
              </a:tblPr>
              <a:tblGrid>
                <a:gridCol w="5670917">
                  <a:extLst>
                    <a:ext uri="{9D8B030D-6E8A-4147-A177-3AD203B41FA5}">
                      <a16:colId xmlns:a16="http://schemas.microsoft.com/office/drawing/2014/main" val="3763820121"/>
                    </a:ext>
                  </a:extLst>
                </a:gridCol>
                <a:gridCol w="1474949">
                  <a:extLst>
                    <a:ext uri="{9D8B030D-6E8A-4147-A177-3AD203B41FA5}">
                      <a16:colId xmlns:a16="http://schemas.microsoft.com/office/drawing/2014/main" val="3692756996"/>
                    </a:ext>
                  </a:extLst>
                </a:gridCol>
              </a:tblGrid>
              <a:tr h="52142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Bug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88368"/>
                  </a:ext>
                </a:extLst>
              </a:tr>
              <a:tr h="79622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1- bug in take input from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510"/>
                  </a:ext>
                </a:extLst>
              </a:tr>
              <a:tr h="844106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2-bug in storing tables of mononumeric 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5661"/>
                  </a:ext>
                </a:extLst>
              </a:tr>
              <a:tr h="796221"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3-bug of infinite loop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cap="none" dirty="0">
                          <a:solidFill>
                            <a:schemeClr val="lt1"/>
                          </a:solidFill>
                          <a:latin typeface="Space Grotesk"/>
                          <a:cs typeface="Space Grotesk"/>
                          <a:sym typeface="Arial"/>
                        </a:rPr>
                        <a:t>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3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9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CBD305-0C9D-42D0-9BB2-A6AFA081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2" y="2077577"/>
            <a:ext cx="5401429" cy="155279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7A4779E-E712-42CA-A3FA-8896028C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2" y="3732408"/>
            <a:ext cx="5491929" cy="12860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666065-A7BC-4727-A30D-A5BA39EED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86" r="37149" b="59777"/>
          <a:stretch/>
        </p:blipFill>
        <p:spPr>
          <a:xfrm>
            <a:off x="343442" y="666027"/>
            <a:ext cx="5401428" cy="1309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7A57EC-C01C-4E9B-8A36-9C77EAF420DF}"/>
              </a:ext>
            </a:extLst>
          </p:cNvPr>
          <p:cNvSpPr/>
          <p:nvPr/>
        </p:nvSpPr>
        <p:spPr>
          <a:xfrm>
            <a:off x="6792975" y="15444"/>
            <a:ext cx="2351025" cy="511261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9B583-ED62-49EA-A67A-D0AD986B849D}"/>
              </a:ext>
            </a:extLst>
          </p:cNvPr>
          <p:cNvSpPr txBox="1"/>
          <p:nvPr/>
        </p:nvSpPr>
        <p:spPr>
          <a:xfrm>
            <a:off x="7052809" y="444481"/>
            <a:ext cx="1549325" cy="457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31023C"/>
                </a:solidFill>
                <a:latin typeface="Space Grotesk"/>
                <a:cs typeface="Space Grotesk"/>
              </a:rPr>
              <a:t>O</a:t>
            </a:r>
            <a:endParaRPr lang="en-GB" sz="4800" b="1" dirty="0">
              <a:solidFill>
                <a:srgbClr val="31023C"/>
              </a:solidFill>
              <a:latin typeface="Space Grotesk"/>
              <a:cs typeface="Space Grotesk"/>
              <a:sym typeface="Space Grotesk"/>
            </a:endParaRPr>
          </a:p>
          <a:p>
            <a:r>
              <a:rPr lang="en-GB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Space Grotesk"/>
                <a:cs typeface="Space Grotesk"/>
                <a:sym typeface="Space Grotesk"/>
              </a:rPr>
              <a:t>U</a:t>
            </a:r>
          </a:p>
          <a:p>
            <a:r>
              <a:rPr lang="en-GB" sz="4800" b="1" dirty="0">
                <a:solidFill>
                  <a:srgbClr val="31023C"/>
                </a:solidFill>
                <a:latin typeface="Space Grotesk"/>
                <a:cs typeface="Space Grotesk"/>
                <a:sym typeface="Space Grotesk"/>
              </a:rPr>
              <a:t>T</a:t>
            </a:r>
          </a:p>
          <a:p>
            <a:r>
              <a:rPr lang="en-GB" sz="4800" b="1" dirty="0">
                <a:solidFill>
                  <a:srgbClr val="31023C"/>
                </a:solidFill>
                <a:latin typeface="Space Grotesk"/>
                <a:cs typeface="Space Grotesk"/>
                <a:sym typeface="Space Grotesk"/>
              </a:rPr>
              <a:t>P</a:t>
            </a:r>
          </a:p>
          <a:p>
            <a:r>
              <a:rPr lang="en-GB" sz="4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Space Grotesk"/>
                <a:cs typeface="Space Grotesk"/>
                <a:sym typeface="Space Grotesk"/>
              </a:rPr>
              <a:t>U</a:t>
            </a:r>
          </a:p>
          <a:p>
            <a:r>
              <a:rPr lang="en-GB" sz="4800" b="1" dirty="0">
                <a:solidFill>
                  <a:srgbClr val="31023C"/>
                </a:solidFill>
                <a:latin typeface="Space Grotesk"/>
                <a:cs typeface="Space Grotesk"/>
                <a:sym typeface="Space Grotesk"/>
              </a:rPr>
              <a:t>T</a:t>
            </a:r>
            <a:endParaRPr lang="en-GB" sz="4800" dirty="0">
              <a:solidFill>
                <a:srgbClr val="31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PROJECT LINK</a:t>
            </a:r>
            <a:endParaRPr dirty="0"/>
          </a:p>
        </p:txBody>
      </p:sp>
      <p:sp>
        <p:nvSpPr>
          <p:cNvPr id="849" name="Google Shape;849;p49"/>
          <p:cNvSpPr txBox="1">
            <a:spLocks noGrp="1"/>
          </p:cNvSpPr>
          <p:nvPr>
            <p:ph type="body" idx="1"/>
          </p:nvPr>
        </p:nvSpPr>
        <p:spPr>
          <a:xfrm>
            <a:off x="1670756" y="2381857"/>
            <a:ext cx="5712178" cy="41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Space Grotesk"/>
                <a:cs typeface="Space Grotesk"/>
                <a:sym typeface="Space Grotesk"/>
                <a:hlinkClick r:id="rId3"/>
              </a:rPr>
              <a:t>https://github.com/Ola-Mohamed/Ciphers</a:t>
            </a:r>
            <a:endParaRPr sz="2000" b="1" dirty="0">
              <a:latin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2212622" y="259645"/>
            <a:ext cx="4052711" cy="67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History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936978" y="1016000"/>
            <a:ext cx="6914247" cy="355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1800" b="0" spc="-30" dirty="0">
                <a:solidFill>
                  <a:srgbClr val="F9EFC9"/>
                </a:solidFill>
                <a:latin typeface="Adelle Sans Th"/>
                <a:cs typeface="Adelle Sans Th"/>
              </a:rPr>
              <a:t>Before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the modern </a:t>
            </a:r>
            <a:r>
              <a:rPr lang="en-GB" sz="1800" b="0" spc="-25" dirty="0">
                <a:solidFill>
                  <a:srgbClr val="F9EFC9"/>
                </a:solidFill>
                <a:latin typeface="Adelle Sans Th"/>
                <a:cs typeface="Adelle Sans Th"/>
              </a:rPr>
              <a:t>era, </a:t>
            </a: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security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communication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is  the primary concern in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government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and </a:t>
            </a:r>
            <a:r>
              <a:rPr lang="en-GB" sz="1800" b="0" spc="-30" dirty="0">
                <a:solidFill>
                  <a:srgbClr val="F9EFC9"/>
                </a:solidFill>
                <a:latin typeface="Adelle Sans Th"/>
                <a:cs typeface="Adelle Sans Th"/>
              </a:rPr>
              <a:t>military, 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As happened in the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last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century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in the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global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war 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between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the English and the Germans, the  Enigma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device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was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used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to </a:t>
            </a: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encrypt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the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messages 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of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the German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army</a:t>
            </a:r>
            <a:r>
              <a:rPr lang="en-GB" sz="1800" b="0" spc="15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generals.</a:t>
            </a:r>
            <a:endParaRPr lang="en-GB" sz="1800" dirty="0">
              <a:latin typeface="Adelle Sans Th"/>
              <a:cs typeface="Adelle Sans Th"/>
            </a:endParaRPr>
          </a:p>
          <a:p>
            <a:pPr marL="114300" indent="0">
              <a:lnSpc>
                <a:spcPct val="100000"/>
              </a:lnSpc>
              <a:spcBef>
                <a:spcPts val="40"/>
              </a:spcBef>
              <a:buNone/>
            </a:pPr>
            <a:endParaRPr lang="en-GB" sz="1800" dirty="0">
              <a:latin typeface="Adelle Sans Th"/>
              <a:cs typeface="Adelle Sans Th"/>
            </a:endParaRPr>
          </a:p>
          <a:p>
            <a:pPr marL="12700" marR="71755">
              <a:lnSpc>
                <a:spcPct val="100000"/>
              </a:lnSpc>
            </a:pP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Security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communication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become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more important </a:t>
            </a:r>
          </a:p>
          <a:p>
            <a:pPr marL="0" marR="71755" indent="0">
              <a:lnSpc>
                <a:spcPct val="100000"/>
              </a:lnSpc>
              <a:buNone/>
            </a:pP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today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as a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result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increasing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use </a:t>
            </a:r>
            <a:r>
              <a:rPr lang="en-GB" sz="1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of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the </a:t>
            </a: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electronic </a:t>
            </a:r>
          </a:p>
          <a:p>
            <a:pPr marL="0" marR="71755" indent="0">
              <a:lnSpc>
                <a:spcPct val="100000"/>
              </a:lnSpc>
              <a:buNone/>
            </a:pP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communication </a:t>
            </a:r>
            <a:r>
              <a:rPr lang="en-GB" sz="1800" b="0" spc="-25" dirty="0">
                <a:solidFill>
                  <a:srgbClr val="F9EFC9"/>
                </a:solidFill>
                <a:latin typeface="Adelle Sans Th"/>
                <a:cs typeface="Adelle Sans Th"/>
              </a:rPr>
              <a:t>for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many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daily </a:t>
            </a:r>
            <a:r>
              <a:rPr lang="en-GB" sz="1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activities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such as </a:t>
            </a:r>
          </a:p>
          <a:p>
            <a:pPr marL="0" marR="71755" indent="0">
              <a:lnSpc>
                <a:spcPct val="100000"/>
              </a:lnSpc>
              <a:buNone/>
            </a:pP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lang="en-GB" sz="1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internet </a:t>
            </a:r>
            <a:r>
              <a:rPr lang="en-GB" sz="1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banking,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and online</a:t>
            </a:r>
            <a:r>
              <a:rPr lang="en-GB" sz="1800" b="0" spc="15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lang="en-GB" sz="1800" b="0" dirty="0">
                <a:solidFill>
                  <a:srgbClr val="F9EFC9"/>
                </a:solidFill>
                <a:latin typeface="Adelle Sans Th"/>
                <a:cs typeface="Adelle Sans Th"/>
              </a:rPr>
              <a:t>shopping.</a:t>
            </a:r>
            <a:endParaRPr lang="en-GB" sz="1800" dirty="0">
              <a:latin typeface="Adelle Sans Th"/>
              <a:cs typeface="Adelle Sans T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 descr="A typewriter on a wooden stand&#10;&#10;Description automatically generated with low confidence">
            <a:extLst>
              <a:ext uri="{FF2B5EF4-FFF2-40B4-BE49-F238E27FC236}">
                <a16:creationId xmlns:a16="http://schemas.microsoft.com/office/drawing/2014/main" id="{5D332E15-06BD-4727-A739-89828E30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67" y="2224880"/>
            <a:ext cx="2025216" cy="2542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ubTitle" idx="1"/>
          </p:nvPr>
        </p:nvSpPr>
        <p:spPr>
          <a:xfrm>
            <a:off x="3903950" y="2404533"/>
            <a:ext cx="4054717" cy="1057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pc="-125" dirty="0"/>
              <a:t>To </a:t>
            </a:r>
            <a:r>
              <a:rPr lang="en-GB" spc="-15" dirty="0"/>
              <a:t>establish </a:t>
            </a:r>
            <a:r>
              <a:rPr lang="en-GB" spc="-10" dirty="0"/>
              <a:t>secure communication, </a:t>
            </a:r>
            <a:r>
              <a:rPr lang="en-GB" spc="-45" dirty="0"/>
              <a:t>Transmitted </a:t>
            </a:r>
            <a:r>
              <a:rPr lang="en-GB" spc="-30" dirty="0"/>
              <a:t>data </a:t>
            </a:r>
            <a:r>
              <a:rPr lang="en-GB" spc="-10" dirty="0"/>
              <a:t>must </a:t>
            </a:r>
            <a:r>
              <a:rPr lang="en-GB" dirty="0"/>
              <a:t>be </a:t>
            </a:r>
            <a:r>
              <a:rPr lang="en-GB" spc="-10" dirty="0"/>
              <a:t>encrypted  </a:t>
            </a:r>
            <a:r>
              <a:rPr lang="en-GB" dirty="0"/>
              <a:t>using cipher </a:t>
            </a:r>
            <a:r>
              <a:rPr lang="en-GB" spc="-10" dirty="0"/>
              <a:t>algorithms </a:t>
            </a:r>
            <a:r>
              <a:rPr lang="en-GB" spc="-15" dirty="0"/>
              <a:t>to </a:t>
            </a:r>
            <a:r>
              <a:rPr lang="en-GB" spc="-30" dirty="0"/>
              <a:t>prevent </a:t>
            </a:r>
            <a:r>
              <a:rPr lang="en-GB" spc="-35" dirty="0"/>
              <a:t>attacking</a:t>
            </a:r>
            <a:r>
              <a:rPr lang="en-GB" spc="55" dirty="0"/>
              <a:t> </a:t>
            </a:r>
            <a:r>
              <a:rPr lang="en-GB" dirty="0"/>
              <a:t>it.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903950" y="1424800"/>
            <a:ext cx="4054717" cy="799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Cipher </a:t>
            </a:r>
            <a:endParaRPr dirty="0"/>
          </a:p>
        </p:txBody>
      </p:sp>
      <p:sp>
        <p:nvSpPr>
          <p:cNvPr id="263" name="Google Shape;263;p29"/>
          <p:cNvSpPr/>
          <p:nvPr/>
        </p:nvSpPr>
        <p:spPr>
          <a:xfrm>
            <a:off x="1337927" y="1424800"/>
            <a:ext cx="2293800" cy="22938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 amt="60000"/>
          </a:blip>
          <a:srcRect l="26447" r="6680"/>
          <a:stretch/>
        </p:blipFill>
        <p:spPr>
          <a:xfrm>
            <a:off x="1337927" y="1427026"/>
            <a:ext cx="2293800" cy="22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4C16-FAB3-4212-A560-03A07827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Encryption &amp; Decryption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D387-2212-4466-AC78-59F40C8F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925" y="1614311"/>
            <a:ext cx="6558300" cy="2686756"/>
          </a:xfrm>
        </p:spPr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891A0-FB63-45C5-A2C6-71FF334F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67" y="1965175"/>
            <a:ext cx="6406066" cy="202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51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rot="-5400000">
            <a:off x="8110850" y="2217356"/>
            <a:ext cx="543394" cy="50389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"/>
          </p:nvPr>
        </p:nvSpPr>
        <p:spPr>
          <a:xfrm>
            <a:off x="4604809" y="1542624"/>
            <a:ext cx="3450382" cy="1467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MonoNumeric</a:t>
            </a:r>
            <a:endParaRPr dirty="0"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2"/>
          </p:nvPr>
        </p:nvSpPr>
        <p:spPr>
          <a:xfrm>
            <a:off x="4785491" y="3009699"/>
            <a:ext cx="3269700" cy="1467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Monoalphabetic</a:t>
            </a:r>
            <a:endParaRPr dirty="0"/>
          </a:p>
        </p:txBody>
      </p:sp>
      <p:grpSp>
        <p:nvGrpSpPr>
          <p:cNvPr id="282" name="Google Shape;282;p31"/>
          <p:cNvGrpSpPr/>
          <p:nvPr/>
        </p:nvGrpSpPr>
        <p:grpSpPr>
          <a:xfrm flipH="1">
            <a:off x="4054626" y="3454226"/>
            <a:ext cx="473175" cy="495357"/>
            <a:chOff x="3366088" y="1396968"/>
            <a:chExt cx="361423" cy="378337"/>
          </a:xfrm>
        </p:grpSpPr>
        <p:sp>
          <p:nvSpPr>
            <p:cNvPr id="283" name="Google Shape;283;p31"/>
            <p:cNvSpPr/>
            <p:nvPr/>
          </p:nvSpPr>
          <p:spPr>
            <a:xfrm>
              <a:off x="3366088" y="1396968"/>
              <a:ext cx="361423" cy="378337"/>
            </a:xfrm>
            <a:custGeom>
              <a:avLst/>
              <a:gdLst/>
              <a:ahLst/>
              <a:cxnLst/>
              <a:rect l="l" t="t" r="r" b="b"/>
              <a:pathLst>
                <a:path w="12479" h="13063" extrusionOk="0">
                  <a:moveTo>
                    <a:pt x="6466" y="763"/>
                  </a:moveTo>
                  <a:cubicBezTo>
                    <a:pt x="7311" y="763"/>
                    <a:pt x="8145" y="2299"/>
                    <a:pt x="8502" y="3073"/>
                  </a:cubicBezTo>
                  <a:cubicBezTo>
                    <a:pt x="7966" y="2900"/>
                    <a:pt x="7210" y="2814"/>
                    <a:pt x="6457" y="2814"/>
                  </a:cubicBezTo>
                  <a:cubicBezTo>
                    <a:pt x="5704" y="2814"/>
                    <a:pt x="4954" y="2900"/>
                    <a:pt x="4430" y="3073"/>
                  </a:cubicBezTo>
                  <a:cubicBezTo>
                    <a:pt x="4787" y="2299"/>
                    <a:pt x="5597" y="763"/>
                    <a:pt x="6466" y="763"/>
                  </a:cubicBezTo>
                  <a:close/>
                  <a:moveTo>
                    <a:pt x="6461" y="3585"/>
                  </a:moveTo>
                  <a:cubicBezTo>
                    <a:pt x="6820" y="3585"/>
                    <a:pt x="7180" y="3609"/>
                    <a:pt x="7537" y="3656"/>
                  </a:cubicBezTo>
                  <a:lnTo>
                    <a:pt x="7323" y="4644"/>
                  </a:lnTo>
                  <a:cubicBezTo>
                    <a:pt x="7240" y="5049"/>
                    <a:pt x="6883" y="5347"/>
                    <a:pt x="6466" y="5347"/>
                  </a:cubicBezTo>
                  <a:cubicBezTo>
                    <a:pt x="6049" y="5347"/>
                    <a:pt x="5692" y="5049"/>
                    <a:pt x="5597" y="4644"/>
                  </a:cubicBezTo>
                  <a:lnTo>
                    <a:pt x="5394" y="3656"/>
                  </a:lnTo>
                  <a:cubicBezTo>
                    <a:pt x="5746" y="3609"/>
                    <a:pt x="6103" y="3585"/>
                    <a:pt x="6461" y="3585"/>
                  </a:cubicBezTo>
                  <a:close/>
                  <a:moveTo>
                    <a:pt x="8276" y="3799"/>
                  </a:moveTo>
                  <a:cubicBezTo>
                    <a:pt x="8538" y="3894"/>
                    <a:pt x="8740" y="3990"/>
                    <a:pt x="8895" y="4156"/>
                  </a:cubicBezTo>
                  <a:cubicBezTo>
                    <a:pt x="8597" y="4859"/>
                    <a:pt x="8026" y="5716"/>
                    <a:pt x="7287" y="6514"/>
                  </a:cubicBezTo>
                  <a:lnTo>
                    <a:pt x="5644" y="6514"/>
                  </a:lnTo>
                  <a:cubicBezTo>
                    <a:pt x="4668" y="5502"/>
                    <a:pt x="4204" y="4549"/>
                    <a:pt x="4037" y="4156"/>
                  </a:cubicBezTo>
                  <a:cubicBezTo>
                    <a:pt x="4192" y="4013"/>
                    <a:pt x="4394" y="3894"/>
                    <a:pt x="4644" y="3799"/>
                  </a:cubicBezTo>
                  <a:lnTo>
                    <a:pt x="4859" y="4799"/>
                  </a:lnTo>
                  <a:cubicBezTo>
                    <a:pt x="5025" y="5549"/>
                    <a:pt x="5692" y="6085"/>
                    <a:pt x="6466" y="6085"/>
                  </a:cubicBezTo>
                  <a:cubicBezTo>
                    <a:pt x="7240" y="6085"/>
                    <a:pt x="7907" y="5537"/>
                    <a:pt x="8073" y="4799"/>
                  </a:cubicBezTo>
                  <a:lnTo>
                    <a:pt x="8276" y="3799"/>
                  </a:lnTo>
                  <a:close/>
                  <a:moveTo>
                    <a:pt x="10085" y="7264"/>
                  </a:moveTo>
                  <a:lnTo>
                    <a:pt x="10085" y="10740"/>
                  </a:lnTo>
                  <a:lnTo>
                    <a:pt x="2835" y="10740"/>
                  </a:lnTo>
                  <a:lnTo>
                    <a:pt x="2835" y="7264"/>
                  </a:lnTo>
                  <a:close/>
                  <a:moveTo>
                    <a:pt x="9109" y="5394"/>
                  </a:moveTo>
                  <a:cubicBezTo>
                    <a:pt x="10264" y="5692"/>
                    <a:pt x="11157" y="6657"/>
                    <a:pt x="11300" y="7847"/>
                  </a:cubicBezTo>
                  <a:lnTo>
                    <a:pt x="11633" y="10276"/>
                  </a:lnTo>
                  <a:cubicBezTo>
                    <a:pt x="11669" y="10598"/>
                    <a:pt x="11467" y="10895"/>
                    <a:pt x="11169" y="10967"/>
                  </a:cubicBezTo>
                  <a:lnTo>
                    <a:pt x="10859" y="11062"/>
                  </a:lnTo>
                  <a:lnTo>
                    <a:pt x="10859" y="7145"/>
                  </a:lnTo>
                  <a:cubicBezTo>
                    <a:pt x="10859" y="6788"/>
                    <a:pt x="10574" y="6502"/>
                    <a:pt x="10216" y="6502"/>
                  </a:cubicBezTo>
                  <a:lnTo>
                    <a:pt x="8311" y="6502"/>
                  </a:lnTo>
                  <a:cubicBezTo>
                    <a:pt x="8657" y="6109"/>
                    <a:pt x="8907" y="5716"/>
                    <a:pt x="9109" y="5394"/>
                  </a:cubicBezTo>
                  <a:close/>
                  <a:moveTo>
                    <a:pt x="3799" y="5394"/>
                  </a:moveTo>
                  <a:cubicBezTo>
                    <a:pt x="4013" y="5716"/>
                    <a:pt x="4275" y="6109"/>
                    <a:pt x="4609" y="6526"/>
                  </a:cubicBezTo>
                  <a:lnTo>
                    <a:pt x="2704" y="6526"/>
                  </a:lnTo>
                  <a:cubicBezTo>
                    <a:pt x="2346" y="6526"/>
                    <a:pt x="2061" y="6811"/>
                    <a:pt x="2061" y="7169"/>
                  </a:cubicBezTo>
                  <a:lnTo>
                    <a:pt x="2061" y="11193"/>
                  </a:lnTo>
                  <a:lnTo>
                    <a:pt x="1370" y="11002"/>
                  </a:lnTo>
                  <a:cubicBezTo>
                    <a:pt x="1049" y="10919"/>
                    <a:pt x="834" y="10586"/>
                    <a:pt x="918" y="10264"/>
                  </a:cubicBezTo>
                  <a:lnTo>
                    <a:pt x="1465" y="7669"/>
                  </a:lnTo>
                  <a:cubicBezTo>
                    <a:pt x="1703" y="6514"/>
                    <a:pt x="2644" y="5597"/>
                    <a:pt x="3799" y="5394"/>
                  </a:cubicBezTo>
                  <a:close/>
                  <a:moveTo>
                    <a:pt x="10062" y="11514"/>
                  </a:moveTo>
                  <a:lnTo>
                    <a:pt x="10062" y="12181"/>
                  </a:lnTo>
                  <a:lnTo>
                    <a:pt x="10085" y="12181"/>
                  </a:lnTo>
                  <a:cubicBezTo>
                    <a:pt x="10085" y="12252"/>
                    <a:pt x="10026" y="12312"/>
                    <a:pt x="9943" y="12312"/>
                  </a:cubicBezTo>
                  <a:lnTo>
                    <a:pt x="2954" y="12312"/>
                  </a:lnTo>
                  <a:cubicBezTo>
                    <a:pt x="2882" y="12312"/>
                    <a:pt x="2823" y="12252"/>
                    <a:pt x="2823" y="12181"/>
                  </a:cubicBezTo>
                  <a:lnTo>
                    <a:pt x="2823" y="11514"/>
                  </a:lnTo>
                  <a:close/>
                  <a:moveTo>
                    <a:pt x="6454" y="1"/>
                  </a:moveTo>
                  <a:cubicBezTo>
                    <a:pt x="4906" y="1"/>
                    <a:pt x="3739" y="2477"/>
                    <a:pt x="3239" y="3918"/>
                  </a:cubicBezTo>
                  <a:cubicBezTo>
                    <a:pt x="3180" y="4037"/>
                    <a:pt x="3180" y="4168"/>
                    <a:pt x="3239" y="4275"/>
                  </a:cubicBezTo>
                  <a:cubicBezTo>
                    <a:pt x="3263" y="4347"/>
                    <a:pt x="3311" y="4490"/>
                    <a:pt x="3418" y="4680"/>
                  </a:cubicBezTo>
                  <a:cubicBezTo>
                    <a:pt x="2061" y="5025"/>
                    <a:pt x="1001" y="6109"/>
                    <a:pt x="703" y="7490"/>
                  </a:cubicBezTo>
                  <a:lnTo>
                    <a:pt x="156" y="10074"/>
                  </a:lnTo>
                  <a:cubicBezTo>
                    <a:pt x="1" y="10812"/>
                    <a:pt x="429" y="11538"/>
                    <a:pt x="1168" y="11729"/>
                  </a:cubicBezTo>
                  <a:lnTo>
                    <a:pt x="2061" y="11967"/>
                  </a:lnTo>
                  <a:lnTo>
                    <a:pt x="2061" y="12169"/>
                  </a:lnTo>
                  <a:cubicBezTo>
                    <a:pt x="2061" y="12657"/>
                    <a:pt x="2454" y="13062"/>
                    <a:pt x="2954" y="13062"/>
                  </a:cubicBezTo>
                  <a:lnTo>
                    <a:pt x="9943" y="13062"/>
                  </a:lnTo>
                  <a:cubicBezTo>
                    <a:pt x="10431" y="13062"/>
                    <a:pt x="10836" y="12657"/>
                    <a:pt x="10836" y="12169"/>
                  </a:cubicBezTo>
                  <a:lnTo>
                    <a:pt x="10836" y="11848"/>
                  </a:lnTo>
                  <a:lnTo>
                    <a:pt x="11347" y="11717"/>
                  </a:lnTo>
                  <a:cubicBezTo>
                    <a:pt x="12026" y="11538"/>
                    <a:pt x="12479" y="10883"/>
                    <a:pt x="12383" y="10181"/>
                  </a:cubicBezTo>
                  <a:lnTo>
                    <a:pt x="12062" y="7764"/>
                  </a:lnTo>
                  <a:cubicBezTo>
                    <a:pt x="11871" y="6287"/>
                    <a:pt x="10824" y="5121"/>
                    <a:pt x="9490" y="4704"/>
                  </a:cubicBezTo>
                  <a:cubicBezTo>
                    <a:pt x="9585" y="4502"/>
                    <a:pt x="9633" y="4347"/>
                    <a:pt x="9669" y="4275"/>
                  </a:cubicBezTo>
                  <a:cubicBezTo>
                    <a:pt x="9728" y="4168"/>
                    <a:pt x="9728" y="4037"/>
                    <a:pt x="9669" y="3918"/>
                  </a:cubicBezTo>
                  <a:cubicBezTo>
                    <a:pt x="9157" y="2466"/>
                    <a:pt x="8002" y="1"/>
                    <a:pt x="6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522659" y="1616689"/>
              <a:ext cx="60705" cy="22417"/>
            </a:xfrm>
            <a:custGeom>
              <a:avLst/>
              <a:gdLst/>
              <a:ahLst/>
              <a:cxnLst/>
              <a:rect l="l" t="t" r="r" b="b"/>
              <a:pathLst>
                <a:path w="2096" h="77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595"/>
                    <a:pt x="179" y="774"/>
                    <a:pt x="393" y="774"/>
                  </a:cubicBezTo>
                  <a:lnTo>
                    <a:pt x="1715" y="774"/>
                  </a:lnTo>
                  <a:cubicBezTo>
                    <a:pt x="1917" y="774"/>
                    <a:pt x="2096" y="595"/>
                    <a:pt x="2096" y="393"/>
                  </a:cubicBezTo>
                  <a:cubicBezTo>
                    <a:pt x="2096" y="179"/>
                    <a:pt x="1941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4099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Ciphers</a:t>
            </a:r>
            <a:endParaRPr dirty="0"/>
          </a:p>
        </p:txBody>
      </p:sp>
      <p:grpSp>
        <p:nvGrpSpPr>
          <p:cNvPr id="286" name="Google Shape;286;p31"/>
          <p:cNvGrpSpPr/>
          <p:nvPr/>
        </p:nvGrpSpPr>
        <p:grpSpPr>
          <a:xfrm flipH="1">
            <a:off x="4099434" y="2093809"/>
            <a:ext cx="496001" cy="477941"/>
            <a:chOff x="2671249" y="1373926"/>
            <a:chExt cx="378656" cy="364841"/>
          </a:xfrm>
        </p:grpSpPr>
        <p:sp>
          <p:nvSpPr>
            <p:cNvPr id="287" name="Google Shape;287;p31"/>
            <p:cNvSpPr/>
            <p:nvPr/>
          </p:nvSpPr>
          <p:spPr>
            <a:xfrm>
              <a:off x="2671249" y="1373926"/>
              <a:ext cx="378656" cy="364841"/>
            </a:xfrm>
            <a:custGeom>
              <a:avLst/>
              <a:gdLst/>
              <a:ahLst/>
              <a:cxnLst/>
              <a:rect l="l" t="t" r="r" b="b"/>
              <a:pathLst>
                <a:path w="13074" h="12597" extrusionOk="0">
                  <a:moveTo>
                    <a:pt x="11645" y="762"/>
                  </a:moveTo>
                  <a:cubicBezTo>
                    <a:pt x="12002" y="762"/>
                    <a:pt x="12288" y="1048"/>
                    <a:pt x="12288" y="1405"/>
                  </a:cubicBezTo>
                  <a:lnTo>
                    <a:pt x="12288" y="8120"/>
                  </a:lnTo>
                  <a:lnTo>
                    <a:pt x="751" y="8120"/>
                  </a:lnTo>
                  <a:lnTo>
                    <a:pt x="751" y="1405"/>
                  </a:lnTo>
                  <a:cubicBezTo>
                    <a:pt x="751" y="1048"/>
                    <a:pt x="1048" y="762"/>
                    <a:pt x="1394" y="762"/>
                  </a:cubicBezTo>
                  <a:close/>
                  <a:moveTo>
                    <a:pt x="12300" y="8894"/>
                  </a:moveTo>
                  <a:lnTo>
                    <a:pt x="12300" y="9394"/>
                  </a:lnTo>
                  <a:cubicBezTo>
                    <a:pt x="12288" y="9751"/>
                    <a:pt x="12002" y="10037"/>
                    <a:pt x="11657" y="10037"/>
                  </a:cubicBezTo>
                  <a:lnTo>
                    <a:pt x="1406" y="10037"/>
                  </a:lnTo>
                  <a:cubicBezTo>
                    <a:pt x="1048" y="10037"/>
                    <a:pt x="763" y="9751"/>
                    <a:pt x="763" y="9394"/>
                  </a:cubicBezTo>
                  <a:lnTo>
                    <a:pt x="763" y="8894"/>
                  </a:lnTo>
                  <a:close/>
                  <a:moveTo>
                    <a:pt x="7311" y="10799"/>
                  </a:moveTo>
                  <a:lnTo>
                    <a:pt x="7311" y="11823"/>
                  </a:lnTo>
                  <a:lnTo>
                    <a:pt x="5680" y="11823"/>
                  </a:lnTo>
                  <a:lnTo>
                    <a:pt x="5680" y="10799"/>
                  </a:lnTo>
                  <a:close/>
                  <a:moveTo>
                    <a:pt x="1406" y="0"/>
                  </a:moveTo>
                  <a:cubicBezTo>
                    <a:pt x="632" y="0"/>
                    <a:pt x="1" y="631"/>
                    <a:pt x="1" y="1405"/>
                  </a:cubicBezTo>
                  <a:lnTo>
                    <a:pt x="1" y="9394"/>
                  </a:lnTo>
                  <a:cubicBezTo>
                    <a:pt x="1" y="10168"/>
                    <a:pt x="632" y="10799"/>
                    <a:pt x="1406" y="10799"/>
                  </a:cubicBezTo>
                  <a:lnTo>
                    <a:pt x="4930" y="10799"/>
                  </a:lnTo>
                  <a:lnTo>
                    <a:pt x="4930" y="11823"/>
                  </a:lnTo>
                  <a:lnTo>
                    <a:pt x="3501" y="11823"/>
                  </a:lnTo>
                  <a:cubicBezTo>
                    <a:pt x="3299" y="11823"/>
                    <a:pt x="3120" y="12002"/>
                    <a:pt x="3120" y="12204"/>
                  </a:cubicBezTo>
                  <a:cubicBezTo>
                    <a:pt x="3120" y="12418"/>
                    <a:pt x="3299" y="12597"/>
                    <a:pt x="3501" y="12597"/>
                  </a:cubicBezTo>
                  <a:lnTo>
                    <a:pt x="9526" y="12597"/>
                  </a:lnTo>
                  <a:cubicBezTo>
                    <a:pt x="9740" y="12597"/>
                    <a:pt x="9919" y="12418"/>
                    <a:pt x="9919" y="12204"/>
                  </a:cubicBezTo>
                  <a:cubicBezTo>
                    <a:pt x="9919" y="12002"/>
                    <a:pt x="9740" y="11823"/>
                    <a:pt x="9526" y="11823"/>
                  </a:cubicBezTo>
                  <a:lnTo>
                    <a:pt x="8097" y="11823"/>
                  </a:lnTo>
                  <a:lnTo>
                    <a:pt x="8097" y="10799"/>
                  </a:lnTo>
                  <a:lnTo>
                    <a:pt x="11669" y="10799"/>
                  </a:lnTo>
                  <a:cubicBezTo>
                    <a:pt x="12443" y="10799"/>
                    <a:pt x="13074" y="10168"/>
                    <a:pt x="13074" y="9394"/>
                  </a:cubicBezTo>
                  <a:lnTo>
                    <a:pt x="13074" y="1405"/>
                  </a:lnTo>
                  <a:cubicBezTo>
                    <a:pt x="13062" y="631"/>
                    <a:pt x="12431" y="0"/>
                    <a:pt x="1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796425" y="1418731"/>
              <a:ext cx="126595" cy="168330"/>
            </a:xfrm>
            <a:custGeom>
              <a:avLst/>
              <a:gdLst/>
              <a:ahLst/>
              <a:cxnLst/>
              <a:rect l="l" t="t" r="r" b="b"/>
              <a:pathLst>
                <a:path w="4371" h="5812" extrusionOk="0">
                  <a:moveTo>
                    <a:pt x="3596" y="3144"/>
                  </a:moveTo>
                  <a:lnTo>
                    <a:pt x="3596" y="5037"/>
                  </a:lnTo>
                  <a:lnTo>
                    <a:pt x="775" y="5037"/>
                  </a:lnTo>
                  <a:lnTo>
                    <a:pt x="775" y="3144"/>
                  </a:lnTo>
                  <a:close/>
                  <a:moveTo>
                    <a:pt x="2203" y="1"/>
                  </a:moveTo>
                  <a:cubicBezTo>
                    <a:pt x="1370" y="1"/>
                    <a:pt x="703" y="680"/>
                    <a:pt x="703" y="1513"/>
                  </a:cubicBezTo>
                  <a:lnTo>
                    <a:pt x="703" y="2382"/>
                  </a:lnTo>
                  <a:lnTo>
                    <a:pt x="417" y="2382"/>
                  </a:lnTo>
                  <a:cubicBezTo>
                    <a:pt x="203" y="2382"/>
                    <a:pt x="25" y="2561"/>
                    <a:pt x="25" y="2775"/>
                  </a:cubicBezTo>
                  <a:lnTo>
                    <a:pt x="25" y="5418"/>
                  </a:lnTo>
                  <a:cubicBezTo>
                    <a:pt x="1" y="5633"/>
                    <a:pt x="179" y="5811"/>
                    <a:pt x="382" y="5811"/>
                  </a:cubicBezTo>
                  <a:lnTo>
                    <a:pt x="3989" y="5811"/>
                  </a:lnTo>
                  <a:cubicBezTo>
                    <a:pt x="4192" y="5811"/>
                    <a:pt x="4370" y="5633"/>
                    <a:pt x="4370" y="5418"/>
                  </a:cubicBezTo>
                  <a:lnTo>
                    <a:pt x="4370" y="2775"/>
                  </a:lnTo>
                  <a:cubicBezTo>
                    <a:pt x="4370" y="2561"/>
                    <a:pt x="4192" y="2382"/>
                    <a:pt x="3989" y="2382"/>
                  </a:cubicBezTo>
                  <a:lnTo>
                    <a:pt x="1441" y="2382"/>
                  </a:lnTo>
                  <a:lnTo>
                    <a:pt x="1441" y="1513"/>
                  </a:lnTo>
                  <a:cubicBezTo>
                    <a:pt x="1441" y="1108"/>
                    <a:pt x="1775" y="763"/>
                    <a:pt x="2191" y="763"/>
                  </a:cubicBezTo>
                  <a:cubicBezTo>
                    <a:pt x="2584" y="763"/>
                    <a:pt x="2930" y="1084"/>
                    <a:pt x="2930" y="1513"/>
                  </a:cubicBezTo>
                  <a:cubicBezTo>
                    <a:pt x="2930" y="1715"/>
                    <a:pt x="3108" y="1894"/>
                    <a:pt x="3323" y="1894"/>
                  </a:cubicBezTo>
                  <a:cubicBezTo>
                    <a:pt x="3525" y="1894"/>
                    <a:pt x="3704" y="1715"/>
                    <a:pt x="3704" y="1513"/>
                  </a:cubicBezTo>
                  <a:cubicBezTo>
                    <a:pt x="3704" y="680"/>
                    <a:pt x="3037" y="1"/>
                    <a:pt x="2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1"/>
          <p:cNvSpPr/>
          <p:nvPr/>
        </p:nvSpPr>
        <p:spPr>
          <a:xfrm>
            <a:off x="1088813" y="1839777"/>
            <a:ext cx="2340000" cy="2340000"/>
          </a:xfrm>
          <a:prstGeom prst="ellipse">
            <a:avLst/>
          </a:pr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 amt="60000"/>
          </a:blip>
          <a:srcRect l="30823" r="2300"/>
          <a:stretch/>
        </p:blipFill>
        <p:spPr>
          <a:xfrm>
            <a:off x="1108892" y="1786025"/>
            <a:ext cx="2396100" cy="239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55EE-530A-4A7E-A513-7EA00E363168}"/>
              </a:ext>
            </a:extLst>
          </p:cNvPr>
          <p:cNvSpPr txBox="1"/>
          <p:nvPr/>
        </p:nvSpPr>
        <p:spPr>
          <a:xfrm>
            <a:off x="361244" y="417689"/>
            <a:ext cx="84215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MonoNumeric: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In the mono-numeric substitution encryption, 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each alphabetic letter is substituted by 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a number according to the following table:</a:t>
            </a:r>
          </a:p>
          <a:p>
            <a:endParaRPr lang="en-GB" sz="1800" b="1" dirty="0">
              <a:solidFill>
                <a:schemeClr val="bg1"/>
              </a:solidFill>
              <a:latin typeface="+mn-lt"/>
            </a:endParaRPr>
          </a:p>
          <a:p>
            <a:endParaRPr lang="en-GB" sz="2400" b="1" dirty="0">
              <a:solidFill>
                <a:schemeClr val="bg1"/>
              </a:solidFill>
              <a:latin typeface="+mn-lt"/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2400" b="1" dirty="0">
              <a:solidFill>
                <a:schemeClr val="bg1"/>
              </a:solidFill>
            </a:endParaRPr>
          </a:p>
          <a:p>
            <a:endParaRPr lang="en-GB" sz="16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27641-C382-4161-A2BB-E7ABD587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33" y="1334775"/>
            <a:ext cx="1303347" cy="3291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401435-1F77-4423-A3E1-999C9C1C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99" y="1319095"/>
            <a:ext cx="1377356" cy="3307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99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1A6C6-AE9F-4967-8570-8F7718ED9991}"/>
              </a:ext>
            </a:extLst>
          </p:cNvPr>
          <p:cNvSpPr txBox="1"/>
          <p:nvPr/>
        </p:nvSpPr>
        <p:spPr>
          <a:xfrm>
            <a:off x="406400" y="508000"/>
            <a:ext cx="8398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Monoalphabetic: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 In the monoalphabetic substitution 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encryption, each alphabetic letter is substituted 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+mn-lt"/>
              </a:rPr>
              <a:t>By another letter according to the following table:</a:t>
            </a:r>
          </a:p>
          <a:p>
            <a:endParaRPr lang="en-GB" sz="1800" dirty="0">
              <a:solidFill>
                <a:schemeClr val="bg1"/>
              </a:solidFill>
              <a:latin typeface="+mn-lt"/>
            </a:endParaRPr>
          </a:p>
          <a:p>
            <a:endParaRPr lang="en-GB" sz="1800" dirty="0">
              <a:solidFill>
                <a:schemeClr val="bg1"/>
              </a:solidFill>
              <a:latin typeface="+mn-lt"/>
            </a:endParaRPr>
          </a:p>
          <a:p>
            <a:endParaRPr lang="en-GB" sz="1800" dirty="0">
              <a:solidFill>
                <a:schemeClr val="bg1"/>
              </a:solidFill>
              <a:latin typeface="+mn-lt"/>
            </a:endParaRPr>
          </a:p>
          <a:p>
            <a:endParaRPr lang="en-GB" sz="1800" dirty="0">
              <a:solidFill>
                <a:schemeClr val="bg1"/>
              </a:solidFill>
              <a:latin typeface="+mn-lt"/>
            </a:endParaRPr>
          </a:p>
          <a:p>
            <a:endParaRPr lang="en-GB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5E988A-E294-45E8-92D3-EF0D083A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8" y="2198607"/>
            <a:ext cx="5553850" cy="115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1FB9A1E-7458-4EB2-8175-2B5E2F2C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97" y="3482814"/>
            <a:ext cx="4134427" cy="115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86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A1B21F-6ED9-422A-96ED-41E3B997A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72DB3-A868-4599-9DA1-2288A46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ea typeface="Arial"/>
                <a:sym typeface="Arial"/>
              </a:rPr>
              <a:t>Project Phases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2A0770-F763-4A63-A78A-1C8413D46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54" t="-2414" r="10855" b="46666"/>
          <a:stretch/>
        </p:blipFill>
        <p:spPr>
          <a:xfrm>
            <a:off x="1020377" y="1221138"/>
            <a:ext cx="7103245" cy="3382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0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44"/>
          <p:cNvGrpSpPr/>
          <p:nvPr/>
        </p:nvGrpSpPr>
        <p:grpSpPr>
          <a:xfrm>
            <a:off x="965400" y="1670681"/>
            <a:ext cx="3683700" cy="2272748"/>
            <a:chOff x="965400" y="1886806"/>
            <a:chExt cx="3683700" cy="2272748"/>
          </a:xfrm>
        </p:grpSpPr>
        <p:sp>
          <p:nvSpPr>
            <p:cNvPr id="568" name="Google Shape;568;p44"/>
            <p:cNvSpPr/>
            <p:nvPr/>
          </p:nvSpPr>
          <p:spPr>
            <a:xfrm>
              <a:off x="1161333" y="1886806"/>
              <a:ext cx="3291967" cy="2053687"/>
            </a:xfrm>
            <a:prstGeom prst="round2SameRect">
              <a:avLst>
                <a:gd name="adj1" fmla="val 4902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 rot="10800000">
              <a:off x="965400" y="3940554"/>
              <a:ext cx="3683700" cy="219000"/>
            </a:xfrm>
            <a:prstGeom prst="round2SameRect">
              <a:avLst>
                <a:gd name="adj1" fmla="val 37352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773567" y="1960427"/>
              <a:ext cx="67486" cy="67486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 rot="10800000">
              <a:off x="2396850" y="3937250"/>
              <a:ext cx="820800" cy="117000"/>
            </a:xfrm>
            <a:prstGeom prst="round2SameRect">
              <a:avLst>
                <a:gd name="adj1" fmla="val 37352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EC447A-0FDE-4C68-BCDD-E2C5FCC106EF}"/>
              </a:ext>
            </a:extLst>
          </p:cNvPr>
          <p:cNvSpPr txBox="1"/>
          <p:nvPr/>
        </p:nvSpPr>
        <p:spPr>
          <a:xfrm>
            <a:off x="5224580" y="2066582"/>
            <a:ext cx="28676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endParaRPr lang="en-GB" sz="3500" b="1" dirty="0">
              <a:solidFill>
                <a:schemeClr val="lt1"/>
              </a:solidFill>
              <a:latin typeface="Space Grotesk"/>
              <a:cs typeface="Space Grotesk"/>
              <a:sym typeface="Space Grotesk"/>
            </a:endParaRPr>
          </a:p>
        </p:txBody>
      </p:sp>
      <p:pic>
        <p:nvPicPr>
          <p:cNvPr id="4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B4656DD-D5C2-40E4-97E2-5792EF81F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78" y="1739613"/>
            <a:ext cx="3086142" cy="2053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FA176AB-0B51-4030-B5ED-604D1B1F9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950" y="2460977"/>
            <a:ext cx="2668500" cy="992147"/>
          </a:xfrm>
        </p:spPr>
        <p:txBody>
          <a:bodyPr/>
          <a:lstStyle/>
          <a:p>
            <a:r>
              <a:rPr lang="en-GB" sz="2400" b="1" dirty="0">
                <a:latin typeface="Space Grotesk"/>
                <a:cs typeface="Space Grotesk"/>
                <a:sym typeface="Space Grotesk"/>
              </a:rPr>
              <a:t>Implementation in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crime Minitheme by Slidesgo">
  <a:themeElements>
    <a:clrScheme name="Simple Light">
      <a:dk1>
        <a:srgbClr val="000000"/>
      </a:dk1>
      <a:lt1>
        <a:srgbClr val="FFFFFF"/>
      </a:lt1>
      <a:dk2>
        <a:srgbClr val="31023C"/>
      </a:dk2>
      <a:lt2>
        <a:srgbClr val="76006A"/>
      </a:lt2>
      <a:accent1>
        <a:srgbClr val="FF66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492</Words>
  <Application>Microsoft Office PowerPoint</Application>
  <PresentationFormat>On-screen Show (16:9)</PresentationFormat>
  <Paragraphs>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Space Grotesk</vt:lpstr>
      <vt:lpstr>Lexend Mega</vt:lpstr>
      <vt:lpstr>Darker Grotesque</vt:lpstr>
      <vt:lpstr>Arial</vt:lpstr>
      <vt:lpstr>Adelle Sans Th</vt:lpstr>
      <vt:lpstr>Darker Grotesque SemiBold</vt:lpstr>
      <vt:lpstr>Cybercrime Minitheme by Slidesgo</vt:lpstr>
      <vt:lpstr>CIPHERS  PROGRAM</vt:lpstr>
      <vt:lpstr>History</vt:lpstr>
      <vt:lpstr>Cipher </vt:lpstr>
      <vt:lpstr>Encryption &amp; Decryption process</vt:lpstr>
      <vt:lpstr>Types of Ciphers</vt:lpstr>
      <vt:lpstr>PowerPoint Presentation</vt:lpstr>
      <vt:lpstr>PowerPoint Presentation</vt:lpstr>
      <vt:lpstr>Project Phases</vt:lpstr>
      <vt:lpstr>PowerPoint Presentation</vt:lpstr>
      <vt:lpstr>Some Instruction</vt:lpstr>
      <vt:lpstr>Some Instruction</vt:lpstr>
      <vt:lpstr>Some Instruction</vt:lpstr>
      <vt:lpstr>TESTING THE  PROGRAM</vt:lpstr>
      <vt:lpstr>PowerPoint Presentation</vt:lpstr>
      <vt:lpstr>PowerPoint Presentation</vt:lpstr>
      <vt:lpstr>PowerPoint Presentation</vt:lpstr>
      <vt:lpstr>GITHUB 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CIPHERS  PROGRAM</dc:title>
  <dc:creator>Ola MOHAMED</dc:creator>
  <cp:lastModifiedBy>Ola MOHAMED</cp:lastModifiedBy>
  <cp:revision>4</cp:revision>
  <dcterms:modified xsi:type="dcterms:W3CDTF">2022-01-06T19:31:46Z</dcterms:modified>
</cp:coreProperties>
</file>