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7" r:id="rId4"/>
    <p:sldId id="269" r:id="rId5"/>
    <p:sldId id="266" r:id="rId6"/>
    <p:sldId id="265" r:id="rId7"/>
    <p:sldId id="264" r:id="rId8"/>
    <p:sldId id="263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382" y="3116250"/>
            <a:ext cx="69301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dirty="0" err="1" smtClean="0">
                <a:solidFill>
                  <a:srgbClr val="F28C28"/>
                </a:solidFill>
              </a:rPr>
              <a:t>Novia</a:t>
            </a:r>
            <a:r>
              <a:rPr sz="3600" b="1" dirty="0" smtClean="0">
                <a:solidFill>
                  <a:srgbClr val="F28C28"/>
                </a:solidFill>
              </a:rPr>
              <a:t> </a:t>
            </a:r>
            <a:r>
              <a:rPr sz="3600" b="1" dirty="0">
                <a:solidFill>
                  <a:srgbClr val="F28C28"/>
                </a:solidFill>
              </a:rPr>
              <a:t>Retail Strategic Sales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128" y="3898989"/>
            <a:ext cx="5429563" cy="461665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sz="2400" b="1" dirty="0">
                <a:solidFill>
                  <a:srgbClr val="FFFFFF"/>
                </a:solidFill>
              </a:rPr>
              <a:t>Executive Summary &amp; Recommendations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75" y="104001"/>
            <a:ext cx="3469074" cy="3469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711" y="4484588"/>
            <a:ext cx="1905202" cy="461665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r>
              <a:rPr lang="en-US" sz="2400" b="1" baseline="30000" dirty="0" smtClean="0">
                <a:solidFill>
                  <a:srgbClr val="FFFFFF"/>
                </a:solidFill>
              </a:rPr>
              <a:t>rd</a:t>
            </a:r>
            <a:r>
              <a:rPr lang="en-US" sz="2400" b="1" dirty="0" smtClean="0">
                <a:solidFill>
                  <a:srgbClr val="FFFFFF"/>
                </a:solidFill>
              </a:rPr>
              <a:t> May, 2025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24" y="274320"/>
            <a:ext cx="1806905" cy="523220"/>
          </a:xfrm>
          <a:prstGeom prst="rect">
            <a:avLst/>
          </a:prstGeom>
          <a:solidFill>
            <a:srgbClr val="1A3829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" y="950976"/>
            <a:ext cx="7296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Novia</a:t>
            </a:r>
            <a:r>
              <a:rPr lang="en-US" sz="2400" b="1" dirty="0" smtClean="0"/>
              <a:t> </a:t>
            </a:r>
            <a:r>
              <a:rPr lang="en-US" sz="2400" b="1" dirty="0"/>
              <a:t>Bank's retail performance shows strong areas of opportunity in government &amp; midmarket segments, with room for growth in low-profit products and regions. Strategic focus on product, channel, and regional performance can drive sustained profitability.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624" y="274320"/>
            <a:ext cx="3524619" cy="523220"/>
          </a:xfrm>
          <a:prstGeom prst="rect">
            <a:avLst/>
          </a:prstGeom>
          <a:solidFill>
            <a:srgbClr val="1A3829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EXECUTIVE SUMMARY</a:t>
            </a:r>
            <a:endParaRPr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608" y="905256"/>
            <a:ext cx="84160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Novia</a:t>
            </a:r>
            <a:r>
              <a:rPr lang="en-US" sz="2400" dirty="0"/>
              <a:t> Retail achieved ₦10.27M in profit and ₦10.35M in revenue, with an average profit of ₦14.68K per transaction. The Government segment led profitability at ₦4.31M, while Paseo, </a:t>
            </a:r>
            <a:r>
              <a:rPr lang="en-US" sz="2400" dirty="0" err="1"/>
              <a:t>Travesía</a:t>
            </a:r>
            <a:r>
              <a:rPr lang="en-US" sz="2400" dirty="0"/>
              <a:t>, and VTT were the top-performing products. Enugu, Jos, and </a:t>
            </a:r>
            <a:r>
              <a:rPr lang="en-US" sz="2400" dirty="0" err="1"/>
              <a:t>Abia</a:t>
            </a:r>
            <a:r>
              <a:rPr lang="en-US" sz="2400" dirty="0"/>
              <a:t> emerged as the most profitable states. Online sales contributed the largest revenue share (35.53%), highlighting strong digital performance. Sales peaked in January and September, with dips in March and October. Strategic focus should be placed on high-margin segments, digital growth, and improving performance in key markets like Lagos and Abuja.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99178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008743"/>
            <a:ext cx="8573126" cy="48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12826" cy="592111"/>
          </a:xfrm>
          <a:solidFill>
            <a:srgbClr val="1A3829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KEY FINDINGS: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08" y="905256"/>
            <a:ext cx="8416002" cy="1238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 smtClean="0"/>
              <a:t>High </a:t>
            </a:r>
            <a:r>
              <a:rPr sz="2400" b="1" dirty="0"/>
              <a:t>revenue/profit in main segment; Government &amp; Midmarket are top </a:t>
            </a:r>
            <a:r>
              <a:rPr sz="2400" b="1" dirty="0" smtClean="0"/>
              <a:t>performers</a:t>
            </a:r>
            <a:r>
              <a:rPr lang="en-US" sz="2400" b="1" dirty="0"/>
              <a:t> </a:t>
            </a:r>
            <a:r>
              <a:rPr lang="en-US" sz="2400" b="1" dirty="0" smtClean="0"/>
              <a:t>by #4.31M and #1.60M respectively. However, low revenue was recorded in small business segment: </a:t>
            </a:r>
            <a:endParaRPr sz="2400" b="1" dirty="0"/>
          </a:p>
        </p:txBody>
      </p:sp>
      <p:pic>
        <p:nvPicPr>
          <p:cNvPr id="5" name="Picture 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4" y="3007100"/>
            <a:ext cx="5237416" cy="30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87" y="3401568"/>
            <a:ext cx="5441059" cy="30828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9145"/>
            <a:ext cx="3349402" cy="576072"/>
          </a:xfrm>
          <a:prstGeom prst="rect">
            <a:avLst/>
          </a:prstGeom>
          <a:solidFill>
            <a:srgbClr val="1A3829"/>
          </a:solidFill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KEY FINDINGS: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0" y="943162"/>
            <a:ext cx="3681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Top 5 States with profit are;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Enugu - </a:t>
            </a:r>
            <a:r>
              <a:rPr lang="en-US" sz="2400" b="1" strike="dblStrike" dirty="0"/>
              <a:t>N</a:t>
            </a:r>
            <a:r>
              <a:rPr lang="en-US" sz="2400" b="1" dirty="0"/>
              <a:t>1,120,126.50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Jos - </a:t>
            </a:r>
            <a:r>
              <a:rPr lang="en-US" sz="2400" b="1" strike="dblStrike" dirty="0"/>
              <a:t>N</a:t>
            </a:r>
            <a:r>
              <a:rPr lang="en-US" sz="2400" b="1" dirty="0"/>
              <a:t>1,183,076.50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Ogun - </a:t>
            </a:r>
            <a:r>
              <a:rPr lang="en-US" sz="2400" b="1" strike="dblStrike" dirty="0"/>
              <a:t>N</a:t>
            </a:r>
            <a:r>
              <a:rPr lang="en-US" sz="2400" b="1" dirty="0"/>
              <a:t>1,110,933.00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Abia</a:t>
            </a:r>
            <a:r>
              <a:rPr lang="en-US" sz="2400" b="1" dirty="0"/>
              <a:t> – </a:t>
            </a:r>
            <a:r>
              <a:rPr lang="en-US" sz="2400" b="1" strike="dblStrike" dirty="0"/>
              <a:t>N</a:t>
            </a:r>
            <a:r>
              <a:rPr lang="en-US" sz="2400" b="1" dirty="0"/>
              <a:t>1,120,126.50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Calabar</a:t>
            </a:r>
            <a:r>
              <a:rPr lang="en-US" sz="2400" b="1" dirty="0"/>
              <a:t> - </a:t>
            </a:r>
            <a:r>
              <a:rPr lang="en-US" sz="2400" b="1" strike="dblStrike" dirty="0"/>
              <a:t>N</a:t>
            </a:r>
            <a:r>
              <a:rPr lang="en-US" sz="2400" b="1" dirty="0"/>
              <a:t>1,081,867.50</a:t>
            </a:r>
          </a:p>
        </p:txBody>
      </p:sp>
    </p:spTree>
    <p:extLst>
      <p:ext uri="{BB962C8B-B14F-4D97-AF65-F5344CB8AC3E}">
        <p14:creationId xmlns:p14="http://schemas.microsoft.com/office/powerpoint/2010/main" val="318768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3352" y="4355272"/>
            <a:ext cx="6949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Novia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Retail has 3 major channels for sales drive. Online channel has the highest revenue percentage (35.5%), while in-store, and vendor channels share similar revenue percentages.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7" y="889696"/>
            <a:ext cx="5545668" cy="32452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" y="0"/>
            <a:ext cx="3303682" cy="592111"/>
          </a:xfrm>
          <a:prstGeom prst="rect">
            <a:avLst/>
          </a:prstGeom>
          <a:solidFill>
            <a:srgbClr val="1A3829"/>
          </a:solidFill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KEY FINDINGS: 3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286000"/>
            <a:ext cx="1847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b="1" dirty="0">
              <a:solidFill>
                <a:srgbClr val="1A3829"/>
              </a:solidFill>
            </a:endParaRPr>
          </a:p>
          <a:p>
            <a:endParaRPr lang="en-US" sz="1800" b="1" dirty="0" smtClean="0">
              <a:solidFill>
                <a:srgbClr val="1A3829"/>
              </a:solidFill>
            </a:endParaRPr>
          </a:p>
          <a:p>
            <a:endParaRPr lang="en-US" b="1" dirty="0">
              <a:solidFill>
                <a:srgbClr val="1A3829"/>
              </a:solidFill>
            </a:endParaRPr>
          </a:p>
        </p:txBody>
      </p:sp>
      <p:pic>
        <p:nvPicPr>
          <p:cNvPr id="8" name="Picture 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2" y="2313218"/>
            <a:ext cx="8505544" cy="3538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" y="0"/>
            <a:ext cx="3303682" cy="592111"/>
          </a:xfrm>
          <a:prstGeom prst="rect">
            <a:avLst/>
          </a:prstGeom>
          <a:solidFill>
            <a:srgbClr val="1A3829"/>
          </a:solidFill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KEY FINDINGS: 4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130" y="943162"/>
            <a:ext cx="7320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Peak </a:t>
            </a:r>
            <a:r>
              <a:rPr lang="en-US" sz="2400" b="1" dirty="0"/>
              <a:t>value was recorded in January </a:t>
            </a:r>
            <a:r>
              <a:rPr lang="en-US" sz="2400" b="1" dirty="0" smtClean="0"/>
              <a:t>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1,109,648.00), </a:t>
            </a:r>
            <a:r>
              <a:rPr lang="en-US" sz="2400" b="1" dirty="0"/>
              <a:t>and in </a:t>
            </a:r>
            <a:r>
              <a:rPr lang="en-US" sz="2400" b="1" dirty="0" smtClean="0"/>
              <a:t>September(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1,090,480.50). </a:t>
            </a:r>
            <a:r>
              <a:rPr lang="en-US" sz="2400" b="1" dirty="0"/>
              <a:t>With lowest value recorded in </a:t>
            </a:r>
            <a:r>
              <a:rPr lang="en-US" sz="2400" b="1" dirty="0" smtClean="0"/>
              <a:t>March 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593,473.00).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35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58" y="3724526"/>
            <a:ext cx="5311558" cy="30146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" y="0"/>
            <a:ext cx="3303682" cy="592111"/>
          </a:xfrm>
          <a:prstGeom prst="rect">
            <a:avLst/>
          </a:prstGeom>
          <a:solidFill>
            <a:srgbClr val="1A3829"/>
          </a:solidFill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KEY FINDINGS: 5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" y="950976"/>
            <a:ext cx="7380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Novia</a:t>
            </a:r>
            <a:r>
              <a:rPr lang="en-US" sz="2400" b="1" dirty="0"/>
              <a:t> retail recorded Paseo as the most sold product with a revenue of (0.98m). The top5 products 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Paeso</a:t>
            </a:r>
            <a:r>
              <a:rPr lang="en-US" sz="2400" b="1" dirty="0"/>
              <a:t> </a:t>
            </a:r>
            <a:r>
              <a:rPr lang="en-US" sz="2400" b="1" dirty="0" smtClean="0"/>
              <a:t>(</a:t>
            </a:r>
            <a:r>
              <a:rPr lang="en-US" sz="2400" b="1" strike="dblStrike" dirty="0"/>
              <a:t>N</a:t>
            </a:r>
            <a:r>
              <a:rPr lang="en-US" sz="2400" b="1" dirty="0" smtClean="0"/>
              <a:t>975,728.50)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Travesia</a:t>
            </a:r>
            <a:r>
              <a:rPr lang="en-US" sz="2400" b="1" dirty="0" smtClean="0"/>
              <a:t> (</a:t>
            </a:r>
            <a:r>
              <a:rPr lang="en-US" sz="2400" b="1" strike="dblStrike" dirty="0"/>
              <a:t>N</a:t>
            </a:r>
            <a:r>
              <a:rPr lang="en-US" sz="2400" b="1" dirty="0" smtClean="0"/>
              <a:t>973,442.00)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VTT 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958,734.00)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Velo</a:t>
            </a:r>
            <a:r>
              <a:rPr lang="en-US" sz="2400" b="1" dirty="0" smtClean="0"/>
              <a:t> 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925,538.50)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Carretera</a:t>
            </a:r>
            <a:r>
              <a:rPr lang="en-US" sz="2400" b="1" dirty="0" smtClean="0"/>
              <a:t> (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903,051.00)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062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624" y="274320"/>
            <a:ext cx="5310043" cy="523220"/>
          </a:xfrm>
          <a:prstGeom prst="rect">
            <a:avLst/>
          </a:prstGeom>
          <a:solidFill>
            <a:srgbClr val="1A3829"/>
          </a:solidFill>
        </p:spPr>
        <p:txBody>
          <a:bodyPr wrap="none">
            <a:spAutoFit/>
          </a:bodyPr>
          <a:lstStyle/>
          <a:p>
            <a:r>
              <a:rPr sz="2800" b="1" dirty="0">
                <a:solidFill>
                  <a:schemeClr val="accent6">
                    <a:lumMod val="75000"/>
                  </a:schemeClr>
                </a:solidFill>
              </a:rPr>
              <a:t>Recommendations to the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" y="950976"/>
            <a:ext cx="72969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1A3829"/>
                </a:solidFill>
              </a:rPr>
              <a:t>Prioritize Government &amp; Midmarket segments with tailored strategies.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1A3829"/>
                </a:solidFill>
              </a:rPr>
              <a:t>Reevaluate or discontinue low-performing products.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1A3829"/>
                </a:solidFill>
              </a:rPr>
              <a:t>Introduce </a:t>
            </a:r>
            <a:r>
              <a:rPr lang="en-US" sz="2400" b="1" dirty="0">
                <a:solidFill>
                  <a:srgbClr val="1A3829"/>
                </a:solidFill>
              </a:rPr>
              <a:t>promotions in low-sales months (March, April, November).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1A3829"/>
                </a:solidFill>
              </a:rPr>
              <a:t>Optimize underperforming sales channels for better conversion.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1A3829"/>
                </a:solidFill>
              </a:rPr>
              <a:t>Boost marketing in high-profit states and uplift low-performing regions like Lagos and Kano</a:t>
            </a:r>
            <a:r>
              <a:rPr lang="en-US" sz="2400" b="1" dirty="0" smtClean="0">
                <a:solidFill>
                  <a:srgbClr val="1A3829"/>
                </a:solidFill>
              </a:rPr>
              <a:t>.</a:t>
            </a:r>
            <a:endParaRPr lang="en-US" sz="2400" b="1" dirty="0">
              <a:solidFill>
                <a:srgbClr val="1A382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385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KEY FINDINGS: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olamide shittu</dc:creator>
  <cp:keywords/>
  <dc:description>generated using python-pptx</dc:description>
  <cp:lastModifiedBy>olamide shittu</cp:lastModifiedBy>
  <cp:revision>28</cp:revision>
  <dcterms:created xsi:type="dcterms:W3CDTF">2013-01-27T09:14:16Z</dcterms:created>
  <dcterms:modified xsi:type="dcterms:W3CDTF">2025-05-19T19:15:39Z</dcterms:modified>
  <cp:category/>
</cp:coreProperties>
</file>