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6" r:id="rId1"/>
  </p:sldMasterIdLst>
  <p:sldIdLst>
    <p:sldId id="256" r:id="rId2"/>
    <p:sldId id="257" r:id="rId3"/>
    <p:sldId id="267" r:id="rId4"/>
    <p:sldId id="258" r:id="rId5"/>
    <p:sldId id="268" r:id="rId6"/>
    <p:sldId id="260" r:id="rId7"/>
    <p:sldId id="261" r:id="rId8"/>
    <p:sldId id="262" r:id="rId9"/>
    <p:sldId id="263" r:id="rId10"/>
    <p:sldId id="264" r:id="rId11"/>
    <p:sldId id="265"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5"/>
    <p:restoredTop sz="95840"/>
  </p:normalViewPr>
  <p:slideViewPr>
    <p:cSldViewPr snapToGrid="0">
      <p:cViewPr varScale="1">
        <p:scale>
          <a:sx n="113" d="100"/>
          <a:sy n="113" d="100"/>
        </p:scale>
        <p:origin x="5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2/13/24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7CE569E-9B7C-4CB9-AB80-C0841F922CF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102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9492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5644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019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944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t>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973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2/13/24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4344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2/13/24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270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2/13/24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1969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718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6969C88-B244-455D-A017-012B25B1ACDD}" type="datetimeFigureOut">
              <a:rPr lang="en-US" smtClean="0"/>
              <a:t>2/13/24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367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6969C88-B244-455D-A017-012B25B1ACDD}" type="datetimeFigureOut">
              <a:rPr lang="en-US" smtClean="0"/>
              <a:pPr/>
              <a:t>2/13/24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7CE569E-9B7C-4CB9-AB80-C0841F922CFF}"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109503"/>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datasets/imyjoshua/average-time-spent-by-a-user-on-social-medi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E1D8AA4-DAE0-AD4B-D2D6-235DCB8A6716}"/>
              </a:ext>
            </a:extLst>
          </p:cNvPr>
          <p:cNvPicPr>
            <a:picLocks noChangeAspect="1"/>
          </p:cNvPicPr>
          <p:nvPr/>
        </p:nvPicPr>
        <p:blipFill rotWithShape="1">
          <a:blip r:embed="rId2">
            <a:duotone>
              <a:schemeClr val="bg2">
                <a:shade val="45000"/>
                <a:satMod val="135000"/>
              </a:schemeClr>
              <a:prstClr val="white"/>
            </a:duotone>
            <a:alphaModFix amt="50000"/>
          </a:blip>
          <a:srcRect t="29686" r="-1" b="-1"/>
          <a:stretch/>
        </p:blipFill>
        <p:spPr>
          <a:xfrm>
            <a:off x="305" y="10"/>
            <a:ext cx="12191695" cy="6857990"/>
          </a:xfrm>
          <a:prstGeom prst="rect">
            <a:avLst/>
          </a:prstGeom>
        </p:spPr>
      </p:pic>
      <p:sp>
        <p:nvSpPr>
          <p:cNvPr id="11" name="Rectangle 10">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33E27-C5A5-9142-4172-BA6F6BF8506D}"/>
              </a:ext>
            </a:extLst>
          </p:cNvPr>
          <p:cNvSpPr>
            <a:spLocks noGrp="1"/>
          </p:cNvSpPr>
          <p:nvPr>
            <p:ph type="ctrTitle"/>
          </p:nvPr>
        </p:nvSpPr>
        <p:spPr>
          <a:xfrm>
            <a:off x="2417779" y="802298"/>
            <a:ext cx="8637073" cy="2541431"/>
          </a:xfrm>
        </p:spPr>
        <p:txBody>
          <a:bodyPr>
            <a:normAutofit/>
          </a:bodyPr>
          <a:lstStyle/>
          <a:p>
            <a:pPr algn="ctr"/>
            <a:r>
              <a:rPr lang="en-US" dirty="0"/>
              <a:t>Social Media Impact </a:t>
            </a:r>
          </a:p>
        </p:txBody>
      </p:sp>
      <p:sp>
        <p:nvSpPr>
          <p:cNvPr id="3" name="Subtitle 2">
            <a:extLst>
              <a:ext uri="{FF2B5EF4-FFF2-40B4-BE49-F238E27FC236}">
                <a16:creationId xmlns:a16="http://schemas.microsoft.com/office/drawing/2014/main" id="{ABD7470B-4CDE-A508-CD2A-BF76E3FF16D8}"/>
              </a:ext>
            </a:extLst>
          </p:cNvPr>
          <p:cNvSpPr>
            <a:spLocks noGrp="1"/>
          </p:cNvSpPr>
          <p:nvPr>
            <p:ph type="subTitle" idx="1"/>
          </p:nvPr>
        </p:nvSpPr>
        <p:spPr>
          <a:xfrm>
            <a:off x="2417780" y="3531204"/>
            <a:ext cx="8637072" cy="977621"/>
          </a:xfrm>
        </p:spPr>
        <p:txBody>
          <a:bodyPr>
            <a:normAutofit/>
          </a:bodyPr>
          <a:lstStyle/>
          <a:p>
            <a:endParaRPr lang="en-US" dirty="0"/>
          </a:p>
        </p:txBody>
      </p:sp>
      <p:cxnSp>
        <p:nvCxnSpPr>
          <p:cNvPr id="13" name="Straight Connector 12">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 name="Picture 14">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79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1F43-0441-C57D-F006-6977E8643707}"/>
              </a:ext>
            </a:extLst>
          </p:cNvPr>
          <p:cNvSpPr>
            <a:spLocks noGrp="1"/>
          </p:cNvSpPr>
          <p:nvPr>
            <p:ph type="title"/>
          </p:nvPr>
        </p:nvSpPr>
        <p:spPr>
          <a:xfrm>
            <a:off x="1451579" y="804519"/>
            <a:ext cx="9603275" cy="1049235"/>
          </a:xfrm>
        </p:spPr>
        <p:txBody>
          <a:bodyPr>
            <a:normAutofit/>
          </a:bodyPr>
          <a:lstStyle/>
          <a:p>
            <a:r>
              <a:rPr lang="en-US" sz="2700" dirty="0"/>
              <a:t>Effect of Social Media Usage on Financial Behavior</a:t>
            </a:r>
            <a:br>
              <a:rPr lang="en-US" sz="2700" dirty="0"/>
            </a:br>
            <a:endParaRPr lang="en-US" sz="2700" dirty="0"/>
          </a:p>
        </p:txBody>
      </p:sp>
      <p:sp>
        <p:nvSpPr>
          <p:cNvPr id="3" name="Content Placeholder 2">
            <a:extLst>
              <a:ext uri="{FF2B5EF4-FFF2-40B4-BE49-F238E27FC236}">
                <a16:creationId xmlns:a16="http://schemas.microsoft.com/office/drawing/2014/main" id="{5ECB981A-05C6-4342-2D63-A6F011BDE3FF}"/>
              </a:ext>
            </a:extLst>
          </p:cNvPr>
          <p:cNvSpPr>
            <a:spLocks noGrp="1"/>
          </p:cNvSpPr>
          <p:nvPr>
            <p:ph idx="1"/>
          </p:nvPr>
        </p:nvSpPr>
        <p:spPr>
          <a:xfrm>
            <a:off x="1451579" y="2015734"/>
            <a:ext cx="4162555" cy="3450613"/>
          </a:xfrm>
        </p:spPr>
        <p:txBody>
          <a:bodyPr>
            <a:normAutofit/>
          </a:bodyPr>
          <a:lstStyle/>
          <a:p>
            <a:r>
              <a:rPr lang="en-US" dirty="0"/>
              <a:t>The study showed that there was a weak positive and negative correlation between the time spent on social media and financial behavior (income, being indebt, home and car ownership). </a:t>
            </a:r>
          </a:p>
          <a:p>
            <a:endParaRPr lang="en-US" dirty="0"/>
          </a:p>
        </p:txBody>
      </p:sp>
      <p:pic>
        <p:nvPicPr>
          <p:cNvPr id="5" name="Picture 4">
            <a:extLst>
              <a:ext uri="{FF2B5EF4-FFF2-40B4-BE49-F238E27FC236}">
                <a16:creationId xmlns:a16="http://schemas.microsoft.com/office/drawing/2014/main" id="{E6ADBEB7-FCED-68B2-101E-2A63AA00D5B3}"/>
              </a:ext>
            </a:extLst>
          </p:cNvPr>
          <p:cNvPicPr>
            <a:picLocks noChangeAspect="1"/>
          </p:cNvPicPr>
          <p:nvPr/>
        </p:nvPicPr>
        <p:blipFill>
          <a:blip r:embed="rId2"/>
          <a:stretch>
            <a:fillRect/>
          </a:stretch>
        </p:blipFill>
        <p:spPr>
          <a:xfrm>
            <a:off x="5685700" y="2601152"/>
            <a:ext cx="6492930" cy="1655696"/>
          </a:xfrm>
          <a:prstGeom prst="rect">
            <a:avLst/>
          </a:prstGeom>
        </p:spPr>
      </p:pic>
    </p:spTree>
    <p:extLst>
      <p:ext uri="{BB962C8B-B14F-4D97-AF65-F5344CB8AC3E}">
        <p14:creationId xmlns:p14="http://schemas.microsoft.com/office/powerpoint/2010/main" val="1163700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7157C7B-5BD6-404A-9073-673C1198E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44BC347-8964-476D-89D3-92BAE6D56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27" name="Straight Connector 26">
            <a:extLst>
              <a:ext uri="{FF2B5EF4-FFF2-40B4-BE49-F238E27FC236}">
                <a16:creationId xmlns:a16="http://schemas.microsoft.com/office/drawing/2014/main" id="{A528BB2E-BE2B-416D-A6B3-28D657424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183161"/>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61EE7E0-8AF8-2421-AD43-B331E0DEC037}"/>
              </a:ext>
            </a:extLst>
          </p:cNvPr>
          <p:cNvSpPr>
            <a:spLocks noGrp="1"/>
          </p:cNvSpPr>
          <p:nvPr>
            <p:ph type="title"/>
          </p:nvPr>
        </p:nvSpPr>
        <p:spPr>
          <a:xfrm>
            <a:off x="1451581" y="2082800"/>
            <a:ext cx="3272094" cy="2085578"/>
          </a:xfrm>
        </p:spPr>
        <p:txBody>
          <a:bodyPr anchor="b">
            <a:normAutofit/>
          </a:bodyPr>
          <a:lstStyle/>
          <a:p>
            <a:r>
              <a:rPr lang="en-US" sz="2700"/>
              <a:t>Effect of Social Media Usage on Financial Behavior</a:t>
            </a:r>
            <a:br>
              <a:rPr lang="en-US" sz="2700"/>
            </a:br>
            <a:endParaRPr lang="en-US" sz="2700"/>
          </a:p>
        </p:txBody>
      </p:sp>
      <p:sp>
        <p:nvSpPr>
          <p:cNvPr id="3" name="Content Placeholder 2">
            <a:extLst>
              <a:ext uri="{FF2B5EF4-FFF2-40B4-BE49-F238E27FC236}">
                <a16:creationId xmlns:a16="http://schemas.microsoft.com/office/drawing/2014/main" id="{5F650EE3-B4CE-B71A-58A0-20C146631487}"/>
              </a:ext>
            </a:extLst>
          </p:cNvPr>
          <p:cNvSpPr>
            <a:spLocks noGrp="1"/>
          </p:cNvSpPr>
          <p:nvPr>
            <p:ph idx="1"/>
          </p:nvPr>
        </p:nvSpPr>
        <p:spPr>
          <a:xfrm>
            <a:off x="5040223" y="798974"/>
            <a:ext cx="6014631" cy="2544048"/>
          </a:xfrm>
        </p:spPr>
        <p:txBody>
          <a:bodyPr>
            <a:normAutofit/>
          </a:bodyPr>
          <a:lstStyle/>
          <a:p>
            <a:pPr>
              <a:lnSpc>
                <a:spcPct val="110000"/>
              </a:lnSpc>
            </a:pPr>
            <a:r>
              <a:rPr lang="en-US" sz="1700" dirty="0"/>
              <a:t>Following the observed association between country and social media usage in the first study, I proceeded to investigate the potential association between income and social media usage. To do this, I categorized income into three groups (low, medium, and high) and conducted a chi-square test for each country individually. </a:t>
            </a:r>
          </a:p>
        </p:txBody>
      </p:sp>
      <p:pic>
        <p:nvPicPr>
          <p:cNvPr id="7" name="Picture 6">
            <a:extLst>
              <a:ext uri="{FF2B5EF4-FFF2-40B4-BE49-F238E27FC236}">
                <a16:creationId xmlns:a16="http://schemas.microsoft.com/office/drawing/2014/main" id="{11EA76A6-6D7A-0D95-B6AF-5A0B6751F20A}"/>
              </a:ext>
            </a:extLst>
          </p:cNvPr>
          <p:cNvPicPr>
            <a:picLocks noChangeAspect="1"/>
          </p:cNvPicPr>
          <p:nvPr/>
        </p:nvPicPr>
        <p:blipFill>
          <a:blip r:embed="rId2"/>
          <a:stretch>
            <a:fillRect/>
          </a:stretch>
        </p:blipFill>
        <p:spPr>
          <a:xfrm>
            <a:off x="5041969" y="4064640"/>
            <a:ext cx="6012885" cy="1007158"/>
          </a:xfrm>
          <a:prstGeom prst="rect">
            <a:avLst/>
          </a:prstGeom>
        </p:spPr>
      </p:pic>
      <p:pic>
        <p:nvPicPr>
          <p:cNvPr id="29" name="Picture 28">
            <a:extLst>
              <a:ext uri="{FF2B5EF4-FFF2-40B4-BE49-F238E27FC236}">
                <a16:creationId xmlns:a16="http://schemas.microsoft.com/office/drawing/2014/main" id="{5970D13F-8358-42A9-9237-91B5B4DDA4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06BFB317-A03A-48CB-B03E-4504961FA0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40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09F8878-05F4-490B-BBCE-91FBDE6F9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23073D-DF39-4ABE-9007-3F05574A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18" name="Straight Connector 17">
            <a:extLst>
              <a:ext uri="{FF2B5EF4-FFF2-40B4-BE49-F238E27FC236}">
                <a16:creationId xmlns:a16="http://schemas.microsoft.com/office/drawing/2014/main" id="{9D0FAF77-D771-4CBF-938D-70067C6669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7219" y="4196142"/>
            <a:ext cx="32638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143BD41-F82D-A9E6-E246-288E72FB08BA}"/>
              </a:ext>
            </a:extLst>
          </p:cNvPr>
          <p:cNvSpPr>
            <a:spLocks noGrp="1"/>
          </p:cNvSpPr>
          <p:nvPr>
            <p:ph type="title"/>
          </p:nvPr>
        </p:nvSpPr>
        <p:spPr>
          <a:xfrm>
            <a:off x="1451579" y="2082167"/>
            <a:ext cx="3259513" cy="2104154"/>
          </a:xfrm>
        </p:spPr>
        <p:txBody>
          <a:bodyPr anchor="b">
            <a:normAutofit/>
          </a:bodyPr>
          <a:lstStyle/>
          <a:p>
            <a:r>
              <a:rPr lang="en-US" sz="2700"/>
              <a:t>Effect of Social Media Usage on Financial Behavior</a:t>
            </a:r>
            <a:br>
              <a:rPr lang="en-US" sz="2700"/>
            </a:br>
            <a:endParaRPr lang="en-US" sz="2700"/>
          </a:p>
        </p:txBody>
      </p:sp>
      <p:sp>
        <p:nvSpPr>
          <p:cNvPr id="3" name="Content Placeholder 2">
            <a:extLst>
              <a:ext uri="{FF2B5EF4-FFF2-40B4-BE49-F238E27FC236}">
                <a16:creationId xmlns:a16="http://schemas.microsoft.com/office/drawing/2014/main" id="{7722293F-8070-2EEB-7649-A3DBC9C00A07}"/>
              </a:ext>
            </a:extLst>
          </p:cNvPr>
          <p:cNvSpPr>
            <a:spLocks noGrp="1"/>
          </p:cNvSpPr>
          <p:nvPr>
            <p:ph idx="1"/>
          </p:nvPr>
        </p:nvSpPr>
        <p:spPr>
          <a:xfrm>
            <a:off x="5045152" y="802642"/>
            <a:ext cx="6005764" cy="1824118"/>
          </a:xfrm>
        </p:spPr>
        <p:txBody>
          <a:bodyPr>
            <a:normAutofit/>
          </a:bodyPr>
          <a:lstStyle/>
          <a:p>
            <a:r>
              <a:rPr lang="en-US"/>
              <a:t>However, the results indicated no significant association between income and social media usage across all countries.</a:t>
            </a:r>
            <a:endParaRPr lang="en-US" dirty="0"/>
          </a:p>
        </p:txBody>
      </p:sp>
      <p:pic>
        <p:nvPicPr>
          <p:cNvPr id="9" name="Picture 8">
            <a:extLst>
              <a:ext uri="{FF2B5EF4-FFF2-40B4-BE49-F238E27FC236}">
                <a16:creationId xmlns:a16="http://schemas.microsoft.com/office/drawing/2014/main" id="{EEB50BA5-55FA-583D-836E-0D93988F09EB}"/>
              </a:ext>
            </a:extLst>
          </p:cNvPr>
          <p:cNvPicPr>
            <a:picLocks noChangeAspect="1"/>
          </p:cNvPicPr>
          <p:nvPr/>
        </p:nvPicPr>
        <p:blipFill>
          <a:blip r:embed="rId2"/>
          <a:stretch>
            <a:fillRect/>
          </a:stretch>
        </p:blipFill>
        <p:spPr>
          <a:xfrm>
            <a:off x="5037603" y="3050060"/>
            <a:ext cx="1892807" cy="2322463"/>
          </a:xfrm>
          <a:prstGeom prst="rect">
            <a:avLst/>
          </a:prstGeom>
        </p:spPr>
      </p:pic>
      <p:pic>
        <p:nvPicPr>
          <p:cNvPr id="7" name="Picture 6">
            <a:extLst>
              <a:ext uri="{FF2B5EF4-FFF2-40B4-BE49-F238E27FC236}">
                <a16:creationId xmlns:a16="http://schemas.microsoft.com/office/drawing/2014/main" id="{8C262D36-0273-32A4-7DAC-631ADD18B63C}"/>
              </a:ext>
            </a:extLst>
          </p:cNvPr>
          <p:cNvPicPr>
            <a:picLocks noChangeAspect="1"/>
          </p:cNvPicPr>
          <p:nvPr/>
        </p:nvPicPr>
        <p:blipFill>
          <a:blip r:embed="rId3"/>
          <a:stretch>
            <a:fillRect/>
          </a:stretch>
        </p:blipFill>
        <p:spPr>
          <a:xfrm>
            <a:off x="7099672" y="3024287"/>
            <a:ext cx="1892807" cy="2373426"/>
          </a:xfrm>
          <a:prstGeom prst="rect">
            <a:avLst/>
          </a:prstGeom>
        </p:spPr>
      </p:pic>
      <p:pic>
        <p:nvPicPr>
          <p:cNvPr id="5" name="Picture 4">
            <a:extLst>
              <a:ext uri="{FF2B5EF4-FFF2-40B4-BE49-F238E27FC236}">
                <a16:creationId xmlns:a16="http://schemas.microsoft.com/office/drawing/2014/main" id="{EF6E1EA9-D4E2-8B48-F04A-C8C808952A91}"/>
              </a:ext>
            </a:extLst>
          </p:cNvPr>
          <p:cNvPicPr>
            <a:picLocks noChangeAspect="1"/>
          </p:cNvPicPr>
          <p:nvPr/>
        </p:nvPicPr>
        <p:blipFill>
          <a:blip r:embed="rId4"/>
          <a:stretch>
            <a:fillRect/>
          </a:stretch>
        </p:blipFill>
        <p:spPr>
          <a:xfrm>
            <a:off x="9164716" y="3031681"/>
            <a:ext cx="1892807" cy="2358638"/>
          </a:xfrm>
          <a:prstGeom prst="rect">
            <a:avLst/>
          </a:prstGeom>
        </p:spPr>
      </p:pic>
      <p:pic>
        <p:nvPicPr>
          <p:cNvPr id="20" name="Picture 19">
            <a:extLst>
              <a:ext uri="{FF2B5EF4-FFF2-40B4-BE49-F238E27FC236}">
                <a16:creationId xmlns:a16="http://schemas.microsoft.com/office/drawing/2014/main" id="{2EA10881-DA37-4407-85AB-1B8EA2299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B8B36664-73CD-4CA3-9948-0DB9E4F41C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38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F30E-514B-94CD-26EA-223AA0E82339}"/>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20CECE65-0F91-A123-B52E-C6149B010DB9}"/>
              </a:ext>
            </a:extLst>
          </p:cNvPr>
          <p:cNvSpPr>
            <a:spLocks noGrp="1"/>
          </p:cNvSpPr>
          <p:nvPr>
            <p:ph idx="1"/>
          </p:nvPr>
        </p:nvSpPr>
        <p:spPr/>
        <p:txBody>
          <a:bodyPr/>
          <a:lstStyle/>
          <a:p>
            <a:r>
              <a:rPr lang="en-US" dirty="0">
                <a:hlinkClick r:id="rId2"/>
              </a:rPr>
              <a:t>https://www.kaggle.com/datasets/imyjoshua/average-time-spent-by-a-user-on-social-media</a:t>
            </a:r>
            <a:r>
              <a:rPr lang="en-US" dirty="0"/>
              <a:t> </a:t>
            </a:r>
          </a:p>
        </p:txBody>
      </p:sp>
    </p:spTree>
    <p:extLst>
      <p:ext uri="{BB962C8B-B14F-4D97-AF65-F5344CB8AC3E}">
        <p14:creationId xmlns:p14="http://schemas.microsoft.com/office/powerpoint/2010/main" val="265661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D213-C938-C73B-3C8C-62DB4C7871C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3BBECD6-11E9-96A7-C3C5-3918733920D6}"/>
              </a:ext>
            </a:extLst>
          </p:cNvPr>
          <p:cNvSpPr>
            <a:spLocks noGrp="1"/>
          </p:cNvSpPr>
          <p:nvPr>
            <p:ph idx="1"/>
          </p:nvPr>
        </p:nvSpPr>
        <p:spPr/>
        <p:txBody>
          <a:bodyPr>
            <a:normAutofit/>
          </a:bodyPr>
          <a:lstStyle/>
          <a:p>
            <a:pPr marL="0" indent="0">
              <a:buNone/>
            </a:pPr>
            <a:r>
              <a:rPr lang="en-US" dirty="0"/>
              <a:t>In this study, I aimed to examine the influence of social media on users by analyzing a sample of 1000 individuals across three countries: the USA, UK, and Australia. These users represent diverse professions, financial backgrounds, genders, and residential areas. The research comprises two main studies: one investigates the relationship between various user characteristics and social media behavior, while the other delves into the influence of social media usage on financial behavior.</a:t>
            </a:r>
          </a:p>
        </p:txBody>
      </p:sp>
    </p:spTree>
    <p:extLst>
      <p:ext uri="{BB962C8B-B14F-4D97-AF65-F5344CB8AC3E}">
        <p14:creationId xmlns:p14="http://schemas.microsoft.com/office/powerpoint/2010/main" val="1810507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28">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2" name="Rectangle 31">
            <a:extLst>
              <a:ext uri="{FF2B5EF4-FFF2-40B4-BE49-F238E27FC236}">
                <a16:creationId xmlns:a16="http://schemas.microsoft.com/office/drawing/2014/main" id="{11587617-1CD9-4BB4-8FDB-02547523F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2359BEA-F467-446B-9ED2-7DE4AE394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79E08F7-C1B0-3644-7B90-48DBAEED1A9F}"/>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3600"/>
              <a:t>Dataset </a:t>
            </a:r>
          </a:p>
        </p:txBody>
      </p:sp>
      <p:sp>
        <p:nvSpPr>
          <p:cNvPr id="3" name="Content Placeholder 2">
            <a:extLst>
              <a:ext uri="{FF2B5EF4-FFF2-40B4-BE49-F238E27FC236}">
                <a16:creationId xmlns:a16="http://schemas.microsoft.com/office/drawing/2014/main" id="{DA8D37CC-767C-25BD-6804-D166E8C0A13B}"/>
              </a:ext>
            </a:extLst>
          </p:cNvPr>
          <p:cNvSpPr>
            <a:spLocks noGrp="1"/>
          </p:cNvSpPr>
          <p:nvPr>
            <p:ph idx="1"/>
          </p:nvPr>
        </p:nvSpPr>
        <p:spPr>
          <a:xfrm>
            <a:off x="1776729" y="5016709"/>
            <a:ext cx="8643011" cy="457219"/>
          </a:xfrm>
        </p:spPr>
        <p:txBody>
          <a:bodyPr vert="horz" lIns="91440" tIns="91440" rIns="91440" bIns="91440" rtlCol="0">
            <a:normAutofit/>
          </a:bodyPr>
          <a:lstStyle/>
          <a:p>
            <a:pPr marL="0" indent="0">
              <a:buNone/>
            </a:pPr>
            <a:r>
              <a:rPr lang="en-US" sz="1600" cap="all" dirty="0"/>
              <a:t>Initially, the dataset was loaded, comprising 12 columns and 1000 rows.</a:t>
            </a:r>
          </a:p>
        </p:txBody>
      </p:sp>
      <p:pic>
        <p:nvPicPr>
          <p:cNvPr id="5" name="Picture 4">
            <a:extLst>
              <a:ext uri="{FF2B5EF4-FFF2-40B4-BE49-F238E27FC236}">
                <a16:creationId xmlns:a16="http://schemas.microsoft.com/office/drawing/2014/main" id="{BB7E0475-F1CD-DBBB-A140-B558972BFA12}"/>
              </a:ext>
            </a:extLst>
          </p:cNvPr>
          <p:cNvPicPr>
            <a:picLocks noChangeAspect="1"/>
          </p:cNvPicPr>
          <p:nvPr/>
        </p:nvPicPr>
        <p:blipFill>
          <a:blip r:embed="rId3"/>
          <a:stretch>
            <a:fillRect/>
          </a:stretch>
        </p:blipFill>
        <p:spPr>
          <a:xfrm>
            <a:off x="1771137" y="783622"/>
            <a:ext cx="8648601" cy="3372954"/>
          </a:xfrm>
          <a:prstGeom prst="rect">
            <a:avLst/>
          </a:prstGeom>
        </p:spPr>
      </p:pic>
      <p:cxnSp>
        <p:nvCxnSpPr>
          <p:cNvPr id="34" name="Straight Connector 33">
            <a:extLst>
              <a:ext uri="{FF2B5EF4-FFF2-40B4-BE49-F238E27FC236}">
                <a16:creationId xmlns:a16="http://schemas.microsoft.com/office/drawing/2014/main" id="{07C4A58F-EDCB-42E6-BB21-2D410EF0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5" name="Picture 34">
            <a:extLst>
              <a:ext uri="{FF2B5EF4-FFF2-40B4-BE49-F238E27FC236}">
                <a16:creationId xmlns:a16="http://schemas.microsoft.com/office/drawing/2014/main" id="{CEF18BD6-B169-4CEE-BB3D-71DFD6A833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 name="Straight Connector 35">
            <a:extLst>
              <a:ext uri="{FF2B5EF4-FFF2-40B4-BE49-F238E27FC236}">
                <a16:creationId xmlns:a16="http://schemas.microsoft.com/office/drawing/2014/main" id="{0C253CD2-F713-407C-B979-22CDBA531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86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C2A4B30-77D7-4FFB-8B53-A88BD68C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00276-FE12-4496-C5D0-5953984FBB49}"/>
              </a:ext>
            </a:extLst>
          </p:cNvPr>
          <p:cNvSpPr>
            <a:spLocks noGrp="1"/>
          </p:cNvSpPr>
          <p:nvPr>
            <p:ph type="title"/>
          </p:nvPr>
        </p:nvSpPr>
        <p:spPr>
          <a:xfrm>
            <a:off x="1451580" y="804519"/>
            <a:ext cx="4325112" cy="1049235"/>
          </a:xfrm>
        </p:spPr>
        <p:txBody>
          <a:bodyPr>
            <a:normAutofit/>
          </a:bodyPr>
          <a:lstStyle/>
          <a:p>
            <a:r>
              <a:rPr lang="en-US" sz="2800"/>
              <a:t>Data Cleaning and Exploration</a:t>
            </a:r>
          </a:p>
        </p:txBody>
      </p:sp>
      <p:cxnSp>
        <p:nvCxnSpPr>
          <p:cNvPr id="21" name="Straight Connector 20">
            <a:extLst>
              <a:ext uri="{FF2B5EF4-FFF2-40B4-BE49-F238E27FC236}">
                <a16:creationId xmlns:a16="http://schemas.microsoft.com/office/drawing/2014/main" id="{373AAE2E-5D6B-4952-A4BB-546C49F8DE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43251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01E4D783-AD45-49E7-B6C7-BBACB8290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286C42E4-428F-FAF5-8021-FA092DB0E2AD}"/>
              </a:ext>
            </a:extLst>
          </p:cNvPr>
          <p:cNvSpPr>
            <a:spLocks noGrp="1"/>
          </p:cNvSpPr>
          <p:nvPr>
            <p:ph idx="1"/>
          </p:nvPr>
        </p:nvSpPr>
        <p:spPr>
          <a:xfrm>
            <a:off x="1451579" y="2015732"/>
            <a:ext cx="4325113" cy="4074172"/>
          </a:xfrm>
        </p:spPr>
        <p:txBody>
          <a:bodyPr>
            <a:normAutofit/>
          </a:bodyPr>
          <a:lstStyle/>
          <a:p>
            <a:r>
              <a:rPr lang="en-US" dirty="0"/>
              <a:t>Checks for missing or duplicated data were conducted, and none were found. Additionally, the data types were appropriate. However, the data in the columns "indebt," "home owner," and "car owner" were converted to binary data types to enhance numerical analysis.</a:t>
            </a:r>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16416EBC-DDF0-BAC6-7A55-7CC47AB4B7E5}"/>
              </a:ext>
            </a:extLst>
          </p:cNvPr>
          <p:cNvPicPr>
            <a:picLocks noChangeAspect="1"/>
          </p:cNvPicPr>
          <p:nvPr/>
        </p:nvPicPr>
        <p:blipFill>
          <a:blip r:embed="rId2"/>
          <a:stretch>
            <a:fillRect/>
          </a:stretch>
        </p:blipFill>
        <p:spPr>
          <a:xfrm>
            <a:off x="6965689" y="804519"/>
            <a:ext cx="3541206" cy="5285385"/>
          </a:xfrm>
          <a:prstGeom prst="rect">
            <a:avLst/>
          </a:prstGeom>
        </p:spPr>
      </p:pic>
    </p:spTree>
    <p:extLst>
      <p:ext uri="{BB962C8B-B14F-4D97-AF65-F5344CB8AC3E}">
        <p14:creationId xmlns:p14="http://schemas.microsoft.com/office/powerpoint/2010/main" val="2590819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DF255-51C4-22E7-2677-B0B7CC3DD489}"/>
              </a:ext>
            </a:extLst>
          </p:cNvPr>
          <p:cNvSpPr>
            <a:spLocks noGrp="1"/>
          </p:cNvSpPr>
          <p:nvPr>
            <p:ph type="title"/>
          </p:nvPr>
        </p:nvSpPr>
        <p:spPr>
          <a:xfrm>
            <a:off x="1451579" y="804519"/>
            <a:ext cx="9603275" cy="1049235"/>
          </a:xfrm>
        </p:spPr>
        <p:txBody>
          <a:bodyPr>
            <a:normAutofit/>
          </a:bodyPr>
          <a:lstStyle/>
          <a:p>
            <a:r>
              <a:rPr lang="en-US"/>
              <a:t>Data descriptive summary</a:t>
            </a:r>
          </a:p>
        </p:txBody>
      </p:sp>
      <p:sp>
        <p:nvSpPr>
          <p:cNvPr id="3" name="Content Placeholder 2">
            <a:extLst>
              <a:ext uri="{FF2B5EF4-FFF2-40B4-BE49-F238E27FC236}">
                <a16:creationId xmlns:a16="http://schemas.microsoft.com/office/drawing/2014/main" id="{AD3F1CB5-8CB1-E4DA-158B-D2C5C6A7FD0D}"/>
              </a:ext>
            </a:extLst>
          </p:cNvPr>
          <p:cNvSpPr>
            <a:spLocks noGrp="1"/>
          </p:cNvSpPr>
          <p:nvPr>
            <p:ph idx="1"/>
          </p:nvPr>
        </p:nvSpPr>
        <p:spPr>
          <a:xfrm>
            <a:off x="1451581" y="2015734"/>
            <a:ext cx="4169336" cy="3450613"/>
          </a:xfrm>
        </p:spPr>
        <p:txBody>
          <a:bodyPr>
            <a:normAutofit/>
          </a:bodyPr>
          <a:lstStyle/>
          <a:p>
            <a:pPr>
              <a:buClr>
                <a:srgbClr val="E7004B"/>
              </a:buClr>
            </a:pPr>
            <a:r>
              <a:rPr lang="en-US"/>
              <a:t>Numerical columns, including "Age," "Time spent," and "Income" were summarized and no outliers were identified. Similarly, the categorical columns were summarized to assess the counts of categories per column. The distribution appeared relatively even, indicating the absence of outliers.</a:t>
            </a:r>
          </a:p>
          <a:p>
            <a:pPr>
              <a:buClr>
                <a:srgbClr val="E7004B"/>
              </a:buClr>
            </a:pPr>
            <a:endParaRPr lang="en-US"/>
          </a:p>
        </p:txBody>
      </p:sp>
      <p:pic>
        <p:nvPicPr>
          <p:cNvPr id="15" name="Picture 14">
            <a:extLst>
              <a:ext uri="{FF2B5EF4-FFF2-40B4-BE49-F238E27FC236}">
                <a16:creationId xmlns:a16="http://schemas.microsoft.com/office/drawing/2014/main" id="{6CFDEFAA-0C15-3351-8A15-22A723C4F08D}"/>
              </a:ext>
            </a:extLst>
          </p:cNvPr>
          <p:cNvPicPr>
            <a:picLocks noChangeAspect="1"/>
          </p:cNvPicPr>
          <p:nvPr/>
        </p:nvPicPr>
        <p:blipFill rotWithShape="1">
          <a:blip r:embed="rId2"/>
          <a:srcRect r="47586" b="3"/>
          <a:stretch/>
        </p:blipFill>
        <p:spPr>
          <a:xfrm>
            <a:off x="6264655" y="2015733"/>
            <a:ext cx="2078917" cy="3450612"/>
          </a:xfrm>
          <a:prstGeom prst="rect">
            <a:avLst/>
          </a:prstGeom>
        </p:spPr>
      </p:pic>
      <p:pic>
        <p:nvPicPr>
          <p:cNvPr id="29" name="Picture 28" descr="Codes on papers">
            <a:extLst>
              <a:ext uri="{FF2B5EF4-FFF2-40B4-BE49-F238E27FC236}">
                <a16:creationId xmlns:a16="http://schemas.microsoft.com/office/drawing/2014/main" id="{83AA49D1-BBE0-0FFD-0CCC-A4A4A76002CF}"/>
              </a:ext>
            </a:extLst>
          </p:cNvPr>
          <p:cNvPicPr>
            <a:picLocks noChangeAspect="1"/>
          </p:cNvPicPr>
          <p:nvPr/>
        </p:nvPicPr>
        <p:blipFill rotWithShape="1">
          <a:blip r:embed="rId3"/>
          <a:srcRect l="31162" r="28622"/>
          <a:stretch/>
        </p:blipFill>
        <p:spPr>
          <a:xfrm>
            <a:off x="9364538" y="2015733"/>
            <a:ext cx="989891" cy="1643010"/>
          </a:xfrm>
          <a:prstGeom prst="rect">
            <a:avLst/>
          </a:prstGeom>
        </p:spPr>
      </p:pic>
      <p:pic>
        <p:nvPicPr>
          <p:cNvPr id="36" name="Picture 35">
            <a:extLst>
              <a:ext uri="{FF2B5EF4-FFF2-40B4-BE49-F238E27FC236}">
                <a16:creationId xmlns:a16="http://schemas.microsoft.com/office/drawing/2014/main" id="{65C3DFDF-7C77-A22D-C21D-C2A8F6DA1F5E}"/>
              </a:ext>
            </a:extLst>
          </p:cNvPr>
          <p:cNvPicPr>
            <a:picLocks noChangeAspect="1"/>
          </p:cNvPicPr>
          <p:nvPr/>
        </p:nvPicPr>
        <p:blipFill>
          <a:blip r:embed="rId4"/>
          <a:stretch>
            <a:fillRect/>
          </a:stretch>
        </p:blipFill>
        <p:spPr>
          <a:xfrm>
            <a:off x="8664115" y="4065086"/>
            <a:ext cx="2390738" cy="1159507"/>
          </a:xfrm>
          <a:prstGeom prst="rect">
            <a:avLst/>
          </a:prstGeom>
        </p:spPr>
      </p:pic>
    </p:spTree>
    <p:extLst>
      <p:ext uri="{BB962C8B-B14F-4D97-AF65-F5344CB8AC3E}">
        <p14:creationId xmlns:p14="http://schemas.microsoft.com/office/powerpoint/2010/main" val="1016847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3309400-1789-5A75-EB19-43E6A02C9564}"/>
              </a:ext>
            </a:extLst>
          </p:cNvPr>
          <p:cNvSpPr>
            <a:spLocks noGrp="1"/>
          </p:cNvSpPr>
          <p:nvPr>
            <p:ph type="title"/>
          </p:nvPr>
        </p:nvSpPr>
        <p:spPr>
          <a:xfrm>
            <a:off x="1451580" y="804520"/>
            <a:ext cx="4176511" cy="1049235"/>
          </a:xfrm>
        </p:spPr>
        <p:txBody>
          <a:bodyPr>
            <a:normAutofit/>
          </a:bodyPr>
          <a:lstStyle/>
          <a:p>
            <a:r>
              <a:rPr lang="en-US" sz="2200"/>
              <a:t>Impact of Social Media Usage on Demographics</a:t>
            </a:r>
            <a:br>
              <a:rPr lang="en-US" sz="2200"/>
            </a:br>
            <a:endParaRPr lang="en-US" sz="2200"/>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AEAF33E6-2C94-C092-602F-2C0C937DE345}"/>
              </a:ext>
            </a:extLst>
          </p:cNvPr>
          <p:cNvSpPr>
            <a:spLocks noGrp="1"/>
          </p:cNvSpPr>
          <p:nvPr>
            <p:ph idx="1"/>
          </p:nvPr>
        </p:nvSpPr>
        <p:spPr>
          <a:xfrm>
            <a:off x="1451581" y="2015732"/>
            <a:ext cx="4172212" cy="3450613"/>
          </a:xfrm>
        </p:spPr>
        <p:txBody>
          <a:bodyPr>
            <a:normAutofit/>
          </a:bodyPr>
          <a:lstStyle/>
          <a:p>
            <a:pPr>
              <a:lnSpc>
                <a:spcPct val="110000"/>
              </a:lnSpc>
            </a:pPr>
            <a:r>
              <a:rPr lang="en-US" sz="1700"/>
              <a:t>In this study, the objective was to examine the variations in social media patterns, including social media usage, platform preferences, and interests, across various user demographics such as age, gender, area type, country, and profession. This exploration was conducted by performing chi-square tests to analyze the relationship between each demographic factor and each social media pattern.</a:t>
            </a:r>
          </a:p>
        </p:txBody>
      </p:sp>
      <p:pic>
        <p:nvPicPr>
          <p:cNvPr id="5" name="Picture 4">
            <a:extLst>
              <a:ext uri="{FF2B5EF4-FFF2-40B4-BE49-F238E27FC236}">
                <a16:creationId xmlns:a16="http://schemas.microsoft.com/office/drawing/2014/main" id="{F8CEBD87-FD31-6AA6-B866-B71313BCACB9}"/>
              </a:ext>
            </a:extLst>
          </p:cNvPr>
          <p:cNvPicPr>
            <a:picLocks noChangeAspect="1"/>
          </p:cNvPicPr>
          <p:nvPr/>
        </p:nvPicPr>
        <p:blipFill>
          <a:blip r:embed="rId2"/>
          <a:stretch>
            <a:fillRect/>
          </a:stretch>
        </p:blipFill>
        <p:spPr>
          <a:xfrm>
            <a:off x="6094411" y="816958"/>
            <a:ext cx="4960442" cy="4638012"/>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4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2151841-F936-8B97-0AF0-AC45A979A09D}"/>
              </a:ext>
            </a:extLst>
          </p:cNvPr>
          <p:cNvSpPr>
            <a:spLocks noGrp="1"/>
          </p:cNvSpPr>
          <p:nvPr>
            <p:ph type="title"/>
          </p:nvPr>
        </p:nvSpPr>
        <p:spPr>
          <a:xfrm>
            <a:off x="1451580" y="804520"/>
            <a:ext cx="4176511" cy="1049235"/>
          </a:xfrm>
        </p:spPr>
        <p:txBody>
          <a:bodyPr>
            <a:normAutofit/>
          </a:bodyPr>
          <a:lstStyle/>
          <a:p>
            <a:r>
              <a:rPr lang="en-US" sz="2200"/>
              <a:t>Impact of Social Media Usage on Demographics</a:t>
            </a:r>
            <a:br>
              <a:rPr lang="en-US" sz="2200"/>
            </a:br>
            <a:endParaRPr lang="en-US" sz="2200"/>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DAC06F98-83DD-5637-8793-2B94AFC3CD8B}"/>
              </a:ext>
            </a:extLst>
          </p:cNvPr>
          <p:cNvSpPr>
            <a:spLocks noGrp="1"/>
          </p:cNvSpPr>
          <p:nvPr>
            <p:ph idx="1"/>
          </p:nvPr>
        </p:nvSpPr>
        <p:spPr>
          <a:xfrm>
            <a:off x="1451581" y="2015732"/>
            <a:ext cx="4172212" cy="3450613"/>
          </a:xfrm>
        </p:spPr>
        <p:txBody>
          <a:bodyPr>
            <a:normAutofit/>
          </a:bodyPr>
          <a:lstStyle/>
          <a:p>
            <a:r>
              <a:rPr lang="en-US" dirty="0"/>
              <a:t>Initially, I categorized the Time spent column into bins representing different levels of social media usage: minimal, moderate, and heavy. Similarly, the Age column was grouped into three categories: young, adult, and senior age groups.</a:t>
            </a:r>
          </a:p>
        </p:txBody>
      </p:sp>
      <p:pic>
        <p:nvPicPr>
          <p:cNvPr id="5" name="Picture 4">
            <a:extLst>
              <a:ext uri="{FF2B5EF4-FFF2-40B4-BE49-F238E27FC236}">
                <a16:creationId xmlns:a16="http://schemas.microsoft.com/office/drawing/2014/main" id="{9FF652A5-1BE2-3874-A363-B941F5A436D8}"/>
              </a:ext>
            </a:extLst>
          </p:cNvPr>
          <p:cNvPicPr>
            <a:picLocks noChangeAspect="1"/>
          </p:cNvPicPr>
          <p:nvPr/>
        </p:nvPicPr>
        <p:blipFill>
          <a:blip r:embed="rId2"/>
          <a:stretch>
            <a:fillRect/>
          </a:stretch>
        </p:blipFill>
        <p:spPr>
          <a:xfrm>
            <a:off x="6094411" y="1306802"/>
            <a:ext cx="4960442" cy="3658324"/>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628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4B9141B-D055-71C0-2659-042982393813}"/>
              </a:ext>
            </a:extLst>
          </p:cNvPr>
          <p:cNvSpPr>
            <a:spLocks noGrp="1"/>
          </p:cNvSpPr>
          <p:nvPr>
            <p:ph type="title"/>
          </p:nvPr>
        </p:nvSpPr>
        <p:spPr>
          <a:xfrm>
            <a:off x="1451579" y="804519"/>
            <a:ext cx="5550357" cy="1049235"/>
          </a:xfrm>
        </p:spPr>
        <p:txBody>
          <a:bodyPr>
            <a:normAutofit/>
          </a:bodyPr>
          <a:lstStyle/>
          <a:p>
            <a:r>
              <a:rPr lang="en-US" sz="2200"/>
              <a:t>Impact of Social Media Usage on Demographics</a:t>
            </a:r>
            <a:br>
              <a:rPr lang="en-US" sz="2200"/>
            </a:br>
            <a:endParaRPr lang="en-US" sz="2200"/>
          </a:p>
        </p:txBody>
      </p:sp>
      <p:sp>
        <p:nvSpPr>
          <p:cNvPr id="24" name="Rectangle 23">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0301BD7C-5B2B-E175-193A-68B7B8584FE6}"/>
              </a:ext>
            </a:extLst>
          </p:cNvPr>
          <p:cNvSpPr>
            <a:spLocks noGrp="1"/>
          </p:cNvSpPr>
          <p:nvPr>
            <p:ph idx="1"/>
          </p:nvPr>
        </p:nvSpPr>
        <p:spPr>
          <a:xfrm>
            <a:off x="1451579" y="2015732"/>
            <a:ext cx="5550357" cy="3450613"/>
          </a:xfrm>
        </p:spPr>
        <p:txBody>
          <a:bodyPr>
            <a:normAutofit/>
          </a:bodyPr>
          <a:lstStyle/>
          <a:p>
            <a:r>
              <a:rPr lang="en-US" dirty="0"/>
              <a:t>The analysis indicated notable associations between gender and platform usage, as well as between country of residence and social media usage. The rejection of the null hypothesis at a 0.05 confidence level suggests that these variables are not independent.</a:t>
            </a:r>
          </a:p>
        </p:txBody>
      </p:sp>
      <p:pic>
        <p:nvPicPr>
          <p:cNvPr id="5" name="Picture 4">
            <a:extLst>
              <a:ext uri="{FF2B5EF4-FFF2-40B4-BE49-F238E27FC236}">
                <a16:creationId xmlns:a16="http://schemas.microsoft.com/office/drawing/2014/main" id="{FE7A5ED3-15BE-91CF-CD16-E7F90DC3FF0F}"/>
              </a:ext>
            </a:extLst>
          </p:cNvPr>
          <p:cNvPicPr>
            <a:picLocks noChangeAspect="1"/>
          </p:cNvPicPr>
          <p:nvPr/>
        </p:nvPicPr>
        <p:blipFill>
          <a:blip r:embed="rId2"/>
          <a:stretch>
            <a:fillRect/>
          </a:stretch>
        </p:blipFill>
        <p:spPr>
          <a:xfrm>
            <a:off x="8318012" y="481109"/>
            <a:ext cx="2385999" cy="2491906"/>
          </a:xfrm>
          <a:prstGeom prst="rect">
            <a:avLst/>
          </a:prstGeom>
        </p:spPr>
      </p:pic>
      <p:pic>
        <p:nvPicPr>
          <p:cNvPr id="7" name="Picture 6">
            <a:extLst>
              <a:ext uri="{FF2B5EF4-FFF2-40B4-BE49-F238E27FC236}">
                <a16:creationId xmlns:a16="http://schemas.microsoft.com/office/drawing/2014/main" id="{7B007788-251D-FC21-7078-89A457A2FA5A}"/>
              </a:ext>
            </a:extLst>
          </p:cNvPr>
          <p:cNvPicPr>
            <a:picLocks noChangeAspect="1"/>
          </p:cNvPicPr>
          <p:nvPr/>
        </p:nvPicPr>
        <p:blipFill>
          <a:blip r:embed="rId3"/>
          <a:stretch>
            <a:fillRect/>
          </a:stretch>
        </p:blipFill>
        <p:spPr>
          <a:xfrm>
            <a:off x="8053756" y="3138486"/>
            <a:ext cx="2914511" cy="2491907"/>
          </a:xfrm>
          <a:prstGeom prst="rect">
            <a:avLst/>
          </a:prstGeom>
        </p:spPr>
      </p:pic>
      <p:pic>
        <p:nvPicPr>
          <p:cNvPr id="25" name="Picture 24">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432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68EE16B-FD38-5C2F-A8C3-1B5CC8FBD06F}"/>
              </a:ext>
            </a:extLst>
          </p:cNvPr>
          <p:cNvSpPr>
            <a:spLocks noGrp="1"/>
          </p:cNvSpPr>
          <p:nvPr>
            <p:ph type="title"/>
          </p:nvPr>
        </p:nvSpPr>
        <p:spPr>
          <a:xfrm>
            <a:off x="1451580" y="804520"/>
            <a:ext cx="4176511" cy="1049235"/>
          </a:xfrm>
        </p:spPr>
        <p:txBody>
          <a:bodyPr>
            <a:normAutofit/>
          </a:bodyPr>
          <a:lstStyle/>
          <a:p>
            <a:r>
              <a:rPr lang="en-US" sz="2000"/>
              <a:t>Effect of Social Media Usage on Financial Behavior</a:t>
            </a:r>
            <a:br>
              <a:rPr lang="en-US" sz="2000"/>
            </a:br>
            <a:endParaRPr lang="en-US" sz="2000"/>
          </a:p>
        </p:txBody>
      </p:sp>
      <p:sp>
        <p:nvSpPr>
          <p:cNvPr id="20" name="Rectangle 19">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BB07D0D5-0C07-2E40-34D1-075A1ED9E80C}"/>
              </a:ext>
            </a:extLst>
          </p:cNvPr>
          <p:cNvSpPr>
            <a:spLocks noGrp="1"/>
          </p:cNvSpPr>
          <p:nvPr>
            <p:ph idx="1"/>
          </p:nvPr>
        </p:nvSpPr>
        <p:spPr>
          <a:xfrm>
            <a:off x="1451581" y="2015732"/>
            <a:ext cx="4172212" cy="3450613"/>
          </a:xfrm>
        </p:spPr>
        <p:txBody>
          <a:bodyPr>
            <a:normAutofit/>
          </a:bodyPr>
          <a:lstStyle/>
          <a:p>
            <a:pPr>
              <a:lnSpc>
                <a:spcPct val="110000"/>
              </a:lnSpc>
            </a:pPr>
            <a:r>
              <a:rPr lang="en-US" sz="1600"/>
              <a:t>The second study aimed to investigate the correlation between social media usage patterns and financial behavior, specifically focusing on income, indebtedness, homeownership, and car ownership. Its objective was to determine if there exists a relationship between social media usage and financial outcomes such as debt levels, saving habits, or purchasing decisions through running correlation between the variables as well as regression analysis and association.  </a:t>
            </a:r>
          </a:p>
        </p:txBody>
      </p:sp>
      <p:pic>
        <p:nvPicPr>
          <p:cNvPr id="5" name="Picture 4">
            <a:extLst>
              <a:ext uri="{FF2B5EF4-FFF2-40B4-BE49-F238E27FC236}">
                <a16:creationId xmlns:a16="http://schemas.microsoft.com/office/drawing/2014/main" id="{AD45EB3F-C5F2-AFA8-0E73-14BC1921F367}"/>
              </a:ext>
            </a:extLst>
          </p:cNvPr>
          <p:cNvPicPr>
            <a:picLocks noChangeAspect="1"/>
          </p:cNvPicPr>
          <p:nvPr/>
        </p:nvPicPr>
        <p:blipFill>
          <a:blip r:embed="rId2"/>
          <a:stretch>
            <a:fillRect/>
          </a:stretch>
        </p:blipFill>
        <p:spPr>
          <a:xfrm>
            <a:off x="6094411" y="1002975"/>
            <a:ext cx="4960442" cy="4265978"/>
          </a:xfrm>
          <a:prstGeom prst="rect">
            <a:avLst/>
          </a:prstGeom>
        </p:spPr>
      </p:pic>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966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{593677B8-B840-9249-B177-2B1DA92C6894}tf10001119</Template>
  <TotalTime>1878</TotalTime>
  <Words>621</Words>
  <Application>Microsoft Macintosh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Social Media Impact </vt:lpstr>
      <vt:lpstr>Introduction</vt:lpstr>
      <vt:lpstr>Dataset </vt:lpstr>
      <vt:lpstr>Data Cleaning and Exploration</vt:lpstr>
      <vt:lpstr>Data descriptive summary</vt:lpstr>
      <vt:lpstr>Impact of Social Media Usage on Demographics </vt:lpstr>
      <vt:lpstr>Impact of Social Media Usage on Demographics </vt:lpstr>
      <vt:lpstr>Impact of Social Media Usage on Demographics </vt:lpstr>
      <vt:lpstr>Effect of Social Media Usage on Financial Behavior </vt:lpstr>
      <vt:lpstr>Effect of Social Media Usage on Financial Behavior </vt:lpstr>
      <vt:lpstr>Effect of Social Media Usage on Financial Behavior </vt:lpstr>
      <vt:lpstr>Effect of Social Media Usage on Financial Behavior </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Impact </dc:title>
  <dc:creator>Suaifan, Ola Ibrahim Ali</dc:creator>
  <cp:lastModifiedBy>Suaifan, Ola Ibrahim Ali</cp:lastModifiedBy>
  <cp:revision>7</cp:revision>
  <dcterms:created xsi:type="dcterms:W3CDTF">2024-02-12T20:59:36Z</dcterms:created>
  <dcterms:modified xsi:type="dcterms:W3CDTF">2024-02-14T04:21:15Z</dcterms:modified>
</cp:coreProperties>
</file>