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56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>
        <p:scale>
          <a:sx n="60" d="100"/>
          <a:sy n="60" d="100"/>
        </p:scale>
        <p:origin x="3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113D-024E-4C6B-A2D2-FD7F6E712959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EB5E-32FD-4DB3-8F99-8C136D0B7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4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113D-024E-4C6B-A2D2-FD7F6E712959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EB5E-32FD-4DB3-8F99-8C136D0B7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7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113D-024E-4C6B-A2D2-FD7F6E712959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EB5E-32FD-4DB3-8F99-8C136D0B7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5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113D-024E-4C6B-A2D2-FD7F6E712959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EB5E-32FD-4DB3-8F99-8C136D0B7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8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113D-024E-4C6B-A2D2-FD7F6E712959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EB5E-32FD-4DB3-8F99-8C136D0B7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0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113D-024E-4C6B-A2D2-FD7F6E712959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EB5E-32FD-4DB3-8F99-8C136D0B7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5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113D-024E-4C6B-A2D2-FD7F6E712959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EB5E-32FD-4DB3-8F99-8C136D0B7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4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113D-024E-4C6B-A2D2-FD7F6E712959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EB5E-32FD-4DB3-8F99-8C136D0B7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0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113D-024E-4C6B-A2D2-FD7F6E712959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EB5E-32FD-4DB3-8F99-8C136D0B7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9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113D-024E-4C6B-A2D2-FD7F6E712959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EB5E-32FD-4DB3-8F99-8C136D0B7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113D-024E-4C6B-A2D2-FD7F6E712959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EB5E-32FD-4DB3-8F99-8C136D0B7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F113D-024E-4C6B-A2D2-FD7F6E712959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5EB5E-32FD-4DB3-8F99-8C136D0B7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Fastag</a:t>
            </a:r>
            <a:r>
              <a:rPr lang="en-US" sz="4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Fraud Detection</a:t>
            </a:r>
            <a:endParaRPr lang="en-US" sz="40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9" name="AutoShape 8" descr="20 crore with 4,000 fake FASTag refund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4188" r="14188" b="2852"/>
          <a:stretch/>
        </p:blipFill>
        <p:spPr>
          <a:xfrm>
            <a:off x="1" y="685342"/>
            <a:ext cx="7505700" cy="4983163"/>
          </a:xfrm>
          <a:prstGeom prst="rect">
            <a:avLst/>
          </a:prstGeom>
        </p:spPr>
      </p:pic>
      <p:pic>
        <p:nvPicPr>
          <p:cNvPr id="2060" name="Picture 12" descr="1,297 Fraud Detection Stock Photos - Free &amp; Royalty-Free Stock Photos from  Dreamsti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685342"/>
            <a:ext cx="4686300" cy="617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5981700"/>
            <a:ext cx="750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OLABUNTU BABATUNDE AFEEZ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54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927" y="0"/>
            <a:ext cx="11380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EVALUATION OF THE BEST MODEL (</a:t>
            </a:r>
            <a:r>
              <a:rPr lang="en-US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DecisionTreeClassifier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):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1599" y="432639"/>
            <a:ext cx="11380138" cy="5879261"/>
            <a:chOff x="292099" y="432639"/>
            <a:chExt cx="10770724" cy="642536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5192" y="3139481"/>
              <a:ext cx="5067631" cy="353623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099" y="3293469"/>
              <a:ext cx="4974976" cy="356453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2100" y="432639"/>
              <a:ext cx="4792780" cy="286083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9000" y="432639"/>
              <a:ext cx="5093823" cy="2706842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0" y="631190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Fig 5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: Showing the different evaluation metrics for the performance of the best model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58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400"/>
            <a:ext cx="6276975" cy="45323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76975" y="0"/>
            <a:ext cx="5915025" cy="6763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Features</a:t>
            </a:r>
            <a:r>
              <a:rPr lang="en-US" sz="1700" b="1" dirty="0" smtClean="0">
                <a:latin typeface="Arial Black" panose="020B0A04020102020204" pitchFamily="34" charset="0"/>
              </a:rPr>
              <a:t> like Timestamp, lane type and vehicle type as </a:t>
            </a:r>
            <a:r>
              <a:rPr lang="en-US" sz="17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zero effect </a:t>
            </a:r>
            <a:r>
              <a:rPr lang="en-US" sz="1700" b="1" dirty="0" smtClean="0">
                <a:latin typeface="Arial Black" panose="020B0A04020102020204" pitchFamily="34" charset="0"/>
              </a:rPr>
              <a:t>on building the model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700" b="1" dirty="0" smtClean="0">
              <a:latin typeface="Arial Black" panose="020B0A040201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700" b="1" dirty="0" smtClean="0">
                <a:latin typeface="Arial Black" panose="020B0A04020102020204" pitchFamily="34" charset="0"/>
              </a:rPr>
              <a:t>Features like vehicle type, </a:t>
            </a:r>
            <a:r>
              <a:rPr lang="en-US" sz="17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TollBoothID</a:t>
            </a:r>
            <a:r>
              <a:rPr lang="en-US" sz="1700" b="1" dirty="0" smtClean="0">
                <a:latin typeface="Arial Black" panose="020B0A04020102020204" pitchFamily="34" charset="0"/>
              </a:rPr>
              <a:t> , location, vehicle speed Transaction Amount have just little effect on the model</a:t>
            </a:r>
          </a:p>
          <a:p>
            <a:pPr algn="just">
              <a:lnSpc>
                <a:spcPct val="150000"/>
              </a:lnSpc>
            </a:pPr>
            <a:endParaRPr lang="en-US" sz="1700" b="1" dirty="0" smtClean="0">
              <a:latin typeface="Arial Black" panose="020B0A040201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700" b="1" dirty="0" smtClean="0">
                <a:latin typeface="Arial Black" panose="020B0A04020102020204" pitchFamily="34" charset="0"/>
              </a:rPr>
              <a:t>Amount paid is the </a:t>
            </a:r>
            <a:r>
              <a:rPr lang="en-US" sz="17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main feature </a:t>
            </a:r>
            <a:r>
              <a:rPr lang="en-US" sz="1700" b="1" dirty="0" smtClean="0">
                <a:latin typeface="Arial Black" panose="020B0A04020102020204" pitchFamily="34" charset="0"/>
              </a:rPr>
              <a:t>in the building of the model. It is the </a:t>
            </a:r>
            <a:r>
              <a:rPr lang="en-US" sz="17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most important </a:t>
            </a:r>
            <a:r>
              <a:rPr lang="en-US" sz="1700" b="1" dirty="0" smtClean="0">
                <a:latin typeface="Arial Black" panose="020B0A04020102020204" pitchFamily="34" charset="0"/>
              </a:rPr>
              <a:t>feat</a:t>
            </a:r>
            <a:endParaRPr lang="en-US" sz="1700" dirty="0" smtClean="0">
              <a:latin typeface="Arial Black" panose="020B0A040201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700" dirty="0" smtClean="0">
              <a:latin typeface="Arial Black" panose="020B0A040201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                   </a:t>
            </a:r>
            <a:r>
              <a:rPr lang="en-US" sz="17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RECOMMENDATION</a:t>
            </a:r>
            <a:endParaRPr lang="en-US" sz="17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700" b="1" dirty="0" smtClean="0">
                <a:latin typeface="Arial Black" panose="020B0A04020102020204" pitchFamily="34" charset="0"/>
              </a:rPr>
              <a:t>Features with zero impact on the model can be removed while those with little or high effect most be included when building the model and when collecting data from users 👥  </a:t>
            </a:r>
            <a:endParaRPr lang="en-US" sz="1700" b="1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" y="4597400"/>
            <a:ext cx="6175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Fig 6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: Showing the importance of each feature on the model after been dropped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59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6779" y="189832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CONTENTS</a:t>
            </a:r>
            <a:r>
              <a:rPr lang="en-US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endParaRPr lang="en-US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74607"/>
            <a:ext cx="111506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 Black" panose="020B0A04020102020204" pitchFamily="34" charset="0"/>
              </a:rPr>
              <a:t>INTRODUCTION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 Black" panose="020B0A04020102020204" pitchFamily="34" charset="0"/>
              </a:rPr>
              <a:t>FEATURES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 Black" panose="020B0A04020102020204" pitchFamily="34" charset="0"/>
              </a:rPr>
              <a:t>DATASET  DESCRIPTION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 Black" panose="020B0A04020102020204" pitchFamily="34" charset="0"/>
              </a:rPr>
              <a:t>DATA CLEANING AND VISUALIZATION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 Black" panose="020B0A04020102020204" pitchFamily="34" charset="0"/>
              </a:rPr>
              <a:t>DATA VISUALIZATION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 Black" panose="020B0A04020102020204" pitchFamily="34" charset="0"/>
              </a:rPr>
              <a:t>MODEL COMPARISON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 Black" panose="020B0A04020102020204" pitchFamily="34" charset="0"/>
              </a:rPr>
              <a:t>EVALUTATION OF BEST MODEL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 Black" panose="020B0A04020102020204" pitchFamily="34" charset="0"/>
              </a:rPr>
              <a:t>FEATURES IMPORTANCE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1133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28650"/>
            <a:ext cx="70760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Fastag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000" b="1" dirty="0" smtClean="0">
                <a:latin typeface="Arial Black" panose="020B0A04020102020204" pitchFamily="34" charset="0"/>
              </a:rPr>
              <a:t>fraud refers to illegal activities associated with the misuse of the </a:t>
            </a:r>
            <a:r>
              <a:rPr lang="en-US" sz="2000" b="1" dirty="0" err="1" smtClean="0">
                <a:latin typeface="Arial Black" panose="020B0A04020102020204" pitchFamily="34" charset="0"/>
              </a:rPr>
              <a:t>Fastag</a:t>
            </a:r>
            <a:r>
              <a:rPr lang="en-US" sz="2000" b="1" dirty="0" smtClean="0">
                <a:latin typeface="Arial Black" panose="020B0A04020102020204" pitchFamily="34" charset="0"/>
              </a:rPr>
              <a:t> electronic toll collection system in India</a:t>
            </a:r>
            <a:r>
              <a:rPr 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000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b="1" dirty="0">
              <a:solidFill>
                <a:srgbClr val="7030A0"/>
              </a:solidFill>
              <a:latin typeface="Arial Black" panose="020B0A040201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Arial Black" panose="020B0A04020102020204" pitchFamily="34" charset="0"/>
              </a:rPr>
              <a:t>The </a:t>
            </a:r>
            <a:r>
              <a:rPr 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main goal </a:t>
            </a:r>
            <a:r>
              <a:rPr lang="en-US" sz="2000" b="1" dirty="0" smtClean="0">
                <a:latin typeface="Arial Black" panose="020B0A04020102020204" pitchFamily="34" charset="0"/>
              </a:rPr>
              <a:t>is to develop a machine learning-based fraud detection system for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Fastag</a:t>
            </a:r>
            <a:r>
              <a:rPr lang="en-US" sz="2000" b="1" dirty="0" smtClean="0">
                <a:latin typeface="Arial Black" panose="020B0A04020102020204" pitchFamily="34" charset="0"/>
              </a:rPr>
              <a:t> transactions. By analyzing transaction details, vehicle information, location, and amounts, the system aims to accurately identify </a:t>
            </a:r>
            <a:r>
              <a:rPr 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fraudulent</a:t>
            </a:r>
            <a:r>
              <a:rPr lang="en-US" sz="2000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en-US" sz="2000" b="1" dirty="0" smtClean="0">
                <a:latin typeface="Arial Black" panose="020B0A04020102020204" pitchFamily="34" charset="0"/>
              </a:rPr>
              <a:t>activities, ensuring the security and integrity of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Fastag</a:t>
            </a:r>
            <a:r>
              <a:rPr lang="en-US" sz="2000" b="1" dirty="0" smtClean="0">
                <a:latin typeface="Arial Black" panose="020B0A04020102020204" pitchFamily="34" charset="0"/>
              </a:rPr>
              <a:t> transactions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076050" y="762575"/>
            <a:ext cx="4887153" cy="5904925"/>
            <a:chOff x="7076050" y="2157328"/>
            <a:chExt cx="4887153" cy="465156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9633" t="26053" r="6173" b="15144"/>
            <a:stretch/>
          </p:blipFill>
          <p:spPr>
            <a:xfrm>
              <a:off x="7076050" y="2157328"/>
              <a:ext cx="4887153" cy="189868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r="1834" b="9245"/>
            <a:stretch/>
          </p:blipFill>
          <p:spPr>
            <a:xfrm>
              <a:off x="7076051" y="4093983"/>
              <a:ext cx="4887152" cy="2714913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424405" y="-23088"/>
            <a:ext cx="967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INTRODUCTION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02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090" y="78025"/>
            <a:ext cx="11865141" cy="3971375"/>
            <a:chOff x="50133" y="541830"/>
            <a:chExt cx="11865141" cy="6044705"/>
          </a:xfrm>
        </p:grpSpPr>
        <p:sp>
          <p:nvSpPr>
            <p:cNvPr id="4" name="Oval 3"/>
            <p:cNvSpPr/>
            <p:nvPr/>
          </p:nvSpPr>
          <p:spPr>
            <a:xfrm>
              <a:off x="4273219" y="2021305"/>
              <a:ext cx="3058024" cy="21761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Arial Black" panose="020B0A04020102020204" pitchFamily="34" charset="0"/>
                </a:rPr>
                <a:t>Features</a:t>
              </a:r>
              <a:endParaRPr lang="en-US" sz="3200" dirty="0">
                <a:latin typeface="Arial Black" panose="020B0A04020102020204" pitchFamily="34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7138737" y="1008830"/>
              <a:ext cx="1604211" cy="16220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2867529" y="1052785"/>
              <a:ext cx="1604211" cy="15781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8454188" y="541830"/>
              <a:ext cx="1957139" cy="562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Challenges</a:t>
              </a:r>
              <a:endPara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72127" y="574112"/>
              <a:ext cx="2053389" cy="562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Importance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38489" y="5685553"/>
              <a:ext cx="1390649" cy="562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Approach</a:t>
              </a:r>
              <a:endPara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867528" y="1052784"/>
              <a:ext cx="0" cy="3084004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742948" y="998712"/>
              <a:ext cx="0" cy="3138076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133" y="4197405"/>
              <a:ext cx="4856749" cy="23891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The system ensures toll collection accuracy, </a:t>
              </a:r>
              <a:r>
                <a:rPr lang="en-US" sz="16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minimizes</a:t>
              </a:r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losses, and enhances </a:t>
              </a:r>
              <a:r>
                <a:rPr lang="en-US" sz="1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transparency</a:t>
              </a:r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in </a:t>
              </a:r>
              <a:r>
                <a:rPr lang="en-US" sz="16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Fastag</a:t>
              </a:r>
              <a:r>
                <a:rPr 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</a:t>
              </a:r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transactions</a:t>
              </a:r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.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65760" y="4165918"/>
              <a:ext cx="5149514" cy="23891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Overcoming data </a:t>
              </a:r>
              <a:r>
                <a:rPr lang="en-US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imbalances,</a:t>
              </a:r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ensuring model accuracy, and Feature engineering to capture nuanced patterns indicative of </a:t>
              </a:r>
              <a:r>
                <a:rPr 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fraud</a:t>
              </a:r>
              <a:r>
                <a:rPr lang="en-US" sz="16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.</a:t>
              </a:r>
              <a:endPara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sp>
        <p:nvSpPr>
          <p:cNvPr id="15" name="Isosceles Triangle 14"/>
          <p:cNvSpPr/>
          <p:nvPr/>
        </p:nvSpPr>
        <p:spPr>
          <a:xfrm>
            <a:off x="1892968" y="3826786"/>
            <a:ext cx="7748335" cy="2983088"/>
          </a:xfrm>
          <a:prstGeom prst="triangle">
            <a:avLst>
              <a:gd name="adj" fmla="val 50169"/>
            </a:avLst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dirty="0">
                <a:latin typeface="Arial Black" panose="020B0A04020102020204" pitchFamily="34" charset="0"/>
              </a:rPr>
              <a:t>Utilizing machine learning to analyze transaction data, detect patterns, and identify potential fraud, thus safeguarding </a:t>
            </a:r>
            <a:r>
              <a:rPr lang="en-US" sz="1400" dirty="0" err="1">
                <a:latin typeface="Arial Black" panose="020B0A04020102020204" pitchFamily="34" charset="0"/>
              </a:rPr>
              <a:t>Fastag</a:t>
            </a:r>
            <a:r>
              <a:rPr lang="en-US" sz="1400" dirty="0">
                <a:latin typeface="Arial Black" panose="020B0A04020102020204" pitchFamily="34" charset="0"/>
              </a:rPr>
              <a:t> transactions.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cxnSp>
        <p:nvCxnSpPr>
          <p:cNvPr id="20" name="Straight Arrow Connector 19"/>
          <p:cNvCxnSpPr>
            <a:stCxn id="4" idx="4"/>
            <a:endCxn id="10" idx="0"/>
          </p:cNvCxnSpPr>
          <p:nvPr/>
        </p:nvCxnSpPr>
        <p:spPr>
          <a:xfrm>
            <a:off x="5786188" y="2479740"/>
            <a:ext cx="31583" cy="977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69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57150"/>
            <a:ext cx="1219200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Dataset Description: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Arial Black" panose="020B0A04020102020204" pitchFamily="34" charset="0"/>
              </a:rPr>
              <a:t>1. </a:t>
            </a:r>
            <a:r>
              <a:rPr lang="en-US" sz="2000" b="1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Transaction_ID</a:t>
            </a:r>
            <a:r>
              <a:rPr lang="en-US" sz="2000" dirty="0" smtClean="0">
                <a:latin typeface="Arial Black" panose="020B0A04020102020204" pitchFamily="34" charset="0"/>
              </a:rPr>
              <a:t>: Unique identifier for each transaction.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Arial Black" panose="020B0A04020102020204" pitchFamily="34" charset="0"/>
              </a:rPr>
              <a:t>2. </a:t>
            </a:r>
            <a:r>
              <a:rPr lang="en-US" sz="2000" b="1" dirty="0" smtClean="0">
                <a:latin typeface="Arial Black" panose="020B0A04020102020204" pitchFamily="34" charset="0"/>
              </a:rPr>
              <a:t>Timestamp</a:t>
            </a:r>
            <a:r>
              <a:rPr lang="en-US" sz="2000" dirty="0" smtClean="0">
                <a:latin typeface="Arial Black" panose="020B0A04020102020204" pitchFamily="34" charset="0"/>
              </a:rPr>
              <a:t>: Date and time of the transaction.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Arial Black" panose="020B0A04020102020204" pitchFamily="34" charset="0"/>
              </a:rPr>
              <a:t>3. </a:t>
            </a:r>
            <a:r>
              <a:rPr lang="en-US" sz="2000" b="1" dirty="0" err="1" smtClean="0">
                <a:latin typeface="Arial Black" panose="020B0A04020102020204" pitchFamily="34" charset="0"/>
              </a:rPr>
              <a:t>Vehicle_Type</a:t>
            </a:r>
            <a:r>
              <a:rPr lang="en-US" sz="2000" dirty="0" smtClean="0">
                <a:latin typeface="Arial Black" panose="020B0A04020102020204" pitchFamily="34" charset="0"/>
              </a:rPr>
              <a:t>: Type of vehicle involved in the transaction.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Arial Black" panose="020B0A04020102020204" pitchFamily="34" charset="0"/>
              </a:rPr>
              <a:t>4.</a:t>
            </a:r>
            <a:r>
              <a:rPr lang="en-US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FastagID</a:t>
            </a:r>
            <a:r>
              <a:rPr lang="en-US" sz="2000" dirty="0" smtClean="0">
                <a:latin typeface="Arial Black" panose="020B0A04020102020204" pitchFamily="34" charset="0"/>
              </a:rPr>
              <a:t>: Unique identifier for </a:t>
            </a:r>
            <a:r>
              <a:rPr lang="en-US" sz="2000" dirty="0" err="1" smtClean="0">
                <a:latin typeface="Arial Black" panose="020B0A04020102020204" pitchFamily="34" charset="0"/>
              </a:rPr>
              <a:t>Fastag</a:t>
            </a:r>
            <a:r>
              <a:rPr lang="en-US" sz="2000" dirty="0" smtClean="0">
                <a:latin typeface="Arial Black" panose="020B0A040201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Arial Black" panose="020B0A04020102020204" pitchFamily="34" charset="0"/>
              </a:rPr>
              <a:t>5.</a:t>
            </a:r>
            <a:r>
              <a:rPr lang="en-US" sz="2000" b="1" dirty="0" smtClean="0">
                <a:latin typeface="Arial Black" panose="020B0A04020102020204" pitchFamily="34" charset="0"/>
              </a:rPr>
              <a:t> </a:t>
            </a:r>
            <a:r>
              <a:rPr lang="en-US" sz="2000" b="1" dirty="0" err="1" smtClean="0">
                <a:latin typeface="Arial Black" panose="020B0A04020102020204" pitchFamily="34" charset="0"/>
              </a:rPr>
              <a:t>TollBoothID</a:t>
            </a:r>
            <a:r>
              <a:rPr lang="en-US" sz="2000" dirty="0" smtClean="0">
                <a:latin typeface="Arial Black" panose="020B0A04020102020204" pitchFamily="34" charset="0"/>
              </a:rPr>
              <a:t>: Identifier for the toll booth.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Arial Black" panose="020B0A04020102020204" pitchFamily="34" charset="0"/>
              </a:rPr>
              <a:t>6. </a:t>
            </a:r>
            <a:r>
              <a:rPr lang="en-US" sz="2000" b="1" dirty="0" err="1" smtClean="0">
                <a:solidFill>
                  <a:srgbClr val="7030A0"/>
                </a:solidFill>
                <a:latin typeface="Arial Black" panose="020B0A04020102020204" pitchFamily="34" charset="0"/>
              </a:rPr>
              <a:t>Lane_Typ</a:t>
            </a:r>
            <a:r>
              <a:rPr lang="en-US" sz="2000" b="1" dirty="0" err="1" smtClean="0">
                <a:latin typeface="Arial Black" panose="020B0A04020102020204" pitchFamily="34" charset="0"/>
              </a:rPr>
              <a:t>e</a:t>
            </a:r>
            <a:r>
              <a:rPr lang="en-US" sz="2000" dirty="0" smtClean="0">
                <a:latin typeface="Arial Black" panose="020B0A04020102020204" pitchFamily="34" charset="0"/>
              </a:rPr>
              <a:t>: Type of lane used for the transaction.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Arial Black" panose="020B0A04020102020204" pitchFamily="34" charset="0"/>
              </a:rPr>
              <a:t>7. </a:t>
            </a:r>
            <a:r>
              <a:rPr lang="en-US" sz="2000" b="1" dirty="0" err="1" smtClean="0">
                <a:latin typeface="Arial Black" panose="020B0A04020102020204" pitchFamily="34" charset="0"/>
              </a:rPr>
              <a:t>Vehicle_Dimensions</a:t>
            </a:r>
            <a:r>
              <a:rPr lang="en-US" sz="2000" dirty="0" smtClean="0">
                <a:latin typeface="Arial Black" panose="020B0A04020102020204" pitchFamily="34" charset="0"/>
              </a:rPr>
              <a:t>: Dimensions of the vehicle.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Arial Black" panose="020B0A04020102020204" pitchFamily="34" charset="0"/>
              </a:rPr>
              <a:t>8. </a:t>
            </a:r>
            <a:r>
              <a:rPr lang="en-US" sz="2000" b="1" dirty="0" err="1" smtClean="0">
                <a:solidFill>
                  <a:srgbClr val="7030A0"/>
                </a:solidFill>
                <a:latin typeface="Arial Black" panose="020B0A04020102020204" pitchFamily="34" charset="0"/>
              </a:rPr>
              <a:t>Transaction_Amount</a:t>
            </a:r>
            <a:r>
              <a:rPr lang="en-US" sz="2000" dirty="0" smtClean="0">
                <a:latin typeface="Arial Black" panose="020B0A04020102020204" pitchFamily="34" charset="0"/>
              </a:rPr>
              <a:t>: Amount associated with the transaction.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Arial Black" panose="020B0A04020102020204" pitchFamily="34" charset="0"/>
              </a:rPr>
              <a:t>9. </a:t>
            </a:r>
            <a:r>
              <a:rPr lang="en-US" sz="2000" b="1" dirty="0" err="1" smtClean="0">
                <a:latin typeface="Arial Black" panose="020B0A04020102020204" pitchFamily="34" charset="0"/>
              </a:rPr>
              <a:t>Amount_paid</a:t>
            </a:r>
            <a:r>
              <a:rPr lang="en-US" sz="2000" dirty="0" smtClean="0">
                <a:latin typeface="Arial Black" panose="020B0A04020102020204" pitchFamily="34" charset="0"/>
              </a:rPr>
              <a:t>: Amount paid for the transaction.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Arial Black" panose="020B0A04020102020204" pitchFamily="34" charset="0"/>
              </a:rPr>
              <a:t>10.</a:t>
            </a:r>
            <a:r>
              <a:rPr lang="en-US" sz="2000" b="1" dirty="0" smtClean="0">
                <a:latin typeface="Arial Black" panose="020B0A04020102020204" pitchFamily="34" charset="0"/>
              </a:rPr>
              <a:t> </a:t>
            </a:r>
            <a:r>
              <a:rPr lang="en-US" sz="2000" b="1" dirty="0" err="1" smtClean="0">
                <a:latin typeface="Arial Black" panose="020B0A04020102020204" pitchFamily="34" charset="0"/>
              </a:rPr>
              <a:t>Geographical_Location</a:t>
            </a:r>
            <a:r>
              <a:rPr lang="en-US" sz="2000" dirty="0" smtClean="0">
                <a:latin typeface="Arial Black" panose="020B0A04020102020204" pitchFamily="34" charset="0"/>
              </a:rPr>
              <a:t>: Location details of the transaction.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Arial Black" panose="020B0A04020102020204" pitchFamily="34" charset="0"/>
              </a:rPr>
              <a:t>11.</a:t>
            </a:r>
            <a:r>
              <a:rPr lang="en-US" sz="2000" b="1" dirty="0" smtClean="0">
                <a:latin typeface="Arial Black" panose="020B0A0402010202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Vehicle_Speed</a:t>
            </a:r>
            <a:r>
              <a:rPr lang="en-US" sz="2000" dirty="0" smtClean="0">
                <a:latin typeface="Arial Black" panose="020B0A04020102020204" pitchFamily="34" charset="0"/>
              </a:rPr>
              <a:t>: Speed of the vehicle during the transaction.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Arial Black" panose="020B0A04020102020204" pitchFamily="34" charset="0"/>
              </a:rPr>
              <a:t>12.</a:t>
            </a:r>
            <a:r>
              <a:rPr lang="en-US" sz="2000" b="1" dirty="0" smtClean="0">
                <a:latin typeface="Arial Black" panose="020B0A04020102020204" pitchFamily="34" charset="0"/>
              </a:rPr>
              <a:t> </a:t>
            </a:r>
            <a:r>
              <a:rPr lang="en-US" sz="2000" b="1" dirty="0" err="1" smtClean="0">
                <a:latin typeface="Arial Black" panose="020B0A04020102020204" pitchFamily="34" charset="0"/>
              </a:rPr>
              <a:t>Vehicle_Plate_Number</a:t>
            </a:r>
            <a:r>
              <a:rPr lang="en-US" sz="2000" dirty="0" smtClean="0">
                <a:latin typeface="Arial Black" panose="020B0A04020102020204" pitchFamily="34" charset="0"/>
              </a:rPr>
              <a:t>: License plate number of the vehicle.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Arial Black" panose="020B0A04020102020204" pitchFamily="34" charset="0"/>
              </a:rPr>
              <a:t>13.</a:t>
            </a:r>
            <a:r>
              <a:rPr lang="en-US" sz="2000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latin typeface="Arial Black" panose="020B0A04020102020204" pitchFamily="34" charset="0"/>
              </a:rPr>
              <a:t>Fraud_indicator</a:t>
            </a:r>
            <a:r>
              <a:rPr lang="en-US" sz="2000" dirty="0" smtClean="0">
                <a:latin typeface="Arial Black" panose="020B0A04020102020204" pitchFamily="34" charset="0"/>
              </a:rPr>
              <a:t>: Binary indicator of fraudulent activity (target variable).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07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100" y="39697"/>
            <a:ext cx="1189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DATA CLEANING &amp; PREPROCESSING  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852598" y="783025"/>
            <a:ext cx="8339402" cy="5457354"/>
            <a:chOff x="3852598" y="799067"/>
            <a:chExt cx="8339402" cy="572976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2599" y="799067"/>
              <a:ext cx="4135701" cy="307443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2598" y="3873498"/>
              <a:ext cx="8339402" cy="265533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88300" y="799067"/>
              <a:ext cx="4201818" cy="3046742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0" y="783025"/>
            <a:ext cx="385259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Arial Black" panose="020B0A04020102020204" pitchFamily="34" charset="0"/>
              </a:rPr>
              <a:t>The data set was cleaned by removing</a:t>
            </a:r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duplicate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</a:t>
            </a:r>
            <a:r>
              <a:rPr lang="en-US" sz="2000" b="1" dirty="0" smtClean="0">
                <a:latin typeface="Arial Black" panose="020B0A04020102020204" pitchFamily="34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null</a:t>
            </a:r>
            <a:r>
              <a:rPr lang="en-US" sz="2000" b="1" dirty="0">
                <a:latin typeface="Arial Black" panose="020B0A04020102020204" pitchFamily="34" charset="0"/>
              </a:rPr>
              <a:t> </a:t>
            </a:r>
            <a:r>
              <a:rPr lang="en-US" sz="2000" b="1" dirty="0" smtClean="0">
                <a:latin typeface="Arial Black" panose="020B0A04020102020204" pitchFamily="34" charset="0"/>
              </a:rPr>
              <a:t>and removing 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unimportant</a:t>
            </a:r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features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latin typeface="Arial Black" panose="020B0A040201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Arial Black" panose="020B0A04020102020204" pitchFamily="34" charset="0"/>
              </a:rPr>
              <a:t>Then the dataset features were then classified into </a:t>
            </a:r>
            <a:r>
              <a:rPr 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categorica</a:t>
            </a:r>
            <a:r>
              <a:rPr 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</a:t>
            </a:r>
            <a:r>
              <a:rPr 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numerical</a:t>
            </a:r>
            <a:r>
              <a:rPr lang="en-US" sz="2000" b="1" dirty="0" smtClean="0">
                <a:latin typeface="Arial Black" panose="020B0A04020102020204" pitchFamily="34" charset="0"/>
              </a:rPr>
              <a:t> and </a:t>
            </a:r>
            <a:r>
              <a:rPr lang="en-U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date time </a:t>
            </a:r>
            <a:r>
              <a:rPr lang="en-US" sz="2000" b="1" dirty="0" smtClean="0">
                <a:latin typeface="Arial Black" panose="020B0A04020102020204" pitchFamily="34" charset="0"/>
              </a:rPr>
              <a:t>columns 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130" y="6301743"/>
            <a:ext cx="11709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Fig1</a:t>
            </a:r>
            <a:r>
              <a:rPr lang="en-US" sz="2000" b="1" dirty="0" smtClean="0">
                <a:latin typeface="Arial Black" panose="020B0A04020102020204" pitchFamily="34" charset="0"/>
              </a:rPr>
              <a:t>: Showing how the data cleaning occurred with the classification of columns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8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8894" y="0"/>
            <a:ext cx="788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DATA VISUALIZATION 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4300" y="584775"/>
            <a:ext cx="11950700" cy="5765225"/>
            <a:chOff x="0" y="1321375"/>
            <a:chExt cx="12110780" cy="55366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21375"/>
              <a:ext cx="6215420" cy="27051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6640" y="1321375"/>
              <a:ext cx="5664200" cy="235236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700" y="3908070"/>
              <a:ext cx="6075720" cy="294993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15420" y="3908070"/>
              <a:ext cx="5895360" cy="286103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0" y="6350000"/>
            <a:ext cx="1162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Fig 2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: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Data visualization of the categorical columns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26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1700" y="266700"/>
            <a:ext cx="11252200" cy="646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41300" y="380193"/>
            <a:ext cx="11740267" cy="5588807"/>
            <a:chOff x="101599" y="380193"/>
            <a:chExt cx="11879968" cy="645598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99" y="541337"/>
              <a:ext cx="3566808" cy="293211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3493" y="454819"/>
              <a:ext cx="3728107" cy="280511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48599" y="380193"/>
              <a:ext cx="4132967" cy="293211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600" y="3322234"/>
              <a:ext cx="4632828" cy="351394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80278" y="3473450"/>
              <a:ext cx="3441350" cy="321151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21628" y="3312306"/>
              <a:ext cx="3859939" cy="3473866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421378" y="6097523"/>
            <a:ext cx="1209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Fig 3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: Data Visualization of both categorical and numerical columns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87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6027" y="128309"/>
            <a:ext cx="8242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MODEL COMPARISON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000" y="5962436"/>
            <a:ext cx="1206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Fig 4</a:t>
            </a:r>
            <a:r>
              <a:rPr lang="en-US" sz="2000" b="1" dirty="0" smtClean="0">
                <a:latin typeface="Arial Black" panose="020B0A04020102020204" pitchFamily="34" charset="0"/>
              </a:rPr>
              <a:t>:  comparing </a:t>
            </a:r>
            <a:r>
              <a:rPr lang="en-US" sz="2000" b="1" dirty="0">
                <a:latin typeface="Arial Black" panose="020B0A04020102020204" pitchFamily="34" charset="0"/>
              </a:rPr>
              <a:t>different</a:t>
            </a:r>
            <a:r>
              <a:rPr lang="en-US" sz="2000" b="1" dirty="0" smtClean="0">
                <a:latin typeface="Arial Black" panose="020B0A04020102020204" pitchFamily="34" charset="0"/>
              </a:rPr>
              <a:t> evaluation metrics of the top 10 model out of the 42 built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1281"/>
          <a:stretch/>
        </p:blipFill>
        <p:spPr>
          <a:xfrm>
            <a:off x="127000" y="713084"/>
            <a:ext cx="11991871" cy="512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8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</TotalTime>
  <Words>510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45</cp:revision>
  <dcterms:created xsi:type="dcterms:W3CDTF">2024-06-19T15:08:14Z</dcterms:created>
  <dcterms:modified xsi:type="dcterms:W3CDTF">2024-06-21T06:32:13Z</dcterms:modified>
</cp:coreProperties>
</file>