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5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764E-5143-4BAC-82B5-8B7B8597B2A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BC51-82BB-4D87-AD5F-68DD50CF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7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764E-5143-4BAC-82B5-8B7B8597B2A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BC51-82BB-4D87-AD5F-68DD50CF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6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764E-5143-4BAC-82B5-8B7B8597B2A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BC51-82BB-4D87-AD5F-68DD50CF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5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764E-5143-4BAC-82B5-8B7B8597B2A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BC51-82BB-4D87-AD5F-68DD50CF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2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764E-5143-4BAC-82B5-8B7B8597B2A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BC51-82BB-4D87-AD5F-68DD50CF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0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764E-5143-4BAC-82B5-8B7B8597B2A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BC51-82BB-4D87-AD5F-68DD50CF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4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764E-5143-4BAC-82B5-8B7B8597B2A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BC51-82BB-4D87-AD5F-68DD50CF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0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764E-5143-4BAC-82B5-8B7B8597B2A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BC51-82BB-4D87-AD5F-68DD50CF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764E-5143-4BAC-82B5-8B7B8597B2A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BC51-82BB-4D87-AD5F-68DD50CF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7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764E-5143-4BAC-82B5-8B7B8597B2A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BC51-82BB-4D87-AD5F-68DD50CF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7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764E-5143-4BAC-82B5-8B7B8597B2A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BC51-82BB-4D87-AD5F-68DD50CF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9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764E-5143-4BAC-82B5-8B7B8597B2A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CBC51-82BB-4D87-AD5F-68DD50CF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4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9811" y="256675"/>
            <a:ext cx="983381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        SALARY </a:t>
            </a:r>
            <a:r>
              <a:rPr lang="en-US" sz="3200" b="1" dirty="0">
                <a:solidFill>
                  <a:srgbClr val="00B0F0"/>
                </a:solidFill>
              </a:rPr>
              <a:t>PREDICTIONS OF DATA </a:t>
            </a:r>
            <a:r>
              <a:rPr lang="en-US" sz="3200" b="1" dirty="0" smtClean="0">
                <a:solidFill>
                  <a:srgbClr val="00B0F0"/>
                </a:solidFill>
              </a:rPr>
              <a:t>PROFESSIONS</a:t>
            </a:r>
          </a:p>
          <a:p>
            <a:pPr algn="ctr"/>
            <a:endParaRPr lang="en-US" sz="3200" b="1" dirty="0" smtClean="0">
              <a:solidFill>
                <a:srgbClr val="FF0000"/>
              </a:solidFill>
            </a:endParaRPr>
          </a:p>
          <a:p>
            <a:pPr algn="ctr"/>
            <a:endParaRPr lang="en-US" sz="3200" b="1" dirty="0">
              <a:solidFill>
                <a:srgbClr val="FF0000"/>
              </a:solidFill>
            </a:endParaRPr>
          </a:p>
          <a:p>
            <a:pPr algn="ctr"/>
            <a:endParaRPr lang="en-US" sz="3200" b="1" dirty="0">
              <a:solidFill>
                <a:srgbClr val="FF0000"/>
              </a:solidFill>
            </a:endParaRPr>
          </a:p>
          <a:p>
            <a:pPr algn="ctr"/>
            <a:endParaRPr lang="en-US" sz="3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  PRESENTED BY </a:t>
            </a:r>
          </a:p>
          <a:p>
            <a:pPr algn="ctr"/>
            <a:endParaRPr lang="en-US" sz="3200" b="1" dirty="0" smtClean="0">
              <a:solidFill>
                <a:srgbClr val="FF0000"/>
              </a:solidFill>
            </a:endParaRPr>
          </a:p>
          <a:p>
            <a:pPr algn="ctr"/>
            <a:endParaRPr lang="en-US" sz="3200" b="1" dirty="0">
              <a:solidFill>
                <a:srgbClr val="FF0000"/>
              </a:solidFill>
            </a:endParaRPr>
          </a:p>
          <a:p>
            <a:pPr algn="ctr"/>
            <a:endParaRPr lang="en-US" sz="3200" b="1" dirty="0">
              <a:solidFill>
                <a:srgbClr val="FF0000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OLABUNTU, BABATUNDE AFEEZ</a:t>
            </a:r>
            <a:endParaRPr lang="en-US" sz="3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43120"/>
            <a:ext cx="12015537" cy="60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Salary Prediction is a vital aspect of modern workforce management, bridging the gap between employers expectations and employees expectation </a:t>
            </a:r>
          </a:p>
          <a:p>
            <a:pPr algn="just">
              <a:lnSpc>
                <a:spcPct val="150000"/>
              </a:lnSpc>
            </a:pPr>
            <a:endParaRPr lang="en-US" sz="2800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Accurate Salary prediction plays a major role Organization success</a:t>
            </a:r>
          </a:p>
          <a:p>
            <a:pPr algn="just">
              <a:lnSpc>
                <a:spcPct val="150000"/>
              </a:lnSpc>
            </a:pPr>
            <a:endParaRPr lang="en-US" sz="2800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This presentation talks about Machine learning model built for predicting the salaries of Data Professionals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1937" y="176463"/>
            <a:ext cx="7892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INTRODUCTON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endCxn id="4" idx="2"/>
          </p:cNvCxnSpPr>
          <p:nvPr/>
        </p:nvCxnSpPr>
        <p:spPr>
          <a:xfrm>
            <a:off x="2246882" y="1984343"/>
            <a:ext cx="163185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</p:cNvCxnSpPr>
          <p:nvPr/>
        </p:nvCxnSpPr>
        <p:spPr>
          <a:xfrm flipV="1">
            <a:off x="7086168" y="1963242"/>
            <a:ext cx="1899139" cy="21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219941" y="1048842"/>
            <a:ext cx="8918916" cy="1871003"/>
            <a:chOff x="1155772" y="599662"/>
            <a:chExt cx="8918916" cy="1871003"/>
          </a:xfrm>
        </p:grpSpPr>
        <p:sp>
          <p:nvSpPr>
            <p:cNvPr id="14" name="TextBox 13"/>
            <p:cNvSpPr txBox="1"/>
            <p:nvPr/>
          </p:nvSpPr>
          <p:spPr>
            <a:xfrm>
              <a:off x="1155772" y="1405094"/>
              <a:ext cx="923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</a:rPr>
                <a:t> 2639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189747" y="599662"/>
              <a:ext cx="6870439" cy="1871003"/>
              <a:chOff x="2286000" y="1350497"/>
              <a:chExt cx="6870439" cy="187100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910819" y="1350497"/>
                <a:ext cx="3207433" cy="187100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Arial Black" panose="020B0A04020102020204" pitchFamily="34" charset="0"/>
                  </a:rPr>
                  <a:t>DATASET</a:t>
                </a:r>
                <a:endParaRPr 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286000" y="1639668"/>
                <a:ext cx="16318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Black" panose="020B0A04020102020204" pitchFamily="34" charset="0"/>
                  </a:rPr>
                  <a:t>Before Cleaning</a:t>
                </a:r>
                <a:endParaRPr 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118252" y="1786597"/>
                <a:ext cx="2038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 Black" panose="020B0A04020102020204" pitchFamily="34" charset="0"/>
                  </a:rPr>
                  <a:t>After cleaning </a:t>
                </a:r>
                <a:endParaRPr 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8921138" y="1274912"/>
              <a:ext cx="115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</a:rPr>
                <a:t>2470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6463" y="3264520"/>
            <a:ext cx="1158239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Dataset was split into: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  <a:cs typeface="Arial" panose="020B0604020202020204" pitchFamily="34" charset="0"/>
              </a:rPr>
              <a:t>Categorical Columns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: ['FIRST NAME', 'LAST NAME', 'SEX', 'DESIGNATION', 'UNIT</a:t>
            </a:r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']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Numerical Columns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: ['AGE', 'SALARY', 'LEAVES USED', 'LEAVES REMAINING', 'RATINGS', 'PAST EXP</a:t>
            </a:r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']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Date/time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Columns</a:t>
            </a:r>
            <a:r>
              <a:rPr lang="en-US" sz="2400" dirty="0">
                <a:latin typeface="Arial Black" panose="020B0A040201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['DOJ', 'CURRENT DATE']</a:t>
            </a:r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3" y="304800"/>
            <a:ext cx="5403792" cy="47736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89" y="304800"/>
            <a:ext cx="5195552" cy="51282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1639" y="5620421"/>
            <a:ext cx="1079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Figure 1: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The amount of each SEX and UNIT found in the Dataset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0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6" y="293151"/>
            <a:ext cx="5416308" cy="51744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38" r="1146"/>
          <a:stretch/>
        </p:blipFill>
        <p:spPr>
          <a:xfrm>
            <a:off x="5528604" y="228982"/>
            <a:ext cx="6288506" cy="48724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6674" y="5563818"/>
            <a:ext cx="11935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Figure 2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: The amount of each Designation in the Dataset and the distribution of the Salary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28"/>
            <a:ext cx="4572000" cy="3230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5" y="3368842"/>
            <a:ext cx="4351589" cy="2800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611" y="103215"/>
            <a:ext cx="3700560" cy="3650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462" y="3581997"/>
            <a:ext cx="3713365" cy="28714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2171" y="103216"/>
            <a:ext cx="3808261" cy="36506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1828" y="3581997"/>
            <a:ext cx="3758623" cy="28714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453442"/>
            <a:ext cx="1070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Figure 4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 The relationship between SEX, DESIGNATION, UNIT and SALARY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61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21" y="1"/>
            <a:ext cx="5053264" cy="3015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5358063" cy="3160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95" y="3160294"/>
            <a:ext cx="5245768" cy="3224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621" y="3160294"/>
            <a:ext cx="5832069" cy="32155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0653" y="6375804"/>
            <a:ext cx="965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Figure 5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 The evaluation result of the 6 top models among the 42 trained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5873512" cy="3263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56" y="3058734"/>
            <a:ext cx="6686691" cy="33128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0"/>
            <a:ext cx="4705350" cy="30587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2926" y="6339493"/>
            <a:ext cx="1136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Figure 6: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The result of cross validation on Training set and the predicted vs actual result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1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4172"/>
            <a:ext cx="4503638" cy="37080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3639" y="13751"/>
            <a:ext cx="7560735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FINDINGS AND RECOMMENDATION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 Black" panose="020B0A04020102020204" pitchFamily="34" charset="0"/>
              </a:rPr>
              <a:t>I found out that </a:t>
            </a:r>
            <a:r>
              <a:rPr lang="en-US" sz="1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MALES</a:t>
            </a:r>
            <a:r>
              <a:rPr lang="en-US" sz="1400" dirty="0" smtClean="0">
                <a:latin typeface="Arial Black" panose="020B0A04020102020204" pitchFamily="34" charset="0"/>
              </a:rPr>
              <a:t> , DIRECTORS and MARKETING unit are been paid the </a:t>
            </a:r>
            <a:r>
              <a:rPr lang="en-US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highest Salary</a:t>
            </a:r>
          </a:p>
          <a:p>
            <a:pPr algn="just">
              <a:lnSpc>
                <a:spcPct val="150000"/>
              </a:lnSpc>
            </a:pPr>
            <a:endParaRPr lang="en-US" sz="1400" dirty="0" smtClean="0">
              <a:latin typeface="Arial Black" panose="020B0A040201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 Black" panose="020B0A04020102020204" pitchFamily="34" charset="0"/>
              </a:rPr>
              <a:t>I found out that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FEMALES</a:t>
            </a:r>
            <a:r>
              <a:rPr lang="en-US" sz="1400" dirty="0" smtClean="0">
                <a:latin typeface="Arial Black" panose="020B0A04020102020204" pitchFamily="34" charset="0"/>
              </a:rPr>
              <a:t>, ANALYST and OPERATIONS unit are been paid the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lowest Salary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latin typeface="Arial Black" panose="020B0A040201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42 model </a:t>
            </a:r>
            <a:r>
              <a:rPr lang="en-US" sz="1400" dirty="0" smtClean="0">
                <a:latin typeface="Arial Black" panose="020B0A04020102020204" pitchFamily="34" charset="0"/>
              </a:rPr>
              <a:t>were tried out and among the top 10 </a:t>
            </a:r>
            <a:r>
              <a:rPr lang="en-US" sz="1400" b="1" dirty="0" err="1" smtClean="0">
                <a:latin typeface="Arial Black" panose="020B0A04020102020204" pitchFamily="34" charset="0"/>
              </a:rPr>
              <a:t>Larscv</a:t>
            </a:r>
            <a:r>
              <a:rPr lang="en-US" sz="1400" dirty="0" smtClean="0">
                <a:latin typeface="Arial Black" panose="020B0A04020102020204" pitchFamily="34" charset="0"/>
              </a:rPr>
              <a:t> was the best having a 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R2 of 0.95</a:t>
            </a:r>
            <a:r>
              <a:rPr lang="en-US" sz="1400" dirty="0" smtClean="0">
                <a:latin typeface="Arial Black" panose="020B0A04020102020204" pitchFamily="34" charset="0"/>
              </a:rPr>
              <a:t>, RMSE of 7826, MAE of 4064 and MSE of 61247978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latin typeface="Arial Black" panose="020B0A040201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 Black" panose="020B0A04020102020204" pitchFamily="34" charset="0"/>
              </a:rPr>
              <a:t>I found out that features like SEX,DOJ and  CURRENT DATE as no effect on the model while feature like </a:t>
            </a:r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DESIGNATION</a:t>
            </a:r>
            <a:r>
              <a:rPr lang="en-US" sz="1400" dirty="0" smtClean="0">
                <a:latin typeface="Arial Black" panose="020B0A04020102020204" pitchFamily="34" charset="0"/>
              </a:rPr>
              <a:t>,AGE,UNIT,LEAVES USED,LEAVE REMAINING and RATINGS as effect on the </a:t>
            </a:r>
            <a:r>
              <a:rPr lang="en-US" sz="1400" b="1" dirty="0" smtClean="0">
                <a:latin typeface="Arial Black" panose="020B0A04020102020204" pitchFamily="34" charset="0"/>
              </a:rPr>
              <a:t>Model</a:t>
            </a:r>
            <a:r>
              <a:rPr lang="en-US" sz="1400" dirty="0" smtClean="0">
                <a:latin typeface="Arial Black" panose="020B0A04020102020204" pitchFamily="34" charset="0"/>
              </a:rPr>
              <a:t>, but </a:t>
            </a:r>
            <a:r>
              <a:rPr lang="en-US" sz="1400" b="1" dirty="0" smtClean="0">
                <a:latin typeface="Arial Black" panose="020B0A04020102020204" pitchFamily="34" charset="0"/>
              </a:rPr>
              <a:t>PAST EXPERIENCE </a:t>
            </a:r>
            <a:r>
              <a:rPr lang="en-US" sz="1400" dirty="0" smtClean="0">
                <a:latin typeface="Arial Black" panose="020B0A04020102020204" pitchFamily="34" charset="0"/>
              </a:rPr>
              <a:t>as a great effect on the </a:t>
            </a:r>
            <a:r>
              <a:rPr lang="en-US" sz="1400" b="1" dirty="0" smtClean="0">
                <a:latin typeface="Arial Black" panose="020B0A04020102020204" pitchFamily="34" charset="0"/>
              </a:rPr>
              <a:t>Model </a:t>
            </a:r>
            <a:r>
              <a:rPr lang="en-US" sz="1400" dirty="0" smtClean="0">
                <a:latin typeface="Arial Black" panose="020B0A040201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latin typeface="Arial Black" panose="020B0A040201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 Black" panose="020B0A04020102020204" pitchFamily="34" charset="0"/>
              </a:rPr>
              <a:t>I Recommend that when collecting data features like </a:t>
            </a:r>
            <a:r>
              <a:rPr lang="en-US" sz="1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SEX</a:t>
            </a:r>
            <a:r>
              <a:rPr lang="en-US" sz="1400" dirty="0" smtClean="0">
                <a:latin typeface="Arial Black" panose="020B0A04020102020204" pitchFamily="34" charset="0"/>
              </a:rPr>
              <a:t>,DOJ and  </a:t>
            </a:r>
            <a:r>
              <a:rPr lang="en-US" sz="1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CURRENT DATE </a:t>
            </a:r>
            <a:r>
              <a:rPr lang="en-US" sz="1400" dirty="0" smtClean="0">
                <a:latin typeface="Arial Black" panose="020B0A04020102020204" pitchFamily="34" charset="0"/>
              </a:rPr>
              <a:t>be omitted </a:t>
            </a:r>
            <a:r>
              <a:rPr lang="en-US" sz="1400" dirty="0" smtClean="0">
                <a:latin typeface="Arial Black" panose="020B0A04020102020204" pitchFamily="34" charset="0"/>
              </a:rPr>
              <a:t>since they have no effect on the Model. However, </a:t>
            </a:r>
            <a:r>
              <a:rPr lang="en-US" sz="1400" dirty="0" smtClean="0">
                <a:latin typeface="Arial Black" panose="020B0A04020102020204" pitchFamily="34" charset="0"/>
              </a:rPr>
              <a:t> features like </a:t>
            </a:r>
            <a:r>
              <a:rPr lang="en-US" sz="1400" dirty="0" smtClean="0">
                <a:latin typeface="Arial Black" panose="020B0A04020102020204" pitchFamily="34" charset="0"/>
              </a:rPr>
              <a:t>DESIGNATION , AGE,UNIT,LEAVES USED,LEAVE REMAINING and RATINGS especially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PAST EXPERIENCE</a:t>
            </a:r>
            <a:r>
              <a:rPr lang="en-US" sz="1400" b="1" dirty="0" smtClean="0">
                <a:latin typeface="Arial Black" panose="020B0A04020102020204" pitchFamily="34" charset="0"/>
              </a:rPr>
              <a:t> must be collected </a:t>
            </a:r>
            <a:r>
              <a:rPr lang="en-US" sz="1600" dirty="0" smtClean="0">
                <a:latin typeface="Arial Black" panose="020B0A04020102020204" pitchFamily="34" charset="0"/>
              </a:rPr>
              <a:t>	</a:t>
            </a:r>
            <a:endParaRPr lang="en-US" sz="1600" dirty="0" smtClean="0">
              <a:latin typeface="Arial Black" panose="020B0A040201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latin typeface="Arial Black" panose="020B0A040201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1600" dirty="0" smtClean="0">
              <a:latin typeface="Arial Black" panose="020B0A040201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277" y="4557487"/>
            <a:ext cx="438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Figure 7: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The importance of each feature on the model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55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351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28</cp:revision>
  <dcterms:created xsi:type="dcterms:W3CDTF">2024-06-11T01:27:36Z</dcterms:created>
  <dcterms:modified xsi:type="dcterms:W3CDTF">2024-06-12T09:38:47Z</dcterms:modified>
</cp:coreProperties>
</file>