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  <p:sldMasterId id="2147483846" r:id="rId2"/>
    <p:sldMasterId id="2147483858" r:id="rId3"/>
    <p:sldMasterId id="2147483870" r:id="rId4"/>
    <p:sldMasterId id="2147483882" r:id="rId5"/>
    <p:sldMasterId id="2147483894" r:id="rId6"/>
    <p:sldMasterId id="2147483906" r:id="rId7"/>
  </p:sldMasterIdLst>
  <p:notesMasterIdLst>
    <p:notesMasterId r:id="rId23"/>
  </p:notesMasterIdLst>
  <p:sldIdLst>
    <p:sldId id="294" r:id="rId8"/>
    <p:sldId id="256" r:id="rId9"/>
    <p:sldId id="258" r:id="rId10"/>
    <p:sldId id="262" r:id="rId11"/>
    <p:sldId id="260" r:id="rId12"/>
    <p:sldId id="295" r:id="rId13"/>
    <p:sldId id="296" r:id="rId14"/>
    <p:sldId id="297" r:id="rId15"/>
    <p:sldId id="298" r:id="rId16"/>
    <p:sldId id="280" r:id="rId17"/>
    <p:sldId id="299" r:id="rId18"/>
    <p:sldId id="300" r:id="rId19"/>
    <p:sldId id="301" r:id="rId20"/>
    <p:sldId id="302" r:id="rId21"/>
    <p:sldId id="30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CA4D4-9EAB-4245-B8D3-A8BF92D3A513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58138-4AF3-433A-8C0B-39A36A9D0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F6CFF0-40D0-485A-9D63-93E351AA0D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752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Logical: &lt;,</a:t>
            </a:r>
            <a:r>
              <a:rPr lang="en-US" baseline="0" dirty="0" smtClean="0"/>
              <a:t> &gt;, =,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F6CFF0-40D0-485A-9D63-93E351AA0D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356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  <a:p>
            <a:r>
              <a:rPr lang="en-US" dirty="0"/>
              <a:t> - stores gender as 20 1s and 30 2s and associates 1 = female and 2 = male internally and alphabetically.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F6CFF0-40D0-485A-9D63-93E351AA0D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764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Arrays are the R data objects which can store data in more than two dimensions. For example − If we create an array of dimension (2, 3, 4) then it creates 4 rectangular matrices each with 2 rows and 3 columns. Arrays can store only data type.</a:t>
            </a:r>
          </a:p>
          <a:p>
            <a:endParaRPr lang="en-US" dirty="0" smtClean="0"/>
          </a:p>
          <a:p>
            <a:r>
              <a:rPr lang="en-US" dirty="0" smtClean="0"/>
              <a:t># Create two vectors of different lengths. vector1 &lt;- c(5,9,3) vector2 &lt;- c(10,11,12,13,14,15) </a:t>
            </a:r>
          </a:p>
          <a:p>
            <a:r>
              <a:rPr lang="en-US" dirty="0" smtClean="0"/>
              <a:t># Take these vectors as input to the array. result &lt;- array(c(vector1,vector2),dim = c(3,3,2))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F6CFF0-40D0-485A-9D63-93E351AA0D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81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650C-D793-49FD-B51F-FFB7A32C02DB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017B-B5BF-41B6-964A-37EF9EF9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650C-D793-49FD-B51F-FFB7A32C02DB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017B-B5BF-41B6-964A-37EF9EF9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9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650C-D793-49FD-B51F-FFB7A32C02DB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017B-B5BF-41B6-964A-37EF9EF9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38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669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033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461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487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53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20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739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80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650C-D793-49FD-B51F-FFB7A32C02DB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017B-B5BF-41B6-964A-37EF9EF9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063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35888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5615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61206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42090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90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2983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2596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43651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8081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02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650C-D793-49FD-B51F-FFB7A32C02DB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017B-B5BF-41B6-964A-37EF9EF9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9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1099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303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98685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7248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9606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45623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1140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3846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2983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242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650C-D793-49FD-B51F-FFB7A32C02DB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017B-B5BF-41B6-964A-37EF9EF9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425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2533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5095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57106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10257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329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7625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48636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97553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08481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155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650C-D793-49FD-B51F-FFB7A32C02DB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017B-B5BF-41B6-964A-37EF9EF9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697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27241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9503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44474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079787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546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70694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27611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572260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70028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32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650C-D793-49FD-B51F-FFB7A32C02DB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017B-B5BF-41B6-964A-37EF9EF9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4680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72761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22467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310672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71447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73937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775936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02904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121647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720174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04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650C-D793-49FD-B51F-FFB7A32C02DB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017B-B5BF-41B6-964A-37EF9EF9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12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642679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2073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162648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394670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615519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66140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081865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224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650C-D793-49FD-B51F-FFB7A32C02DB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017B-B5BF-41B6-964A-37EF9EF9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8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650C-D793-49FD-B51F-FFB7A32C02DB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017B-B5BF-41B6-964A-37EF9EF9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7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B650C-D793-49FD-B51F-FFB7A32C02DB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3017B-B5BF-41B6-964A-37EF9EF9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7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387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169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412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19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20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BE83-9ABB-4697-A516-4FD19BBF1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55827E-C57C-44EA-A990-C6A93C93E8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553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6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474" y="641100"/>
            <a:ext cx="9144000" cy="2387600"/>
          </a:xfrm>
        </p:spPr>
        <p:txBody>
          <a:bodyPr/>
          <a:lstStyle/>
          <a:p>
            <a:r>
              <a:rPr lang="en-US" b="1" dirty="0"/>
              <a:t>Introduction to R t</a:t>
            </a:r>
            <a:r>
              <a:rPr lang="en-US" b="1" dirty="0" smtClean="0"/>
              <a:t>hrough </a:t>
            </a:r>
            <a:r>
              <a:rPr lang="en-US" b="1" dirty="0" err="1"/>
              <a:t>RStudio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3474" y="3987049"/>
            <a:ext cx="9144000" cy="1655762"/>
          </a:xfrm>
        </p:spPr>
        <p:txBody>
          <a:bodyPr/>
          <a:lstStyle/>
          <a:p>
            <a:r>
              <a:rPr lang="en-US" b="1" dirty="0" smtClean="0"/>
              <a:t>Anwesha Pan </a:t>
            </a:r>
            <a:endParaRPr lang="en-US" b="1" dirty="0"/>
          </a:p>
          <a:p>
            <a:r>
              <a:rPr lang="en-US" b="1" dirty="0" smtClean="0"/>
              <a:t>Department of Anthropology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7651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115" y="125613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Importing </a:t>
            </a:r>
            <a:r>
              <a:rPr lang="en-US" b="1" u="sng" dirty="0" smtClean="0"/>
              <a:t>Data</a:t>
            </a:r>
            <a:r>
              <a:rPr lang="en-US" b="1" dirty="0" smtClean="0"/>
              <a:t>:</a:t>
            </a:r>
            <a:r>
              <a:rPr lang="en-US" b="1" u="sng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R works most easily with datasets stored as text </a:t>
            </a:r>
            <a:r>
              <a:rPr lang="en-US" sz="2400" dirty="0" smtClean="0"/>
              <a:t>files </a:t>
            </a:r>
            <a:r>
              <a:rPr lang="en-US" sz="2400" dirty="0" smtClean="0">
                <a:sym typeface="Wingdings" panose="05000000000000000000" pitchFamily="2" charset="2"/>
              </a:rPr>
              <a:t> t</a:t>
            </a:r>
            <a:r>
              <a:rPr lang="en-US" sz="2400" dirty="0" smtClean="0"/>
              <a:t>ypically</a:t>
            </a:r>
            <a:r>
              <a:rPr lang="en-US" sz="2400" dirty="0" smtClean="0"/>
              <a:t>, values in text files are separated, or delimited, by tabs or </a:t>
            </a:r>
            <a:r>
              <a:rPr lang="en-US" sz="2400" dirty="0" smtClean="0"/>
              <a:t>spaces</a:t>
            </a:r>
            <a:r>
              <a:rPr lang="en-US" sz="2400" dirty="0" smtClean="0"/>
              <a:t>.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u="sng" dirty="0" smtClean="0"/>
              <a:t>Example</a:t>
            </a:r>
            <a:r>
              <a:rPr lang="en-US" sz="2400" dirty="0" smtClean="0"/>
              <a:t>: </a:t>
            </a:r>
          </a:p>
          <a:p>
            <a:pPr marL="0" indent="0">
              <a:buNone/>
            </a:pPr>
            <a:r>
              <a:rPr lang="en-US" sz="2400" dirty="0" smtClean="0"/>
              <a:t>## Importing "</a:t>
            </a:r>
            <a:r>
              <a:rPr lang="en-US" sz="2400" dirty="0" err="1" smtClean="0"/>
              <a:t>bodyfat</a:t>
            </a:r>
            <a:r>
              <a:rPr lang="en-US" sz="2400" dirty="0" smtClean="0"/>
              <a:t>" file </a:t>
            </a:r>
          </a:p>
          <a:p>
            <a:pPr marL="0" indent="0">
              <a:buNone/>
            </a:pPr>
            <a:r>
              <a:rPr lang="en-US" sz="2400" dirty="0" err="1" smtClean="0"/>
              <a:t>bodyfat</a:t>
            </a:r>
            <a:r>
              <a:rPr lang="en-US" sz="2400" dirty="0" smtClean="0"/>
              <a:t> &lt;- read.csv("//netid.washington.edu/</a:t>
            </a:r>
            <a:r>
              <a:rPr lang="en-US" sz="2400" dirty="0" err="1" smtClean="0"/>
              <a:t>csde</a:t>
            </a:r>
            <a:r>
              <a:rPr lang="en-US" sz="2400" dirty="0" smtClean="0"/>
              <a:t>/other/desktop/</a:t>
            </a:r>
            <a:r>
              <a:rPr lang="en-US" sz="2400" dirty="0" err="1" smtClean="0"/>
              <a:t>anweshap</a:t>
            </a:r>
            <a:r>
              <a:rPr lang="en-US" sz="2400" dirty="0" smtClean="0"/>
              <a:t>/Desktop/bodyfat.csv", header=TRUE)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38997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1758" y="1248109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Statistics in R studio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sz="2400" dirty="0" smtClean="0"/>
              <a:t>(A) </a:t>
            </a:r>
            <a:r>
              <a:rPr lang="en-US" sz="2400" u="sng" dirty="0" smtClean="0"/>
              <a:t>Basic stats</a:t>
            </a:r>
            <a:r>
              <a:rPr lang="en-US" sz="2400" dirty="0" smtClean="0"/>
              <a:t>: </a:t>
            </a:r>
          </a:p>
          <a:p>
            <a:r>
              <a:rPr lang="en-US" sz="2400" dirty="0"/>
              <a:t>m</a:t>
            </a:r>
            <a:r>
              <a:rPr lang="en-US" sz="2400" dirty="0" smtClean="0"/>
              <a:t>ean()</a:t>
            </a:r>
          </a:p>
          <a:p>
            <a:r>
              <a:rPr lang="en-US" sz="2400" dirty="0"/>
              <a:t>m</a:t>
            </a:r>
            <a:r>
              <a:rPr lang="en-US" sz="2400" dirty="0" smtClean="0"/>
              <a:t>edian()</a:t>
            </a:r>
          </a:p>
          <a:p>
            <a:r>
              <a:rPr lang="en-US" sz="2400" dirty="0" err="1"/>
              <a:t>s</a:t>
            </a:r>
            <a:r>
              <a:rPr lang="en-US" sz="2400" dirty="0" err="1" smtClean="0"/>
              <a:t>d</a:t>
            </a:r>
            <a:r>
              <a:rPr lang="en-US" sz="2400" dirty="0" smtClean="0"/>
              <a:t>()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(B) </a:t>
            </a:r>
            <a:r>
              <a:rPr lang="en-US" sz="2400" u="sng" dirty="0" smtClean="0"/>
              <a:t>Basic models</a:t>
            </a:r>
            <a:r>
              <a:rPr lang="en-US" sz="2400" dirty="0" smtClean="0"/>
              <a:t>: </a:t>
            </a:r>
          </a:p>
          <a:p>
            <a:r>
              <a:rPr lang="en-US" sz="2400" dirty="0"/>
              <a:t>l</a:t>
            </a:r>
            <a:r>
              <a:rPr lang="en-US" sz="2400" dirty="0" smtClean="0"/>
              <a:t>m()</a:t>
            </a:r>
          </a:p>
          <a:p>
            <a:r>
              <a:rPr lang="en-US" sz="2400" dirty="0" err="1"/>
              <a:t>g</a:t>
            </a:r>
            <a:r>
              <a:rPr lang="en-US" sz="2400" dirty="0" err="1" smtClean="0"/>
              <a:t>lm</a:t>
            </a:r>
            <a:r>
              <a:rPr lang="en-US" sz="2400" dirty="0" smtClean="0"/>
              <a:t>()</a:t>
            </a:r>
          </a:p>
          <a:p>
            <a:r>
              <a:rPr lang="en-US" sz="2400" dirty="0" err="1"/>
              <a:t>a</a:t>
            </a:r>
            <a:r>
              <a:rPr lang="en-US" sz="2400" dirty="0" err="1" smtClean="0"/>
              <a:t>nova</a:t>
            </a:r>
            <a:r>
              <a:rPr lang="en-US" sz="2400" dirty="0" smtClean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99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894" y="142457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Glancing at the dataset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/>
              <a:t>View(filename) : view the whole dataset in new window</a:t>
            </a:r>
          </a:p>
          <a:p>
            <a:r>
              <a:rPr lang="en-US" sz="2400" dirty="0" err="1" smtClean="0"/>
              <a:t>filename$variable</a:t>
            </a:r>
            <a:r>
              <a:rPr lang="en-US" sz="2400" dirty="0" smtClean="0"/>
              <a:t> : view the values for the variable</a:t>
            </a:r>
          </a:p>
          <a:p>
            <a:r>
              <a:rPr lang="en-US" sz="2400" dirty="0" smtClean="0"/>
              <a:t>head(filename) : view the first few rows</a:t>
            </a:r>
          </a:p>
          <a:p>
            <a:r>
              <a:rPr lang="en-US" sz="2400" dirty="0" smtClean="0"/>
              <a:t>tail(filename) : view the last few rows</a:t>
            </a:r>
          </a:p>
          <a:p>
            <a:r>
              <a:rPr lang="en-US" sz="2400" dirty="0" err="1" smtClean="0"/>
              <a:t>colnames</a:t>
            </a:r>
            <a:r>
              <a:rPr lang="en-US" sz="2400" dirty="0" smtClean="0"/>
              <a:t>(filename) : view the variable names</a:t>
            </a:r>
          </a:p>
          <a:p>
            <a:r>
              <a:rPr lang="en-US" sz="2400" dirty="0" smtClean="0"/>
              <a:t>summary(filename) : view the summary of your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01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379" y="148072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Creating graphs in R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err="1" smtClean="0"/>
              <a:t>Barplot</a:t>
            </a:r>
            <a:r>
              <a:rPr lang="en-US" sz="2400" dirty="0" smtClean="0"/>
              <a:t>, histogram, boxplot, scatterplot </a:t>
            </a:r>
          </a:p>
          <a:p>
            <a:endParaRPr lang="en-US" sz="2400" dirty="0" smtClean="0"/>
          </a:p>
          <a:p>
            <a:r>
              <a:rPr lang="en-US" sz="2400" dirty="0" smtClean="0"/>
              <a:t>Example: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## Now let's create a histogram 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hist</a:t>
            </a:r>
            <a:r>
              <a:rPr lang="en-US" sz="2400" dirty="0" smtClean="0"/>
              <a:t>(weight)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hist</a:t>
            </a:r>
            <a:r>
              <a:rPr lang="en-US" sz="2400" dirty="0" smtClean="0"/>
              <a:t>(</a:t>
            </a:r>
            <a:r>
              <a:rPr lang="en-US" sz="2400" dirty="0" err="1" smtClean="0"/>
              <a:t>abdomencircum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0833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253" y="144061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Simple linear regression in 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/>
              <a:t>Y axis: outcome/dependent variable</a:t>
            </a:r>
          </a:p>
          <a:p>
            <a:r>
              <a:rPr lang="en-US" sz="2400" dirty="0" smtClean="0"/>
              <a:t>X axis: predictor/independent variable </a:t>
            </a:r>
          </a:p>
          <a:p>
            <a:endParaRPr lang="en-US" sz="2400" dirty="0" smtClean="0"/>
          </a:p>
          <a:p>
            <a:r>
              <a:rPr lang="en-US" sz="2400" dirty="0" smtClean="0"/>
              <a:t> Example: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## Simple linear regression </a:t>
            </a:r>
          </a:p>
          <a:p>
            <a:pPr marL="0" indent="0">
              <a:buNone/>
            </a:pPr>
            <a:r>
              <a:rPr lang="en-US" sz="2400" dirty="0" smtClean="0"/>
              <a:t>    regress(</a:t>
            </a:r>
            <a:r>
              <a:rPr lang="en-US" sz="2400" dirty="0" err="1" smtClean="0"/>
              <a:t>fnctl</a:t>
            </a:r>
            <a:r>
              <a:rPr lang="en-US" sz="2400" dirty="0" smtClean="0"/>
              <a:t> = "mean", formula = weight ~ age)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1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7485" y="148874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prstClr val="black"/>
                </a:solidFill>
                <a:ea typeface="+mj-ea"/>
                <a:cs typeface="+mj-cs"/>
              </a:rPr>
              <a:t>Working with </a:t>
            </a:r>
            <a:r>
              <a:rPr lang="en-US" b="1" u="sng" dirty="0" smtClean="0">
                <a:solidFill>
                  <a:prstClr val="black"/>
                </a:solidFill>
                <a:ea typeface="+mj-ea"/>
                <a:cs typeface="+mj-cs"/>
              </a:rPr>
              <a:t>data </a:t>
            </a:r>
            <a:r>
              <a:rPr lang="en-US" b="1" u="sng" dirty="0">
                <a:solidFill>
                  <a:prstClr val="black"/>
                </a:solidFill>
                <a:ea typeface="+mj-ea"/>
                <a:cs typeface="+mj-cs"/>
              </a:rPr>
              <a:t>in future</a:t>
            </a:r>
            <a:r>
              <a:rPr lang="en-US" sz="4400" b="1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/>
              <a:t>explore </a:t>
            </a:r>
            <a:r>
              <a:rPr lang="en-US" sz="2400" dirty="0"/>
              <a:t>the R </a:t>
            </a:r>
            <a:r>
              <a:rPr lang="en-US" sz="2400" dirty="0" smtClean="0"/>
              <a:t>files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 smtClean="0"/>
              <a:t>sk </a:t>
            </a:r>
            <a:r>
              <a:rPr lang="en-US" sz="2400" dirty="0"/>
              <a:t>me any </a:t>
            </a:r>
            <a:r>
              <a:rPr lang="en-US" sz="2400" dirty="0" smtClean="0"/>
              <a:t>questions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sk questions to the CSSCR consultants </a:t>
            </a:r>
          </a:p>
          <a:p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://cran.r-project.org/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smtClean="0"/>
              <a:t>different courses offered at UW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018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39408" y="790859"/>
            <a:ext cx="9480466" cy="55627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sng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What is 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: 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algn="l">
              <a:lnSpc>
                <a:spcPct val="100000"/>
              </a:lnSpc>
              <a:buFontTx/>
              <a:buChar char="•"/>
            </a:pPr>
            <a:r>
              <a:rPr lang="en-US" dirty="0" smtClean="0">
                <a:latin typeface="+mn-lt"/>
              </a:rPr>
              <a:t>free programming </a:t>
            </a:r>
            <a:r>
              <a:rPr lang="en-US" dirty="0">
                <a:latin typeface="+mn-lt"/>
              </a:rPr>
              <a:t>environment for statistical computing and </a:t>
            </a:r>
            <a:r>
              <a:rPr lang="en-US" dirty="0" smtClean="0">
                <a:latin typeface="+mn-lt"/>
              </a:rPr>
              <a:t>graphics</a:t>
            </a:r>
          </a:p>
          <a:p>
            <a:pPr algn="l">
              <a:lnSpc>
                <a:spcPct val="100000"/>
              </a:lnSpc>
            </a:pPr>
            <a:endParaRPr lang="en-US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can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serve as a data analysis and storage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facility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designed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to perform operations on vectors and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matrices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lvl="0" algn="l">
              <a:lnSpc>
                <a:spcPct val="100000"/>
              </a:lnSpc>
              <a:buFontTx/>
              <a:buChar char="•"/>
            </a:pPr>
            <a:r>
              <a:rPr lang="en-US" altLang="en-US" dirty="0" smtClean="0">
                <a:solidFill>
                  <a:srgbClr val="333333"/>
                </a:solidFill>
                <a:latin typeface="+mn-lt"/>
              </a:rPr>
              <a:t>runs </a:t>
            </a:r>
            <a:r>
              <a:rPr lang="en-US" altLang="en-US" dirty="0">
                <a:solidFill>
                  <a:srgbClr val="333333"/>
                </a:solidFill>
                <a:latin typeface="+mn-lt"/>
              </a:rPr>
              <a:t>on Linux, Mac, and </a:t>
            </a:r>
            <a:r>
              <a:rPr lang="en-US" altLang="en-US" dirty="0" smtClean="0">
                <a:solidFill>
                  <a:srgbClr val="333333"/>
                </a:solidFill>
                <a:latin typeface="+mn-lt"/>
              </a:rPr>
              <a:t>Windows</a:t>
            </a:r>
            <a:endParaRPr lang="en-US" altLang="en-US" dirty="0">
              <a:solidFill>
                <a:srgbClr val="333333"/>
              </a:solidFill>
              <a:latin typeface="+mn-lt"/>
            </a:endParaRPr>
          </a:p>
          <a:p>
            <a:pPr lvl="0" algn="l">
              <a:lnSpc>
                <a:spcPct val="100000"/>
              </a:lnSpc>
              <a:buFontTx/>
              <a:buChar char="•"/>
            </a:pPr>
            <a:endParaRPr lang="en-US" altLang="en-US" dirty="0">
              <a:solidFill>
                <a:srgbClr val="333333"/>
              </a:solidFill>
              <a:latin typeface="+mn-lt"/>
            </a:endParaRPr>
          </a:p>
          <a:p>
            <a:pPr lvl="0" algn="l">
              <a:lnSpc>
                <a:spcPct val="100000"/>
              </a:lnSpc>
              <a:buFontTx/>
              <a:buChar char="•"/>
            </a:pPr>
            <a:r>
              <a:rPr lang="en-US" altLang="en-US" dirty="0" smtClean="0">
                <a:solidFill>
                  <a:srgbClr val="333333"/>
                </a:solidFill>
                <a:latin typeface="+mn-lt"/>
              </a:rPr>
              <a:t>case sensitive</a:t>
            </a:r>
          </a:p>
          <a:p>
            <a:pPr lvl="0" algn="l">
              <a:lnSpc>
                <a:spcPct val="100000"/>
              </a:lnSpc>
            </a:pPr>
            <a:endParaRPr lang="en-US" altLang="en-US" dirty="0">
              <a:solidFill>
                <a:srgbClr val="333333"/>
              </a:solidFill>
              <a:latin typeface="+mn-lt"/>
            </a:endParaRPr>
          </a:p>
          <a:p>
            <a:pPr marL="228600" lvl="0" indent="-228600" algn="l" eaLnBrk="1" fontAlgn="auto" hangingPunct="1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333333"/>
                </a:solidFill>
                <a:latin typeface="+mn-lt"/>
              </a:rPr>
              <a:t>packages </a:t>
            </a:r>
            <a:r>
              <a:rPr lang="en-US" altLang="en-US" dirty="0">
                <a:solidFill>
                  <a:srgbClr val="333333"/>
                </a:solidFill>
                <a:latin typeface="+mn-lt"/>
              </a:rPr>
              <a:t>can be downloaded directing in R or </a:t>
            </a:r>
            <a:r>
              <a:rPr lang="en-US" altLang="en-US" dirty="0" smtClean="0">
                <a:solidFill>
                  <a:srgbClr val="333333"/>
                </a:solidFill>
                <a:latin typeface="+mn-lt"/>
              </a:rPr>
              <a:t>through 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  <a:hlinkClick r:id="rId2"/>
              </a:rPr>
              <a:t>https://cran.r-project.org/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  <a:p>
            <a:pPr lvl="0" algn="l">
              <a:lnSpc>
                <a:spcPct val="100000"/>
              </a:lnSpc>
            </a:pPr>
            <a:endParaRPr lang="en-US" altLang="en-US" dirty="0">
              <a:solidFill>
                <a:srgbClr val="3333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043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889711" y="743480"/>
            <a:ext cx="8040353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sng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RStudio</a:t>
            </a:r>
            <a:r>
              <a:rPr lang="en-US" altLang="en-US" sz="2200" dirty="0" smtClean="0">
                <a:solidFill>
                  <a:srgbClr val="333333"/>
                </a:solidFill>
                <a:latin typeface="Helvetica Neue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>
              <a:lnSpc>
                <a:spcPct val="100000"/>
              </a:lnSpc>
            </a:pPr>
            <a:r>
              <a:rPr lang="en-US" altLang="en-US" sz="2400" dirty="0" smtClean="0">
                <a:solidFill>
                  <a:srgbClr val="333333"/>
                </a:solidFill>
                <a:latin typeface="+mn-lt"/>
              </a:rPr>
              <a:t>Integrated </a:t>
            </a:r>
            <a:r>
              <a:rPr lang="en-US" altLang="en-US" sz="2400" dirty="0">
                <a:solidFill>
                  <a:srgbClr val="333333"/>
                </a:solidFill>
                <a:latin typeface="+mn-lt"/>
              </a:rPr>
              <a:t>development environment (IDE) for </a:t>
            </a:r>
            <a:r>
              <a:rPr lang="en-US" altLang="en-US" sz="2400" dirty="0" smtClean="0">
                <a:solidFill>
                  <a:srgbClr val="333333"/>
                </a:solidFill>
                <a:latin typeface="+mn-lt"/>
              </a:rPr>
              <a:t>R. It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features: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a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console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a powerful code/script editor featuring</a:t>
            </a:r>
          </a:p>
          <a:p>
            <a:pPr marL="971550" marR="0" lvl="1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syntax highlighting</a:t>
            </a:r>
          </a:p>
          <a:p>
            <a:pPr marL="971550" marR="0" lvl="1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code completion</a:t>
            </a:r>
          </a:p>
          <a:p>
            <a:pPr marL="971550" marR="0" lvl="1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smart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indentation</a:t>
            </a:r>
          </a:p>
          <a:p>
            <a:pPr marL="971550" marR="0" lvl="1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special tools for plotting, viewing R objects and code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history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cheatsheets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for R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programming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marL="0" lvl="0" indent="0">
              <a:lnSpc>
                <a:spcPct val="100000"/>
              </a:lnSpc>
              <a:buFontTx/>
              <a:buChar char="•"/>
            </a:pPr>
            <a:r>
              <a:rPr lang="en-US" altLang="en-US" sz="2400" dirty="0" smtClean="0">
                <a:solidFill>
                  <a:srgbClr val="333333"/>
                </a:solidFill>
                <a:latin typeface="+mn-lt"/>
              </a:rPr>
              <a:t>R </a:t>
            </a:r>
            <a:r>
              <a:rPr lang="en-US" altLang="en-US" sz="2400" dirty="0">
                <a:solidFill>
                  <a:srgbClr val="333333"/>
                </a:solidFill>
                <a:latin typeface="+mn-lt"/>
              </a:rPr>
              <a:t>Studio can be downloaded at https://www.rstuiod.com/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>
              <a:lnSpc>
                <a:spcPct val="100000"/>
              </a:lnSpc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1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032" y="1151856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u="sng" dirty="0" smtClean="0"/>
              <a:t>Working </a:t>
            </a:r>
            <a:r>
              <a:rPr lang="en-US" b="1" u="sng" dirty="0" smtClean="0"/>
              <a:t>directory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b="1" dirty="0" smtClean="0"/>
          </a:p>
          <a:p>
            <a:pPr algn="just"/>
            <a:r>
              <a:rPr lang="en-US" sz="2400" dirty="0" smtClean="0"/>
              <a:t>Without further specification, files will be loaded from and saved to the working </a:t>
            </a:r>
            <a:r>
              <a:rPr lang="en-US" sz="2400" dirty="0" smtClean="0"/>
              <a:t>directory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 smtClean="0"/>
              <a:t>functions </a:t>
            </a:r>
            <a:r>
              <a:rPr lang="en-US" sz="2400" dirty="0" err="1" smtClean="0"/>
              <a:t>getwd</a:t>
            </a:r>
            <a:r>
              <a:rPr lang="en-US" sz="2400" dirty="0" smtClean="0"/>
              <a:t>() and </a:t>
            </a:r>
            <a:r>
              <a:rPr lang="en-US" sz="2400" dirty="0" err="1" smtClean="0"/>
              <a:t>setwd</a:t>
            </a:r>
            <a:r>
              <a:rPr lang="en-US" sz="2400" dirty="0" smtClean="0"/>
              <a:t>() will get and set the working directory, </a:t>
            </a:r>
            <a:r>
              <a:rPr lang="en-US" sz="2400" dirty="0" smtClean="0"/>
              <a:t>respectively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Example: 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 smtClean="0"/>
              <a:t>##set working directory </a:t>
            </a:r>
          </a:p>
          <a:p>
            <a:pPr marL="0" indent="0" algn="just">
              <a:buNone/>
            </a:pPr>
            <a:r>
              <a:rPr lang="en-US" sz="2400" dirty="0" err="1" smtClean="0"/>
              <a:t>setwd</a:t>
            </a:r>
            <a:r>
              <a:rPr lang="en-US" sz="2400" dirty="0" smtClean="0"/>
              <a:t>("//netid.washington.edu/</a:t>
            </a:r>
            <a:r>
              <a:rPr lang="en-US" sz="2400" dirty="0" err="1" smtClean="0"/>
              <a:t>csde</a:t>
            </a:r>
            <a:r>
              <a:rPr lang="en-US" sz="2400" dirty="0" smtClean="0"/>
              <a:t>/other/desktop/</a:t>
            </a:r>
            <a:r>
              <a:rPr lang="en-US" sz="2400" dirty="0" err="1" smtClean="0"/>
              <a:t>anweshap</a:t>
            </a:r>
            <a:r>
              <a:rPr lang="en-US" sz="2400" dirty="0" smtClean="0"/>
              <a:t>/Desktop")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2094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031" y="1312277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u="sng" dirty="0" smtClean="0"/>
              <a:t>Installing </a:t>
            </a:r>
            <a:r>
              <a:rPr lang="en-US" sz="3000" b="1" u="sng" dirty="0" smtClean="0"/>
              <a:t>packages</a:t>
            </a:r>
            <a:r>
              <a:rPr lang="en-US" sz="3000" b="1" dirty="0" smtClean="0"/>
              <a:t>:</a:t>
            </a:r>
            <a:endParaRPr lang="en-US" sz="3000" b="1" u="sng" dirty="0" smtClean="0"/>
          </a:p>
          <a:p>
            <a:pPr marL="0" indent="0">
              <a:buNone/>
            </a:pPr>
            <a:r>
              <a:rPr lang="en-US" sz="2600" dirty="0" smtClean="0"/>
              <a:t>To use packages in R, we must first install them using the </a:t>
            </a:r>
            <a:r>
              <a:rPr lang="en-US" sz="2600" dirty="0" err="1" smtClean="0"/>
              <a:t>install.packages</a:t>
            </a:r>
            <a:r>
              <a:rPr lang="en-US" sz="2600" dirty="0" smtClean="0"/>
              <a:t>() </a:t>
            </a:r>
            <a:r>
              <a:rPr lang="en-US" sz="2600" dirty="0" smtClean="0"/>
              <a:t>function</a:t>
            </a:r>
            <a:endParaRPr lang="en-US" sz="26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000" b="1" u="sng" dirty="0" smtClean="0"/>
              <a:t>Loading </a:t>
            </a:r>
            <a:r>
              <a:rPr lang="en-US" sz="3000" b="1" u="sng" dirty="0" smtClean="0"/>
              <a:t>packages</a:t>
            </a:r>
            <a:r>
              <a:rPr lang="en-US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sz="2600" dirty="0" smtClean="0"/>
              <a:t>After installing a </a:t>
            </a:r>
            <a:r>
              <a:rPr lang="en-US" sz="2600" dirty="0" smtClean="0"/>
              <a:t>package </a:t>
            </a:r>
            <a:r>
              <a:rPr lang="en-US" sz="2600" dirty="0" smtClean="0">
                <a:sym typeface="Wingdings" panose="05000000000000000000" pitchFamily="2" charset="2"/>
              </a:rPr>
              <a:t> It can be loaded</a:t>
            </a:r>
            <a:r>
              <a:rPr lang="en-US" sz="2600" dirty="0" smtClean="0"/>
              <a:t> into </a:t>
            </a:r>
            <a:r>
              <a:rPr lang="en-US" sz="2600" dirty="0" smtClean="0"/>
              <a:t>the R environment using the library() </a:t>
            </a:r>
            <a:r>
              <a:rPr lang="en-US" sz="2600" dirty="0" smtClean="0"/>
              <a:t>function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u="sng" dirty="0" smtClean="0"/>
              <a:t>Example</a:t>
            </a:r>
            <a:r>
              <a:rPr lang="en-US" sz="2600" dirty="0" smtClean="0"/>
              <a:t>: </a:t>
            </a:r>
          </a:p>
          <a:p>
            <a:pPr marL="0" indent="0">
              <a:buNone/>
            </a:pPr>
            <a:r>
              <a:rPr lang="en-US" sz="2600" dirty="0" err="1" smtClean="0"/>
              <a:t>install.packages</a:t>
            </a:r>
            <a:r>
              <a:rPr lang="en-US" sz="2600" dirty="0" smtClean="0"/>
              <a:t>("</a:t>
            </a:r>
            <a:r>
              <a:rPr lang="en-US" sz="2600" dirty="0" err="1" smtClean="0"/>
              <a:t>uwIntroStats</a:t>
            </a:r>
            <a:r>
              <a:rPr lang="en-US" sz="2600" dirty="0" smtClean="0"/>
              <a:t>")</a:t>
            </a:r>
          </a:p>
          <a:p>
            <a:pPr marL="0" indent="0">
              <a:buNone/>
            </a:pPr>
            <a:r>
              <a:rPr lang="en-US" sz="2600" dirty="0" smtClean="0"/>
              <a:t>library(</a:t>
            </a:r>
            <a:r>
              <a:rPr lang="en-US" sz="2600" dirty="0" err="1" smtClean="0"/>
              <a:t>uwIntroStats</a:t>
            </a:r>
            <a:r>
              <a:rPr lang="en-US" sz="2600" dirty="0" smtClean="0"/>
              <a:t>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5553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168" y="11678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prstClr val="black"/>
                </a:solidFill>
                <a:ea typeface="+mj-ea"/>
                <a:cs typeface="+mj-cs"/>
              </a:rPr>
              <a:t>Data types in </a:t>
            </a:r>
            <a:r>
              <a:rPr lang="en-US" b="1" u="sng" dirty="0" smtClean="0">
                <a:solidFill>
                  <a:prstClr val="black"/>
                </a:solidFill>
                <a:ea typeface="+mj-ea"/>
                <a:cs typeface="+mj-cs"/>
              </a:rPr>
              <a:t>R</a:t>
            </a:r>
            <a:r>
              <a:rPr lang="en-US" sz="4400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: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/>
              <a:t>Numeric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smtClean="0"/>
              <a:t>1</a:t>
            </a:r>
            <a:r>
              <a:rPr lang="en-US" sz="2400" dirty="0"/>
              <a:t>, 2, 3, 4, </a:t>
            </a:r>
            <a:r>
              <a:rPr lang="en-US" sz="2400" dirty="0" smtClean="0"/>
              <a:t>5</a:t>
            </a:r>
            <a:endParaRPr lang="en-US" sz="2400" dirty="0"/>
          </a:p>
          <a:p>
            <a:r>
              <a:rPr lang="en-US" sz="2400" dirty="0"/>
              <a:t>Character or Strings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smtClean="0"/>
              <a:t>“</a:t>
            </a:r>
            <a:r>
              <a:rPr lang="en-US" sz="2400" dirty="0"/>
              <a:t>a’’, ‘’b’’, ‘’c’’, ‘’c1</a:t>
            </a:r>
            <a:r>
              <a:rPr lang="en-US" sz="2400" dirty="0" smtClean="0"/>
              <a:t>’’</a:t>
            </a:r>
            <a:endParaRPr lang="en-US" sz="2400" dirty="0"/>
          </a:p>
          <a:p>
            <a:r>
              <a:rPr lang="en-US" sz="2400" dirty="0"/>
              <a:t>Logical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smtClean="0"/>
              <a:t>True </a:t>
            </a:r>
            <a:r>
              <a:rPr lang="en-US" sz="2400" dirty="0"/>
              <a:t>or </a:t>
            </a:r>
            <a:r>
              <a:rPr lang="en-US" sz="2400" dirty="0" smtClean="0"/>
              <a:t>False</a:t>
            </a:r>
            <a:endParaRPr lang="en-US" sz="2400" dirty="0"/>
          </a:p>
          <a:p>
            <a:r>
              <a:rPr lang="en-US" sz="2400" dirty="0"/>
              <a:t>Factor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smtClean="0"/>
              <a:t>Nominal </a:t>
            </a:r>
            <a:r>
              <a:rPr lang="en-US" sz="2400" dirty="0"/>
              <a:t>or Categorical </a:t>
            </a:r>
            <a:r>
              <a:rPr lang="en-US" sz="2400" dirty="0" smtClean="0"/>
              <a:t>Variables</a:t>
            </a:r>
            <a:endParaRPr lang="en-US" sz="2400" dirty="0"/>
          </a:p>
          <a:p>
            <a:r>
              <a:rPr lang="en-US" sz="2400" dirty="0"/>
              <a:t>Complex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smtClean="0"/>
              <a:t>3 </a:t>
            </a:r>
            <a:r>
              <a:rPr lang="en-US" sz="2400" dirty="0"/>
              <a:t>+ </a:t>
            </a:r>
            <a:r>
              <a:rPr lang="en-US" sz="2400" dirty="0" smtClean="0"/>
              <a:t>2i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7469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073" y="927266"/>
            <a:ext cx="10515600" cy="50644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400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 </a:t>
            </a:r>
            <a:r>
              <a:rPr lang="en-US" sz="3600" b="1" u="sng" dirty="0" smtClean="0">
                <a:solidFill>
                  <a:prstClr val="black"/>
                </a:solidFill>
                <a:ea typeface="+mj-ea"/>
                <a:cs typeface="+mj-cs"/>
              </a:rPr>
              <a:t>Data </a:t>
            </a:r>
            <a:r>
              <a:rPr lang="en-US" sz="3600" b="1" u="sng" dirty="0">
                <a:solidFill>
                  <a:prstClr val="black"/>
                </a:solidFill>
                <a:ea typeface="+mj-ea"/>
                <a:cs typeface="+mj-cs"/>
              </a:rPr>
              <a:t>Structures in </a:t>
            </a:r>
            <a:r>
              <a:rPr lang="en-US" sz="3600" b="1" u="sng" dirty="0" smtClean="0">
                <a:solidFill>
                  <a:prstClr val="black"/>
                </a:solidFill>
                <a:ea typeface="+mj-ea"/>
                <a:cs typeface="+mj-cs"/>
              </a:rPr>
              <a:t>R</a:t>
            </a:r>
            <a:r>
              <a:rPr lang="en-US" sz="4400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: 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Lists: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a</a:t>
            </a:r>
            <a:r>
              <a:rPr lang="en-US" dirty="0" smtClean="0"/>
              <a:t>n </a:t>
            </a:r>
            <a:r>
              <a:rPr lang="en-US" dirty="0"/>
              <a:t>ordered collection of objects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Matrix</a:t>
            </a:r>
            <a:r>
              <a:rPr lang="en-US" dirty="0"/>
              <a:t>:</a:t>
            </a:r>
            <a:r>
              <a:rPr lang="en-US" dirty="0" smtClean="0">
                <a:sym typeface="Wingdings" panose="05000000000000000000" pitchFamily="2" charset="2"/>
              </a:rPr>
              <a:t> a</a:t>
            </a:r>
            <a:r>
              <a:rPr lang="en-US" dirty="0" smtClean="0"/>
              <a:t>ll </a:t>
            </a:r>
            <a:r>
              <a:rPr lang="en-US" dirty="0"/>
              <a:t>columns must have the same mode (numeric, character, etc.) and the same </a:t>
            </a:r>
            <a:r>
              <a:rPr lang="en-US" dirty="0" smtClean="0"/>
              <a:t>length</a:t>
            </a:r>
          </a:p>
          <a:p>
            <a:endParaRPr lang="en-US" dirty="0"/>
          </a:p>
          <a:p>
            <a:r>
              <a:rPr lang="en-US" dirty="0"/>
              <a:t>Data </a:t>
            </a:r>
            <a:r>
              <a:rPr lang="en-US" dirty="0" smtClean="0"/>
              <a:t>Frames: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combine the features of matrices and lists </a:t>
            </a:r>
            <a:r>
              <a:rPr lang="en-US" dirty="0" smtClean="0">
                <a:sym typeface="Wingdings" panose="05000000000000000000" pitchFamily="2" charset="2"/>
              </a:rPr>
              <a:t> rectangular</a:t>
            </a:r>
            <a:r>
              <a:rPr lang="en-US" dirty="0">
                <a:sym typeface="Wingdings" panose="05000000000000000000" pitchFamily="2" charset="2"/>
              </a:rPr>
              <a:t>, where the columns are variables and the rows are observations of those variables (like </a:t>
            </a:r>
            <a:r>
              <a:rPr lang="en-US" dirty="0" smtClean="0">
                <a:sym typeface="Wingdings" panose="05000000000000000000" pitchFamily="2" charset="2"/>
              </a:rPr>
              <a:t>matrices)  like </a:t>
            </a:r>
            <a:r>
              <a:rPr lang="en-US" dirty="0">
                <a:sym typeface="Wingdings" panose="05000000000000000000" pitchFamily="2" charset="2"/>
              </a:rPr>
              <a:t>lists, data frame can have </a:t>
            </a:r>
            <a:r>
              <a:rPr lang="en-US" dirty="0" smtClean="0">
                <a:sym typeface="Wingdings" panose="05000000000000000000" pitchFamily="2" charset="2"/>
              </a:rPr>
              <a:t>elements </a:t>
            </a:r>
            <a:r>
              <a:rPr lang="en-US" dirty="0">
                <a:sym typeface="Wingdings" panose="05000000000000000000" pitchFamily="2" charset="2"/>
              </a:rPr>
              <a:t>of different data </a:t>
            </a:r>
            <a:r>
              <a:rPr lang="en-US" dirty="0" smtClean="0">
                <a:sym typeface="Wingdings" panose="05000000000000000000" pitchFamily="2" charset="2"/>
              </a:rPr>
              <a:t>types (like lists)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Vectors</a:t>
            </a:r>
            <a:r>
              <a:rPr lang="en-US" dirty="0" smtClean="0"/>
              <a:t>: a </a:t>
            </a:r>
            <a:r>
              <a:rPr lang="en-US" dirty="0" smtClean="0"/>
              <a:t>sequence </a:t>
            </a:r>
            <a:r>
              <a:rPr lang="en-US" dirty="0"/>
              <a:t>of data elements of the same basic </a:t>
            </a:r>
            <a:r>
              <a:rPr lang="en-US" dirty="0" smtClean="0"/>
              <a:t>type.  </a:t>
            </a:r>
            <a:r>
              <a:rPr lang="en-US" dirty="0"/>
              <a:t>Members in a vector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called </a:t>
            </a:r>
            <a:r>
              <a:rPr lang="en-US" dirty="0" smtClean="0"/>
              <a:t>components. Example: c(2</a:t>
            </a:r>
            <a:r>
              <a:rPr lang="en-US" dirty="0"/>
              <a:t>, 3, 5)</a:t>
            </a:r>
          </a:p>
        </p:txBody>
      </p:sp>
    </p:spTree>
    <p:extLst>
      <p:ext uri="{BB962C8B-B14F-4D97-AF65-F5344CB8AC3E}">
        <p14:creationId xmlns:p14="http://schemas.microsoft.com/office/powerpoint/2010/main" val="165268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264" y="117592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u="sng" dirty="0" smtClean="0"/>
              <a:t>Creating </a:t>
            </a:r>
            <a:r>
              <a:rPr lang="en-US" sz="3000" b="1" u="sng" dirty="0"/>
              <a:t>v</a:t>
            </a:r>
            <a:r>
              <a:rPr lang="en-US" sz="3000" b="1" u="sng" dirty="0" smtClean="0"/>
              <a:t>ectors</a:t>
            </a:r>
            <a:r>
              <a:rPr lang="en-US" sz="3000" b="1" u="sng" dirty="0"/>
              <a:t>, matrices</a:t>
            </a:r>
            <a:r>
              <a:rPr lang="en-US" sz="3000" b="1" u="sng" dirty="0" smtClean="0"/>
              <a:t>, </a:t>
            </a:r>
            <a:r>
              <a:rPr lang="en-US" sz="3000" b="1" u="sng" dirty="0"/>
              <a:t>lists, and data </a:t>
            </a:r>
            <a:r>
              <a:rPr lang="en-US" sz="3000" b="1" u="sng" dirty="0" smtClean="0"/>
              <a:t>frames in R environment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sz="2600" u="sng" dirty="0" smtClean="0"/>
              <a:t>Examples</a:t>
            </a:r>
            <a:r>
              <a:rPr lang="en-US" sz="2600" dirty="0" smtClean="0"/>
              <a:t>:</a:t>
            </a:r>
          </a:p>
          <a:p>
            <a:pPr marL="0" indent="0">
              <a:buNone/>
            </a:pPr>
            <a:r>
              <a:rPr lang="en-US" sz="2600" dirty="0" smtClean="0"/>
              <a:t># </a:t>
            </a:r>
            <a:r>
              <a:rPr lang="en-US" sz="2600" dirty="0"/>
              <a:t>create a vector</a:t>
            </a:r>
          </a:p>
          <a:p>
            <a:pPr marL="0" indent="0">
              <a:buNone/>
            </a:pPr>
            <a:r>
              <a:rPr lang="en-US" sz="2600" dirty="0" err="1"/>
              <a:t>first_vec</a:t>
            </a:r>
            <a:r>
              <a:rPr lang="en-US" sz="2600" dirty="0"/>
              <a:t> &lt;- c(1, 3, 5)</a:t>
            </a:r>
          </a:p>
          <a:p>
            <a:pPr marL="0" indent="0">
              <a:buNone/>
            </a:pPr>
            <a:r>
              <a:rPr lang="en-US" sz="2600" dirty="0" err="1" smtClean="0"/>
              <a:t>first_vec</a:t>
            </a:r>
            <a:endParaRPr lang="en-US" sz="2600" dirty="0" smtClean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/>
              <a:t># Generating list </a:t>
            </a:r>
          </a:p>
          <a:p>
            <a:pPr marL="0" indent="0">
              <a:buNone/>
            </a:pPr>
            <a:r>
              <a:rPr lang="en-US" sz="2600" dirty="0"/>
              <a:t># creating a list of a numeric vector, an integer vector, and a character vector</a:t>
            </a:r>
          </a:p>
          <a:p>
            <a:pPr marL="0" indent="0">
              <a:buNone/>
            </a:pPr>
            <a:r>
              <a:rPr lang="en-US" sz="2600" dirty="0" err="1"/>
              <a:t>mylist</a:t>
            </a:r>
            <a:r>
              <a:rPr lang="en-US" sz="2600" dirty="0"/>
              <a:t> &lt;- list(1.1, c(1,3,7), c("</a:t>
            </a:r>
            <a:r>
              <a:rPr lang="en-US" sz="2600" dirty="0" err="1"/>
              <a:t>abc</a:t>
            </a:r>
            <a:r>
              <a:rPr lang="en-US" sz="2600" dirty="0"/>
              <a:t>", "</a:t>
            </a:r>
            <a:r>
              <a:rPr lang="en-US" sz="2600" dirty="0" err="1"/>
              <a:t>def</a:t>
            </a:r>
            <a:r>
              <a:rPr lang="en-US" sz="2600" dirty="0"/>
              <a:t>"))</a:t>
            </a:r>
          </a:p>
          <a:p>
            <a:pPr marL="0" indent="0">
              <a:buNone/>
            </a:pPr>
            <a:r>
              <a:rPr lang="en-US" sz="2600" dirty="0" err="1"/>
              <a:t>mylist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062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3210" y="1240089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prstClr val="black"/>
                </a:solidFill>
                <a:ea typeface="+mj-ea"/>
                <a:cs typeface="+mj-cs"/>
              </a:rPr>
              <a:t>Useful functions in </a:t>
            </a:r>
            <a:r>
              <a:rPr lang="en-US" b="1" u="sng" dirty="0" smtClean="0">
                <a:solidFill>
                  <a:prstClr val="black"/>
                </a:solidFill>
                <a:ea typeface="+mj-ea"/>
                <a:cs typeface="+mj-cs"/>
              </a:rPr>
              <a:t>R</a:t>
            </a:r>
            <a:r>
              <a:rPr lang="en-US" sz="4400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length(object</a:t>
            </a:r>
            <a:r>
              <a:rPr lang="en-US" sz="2400" dirty="0" smtClean="0"/>
              <a:t>): </a:t>
            </a:r>
            <a:r>
              <a:rPr lang="en-US" sz="2400" dirty="0"/>
              <a:t>number of elements or components</a:t>
            </a:r>
          </a:p>
          <a:p>
            <a:r>
              <a:rPr lang="en-US" sz="2400" dirty="0" err="1" smtClean="0"/>
              <a:t>str</a:t>
            </a:r>
            <a:r>
              <a:rPr lang="en-US" sz="2400" dirty="0" smtClean="0"/>
              <a:t>(object): structure </a:t>
            </a:r>
            <a:r>
              <a:rPr lang="en-US" sz="2400" dirty="0"/>
              <a:t>of an object </a:t>
            </a:r>
          </a:p>
          <a:p>
            <a:r>
              <a:rPr lang="en-US" sz="2400" dirty="0" smtClean="0"/>
              <a:t>class(object): class </a:t>
            </a:r>
            <a:r>
              <a:rPr lang="en-US" sz="2400" dirty="0"/>
              <a:t>or type of an object</a:t>
            </a:r>
          </a:p>
          <a:p>
            <a:r>
              <a:rPr lang="en-US" sz="2400" dirty="0" smtClean="0"/>
              <a:t>names(object): names</a:t>
            </a:r>
            <a:endParaRPr lang="en-US" sz="2400" dirty="0"/>
          </a:p>
          <a:p>
            <a:r>
              <a:rPr lang="en-US" sz="2400" dirty="0"/>
              <a:t>o</a:t>
            </a:r>
            <a:r>
              <a:rPr lang="en-US" sz="2400" dirty="0" smtClean="0"/>
              <a:t>bject: prints </a:t>
            </a:r>
            <a:r>
              <a:rPr lang="en-US" sz="2400" dirty="0"/>
              <a:t>the </a:t>
            </a:r>
            <a:r>
              <a:rPr lang="en-US" sz="2400" dirty="0" smtClean="0"/>
              <a:t>object</a:t>
            </a:r>
            <a:endParaRPr lang="en-US" sz="2400" dirty="0"/>
          </a:p>
          <a:p>
            <a:r>
              <a:rPr lang="en-US" sz="2400" dirty="0"/>
              <a:t>ls</a:t>
            </a:r>
            <a:r>
              <a:rPr lang="en-US" sz="2400" dirty="0" smtClean="0"/>
              <a:t>(): list </a:t>
            </a:r>
            <a:r>
              <a:rPr lang="en-US" sz="2400" dirty="0"/>
              <a:t>current objects</a:t>
            </a:r>
          </a:p>
          <a:p>
            <a:r>
              <a:rPr lang="en-US" sz="2400" dirty="0" err="1" smtClean="0"/>
              <a:t>rm</a:t>
            </a:r>
            <a:r>
              <a:rPr lang="en-US" sz="2400" dirty="0" smtClean="0"/>
              <a:t>(object): delete </a:t>
            </a:r>
            <a:r>
              <a:rPr lang="en-US" sz="2400" dirty="0"/>
              <a:t>an object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7352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Words>816</Words>
  <Application>Microsoft Office PowerPoint</Application>
  <PresentationFormat>Widescreen</PresentationFormat>
  <Paragraphs>142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Calibri</vt:lpstr>
      <vt:lpstr>Calibri Light</vt:lpstr>
      <vt:lpstr>Helvetica Neue</vt:lpstr>
      <vt:lpstr>Wingdings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Introduction to R through RStudio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Anwesha Pan</dc:creator>
  <cp:lastModifiedBy>Anwesha Pan</cp:lastModifiedBy>
  <cp:revision>21</cp:revision>
  <dcterms:created xsi:type="dcterms:W3CDTF">2018-07-16T18:34:08Z</dcterms:created>
  <dcterms:modified xsi:type="dcterms:W3CDTF">2018-07-19T00:02:48Z</dcterms:modified>
</cp:coreProperties>
</file>