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ue Roman" charset="1" panose="00000500000000000000"/>
      <p:regular r:id="rId10"/>
    </p:embeddedFont>
    <p:embeddedFont>
      <p:font typeface="Times Neue Roman Bold" charset="1" panose="00000800000000000000"/>
      <p:regular r:id="rId11"/>
    </p:embeddedFont>
    <p:embeddedFont>
      <p:font typeface="Times Neue Roman Italics" charset="1" panose="00000500000000000000"/>
      <p:regular r:id="rId12"/>
    </p:embeddedFont>
    <p:embeddedFont>
      <p:font typeface="Times Neue Roman Bold Italics" charset="1" panose="000008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882" t="0" r="0" b="0"/>
          <a:stretch>
            <a:fillRect/>
          </a:stretch>
        </p:blipFill>
        <p:spPr>
          <a:xfrm flipH="false" flipV="false" rot="0">
            <a:off x="386298" y="864171"/>
            <a:ext cx="8472734" cy="2243296"/>
          </a:xfrm>
          <a:prstGeom prst="rect">
            <a:avLst/>
          </a:prstGeom>
        </p:spPr>
      </p:pic>
      <p:grpSp>
        <p:nvGrpSpPr>
          <p:cNvPr name="Group 3" id="3"/>
          <p:cNvGrpSpPr/>
          <p:nvPr/>
        </p:nvGrpSpPr>
        <p:grpSpPr>
          <a:xfrm rot="0">
            <a:off x="0" y="0"/>
            <a:ext cx="541602" cy="10287000"/>
            <a:chOff x="0" y="0"/>
            <a:chExt cx="157867" cy="2998468"/>
          </a:xfrm>
        </p:grpSpPr>
        <p:sp>
          <p:nvSpPr>
            <p:cNvPr name="Freeform 4" id="4"/>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5" id="5"/>
          <p:cNvPicPr>
            <a:picLocks noChangeAspect="true"/>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38882" t="0" r="0" b="0"/>
          <a:stretch>
            <a:fillRect/>
          </a:stretch>
        </p:blipFill>
        <p:spPr>
          <a:xfrm flipH="false" flipV="false" rot="0">
            <a:off x="538698" y="1016571"/>
            <a:ext cx="8472734" cy="2243296"/>
          </a:xfrm>
          <a:prstGeom prst="rect">
            <a:avLst/>
          </a:prstGeom>
        </p:spPr>
      </p:pic>
      <p:sp>
        <p:nvSpPr>
          <p:cNvPr name="TextBox 6" id="6"/>
          <p:cNvSpPr txBox="true"/>
          <p:nvPr/>
        </p:nvSpPr>
        <p:spPr>
          <a:xfrm rot="0">
            <a:off x="1028700" y="3107467"/>
            <a:ext cx="17259300" cy="3657600"/>
          </a:xfrm>
          <a:prstGeom prst="rect">
            <a:avLst/>
          </a:prstGeom>
        </p:spPr>
        <p:txBody>
          <a:bodyPr anchor="t" rtlCol="false" tIns="0" lIns="0" bIns="0" rIns="0">
            <a:spAutoFit/>
          </a:bodyPr>
          <a:lstStyle/>
          <a:p>
            <a:pPr>
              <a:lnSpc>
                <a:spcPts val="14400"/>
              </a:lnSpc>
            </a:pPr>
            <a:r>
              <a:rPr lang="en-US" sz="12000" spc="359">
                <a:solidFill>
                  <a:srgbClr val="000000"/>
                </a:solidFill>
                <a:latin typeface="Times Neue Roman Bold"/>
              </a:rPr>
              <a:t>Airplane Crash</a:t>
            </a:r>
          </a:p>
          <a:p>
            <a:pPr>
              <a:lnSpc>
                <a:spcPts val="14400"/>
              </a:lnSpc>
            </a:pPr>
            <a:r>
              <a:rPr lang="en-US" sz="12000" spc="359">
                <a:solidFill>
                  <a:srgbClr val="000000"/>
                </a:solidFill>
                <a:latin typeface="Times Neue Roman Bold"/>
              </a:rPr>
              <a:t>S</a:t>
            </a:r>
            <a:r>
              <a:rPr lang="en-US" sz="12000" spc="359">
                <a:solidFill>
                  <a:srgbClr val="000000"/>
                </a:solidFill>
                <a:latin typeface="Times Neue Roman Bold"/>
              </a:rPr>
              <a:t>ince 1908</a:t>
            </a:r>
          </a:p>
        </p:txBody>
      </p:sp>
      <p:sp>
        <p:nvSpPr>
          <p:cNvPr name="TextBox 7" id="7"/>
          <p:cNvSpPr txBox="true"/>
          <p:nvPr/>
        </p:nvSpPr>
        <p:spPr>
          <a:xfrm rot="0">
            <a:off x="1028700" y="8534400"/>
            <a:ext cx="8757543" cy="723900"/>
          </a:xfrm>
          <a:prstGeom prst="rect">
            <a:avLst/>
          </a:prstGeom>
        </p:spPr>
        <p:txBody>
          <a:bodyPr anchor="t" rtlCol="false" tIns="0" lIns="0" bIns="0" rIns="0">
            <a:spAutoFit/>
          </a:bodyPr>
          <a:lstStyle/>
          <a:p>
            <a:pPr algn="ctr">
              <a:lnSpc>
                <a:spcPts val="5759"/>
              </a:lnSpc>
              <a:spcBef>
                <a:spcPct val="0"/>
              </a:spcBef>
            </a:pPr>
            <a:r>
              <a:rPr lang="en-US" sz="4800" spc="144">
                <a:solidFill>
                  <a:srgbClr val="000000"/>
                </a:solidFill>
                <a:latin typeface="Times Neue Roman Bold"/>
              </a:rPr>
              <a:t>Wednesday, December 21, 2022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0" b="0"/>
          <a:stretch>
            <a:fillRect/>
          </a:stretch>
        </p:blipFill>
        <p:spPr>
          <a:xfrm flipH="false" flipV="false" rot="0">
            <a:off x="1028700" y="2959454"/>
            <a:ext cx="17259300" cy="4644942"/>
          </a:xfrm>
          <a:prstGeom prst="rect">
            <a:avLst/>
          </a:prstGeom>
        </p:spPr>
      </p:pic>
      <p:sp>
        <p:nvSpPr>
          <p:cNvPr name="TextBox 5" id="5"/>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MODEL</a:t>
            </a:r>
          </a:p>
        </p:txBody>
      </p:sp>
      <p:sp>
        <p:nvSpPr>
          <p:cNvPr name="TextBox 6" id="6"/>
          <p:cNvSpPr txBox="true"/>
          <p:nvPr/>
        </p:nvSpPr>
        <p:spPr>
          <a:xfrm rot="0">
            <a:off x="1028700" y="952500"/>
            <a:ext cx="13461446" cy="629285"/>
          </a:xfrm>
          <a:prstGeom prst="rect">
            <a:avLst/>
          </a:prstGeom>
        </p:spPr>
        <p:txBody>
          <a:bodyPr anchor="t" rtlCol="false" tIns="0" lIns="0" bIns="0" rIns="0">
            <a:spAutoFit/>
          </a:bodyPr>
          <a:lstStyle/>
          <a:p>
            <a:pPr>
              <a:lnSpc>
                <a:spcPts val="5039"/>
              </a:lnSpc>
            </a:pPr>
            <a:r>
              <a:rPr lang="en-US" sz="3599">
                <a:solidFill>
                  <a:srgbClr val="000000"/>
                </a:solidFill>
                <a:latin typeface="Times Neue Roman Bold"/>
              </a:rPr>
              <a:t>Model Evaluation with Summary using Bag of Words</a:t>
            </a:r>
          </a:p>
        </p:txBody>
      </p:sp>
      <p:sp>
        <p:nvSpPr>
          <p:cNvPr name="TextBox 7" id="7"/>
          <p:cNvSpPr txBox="true"/>
          <p:nvPr/>
        </p:nvSpPr>
        <p:spPr>
          <a:xfrm rot="0">
            <a:off x="1028700" y="1518285"/>
            <a:ext cx="13461446" cy="4876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ue Roman Bold"/>
              </a:rPr>
              <a:t>SVM gives 0.79 training score and 0.88 f1 score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0" b="0"/>
          <a:stretch>
            <a:fillRect/>
          </a:stretch>
        </p:blipFill>
        <p:spPr>
          <a:xfrm flipH="false" flipV="false" rot="0">
            <a:off x="1028700" y="2520315"/>
            <a:ext cx="16230600" cy="6541176"/>
          </a:xfrm>
          <a:prstGeom prst="rect">
            <a:avLst/>
          </a:prstGeom>
        </p:spPr>
      </p:pic>
      <p:sp>
        <p:nvSpPr>
          <p:cNvPr name="TextBox 5" id="5"/>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MODEL</a:t>
            </a:r>
          </a:p>
        </p:txBody>
      </p:sp>
      <p:sp>
        <p:nvSpPr>
          <p:cNvPr name="TextBox 6" id="6"/>
          <p:cNvSpPr txBox="true"/>
          <p:nvPr/>
        </p:nvSpPr>
        <p:spPr>
          <a:xfrm rot="0">
            <a:off x="1028700" y="952500"/>
            <a:ext cx="13461446" cy="629285"/>
          </a:xfrm>
          <a:prstGeom prst="rect">
            <a:avLst/>
          </a:prstGeom>
        </p:spPr>
        <p:txBody>
          <a:bodyPr anchor="t" rtlCol="false" tIns="0" lIns="0" bIns="0" rIns="0">
            <a:spAutoFit/>
          </a:bodyPr>
          <a:lstStyle/>
          <a:p>
            <a:pPr>
              <a:lnSpc>
                <a:spcPts val="5039"/>
              </a:lnSpc>
            </a:pPr>
            <a:r>
              <a:rPr lang="en-US" sz="3599">
                <a:solidFill>
                  <a:srgbClr val="000000"/>
                </a:solidFill>
                <a:latin typeface="Times Neue Roman Bold"/>
              </a:rPr>
              <a:t>Model Evaluation without categorical columns</a:t>
            </a:r>
          </a:p>
        </p:txBody>
      </p:sp>
      <p:sp>
        <p:nvSpPr>
          <p:cNvPr name="TextBox 7" id="7"/>
          <p:cNvSpPr txBox="true"/>
          <p:nvPr/>
        </p:nvSpPr>
        <p:spPr>
          <a:xfrm rot="0">
            <a:off x="1028700" y="1518285"/>
            <a:ext cx="13461446" cy="4876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ue Roman Bold"/>
              </a:rPr>
              <a:t>SVM gives 0.86 training score and 0.91 f1 score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0" b="0"/>
          <a:stretch>
            <a:fillRect/>
          </a:stretch>
        </p:blipFill>
        <p:spPr>
          <a:xfrm flipH="false" flipV="false" rot="0">
            <a:off x="3966233" y="2599230"/>
            <a:ext cx="10355534" cy="6659070"/>
          </a:xfrm>
          <a:prstGeom prst="rect">
            <a:avLst/>
          </a:prstGeom>
        </p:spPr>
      </p:pic>
      <p:sp>
        <p:nvSpPr>
          <p:cNvPr name="TextBox 5" id="5"/>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MODEL</a:t>
            </a:r>
          </a:p>
        </p:txBody>
      </p:sp>
      <p:sp>
        <p:nvSpPr>
          <p:cNvPr name="TextBox 6" id="6"/>
          <p:cNvSpPr txBox="true"/>
          <p:nvPr/>
        </p:nvSpPr>
        <p:spPr>
          <a:xfrm rot="0">
            <a:off x="1028700" y="952500"/>
            <a:ext cx="13461446" cy="629285"/>
          </a:xfrm>
          <a:prstGeom prst="rect">
            <a:avLst/>
          </a:prstGeom>
        </p:spPr>
        <p:txBody>
          <a:bodyPr anchor="t" rtlCol="false" tIns="0" lIns="0" bIns="0" rIns="0">
            <a:spAutoFit/>
          </a:bodyPr>
          <a:lstStyle/>
          <a:p>
            <a:pPr>
              <a:lnSpc>
                <a:spcPts val="5039"/>
              </a:lnSpc>
            </a:pPr>
            <a:r>
              <a:rPr lang="en-US" sz="3599">
                <a:solidFill>
                  <a:srgbClr val="000000"/>
                </a:solidFill>
                <a:latin typeface="Times Neue Roman Bold"/>
              </a:rPr>
              <a:t>Target Variable</a:t>
            </a:r>
          </a:p>
        </p:txBody>
      </p:sp>
      <p:sp>
        <p:nvSpPr>
          <p:cNvPr name="TextBox 7" id="7"/>
          <p:cNvSpPr txBox="true"/>
          <p:nvPr/>
        </p:nvSpPr>
        <p:spPr>
          <a:xfrm rot="0">
            <a:off x="1028700" y="1518285"/>
            <a:ext cx="13461446" cy="4876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ue Roman Bold"/>
              </a:rPr>
              <a:t>Class Imbalance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SUMMARY</a:t>
            </a:r>
          </a:p>
        </p:txBody>
      </p:sp>
      <p:sp>
        <p:nvSpPr>
          <p:cNvPr name="TextBox 5" id="5"/>
          <p:cNvSpPr txBox="true"/>
          <p:nvPr/>
        </p:nvSpPr>
        <p:spPr>
          <a:xfrm rot="0">
            <a:off x="1028700" y="942975"/>
            <a:ext cx="16230600" cy="5378550"/>
          </a:xfrm>
          <a:prstGeom prst="rect">
            <a:avLst/>
          </a:prstGeom>
        </p:spPr>
        <p:txBody>
          <a:bodyPr anchor="t" rtlCol="false" tIns="0" lIns="0" bIns="0" rIns="0">
            <a:spAutoFit/>
          </a:bodyPr>
          <a:lstStyle/>
          <a:p>
            <a:pPr>
              <a:lnSpc>
                <a:spcPts val="6469"/>
              </a:lnSpc>
            </a:pPr>
            <a:r>
              <a:rPr lang="en-US" sz="4621">
                <a:solidFill>
                  <a:srgbClr val="000000"/>
                </a:solidFill>
                <a:latin typeface="Times Neue Roman"/>
              </a:rPr>
              <a:t>We were able to develop a dashboards that answers most of the questions around airplane crashes as contained in the dataset.</a:t>
            </a:r>
          </a:p>
          <a:p>
            <a:pPr>
              <a:lnSpc>
                <a:spcPts val="3949"/>
              </a:lnSpc>
            </a:pPr>
          </a:p>
          <a:p>
            <a:pPr>
              <a:lnSpc>
                <a:spcPts val="6469"/>
              </a:lnSpc>
            </a:pPr>
            <a:r>
              <a:rPr lang="en-US" sz="4621">
                <a:solidFill>
                  <a:srgbClr val="000000"/>
                </a:solidFill>
                <a:latin typeface="Times Neue Roman"/>
              </a:rPr>
              <a:t>Amongst others, Aeroflot needs to improve on their operation, aircraft designs, and capabilities. All aircraft operators and airports also need to ensure more than enough fuel is provided throughout the entire trip of each flight.</a:t>
            </a:r>
          </a:p>
        </p:txBody>
      </p:sp>
      <p:sp>
        <p:nvSpPr>
          <p:cNvPr name="TextBox 6" id="6"/>
          <p:cNvSpPr txBox="true"/>
          <p:nvPr/>
        </p:nvSpPr>
        <p:spPr>
          <a:xfrm rot="0">
            <a:off x="1028700" y="7046413"/>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CHALLENGES</a:t>
            </a:r>
          </a:p>
        </p:txBody>
      </p:sp>
      <p:sp>
        <p:nvSpPr>
          <p:cNvPr name="TextBox 7" id="7"/>
          <p:cNvSpPr txBox="true"/>
          <p:nvPr/>
        </p:nvSpPr>
        <p:spPr>
          <a:xfrm rot="0">
            <a:off x="1028700" y="7922713"/>
            <a:ext cx="16230600" cy="1606650"/>
          </a:xfrm>
          <a:prstGeom prst="rect">
            <a:avLst/>
          </a:prstGeom>
        </p:spPr>
        <p:txBody>
          <a:bodyPr anchor="t" rtlCol="false" tIns="0" lIns="0" bIns="0" rIns="0">
            <a:spAutoFit/>
          </a:bodyPr>
          <a:lstStyle/>
          <a:p>
            <a:pPr>
              <a:lnSpc>
                <a:spcPts val="6469"/>
              </a:lnSpc>
            </a:pPr>
            <a:r>
              <a:rPr lang="en-US" sz="4621">
                <a:solidFill>
                  <a:srgbClr val="000000"/>
                </a:solidFill>
                <a:latin typeface="Times Neue Roman"/>
              </a:rPr>
              <a:t>There are many null values in the dataset, and the dataset is not suitable for a machine learning model to learn from.</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95250"/>
            <a:ext cx="16230600"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PROJECT LINKS</a:t>
            </a:r>
          </a:p>
        </p:txBody>
      </p:sp>
      <p:sp>
        <p:nvSpPr>
          <p:cNvPr name="TextBox 5" id="5"/>
          <p:cNvSpPr txBox="true"/>
          <p:nvPr/>
        </p:nvSpPr>
        <p:spPr>
          <a:xfrm rot="0">
            <a:off x="1028700" y="2249437"/>
            <a:ext cx="16230600" cy="5702400"/>
          </a:xfrm>
          <a:prstGeom prst="rect">
            <a:avLst/>
          </a:prstGeom>
        </p:spPr>
        <p:txBody>
          <a:bodyPr anchor="t" rtlCol="false" tIns="0" lIns="0" bIns="0" rIns="0">
            <a:spAutoFit/>
          </a:bodyPr>
          <a:lstStyle/>
          <a:p>
            <a:pPr>
              <a:lnSpc>
                <a:spcPts val="6469"/>
              </a:lnSpc>
            </a:pPr>
            <a:r>
              <a:rPr lang="en-US" sz="4621">
                <a:solidFill>
                  <a:srgbClr val="000000"/>
                </a:solidFill>
                <a:latin typeface="Times Neue Roman"/>
              </a:rPr>
              <a:t>You can react to this project on:</a:t>
            </a:r>
          </a:p>
          <a:p>
            <a:pPr marL="997685" indent="-498842" lvl="1">
              <a:lnSpc>
                <a:spcPts val="6469"/>
              </a:lnSpc>
              <a:buFont typeface="Arial"/>
              <a:buChar char="•"/>
            </a:pPr>
            <a:r>
              <a:rPr lang="en-US" sz="4621">
                <a:solidFill>
                  <a:srgbClr val="000000"/>
                </a:solidFill>
                <a:latin typeface="Times Neue Roman Bold"/>
              </a:rPr>
              <a:t>https://github.com/Oladimeji-Williams/AirplaneCrashAnalysis</a:t>
            </a:r>
          </a:p>
          <a:p>
            <a:pPr marL="997685" indent="-498842" lvl="1">
              <a:lnSpc>
                <a:spcPts val="6469"/>
              </a:lnSpc>
              <a:buFont typeface="Arial"/>
              <a:buChar char="•"/>
            </a:pPr>
            <a:r>
              <a:rPr lang="en-US" sz="4621">
                <a:solidFill>
                  <a:srgbClr val="000000"/>
                </a:solidFill>
                <a:latin typeface="Times Neue Roman Bold"/>
              </a:rPr>
              <a:t>https://www.canva.com/design/DAFUe1GdR4A/Yhosr6vSYzgX_8tPu_3Q1w/view?utm_content=DAFUe1GdR4A&amp;utm_campaign=designshare&amp;utm_medium=link2&amp;utm_source=sharebutton#3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7748" b="0"/>
          <a:stretch>
            <a:fillRect/>
          </a:stretch>
        </p:blipFill>
        <p:spPr>
          <a:xfrm flipH="false" flipV="false" rot="0">
            <a:off x="1543695" y="1746402"/>
            <a:ext cx="2355046" cy="2537578"/>
          </a:xfrm>
          <a:prstGeom prst="rect">
            <a:avLst/>
          </a:prstGeom>
        </p:spPr>
      </p:pic>
      <p:graphicFrame>
        <p:nvGraphicFramePr>
          <p:cNvPr name="Table 5" id="5"/>
          <p:cNvGraphicFramePr>
            <a:graphicFrameLocks noGrp="true"/>
          </p:cNvGraphicFramePr>
          <p:nvPr/>
        </p:nvGraphicFramePr>
        <p:xfrm>
          <a:off x="8163896" y="2667000"/>
          <a:ext cx="8350449" cy="4419600"/>
        </p:xfrm>
        <a:graphic>
          <a:graphicData uri="http://schemas.openxmlformats.org/drawingml/2006/table">
            <a:tbl>
              <a:tblPr/>
              <a:tblGrid>
                <a:gridCol w="4175424"/>
                <a:gridCol w="4175025"/>
              </a:tblGrid>
              <a:tr h="1104900">
                <a:tc>
                  <a:txBody>
                    <a:bodyPr anchor="t" rtlCol="false"/>
                    <a:lstStyle/>
                    <a:p>
                      <a:pPr algn="l">
                        <a:defRPr/>
                      </a:pPr>
                      <a:r>
                        <a:rPr lang="en-US" sz="3200">
                          <a:solidFill>
                            <a:srgbClr val="000000"/>
                          </a:solidFill>
                          <a:latin typeface="Times Neue Roman Bold"/>
                        </a:rPr>
                        <a:t>Adebisi Enochoghene</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200">
                          <a:solidFill>
                            <a:srgbClr val="000000"/>
                          </a:solidFill>
                          <a:latin typeface="Times Neue Roman Bold"/>
                        </a:rPr>
                        <a:t>Reshma Jayaprakash</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4900">
                <a:tc>
                  <a:txBody>
                    <a:bodyPr anchor="t" rtlCol="false"/>
                    <a:lstStyle/>
                    <a:p>
                      <a:pPr algn="l">
                        <a:defRPr/>
                      </a:pPr>
                      <a:r>
                        <a:rPr lang="en-US" sz="3200">
                          <a:solidFill>
                            <a:srgbClr val="000000"/>
                          </a:solidFill>
                          <a:latin typeface="Times Neue Roman Bold"/>
                        </a:rPr>
                        <a:t>Alabi Elizabeth</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200">
                          <a:solidFill>
                            <a:srgbClr val="000000"/>
                          </a:solidFill>
                          <a:latin typeface="Times Neue Roman Bold"/>
                        </a:rPr>
                        <a:t>Yusira Mutholib</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4900">
                <a:tc>
                  <a:txBody>
                    <a:bodyPr anchor="t" rtlCol="false"/>
                    <a:lstStyle/>
                    <a:p>
                      <a:pPr algn="l">
                        <a:defRPr/>
                      </a:pPr>
                      <a:r>
                        <a:rPr lang="en-US" sz="3200">
                          <a:solidFill>
                            <a:srgbClr val="000000"/>
                          </a:solidFill>
                          <a:latin typeface="Times Neue Roman Bold"/>
                        </a:rPr>
                        <a:t>Emmanuel Gasu</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defRPr/>
                      </a:pPr>
                      <a:r>
                        <a:rPr lang="en-US" sz="3200">
                          <a:solidFill>
                            <a:srgbClr val="000000"/>
                          </a:solidFill>
                          <a:latin typeface="Times Neue Roman Bold"/>
                        </a:rPr>
                        <a:t>Michael Abifarin</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4900">
                <a:tc>
                  <a:txBody>
                    <a:bodyPr anchor="t" rtlCol="false"/>
                    <a:lstStyle/>
                    <a:p>
                      <a:pPr algn="l">
                        <a:defRPr/>
                      </a:pPr>
                      <a:r>
                        <a:rPr lang="en-US" sz="3200">
                          <a:solidFill>
                            <a:srgbClr val="000000"/>
                          </a:solidFill>
                          <a:latin typeface="Times Neue Roman Bold"/>
                        </a:rPr>
                        <a:t>Martha Edet</a:t>
                      </a:r>
                      <a:endParaRPr lang="en-US" sz="1100"/>
                    </a:p>
                  </a:txBody>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cP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028700" y="95250"/>
            <a:ext cx="12591893"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TEAM PYSCRIPT</a:t>
            </a:r>
          </a:p>
        </p:txBody>
      </p:sp>
      <p:sp>
        <p:nvSpPr>
          <p:cNvPr name="TextBox 7" id="7"/>
          <p:cNvSpPr txBox="true"/>
          <p:nvPr/>
        </p:nvSpPr>
        <p:spPr>
          <a:xfrm rot="0">
            <a:off x="1028700" y="4407805"/>
            <a:ext cx="4153198" cy="514350"/>
          </a:xfrm>
          <a:prstGeom prst="rect">
            <a:avLst/>
          </a:prstGeom>
        </p:spPr>
        <p:txBody>
          <a:bodyPr anchor="t" rtlCol="false" tIns="0" lIns="0" bIns="0" rIns="0">
            <a:spAutoFit/>
          </a:bodyPr>
          <a:lstStyle/>
          <a:p>
            <a:pPr>
              <a:lnSpc>
                <a:spcPts val="4200"/>
              </a:lnSpc>
            </a:pPr>
            <a:r>
              <a:rPr lang="en-US" sz="3000">
                <a:solidFill>
                  <a:srgbClr val="000000"/>
                </a:solidFill>
                <a:latin typeface="Open Sans Extra Bold"/>
              </a:rPr>
              <a:t>Oladimeji Williams</a:t>
            </a:r>
          </a:p>
        </p:txBody>
      </p:sp>
      <p:sp>
        <p:nvSpPr>
          <p:cNvPr name="TextBox 8" id="8"/>
          <p:cNvSpPr txBox="true"/>
          <p:nvPr/>
        </p:nvSpPr>
        <p:spPr>
          <a:xfrm rot="0">
            <a:off x="1028700" y="4846002"/>
            <a:ext cx="3385035" cy="537845"/>
          </a:xfrm>
          <a:prstGeom prst="rect">
            <a:avLst/>
          </a:prstGeom>
        </p:spPr>
        <p:txBody>
          <a:bodyPr anchor="t" rtlCol="false" tIns="0" lIns="0" bIns="0" rIns="0">
            <a:spAutoFit/>
          </a:bodyPr>
          <a:lstStyle/>
          <a:p>
            <a:pPr>
              <a:lnSpc>
                <a:spcPts val="4479"/>
              </a:lnSpc>
            </a:pPr>
            <a:r>
              <a:rPr lang="en-US" sz="3199">
                <a:solidFill>
                  <a:srgbClr val="000000"/>
                </a:solidFill>
                <a:latin typeface="Open Sans"/>
              </a:rPr>
              <a:t>Role: Presenter 1</a:t>
            </a:r>
          </a:p>
        </p:txBody>
      </p:sp>
      <p:sp>
        <p:nvSpPr>
          <p:cNvPr name="TextBox 9" id="9"/>
          <p:cNvSpPr txBox="true"/>
          <p:nvPr/>
        </p:nvSpPr>
        <p:spPr>
          <a:xfrm rot="0">
            <a:off x="1028700" y="5583739"/>
            <a:ext cx="2440037" cy="495300"/>
          </a:xfrm>
          <a:prstGeom prst="rect">
            <a:avLst/>
          </a:prstGeom>
        </p:spPr>
        <p:txBody>
          <a:bodyPr anchor="t" rtlCol="false" tIns="0" lIns="0" bIns="0" rIns="0">
            <a:spAutoFit/>
          </a:bodyPr>
          <a:lstStyle/>
          <a:p>
            <a:pPr algn="ctr">
              <a:lnSpc>
                <a:spcPts val="4199"/>
              </a:lnSpc>
            </a:pPr>
            <a:r>
              <a:rPr lang="en-US" sz="2999">
                <a:solidFill>
                  <a:srgbClr val="000000"/>
                </a:solidFill>
                <a:latin typeface="Open Sans Extra Bold"/>
              </a:rPr>
              <a:t>Project Lead</a:t>
            </a:r>
          </a:p>
        </p:txBody>
      </p:sp>
      <p:sp>
        <p:nvSpPr>
          <p:cNvPr name="TextBox 10" id="10"/>
          <p:cNvSpPr txBox="true"/>
          <p:nvPr/>
        </p:nvSpPr>
        <p:spPr>
          <a:xfrm rot="0">
            <a:off x="1589968" y="6008598"/>
            <a:ext cx="3757538" cy="537845"/>
          </a:xfrm>
          <a:prstGeom prst="rect">
            <a:avLst/>
          </a:prstGeom>
        </p:spPr>
        <p:txBody>
          <a:bodyPr anchor="t" rtlCol="false" tIns="0" lIns="0" bIns="0" rIns="0">
            <a:spAutoFit/>
          </a:bodyPr>
          <a:lstStyle/>
          <a:p>
            <a:pPr>
              <a:lnSpc>
                <a:spcPts val="4480"/>
              </a:lnSpc>
            </a:pPr>
            <a:r>
              <a:rPr lang="en-US" sz="3200">
                <a:solidFill>
                  <a:srgbClr val="000000"/>
                </a:solidFill>
                <a:latin typeface="Open Sans"/>
              </a:rPr>
              <a:t>Oladimeji Williams</a:t>
            </a:r>
          </a:p>
        </p:txBody>
      </p:sp>
      <p:sp>
        <p:nvSpPr>
          <p:cNvPr name="TextBox 11" id="11"/>
          <p:cNvSpPr txBox="true"/>
          <p:nvPr/>
        </p:nvSpPr>
        <p:spPr>
          <a:xfrm rot="0">
            <a:off x="1028700" y="6775043"/>
            <a:ext cx="4392662" cy="514350"/>
          </a:xfrm>
          <a:prstGeom prst="rect">
            <a:avLst/>
          </a:prstGeom>
        </p:spPr>
        <p:txBody>
          <a:bodyPr anchor="t" rtlCol="false" tIns="0" lIns="0" bIns="0" rIns="0">
            <a:spAutoFit/>
          </a:bodyPr>
          <a:lstStyle/>
          <a:p>
            <a:pPr algn="ctr">
              <a:lnSpc>
                <a:spcPts val="4200"/>
              </a:lnSpc>
            </a:pPr>
            <a:r>
              <a:rPr lang="en-US" sz="3000">
                <a:solidFill>
                  <a:srgbClr val="000000"/>
                </a:solidFill>
                <a:latin typeface="Open Sans Extra Bold"/>
              </a:rPr>
              <a:t>Assistant Project Lead</a:t>
            </a:r>
          </a:p>
        </p:txBody>
      </p:sp>
      <p:sp>
        <p:nvSpPr>
          <p:cNvPr name="TextBox 12" id="12"/>
          <p:cNvSpPr txBox="true"/>
          <p:nvPr/>
        </p:nvSpPr>
        <p:spPr>
          <a:xfrm rot="0">
            <a:off x="1609063" y="7232243"/>
            <a:ext cx="4371184" cy="537845"/>
          </a:xfrm>
          <a:prstGeom prst="rect">
            <a:avLst/>
          </a:prstGeom>
        </p:spPr>
        <p:txBody>
          <a:bodyPr anchor="t" rtlCol="false" tIns="0" lIns="0" bIns="0" rIns="0">
            <a:spAutoFit/>
          </a:bodyPr>
          <a:lstStyle/>
          <a:p>
            <a:pPr>
              <a:lnSpc>
                <a:spcPts val="4480"/>
              </a:lnSpc>
            </a:pPr>
            <a:r>
              <a:rPr lang="en-US" sz="3200">
                <a:solidFill>
                  <a:srgbClr val="000000"/>
                </a:solidFill>
                <a:latin typeface="Open Sans"/>
              </a:rPr>
              <a:t>Zainab Akanji</a:t>
            </a:r>
          </a:p>
        </p:txBody>
      </p:sp>
      <p:sp>
        <p:nvSpPr>
          <p:cNvPr name="TextBox 13" id="13"/>
          <p:cNvSpPr txBox="true"/>
          <p:nvPr/>
        </p:nvSpPr>
        <p:spPr>
          <a:xfrm rot="0">
            <a:off x="1609063" y="8493988"/>
            <a:ext cx="3880262" cy="537845"/>
          </a:xfrm>
          <a:prstGeom prst="rect">
            <a:avLst/>
          </a:prstGeom>
        </p:spPr>
        <p:txBody>
          <a:bodyPr anchor="t" rtlCol="false" tIns="0" lIns="0" bIns="0" rIns="0">
            <a:spAutoFit/>
          </a:bodyPr>
          <a:lstStyle/>
          <a:p>
            <a:pPr>
              <a:lnSpc>
                <a:spcPts val="4480"/>
              </a:lnSpc>
            </a:pPr>
            <a:r>
              <a:rPr lang="en-US" sz="3200">
                <a:solidFill>
                  <a:srgbClr val="000000"/>
                </a:solidFill>
                <a:latin typeface="Open Sans"/>
              </a:rPr>
              <a:t>Ayodotun Ibrahim</a:t>
            </a:r>
          </a:p>
        </p:txBody>
      </p:sp>
      <p:sp>
        <p:nvSpPr>
          <p:cNvPr name="TextBox 14" id="14"/>
          <p:cNvSpPr txBox="true"/>
          <p:nvPr/>
        </p:nvSpPr>
        <p:spPr>
          <a:xfrm rot="0">
            <a:off x="1028700" y="8055838"/>
            <a:ext cx="2807047" cy="495300"/>
          </a:xfrm>
          <a:prstGeom prst="rect">
            <a:avLst/>
          </a:prstGeom>
        </p:spPr>
        <p:txBody>
          <a:bodyPr anchor="t" rtlCol="false" tIns="0" lIns="0" bIns="0" rIns="0">
            <a:spAutoFit/>
          </a:bodyPr>
          <a:lstStyle/>
          <a:p>
            <a:pPr algn="ctr">
              <a:lnSpc>
                <a:spcPts val="4199"/>
              </a:lnSpc>
            </a:pPr>
            <a:r>
              <a:rPr lang="en-US" sz="2999">
                <a:solidFill>
                  <a:srgbClr val="000000"/>
                </a:solidFill>
                <a:latin typeface="Open Sans Extra Bold"/>
              </a:rPr>
              <a:t>Query Analyst</a:t>
            </a:r>
          </a:p>
        </p:txBody>
      </p:sp>
      <p:sp>
        <p:nvSpPr>
          <p:cNvPr name="TextBox 15" id="15"/>
          <p:cNvSpPr txBox="true"/>
          <p:nvPr/>
        </p:nvSpPr>
        <p:spPr>
          <a:xfrm rot="0">
            <a:off x="9763203" y="1679727"/>
            <a:ext cx="5151834" cy="596900"/>
          </a:xfrm>
          <a:prstGeom prst="rect">
            <a:avLst/>
          </a:prstGeom>
        </p:spPr>
        <p:txBody>
          <a:bodyPr anchor="t" rtlCol="false" tIns="0" lIns="0" bIns="0" rIns="0">
            <a:spAutoFit/>
          </a:bodyPr>
          <a:lstStyle/>
          <a:p>
            <a:pPr algn="ctr">
              <a:lnSpc>
                <a:spcPts val="4900"/>
              </a:lnSpc>
            </a:pPr>
            <a:r>
              <a:rPr lang="en-US" sz="3500">
                <a:solidFill>
                  <a:srgbClr val="000000"/>
                </a:solidFill>
                <a:latin typeface="Open Sans Extra Bold"/>
              </a:rPr>
              <a:t>Other active members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66675"/>
            <a:ext cx="11875336"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PROBLEM STATEMENT</a:t>
            </a:r>
          </a:p>
        </p:txBody>
      </p:sp>
      <p:sp>
        <p:nvSpPr>
          <p:cNvPr name="TextBox 5" id="5"/>
          <p:cNvSpPr txBox="true"/>
          <p:nvPr/>
        </p:nvSpPr>
        <p:spPr>
          <a:xfrm rot="0">
            <a:off x="1028700" y="933450"/>
            <a:ext cx="16230600" cy="7164705"/>
          </a:xfrm>
          <a:prstGeom prst="rect">
            <a:avLst/>
          </a:prstGeom>
        </p:spPr>
        <p:txBody>
          <a:bodyPr anchor="t" rtlCol="false" tIns="0" lIns="0" bIns="0" rIns="0">
            <a:spAutoFit/>
          </a:bodyPr>
          <a:lstStyle/>
          <a:p>
            <a:pPr algn="just">
              <a:lnSpc>
                <a:spcPts val="6300"/>
              </a:lnSpc>
            </a:pPr>
            <a:r>
              <a:rPr lang="en-US" sz="4200" spc="25">
                <a:solidFill>
                  <a:srgbClr val="000000"/>
                </a:solidFill>
                <a:latin typeface="Times Neue Roman Bold"/>
              </a:rPr>
              <a:t>Airplanes are one of the most frequent modes of transportation across countries in the present world. Factors causing and contributing to crashes need to be well understood, studied and prevented in order to further minimize any kind of mishap.</a:t>
            </a:r>
          </a:p>
          <a:p>
            <a:pPr algn="just">
              <a:lnSpc>
                <a:spcPts val="6300"/>
              </a:lnSpc>
            </a:pPr>
          </a:p>
          <a:p>
            <a:pPr algn="just">
              <a:lnSpc>
                <a:spcPts val="6300"/>
              </a:lnSpc>
            </a:pPr>
            <a:r>
              <a:rPr lang="en-US" sz="4200" spc="25">
                <a:solidFill>
                  <a:srgbClr val="000000"/>
                </a:solidFill>
                <a:latin typeface="Times Neue Roman Bold"/>
              </a:rPr>
              <a:t>Hence, using a vast dataset on airplane crashes, this project seeks to:</a:t>
            </a:r>
          </a:p>
          <a:p>
            <a:pPr algn="just" marL="906780" indent="-453390" lvl="1">
              <a:lnSpc>
                <a:spcPts val="6300"/>
              </a:lnSpc>
              <a:buFont typeface="Arial"/>
              <a:buChar char="•"/>
            </a:pPr>
            <a:r>
              <a:rPr lang="en-US" sz="4200" spc="25">
                <a:solidFill>
                  <a:srgbClr val="000000"/>
                </a:solidFill>
                <a:latin typeface="Times Neue Roman Bold"/>
              </a:rPr>
              <a:t>Find the root causes of plane crashes</a:t>
            </a:r>
          </a:p>
          <a:p>
            <a:pPr algn="just" marL="906780" indent="-453390" lvl="1">
              <a:lnSpc>
                <a:spcPts val="6300"/>
              </a:lnSpc>
              <a:buFont typeface="Arial"/>
              <a:buChar char="•"/>
            </a:pPr>
            <a:r>
              <a:rPr lang="en-US" sz="4200" spc="25">
                <a:solidFill>
                  <a:srgbClr val="000000"/>
                </a:solidFill>
                <a:latin typeface="Times Neue Roman Bold"/>
              </a:rPr>
              <a:t>Analyse the possible causes of plane crashes</a:t>
            </a:r>
          </a:p>
          <a:p>
            <a:pPr algn="just" marL="906780" indent="-453390" lvl="1">
              <a:lnSpc>
                <a:spcPts val="6300"/>
              </a:lnSpc>
              <a:buFont typeface="Arial"/>
              <a:buChar char="•"/>
            </a:pPr>
            <a:r>
              <a:rPr lang="en-US" sz="4200" spc="25">
                <a:solidFill>
                  <a:srgbClr val="000000"/>
                </a:solidFill>
                <a:latin typeface="Times Neue Roman Bold"/>
              </a:rPr>
              <a:t>Develop a ML model to make predictions of severity of crashes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66675"/>
            <a:ext cx="11875336"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EXISTING SOLUTIONS</a:t>
            </a:r>
          </a:p>
        </p:txBody>
      </p:sp>
      <p:sp>
        <p:nvSpPr>
          <p:cNvPr name="TextBox 5" id="5"/>
          <p:cNvSpPr txBox="true"/>
          <p:nvPr/>
        </p:nvSpPr>
        <p:spPr>
          <a:xfrm rot="0">
            <a:off x="1028700" y="933450"/>
            <a:ext cx="16230600" cy="5564505"/>
          </a:xfrm>
          <a:prstGeom prst="rect">
            <a:avLst/>
          </a:prstGeom>
        </p:spPr>
        <p:txBody>
          <a:bodyPr anchor="t" rtlCol="false" tIns="0" lIns="0" bIns="0" rIns="0">
            <a:spAutoFit/>
          </a:bodyPr>
          <a:lstStyle/>
          <a:p>
            <a:pPr algn="just">
              <a:lnSpc>
                <a:spcPts val="6300"/>
              </a:lnSpc>
            </a:pPr>
            <a:r>
              <a:rPr lang="en-US" sz="4200" spc="25">
                <a:solidFill>
                  <a:srgbClr val="000000"/>
                </a:solidFill>
                <a:latin typeface="Times Neue Roman Bold"/>
              </a:rPr>
              <a:t>Many of the relevant previous solutions on airplane crash have considered relationships between a number of variabilities.</a:t>
            </a:r>
          </a:p>
          <a:p>
            <a:pPr algn="just">
              <a:lnSpc>
                <a:spcPts val="6300"/>
              </a:lnSpc>
            </a:pPr>
          </a:p>
          <a:p>
            <a:pPr algn="just">
              <a:lnSpc>
                <a:spcPts val="6300"/>
              </a:lnSpc>
            </a:pPr>
            <a:r>
              <a:rPr lang="en-US" sz="4200" spc="25">
                <a:solidFill>
                  <a:srgbClr val="000000"/>
                </a:solidFill>
                <a:latin typeface="Times Neue Roman Bold"/>
              </a:rPr>
              <a:t>However, since lives that are usually lost during airplane crash are irredeemable, more indepth analysis are needed with a view to better understanding everything around the crashes which would even better inform us on how to avoid it.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OUR APPROACH</a:t>
            </a:r>
          </a:p>
        </p:txBody>
      </p:sp>
      <p:sp>
        <p:nvSpPr>
          <p:cNvPr name="TextBox 5" id="5"/>
          <p:cNvSpPr txBox="true"/>
          <p:nvPr/>
        </p:nvSpPr>
        <p:spPr>
          <a:xfrm rot="0">
            <a:off x="1028700" y="762000"/>
            <a:ext cx="16230600" cy="2986659"/>
          </a:xfrm>
          <a:prstGeom prst="rect">
            <a:avLst/>
          </a:prstGeom>
        </p:spPr>
        <p:txBody>
          <a:bodyPr anchor="t" rtlCol="false" tIns="0" lIns="0" bIns="0" rIns="0">
            <a:spAutoFit/>
          </a:bodyPr>
          <a:lstStyle/>
          <a:p>
            <a:pPr marL="906780" indent="-453390" lvl="1">
              <a:lnSpc>
                <a:spcPts val="8148"/>
              </a:lnSpc>
              <a:buFont typeface="Arial"/>
              <a:buChar char="•"/>
            </a:pPr>
            <a:r>
              <a:rPr lang="en-US" sz="4200">
                <a:solidFill>
                  <a:srgbClr val="000000"/>
                </a:solidFill>
                <a:latin typeface="Times Neue Roman Bold"/>
              </a:rPr>
              <a:t>Data Cleaning: We cleaned the dataset with a logical intuition</a:t>
            </a:r>
          </a:p>
          <a:p>
            <a:pPr marL="906780" indent="-453390" lvl="1">
              <a:lnSpc>
                <a:spcPts val="8148"/>
              </a:lnSpc>
              <a:buFont typeface="Arial"/>
              <a:buChar char="•"/>
            </a:pPr>
            <a:r>
              <a:rPr lang="en-US" sz="4200">
                <a:solidFill>
                  <a:srgbClr val="000000"/>
                </a:solidFill>
                <a:latin typeface="Times Neue Roman Bold"/>
              </a:rPr>
              <a:t>Exploratory Data Analysis: We performed indepth EDA</a:t>
            </a:r>
          </a:p>
          <a:p>
            <a:pPr marL="906780" indent="-453390" lvl="1">
              <a:lnSpc>
                <a:spcPts val="8148"/>
              </a:lnSpc>
              <a:buFont typeface="Arial"/>
              <a:buChar char="•"/>
            </a:pPr>
            <a:r>
              <a:rPr lang="en-US" sz="4200">
                <a:solidFill>
                  <a:srgbClr val="000000"/>
                </a:solidFill>
                <a:latin typeface="Times Neue Roman Bold"/>
              </a:rPr>
              <a:t>Deployment: Our analysis is published on tableau public</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TextBox 4" id="4"/>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DATASET DESCRIPTION</a:t>
            </a:r>
          </a:p>
        </p:txBody>
      </p:sp>
      <p:sp>
        <p:nvSpPr>
          <p:cNvPr name="TextBox 5" id="5"/>
          <p:cNvSpPr txBox="true"/>
          <p:nvPr/>
        </p:nvSpPr>
        <p:spPr>
          <a:xfrm rot="0">
            <a:off x="1028700" y="1000125"/>
            <a:ext cx="16230600" cy="7981950"/>
          </a:xfrm>
          <a:prstGeom prst="rect">
            <a:avLst/>
          </a:prstGeom>
        </p:spPr>
        <p:txBody>
          <a:bodyPr anchor="t" rtlCol="false" tIns="0" lIns="0" bIns="0" rIns="0">
            <a:spAutoFit/>
          </a:bodyPr>
          <a:lstStyle/>
          <a:p>
            <a:pPr>
              <a:lnSpc>
                <a:spcPts val="4200"/>
              </a:lnSpc>
            </a:pPr>
            <a:r>
              <a:rPr lang="en-US" sz="3000">
                <a:solidFill>
                  <a:srgbClr val="000000"/>
                </a:solidFill>
                <a:latin typeface="Times Neue Roman Bold"/>
              </a:rPr>
              <a:t>Data is scraped from planecrashinfo.com and made available on </a:t>
            </a:r>
            <a:r>
              <a:rPr lang="en-US" sz="3000" u="sng">
                <a:solidFill>
                  <a:srgbClr val="000000"/>
                </a:solidFill>
                <a:latin typeface="Times Neue Roman Bold"/>
              </a:rPr>
              <a:t>kaggle</a:t>
            </a:r>
            <a:r>
              <a:rPr lang="en-US" sz="3000">
                <a:solidFill>
                  <a:srgbClr val="000000"/>
                </a:solidFill>
                <a:latin typeface="Times Neue Roman Bold"/>
              </a:rPr>
              <a:t>.</a:t>
            </a:r>
          </a:p>
          <a:p>
            <a:pPr>
              <a:lnSpc>
                <a:spcPts val="4200"/>
              </a:lnSpc>
            </a:pPr>
            <a:r>
              <a:rPr lang="en-US" sz="3000">
                <a:solidFill>
                  <a:srgbClr val="000000"/>
                </a:solidFill>
                <a:latin typeface="Times Neue Roman Bold"/>
              </a:rPr>
              <a:t>Below are the descriptions of the dataset:</a:t>
            </a:r>
          </a:p>
          <a:p>
            <a:pPr>
              <a:lnSpc>
                <a:spcPts val="4200"/>
              </a:lnSpc>
            </a:pPr>
          </a:p>
          <a:p>
            <a:pPr>
              <a:lnSpc>
                <a:spcPts val="4200"/>
              </a:lnSpc>
            </a:pPr>
            <a:r>
              <a:rPr lang="en-US" sz="3000">
                <a:solidFill>
                  <a:srgbClr val="000000"/>
                </a:solidFill>
                <a:latin typeface="Times Neue Roman Bold"/>
              </a:rPr>
              <a:t>Date: Date of accident, in the format - January 01, 2001</a:t>
            </a:r>
          </a:p>
          <a:p>
            <a:pPr>
              <a:lnSpc>
                <a:spcPts val="4200"/>
              </a:lnSpc>
            </a:pPr>
            <a:r>
              <a:rPr lang="en-US" sz="3000">
                <a:solidFill>
                  <a:srgbClr val="000000"/>
                </a:solidFill>
                <a:latin typeface="Times Neue Roman Bold"/>
              </a:rPr>
              <a:t>Time: Local time, in 24 hr. format unless otherwise specified</a:t>
            </a:r>
          </a:p>
          <a:p>
            <a:pPr>
              <a:lnSpc>
                <a:spcPts val="4200"/>
              </a:lnSpc>
            </a:pPr>
            <a:r>
              <a:rPr lang="en-US" sz="3000">
                <a:solidFill>
                  <a:srgbClr val="000000"/>
                </a:solidFill>
                <a:latin typeface="Times Neue Roman Bold"/>
              </a:rPr>
              <a:t>Airline/Op: Airline or operator of the aircraft</a:t>
            </a:r>
          </a:p>
          <a:p>
            <a:pPr>
              <a:lnSpc>
                <a:spcPts val="4200"/>
              </a:lnSpc>
            </a:pPr>
            <a:r>
              <a:rPr lang="en-US" sz="3000">
                <a:solidFill>
                  <a:srgbClr val="000000"/>
                </a:solidFill>
                <a:latin typeface="Times Neue Roman Bold"/>
              </a:rPr>
              <a:t>Flight #: Flight number assigned by the aircraft operator</a:t>
            </a:r>
          </a:p>
          <a:p>
            <a:pPr>
              <a:lnSpc>
                <a:spcPts val="4200"/>
              </a:lnSpc>
            </a:pPr>
            <a:r>
              <a:rPr lang="en-US" sz="3000">
                <a:solidFill>
                  <a:srgbClr val="000000"/>
                </a:solidFill>
                <a:latin typeface="Times Neue Roman Bold"/>
              </a:rPr>
              <a:t>Route: Complete or partial route flown prior to the accident</a:t>
            </a:r>
          </a:p>
          <a:p>
            <a:pPr>
              <a:lnSpc>
                <a:spcPts val="4200"/>
              </a:lnSpc>
            </a:pPr>
            <a:r>
              <a:rPr lang="en-US" sz="3000">
                <a:solidFill>
                  <a:srgbClr val="000000"/>
                </a:solidFill>
                <a:latin typeface="Times Neue Roman Bold"/>
              </a:rPr>
              <a:t>AC Type: Aircraft type</a:t>
            </a:r>
          </a:p>
          <a:p>
            <a:pPr>
              <a:lnSpc>
                <a:spcPts val="4200"/>
              </a:lnSpc>
            </a:pPr>
            <a:r>
              <a:rPr lang="en-US" sz="3000">
                <a:solidFill>
                  <a:srgbClr val="000000"/>
                </a:solidFill>
                <a:latin typeface="Times Neue Roman Bold"/>
              </a:rPr>
              <a:t>Reg: ICAO registration of the aircraft</a:t>
            </a:r>
          </a:p>
          <a:p>
            <a:pPr>
              <a:lnSpc>
                <a:spcPts val="4200"/>
              </a:lnSpc>
            </a:pPr>
            <a:r>
              <a:rPr lang="en-US" sz="3000">
                <a:solidFill>
                  <a:srgbClr val="000000"/>
                </a:solidFill>
                <a:latin typeface="Times Neue Roman Bold"/>
              </a:rPr>
              <a:t>cn / ln: Construction or serial number / Line or fuselage number</a:t>
            </a:r>
          </a:p>
          <a:p>
            <a:pPr>
              <a:lnSpc>
                <a:spcPts val="4200"/>
              </a:lnSpc>
            </a:pPr>
            <a:r>
              <a:rPr lang="en-US" sz="3000">
                <a:solidFill>
                  <a:srgbClr val="000000"/>
                </a:solidFill>
                <a:latin typeface="Times Neue Roman Bold"/>
              </a:rPr>
              <a:t>Aboard: Total aboard (passengers / crew)</a:t>
            </a:r>
          </a:p>
          <a:p>
            <a:pPr>
              <a:lnSpc>
                <a:spcPts val="4200"/>
              </a:lnSpc>
            </a:pPr>
            <a:r>
              <a:rPr lang="en-US" sz="3000">
                <a:solidFill>
                  <a:srgbClr val="000000"/>
                </a:solidFill>
                <a:latin typeface="Times Neue Roman Bold"/>
              </a:rPr>
              <a:t>Fatalities: Total fatalities aboard (passengers / crew)</a:t>
            </a:r>
          </a:p>
          <a:p>
            <a:pPr>
              <a:lnSpc>
                <a:spcPts val="4200"/>
              </a:lnSpc>
            </a:pPr>
            <a:r>
              <a:rPr lang="en-US" sz="3000">
                <a:solidFill>
                  <a:srgbClr val="000000"/>
                </a:solidFill>
                <a:latin typeface="Times Neue Roman Bold"/>
              </a:rPr>
              <a:t>Ground: Total killed on the ground</a:t>
            </a:r>
          </a:p>
          <a:p>
            <a:pPr>
              <a:lnSpc>
                <a:spcPts val="4200"/>
              </a:lnSpc>
            </a:pPr>
            <a:r>
              <a:rPr lang="en-US" sz="3000">
                <a:solidFill>
                  <a:srgbClr val="000000"/>
                </a:solidFill>
                <a:latin typeface="Times Neue Roman Bold"/>
              </a:rPr>
              <a:t>Summary: Brief description of the accident and cause if known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0" b="0"/>
          <a:stretch>
            <a:fillRect/>
          </a:stretch>
        </p:blipFill>
        <p:spPr>
          <a:xfrm flipH="false" flipV="false" rot="0">
            <a:off x="3908353" y="1909964"/>
            <a:ext cx="10471295" cy="8377036"/>
          </a:xfrm>
          <a:prstGeom prst="rect">
            <a:avLst/>
          </a:prstGeom>
        </p:spPr>
      </p:pic>
      <p:sp>
        <p:nvSpPr>
          <p:cNvPr name="TextBox 5" id="5"/>
          <p:cNvSpPr txBox="true"/>
          <p:nvPr/>
        </p:nvSpPr>
        <p:spPr>
          <a:xfrm rot="0">
            <a:off x="1028700" y="95250"/>
            <a:ext cx="14263158"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TABLEAU VISUALIZATION</a:t>
            </a:r>
          </a:p>
        </p:txBody>
      </p:sp>
      <p:sp>
        <p:nvSpPr>
          <p:cNvPr name="TextBox 6" id="6"/>
          <p:cNvSpPr txBox="true"/>
          <p:nvPr/>
        </p:nvSpPr>
        <p:spPr>
          <a:xfrm rot="0">
            <a:off x="1028700" y="1000125"/>
            <a:ext cx="16230600" cy="514350"/>
          </a:xfrm>
          <a:prstGeom prst="rect">
            <a:avLst/>
          </a:prstGeom>
        </p:spPr>
        <p:txBody>
          <a:bodyPr anchor="t" rtlCol="false" tIns="0" lIns="0" bIns="0" rIns="0">
            <a:spAutoFit/>
          </a:bodyPr>
          <a:lstStyle/>
          <a:p>
            <a:pPr marL="647700" indent="-323850" lvl="1">
              <a:lnSpc>
                <a:spcPts val="4200"/>
              </a:lnSpc>
              <a:buFont typeface="Arial"/>
              <a:buChar char="•"/>
            </a:pPr>
            <a:r>
              <a:rPr lang="en-US" sz="3000" u="sng">
                <a:solidFill>
                  <a:srgbClr val="000000"/>
                </a:solidFill>
                <a:latin typeface="Times Neue Roman Bold"/>
              </a:rPr>
              <a:t>A tableau dashboard is generated for further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sp>
        <p:nvSpPr>
          <p:cNvPr name="AutoShape 4" id="4"/>
          <p:cNvSpPr/>
          <p:nvPr/>
        </p:nvSpPr>
        <p:spPr>
          <a:xfrm rot="0">
            <a:off x="5829311" y="4954779"/>
            <a:ext cx="1187813" cy="0"/>
          </a:xfrm>
          <a:prstGeom prst="line">
            <a:avLst/>
          </a:prstGeom>
          <a:ln cap="flat" w="47625">
            <a:solidFill>
              <a:srgbClr val="000000"/>
            </a:solidFill>
            <a:prstDash val="solid"/>
            <a:headEnd type="none" len="sm" w="sm"/>
            <a:tailEnd type="arrow" len="sm" w="med"/>
          </a:ln>
        </p:spPr>
      </p:sp>
      <p:grpSp>
        <p:nvGrpSpPr>
          <p:cNvPr name="Group 5" id="5"/>
          <p:cNvGrpSpPr/>
          <p:nvPr/>
        </p:nvGrpSpPr>
        <p:grpSpPr>
          <a:xfrm rot="0">
            <a:off x="7017123" y="3119548"/>
            <a:ext cx="4526943" cy="3771296"/>
            <a:chOff x="0" y="0"/>
            <a:chExt cx="1037367" cy="864208"/>
          </a:xfrm>
        </p:grpSpPr>
        <p:sp>
          <p:nvSpPr>
            <p:cNvPr name="Freeform 6" id="6"/>
            <p:cNvSpPr/>
            <p:nvPr/>
          </p:nvSpPr>
          <p:spPr>
            <a:xfrm>
              <a:off x="88508" y="0"/>
              <a:ext cx="860351" cy="864208"/>
            </a:xfrm>
            <a:custGeom>
              <a:avLst/>
              <a:gdLst/>
              <a:ahLst/>
              <a:cxnLst/>
              <a:rect r="r" b="b" t="t" l="l"/>
              <a:pathLst>
                <a:path h="864208" w="860351">
                  <a:moveTo>
                    <a:pt x="430176" y="0"/>
                  </a:moveTo>
                  <a:cubicBezTo>
                    <a:pt x="668066" y="1064"/>
                    <a:pt x="860351" y="194211"/>
                    <a:pt x="860351" y="432104"/>
                  </a:cubicBezTo>
                  <a:cubicBezTo>
                    <a:pt x="860351" y="669996"/>
                    <a:pt x="668066" y="863144"/>
                    <a:pt x="430176" y="864208"/>
                  </a:cubicBezTo>
                  <a:cubicBezTo>
                    <a:pt x="192286" y="863144"/>
                    <a:pt x="0" y="669996"/>
                    <a:pt x="0" y="432104"/>
                  </a:cubicBezTo>
                  <a:cubicBezTo>
                    <a:pt x="0" y="194211"/>
                    <a:pt x="192286" y="1064"/>
                    <a:pt x="430176" y="0"/>
                  </a:cubicBezTo>
                  <a:close/>
                </a:path>
              </a:pathLst>
            </a:custGeom>
            <a:solidFill>
              <a:srgbClr val="C2D3FF"/>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4480"/>
                </a:lnSpc>
                <a:spcBef>
                  <a:spcPct val="0"/>
                </a:spcBef>
              </a:pPr>
              <a:r>
                <a:rPr lang="en-US" sz="3200">
                  <a:solidFill>
                    <a:srgbClr val="000000"/>
                  </a:solidFill>
                  <a:latin typeface="Times Neue Roman Bold"/>
                </a:rPr>
                <a:t>Train a Catboosting model</a:t>
              </a:r>
            </a:p>
          </p:txBody>
        </p:sp>
      </p:grpSp>
      <p:sp>
        <p:nvSpPr>
          <p:cNvPr name="AutoShape 8" id="8"/>
          <p:cNvSpPr/>
          <p:nvPr/>
        </p:nvSpPr>
        <p:spPr>
          <a:xfrm rot="0">
            <a:off x="11544544" y="4954779"/>
            <a:ext cx="1187813" cy="0"/>
          </a:xfrm>
          <a:prstGeom prst="line">
            <a:avLst/>
          </a:prstGeom>
          <a:ln cap="flat" w="47625">
            <a:solidFill>
              <a:srgbClr val="000000"/>
            </a:solidFill>
            <a:prstDash val="solid"/>
            <a:headEnd type="none" len="sm" w="sm"/>
            <a:tailEnd type="arrow" len="sm" w="med"/>
          </a:ln>
        </p:spPr>
      </p:sp>
      <p:grpSp>
        <p:nvGrpSpPr>
          <p:cNvPr name="Group 9" id="9"/>
          <p:cNvGrpSpPr/>
          <p:nvPr/>
        </p:nvGrpSpPr>
        <p:grpSpPr>
          <a:xfrm rot="0">
            <a:off x="12732357" y="3069131"/>
            <a:ext cx="4526943" cy="3771296"/>
            <a:chOff x="0" y="0"/>
            <a:chExt cx="1037367" cy="864208"/>
          </a:xfrm>
        </p:grpSpPr>
        <p:sp>
          <p:nvSpPr>
            <p:cNvPr name="Freeform 10" id="10"/>
            <p:cNvSpPr/>
            <p:nvPr/>
          </p:nvSpPr>
          <p:spPr>
            <a:xfrm>
              <a:off x="88508" y="0"/>
              <a:ext cx="860351" cy="864208"/>
            </a:xfrm>
            <a:custGeom>
              <a:avLst/>
              <a:gdLst/>
              <a:ahLst/>
              <a:cxnLst/>
              <a:rect r="r" b="b" t="t" l="l"/>
              <a:pathLst>
                <a:path h="864208" w="860351">
                  <a:moveTo>
                    <a:pt x="430176" y="0"/>
                  </a:moveTo>
                  <a:cubicBezTo>
                    <a:pt x="668066" y="1064"/>
                    <a:pt x="860351" y="194211"/>
                    <a:pt x="860351" y="432104"/>
                  </a:cubicBezTo>
                  <a:cubicBezTo>
                    <a:pt x="860351" y="669996"/>
                    <a:pt x="668066" y="863144"/>
                    <a:pt x="430176" y="864208"/>
                  </a:cubicBezTo>
                  <a:cubicBezTo>
                    <a:pt x="192286" y="863144"/>
                    <a:pt x="0" y="669996"/>
                    <a:pt x="0" y="432104"/>
                  </a:cubicBezTo>
                  <a:cubicBezTo>
                    <a:pt x="0" y="194211"/>
                    <a:pt x="192286" y="1064"/>
                    <a:pt x="430176" y="0"/>
                  </a:cubicBezTo>
                  <a:close/>
                </a:path>
              </a:pathLst>
            </a:custGeom>
            <a:solidFill>
              <a:srgbClr val="C2D3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920"/>
                </a:lnSpc>
                <a:spcBef>
                  <a:spcPct val="0"/>
                </a:spcBef>
              </a:pPr>
              <a:r>
                <a:rPr lang="en-US" sz="2800">
                  <a:solidFill>
                    <a:srgbClr val="000000"/>
                  </a:solidFill>
                  <a:latin typeface="Times Neue Roman Bold"/>
                </a:rPr>
                <a:t>Validate and make predictions</a:t>
              </a:r>
            </a:p>
          </p:txBody>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992835" y="2587878"/>
            <a:ext cx="4190502" cy="10633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823251" y="5439945"/>
            <a:ext cx="8269964" cy="2511062"/>
          </a:xfrm>
          <a:prstGeom prst="rect">
            <a:avLst/>
          </a:prstGeom>
        </p:spPr>
      </p:pic>
      <p:grpSp>
        <p:nvGrpSpPr>
          <p:cNvPr name="Group 14" id="14"/>
          <p:cNvGrpSpPr/>
          <p:nvPr/>
        </p:nvGrpSpPr>
        <p:grpSpPr>
          <a:xfrm rot="0">
            <a:off x="1301890" y="3119548"/>
            <a:ext cx="4526943" cy="3771296"/>
            <a:chOff x="0" y="0"/>
            <a:chExt cx="1037367" cy="864208"/>
          </a:xfrm>
        </p:grpSpPr>
        <p:sp>
          <p:nvSpPr>
            <p:cNvPr name="Freeform 15" id="15"/>
            <p:cNvSpPr/>
            <p:nvPr/>
          </p:nvSpPr>
          <p:spPr>
            <a:xfrm>
              <a:off x="88508" y="0"/>
              <a:ext cx="860351" cy="864208"/>
            </a:xfrm>
            <a:custGeom>
              <a:avLst/>
              <a:gdLst/>
              <a:ahLst/>
              <a:cxnLst/>
              <a:rect r="r" b="b" t="t" l="l"/>
              <a:pathLst>
                <a:path h="864208" w="860351">
                  <a:moveTo>
                    <a:pt x="430176" y="0"/>
                  </a:moveTo>
                  <a:cubicBezTo>
                    <a:pt x="668066" y="1064"/>
                    <a:pt x="860351" y="194211"/>
                    <a:pt x="860351" y="432104"/>
                  </a:cubicBezTo>
                  <a:cubicBezTo>
                    <a:pt x="860351" y="669996"/>
                    <a:pt x="668066" y="863144"/>
                    <a:pt x="430176" y="864208"/>
                  </a:cubicBezTo>
                  <a:cubicBezTo>
                    <a:pt x="192286" y="863144"/>
                    <a:pt x="0" y="669996"/>
                    <a:pt x="0" y="432104"/>
                  </a:cubicBezTo>
                  <a:cubicBezTo>
                    <a:pt x="0" y="194211"/>
                    <a:pt x="192286" y="1064"/>
                    <a:pt x="430176" y="0"/>
                  </a:cubicBezTo>
                  <a:close/>
                </a:path>
              </a:pathLst>
            </a:custGeom>
            <a:solidFill>
              <a:srgbClr val="C2D3FF"/>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4480"/>
                </a:lnSpc>
                <a:spcBef>
                  <a:spcPct val="0"/>
                </a:spcBef>
              </a:pPr>
              <a:r>
                <a:rPr lang="en-US" sz="3200">
                  <a:solidFill>
                    <a:srgbClr val="000000"/>
                  </a:solidFill>
                  <a:latin typeface="Times Neue Roman Bold"/>
                </a:rPr>
                <a:t>Encode with Bag of Words</a:t>
              </a:r>
            </a:p>
          </p:txBody>
        </p:sp>
      </p:grpSp>
      <p:sp>
        <p:nvSpPr>
          <p:cNvPr name="TextBox 17" id="17"/>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MODEL</a:t>
            </a:r>
          </a:p>
        </p:txBody>
      </p:sp>
      <p:sp>
        <p:nvSpPr>
          <p:cNvPr name="TextBox 18" id="18"/>
          <p:cNvSpPr txBox="true"/>
          <p:nvPr/>
        </p:nvSpPr>
        <p:spPr>
          <a:xfrm rot="0">
            <a:off x="7756694" y="8473440"/>
            <a:ext cx="4159912" cy="622935"/>
          </a:xfrm>
          <a:prstGeom prst="rect">
            <a:avLst/>
          </a:prstGeom>
        </p:spPr>
        <p:txBody>
          <a:bodyPr anchor="t" rtlCol="false" tIns="0" lIns="0" bIns="0" rIns="0">
            <a:spAutoFit/>
          </a:bodyPr>
          <a:lstStyle/>
          <a:p>
            <a:pPr algn="ctr">
              <a:lnSpc>
                <a:spcPts val="5039"/>
              </a:lnSpc>
            </a:pPr>
            <a:r>
              <a:rPr lang="en-US" sz="3599">
                <a:solidFill>
                  <a:srgbClr val="000000"/>
                </a:solidFill>
                <a:latin typeface="Times Neue Roman Bold"/>
              </a:rPr>
              <a:t>Model Pipeline </a:t>
            </a:r>
          </a:p>
        </p:txBody>
      </p:sp>
      <p:sp>
        <p:nvSpPr>
          <p:cNvPr name="TextBox 19" id="19"/>
          <p:cNvSpPr txBox="true"/>
          <p:nvPr/>
        </p:nvSpPr>
        <p:spPr>
          <a:xfrm rot="0">
            <a:off x="5529237" y="1769713"/>
            <a:ext cx="1117699" cy="629285"/>
          </a:xfrm>
          <a:prstGeom prst="rect">
            <a:avLst/>
          </a:prstGeom>
        </p:spPr>
        <p:txBody>
          <a:bodyPr anchor="t" rtlCol="false" tIns="0" lIns="0" bIns="0" rIns="0">
            <a:spAutoFit/>
          </a:bodyPr>
          <a:lstStyle/>
          <a:p>
            <a:pPr algn="ctr">
              <a:lnSpc>
                <a:spcPts val="5039"/>
              </a:lnSpc>
            </a:pPr>
            <a:r>
              <a:rPr lang="en-US" sz="3599">
                <a:solidFill>
                  <a:srgbClr val="000000"/>
                </a:solidFill>
                <a:latin typeface="Times Neue Roman Bold"/>
              </a:rPr>
              <a:t>Train</a:t>
            </a:r>
          </a:p>
        </p:txBody>
      </p:sp>
      <p:sp>
        <p:nvSpPr>
          <p:cNvPr name="TextBox 20" id="20"/>
          <p:cNvSpPr txBox="true"/>
          <p:nvPr/>
        </p:nvSpPr>
        <p:spPr>
          <a:xfrm rot="0">
            <a:off x="12382412" y="7049330"/>
            <a:ext cx="1421606" cy="622935"/>
          </a:xfrm>
          <a:prstGeom prst="rect">
            <a:avLst/>
          </a:prstGeom>
        </p:spPr>
        <p:txBody>
          <a:bodyPr anchor="t" rtlCol="false" tIns="0" lIns="0" bIns="0" rIns="0">
            <a:spAutoFit/>
          </a:bodyPr>
          <a:lstStyle/>
          <a:p>
            <a:pPr algn="ctr">
              <a:lnSpc>
                <a:spcPts val="5039"/>
              </a:lnSpc>
            </a:pPr>
            <a:r>
              <a:rPr lang="en-US" sz="3599">
                <a:solidFill>
                  <a:srgbClr val="000000"/>
                </a:solidFill>
                <a:latin typeface="Times Neue Roman Bold"/>
              </a:rPr>
              <a:t>Predict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602" cy="10287000"/>
            <a:chOff x="0" y="0"/>
            <a:chExt cx="157867" cy="2998468"/>
          </a:xfrm>
        </p:grpSpPr>
        <p:sp>
          <p:nvSpPr>
            <p:cNvPr name="Freeform 3" id="3"/>
            <p:cNvSpPr/>
            <p:nvPr/>
          </p:nvSpPr>
          <p:spPr>
            <a:xfrm>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2B4A9D"/>
            </a:solidFill>
          </p:spPr>
        </p:sp>
      </p:grpSp>
      <p:pic>
        <p:nvPicPr>
          <p:cNvPr name="Picture 4" id="4"/>
          <p:cNvPicPr>
            <a:picLocks noChangeAspect="true"/>
          </p:cNvPicPr>
          <p:nvPr/>
        </p:nvPicPr>
        <p:blipFill>
          <a:blip r:embed="rId2"/>
          <a:srcRect l="0" t="0" r="0" b="0"/>
          <a:stretch>
            <a:fillRect/>
          </a:stretch>
        </p:blipFill>
        <p:spPr>
          <a:xfrm flipH="false" flipV="false" rot="0">
            <a:off x="1028700" y="2693452"/>
            <a:ext cx="17259300" cy="5210665"/>
          </a:xfrm>
          <a:prstGeom prst="rect">
            <a:avLst/>
          </a:prstGeom>
        </p:spPr>
      </p:pic>
      <p:sp>
        <p:nvSpPr>
          <p:cNvPr name="TextBox 5" id="5"/>
          <p:cNvSpPr txBox="true"/>
          <p:nvPr/>
        </p:nvSpPr>
        <p:spPr>
          <a:xfrm rot="0">
            <a:off x="1028700" y="95250"/>
            <a:ext cx="12616379" cy="962025"/>
          </a:xfrm>
          <a:prstGeom prst="rect">
            <a:avLst/>
          </a:prstGeom>
        </p:spPr>
        <p:txBody>
          <a:bodyPr anchor="t" rtlCol="false" tIns="0" lIns="0" bIns="0" rIns="0">
            <a:spAutoFit/>
          </a:bodyPr>
          <a:lstStyle/>
          <a:p>
            <a:pPr>
              <a:lnSpc>
                <a:spcPts val="7349"/>
              </a:lnSpc>
            </a:pPr>
            <a:r>
              <a:rPr lang="en-US" sz="6999" spc="699">
                <a:solidFill>
                  <a:srgbClr val="000000"/>
                </a:solidFill>
                <a:latin typeface="Times Neue Roman Bold"/>
              </a:rPr>
              <a:t>MODEL</a:t>
            </a:r>
          </a:p>
        </p:txBody>
      </p:sp>
      <p:sp>
        <p:nvSpPr>
          <p:cNvPr name="TextBox 6" id="6"/>
          <p:cNvSpPr txBox="true"/>
          <p:nvPr/>
        </p:nvSpPr>
        <p:spPr>
          <a:xfrm rot="0">
            <a:off x="1028700" y="952500"/>
            <a:ext cx="13461446" cy="629285"/>
          </a:xfrm>
          <a:prstGeom prst="rect">
            <a:avLst/>
          </a:prstGeom>
        </p:spPr>
        <p:txBody>
          <a:bodyPr anchor="t" rtlCol="false" tIns="0" lIns="0" bIns="0" rIns="0">
            <a:spAutoFit/>
          </a:bodyPr>
          <a:lstStyle/>
          <a:p>
            <a:pPr>
              <a:lnSpc>
                <a:spcPts val="5039"/>
              </a:lnSpc>
            </a:pPr>
            <a:r>
              <a:rPr lang="en-US" sz="3599">
                <a:solidFill>
                  <a:srgbClr val="000000"/>
                </a:solidFill>
                <a:latin typeface="Times Neue Roman Bold"/>
              </a:rPr>
              <a:t>Model Evaluation with Summary using TFIDF</a:t>
            </a:r>
          </a:p>
        </p:txBody>
      </p:sp>
      <p:sp>
        <p:nvSpPr>
          <p:cNvPr name="TextBox 7" id="7"/>
          <p:cNvSpPr txBox="true"/>
          <p:nvPr/>
        </p:nvSpPr>
        <p:spPr>
          <a:xfrm rot="0">
            <a:off x="1028700" y="1518285"/>
            <a:ext cx="13461446" cy="4876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ue Roman Bold"/>
              </a:rPr>
              <a:t>SVM gives 0.79 training score and 0.88 f1 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DAFUe1GdR4A</dc:identifier>
  <dcterms:modified xsi:type="dcterms:W3CDTF">2011-08-01T06:04:30Z</dcterms:modified>
  <cp:revision>1</cp:revision>
  <dc:title>Pyscript</dc:title>
</cp:coreProperties>
</file>