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ue Roman" charset="1" panose="00000500000000000000"/>
      <p:regular r:id="rId10"/>
    </p:embeddedFont>
    <p:embeddedFont>
      <p:font typeface="Times Neue Roman Bold" charset="1" panose="00000800000000000000"/>
      <p:regular r:id="rId11"/>
    </p:embeddedFont>
    <p:embeddedFont>
      <p:font typeface="Times Neue Roman Italics" charset="1" panose="00000500000000000000"/>
      <p:regular r:id="rId12"/>
    </p:embeddedFont>
    <p:embeddedFont>
      <p:font typeface="Times Neue Roman Bold Italics" charset="1" panose="000008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0151" y="3231292"/>
            <a:ext cx="15269149" cy="473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39"/>
              </a:lnSpc>
            </a:pPr>
            <a:r>
              <a:rPr lang="en-US" sz="8799" spc="879">
                <a:solidFill>
                  <a:srgbClr val="000000"/>
                </a:solidFill>
                <a:latin typeface="Times Neue Roman Bold"/>
              </a:rPr>
              <a:t>ACADEMIC RANKING OF WORLD UNIVERSITIES ANALYTICS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0151" y="8743950"/>
            <a:ext cx="126163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Times Neue Roman Bold"/>
              </a:rPr>
              <a:t>SATURDAY, 27TH AUGUST, 2022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882" t="0" r="0" b="0"/>
          <a:stretch>
            <a:fillRect/>
          </a:stretch>
        </p:blipFill>
        <p:spPr>
          <a:xfrm flipH="false" flipV="false" rot="0">
            <a:off x="386298" y="864171"/>
            <a:ext cx="8472734" cy="224329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028190"/>
            <a:ext cx="16230600" cy="710439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1346144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Model Evaluation with all variables included.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46860"/>
            <a:ext cx="1346144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ue Roman Bold"/>
              </a:rPr>
              <a:t>Catboost gives a better mean absolute error value = 3.66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028190"/>
            <a:ext cx="16230600" cy="341314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1346144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Model Evaluation on the test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46860"/>
            <a:ext cx="1346144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ue Roman Bold"/>
              </a:rPr>
              <a:t>Catboost gives a better mean absolute error value = 3.46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16238" y="2523490"/>
            <a:ext cx="15855524" cy="729354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51368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Model Validation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46860"/>
            <a:ext cx="1623060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ue Roman Bold"/>
              </a:rPr>
              <a:t>We plotted the actual value of the data and then plotted an overlay of the predicted data to show how close the predicted points are to the actual points.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70808" y="1604010"/>
            <a:ext cx="11546383" cy="765429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51368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Feature Importance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5829311" y="4954779"/>
            <a:ext cx="118781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" id="5"/>
          <p:cNvGrpSpPr/>
          <p:nvPr/>
        </p:nvGrpSpPr>
        <p:grpSpPr>
          <a:xfrm rot="0">
            <a:off x="7017123" y="3119548"/>
            <a:ext cx="4526943" cy="3771296"/>
            <a:chOff x="0" y="0"/>
            <a:chExt cx="1037367" cy="864208"/>
          </a:xfrm>
        </p:grpSpPr>
        <p:sp>
          <p:nvSpPr>
            <p:cNvPr name="Freeform 6" id="6"/>
            <p:cNvSpPr/>
            <p:nvPr/>
          </p:nvSpPr>
          <p:spPr>
            <a:xfrm>
              <a:off x="88508" y="0"/>
              <a:ext cx="860351" cy="864208"/>
            </a:xfrm>
            <a:custGeom>
              <a:avLst/>
              <a:gdLst/>
              <a:ahLst/>
              <a:cxnLst/>
              <a:rect r="r" b="b" t="t" l="l"/>
              <a:pathLst>
                <a:path h="864208" w="860351">
                  <a:moveTo>
                    <a:pt x="430176" y="0"/>
                  </a:moveTo>
                  <a:cubicBezTo>
                    <a:pt x="668066" y="1064"/>
                    <a:pt x="860351" y="194211"/>
                    <a:pt x="860351" y="432104"/>
                  </a:cubicBezTo>
                  <a:cubicBezTo>
                    <a:pt x="860351" y="669996"/>
                    <a:pt x="668066" y="863144"/>
                    <a:pt x="430176" y="864208"/>
                  </a:cubicBezTo>
                  <a:cubicBezTo>
                    <a:pt x="192286" y="863144"/>
                    <a:pt x="0" y="669996"/>
                    <a:pt x="0" y="432104"/>
                  </a:cubicBezTo>
                  <a:cubicBezTo>
                    <a:pt x="0" y="194211"/>
                    <a:pt x="192286" y="1064"/>
                    <a:pt x="430176" y="0"/>
                  </a:cubicBezTo>
                  <a:close/>
                </a:path>
              </a:pathLst>
            </a:custGeom>
            <a:solidFill>
              <a:srgbClr val="C2D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Times Neue Roman Bold"/>
                </a:rPr>
                <a:t>Train a Catboosting model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1544544" y="4954779"/>
            <a:ext cx="118781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2732357" y="3069131"/>
            <a:ext cx="4526943" cy="3771296"/>
            <a:chOff x="0" y="0"/>
            <a:chExt cx="1037367" cy="864208"/>
          </a:xfrm>
        </p:grpSpPr>
        <p:sp>
          <p:nvSpPr>
            <p:cNvPr name="Freeform 10" id="10"/>
            <p:cNvSpPr/>
            <p:nvPr/>
          </p:nvSpPr>
          <p:spPr>
            <a:xfrm>
              <a:off x="88508" y="0"/>
              <a:ext cx="860351" cy="864208"/>
            </a:xfrm>
            <a:custGeom>
              <a:avLst/>
              <a:gdLst/>
              <a:ahLst/>
              <a:cxnLst/>
              <a:rect r="r" b="b" t="t" l="l"/>
              <a:pathLst>
                <a:path h="864208" w="860351">
                  <a:moveTo>
                    <a:pt x="430176" y="0"/>
                  </a:moveTo>
                  <a:cubicBezTo>
                    <a:pt x="668066" y="1064"/>
                    <a:pt x="860351" y="194211"/>
                    <a:pt x="860351" y="432104"/>
                  </a:cubicBezTo>
                  <a:cubicBezTo>
                    <a:pt x="860351" y="669996"/>
                    <a:pt x="668066" y="863144"/>
                    <a:pt x="430176" y="864208"/>
                  </a:cubicBezTo>
                  <a:cubicBezTo>
                    <a:pt x="192286" y="863144"/>
                    <a:pt x="0" y="669996"/>
                    <a:pt x="0" y="432104"/>
                  </a:cubicBezTo>
                  <a:cubicBezTo>
                    <a:pt x="0" y="194211"/>
                    <a:pt x="192286" y="1064"/>
                    <a:pt x="430176" y="0"/>
                  </a:cubicBezTo>
                  <a:close/>
                </a:path>
              </a:pathLst>
            </a:custGeom>
            <a:solidFill>
              <a:srgbClr val="C2D3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Times Neue Roman Bold"/>
                </a:rPr>
                <a:t>Validate and make predictions the transformed data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92835" y="2587878"/>
            <a:ext cx="4190502" cy="106334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23251" y="5439945"/>
            <a:ext cx="8269964" cy="2511062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301890" y="3119548"/>
            <a:ext cx="4526943" cy="3771296"/>
            <a:chOff x="0" y="0"/>
            <a:chExt cx="1037367" cy="864208"/>
          </a:xfrm>
        </p:grpSpPr>
        <p:sp>
          <p:nvSpPr>
            <p:cNvPr name="Freeform 15" id="15"/>
            <p:cNvSpPr/>
            <p:nvPr/>
          </p:nvSpPr>
          <p:spPr>
            <a:xfrm>
              <a:off x="88508" y="0"/>
              <a:ext cx="860351" cy="864208"/>
            </a:xfrm>
            <a:custGeom>
              <a:avLst/>
              <a:gdLst/>
              <a:ahLst/>
              <a:cxnLst/>
              <a:rect r="r" b="b" t="t" l="l"/>
              <a:pathLst>
                <a:path h="864208" w="860351">
                  <a:moveTo>
                    <a:pt x="430176" y="0"/>
                  </a:moveTo>
                  <a:cubicBezTo>
                    <a:pt x="668066" y="1064"/>
                    <a:pt x="860351" y="194211"/>
                    <a:pt x="860351" y="432104"/>
                  </a:cubicBezTo>
                  <a:cubicBezTo>
                    <a:pt x="860351" y="669996"/>
                    <a:pt x="668066" y="863144"/>
                    <a:pt x="430176" y="864208"/>
                  </a:cubicBezTo>
                  <a:cubicBezTo>
                    <a:pt x="192286" y="863144"/>
                    <a:pt x="0" y="669996"/>
                    <a:pt x="0" y="432104"/>
                  </a:cubicBezTo>
                  <a:cubicBezTo>
                    <a:pt x="0" y="194211"/>
                    <a:pt x="192286" y="1064"/>
                    <a:pt x="430176" y="0"/>
                  </a:cubicBezTo>
                  <a:close/>
                </a:path>
              </a:pathLst>
            </a:custGeom>
            <a:solidFill>
              <a:srgbClr val="C2D3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Times Neue Roman Bold"/>
                </a:rPr>
                <a:t>Encode with one hot encoder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56694" y="8473440"/>
            <a:ext cx="415991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Model Pipeline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29237" y="1769713"/>
            <a:ext cx="1117699" cy="62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Train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82412" y="7049330"/>
            <a:ext cx="142160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Predict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1616" r="0" b="2456"/>
          <a:stretch>
            <a:fillRect/>
          </a:stretch>
        </p:blipFill>
        <p:spPr>
          <a:xfrm flipH="false" flipV="false" rot="0">
            <a:off x="1028700" y="1583058"/>
            <a:ext cx="16230600" cy="743703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225707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52500"/>
            <a:ext cx="7959725" cy="63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44"/>
              </a:lnSpc>
            </a:pPr>
            <a:r>
              <a:rPr lang="en-US" sz="3674">
                <a:solidFill>
                  <a:srgbClr val="000000"/>
                </a:solidFill>
                <a:latin typeface="Times Neue Roman"/>
              </a:rPr>
              <a:t>Visit  this </a:t>
            </a:r>
            <a:r>
              <a:rPr lang="en-US" sz="3674" u="sng">
                <a:solidFill>
                  <a:srgbClr val="000000"/>
                </a:solidFill>
                <a:latin typeface="Times Neue Roman"/>
              </a:rPr>
              <a:t>link</a:t>
            </a:r>
            <a:r>
              <a:rPr lang="en-US" sz="3674">
                <a:solidFill>
                  <a:srgbClr val="000000"/>
                </a:solidFill>
                <a:latin typeface="Times Neue Roman"/>
              </a:rPr>
              <a:t> to view the deployed model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42975"/>
            <a:ext cx="16230600" cy="242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9"/>
              </a:lnSpc>
            </a:pPr>
            <a:r>
              <a:rPr lang="en-US" sz="4621">
                <a:solidFill>
                  <a:srgbClr val="000000"/>
                </a:solidFill>
                <a:latin typeface="Times Neue Roman"/>
              </a:rPr>
              <a:t>In summary, we were able to successfully create a model that can predict the overall score of a university with a very good MAE value.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81475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57775"/>
            <a:ext cx="16230600" cy="78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9"/>
              </a:lnSpc>
            </a:pPr>
            <a:r>
              <a:rPr lang="en-US" sz="4621">
                <a:solidFill>
                  <a:srgbClr val="000000"/>
                </a:solidFill>
                <a:latin typeface="Times Neue Roman"/>
              </a:rPr>
              <a:t>Amongst others, cleaning the dataset was tedious.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5250"/>
            <a:ext cx="16230600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PROJECT LINKS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42975"/>
            <a:ext cx="16230600" cy="160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9"/>
              </a:lnSpc>
            </a:pPr>
            <a:r>
              <a:rPr lang="en-US" sz="4621">
                <a:solidFill>
                  <a:srgbClr val="000000"/>
                </a:solidFill>
                <a:latin typeface="Times Neue Roman"/>
              </a:rPr>
              <a:t>This engine can be used on </a:t>
            </a:r>
            <a:r>
              <a:rPr lang="en-US" sz="4621">
                <a:solidFill>
                  <a:srgbClr val="000000"/>
                </a:solidFill>
                <a:latin typeface="Times Neue Roman Bold"/>
              </a:rPr>
              <a:t>http://universityscoringengine.herokuapp.com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75050"/>
            <a:ext cx="16230600" cy="488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9"/>
              </a:lnSpc>
            </a:pPr>
            <a:r>
              <a:rPr lang="en-US" sz="4621">
                <a:solidFill>
                  <a:srgbClr val="000000"/>
                </a:solidFill>
                <a:latin typeface="Times Neue Roman"/>
              </a:rPr>
              <a:t>You can react to this project on:</a:t>
            </a:r>
          </a:p>
          <a:p>
            <a:pPr marL="997685" indent="-498842" lvl="1">
              <a:lnSpc>
                <a:spcPts val="6469"/>
              </a:lnSpc>
              <a:buFont typeface="Arial"/>
              <a:buChar char="•"/>
            </a:pPr>
            <a:r>
              <a:rPr lang="en-US" sz="4621">
                <a:solidFill>
                  <a:srgbClr val="000000"/>
                </a:solidFill>
                <a:latin typeface="Times Neue Roman Bold"/>
              </a:rPr>
              <a:t>https://github.com/oadeniran/Hamoye-Team_deeplearning</a:t>
            </a:r>
          </a:p>
          <a:p>
            <a:pPr marL="997685" indent="-498842" lvl="1">
              <a:lnSpc>
                <a:spcPts val="6469"/>
              </a:lnSpc>
              <a:buFont typeface="Arial"/>
              <a:buChar char="•"/>
            </a:pPr>
            <a:r>
              <a:rPr lang="en-US" sz="4621">
                <a:solidFill>
                  <a:srgbClr val="000000"/>
                </a:solidFill>
                <a:latin typeface="Times Neue Roman Bold"/>
              </a:rPr>
              <a:t>https://www.canva.com/design/DAFJ9cXZSTM/w4seT4KLSbzOLsHxh3VfKg/view?utm_content=DAFJ9cXZSTM&amp;utm_campaign=designshare&amp;utm_medium=link2&amp;utm_source=sharebutton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7748" b="0"/>
          <a:stretch>
            <a:fillRect/>
          </a:stretch>
        </p:blipFill>
        <p:spPr>
          <a:xfrm flipH="false" flipV="false" rot="0">
            <a:off x="2046767" y="1746402"/>
            <a:ext cx="2355046" cy="253757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12406" r="0" b="12406"/>
          <a:stretch>
            <a:fillRect/>
          </a:stretch>
        </p:blipFill>
        <p:spPr>
          <a:xfrm flipH="false" flipV="false" rot="0">
            <a:off x="6797509" y="1744045"/>
            <a:ext cx="2442305" cy="2448365"/>
          </a:xfrm>
          <a:prstGeom prst="rect">
            <a:avLst/>
          </a:prstGeom>
        </p:spPr>
      </p:pic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827535" y="2440533"/>
          <a:ext cx="7017553" cy="6587122"/>
        </p:xfrm>
        <a:graphic>
          <a:graphicData uri="http://schemas.openxmlformats.org/drawingml/2006/table">
            <a:tbl>
              <a:tblPr/>
              <a:tblGrid>
                <a:gridCol w="3209059"/>
                <a:gridCol w="3808493"/>
              </a:tblGrid>
              <a:tr h="82391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Emmanuel Ajibodu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Obiabuchi Nnanna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1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Ajeyomi Adedoyin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wolabi Adeniran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1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Paulina John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Udo Aniekan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713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Ugbo, Gregory Obinna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Imah Gift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1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Muftaudeen Toyin Saheed 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Ezerioha, Ifeanyi Emmanuel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1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Philip Odewole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Etieneabasi Kingsley Effiong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1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Emmanuel Onuoha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Isaac Tamunoboma Ayotamuno 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1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Jimoh Ridwan Adewale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ue Roman Bold"/>
                        </a:rPr>
                        <a:t>Ogungbemi Oluwamayowa S.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95250"/>
            <a:ext cx="12591893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TEAM DEEPLEARNING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7691" y="4407805"/>
            <a:ext cx="415319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Oladimeji Williams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772" y="4865005"/>
            <a:ext cx="33850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Role: Presenter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43814" y="4407805"/>
            <a:ext cx="443868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Jadesola Kareem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70807" y="4846003"/>
            <a:ext cx="338470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Role: Presenter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0627" y="6178867"/>
            <a:ext cx="244003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 Extra Bold"/>
              </a:rPr>
              <a:t>Project Lead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3932" y="6612573"/>
            <a:ext cx="375753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Oladimeji Williams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0627" y="7379018"/>
            <a:ext cx="439266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Assistant Project Lead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33027" y="7836218"/>
            <a:ext cx="437118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Emmanuel Bolarinwa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33027" y="9097963"/>
            <a:ext cx="33678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Jadesola Kareem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2664" y="8612188"/>
            <a:ext cx="280704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 Extra Bold"/>
              </a:rPr>
              <a:t>Query Analyst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73487" y="1677370"/>
            <a:ext cx="515183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Extra Bold"/>
              </a:rPr>
              <a:t>Other active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66675"/>
            <a:ext cx="1187533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16230600" cy="682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18">
                <a:solidFill>
                  <a:srgbClr val="000000"/>
                </a:solidFill>
                <a:latin typeface="Times Neue Roman Bold"/>
              </a:rPr>
              <a:t>Every year, thousands of people make the decision to attend a specific university. Choosing a university can be an overwhelming task and there are many factors to consider. The current university ranking system, such as the US News and World Report rankings, is a major factor in student decisions about where to attend school. While these rankings provide students with important information about the quality of a particular school, they should not be the only source of information used when making this important decision.</a:t>
            </a:r>
          </a:p>
          <a:p>
            <a:pPr>
              <a:lnSpc>
                <a:spcPts val="4500"/>
              </a:lnSpc>
            </a:pPr>
          </a:p>
          <a:p>
            <a:pPr>
              <a:lnSpc>
                <a:spcPts val="4500"/>
              </a:lnSpc>
            </a:pPr>
            <a:r>
              <a:rPr lang="en-US" sz="3000" spc="18">
                <a:solidFill>
                  <a:srgbClr val="000000"/>
                </a:solidFill>
                <a:latin typeface="Times Neue Roman Bold"/>
              </a:rPr>
              <a:t>Hence, this project seeks to: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Times Neue Roman Bold"/>
              </a:rPr>
              <a:t>Determine the metrics that contribute to a university’s high ranking based on past university rankings records.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Times Neue Roman Bold"/>
              </a:rPr>
              <a:t>Develop a machine learning model that can predict the overall score of a university based on the important features.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EXISTING SOLUTIONS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16230600" cy="666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000" spc="65">
                <a:solidFill>
                  <a:srgbClr val="000000"/>
                </a:solidFill>
                <a:latin typeface="Times Neue Roman Bold"/>
              </a:rPr>
              <a:t>The most well-known university rankings in the United States are those produced by U.S. News &amp;World Report, Princeton Review, Forbes Magazine, and Business Insider. </a:t>
            </a:r>
          </a:p>
          <a:p>
            <a:pPr algn="just">
              <a:lnSpc>
                <a:spcPts val="4800"/>
              </a:lnSpc>
            </a:pPr>
          </a:p>
          <a:p>
            <a:pPr algn="just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ue Roman Bold"/>
              </a:rPr>
              <a:t>The current university ranking system, such as the US News and World Report rankings, is a major factor in student decisions about where to attend school.</a:t>
            </a:r>
          </a:p>
          <a:p>
            <a:pPr algn="just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ue Roman Bold"/>
              </a:rPr>
              <a:t>Rankings are based on a variety of factors such as student-faculty ratios, graduation rates, and the amount and quality of the courses offered.</a:t>
            </a:r>
          </a:p>
          <a:p>
            <a:pPr algn="just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ue Roman Bold"/>
              </a:rPr>
              <a:t>University rankings also take into account institutional reputation and other factors that students value.</a:t>
            </a:r>
          </a:p>
          <a:p>
            <a:pPr algn="just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93">
                <a:solidFill>
                  <a:srgbClr val="000000"/>
                </a:solidFill>
                <a:latin typeface="Times Neue Roman Bold"/>
              </a:rPr>
              <a:t>However, existing solutions do not take into consideration factors such as research intensity, university size, status, e.t.c.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OUR APPROACH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00125"/>
            <a:ext cx="16230600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This project implored two different cleaning intuitions.</a:t>
            </a:r>
          </a:p>
          <a:p>
            <a:pPr>
              <a:lnSpc>
                <a:spcPts val="4200"/>
              </a:lnSpc>
            </a:pPr>
          </a:p>
          <a:p>
            <a:pPr marL="1295400" indent="-431800" lvl="2">
              <a:lnSpc>
                <a:spcPts val="519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This first approach dropped all incomplete observations.</a:t>
            </a:r>
          </a:p>
          <a:p>
            <a:pPr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The second approach varies according to each column.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This project then developed a robust machine learning model.</a:t>
            </a: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DATASET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00125"/>
            <a:ext cx="16230600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The source of the datasets is </a:t>
            </a:r>
            <a:r>
              <a:rPr lang="en-US" sz="3000">
                <a:solidFill>
                  <a:srgbClr val="000000"/>
                </a:solidFill>
                <a:latin typeface="Times Neue Roman Bold"/>
              </a:rPr>
              <a:t>Kaggle</a:t>
            </a:r>
            <a:r>
              <a:rPr lang="en-US" sz="3000">
                <a:solidFill>
                  <a:srgbClr val="000000"/>
                </a:solidFill>
                <a:latin typeface="Times Neue Roman Bold"/>
              </a:rPr>
              <a:t>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The datasets contain rankings of about 1000 universities from around the world from the year 2018 to 2020, as maintained by Quacquarelli Symmonds(QS). 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QS uses 6 factors for their ranking framework wiz.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Academic Reputation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Employer Reputation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Faculty to Student Ratio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Number of citations per faculty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International Faculty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International Students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ue Roman Bold"/>
              </a:rPr>
              <a:t>Additionally, features like institution size, subject range, research intensity, age, and status are also included.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73912" y="1057275"/>
            <a:ext cx="10140176" cy="888110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DATA EXPLORATIONS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48674"/>
          <a:stretch>
            <a:fillRect/>
          </a:stretch>
        </p:blipFill>
        <p:spPr>
          <a:xfrm flipH="false" flipV="false" rot="0">
            <a:off x="2701583" y="1762125"/>
            <a:ext cx="12884834" cy="841796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5250"/>
            <a:ext cx="1426315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TABLEAU VISUALIZATION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00125"/>
            <a:ext cx="162306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Times Neue Roman Bold"/>
              </a:rPr>
              <a:t>A tableau dashboard is generated for further visualization.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Times Neue Roman Bold"/>
              </a:rPr>
              <a:t>Link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54171" y="1999615"/>
            <a:ext cx="15179658" cy="725868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5250"/>
            <a:ext cx="1261637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699">
                <a:solidFill>
                  <a:srgbClr val="000000"/>
                </a:solidFill>
                <a:latin typeface="Times Neue Roman Bold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52500"/>
            <a:ext cx="1346144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imes Neue Roman Bold"/>
              </a:rPr>
              <a:t>Model Evaluation with all categorical variables dropped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18285"/>
            <a:ext cx="1346144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ue Roman Bold"/>
              </a:rPr>
              <a:t>Catboost gives a better mean absolute error value = 6.53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DAFJ9cXZSTM</dc:identifier>
  <dcterms:modified xsi:type="dcterms:W3CDTF">2011-08-01T06:04:30Z</dcterms:modified>
  <cp:revision>1</cp:revision>
  <dc:title>Team DeepLearning Presentation</dc:title>
</cp:coreProperties>
</file>