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71" r:id="rId5"/>
    <p:sldId id="272" r:id="rId6"/>
    <p:sldId id="286" r:id="rId7"/>
    <p:sldId id="287" r:id="rId8"/>
    <p:sldId id="293" r:id="rId9"/>
    <p:sldId id="290" r:id="rId10"/>
    <p:sldId id="288" r:id="rId11"/>
    <p:sldId id="289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85" r:id="rId22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08C3DA-41D6-47FF-AEE0-D3D8F9950DE5}">
          <p14:sldIdLst>
            <p14:sldId id="271"/>
            <p14:sldId id="272"/>
            <p14:sldId id="286"/>
            <p14:sldId id="287"/>
            <p14:sldId id="293"/>
            <p14:sldId id="290"/>
            <p14:sldId id="288"/>
            <p14:sldId id="289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8" autoAdjust="0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450" y="13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04/16/2025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04/16/2025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HannahIgboke/prediction-and-classification-of-video-games-c8bafd86f5e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kaggle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49" y="2240500"/>
            <a:ext cx="8000551" cy="2377000"/>
          </a:xfrm>
        </p:spPr>
        <p:txBody>
          <a:bodyPr>
            <a:normAutofit/>
          </a:bodyPr>
          <a:lstStyle/>
          <a:p>
            <a:r>
              <a:rPr lang="ru-RU" dirty="0"/>
              <a:t>Методы машинного</a:t>
            </a:r>
            <a:r>
              <a:rPr lang="en-US" dirty="0"/>
              <a:t> </a:t>
            </a:r>
            <a:r>
              <a:rPr lang="ru-RU" dirty="0"/>
              <a:t>обучения в предсказании рейтинга видеоигр</a:t>
            </a:r>
            <a:br>
              <a:rPr lang="en-US" dirty="0"/>
            </a:br>
            <a:r>
              <a:rPr lang="en-US" sz="2400" dirty="0"/>
              <a:t>Machine learning methods in predicting video game ratings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Подготовил </a:t>
            </a:r>
          </a:p>
          <a:p>
            <a:r>
              <a:rPr lang="ru-RU" dirty="0"/>
              <a:t>Копнев Максим Михайлович, БПМИ238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Вид проекта - исследовательский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Тип проекта - индивидуальный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6149" y="4617500"/>
            <a:ext cx="8991151" cy="652860"/>
          </a:xfrm>
        </p:spPr>
        <p:txBody>
          <a:bodyPr>
            <a:normAutofit fontScale="92500"/>
          </a:bodyPr>
          <a:lstStyle/>
          <a:p>
            <a:r>
              <a:rPr lang="ru-RU" dirty="0"/>
              <a:t>Научный руководитель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Алиев </a:t>
            </a:r>
            <a:r>
              <a:rPr lang="ru-RU" dirty="0" err="1"/>
              <a:t>Мишан</a:t>
            </a:r>
            <a:r>
              <a:rPr lang="ru-RU" dirty="0"/>
              <a:t> </a:t>
            </a:r>
            <a:r>
              <a:rPr lang="ru-RU" dirty="0" err="1"/>
              <a:t>Хаммад</a:t>
            </a:r>
            <a:r>
              <a:rPr lang="ru-RU" dirty="0"/>
              <a:t> </a:t>
            </a:r>
            <a:r>
              <a:rPr lang="ru-RU" dirty="0" err="1"/>
              <a:t>оглы</a:t>
            </a:r>
            <a:r>
              <a:rPr lang="ru-RU" dirty="0"/>
              <a:t>, эксперт, Лаборатория теоретических основ моделей искусственного интеллекта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BA32C4-C6A9-46DF-A9D7-D6B22730A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329" y="2347476"/>
            <a:ext cx="6346245" cy="3347144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263640"/>
            <a:ext cx="6346245" cy="777025"/>
          </a:xfrm>
        </p:spPr>
        <p:txBody>
          <a:bodyPr>
            <a:noAutofit/>
          </a:bodyPr>
          <a:lstStyle/>
          <a:p>
            <a:r>
              <a:rPr lang="ru-RU" sz="3600" dirty="0"/>
              <a:t>Процесс исследования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1559" y="2347168"/>
            <a:ext cx="5675208" cy="4288101"/>
          </a:xfrm>
        </p:spPr>
        <p:txBody>
          <a:bodyPr>
            <a:normAutofit fontScale="92500"/>
          </a:bodyPr>
          <a:lstStyle/>
          <a:p>
            <a:r>
              <a:rPr lang="ru-RU" sz="2300" dirty="0"/>
              <a:t>Выбранные признаки</a:t>
            </a:r>
            <a:r>
              <a:rPr lang="en-US" sz="2300" dirty="0"/>
              <a:t>: </a:t>
            </a:r>
            <a:r>
              <a:rPr lang="ru-RU" sz="2300" b="1" dirty="0"/>
              <a:t>год выпуска, жанры, платформа и студия-разработчик</a:t>
            </a:r>
            <a:r>
              <a:rPr lang="ru-RU" sz="2300" dirty="0"/>
              <a:t>. </a:t>
            </a:r>
            <a:endParaRPr lang="en-US" sz="2300" dirty="0"/>
          </a:p>
          <a:p>
            <a:r>
              <a:rPr lang="ru-RU" sz="2300" dirty="0"/>
              <a:t>Методы обработки</a:t>
            </a:r>
            <a:r>
              <a:rPr lang="en-US" sz="2300" dirty="0"/>
              <a:t>:</a:t>
            </a:r>
            <a:endParaRPr lang="ru-RU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/>
              <a:t>Платформа и год - </a:t>
            </a:r>
            <a:r>
              <a:rPr lang="en-US" sz="2300" dirty="0"/>
              <a:t>One-Hot Encoding (OHE).</a:t>
            </a:r>
            <a:endParaRPr lang="ru-RU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/>
              <a:t>Разработчики поделены на 26 групп по количеству выпущенных игр. Затем был применен </a:t>
            </a:r>
            <a:r>
              <a:rPr lang="en-US" sz="2300" dirty="0"/>
              <a:t>OHE.</a:t>
            </a:r>
            <a:endParaRPr lang="ru-RU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/>
              <a:t>Каждый жанр – отдельный бинарный признак.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300" dirty="0"/>
              <a:t>Тональность отзывов усреднена для каждой игры</a:t>
            </a:r>
            <a:endParaRPr lang="en-US" sz="23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Процесс исследования</a:t>
            </a:r>
          </a:p>
          <a:p>
            <a:r>
              <a:rPr lang="ru-RU" dirty="0"/>
              <a:t>Обработка данных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D908FC0B-D9F0-4885-A982-72EDCEB81C49}"/>
              </a:ext>
            </a:extLst>
          </p:cNvPr>
          <p:cNvSpPr txBox="1">
            <a:spLocks/>
          </p:cNvSpPr>
          <p:nvPr/>
        </p:nvSpPr>
        <p:spPr>
          <a:xfrm>
            <a:off x="585896" y="1836302"/>
            <a:ext cx="6346245" cy="777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dirty="0"/>
              <a:t>Обработка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949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1362A1-B582-4257-B28A-2AAEE9215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263" y="2495551"/>
            <a:ext cx="6361588" cy="3428190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263640"/>
            <a:ext cx="6346245" cy="777025"/>
          </a:xfrm>
        </p:spPr>
        <p:txBody>
          <a:bodyPr>
            <a:noAutofit/>
          </a:bodyPr>
          <a:lstStyle/>
          <a:p>
            <a:r>
              <a:rPr lang="ru-RU" sz="3600" dirty="0"/>
              <a:t>Процесс исследования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8417" y="2495551"/>
            <a:ext cx="6001491" cy="3905250"/>
          </a:xfrm>
        </p:spPr>
        <p:txBody>
          <a:bodyPr>
            <a:normAutofit/>
          </a:bodyPr>
          <a:lstStyle/>
          <a:p>
            <a:r>
              <a:rPr lang="ru-RU" sz="2000" dirty="0"/>
              <a:t>Создано </a:t>
            </a:r>
            <a:r>
              <a:rPr lang="ru-RU" sz="2000" b="1" dirty="0"/>
              <a:t>два</a:t>
            </a:r>
            <a:r>
              <a:rPr lang="ru-RU" sz="2000" dirty="0"/>
              <a:t> </a:t>
            </a:r>
            <a:r>
              <a:rPr lang="ru-RU" sz="2000" dirty="0" err="1"/>
              <a:t>датасета</a:t>
            </a:r>
            <a:r>
              <a:rPr lang="ru-RU" sz="2000" dirty="0"/>
              <a:t>, отличающиеся наличием данных об отзывах.</a:t>
            </a:r>
          </a:p>
          <a:p>
            <a:r>
              <a:rPr lang="ru-RU" sz="2000" dirty="0"/>
              <a:t>Разделение на обучающую и тестовую выборку в пропорции </a:t>
            </a:r>
            <a:r>
              <a:rPr lang="en-US" sz="2000" b="1" dirty="0"/>
              <a:t>80/20 + stratify </a:t>
            </a:r>
            <a:r>
              <a:rPr lang="ru-RU" sz="2000" dirty="0"/>
              <a:t>для сохранения распределения.</a:t>
            </a:r>
            <a:endParaRPr lang="en-US" sz="2000" b="1" dirty="0"/>
          </a:p>
          <a:p>
            <a:r>
              <a:rPr lang="ru-RU" sz="2000" dirty="0"/>
              <a:t>Было обнаружено сильное смещение данных в сторону диапазона </a:t>
            </a:r>
            <a:r>
              <a:rPr lang="en-US" sz="2000" b="1" dirty="0"/>
              <a:t>[6, 9]</a:t>
            </a:r>
            <a:r>
              <a:rPr lang="ru-RU" sz="2000" dirty="0"/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Процесс исследования</a:t>
            </a:r>
          </a:p>
          <a:p>
            <a:r>
              <a:rPr lang="ru-RU" dirty="0"/>
              <a:t>Разбиение данных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D908FC0B-D9F0-4885-A982-72EDCEB81C49}"/>
              </a:ext>
            </a:extLst>
          </p:cNvPr>
          <p:cNvSpPr txBox="1">
            <a:spLocks/>
          </p:cNvSpPr>
          <p:nvPr/>
        </p:nvSpPr>
        <p:spPr>
          <a:xfrm>
            <a:off x="585896" y="1836302"/>
            <a:ext cx="6346245" cy="777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dirty="0"/>
              <a:t>Разбиение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5830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9F9A17-B1AA-4636-BD7B-4680127D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534" y="2114549"/>
            <a:ext cx="6382746" cy="3866121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263640"/>
            <a:ext cx="6346245" cy="777025"/>
          </a:xfrm>
        </p:spPr>
        <p:txBody>
          <a:bodyPr>
            <a:noAutofit/>
          </a:bodyPr>
          <a:lstStyle/>
          <a:p>
            <a:r>
              <a:rPr lang="ru-RU" sz="3600" dirty="0"/>
              <a:t>Процесс исследования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562583"/>
            <a:ext cx="6049682" cy="3566368"/>
          </a:xfrm>
        </p:spPr>
        <p:txBody>
          <a:bodyPr>
            <a:normAutofit/>
          </a:bodyPr>
          <a:lstStyle/>
          <a:p>
            <a:r>
              <a:rPr lang="ru-RU" sz="2000" dirty="0"/>
              <a:t>Каждая модель обучена на двух датасетах с подбором гиперпараметров методом </a:t>
            </a:r>
            <a:r>
              <a:rPr lang="en-US" sz="2000" b="1" dirty="0"/>
              <a:t>GridSearchCV</a:t>
            </a:r>
            <a:r>
              <a:rPr lang="en-US" sz="2000" dirty="0"/>
              <a:t>.</a:t>
            </a:r>
            <a:endParaRPr lang="ru-RU" sz="2000" dirty="0"/>
          </a:p>
          <a:p>
            <a:r>
              <a:rPr lang="ru-RU" sz="2000" dirty="0"/>
              <a:t>Для моделей посчитаны метрики</a:t>
            </a:r>
            <a:r>
              <a:rPr lang="en-US" sz="2000" dirty="0"/>
              <a:t>: </a:t>
            </a:r>
            <a:r>
              <a:rPr lang="ru-RU" sz="2000" b="1" dirty="0"/>
              <a:t>MAPE</a:t>
            </a:r>
            <a:r>
              <a:rPr lang="en-US" sz="2000" b="1" dirty="0"/>
              <a:t>, </a:t>
            </a:r>
            <a:r>
              <a:rPr lang="ru-RU" sz="2000" b="1" dirty="0"/>
              <a:t>RMSE</a:t>
            </a:r>
            <a:r>
              <a:rPr lang="ru-RU" sz="2000" dirty="0"/>
              <a:t> и </a:t>
            </a:r>
            <a:r>
              <a:rPr lang="en-US" sz="2000" b="1" dirty="0"/>
              <a:t>R</a:t>
            </a:r>
            <a:r>
              <a:rPr lang="en-US" sz="2000" b="1" baseline="30000" dirty="0"/>
              <a:t>2</a:t>
            </a:r>
            <a:r>
              <a:rPr lang="en-US" sz="2000" dirty="0"/>
              <a:t>. </a:t>
            </a:r>
            <a:endParaRPr lang="ru-RU" sz="2000" dirty="0"/>
          </a:p>
          <a:p>
            <a:r>
              <a:rPr lang="ru-RU" sz="2000" dirty="0"/>
              <a:t>Кроме того, для всех моделей были построены диаграммы сравнения реальных значений рейтинга с предсказанными на тестовой выборке.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Процесс исследования</a:t>
            </a:r>
          </a:p>
          <a:p>
            <a:r>
              <a:rPr lang="ru-RU" dirty="0"/>
              <a:t>Обучение моделей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D908FC0B-D9F0-4885-A982-72EDCEB81C49}"/>
              </a:ext>
            </a:extLst>
          </p:cNvPr>
          <p:cNvSpPr txBox="1">
            <a:spLocks/>
          </p:cNvSpPr>
          <p:nvPr/>
        </p:nvSpPr>
        <p:spPr>
          <a:xfrm>
            <a:off x="585896" y="1836302"/>
            <a:ext cx="6346245" cy="777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dirty="0"/>
              <a:t>Обучение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1038895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263640"/>
            <a:ext cx="6346245" cy="777025"/>
          </a:xfrm>
        </p:spPr>
        <p:txBody>
          <a:bodyPr>
            <a:noAutofit/>
          </a:bodyPr>
          <a:lstStyle/>
          <a:p>
            <a:r>
              <a:rPr lang="ru-RU" sz="3600" dirty="0"/>
              <a:t>Результаты исследования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5" y="2713094"/>
            <a:ext cx="9880277" cy="13152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Модели с отзывами справились лучше своих аналогов.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Градиентный </a:t>
            </a:r>
            <a:r>
              <a:rPr lang="ru-RU" sz="2400" dirty="0" err="1"/>
              <a:t>бустинг</a:t>
            </a:r>
            <a:r>
              <a:rPr lang="ru-RU" sz="2400" dirty="0"/>
              <a:t> показал наилучшие результаты.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 исследования</a:t>
            </a:r>
          </a:p>
          <a:p>
            <a:r>
              <a:rPr lang="ru-RU" sz="1000" dirty="0"/>
              <a:t>Качество моделей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D908FC0B-D9F0-4885-A982-72EDCEB81C49}"/>
              </a:ext>
            </a:extLst>
          </p:cNvPr>
          <p:cNvSpPr txBox="1">
            <a:spLocks/>
          </p:cNvSpPr>
          <p:nvPr/>
        </p:nvSpPr>
        <p:spPr>
          <a:xfrm>
            <a:off x="585896" y="1836302"/>
            <a:ext cx="6346245" cy="777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dirty="0"/>
              <a:t>Качество моделей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1B3336-ED4C-486F-B9DE-72EC277E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85" y="4181668"/>
            <a:ext cx="8002117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6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263640"/>
            <a:ext cx="6346245" cy="777025"/>
          </a:xfrm>
        </p:spPr>
        <p:txBody>
          <a:bodyPr>
            <a:noAutofit/>
          </a:bodyPr>
          <a:lstStyle/>
          <a:p>
            <a:r>
              <a:rPr lang="ru-RU" sz="3600" dirty="0"/>
              <a:t>Результаты исследования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347476"/>
            <a:ext cx="5135282" cy="38631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Важность тональности отзывов в разы превысила важность остальных признаков.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Платформы </a:t>
            </a:r>
            <a:r>
              <a:rPr lang="en-US" sz="2000" dirty="0"/>
              <a:t>PS2</a:t>
            </a:r>
            <a:r>
              <a:rPr lang="ru-RU" sz="2000" dirty="0"/>
              <a:t>, </a:t>
            </a:r>
            <a:r>
              <a:rPr lang="en-US" sz="2000" dirty="0"/>
              <a:t>PS4</a:t>
            </a:r>
            <a:r>
              <a:rPr lang="ru-RU" sz="2000" dirty="0"/>
              <a:t> и </a:t>
            </a:r>
            <a:r>
              <a:rPr lang="en-US" sz="2000" dirty="0"/>
              <a:t>PC </a:t>
            </a:r>
            <a:r>
              <a:rPr lang="ru-RU" sz="2000" dirty="0"/>
              <a:t>часто использовались для предсказания</a:t>
            </a:r>
            <a:r>
              <a:rPr lang="en-US" sz="2000" dirty="0"/>
              <a:t>.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Группа студий-разработчиков, выпустивших ровно 1 игру, попала в десятку самых важных признаков.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 исследования</a:t>
            </a:r>
          </a:p>
          <a:p>
            <a:r>
              <a:rPr lang="ru-RU" sz="1000" dirty="0"/>
              <a:t>Важность признаков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D908FC0B-D9F0-4885-A982-72EDCEB81C49}"/>
              </a:ext>
            </a:extLst>
          </p:cNvPr>
          <p:cNvSpPr txBox="1">
            <a:spLocks/>
          </p:cNvSpPr>
          <p:nvPr/>
        </p:nvSpPr>
        <p:spPr>
          <a:xfrm>
            <a:off x="585896" y="1836302"/>
            <a:ext cx="6346245" cy="777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ru-RU" dirty="0"/>
              <a:t>Важность признаков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A185CC-5747-4DC2-8762-AF3C283F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78" y="1769822"/>
            <a:ext cx="5884926" cy="425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8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263640"/>
            <a:ext cx="6346245" cy="777025"/>
          </a:xfrm>
        </p:spPr>
        <p:txBody>
          <a:bodyPr>
            <a:noAutofit/>
          </a:bodyPr>
          <a:lstStyle/>
          <a:p>
            <a:r>
              <a:rPr lang="ru-RU" sz="3600" dirty="0"/>
              <a:t>Выводы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5" y="2114498"/>
            <a:ext cx="10564705" cy="4202598"/>
          </a:xfrm>
        </p:spPr>
        <p:txBody>
          <a:bodyPr>
            <a:normAutofit/>
          </a:bodyPr>
          <a:lstStyle/>
          <a:p>
            <a:r>
              <a:rPr lang="ru-RU" sz="2000" dirty="0"/>
              <a:t>Из трёх рассмотренных методов лучше других справился с задачей метод градиентного </a:t>
            </a:r>
            <a:r>
              <a:rPr lang="ru-RU" sz="2000" dirty="0" err="1"/>
              <a:t>бустинга</a:t>
            </a:r>
            <a:r>
              <a:rPr lang="ru-RU" sz="2000" dirty="0"/>
              <a:t> на решающих деревьях. Однако качество предсказания лишь приблизилось к приемлемому. Это обуславливается наличием следующих проблем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Неравномерное распределение данных.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Отсутствие числовых признаков кроме тональности.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Сильная корреляция между тональностью отзывов и рейтингом, уменьшающая ценность модели как инструмента предсказания.</a:t>
            </a:r>
          </a:p>
          <a:p>
            <a:r>
              <a:rPr lang="ru-RU" sz="2000" dirty="0"/>
              <a:t>Были подтверждены все выдвинутые гипотезы.</a:t>
            </a:r>
          </a:p>
          <a:p>
            <a:r>
              <a:rPr lang="ru-RU" sz="2000" dirty="0"/>
              <a:t>На основе работы сделать вывод о сложности видеоигр как объекта для исследования</a:t>
            </a:r>
            <a:r>
              <a:rPr lang="en-US" sz="2000" dirty="0"/>
              <a:t>: </a:t>
            </a:r>
            <a:r>
              <a:rPr lang="ru-RU" sz="2000" dirty="0"/>
              <a:t>они, как объект искусства, плохо поддаются строгому математическому описанию.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ru-RU" sz="1000" dirty="0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D908FC0B-D9F0-4885-A982-72EDCEB81C49}"/>
              </a:ext>
            </a:extLst>
          </p:cNvPr>
          <p:cNvSpPr txBox="1">
            <a:spLocks/>
          </p:cNvSpPr>
          <p:nvPr/>
        </p:nvSpPr>
        <p:spPr>
          <a:xfrm>
            <a:off x="585896" y="1836302"/>
            <a:ext cx="6346245" cy="777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65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263640"/>
            <a:ext cx="7087650" cy="777025"/>
          </a:xfrm>
        </p:spPr>
        <p:txBody>
          <a:bodyPr>
            <a:noAutofit/>
          </a:bodyPr>
          <a:lstStyle/>
          <a:p>
            <a:r>
              <a:rPr lang="ru-RU" sz="3600" dirty="0"/>
              <a:t>Направления дальнейшей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5" y="2114498"/>
            <a:ext cx="10825055" cy="4202598"/>
          </a:xfrm>
        </p:spPr>
        <p:txBody>
          <a:bodyPr>
            <a:normAutofit/>
          </a:bodyPr>
          <a:lstStyle/>
          <a:p>
            <a:r>
              <a:rPr lang="ru-RU" sz="2400" dirty="0"/>
              <a:t>Данное исследование предполагает продолжение работы в следующих направлениях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Самостоятельный сбор данных и конструирование признаков (</a:t>
            </a:r>
            <a:r>
              <a:rPr lang="en-US" sz="2400" dirty="0"/>
              <a:t>feature engineering).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продвинутого </a:t>
            </a:r>
            <a:r>
              <a:rPr lang="en-US" sz="2400" dirty="0"/>
              <a:t>NLP</a:t>
            </a:r>
            <a:r>
              <a:rPr lang="ru-RU" sz="2400" dirty="0"/>
              <a:t> для оценки тональности не специализированных текстов (комментариев и постов в социальных сетях), а также обработка кратких описаний видеоигр.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иных методов предсказания, в том числе глубинного обучения в случае наличия достаточного количества данных.</a:t>
            </a:r>
            <a:endParaRPr lang="en-US" sz="24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Направления дальнейшей работы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D908FC0B-D9F0-4885-A982-72EDCEB81C49}"/>
              </a:ext>
            </a:extLst>
          </p:cNvPr>
          <p:cNvSpPr txBox="1">
            <a:spLocks/>
          </p:cNvSpPr>
          <p:nvPr/>
        </p:nvSpPr>
        <p:spPr>
          <a:xfrm>
            <a:off x="585896" y="1836302"/>
            <a:ext cx="6346245" cy="777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13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263640"/>
            <a:ext cx="7087650" cy="777025"/>
          </a:xfrm>
        </p:spPr>
        <p:txBody>
          <a:bodyPr>
            <a:noAutofit/>
          </a:bodyPr>
          <a:lstStyle/>
          <a:p>
            <a:r>
              <a:rPr lang="ru-RU" sz="3600" dirty="0"/>
              <a:t>Список использованных источников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085770"/>
            <a:ext cx="8454409" cy="420259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[1] Hannah </a:t>
            </a:r>
            <a:r>
              <a:rPr lang="en-US" sz="2000" dirty="0" err="1"/>
              <a:t>Igboke</a:t>
            </a:r>
            <a:r>
              <a:rPr lang="en-US" sz="2000" dirty="0"/>
              <a:t>. </a:t>
            </a:r>
            <a:r>
              <a:rPr lang="en-US" sz="2000" dirty="0">
                <a:hlinkClick r:id="rId2"/>
              </a:rPr>
              <a:t>Prediction and classification of video games.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2024.</a:t>
            </a:r>
            <a:r>
              <a:rPr lang="en-US" sz="2000" dirty="0"/>
              <a:t> </a:t>
            </a:r>
            <a:r>
              <a:rPr lang="ru-RU" sz="2000" dirty="0"/>
              <a:t>(дата обр. 1.04.2025).</a:t>
            </a:r>
            <a:endParaRPr lang="en-US" sz="2000" dirty="0"/>
          </a:p>
          <a:p>
            <a:r>
              <a:rPr lang="en-US" sz="2000" dirty="0"/>
              <a:t>[2] Kaggle: Machine learning and data science community. URL: https://kaggle.com. (</a:t>
            </a:r>
            <a:r>
              <a:rPr lang="en-US" sz="2000" dirty="0" err="1"/>
              <a:t>дата</a:t>
            </a:r>
            <a:r>
              <a:rPr lang="en-US" sz="2000" dirty="0"/>
              <a:t> </a:t>
            </a:r>
            <a:r>
              <a:rPr lang="en-US" sz="2000" dirty="0" err="1"/>
              <a:t>обр</a:t>
            </a:r>
            <a:r>
              <a:rPr lang="en-US" sz="2000" dirty="0"/>
              <a:t>. 1.04.2025).</a:t>
            </a:r>
          </a:p>
          <a:p>
            <a:r>
              <a:rPr lang="en-US" sz="2000" dirty="0"/>
              <a:t>[3] </a:t>
            </a:r>
            <a:r>
              <a:rPr lang="ru-RU" sz="2000" dirty="0" err="1"/>
              <a:t>Steam</a:t>
            </a:r>
            <a:r>
              <a:rPr lang="ru-RU" sz="2000" dirty="0"/>
              <a:t> </a:t>
            </a:r>
            <a:r>
              <a:rPr lang="ru-RU" sz="2000" dirty="0" err="1"/>
              <a:t>store</a:t>
            </a:r>
            <a:r>
              <a:rPr lang="ru-RU" sz="2000" dirty="0"/>
              <a:t>. https://store.steampowered.com/, 2003. (дата обр. 1.04.2025).</a:t>
            </a:r>
            <a:endParaRPr lang="en-US" sz="2000" dirty="0"/>
          </a:p>
          <a:p>
            <a:r>
              <a:rPr lang="en-US" sz="2000" dirty="0"/>
              <a:t>[4] </a:t>
            </a:r>
            <a:r>
              <a:rPr lang="ru-RU" sz="2000" dirty="0"/>
              <a:t>Учебник по машинному обучению. Яндекс Образование. https://education.yandex.ru/handbook/ml, 2021. (дата обр. 1.04.2025).</a:t>
            </a:r>
            <a:endParaRPr lang="en-US" sz="2000" dirty="0"/>
          </a:p>
          <a:p>
            <a:r>
              <a:rPr lang="en-US" sz="2000" dirty="0"/>
              <a:t>[5] Shai Shalev-</a:t>
            </a:r>
            <a:r>
              <a:rPr lang="en-US" sz="2000" dirty="0" err="1"/>
              <a:t>Shwartz</a:t>
            </a:r>
            <a:r>
              <a:rPr lang="en-US" sz="2000" dirty="0"/>
              <a:t> and Shai Ben-David. Understanding Machine Learning - From Theory to Algorithms. Cambridge University Press, 2014.</a:t>
            </a:r>
          </a:p>
          <a:p>
            <a:r>
              <a:rPr lang="en-US" sz="2000" dirty="0"/>
              <a:t>[6] </a:t>
            </a:r>
            <a:r>
              <a:rPr lang="ru-RU" sz="2000" dirty="0"/>
              <a:t>Кострикин А.И. Введение в алгебру в 3 томах. МЦНМО, 2012.</a:t>
            </a:r>
            <a:endParaRPr lang="en-US" sz="2000" dirty="0"/>
          </a:p>
          <a:p>
            <a:r>
              <a:rPr lang="en-US" sz="2000" dirty="0"/>
              <a:t>[7] </a:t>
            </a:r>
            <a:r>
              <a:rPr lang="ru-RU" sz="2000" dirty="0"/>
              <a:t>Он Ч. </a:t>
            </a:r>
            <a:r>
              <a:rPr lang="ru-RU" sz="2000" dirty="0" err="1"/>
              <a:t>Дайзенрот</a:t>
            </a:r>
            <a:r>
              <a:rPr lang="ru-RU" sz="2000" dirty="0"/>
              <a:t> М., </a:t>
            </a:r>
            <a:r>
              <a:rPr lang="ru-RU" sz="2000" dirty="0" err="1"/>
              <a:t>Фейзал</a:t>
            </a:r>
            <a:r>
              <a:rPr lang="ru-RU" sz="2000" dirty="0"/>
              <a:t> А. Математика в машинном обучении. Питер, 2024.</a:t>
            </a:r>
            <a:endParaRPr lang="en-US" sz="2000" dirty="0"/>
          </a:p>
          <a:p>
            <a:r>
              <a:rPr lang="en-US" sz="2000" dirty="0"/>
              <a:t>[8] </a:t>
            </a:r>
            <a:r>
              <a:rPr lang="ru-RU" sz="2000" dirty="0"/>
              <a:t>Фихтенгольц Г. М. Основы математического анализа в 2 томах. Наука, 1968.</a:t>
            </a:r>
            <a:endParaRPr lang="en-US" sz="2000" dirty="0"/>
          </a:p>
          <a:p>
            <a:r>
              <a:rPr lang="en-US" sz="2000" dirty="0"/>
              <a:t>[9] </a:t>
            </a:r>
            <a:r>
              <a:rPr lang="ru-RU" sz="2000" dirty="0" err="1"/>
              <a:t>Самигулин</a:t>
            </a:r>
            <a:r>
              <a:rPr lang="ru-RU" sz="2000" dirty="0"/>
              <a:t> Тимур Русланович и </a:t>
            </a:r>
            <a:r>
              <a:rPr lang="ru-RU" sz="2000" dirty="0" err="1"/>
              <a:t>Джурабаев</a:t>
            </a:r>
            <a:r>
              <a:rPr lang="ru-RU" sz="2000" dirty="0"/>
              <a:t> Анвар Эркин Угли. Анализ тональности тек-ста методами машинного обучения. Научный результат. Информационные технологии,2021.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Список использованных источников</a:t>
            </a:r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D908FC0B-D9F0-4885-A982-72EDCEB81C49}"/>
              </a:ext>
            </a:extLst>
          </p:cNvPr>
          <p:cNvSpPr txBox="1">
            <a:spLocks/>
          </p:cNvSpPr>
          <p:nvPr/>
        </p:nvSpPr>
        <p:spPr>
          <a:xfrm>
            <a:off x="585896" y="1836302"/>
            <a:ext cx="6346245" cy="777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i="0" kern="1200">
                <a:solidFill>
                  <a:schemeClr val="tx1"/>
                </a:solidFill>
                <a:latin typeface="HSE Sans" panose="02000000000000000000" pitchFamily="2" charset="0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08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616838"/>
            <a:ext cx="6145103" cy="777025"/>
          </a:xfrm>
        </p:spPr>
        <p:txBody>
          <a:bodyPr>
            <a:normAutofit/>
          </a:bodyPr>
          <a:lstStyle/>
          <a:p>
            <a:r>
              <a:rPr lang="ru-RU" sz="3600" dirty="0"/>
              <a:t>Описание предметной области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645762"/>
            <a:ext cx="5790190" cy="3100130"/>
          </a:xfrm>
        </p:spPr>
        <p:txBody>
          <a:bodyPr>
            <a:normAutofit/>
          </a:bodyPr>
          <a:lstStyle/>
          <a:p>
            <a:r>
              <a:rPr lang="ru-RU" sz="2800" dirty="0"/>
              <a:t>Основу исследования составляют методы машинного обучения, используемые для предсказания рейтинга видеоигр. </a:t>
            </a:r>
          </a:p>
          <a:p>
            <a:r>
              <a:rPr lang="ru-RU" sz="2800" dirty="0"/>
              <a:t>В предсказании используются общие характеристики игр и отзывы о них.</a:t>
            </a:r>
            <a:endParaRPr lang="en-US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F5B29B-4C16-4F3B-A3CA-271BC700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640" y="2393863"/>
            <a:ext cx="5220009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Актуальность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8056" y="2383224"/>
            <a:ext cx="5584090" cy="3534976"/>
          </a:xfrm>
        </p:spPr>
        <p:txBody>
          <a:bodyPr>
            <a:normAutofit fontScale="85000" lnSpcReduction="10000"/>
          </a:bodyPr>
          <a:lstStyle/>
          <a:p>
            <a:r>
              <a:rPr lang="ru-RU" sz="2400" dirty="0"/>
              <a:t>Индустрия видеоигр активно развивается, а на рынке ежемесячно появляются десятки новых проектов. </a:t>
            </a:r>
          </a:p>
          <a:p>
            <a:r>
              <a:rPr lang="ru-RU" sz="2400" dirty="0"/>
              <a:t>Актуальность работы заключается в следующем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Оценка эффективности методов машинного обучения в предсказании рейтинга видеоигр.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Поиск и обоснование зависимостей в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Помощь пользователям в выборе лучшего проекта из имеющихся на рынке.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5F2EFA-2490-4EDB-B22C-3D29B6FA2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27" y="3841986"/>
            <a:ext cx="4816552" cy="27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BEDC7B-0DD0-47D1-8655-8186A085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938" y="1348602"/>
            <a:ext cx="5733006" cy="24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0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Цель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6817" y="2980162"/>
            <a:ext cx="10198366" cy="165302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Разработка и анализ моделей для прогнозирования рейтинга видеоигр и оценка факторов, влияющих на качество предсказания.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262108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Гипотезы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555655"/>
            <a:ext cx="10868816" cy="37536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Градиентный </a:t>
            </a:r>
            <a:r>
              <a:rPr lang="ru-RU" sz="2800" dirty="0" err="1"/>
              <a:t>бустинг</a:t>
            </a:r>
            <a:r>
              <a:rPr lang="ru-RU" sz="2800" dirty="0"/>
              <a:t> лучше справится с предсказанием, чем линейные модели.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Самыми важными признаками являются отзывы и платформа игры.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Величина студии и рейтинг её игр не находятся в прямой зависимости.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Гипотезы</a:t>
            </a:r>
          </a:p>
        </p:txBody>
      </p:sp>
    </p:spTree>
    <p:extLst>
      <p:ext uri="{BB962C8B-B14F-4D97-AF65-F5344CB8AC3E}">
        <p14:creationId xmlns:p14="http://schemas.microsoft.com/office/powerpoint/2010/main" val="261852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Задачи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302820"/>
            <a:ext cx="10556585" cy="385552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/>
              <a:t>Работа с данными, взятыми с </a:t>
            </a:r>
            <a:r>
              <a:rPr lang="en-US" sz="2000" dirty="0">
                <a:hlinkClick r:id="rId2" action="ppaction://hlinkfile"/>
              </a:rPr>
              <a:t>kaggle.com</a:t>
            </a:r>
            <a:r>
              <a:rPr lang="en-US" sz="2000" dirty="0"/>
              <a:t>: </a:t>
            </a:r>
            <a:r>
              <a:rPr lang="ru-RU" sz="2000" dirty="0"/>
              <a:t>удаление лишних признаков и пропусков и обработка категориальных признаков с сохранением их интерпретируемости.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Определение средней тональности отзывов с использованием </a:t>
            </a:r>
            <a:r>
              <a:rPr lang="en-US" sz="2000" dirty="0"/>
              <a:t>NLTK.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Обучение моделей на двух датасетах, один из которых содержит данные о тональности отзывов.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Оценка эффективности каждой из моделей посредством различных метрик и построения графиков, определение лучшей модели.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Построение диаграммы важности признаков и её анализ, подтверждение или опровержение гипотез, выводы о применимости выбранных методов.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Задачи работы</a:t>
            </a:r>
          </a:p>
        </p:txBody>
      </p:sp>
    </p:spTree>
    <p:extLst>
      <p:ext uri="{BB962C8B-B14F-4D97-AF65-F5344CB8AC3E}">
        <p14:creationId xmlns:p14="http://schemas.microsoft.com/office/powerpoint/2010/main" val="318028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447790"/>
            <a:ext cx="5889043" cy="777025"/>
          </a:xfrm>
        </p:spPr>
        <p:txBody>
          <a:bodyPr>
            <a:normAutofit/>
          </a:bodyPr>
          <a:lstStyle/>
          <a:p>
            <a:r>
              <a:rPr lang="ru-RU" sz="3600" dirty="0"/>
              <a:t>Анализ аналогичных работ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7" y="2201215"/>
            <a:ext cx="5593923" cy="3981669"/>
          </a:xfrm>
        </p:spPr>
        <p:txBody>
          <a:bodyPr>
            <a:normAutofit/>
          </a:bodyPr>
          <a:lstStyle/>
          <a:p>
            <a:r>
              <a:rPr lang="ru-RU" sz="2400" dirty="0"/>
              <a:t>Схожее исследование</a:t>
            </a:r>
            <a:r>
              <a:rPr lang="en-US" sz="2400" dirty="0"/>
              <a:t> ”Prediction and classification of video games”</a:t>
            </a:r>
            <a:r>
              <a:rPr lang="ru-RU" sz="2400" dirty="0"/>
              <a:t> </a:t>
            </a:r>
            <a:r>
              <a:rPr lang="en-US" sz="2400" dirty="0">
                <a:hlinkClick r:id="rId2" action="ppaction://hlinksldjump"/>
              </a:rPr>
              <a:t>[1]</a:t>
            </a:r>
            <a:r>
              <a:rPr lang="ru-RU" sz="2400" dirty="0"/>
              <a:t>, цель которого - создание модели для предсказания продаж видеоигр.</a:t>
            </a:r>
          </a:p>
          <a:p>
            <a:r>
              <a:rPr lang="ru-RU" sz="2400" dirty="0"/>
              <a:t>Основное отличие в объекте предсказания. Кроме того, в нашем исследовании дополнительно используется тональность отзывов игроков.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Анализ аналогичных работ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1D135DE-ABAC-4D69-83FA-94D25A376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390" y="1925073"/>
            <a:ext cx="5709713" cy="37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7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447790"/>
            <a:ext cx="7389704" cy="777025"/>
          </a:xfrm>
        </p:spPr>
        <p:txBody>
          <a:bodyPr>
            <a:noAutofit/>
          </a:bodyPr>
          <a:lstStyle/>
          <a:p>
            <a:r>
              <a:rPr lang="ru-RU" sz="3600" dirty="0"/>
              <a:t>Анализ особенностей исследования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488342"/>
            <a:ext cx="5963185" cy="398166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Индустрия сравнительно молодая</a:t>
            </a:r>
            <a:r>
              <a:rPr lang="en-US" sz="2800" dirty="0"/>
              <a:t>: </a:t>
            </a:r>
            <a:r>
              <a:rPr lang="ru-RU" sz="2800" dirty="0"/>
              <a:t>не найдено лучшего метода предсказания.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Ограниченное количество данных.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Характеристики игр чаще всего </a:t>
            </a:r>
            <a:r>
              <a:rPr lang="ru-RU" sz="2800" dirty="0" err="1"/>
              <a:t>категориальны</a:t>
            </a:r>
            <a:r>
              <a:rPr lang="ru-R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Анализ особенностей исследования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04F0E5-3869-4805-800E-21189DB57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62" y="2446638"/>
            <a:ext cx="4625637" cy="272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8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6" y="1447790"/>
            <a:ext cx="6346245" cy="777025"/>
          </a:xfrm>
        </p:spPr>
        <p:txBody>
          <a:bodyPr>
            <a:noAutofit/>
          </a:bodyPr>
          <a:lstStyle/>
          <a:p>
            <a:r>
              <a:rPr lang="ru-RU" sz="3600" dirty="0"/>
              <a:t>Анализ используемых методов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6" y="2327611"/>
            <a:ext cx="11104454" cy="398166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Линейная регрессия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Решающие деревья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Градиентный </a:t>
            </a:r>
            <a:r>
              <a:rPr lang="ru-RU" sz="2800" dirty="0" err="1"/>
              <a:t>бустинг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Лингвистический метод анализа тональности </a:t>
            </a:r>
            <a:r>
              <a:rPr lang="en-US" sz="2800" dirty="0"/>
              <a:t>(NLTK)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Python-</a:t>
            </a:r>
            <a:r>
              <a:rPr lang="ru-RU" sz="2800" dirty="0"/>
              <a:t>модули</a:t>
            </a:r>
            <a:r>
              <a:rPr lang="en-US" sz="2800" dirty="0"/>
              <a:t>: scikit-learn, pandas, </a:t>
            </a:r>
            <a:r>
              <a:rPr lang="en-US" sz="2800" dirty="0" err="1"/>
              <a:t>numpy</a:t>
            </a:r>
            <a:endParaRPr lang="ru-RU" sz="28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Копнев Максим, БПМИ238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Методы машинного обучения в предсказании рейтинга видеоигр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1000" dirty="0"/>
              <a:t>Анализ используемых методов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071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e96afe77-3acb-4328-97fc-408e1bde3ecd"/>
    <ds:schemaRef ds:uri="9875bd71-cde8-496c-a136-433f55d5e6d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1140</Words>
  <Application>Microsoft Office PowerPoint</Application>
  <PresentationFormat>Широкоэкранный</PresentationFormat>
  <Paragraphs>143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HSE Sans</vt:lpstr>
      <vt:lpstr>Office Theme</vt:lpstr>
      <vt:lpstr>Методы машинного обучения в предсказании рейтинга видеоигр Machine learning methods in predicting video game ratings</vt:lpstr>
      <vt:lpstr>Описание предметной области</vt:lpstr>
      <vt:lpstr>Актуальность работы</vt:lpstr>
      <vt:lpstr>Цель работы</vt:lpstr>
      <vt:lpstr>Гипотезы</vt:lpstr>
      <vt:lpstr>Задачи работы</vt:lpstr>
      <vt:lpstr>Анализ аналогичных работ</vt:lpstr>
      <vt:lpstr>Анализ особенностей исследования</vt:lpstr>
      <vt:lpstr>Анализ используемых методов</vt:lpstr>
      <vt:lpstr>Процесс исследования</vt:lpstr>
      <vt:lpstr>Процесс исследования</vt:lpstr>
      <vt:lpstr>Процесс исследования</vt:lpstr>
      <vt:lpstr>Результаты исследования</vt:lpstr>
      <vt:lpstr>Результаты исследования</vt:lpstr>
      <vt:lpstr>Выводы</vt:lpstr>
      <vt:lpstr>Направления дальнейшей работы</vt:lpstr>
      <vt:lpstr>Список использованных источников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Максим Копнев</cp:lastModifiedBy>
  <cp:revision>58</cp:revision>
  <cp:lastPrinted>2021-11-11T13:08:42Z</cp:lastPrinted>
  <dcterms:created xsi:type="dcterms:W3CDTF">2021-11-11T08:52:47Z</dcterms:created>
  <dcterms:modified xsi:type="dcterms:W3CDTF">2025-04-16T21:33:08Z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