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4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Building a product modeller/configurator tool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z="2000" dirty="0" smtClean="0"/>
              <a:t>Radu Mitache </a:t>
            </a:r>
          </a:p>
          <a:p>
            <a:r>
              <a:rPr lang="da-DK" sz="2000" dirty="0" smtClean="0"/>
              <a:t>March 2012</a:t>
            </a:r>
            <a:endParaRPr lang="da-D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Overview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Abstract</a:t>
            </a:r>
          </a:p>
          <a:p>
            <a:r>
              <a:rPr lang="da-DK" sz="2400" dirty="0" smtClean="0"/>
              <a:t>Background &amp; theory</a:t>
            </a:r>
          </a:p>
          <a:p>
            <a:r>
              <a:rPr lang="da-DK" sz="2400" dirty="0" smtClean="0"/>
              <a:t>Project goals</a:t>
            </a:r>
          </a:p>
          <a:p>
            <a:r>
              <a:rPr lang="da-DK" sz="2400" dirty="0" smtClean="0"/>
              <a:t>Requirements</a:t>
            </a:r>
          </a:p>
          <a:p>
            <a:r>
              <a:rPr lang="da-DK" sz="2400" dirty="0" smtClean="0"/>
              <a:t>Design and implementation</a:t>
            </a:r>
          </a:p>
          <a:p>
            <a:r>
              <a:rPr lang="da-DK" sz="2400" dirty="0" smtClean="0"/>
              <a:t>Future work</a:t>
            </a:r>
            <a:endParaRPr lang="da-D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abstract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Construction of a web-based feature modeling tool</a:t>
            </a:r>
          </a:p>
          <a:p>
            <a:r>
              <a:rPr lang="da-DK" sz="2400" dirty="0" smtClean="0"/>
              <a:t>Support for visual modeling with focus on usability</a:t>
            </a:r>
          </a:p>
          <a:p>
            <a:r>
              <a:rPr lang="da-DK" sz="2400" dirty="0" smtClean="0"/>
              <a:t>Interactive configuration with an SMT solver</a:t>
            </a:r>
          </a:p>
        </p:txBody>
      </p:sp>
    </p:spTree>
    <p:extLst>
      <p:ext uri="{BB962C8B-B14F-4D97-AF65-F5344CB8AC3E}">
        <p14:creationId xmlns:p14="http://schemas.microsoft.com/office/powerpoint/2010/main" val="20085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7" y="0"/>
            <a:ext cx="2514600" cy="381000"/>
          </a:xfrm>
        </p:spPr>
        <p:txBody>
          <a:bodyPr>
            <a:noAutofit/>
          </a:bodyPr>
          <a:lstStyle/>
          <a:p>
            <a:r>
              <a:rPr lang="da-DK" sz="2000" i="1" dirty="0" smtClean="0">
                <a:solidFill>
                  <a:schemeClr val="bg1">
                    <a:lumMod val="65000"/>
                  </a:schemeClr>
                </a:solidFill>
              </a:rPr>
              <a:t>Background &amp; theory</a:t>
            </a:r>
            <a:endParaRPr lang="da-DK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b="1" dirty="0" smtClean="0"/>
              <a:t>Product </a:t>
            </a:r>
            <a:r>
              <a:rPr lang="da-DK" sz="2400" b="1" dirty="0" smtClean="0"/>
              <a:t>line engineering:</a:t>
            </a:r>
            <a:endParaRPr lang="da-DK" sz="2400" b="1" dirty="0" smtClean="0"/>
          </a:p>
          <a:p>
            <a:pPr lvl="1"/>
            <a:r>
              <a:rPr lang="da-DK" sz="2000" i="1" dirty="0" smtClean="0"/>
              <a:t>Creation of an architecture of an organization’s product platform</a:t>
            </a:r>
          </a:p>
          <a:p>
            <a:pPr lvl="1"/>
            <a:r>
              <a:rPr lang="da-DK" sz="2000" i="1" dirty="0" smtClean="0"/>
              <a:t>Creation of products through re-use of sub-components</a:t>
            </a:r>
            <a:r>
              <a:rPr lang="da-DK" sz="2000" i="1" dirty="0" smtClean="0"/>
              <a:t/>
            </a:r>
            <a:br>
              <a:rPr lang="da-DK" sz="2000" i="1" dirty="0" smtClean="0"/>
            </a:br>
            <a:endParaRPr lang="da-DK" sz="2000" i="1" dirty="0" smtClean="0"/>
          </a:p>
          <a:p>
            <a:r>
              <a:rPr lang="da-DK" sz="2400" b="1" dirty="0" smtClean="0"/>
              <a:t>Benefits </a:t>
            </a:r>
            <a:r>
              <a:rPr lang="da-DK" sz="2400" b="1" dirty="0" smtClean="0"/>
              <a:t>:</a:t>
            </a:r>
          </a:p>
          <a:p>
            <a:pPr lvl="1"/>
            <a:r>
              <a:rPr lang="da-DK" sz="2000" i="1" dirty="0" smtClean="0"/>
              <a:t>Higher productivity</a:t>
            </a:r>
          </a:p>
          <a:p>
            <a:pPr lvl="1"/>
            <a:r>
              <a:rPr lang="da-DK" sz="2000" i="1" dirty="0" smtClean="0"/>
              <a:t>Higher quality</a:t>
            </a:r>
          </a:p>
          <a:p>
            <a:pPr lvl="1"/>
            <a:r>
              <a:rPr lang="da-DK" sz="2000" i="1" dirty="0" smtClean="0"/>
              <a:t>Faster time-to-market</a:t>
            </a:r>
          </a:p>
          <a:p>
            <a:pPr lvl="1"/>
            <a:r>
              <a:rPr lang="da-DK" sz="2000" i="1" dirty="0" smtClean="0"/>
              <a:t>Lower labour needs</a:t>
            </a:r>
            <a:r>
              <a:rPr lang="da-DK" sz="2000" dirty="0" smtClean="0"/>
              <a:t/>
            </a:r>
            <a:br>
              <a:rPr lang="da-DK" sz="2000" dirty="0" smtClean="0"/>
            </a:br>
            <a:endParaRPr lang="da-DK" dirty="0" smtClean="0"/>
          </a:p>
          <a:p>
            <a:endParaRPr lang="da-DK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57200"/>
            <a:ext cx="77724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Product line engineering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7" y="0"/>
            <a:ext cx="2514600" cy="381000"/>
          </a:xfrm>
        </p:spPr>
        <p:txBody>
          <a:bodyPr>
            <a:noAutofit/>
          </a:bodyPr>
          <a:lstStyle/>
          <a:p>
            <a:r>
              <a:rPr lang="da-DK" sz="2000" i="1" dirty="0" smtClean="0">
                <a:solidFill>
                  <a:schemeClr val="bg1">
                    <a:lumMod val="65000"/>
                  </a:schemeClr>
                </a:solidFill>
              </a:rPr>
              <a:t>Background &amp; theory</a:t>
            </a:r>
            <a:endParaRPr lang="da-DK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b="1" dirty="0" smtClean="0"/>
              <a:t>Feature </a:t>
            </a:r>
            <a:r>
              <a:rPr lang="da-DK" sz="2400" b="1" dirty="0" smtClean="0"/>
              <a:t>modelling :</a:t>
            </a:r>
          </a:p>
          <a:p>
            <a:pPr lvl="1"/>
            <a:r>
              <a:rPr lang="da-DK" sz="2000" i="1" dirty="0" smtClean="0"/>
              <a:t>Method for modeling </a:t>
            </a:r>
            <a:r>
              <a:rPr lang="da-DK" sz="2000" i="1" dirty="0" smtClean="0"/>
              <a:t>variability </a:t>
            </a:r>
            <a:r>
              <a:rPr lang="da-DK" sz="2000" i="1" dirty="0" smtClean="0"/>
              <a:t>and commonality in a product </a:t>
            </a:r>
            <a:r>
              <a:rPr lang="da-DK" sz="2000" i="1" dirty="0" smtClean="0"/>
              <a:t>line or system.</a:t>
            </a:r>
            <a:r>
              <a:rPr lang="da-DK" sz="2000" dirty="0" smtClean="0"/>
              <a:t/>
            </a:r>
            <a:br>
              <a:rPr lang="da-DK" sz="2000" dirty="0" smtClean="0"/>
            </a:br>
            <a:endParaRPr lang="da-DK" sz="2000" dirty="0" smtClean="0"/>
          </a:p>
          <a:p>
            <a:r>
              <a:rPr lang="da-DK" sz="2400" b="1" dirty="0"/>
              <a:t>Feature </a:t>
            </a:r>
            <a:r>
              <a:rPr lang="da-DK" sz="2400" b="1" dirty="0" smtClean="0"/>
              <a:t>model :</a:t>
            </a:r>
          </a:p>
          <a:p>
            <a:pPr lvl="1"/>
            <a:r>
              <a:rPr lang="da-DK" sz="2000" i="1" dirty="0" smtClean="0"/>
              <a:t>Describes </a:t>
            </a:r>
            <a:r>
              <a:rPr lang="da-DK" sz="2000" i="1" dirty="0" smtClean="0"/>
              <a:t>variability </a:t>
            </a:r>
            <a:r>
              <a:rPr lang="da-DK" sz="2000" i="1" dirty="0"/>
              <a:t>and commonality in a product </a:t>
            </a:r>
            <a:r>
              <a:rPr lang="da-DK" sz="2000" i="1" dirty="0" smtClean="0"/>
              <a:t>line.</a:t>
            </a:r>
          </a:p>
          <a:p>
            <a:pPr lvl="1"/>
            <a:r>
              <a:rPr lang="da-DK" sz="2000" i="1" dirty="0" smtClean="0"/>
              <a:t>Different notations and definitions</a:t>
            </a:r>
          </a:p>
          <a:p>
            <a:pPr lvl="1"/>
            <a:r>
              <a:rPr lang="da-DK" sz="2000" i="1" dirty="0" smtClean="0"/>
              <a:t>Visually represented through a </a:t>
            </a:r>
            <a:r>
              <a:rPr lang="da-DK" sz="2000" b="1" i="1" dirty="0" smtClean="0"/>
              <a:t>Feature Diagram</a:t>
            </a:r>
            <a:r>
              <a:rPr lang="da-DK" sz="2000" dirty="0" smtClean="0"/>
              <a:t/>
            </a:r>
            <a:br>
              <a:rPr lang="da-DK" sz="2000" dirty="0" smtClean="0"/>
            </a:br>
            <a:endParaRPr lang="da-DK" sz="2000" dirty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57200"/>
            <a:ext cx="77724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Feature Modeling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99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7" y="0"/>
            <a:ext cx="2514600" cy="381000"/>
          </a:xfrm>
        </p:spPr>
        <p:txBody>
          <a:bodyPr>
            <a:noAutofit/>
          </a:bodyPr>
          <a:lstStyle/>
          <a:p>
            <a:r>
              <a:rPr lang="da-DK" sz="2000" i="1" dirty="0" smtClean="0">
                <a:solidFill>
                  <a:schemeClr val="bg1">
                    <a:lumMod val="65000"/>
                  </a:schemeClr>
                </a:solidFill>
              </a:rPr>
              <a:t>Background &amp; theory</a:t>
            </a:r>
            <a:endParaRPr lang="da-DK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57200"/>
            <a:ext cx="77724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Feature Diagram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56872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Visual </a:t>
            </a:r>
            <a:r>
              <a:rPr lang="da-DK" dirty="0" smtClean="0"/>
              <a:t>modeling, usability &amp; web 2.0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400" b="1" dirty="0" smtClean="0"/>
              <a:t>Modeling:</a:t>
            </a:r>
          </a:p>
          <a:p>
            <a:pPr lvl="1"/>
            <a:r>
              <a:rPr lang="da-DK" sz="2000" i="1" dirty="0" smtClean="0"/>
              <a:t>Abstraction of details</a:t>
            </a:r>
          </a:p>
          <a:p>
            <a:pPr lvl="1"/>
            <a:r>
              <a:rPr lang="da-DK" sz="2000" i="1" dirty="0" smtClean="0"/>
              <a:t>Allows for complex problems to be </a:t>
            </a:r>
            <a:r>
              <a:rPr lang="da-DK" sz="2000" i="1" dirty="0" smtClean="0"/>
              <a:t>handled</a:t>
            </a:r>
          </a:p>
          <a:p>
            <a:pPr lvl="1"/>
            <a:r>
              <a:rPr lang="da-DK" sz="2000" i="1" dirty="0" smtClean="0"/>
              <a:t>Most modeling languages allow for visual representations </a:t>
            </a:r>
            <a:r>
              <a:rPr lang="da-DK" sz="2000" dirty="0" smtClean="0"/>
              <a:t/>
            </a:r>
            <a:br>
              <a:rPr lang="da-DK" sz="2000" dirty="0" smtClean="0"/>
            </a:br>
            <a:endParaRPr lang="da-DK" sz="2000" dirty="0"/>
          </a:p>
          <a:p>
            <a:r>
              <a:rPr lang="da-DK" sz="2400" b="1" dirty="0" smtClean="0"/>
              <a:t>Usability:</a:t>
            </a:r>
          </a:p>
          <a:p>
            <a:pPr lvl="1"/>
            <a:r>
              <a:rPr lang="da-DK" sz="2000" i="1" dirty="0" smtClean="0"/>
              <a:t>Effiency, Effectivity and User </a:t>
            </a:r>
            <a:r>
              <a:rPr lang="da-DK" sz="2000" i="1" dirty="0" smtClean="0"/>
              <a:t>Satisfaction</a:t>
            </a:r>
          </a:p>
          <a:p>
            <a:pPr lvl="1"/>
            <a:endParaRPr lang="da-DK" sz="2000" dirty="0"/>
          </a:p>
          <a:p>
            <a:r>
              <a:rPr lang="da-DK" sz="2400" b="1" dirty="0" smtClean="0"/>
              <a:t>Web 2.0:</a:t>
            </a:r>
          </a:p>
          <a:p>
            <a:pPr lvl="1"/>
            <a:r>
              <a:rPr lang="da-DK" sz="2000" i="1" dirty="0" smtClean="0"/>
              <a:t>Rich internet application</a:t>
            </a:r>
          </a:p>
          <a:p>
            <a:pPr lvl="1"/>
            <a:r>
              <a:rPr lang="da-DK" sz="2000" i="1" dirty="0" smtClean="0"/>
              <a:t>Web-oriented architecture</a:t>
            </a:r>
          </a:p>
          <a:p>
            <a:pPr lvl="1"/>
            <a:r>
              <a:rPr lang="da-DK" sz="2000" i="1" dirty="0" smtClean="0"/>
              <a:t>Social web</a:t>
            </a:r>
          </a:p>
          <a:p>
            <a:pPr lvl="1"/>
            <a:endParaRPr lang="da-DK" sz="2000" dirty="0"/>
          </a:p>
          <a:p>
            <a:pPr lvl="1"/>
            <a:endParaRPr lang="da-DK" sz="2000" dirty="0" smtClean="0"/>
          </a:p>
          <a:p>
            <a:pPr lvl="1"/>
            <a:endParaRPr lang="da-DK" sz="2000" dirty="0" smtClean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47" y="0"/>
            <a:ext cx="2514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2000" i="1" dirty="0" smtClean="0">
                <a:solidFill>
                  <a:schemeClr val="bg1">
                    <a:lumMod val="65000"/>
                  </a:schemeClr>
                </a:solidFill>
              </a:rPr>
              <a:t>Background &amp; theory</a:t>
            </a:r>
            <a:endParaRPr lang="da-DK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Main project </a:t>
            </a:r>
            <a:r>
              <a:rPr lang="da-DK" dirty="0" smtClean="0"/>
              <a:t>goals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059363"/>
          </a:xfrm>
        </p:spPr>
        <p:txBody>
          <a:bodyPr>
            <a:normAutofit fontScale="85000" lnSpcReduction="10000"/>
          </a:bodyPr>
          <a:lstStyle/>
          <a:p>
            <a:r>
              <a:rPr lang="da-DK" sz="2400" b="1" dirty="0" smtClean="0"/>
              <a:t>Standard </a:t>
            </a:r>
            <a:r>
              <a:rPr lang="da-DK" sz="2400" b="1" dirty="0" smtClean="0"/>
              <a:t>feature modeling </a:t>
            </a:r>
            <a:r>
              <a:rPr lang="da-DK" sz="2400" b="1" dirty="0" smtClean="0"/>
              <a:t>functionality:</a:t>
            </a:r>
          </a:p>
          <a:p>
            <a:pPr lvl="1"/>
            <a:r>
              <a:rPr lang="da-DK" sz="2000" i="1" dirty="0" smtClean="0"/>
              <a:t>Mandatory/Optional Features</a:t>
            </a:r>
          </a:p>
          <a:p>
            <a:pPr lvl="1"/>
            <a:r>
              <a:rPr lang="da-DK" sz="2000" i="1" dirty="0" smtClean="0"/>
              <a:t>Or/XOR Groups</a:t>
            </a:r>
          </a:p>
          <a:p>
            <a:pPr lvl="1"/>
            <a:r>
              <a:rPr lang="da-DK" sz="2000" i="1" dirty="0" smtClean="0"/>
              <a:t>Requires/Excludes cross tree constraints</a:t>
            </a:r>
            <a:r>
              <a:rPr lang="da-DK" sz="2000" dirty="0" smtClean="0"/>
              <a:t/>
            </a:r>
            <a:br>
              <a:rPr lang="da-DK" sz="2000" dirty="0" smtClean="0"/>
            </a:br>
            <a:endParaRPr lang="da-DK" sz="2000" dirty="0" smtClean="0"/>
          </a:p>
          <a:p>
            <a:r>
              <a:rPr lang="da-DK" sz="2400" b="1" dirty="0" smtClean="0"/>
              <a:t>Configurator functionality provided by an SMT solver</a:t>
            </a:r>
          </a:p>
          <a:p>
            <a:pPr lvl="1"/>
            <a:r>
              <a:rPr lang="da-DK" sz="2000" dirty="0" smtClean="0"/>
              <a:t>Aid users during configuration process by ensuring the validity of the configuration</a:t>
            </a:r>
            <a:r>
              <a:rPr lang="da-DK" sz="2000" dirty="0" smtClean="0"/>
              <a:t/>
            </a:r>
            <a:br>
              <a:rPr lang="da-DK" sz="2000" dirty="0" smtClean="0"/>
            </a:br>
            <a:endParaRPr lang="da-DK" sz="2000" dirty="0" smtClean="0"/>
          </a:p>
          <a:p>
            <a:r>
              <a:rPr lang="da-DK" sz="2400" b="1" dirty="0" smtClean="0"/>
              <a:t>Advanced feature modeling primitives such as attributes and complex rules</a:t>
            </a:r>
          </a:p>
          <a:p>
            <a:pPr lvl="1"/>
            <a:r>
              <a:rPr lang="da-DK" sz="2000" i="1" dirty="0" smtClean="0"/>
              <a:t>Attributes</a:t>
            </a:r>
          </a:p>
          <a:p>
            <a:pPr lvl="1"/>
            <a:r>
              <a:rPr lang="da-DK" sz="2000" i="1" dirty="0" smtClean="0"/>
              <a:t>Complex rules written by users using text-based syntax</a:t>
            </a:r>
            <a:r>
              <a:rPr lang="da-DK" sz="2000" dirty="0" smtClean="0"/>
              <a:t/>
            </a:r>
            <a:br>
              <a:rPr lang="da-DK" sz="2000" dirty="0" smtClean="0"/>
            </a:br>
            <a:endParaRPr lang="da-DK" sz="2000" dirty="0" smtClean="0"/>
          </a:p>
          <a:p>
            <a:r>
              <a:rPr lang="da-DK" sz="2400" b="1" dirty="0" smtClean="0"/>
              <a:t>Visual modeling in a web 2.0 context</a:t>
            </a:r>
          </a:p>
          <a:p>
            <a:pPr lvl="1"/>
            <a:r>
              <a:rPr lang="da-DK" sz="2000" i="1" dirty="0" smtClean="0"/>
              <a:t>Rich and responsive graphical user interface</a:t>
            </a:r>
          </a:p>
          <a:p>
            <a:pPr lvl="1"/>
            <a:r>
              <a:rPr lang="da-DK" sz="2000" b="1" i="1" dirty="0" smtClean="0"/>
              <a:t>Dd</a:t>
            </a:r>
          </a:p>
          <a:p>
            <a:pPr lvl="1"/>
            <a:r>
              <a:rPr lang="da-DK" sz="2000" b="1" i="1" dirty="0" smtClean="0"/>
              <a:t>Dd</a:t>
            </a:r>
          </a:p>
          <a:p>
            <a:pPr lvl="1"/>
            <a:r>
              <a:rPr lang="da-DK" sz="2000" b="1" i="1" dirty="0" smtClean="0"/>
              <a:t>Dd</a:t>
            </a:r>
          </a:p>
          <a:p>
            <a:pPr lvl="1"/>
            <a:endParaRPr lang="da-DK" sz="2400" b="1" dirty="0" smtClean="0"/>
          </a:p>
          <a:p>
            <a:pPr lvl="1"/>
            <a:endParaRPr lang="da-DK" b="1" dirty="0" smtClean="0"/>
          </a:p>
          <a:p>
            <a:pPr lvl="1"/>
            <a:endParaRPr lang="da-DK" sz="2000" dirty="0" smtClean="0"/>
          </a:p>
          <a:p>
            <a:endParaRPr lang="da-DK" sz="2400" dirty="0" smtClean="0"/>
          </a:p>
          <a:p>
            <a:pPr lvl="1"/>
            <a:endParaRPr lang="da-DK" sz="2400" dirty="0" smtClean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7080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Requirement specifications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a-DK" sz="2000" dirty="0" smtClean="0"/>
          </a:p>
          <a:p>
            <a:endParaRPr lang="da-DK" sz="2400" dirty="0" smtClean="0"/>
          </a:p>
          <a:p>
            <a:pPr lvl="1"/>
            <a:endParaRPr lang="da-DK" sz="2400" dirty="0" smtClean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943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404</TotalTime>
  <Words>144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Building a product modeller/configurator tool</vt:lpstr>
      <vt:lpstr>Overview</vt:lpstr>
      <vt:lpstr>Project abstract</vt:lpstr>
      <vt:lpstr>Background &amp; theory</vt:lpstr>
      <vt:lpstr>Background &amp; theory</vt:lpstr>
      <vt:lpstr>Background &amp; theory</vt:lpstr>
      <vt:lpstr>Visual modeling, usability &amp; web 2.0</vt:lpstr>
      <vt:lpstr>Main project goals</vt:lpstr>
      <vt:lpstr>Requirement specifications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product modeller/configurator tool</dc:title>
  <dc:creator>Radu</dc:creator>
  <cp:lastModifiedBy>Radu</cp:lastModifiedBy>
  <cp:revision>52</cp:revision>
  <dcterms:created xsi:type="dcterms:W3CDTF">2006-08-16T00:00:00Z</dcterms:created>
  <dcterms:modified xsi:type="dcterms:W3CDTF">2012-03-15T09:58:56Z</dcterms:modified>
</cp:coreProperties>
</file>