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jwMxAAc6am2LHalTKI8XU1CEJc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    The DOM is a global variable named 'document'.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    It is a big, nested object. We could get to specific elements in the DOM using '.' and '[]'...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    ...But what would happen if we later added another element to the HTML?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    Traversing the DOM manually would be both tedious and brittle (prone to break often)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    Instead, we can select elements the way we do with CSS, using a built-in function called 'querySelector'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    Using querySelector, we can select elements by tag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    Or by class, using the '.' just like we would in CSS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    If you want all of the elements that match a specific selector, you can use querySelectorAll.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    It will return an *array like* list of DOM elements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    DOM Elements have a ton of methods &amp; properties, use documentation (w3schools, mozilla) when you're trying to do something specific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    One property we can accomplish quite a bit with is .style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    Changing the properties of a style object will change the CSS for a specific element!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Google Shape;305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    1. These two pieces of code describe the same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    2. Just in different ways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    1. It's a JavaScript object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    2. That describes an HTML element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    The browser takes in HTML and creates a JavaScript object that represents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    We call that object 'The DOM'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    What comes to mind when you hear the word document? (A page, what the user sees)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    What do you think object refers to here in a JavaScript context (a JS object, combination of data and methods)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    Model is a word which in software engineering usually means 'represents'- in this case the DOM is an object which represents the document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    We can use the data and methods of the DOM to change what the user sees with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12" name="Google Shape;12;p26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" type="body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�"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�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�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�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�"/>
              <a:defRPr sz="28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" type="body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2" type="body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2" type="body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34"/>
          <p:cNvSpPr/>
          <p:nvPr>
            <p:ph idx="2" type="pic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34"/>
          <p:cNvSpPr txBox="1"/>
          <p:nvPr>
            <p:ph idx="1" type="body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1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1.png"/><Relationship Id="rId6" Type="http://schemas.openxmlformats.org/officeDocument/2006/relationships/image" Target="../media/image4.png"/><Relationship Id="rId7" Type="http://schemas.openxmlformats.org/officeDocument/2006/relationships/image" Target="../media/image21.png"/><Relationship Id="rId8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1.png"/><Relationship Id="rId6" Type="http://schemas.openxmlformats.org/officeDocument/2006/relationships/image" Target="../media/image4.png"/><Relationship Id="rId7" Type="http://schemas.openxmlformats.org/officeDocument/2006/relationships/image" Target="../media/image17.png"/><Relationship Id="rId8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1.png"/><Relationship Id="rId6" Type="http://schemas.openxmlformats.org/officeDocument/2006/relationships/image" Target="../media/image24.png"/><Relationship Id="rId7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28.png"/><Relationship Id="rId5" Type="http://schemas.openxmlformats.org/officeDocument/2006/relationships/image" Target="../media/image41.png"/><Relationship Id="rId6" Type="http://schemas.openxmlformats.org/officeDocument/2006/relationships/image" Target="../media/image16.png"/><Relationship Id="rId7" Type="http://schemas.openxmlformats.org/officeDocument/2006/relationships/image" Target="../media/image11.png"/><Relationship Id="rId8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26.png"/><Relationship Id="rId5" Type="http://schemas.openxmlformats.org/officeDocument/2006/relationships/image" Target="../media/image41.png"/><Relationship Id="rId6" Type="http://schemas.openxmlformats.org/officeDocument/2006/relationships/image" Target="../media/image16.png"/><Relationship Id="rId7" Type="http://schemas.openxmlformats.org/officeDocument/2006/relationships/image" Target="../media/image11.png"/><Relationship Id="rId8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1.png"/><Relationship Id="rId6" Type="http://schemas.openxmlformats.org/officeDocument/2006/relationships/image" Target="../media/image4.png"/><Relationship Id="rId7" Type="http://schemas.openxmlformats.org/officeDocument/2006/relationships/image" Target="../media/image32.png"/><Relationship Id="rId8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1.png"/><Relationship Id="rId6" Type="http://schemas.openxmlformats.org/officeDocument/2006/relationships/image" Target="../media/image4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36.png"/><Relationship Id="rId5" Type="http://schemas.openxmlformats.org/officeDocument/2006/relationships/image" Target="../media/image41.png"/><Relationship Id="rId6" Type="http://schemas.openxmlformats.org/officeDocument/2006/relationships/image" Target="../media/image34.png"/><Relationship Id="rId7" Type="http://schemas.openxmlformats.org/officeDocument/2006/relationships/image" Target="../media/image33.png"/><Relationship Id="rId8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1.png"/><Relationship Id="rId6" Type="http://schemas.openxmlformats.org/officeDocument/2006/relationships/image" Target="../media/image24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1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1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1.png"/><Relationship Id="rId6" Type="http://schemas.openxmlformats.org/officeDocument/2006/relationships/image" Target="../media/image24.png"/><Relationship Id="rId7" Type="http://schemas.openxmlformats.org/officeDocument/2006/relationships/image" Target="../media/image4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1.png"/><Relationship Id="rId6" Type="http://schemas.openxmlformats.org/officeDocument/2006/relationships/image" Target="../media/image16.png"/><Relationship Id="rId7" Type="http://schemas.openxmlformats.org/officeDocument/2006/relationships/image" Target="../media/image4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1.png"/><Relationship Id="rId6" Type="http://schemas.openxmlformats.org/officeDocument/2006/relationships/image" Target="../media/image16.png"/><Relationship Id="rId7" Type="http://schemas.openxmlformats.org/officeDocument/2006/relationships/image" Target="../media/image11.png"/><Relationship Id="rId8" Type="http://schemas.openxmlformats.org/officeDocument/2006/relationships/image" Target="../media/image4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1.png"/><Relationship Id="rId6" Type="http://schemas.openxmlformats.org/officeDocument/2006/relationships/image" Target="../media/image4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1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1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0" Type="http://schemas.openxmlformats.org/officeDocument/2006/relationships/image" Target="../media/image5.png"/><Relationship Id="rId9" Type="http://schemas.openxmlformats.org/officeDocument/2006/relationships/image" Target="../media/image10.png"/><Relationship Id="rId5" Type="http://schemas.openxmlformats.org/officeDocument/2006/relationships/image" Target="../media/image41.png"/><Relationship Id="rId6" Type="http://schemas.openxmlformats.org/officeDocument/2006/relationships/image" Target="../media/image9.png"/><Relationship Id="rId7" Type="http://schemas.openxmlformats.org/officeDocument/2006/relationships/image" Target="../media/image2.pn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1.png"/><Relationship Id="rId6" Type="http://schemas.openxmlformats.org/officeDocument/2006/relationships/image" Target="../media/image3.png"/><Relationship Id="rId7" Type="http://schemas.openxmlformats.org/officeDocument/2006/relationships/image" Target="../media/image11.png"/><Relationship Id="rId8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1.png"/><Relationship Id="rId6" Type="http://schemas.openxmlformats.org/officeDocument/2006/relationships/image" Target="../media/image3.png"/><Relationship Id="rId7" Type="http://schemas.openxmlformats.org/officeDocument/2006/relationships/image" Target="../media/image11.png"/><Relationship Id="rId8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1.png"/><Relationship Id="rId6" Type="http://schemas.openxmlformats.org/officeDocument/2006/relationships/image" Target="../media/image3.png"/><Relationship Id="rId7" Type="http://schemas.openxmlformats.org/officeDocument/2006/relationships/image" Target="../media/image11.png"/><Relationship Id="rId8" Type="http://schemas.openxmlformats.org/officeDocument/2006/relationships/image" Target="../media/image2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1.png"/><Relationship Id="rId6" Type="http://schemas.openxmlformats.org/officeDocument/2006/relationships/image" Target="../media/image3.png"/><Relationship Id="rId7" Type="http://schemas.openxmlformats.org/officeDocument/2006/relationships/image" Target="../media/image11.png"/><Relationship Id="rId8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/>
          <p:nvPr/>
        </p:nvSpPr>
        <p:spPr>
          <a:xfrm>
            <a:off x="426720" y="3979621"/>
            <a:ext cx="4701540" cy="486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The Document Object Model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ct 1" id="154" name="Google Shape;15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2" id="155" name="Google Shape;15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" y="777240"/>
            <a:ext cx="685801" cy="685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3" id="156" name="Google Shape;15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031" y="896111"/>
            <a:ext cx="320042" cy="3200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4" id="157" name="Google Shape;157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" y="914400"/>
            <a:ext cx="411481" cy="41148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0"/>
          <p:cNvSpPr txBox="1"/>
          <p:nvPr/>
        </p:nvSpPr>
        <p:spPr>
          <a:xfrm>
            <a:off x="411174" y="289559"/>
            <a:ext cx="3249932" cy="473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CEE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176CEE"/>
                </a:solidFill>
                <a:latin typeface="Arial"/>
                <a:ea typeface="Arial"/>
                <a:cs typeface="Arial"/>
                <a:sym typeface="Arial"/>
              </a:rPr>
              <a:t>Traversing the DOM</a:t>
            </a:r>
            <a:endParaRPr/>
          </a:p>
        </p:txBody>
      </p:sp>
      <p:pic>
        <p:nvPicPr>
          <p:cNvPr descr="Object 6" id="159" name="Google Shape;159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7200" y="2738670"/>
            <a:ext cx="4114800" cy="5851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7" id="160" name="Google Shape;160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72000" y="2355479"/>
            <a:ext cx="4114800" cy="1351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ct 1" id="165" name="Google Shape;16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2" id="166" name="Google Shape;16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" y="777240"/>
            <a:ext cx="685801" cy="685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3" id="167" name="Google Shape;16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031" y="896111"/>
            <a:ext cx="320042" cy="3200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4" id="168" name="Google Shape;16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" y="914400"/>
            <a:ext cx="411481" cy="41148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1"/>
          <p:cNvSpPr txBox="1"/>
          <p:nvPr/>
        </p:nvSpPr>
        <p:spPr>
          <a:xfrm>
            <a:off x="411174" y="289559"/>
            <a:ext cx="1535432" cy="473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CEE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176CEE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/>
          </a:p>
        </p:txBody>
      </p:sp>
      <p:sp>
        <p:nvSpPr>
          <p:cNvPr id="170" name="Google Shape;170;p11"/>
          <p:cNvSpPr txBox="1"/>
          <p:nvPr/>
        </p:nvSpPr>
        <p:spPr>
          <a:xfrm>
            <a:off x="838199" y="1977673"/>
            <a:ext cx="3503677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CEE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76CEE"/>
                </a:solidFill>
                <a:latin typeface="Arial"/>
                <a:ea typeface="Arial"/>
                <a:cs typeface="Arial"/>
                <a:sym typeface="Arial"/>
              </a:rPr>
              <a:t>What would myHeader be now?</a:t>
            </a:r>
            <a:endParaRPr/>
          </a:p>
        </p:txBody>
      </p:sp>
      <p:pic>
        <p:nvPicPr>
          <p:cNvPr descr="Object 7" id="171" name="Google Shape;171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7200" y="3373720"/>
            <a:ext cx="4114800" cy="5851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8" id="172" name="Google Shape;172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72000" y="2908749"/>
            <a:ext cx="4114800" cy="151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ct 1" id="177" name="Google Shape;17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2" id="178" name="Google Shape;17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" y="777240"/>
            <a:ext cx="685801" cy="685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3" id="179" name="Google Shape;17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031" y="896111"/>
            <a:ext cx="320042" cy="3200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4" id="180" name="Google Shape;180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" y="914400"/>
            <a:ext cx="411481" cy="41148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2"/>
          <p:cNvSpPr txBox="1"/>
          <p:nvPr/>
        </p:nvSpPr>
        <p:spPr>
          <a:xfrm>
            <a:off x="411175" y="289559"/>
            <a:ext cx="1302258" cy="473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CEE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176CEE"/>
                </a:solidFill>
                <a:latin typeface="Arial"/>
                <a:ea typeface="Arial"/>
                <a:cs typeface="Arial"/>
                <a:sym typeface="Arial"/>
              </a:rPr>
              <a:t>Answer</a:t>
            </a:r>
            <a:endParaRPr/>
          </a:p>
        </p:txBody>
      </p:sp>
      <p:sp>
        <p:nvSpPr>
          <p:cNvPr id="182" name="Google Shape;182;p12"/>
          <p:cNvSpPr txBox="1"/>
          <p:nvPr/>
        </p:nvSpPr>
        <p:spPr>
          <a:xfrm>
            <a:off x="838199" y="1977673"/>
            <a:ext cx="3972308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CEE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76CEE"/>
                </a:solidFill>
                <a:latin typeface="Arial"/>
                <a:ea typeface="Arial"/>
                <a:cs typeface="Arial"/>
                <a:sym typeface="Arial"/>
              </a:rPr>
              <a:t>Now myHeader is actually an image!</a:t>
            </a:r>
            <a:endParaRPr/>
          </a:p>
        </p:txBody>
      </p:sp>
      <p:pic>
        <p:nvPicPr>
          <p:cNvPr descr="Object 7" id="183" name="Google Shape;183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7200" y="3373720"/>
            <a:ext cx="4114800" cy="5851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8" id="184" name="Google Shape;184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72000" y="2908749"/>
            <a:ext cx="4114800" cy="151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ct 1" id="189" name="Google Shape;1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2" id="190" name="Google Shape;1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" y="777240"/>
            <a:ext cx="685801" cy="685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3" id="191" name="Google Shape;19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031" y="896111"/>
            <a:ext cx="320042" cy="3200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4" id="192" name="Google Shape;19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" y="914400"/>
            <a:ext cx="411481" cy="41148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3"/>
          <p:cNvSpPr txBox="1"/>
          <p:nvPr/>
        </p:nvSpPr>
        <p:spPr>
          <a:xfrm>
            <a:off x="411174" y="289559"/>
            <a:ext cx="2279525" cy="473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CEE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176CEE"/>
                </a:solidFill>
                <a:latin typeface="Arial"/>
                <a:ea typeface="Arial"/>
                <a:cs typeface="Arial"/>
                <a:sym typeface="Arial"/>
              </a:rPr>
              <a:t>querySelector</a:t>
            </a:r>
            <a:endParaRPr/>
          </a:p>
        </p:txBody>
      </p:sp>
      <p:sp>
        <p:nvSpPr>
          <p:cNvPr id="194" name="Google Shape;194;p13"/>
          <p:cNvSpPr txBox="1"/>
          <p:nvPr/>
        </p:nvSpPr>
        <p:spPr>
          <a:xfrm>
            <a:off x="5013705" y="2389414"/>
            <a:ext cx="2902205" cy="1315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function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Takes in a CSS selector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a DOM element</a:t>
            </a:r>
            <a:endParaRPr/>
          </a:p>
        </p:txBody>
      </p:sp>
      <p:pic>
        <p:nvPicPr>
          <p:cNvPr descr="Object 7" id="195" name="Google Shape;19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57287" y="2562225"/>
            <a:ext cx="2714626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ct 1" id="200" name="Google Shape;2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2" id="201" name="Google Shape;20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" y="777240"/>
            <a:ext cx="685801" cy="685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3" id="202" name="Google Shape;20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031" y="896111"/>
            <a:ext cx="320042" cy="3200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4" id="203" name="Google Shape;203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" y="914400"/>
            <a:ext cx="411481" cy="41148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4"/>
          <p:cNvSpPr txBox="1"/>
          <p:nvPr/>
        </p:nvSpPr>
        <p:spPr>
          <a:xfrm>
            <a:off x="411174" y="289559"/>
            <a:ext cx="4439795" cy="473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CEE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176CEE"/>
                </a:solidFill>
                <a:latin typeface="Arial"/>
                <a:ea typeface="Arial"/>
                <a:cs typeface="Arial"/>
                <a:sym typeface="Arial"/>
              </a:rPr>
              <a:t>querySelector by Tag Name</a:t>
            </a:r>
            <a:endParaRPr/>
          </a:p>
        </p:txBody>
      </p:sp>
      <p:pic>
        <p:nvPicPr>
          <p:cNvPr descr="Object 6" id="205" name="Google Shape;205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09559" y="457200"/>
            <a:ext cx="457201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7" id="206" name="Google Shape;206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7200" y="2754535"/>
            <a:ext cx="4114800" cy="553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8" id="207" name="Google Shape;207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72000" y="2273699"/>
            <a:ext cx="4114800" cy="151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ct 1" id="212" name="Google Shape;2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2" id="213" name="Google Shape;21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" y="777240"/>
            <a:ext cx="685801" cy="685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3" id="214" name="Google Shape;21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031" y="896111"/>
            <a:ext cx="320042" cy="3200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4" id="215" name="Google Shape;21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" y="914400"/>
            <a:ext cx="411481" cy="41148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5"/>
          <p:cNvSpPr txBox="1"/>
          <p:nvPr/>
        </p:nvSpPr>
        <p:spPr>
          <a:xfrm>
            <a:off x="411175" y="289559"/>
            <a:ext cx="3692271" cy="473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CEE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176CEE"/>
                </a:solidFill>
                <a:latin typeface="Arial"/>
                <a:ea typeface="Arial"/>
                <a:cs typeface="Arial"/>
                <a:sym typeface="Arial"/>
              </a:rPr>
              <a:t>querySelector by Class</a:t>
            </a:r>
            <a:endParaRPr/>
          </a:p>
        </p:txBody>
      </p:sp>
      <p:pic>
        <p:nvPicPr>
          <p:cNvPr descr="Object 6" id="217" name="Google Shape;217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09559" y="457200"/>
            <a:ext cx="457201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7" id="218" name="Google Shape;218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7200" y="2789646"/>
            <a:ext cx="4114800" cy="4831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8" id="219" name="Google Shape;219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72000" y="2377621"/>
            <a:ext cx="4114800" cy="1307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ct 1" id="224" name="Google Shape;2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2" id="225" name="Google Shape;22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" y="777240"/>
            <a:ext cx="685801" cy="685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3" id="226" name="Google Shape;22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031" y="896111"/>
            <a:ext cx="320042" cy="3200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4" id="227" name="Google Shape;22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" y="914400"/>
            <a:ext cx="411481" cy="41148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6"/>
          <p:cNvSpPr txBox="1"/>
          <p:nvPr/>
        </p:nvSpPr>
        <p:spPr>
          <a:xfrm>
            <a:off x="411174" y="289559"/>
            <a:ext cx="1535432" cy="473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CEE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176CEE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/>
          </a:p>
        </p:txBody>
      </p:sp>
      <p:sp>
        <p:nvSpPr>
          <p:cNvPr id="229" name="Google Shape;229;p16"/>
          <p:cNvSpPr txBox="1"/>
          <p:nvPr/>
        </p:nvSpPr>
        <p:spPr>
          <a:xfrm>
            <a:off x="838199" y="1977673"/>
            <a:ext cx="4116326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CEE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76CEE"/>
                </a:solidFill>
                <a:latin typeface="Arial"/>
                <a:ea typeface="Arial"/>
                <a:cs typeface="Arial"/>
                <a:sym typeface="Arial"/>
              </a:rPr>
              <a:t>How would we select the H2 tag by ID?</a:t>
            </a:r>
            <a:endParaRPr/>
          </a:p>
        </p:txBody>
      </p:sp>
      <p:pic>
        <p:nvPicPr>
          <p:cNvPr descr="Object 7" id="230" name="Google Shape;230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00175" y="3371012"/>
            <a:ext cx="2228850" cy="5905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8" id="231" name="Google Shape;231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72000" y="2980487"/>
            <a:ext cx="4114800" cy="137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ct 1" id="236" name="Google Shape;2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2" id="237" name="Google Shape;23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" y="777240"/>
            <a:ext cx="685801" cy="685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3" id="238" name="Google Shape;23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031" y="896111"/>
            <a:ext cx="320042" cy="3200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4" id="239" name="Google Shape;23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" y="914400"/>
            <a:ext cx="411481" cy="41148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7"/>
          <p:cNvSpPr txBox="1"/>
          <p:nvPr/>
        </p:nvSpPr>
        <p:spPr>
          <a:xfrm>
            <a:off x="411175" y="289559"/>
            <a:ext cx="1302258" cy="473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CEE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176CEE"/>
                </a:solidFill>
                <a:latin typeface="Arial"/>
                <a:ea typeface="Arial"/>
                <a:cs typeface="Arial"/>
                <a:sym typeface="Arial"/>
              </a:rPr>
              <a:t>Answer</a:t>
            </a:r>
            <a:endParaRPr/>
          </a:p>
        </p:txBody>
      </p:sp>
      <p:sp>
        <p:nvSpPr>
          <p:cNvPr id="241" name="Google Shape;241;p17"/>
          <p:cNvSpPr txBox="1"/>
          <p:nvPr/>
        </p:nvSpPr>
        <p:spPr>
          <a:xfrm>
            <a:off x="838200" y="1977673"/>
            <a:ext cx="1453135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CEE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76CEE"/>
                </a:solidFill>
                <a:latin typeface="Arial"/>
                <a:ea typeface="Arial"/>
                <a:cs typeface="Arial"/>
                <a:sym typeface="Arial"/>
              </a:rPr>
              <a:t>By using a </a:t>
            </a:r>
            <a:r>
              <a:rPr b="1" lang="en-US" sz="1800">
                <a:solidFill>
                  <a:srgbClr val="176CEE"/>
                </a:solidFill>
              </a:rPr>
              <a:t>#</a:t>
            </a:r>
            <a:endParaRPr/>
          </a:p>
        </p:txBody>
      </p:sp>
      <p:pic>
        <p:nvPicPr>
          <p:cNvPr descr="Object 7" id="242" name="Google Shape;242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7200" y="3424697"/>
            <a:ext cx="4114800" cy="4831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8" id="243" name="Google Shape;243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72000" y="2980487"/>
            <a:ext cx="4114800" cy="137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ct 1" id="248" name="Google Shape;24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2" id="249" name="Google Shape;24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" y="777240"/>
            <a:ext cx="685801" cy="685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3" id="250" name="Google Shape;25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031" y="896111"/>
            <a:ext cx="320042" cy="3200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4" id="251" name="Google Shape;251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" y="914400"/>
            <a:ext cx="411481" cy="41148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8"/>
          <p:cNvSpPr txBox="1"/>
          <p:nvPr/>
        </p:nvSpPr>
        <p:spPr>
          <a:xfrm>
            <a:off x="411174" y="289559"/>
            <a:ext cx="2910461" cy="473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CEE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176CEE"/>
                </a:solidFill>
                <a:latin typeface="Arial"/>
                <a:ea typeface="Arial"/>
                <a:cs typeface="Arial"/>
                <a:sym typeface="Arial"/>
              </a:rPr>
              <a:t>Passing Selectors</a:t>
            </a:r>
            <a:endParaRPr/>
          </a:p>
        </p:txBody>
      </p:sp>
      <p:sp>
        <p:nvSpPr>
          <p:cNvPr id="253" name="Google Shape;253;p18"/>
          <p:cNvSpPr txBox="1"/>
          <p:nvPr/>
        </p:nvSpPr>
        <p:spPr>
          <a:xfrm>
            <a:off x="838199" y="1977673"/>
            <a:ext cx="4562096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CEE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76CEE"/>
                </a:solidFill>
                <a:latin typeface="Arial"/>
                <a:ea typeface="Arial"/>
                <a:cs typeface="Arial"/>
                <a:sym typeface="Arial"/>
              </a:rPr>
              <a:t>Remember to pass the selector as a string: </a:t>
            </a:r>
            <a:endParaRPr/>
          </a:p>
        </p:txBody>
      </p:sp>
      <p:sp>
        <p:nvSpPr>
          <p:cNvPr id="254" name="Google Shape;254;p18"/>
          <p:cNvSpPr txBox="1"/>
          <p:nvPr/>
        </p:nvSpPr>
        <p:spPr>
          <a:xfrm>
            <a:off x="426720" y="3177405"/>
            <a:ext cx="1482852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CEE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76CEE"/>
                </a:solidFill>
                <a:latin typeface="Arial"/>
                <a:ea typeface="Arial"/>
                <a:cs typeface="Arial"/>
                <a:sym typeface="Arial"/>
              </a:rPr>
              <a:t>This will work</a:t>
            </a:r>
            <a:endParaRPr/>
          </a:p>
        </p:txBody>
      </p:sp>
      <p:pic>
        <p:nvPicPr>
          <p:cNvPr descr="Object 8" id="255" name="Google Shape;255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7200" y="3514861"/>
            <a:ext cx="3657600" cy="5641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9" id="256" name="Google Shape;256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10050" y="3380537"/>
            <a:ext cx="723900" cy="571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8"/>
          <p:cNvSpPr txBox="1"/>
          <p:nvPr/>
        </p:nvSpPr>
        <p:spPr>
          <a:xfrm>
            <a:off x="4998719" y="3165712"/>
            <a:ext cx="1320548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CEE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76CEE"/>
                </a:solidFill>
                <a:latin typeface="Arial"/>
                <a:ea typeface="Arial"/>
                <a:cs typeface="Arial"/>
                <a:sym typeface="Arial"/>
              </a:rPr>
              <a:t>This will not</a:t>
            </a:r>
            <a:endParaRPr/>
          </a:p>
        </p:txBody>
      </p:sp>
      <p:pic>
        <p:nvPicPr>
          <p:cNvPr descr="Object 11" id="258" name="Google Shape;258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29200" y="3503169"/>
            <a:ext cx="3657600" cy="587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ct 1" id="263" name="Google Shape;2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2" id="264" name="Google Shape;26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" y="777240"/>
            <a:ext cx="685801" cy="685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3" id="265" name="Google Shape;26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031" y="896111"/>
            <a:ext cx="320042" cy="3200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4" id="266" name="Google Shape;266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" y="914400"/>
            <a:ext cx="411481" cy="41148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9"/>
          <p:cNvSpPr txBox="1"/>
          <p:nvPr/>
        </p:nvSpPr>
        <p:spPr>
          <a:xfrm>
            <a:off x="411174" y="289559"/>
            <a:ext cx="2660144" cy="473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CEE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176CEE"/>
                </a:solidFill>
                <a:latin typeface="Arial"/>
                <a:ea typeface="Arial"/>
                <a:cs typeface="Arial"/>
                <a:sym typeface="Arial"/>
              </a:rPr>
              <a:t>querySelectorAll</a:t>
            </a:r>
            <a:endParaRPr/>
          </a:p>
        </p:txBody>
      </p:sp>
      <p:pic>
        <p:nvPicPr>
          <p:cNvPr descr="Object 6" id="268" name="Google Shape;268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7200" y="2785930"/>
            <a:ext cx="4114800" cy="490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7" id="269" name="Google Shape;269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72000" y="2345435"/>
            <a:ext cx="4114800" cy="137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ct 1" id="54" name="Google Shape;5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2" id="55" name="Google Shape;5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" y="777240"/>
            <a:ext cx="685801" cy="685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3" id="56" name="Google Shape;5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031" y="896111"/>
            <a:ext cx="320042" cy="32004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"/>
          <p:cNvSpPr txBox="1"/>
          <p:nvPr/>
        </p:nvSpPr>
        <p:spPr>
          <a:xfrm>
            <a:off x="838199" y="152400"/>
            <a:ext cx="2049782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 Document Object Model</a:t>
            </a:r>
            <a:endParaRPr/>
          </a:p>
        </p:txBody>
      </p:sp>
      <p:pic>
        <p:nvPicPr>
          <p:cNvPr descr="Object 5" id="58" name="Google Shape;58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" y="914400"/>
            <a:ext cx="411481" cy="41148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"/>
          <p:cNvSpPr txBox="1"/>
          <p:nvPr/>
        </p:nvSpPr>
        <p:spPr>
          <a:xfrm>
            <a:off x="411174" y="289559"/>
            <a:ext cx="3198496" cy="473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CEE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176CEE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/>
          </a:p>
        </p:txBody>
      </p:sp>
      <p:pic>
        <p:nvPicPr>
          <p:cNvPr descr="Object 7" id="60" name="Google Shape;60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1791" y="2127080"/>
            <a:ext cx="3785617" cy="41581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/>
        </p:nvSpPr>
        <p:spPr>
          <a:xfrm>
            <a:off x="591311" y="2466690"/>
            <a:ext cx="3323338" cy="1582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DOM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an element from an HTML page using JavaScript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an element's styles</a:t>
            </a:r>
            <a:endParaRPr/>
          </a:p>
        </p:txBody>
      </p:sp>
      <p:pic>
        <p:nvPicPr>
          <p:cNvPr descr="Object 9" id="62" name="Google Shape;62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72000" y="1843759"/>
            <a:ext cx="3785616" cy="2027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ct 1" id="274" name="Google Shape;27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2" id="275" name="Google Shape;27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" y="777240"/>
            <a:ext cx="685801" cy="685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3" id="276" name="Google Shape;27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031" y="896111"/>
            <a:ext cx="320042" cy="3200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4" id="277" name="Google Shape;277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" y="914400"/>
            <a:ext cx="411481" cy="41148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0"/>
          <p:cNvSpPr txBox="1"/>
          <p:nvPr/>
        </p:nvSpPr>
        <p:spPr>
          <a:xfrm>
            <a:off x="411174" y="289559"/>
            <a:ext cx="4546094" cy="473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CEE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176CEE"/>
                </a:solidFill>
                <a:latin typeface="Arial"/>
                <a:ea typeface="Arial"/>
                <a:cs typeface="Arial"/>
                <a:sym typeface="Arial"/>
              </a:rPr>
              <a:t>Working with DOM Elements</a:t>
            </a:r>
            <a:endParaRPr/>
          </a:p>
        </p:txBody>
      </p:sp>
      <p:sp>
        <p:nvSpPr>
          <p:cNvPr id="279" name="Google Shape;279;p20"/>
          <p:cNvSpPr txBox="1"/>
          <p:nvPr/>
        </p:nvSpPr>
        <p:spPr>
          <a:xfrm>
            <a:off x="591311" y="2389414"/>
            <a:ext cx="3239264" cy="1260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 documentation often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We'll start with one helpful property: .style</a:t>
            </a:r>
            <a:endParaRPr/>
          </a:p>
        </p:txBody>
      </p:sp>
      <p:pic>
        <p:nvPicPr>
          <p:cNvPr descr="Object 7" id="280" name="Google Shape;280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72000" y="1237142"/>
            <a:ext cx="3785616" cy="3240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ct 1" id="285" name="Google Shape;28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2" id="286" name="Google Shape;28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" y="777240"/>
            <a:ext cx="685801" cy="685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3" id="287" name="Google Shape;28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031" y="896111"/>
            <a:ext cx="320042" cy="3200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4" id="288" name="Google Shape;288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" y="914400"/>
            <a:ext cx="411481" cy="41148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1"/>
          <p:cNvSpPr txBox="1"/>
          <p:nvPr/>
        </p:nvSpPr>
        <p:spPr>
          <a:xfrm>
            <a:off x="411175" y="289559"/>
            <a:ext cx="959358" cy="473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CEE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176CEE"/>
                </a:solidFill>
                <a:latin typeface="Arial"/>
                <a:ea typeface="Arial"/>
                <a:cs typeface="Arial"/>
                <a:sym typeface="Arial"/>
              </a:rPr>
              <a:t>.style</a:t>
            </a:r>
            <a:endParaRPr/>
          </a:p>
        </p:txBody>
      </p:sp>
      <p:sp>
        <p:nvSpPr>
          <p:cNvPr id="290" name="Google Shape;290;p21"/>
          <p:cNvSpPr txBox="1"/>
          <p:nvPr/>
        </p:nvSpPr>
        <p:spPr>
          <a:xfrm>
            <a:off x="591312" y="2520043"/>
            <a:ext cx="3414522" cy="61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CEE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76CEE"/>
                </a:solidFill>
                <a:latin typeface="Arial"/>
                <a:ea typeface="Arial"/>
                <a:cs typeface="Arial"/>
                <a:sym typeface="Arial"/>
              </a:rPr>
              <a:t>An object which represents CSS rules</a:t>
            </a:r>
            <a:endParaRPr/>
          </a:p>
        </p:txBody>
      </p:sp>
      <p:pic>
        <p:nvPicPr>
          <p:cNvPr descr="Object 7" id="291" name="Google Shape;291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72000" y="1169935"/>
            <a:ext cx="3785616" cy="3375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ct 1" id="296" name="Google Shape;29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2" id="297" name="Google Shape;29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" y="777240"/>
            <a:ext cx="685801" cy="685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3" id="298" name="Google Shape;29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031" y="896111"/>
            <a:ext cx="320042" cy="3200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4" id="299" name="Google Shape;299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" y="914400"/>
            <a:ext cx="411481" cy="411481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2"/>
          <p:cNvSpPr txBox="1"/>
          <p:nvPr/>
        </p:nvSpPr>
        <p:spPr>
          <a:xfrm>
            <a:off x="411175" y="289559"/>
            <a:ext cx="3445383" cy="473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CEE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176CEE"/>
                </a:solidFill>
                <a:latin typeface="Arial"/>
                <a:ea typeface="Arial"/>
                <a:cs typeface="Arial"/>
                <a:sym typeface="Arial"/>
              </a:rPr>
              <a:t>.style property names</a:t>
            </a:r>
            <a:endParaRPr/>
          </a:p>
        </p:txBody>
      </p:sp>
      <p:sp>
        <p:nvSpPr>
          <p:cNvPr id="301" name="Google Shape;301;p22"/>
          <p:cNvSpPr txBox="1"/>
          <p:nvPr/>
        </p:nvSpPr>
        <p:spPr>
          <a:xfrm>
            <a:off x="591311" y="2389414"/>
            <a:ext cx="3012950" cy="1260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CSS Property Name (font-family)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camel-case (fontFamily)</a:t>
            </a:r>
            <a:endParaRPr/>
          </a:p>
        </p:txBody>
      </p:sp>
      <p:pic>
        <p:nvPicPr>
          <p:cNvPr descr="Object 7" id="302" name="Google Shape;302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88383" y="2562225"/>
            <a:ext cx="3752851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ct 1" id="307" name="Google Shape;30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2" id="308" name="Google Shape;30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" y="777240"/>
            <a:ext cx="685801" cy="685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3" id="309" name="Google Shape;30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031" y="896111"/>
            <a:ext cx="320042" cy="3200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4" id="310" name="Google Shape;310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" y="914400"/>
            <a:ext cx="411481" cy="41148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3"/>
          <p:cNvSpPr txBox="1"/>
          <p:nvPr/>
        </p:nvSpPr>
        <p:spPr>
          <a:xfrm>
            <a:off x="411174" y="289559"/>
            <a:ext cx="3407665" cy="473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CEE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176CEE"/>
                </a:solidFill>
                <a:latin typeface="Arial"/>
                <a:ea typeface="Arial"/>
                <a:cs typeface="Arial"/>
                <a:sym typeface="Arial"/>
              </a:rPr>
              <a:t>.style property values</a:t>
            </a:r>
            <a:endParaRPr/>
          </a:p>
        </p:txBody>
      </p:sp>
      <p:pic>
        <p:nvPicPr>
          <p:cNvPr descr="Object 6" id="312" name="Google Shape;312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09559" y="457200"/>
            <a:ext cx="457201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3"/>
          <p:cNvSpPr txBox="1"/>
          <p:nvPr/>
        </p:nvSpPr>
        <p:spPr>
          <a:xfrm>
            <a:off x="720597" y="2520043"/>
            <a:ext cx="3588006" cy="993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CSS Property value (Arial)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Expressed as a string ('Arial')</a:t>
            </a:r>
            <a:endParaRPr/>
          </a:p>
        </p:txBody>
      </p:sp>
      <p:pic>
        <p:nvPicPr>
          <p:cNvPr descr="Object 8" id="314" name="Google Shape;314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88383" y="2562225"/>
            <a:ext cx="3752851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ct 1" id="319" name="Google Shape;3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2" id="320" name="Google Shape;32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" y="777240"/>
            <a:ext cx="685801" cy="685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3" id="321" name="Google Shape;32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031" y="896111"/>
            <a:ext cx="320042" cy="3200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4" id="322" name="Google Shape;322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" y="914400"/>
            <a:ext cx="411481" cy="41148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4"/>
          <p:cNvSpPr txBox="1"/>
          <p:nvPr/>
        </p:nvSpPr>
        <p:spPr>
          <a:xfrm>
            <a:off x="411174" y="289559"/>
            <a:ext cx="2944751" cy="473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CEE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176CEE"/>
                </a:solidFill>
                <a:latin typeface="Arial"/>
                <a:ea typeface="Arial"/>
                <a:cs typeface="Arial"/>
                <a:sym typeface="Arial"/>
              </a:rPr>
              <a:t>Activity: JS Graffiti</a:t>
            </a:r>
            <a:endParaRPr/>
          </a:p>
        </p:txBody>
      </p:sp>
      <p:sp>
        <p:nvSpPr>
          <p:cNvPr id="324" name="Google Shape;324;p24"/>
          <p:cNvSpPr txBox="1"/>
          <p:nvPr/>
        </p:nvSpPr>
        <p:spPr>
          <a:xfrm>
            <a:off x="426719" y="2548635"/>
            <a:ext cx="7069838" cy="892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Let's practice modifying an HTML page with JavaScript!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ct 1"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2" id="68" name="Google Shape;6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" y="777240"/>
            <a:ext cx="685801" cy="685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3" id="69" name="Google Shape;6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031" y="896111"/>
            <a:ext cx="320042" cy="3200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4" id="70" name="Google Shape;70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" y="914400"/>
            <a:ext cx="411481" cy="41148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/>
        </p:nvSpPr>
        <p:spPr>
          <a:xfrm>
            <a:off x="411174" y="289559"/>
            <a:ext cx="3867152" cy="473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CEE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176CEE"/>
                </a:solidFill>
                <a:latin typeface="Arial"/>
                <a:ea typeface="Arial"/>
                <a:cs typeface="Arial"/>
                <a:sym typeface="Arial"/>
              </a:rPr>
              <a:t>Question: Expressing UI</a:t>
            </a:r>
            <a:endParaRPr/>
          </a:p>
        </p:txBody>
      </p:sp>
      <p:sp>
        <p:nvSpPr>
          <p:cNvPr id="72" name="Google Shape;72;p3"/>
          <p:cNvSpPr txBox="1"/>
          <p:nvPr/>
        </p:nvSpPr>
        <p:spPr>
          <a:xfrm>
            <a:off x="838200" y="1847044"/>
            <a:ext cx="6861811" cy="61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CEE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76CEE"/>
                </a:solidFill>
                <a:latin typeface="Arial"/>
                <a:ea typeface="Arial"/>
                <a:cs typeface="Arial"/>
                <a:sym typeface="Arial"/>
              </a:rPr>
              <a:t>What do these two pieces of code have in common? How are they different?</a:t>
            </a:r>
            <a:endParaRPr/>
          </a:p>
        </p:txBody>
      </p:sp>
      <p:pic>
        <p:nvPicPr>
          <p:cNvPr descr="Object 7" id="73" name="Google Shape;7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38250" y="3371012"/>
            <a:ext cx="2552700" cy="5905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8" id="74" name="Google Shape;7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14900" y="3099548"/>
            <a:ext cx="3429000" cy="113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ct 1"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2" id="80" name="Google Shape;8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" y="777240"/>
            <a:ext cx="685801" cy="685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3" id="81" name="Google Shape;8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031" y="896111"/>
            <a:ext cx="320042" cy="3200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4" id="82" name="Google Shape;8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" y="914400"/>
            <a:ext cx="411481" cy="41148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"/>
          <p:cNvSpPr txBox="1"/>
          <p:nvPr/>
        </p:nvSpPr>
        <p:spPr>
          <a:xfrm>
            <a:off x="411174" y="289559"/>
            <a:ext cx="3867152" cy="473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CEE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176CEE"/>
                </a:solidFill>
                <a:latin typeface="Arial"/>
                <a:ea typeface="Arial"/>
                <a:cs typeface="Arial"/>
                <a:sym typeface="Arial"/>
              </a:rPr>
              <a:t>Question: Expressing UI</a:t>
            </a:r>
            <a:endParaRPr/>
          </a:p>
        </p:txBody>
      </p:sp>
      <p:sp>
        <p:nvSpPr>
          <p:cNvPr id="84" name="Google Shape;84;p4"/>
          <p:cNvSpPr txBox="1"/>
          <p:nvPr/>
        </p:nvSpPr>
        <p:spPr>
          <a:xfrm>
            <a:off x="985646" y="2650670"/>
            <a:ext cx="3057908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CEE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76CEE"/>
                </a:solidFill>
                <a:latin typeface="Arial"/>
                <a:ea typeface="Arial"/>
                <a:cs typeface="Arial"/>
                <a:sym typeface="Arial"/>
              </a:rPr>
              <a:t>What type of variable is this?</a:t>
            </a:r>
            <a:endParaRPr/>
          </a:p>
        </p:txBody>
      </p:sp>
      <p:pic>
        <p:nvPicPr>
          <p:cNvPr descr="Object 7" id="85" name="Google Shape;85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50308" y="2290763"/>
            <a:ext cx="3429001" cy="113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ct 1" id="90" name="Google Shape;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2" id="91" name="Google Shape;9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" y="777240"/>
            <a:ext cx="685801" cy="685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3" id="92" name="Google Shape;9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031" y="896111"/>
            <a:ext cx="320042" cy="3200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4" id="93" name="Google Shape;9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" y="914400"/>
            <a:ext cx="411481" cy="41148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/>
          <p:nvPr/>
        </p:nvSpPr>
        <p:spPr>
          <a:xfrm>
            <a:off x="411174" y="289559"/>
            <a:ext cx="2999614" cy="473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CEE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176CEE"/>
                </a:solidFill>
                <a:latin typeface="Arial"/>
                <a:ea typeface="Arial"/>
                <a:cs typeface="Arial"/>
                <a:sym typeface="Arial"/>
              </a:rPr>
              <a:t>HTML &amp; The DOM</a:t>
            </a:r>
            <a:endParaRPr/>
          </a:p>
        </p:txBody>
      </p:sp>
      <p:sp>
        <p:nvSpPr>
          <p:cNvPr id="95" name="Google Shape;95;p5"/>
          <p:cNvSpPr txBox="1"/>
          <p:nvPr/>
        </p:nvSpPr>
        <p:spPr>
          <a:xfrm>
            <a:off x="426719" y="2564789"/>
            <a:ext cx="746762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CEE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76CEE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/>
          </a:p>
        </p:txBody>
      </p:sp>
      <p:pic>
        <p:nvPicPr>
          <p:cNvPr descr="Object 7" id="96" name="Google Shape;96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7200" y="2902247"/>
            <a:ext cx="2244437" cy="5192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8" id="97" name="Google Shape;97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01636" y="2657163"/>
            <a:ext cx="748146" cy="74814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 txBox="1"/>
          <p:nvPr/>
        </p:nvSpPr>
        <p:spPr>
          <a:xfrm>
            <a:off x="3860291" y="2367207"/>
            <a:ext cx="1423417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CEE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76CEE"/>
                </a:solidFill>
                <a:latin typeface="Arial"/>
                <a:ea typeface="Arial"/>
                <a:cs typeface="Arial"/>
                <a:sym typeface="Arial"/>
              </a:rPr>
              <a:t>The Browser</a:t>
            </a:r>
            <a:endParaRPr/>
          </a:p>
        </p:txBody>
      </p:sp>
      <p:pic>
        <p:nvPicPr>
          <p:cNvPr descr="Object 10" id="99" name="Google Shape;99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90771" y="2704664"/>
            <a:ext cx="914401" cy="914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11" id="100" name="Google Shape;100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94217" y="2657163"/>
            <a:ext cx="748146" cy="74814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5"/>
          <p:cNvSpPr txBox="1"/>
          <p:nvPr/>
        </p:nvSpPr>
        <p:spPr>
          <a:xfrm>
            <a:off x="6411884" y="2453451"/>
            <a:ext cx="1117093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CEE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76CEE"/>
                </a:solidFill>
                <a:latin typeface="Arial"/>
                <a:ea typeface="Arial"/>
                <a:cs typeface="Arial"/>
                <a:sym typeface="Arial"/>
              </a:rPr>
              <a:t>The DOM</a:t>
            </a:r>
            <a:endParaRPr/>
          </a:p>
        </p:txBody>
      </p:sp>
      <p:pic>
        <p:nvPicPr>
          <p:cNvPr descr="Object 13" id="102" name="Google Shape;102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42364" y="2790908"/>
            <a:ext cx="2244437" cy="741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ct 1" id="107" name="Google Shape;10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2" id="108" name="Google Shape;10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" y="777240"/>
            <a:ext cx="685801" cy="685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3" id="109" name="Google Shape;10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031" y="896111"/>
            <a:ext cx="320042" cy="3200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4" id="110" name="Google Shape;11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" y="914400"/>
            <a:ext cx="411481" cy="41148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 txBox="1"/>
          <p:nvPr/>
        </p:nvSpPr>
        <p:spPr>
          <a:xfrm>
            <a:off x="411175" y="289559"/>
            <a:ext cx="1645158" cy="473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CEE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176CEE"/>
                </a:solidFill>
                <a:latin typeface="Arial"/>
                <a:ea typeface="Arial"/>
                <a:cs typeface="Arial"/>
                <a:sym typeface="Arial"/>
              </a:rPr>
              <a:t>The DOM</a:t>
            </a:r>
            <a:endParaRPr/>
          </a:p>
        </p:txBody>
      </p:sp>
      <p:pic>
        <p:nvPicPr>
          <p:cNvPr descr="Object 6" id="112" name="Google Shape;112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09559" y="457200"/>
            <a:ext cx="457201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6"/>
          <p:cNvSpPr txBox="1"/>
          <p:nvPr/>
        </p:nvSpPr>
        <p:spPr>
          <a:xfrm>
            <a:off x="1834261" y="2650670"/>
            <a:ext cx="1360678" cy="672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ocument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Object 8" id="114" name="Google Shape;114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72000" y="1598983"/>
            <a:ext cx="3785616" cy="2517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ct 1" id="119" name="Google Shape;11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2" id="120" name="Google Shape;12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" y="777240"/>
            <a:ext cx="685801" cy="685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3" id="121" name="Google Shape;12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031" y="896111"/>
            <a:ext cx="320042" cy="3200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4" id="122" name="Google Shape;12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" y="914400"/>
            <a:ext cx="411481" cy="41148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7"/>
          <p:cNvSpPr txBox="1"/>
          <p:nvPr/>
        </p:nvSpPr>
        <p:spPr>
          <a:xfrm>
            <a:off x="411175" y="289559"/>
            <a:ext cx="1645158" cy="473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CEE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176CEE"/>
                </a:solidFill>
                <a:latin typeface="Arial"/>
                <a:ea typeface="Arial"/>
                <a:cs typeface="Arial"/>
                <a:sym typeface="Arial"/>
              </a:rPr>
              <a:t>The DOM</a:t>
            </a:r>
            <a:endParaRPr/>
          </a:p>
        </p:txBody>
      </p:sp>
      <p:pic>
        <p:nvPicPr>
          <p:cNvPr descr="Object 6" id="124" name="Google Shape;124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09559" y="457200"/>
            <a:ext cx="457201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7"/>
          <p:cNvSpPr txBox="1"/>
          <p:nvPr/>
        </p:nvSpPr>
        <p:spPr>
          <a:xfrm>
            <a:off x="1834261" y="2520043"/>
            <a:ext cx="1360678" cy="993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ocument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bject</a:t>
            </a:r>
            <a:endParaRPr/>
          </a:p>
        </p:txBody>
      </p:sp>
      <p:pic>
        <p:nvPicPr>
          <p:cNvPr descr="Object 8" id="126" name="Google Shape;126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26583" y="2381250"/>
            <a:ext cx="2076451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ct 1" id="131" name="Google Shape;13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2" id="132" name="Google Shape;13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" y="777240"/>
            <a:ext cx="685801" cy="685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3" id="133" name="Google Shape;13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031" y="896111"/>
            <a:ext cx="320042" cy="3200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4" id="134" name="Google Shape;134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" y="914400"/>
            <a:ext cx="411481" cy="41148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8"/>
          <p:cNvSpPr txBox="1"/>
          <p:nvPr/>
        </p:nvSpPr>
        <p:spPr>
          <a:xfrm>
            <a:off x="411175" y="289559"/>
            <a:ext cx="1645158" cy="473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CEE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176CEE"/>
                </a:solidFill>
                <a:latin typeface="Arial"/>
                <a:ea typeface="Arial"/>
                <a:cs typeface="Arial"/>
                <a:sym typeface="Arial"/>
              </a:rPr>
              <a:t>The DOM</a:t>
            </a:r>
            <a:endParaRPr/>
          </a:p>
        </p:txBody>
      </p:sp>
      <p:pic>
        <p:nvPicPr>
          <p:cNvPr descr="Object 6" id="136" name="Google Shape;136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09559" y="457200"/>
            <a:ext cx="457201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8"/>
          <p:cNvSpPr txBox="1"/>
          <p:nvPr/>
        </p:nvSpPr>
        <p:spPr>
          <a:xfrm>
            <a:off x="1834261" y="2389414"/>
            <a:ext cx="1360678" cy="1315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ocument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bject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odel</a:t>
            </a:r>
            <a:endParaRPr/>
          </a:p>
        </p:txBody>
      </p:sp>
      <p:pic>
        <p:nvPicPr>
          <p:cNvPr descr="Object 8" id="138" name="Google Shape;138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72000" y="1325936"/>
            <a:ext cx="3785616" cy="3063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ct 1" id="143" name="Google Shape;1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2" id="144" name="Google Shape;14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" y="777240"/>
            <a:ext cx="685801" cy="685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3" id="145" name="Google Shape;14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031" y="896111"/>
            <a:ext cx="320042" cy="3200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4" id="146" name="Google Shape;146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" y="914400"/>
            <a:ext cx="411481" cy="41148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9"/>
          <p:cNvSpPr txBox="1"/>
          <p:nvPr/>
        </p:nvSpPr>
        <p:spPr>
          <a:xfrm>
            <a:off x="411174" y="289559"/>
            <a:ext cx="2505839" cy="473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CEE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176CEE"/>
                </a:solidFill>
                <a:latin typeface="Arial"/>
                <a:ea typeface="Arial"/>
                <a:cs typeface="Arial"/>
                <a:sym typeface="Arial"/>
              </a:rPr>
              <a:t>Using the DOM</a:t>
            </a:r>
            <a:endParaRPr/>
          </a:p>
        </p:txBody>
      </p:sp>
      <p:pic>
        <p:nvPicPr>
          <p:cNvPr descr="Object 6" id="148" name="Google Shape;148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09559" y="457200"/>
            <a:ext cx="457201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ct 7" id="149" name="Google Shape;149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04975" y="1438275"/>
            <a:ext cx="573405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